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12"/>
  </p:notesMasterIdLst>
  <p:handoutMasterIdLst>
    <p:handoutMasterId r:id="rId113"/>
  </p:handoutMasterIdLst>
  <p:sldIdLst>
    <p:sldId id="4643" r:id="rId2"/>
    <p:sldId id="6678" r:id="rId3"/>
    <p:sldId id="6700" r:id="rId4"/>
    <p:sldId id="4644" r:id="rId5"/>
    <p:sldId id="6701" r:id="rId6"/>
    <p:sldId id="4647" r:id="rId7"/>
    <p:sldId id="6703" r:id="rId8"/>
    <p:sldId id="4665" r:id="rId9"/>
    <p:sldId id="6704" r:id="rId10"/>
    <p:sldId id="4910" r:id="rId11"/>
    <p:sldId id="6705" r:id="rId12"/>
    <p:sldId id="2067" r:id="rId13"/>
    <p:sldId id="1544" r:id="rId14"/>
    <p:sldId id="2068" r:id="rId15"/>
    <p:sldId id="1546" r:id="rId16"/>
    <p:sldId id="7583" r:id="rId17"/>
    <p:sldId id="2877" r:id="rId18"/>
    <p:sldId id="2879" r:id="rId19"/>
    <p:sldId id="5366" r:id="rId20"/>
    <p:sldId id="7584" r:id="rId21"/>
    <p:sldId id="1567" r:id="rId22"/>
    <p:sldId id="7592" r:id="rId23"/>
    <p:sldId id="4440" r:id="rId24"/>
    <p:sldId id="4461" r:id="rId25"/>
    <p:sldId id="1771" r:id="rId26"/>
    <p:sldId id="2055" r:id="rId27"/>
    <p:sldId id="4907" r:id="rId28"/>
    <p:sldId id="1581" r:id="rId29"/>
    <p:sldId id="2047" r:id="rId30"/>
    <p:sldId id="7593" r:id="rId31"/>
    <p:sldId id="7374" r:id="rId32"/>
    <p:sldId id="5359" r:id="rId33"/>
    <p:sldId id="2661" r:id="rId34"/>
    <p:sldId id="2890" r:id="rId35"/>
    <p:sldId id="475" r:id="rId36"/>
    <p:sldId id="357" r:id="rId37"/>
    <p:sldId id="7387" r:id="rId38"/>
    <p:sldId id="299" r:id="rId39"/>
    <p:sldId id="984" r:id="rId40"/>
    <p:sldId id="521" r:id="rId41"/>
    <p:sldId id="982" r:id="rId42"/>
    <p:sldId id="1110" r:id="rId43"/>
    <p:sldId id="7585" r:id="rId44"/>
    <p:sldId id="2660" r:id="rId45"/>
    <p:sldId id="1595" r:id="rId46"/>
    <p:sldId id="1232" r:id="rId47"/>
    <p:sldId id="1134" r:id="rId48"/>
    <p:sldId id="1585" r:id="rId49"/>
    <p:sldId id="5358" r:id="rId50"/>
    <p:sldId id="3721" r:id="rId51"/>
    <p:sldId id="3720" r:id="rId52"/>
    <p:sldId id="7267" r:id="rId53"/>
    <p:sldId id="1571" r:id="rId54"/>
    <p:sldId id="7134" r:id="rId55"/>
    <p:sldId id="5340" r:id="rId56"/>
    <p:sldId id="5362" r:id="rId57"/>
    <p:sldId id="590" r:id="rId58"/>
    <p:sldId id="495" r:id="rId59"/>
    <p:sldId id="7601" r:id="rId60"/>
    <p:sldId id="591" r:id="rId61"/>
    <p:sldId id="5355" r:id="rId62"/>
    <p:sldId id="592" r:id="rId63"/>
    <p:sldId id="7586" r:id="rId64"/>
    <p:sldId id="7581" r:id="rId65"/>
    <p:sldId id="7580" r:id="rId66"/>
    <p:sldId id="1583" r:id="rId67"/>
    <p:sldId id="7385" r:id="rId68"/>
    <p:sldId id="1582" r:id="rId69"/>
    <p:sldId id="1262" r:id="rId70"/>
    <p:sldId id="1596" r:id="rId71"/>
    <p:sldId id="1280" r:id="rId72"/>
    <p:sldId id="7751" r:id="rId73"/>
    <p:sldId id="7752" r:id="rId74"/>
    <p:sldId id="7587" r:id="rId75"/>
    <p:sldId id="7376" r:id="rId76"/>
    <p:sldId id="7377" r:id="rId77"/>
    <p:sldId id="1584" r:id="rId78"/>
    <p:sldId id="7588" r:id="rId79"/>
    <p:sldId id="6491" r:id="rId80"/>
    <p:sldId id="1586" r:id="rId81"/>
    <p:sldId id="7378" r:id="rId82"/>
    <p:sldId id="7589" r:id="rId83"/>
    <p:sldId id="7318" r:id="rId84"/>
    <p:sldId id="1589" r:id="rId85"/>
    <p:sldId id="1588" r:id="rId86"/>
    <p:sldId id="7590" r:id="rId87"/>
    <p:sldId id="1590" r:id="rId88"/>
    <p:sldId id="1100" r:id="rId89"/>
    <p:sldId id="1575" r:id="rId90"/>
    <p:sldId id="663" r:id="rId91"/>
    <p:sldId id="4886" r:id="rId92"/>
    <p:sldId id="1577" r:id="rId93"/>
    <p:sldId id="6926" r:id="rId94"/>
    <p:sldId id="1579" r:id="rId95"/>
    <p:sldId id="6511" r:id="rId96"/>
    <p:sldId id="6512" r:id="rId97"/>
    <p:sldId id="7591" r:id="rId98"/>
    <p:sldId id="7594" r:id="rId99"/>
    <p:sldId id="5360" r:id="rId100"/>
    <p:sldId id="7596" r:id="rId101"/>
    <p:sldId id="1355" r:id="rId102"/>
    <p:sldId id="1591" r:id="rId103"/>
    <p:sldId id="7597" r:id="rId104"/>
    <p:sldId id="1336" r:id="rId105"/>
    <p:sldId id="7598" r:id="rId106"/>
    <p:sldId id="7599" r:id="rId107"/>
    <p:sldId id="5364" r:id="rId108"/>
    <p:sldId id="7600" r:id="rId109"/>
    <p:sldId id="7380" r:id="rId110"/>
    <p:sldId id="7381" r:id="rId111"/>
  </p:sldIdLst>
  <p:sldSz cx="12192000" cy="6858000"/>
  <p:notesSz cx="7315200" cy="9601200"/>
  <p:custDataLst>
    <p:tags r:id="rId114"/>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99"/>
    <a:srgbClr val="0000CC"/>
    <a:srgbClr val="66CCFF"/>
    <a:srgbClr val="00FF99"/>
    <a:srgbClr val="FF99FF"/>
    <a:srgbClr val="FFFF99"/>
    <a:srgbClr val="00CC00"/>
    <a:srgbClr val="663300"/>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FB4E33-FF0B-4A4C-BF74-3C0882FE065E}" v="20" dt="2021-08-01T15:33:11.100"/>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01" autoAdjust="0"/>
    <p:restoredTop sz="94457" autoAdjust="0"/>
  </p:normalViewPr>
  <p:slideViewPr>
    <p:cSldViewPr>
      <p:cViewPr varScale="1">
        <p:scale>
          <a:sx n="90" d="100"/>
          <a:sy n="90" d="100"/>
        </p:scale>
        <p:origin x="293" y="5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p:scale>
          <a:sx n="90" d="100"/>
          <a:sy n="90" d="100"/>
        </p:scale>
        <p:origin x="2410" y="-5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handoutMaster" Target="handoutMasters/handoutMaster1.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tags" Target="tags/tag1.xml"/><Relationship Id="rId119"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Times New Roman" pitchFamily="18" charset="0"/>
                <a:cs typeface="Arial" charset="0"/>
              </a:defRPr>
            </a:lvl1pPr>
          </a:lstStyle>
          <a:p>
            <a:pPr>
              <a:defRPr/>
            </a:pPr>
            <a:fld id="{17409DFC-8574-46F2-8150-19402387B16D}" type="slidenum">
              <a:rPr lang="en-US">
                <a:latin typeface="Calibri" panose="020F0502020204030204" pitchFamily="34" charset="0"/>
                <a:cs typeface="Calibri" panose="020F0502020204030204" pitchFamily="34" charset="0"/>
              </a:rPr>
              <a:pPr>
                <a:defRPr/>
              </a:pPr>
              <a:t>‹#›</a:t>
            </a:fld>
            <a:endParaRPr lang="en-US" dirty="0">
              <a:latin typeface="Calibri" panose="020F0502020204030204" pitchFamily="34" charset="0"/>
              <a:cs typeface="Calibri" panose="020F0502020204030204" pitchFamily="34" charset="0"/>
            </a:endParaRPr>
          </a:p>
        </p:txBody>
      </p:sp>
      <p:sp>
        <p:nvSpPr>
          <p:cNvPr id="8" name="Header Placeholder 1">
            <a:extLst>
              <a:ext uri="{FF2B5EF4-FFF2-40B4-BE49-F238E27FC236}">
                <a16:creationId xmlns:a16="http://schemas.microsoft.com/office/drawing/2014/main" id="{97F09B0D-D3B9-434D-A637-282ACEFDB8EF}"/>
              </a:ext>
            </a:extLst>
          </p:cNvPr>
          <p:cNvSpPr>
            <a:spLocks noGrp="1"/>
          </p:cNvSpPr>
          <p:nvPr/>
        </p:nvSpPr>
        <p:spPr>
          <a:xfrm>
            <a:off x="1524001" y="152400"/>
            <a:ext cx="3824288" cy="685800"/>
          </a:xfrm>
          <a:prstGeom prst="rect">
            <a:avLst/>
          </a:prstGeom>
        </p:spPr>
        <p:txBody>
          <a:bodyPr vert="horz" lIns="102166" tIns="51083" rIns="102166" bIns="51083" rtlCol="0"/>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ctr">
              <a:defRPr/>
            </a:pPr>
            <a:r>
              <a:rPr lang="en-US" sz="1300" dirty="0">
                <a:latin typeface="Calibri" panose="020F0502020204030204" pitchFamily="34" charset="0"/>
                <a:cs typeface="Calibri" panose="020F0502020204030204" pitchFamily="34" charset="0"/>
              </a:rPr>
              <a:t>Dr. Andy Woods</a:t>
            </a:r>
          </a:p>
          <a:p>
            <a:pPr algn="ctr">
              <a:defRPr/>
            </a:pPr>
            <a:r>
              <a:rPr lang="en-US" sz="1300" dirty="0">
                <a:latin typeface="Calibri" panose="020F0502020204030204" pitchFamily="34" charset="0"/>
                <a:cs typeface="Calibri" panose="020F0502020204030204" pitchFamily="34" charset="0"/>
              </a:rPr>
              <a:t>THE RAPTURE 058 – Partial Rapture – Part 2</a:t>
            </a:r>
          </a:p>
          <a:p>
            <a:pPr algn="ctr">
              <a:defRPr/>
            </a:pPr>
            <a:r>
              <a:rPr lang="en-US" sz="1300" dirty="0">
                <a:latin typeface="Calibri" panose="020F0502020204030204" pitchFamily="34" charset="0"/>
                <a:cs typeface="Calibri" panose="020F0502020204030204" pitchFamily="34" charset="0"/>
              </a:rPr>
              <a:t>08-08-2021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a:defRPr sz="1300">
                <a:latin typeface="Calibri" panose="020F0502020204030204" pitchFamily="34" charset="0"/>
                <a:cs typeface="Calibri" panose="020F0502020204030204" pitchFamily="34" charset="0"/>
              </a:defRPr>
            </a:lvl1pPr>
          </a:lstStyle>
          <a:p>
            <a:pPr>
              <a:defRPr/>
            </a:pPr>
            <a:r>
              <a:rPr lang="en-US" dirty="0"/>
              <a:t>Dr. Andy Woods - The Coming Kingdom</a:t>
            </a:r>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r>
              <a:rPr lang="en-US"/>
              <a:t>9/06/2017</a:t>
            </a:r>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Calibri" panose="020F0502020204030204" pitchFamily="34" charset="0"/>
                <a:cs typeface="Arial" charset="0"/>
              </a:defRPr>
            </a:lvl1pPr>
          </a:lstStyle>
          <a:p>
            <a:pPr>
              <a:defRPr/>
            </a:pPr>
            <a:r>
              <a:rPr lang="en-US" dirty="0">
                <a:cs typeface="Calibri" panose="020F0502020204030204" pitchFamily="34" charset="0"/>
              </a:rPr>
              <a:t>Sugar Land </a:t>
            </a:r>
            <a:r>
              <a:rPr lang="en-US" dirty="0" err="1">
                <a:cs typeface="Calibri" panose="020F0502020204030204" pitchFamily="34" charset="0"/>
              </a:rPr>
              <a:t>BIble</a:t>
            </a:r>
            <a:r>
              <a:rPr lang="en-US" dirty="0">
                <a:cs typeface="Calibri" panose="020F0502020204030204" pitchFamily="34" charset="0"/>
              </a:rPr>
              <a:t> Church</a:t>
            </a:r>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fld id="{B1F4E4D5-D111-482F-97CA-316C84D86ECF}" type="slidenum">
              <a:rPr lang="en-US" smtClean="0"/>
              <a:pPr>
                <a:defRPr/>
              </a:pPr>
              <a:t>‹#›</a:t>
            </a:fld>
            <a:endParaRPr 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1049893">
              <a:defRPr/>
            </a:pPr>
            <a:fld id="{888B744C-CCA7-42F0-B026-54AA483E0A4D}" type="slidenum">
              <a:rPr lang="en-US" altLang="en-US">
                <a:solidFill>
                  <a:srgbClr val="000000"/>
                </a:solidFill>
                <a:latin typeface="Calibri" panose="020F0502020204030204" pitchFamily="34" charset="0"/>
                <a:cs typeface="+mn-cs"/>
              </a:rPr>
              <a:pPr defTabSz="1049893">
                <a:defRPr/>
              </a:pPr>
              <a:t>1</a:t>
            </a:fld>
            <a:endParaRPr lang="en-US" altLang="en-US" dirty="0">
              <a:solidFill>
                <a:srgbClr val="000000"/>
              </a:solidFill>
              <a:latin typeface="Calibri" panose="020F0502020204030204" pitchFamily="34" charset="0"/>
              <a:cs typeface="+mn-cs"/>
            </a:endParaRPr>
          </a:p>
        </p:txBody>
      </p:sp>
    </p:spTree>
    <p:extLst>
      <p:ext uri="{BB962C8B-B14F-4D97-AF65-F5344CB8AC3E}">
        <p14:creationId xmlns:p14="http://schemas.microsoft.com/office/powerpoint/2010/main" val="158660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8/5/2021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1382040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Rectangle 35">
            <a:extLst>
              <a:ext uri="{FF2B5EF4-FFF2-40B4-BE49-F238E27FC236}">
                <a16:creationId xmlns:a16="http://schemas.microsoft.com/office/drawing/2014/main" id="{DDFD4D20-063D-4685-940B-7FCB800C6E86}"/>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CCB727FC-6DEC-449F-B092-0E9D65564F1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60B3998E-672F-4324-9ED3-326D1025BAD7}"/>
              </a:ext>
            </a:extLst>
          </p:cNvPr>
          <p:cNvSpPr>
            <a:spLocks noGrp="1" noChangeArrowheads="1"/>
          </p:cNvSpPr>
          <p:nvPr>
            <p:ph type="sldNum" sz="quarter" idx="12"/>
          </p:nvPr>
        </p:nvSpPr>
        <p:spPr/>
        <p:txBody>
          <a:bodyPr/>
          <a:lstStyle>
            <a:lvl1pPr>
              <a:defRPr smtClean="0"/>
            </a:lvl1pPr>
          </a:lstStyle>
          <a:p>
            <a:pPr>
              <a:defRPr/>
            </a:pPr>
            <a:fld id="{A0DC7DEC-99C4-4832-90B7-0B712EE84C5F}" type="slidenum">
              <a:rPr lang="en-US" altLang="en-US"/>
              <a:pPr>
                <a:defRPr/>
              </a:pPr>
              <a:t>‹#›</a:t>
            </a:fld>
            <a:endParaRPr lang="en-US" altLang="en-US"/>
          </a:p>
        </p:txBody>
      </p:sp>
    </p:spTree>
    <p:extLst>
      <p:ext uri="{BB962C8B-B14F-4D97-AF65-F5344CB8AC3E}">
        <p14:creationId xmlns:p14="http://schemas.microsoft.com/office/powerpoint/2010/main" val="2885514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dirty="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991725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154550752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2973895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a:extLst>
              <a:ext uri="{FF2B5EF4-FFF2-40B4-BE49-F238E27FC236}">
                <a16:creationId xmlns:a16="http://schemas.microsoft.com/office/drawing/2014/main" id="{DBDCB8BE-5B3F-440A-9569-8D8DF6F9651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CF113993-BF59-45AE-991F-820066FBB64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8F78E552-B260-4929-9ED6-A3DA2E2A56BE}"/>
              </a:ext>
            </a:extLst>
          </p:cNvPr>
          <p:cNvSpPr>
            <a:spLocks noGrp="1" noChangeArrowheads="1"/>
          </p:cNvSpPr>
          <p:nvPr>
            <p:ph type="sldNum" sz="quarter" idx="12"/>
          </p:nvPr>
        </p:nvSpPr>
        <p:spPr/>
        <p:txBody>
          <a:bodyPr/>
          <a:lstStyle>
            <a:lvl1pPr>
              <a:defRPr/>
            </a:lvl1pPr>
          </a:lstStyle>
          <a:p>
            <a:fld id="{43199A41-4403-4A21-A81D-34D8EA14E4E5}" type="slidenum">
              <a:rPr lang="en-US" altLang="en-US"/>
              <a:pPr/>
              <a:t>‹#›</a:t>
            </a:fld>
            <a:endParaRPr lang="en-US" altLang="en-US"/>
          </a:p>
        </p:txBody>
      </p:sp>
    </p:spTree>
    <p:extLst>
      <p:ext uri="{BB962C8B-B14F-4D97-AF65-F5344CB8AC3E}">
        <p14:creationId xmlns:p14="http://schemas.microsoft.com/office/powerpoint/2010/main" val="3035856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2635" r:id="rId1"/>
    <p:sldLayoutId id="2147492636" r:id="rId2"/>
    <p:sldLayoutId id="2147492637" r:id="rId3"/>
    <p:sldLayoutId id="2147492638" r:id="rId4"/>
    <p:sldLayoutId id="2147492639" r:id="rId5"/>
    <p:sldLayoutId id="2147492640" r:id="rId6"/>
    <p:sldLayoutId id="2147492641" r:id="rId7"/>
    <p:sldLayoutId id="2147492642" r:id="rId8"/>
    <p:sldLayoutId id="2147492643" r:id="rId9"/>
    <p:sldLayoutId id="2147492644" r:id="rId10"/>
    <p:sldLayoutId id="2147492668" r:id="rId11"/>
    <p:sldLayoutId id="2147492670" r:id="rId12"/>
    <p:sldLayoutId id="2147492672" r:id="rId13"/>
    <p:sldLayoutId id="2147492673" r:id="rId14"/>
    <p:sldLayoutId id="2147492674" r:id="rId15"/>
    <p:sldLayoutId id="2147492675" r:id="rId16"/>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newadvent.org/cathen/01559a.htm" TargetMode="Externa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4" Type="http://schemas.microsoft.com/office/2007/relationships/hdphoto" Target="../media/hdphoto1.wdp"/></Relationships>
</file>

<file path=ppt/slides/_rels/slide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43D649-8361-4C4A-B28C-00395921C611}"/>
              </a:ext>
            </a:extLst>
          </p:cNvPr>
          <p:cNvSpPr txBox="1"/>
          <p:nvPr/>
        </p:nvSpPr>
        <p:spPr>
          <a:xfrm>
            <a:off x="1524000" y="228601"/>
            <a:ext cx="9144000" cy="1323439"/>
          </a:xfrm>
          <a:prstGeom prst="rect">
            <a:avLst/>
          </a:prstGeom>
          <a:noFill/>
        </p:spPr>
        <p:txBody>
          <a:bodyPr wrap="square" rtlCol="0">
            <a:spAutoFit/>
          </a:bodyPr>
          <a:lstStyle/>
          <a:p>
            <a:pPr algn="ctr"/>
            <a:r>
              <a:rPr lang="en-US" sz="44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RAPTURE</a:t>
            </a:r>
          </a:p>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and When? – Part 58</a:t>
            </a:r>
          </a:p>
        </p:txBody>
      </p:sp>
      <p:pic>
        <p:nvPicPr>
          <p:cNvPr id="10" name="Picture 9">
            <a:extLst>
              <a:ext uri="{FF2B5EF4-FFF2-40B4-BE49-F238E27FC236}">
                <a16:creationId xmlns:a16="http://schemas.microsoft.com/office/drawing/2014/main" id="{41C08501-9EF7-45D6-B47B-36B8A964BC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1" y="1600200"/>
            <a:ext cx="4876801" cy="3657600"/>
          </a:xfrm>
          <a:prstGeom prst="rect">
            <a:avLst/>
          </a:prstGeom>
        </p:spPr>
      </p:pic>
      <p:sp>
        <p:nvSpPr>
          <p:cNvPr id="6" name="Rectangle 7">
            <a:extLst>
              <a:ext uri="{FF2B5EF4-FFF2-40B4-BE49-F238E27FC236}">
                <a16:creationId xmlns:a16="http://schemas.microsoft.com/office/drawing/2014/main" id="{D65195AB-2281-49E9-B37C-074446855AB8}"/>
              </a:ext>
            </a:extLst>
          </p:cNvPr>
          <p:cNvSpPr txBox="1">
            <a:spLocks noChangeArrowheads="1"/>
          </p:cNvSpPr>
          <p:nvPr/>
        </p:nvSpPr>
        <p:spPr bwMode="auto">
          <a:xfrm>
            <a:off x="3352800" y="5715000"/>
            <a:ext cx="5486400" cy="8572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Andrew Marshall Woods, Th.M., JD., PhD.</a:t>
            </a:r>
          </a:p>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Sr. Pastor, Sugar Land Bible Church</a:t>
            </a:r>
          </a:p>
        </p:txBody>
      </p:sp>
      <p:pic>
        <p:nvPicPr>
          <p:cNvPr id="11" name="Picture 1">
            <a:extLst>
              <a:ext uri="{FF2B5EF4-FFF2-40B4-BE49-F238E27FC236}">
                <a16:creationId xmlns:a16="http://schemas.microsoft.com/office/drawing/2014/main" id="{F5D3EB02-A17E-484E-97FB-B34B32CA077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75062" y="5820314"/>
            <a:ext cx="885286" cy="88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126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304800"/>
            <a:ext cx="7772400" cy="11430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When Will the Rapture Take Place Relative to the Tribulation Period?</a:t>
            </a:r>
          </a:p>
        </p:txBody>
      </p:sp>
      <p:sp>
        <p:nvSpPr>
          <p:cNvPr id="19459" name="Rectangle 3"/>
          <p:cNvSpPr>
            <a:spLocks noGrp="1" noChangeArrowheads="1"/>
          </p:cNvSpPr>
          <p:nvPr>
            <p:ph idx="1"/>
          </p:nvPr>
        </p:nvSpPr>
        <p:spPr>
          <a:xfrm>
            <a:off x="3064332" y="1600200"/>
            <a:ext cx="6063343" cy="32004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Pre-tribulation rapture theory</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Mid-tribulation rapture theory</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Post-tribulation rapture theory</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Pre-wrath rapture theory</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Partial rapture theory</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97771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3. So What?</a:t>
            </a:r>
          </a:p>
        </p:txBody>
      </p:sp>
      <p:sp>
        <p:nvSpPr>
          <p:cNvPr id="3" name="Content Placeholder 2"/>
          <p:cNvSpPr>
            <a:spLocks noGrp="1"/>
          </p:cNvSpPr>
          <p:nvPr>
            <p:ph idx="1"/>
          </p:nvPr>
        </p:nvSpPr>
        <p:spPr>
          <a:xfrm>
            <a:off x="4076700" y="1600200"/>
            <a:ext cx="4038600" cy="3429000"/>
          </a:xfrm>
        </p:spPr>
        <p:txBody>
          <a:bodyPr/>
          <a:lstStyle/>
          <a:p>
            <a:pPr marL="457200" indent="-457200">
              <a:spcBef>
                <a:spcPts val="0"/>
              </a:spcBef>
              <a:spcAft>
                <a:spcPts val="3600"/>
              </a:spcAft>
              <a:buClr>
                <a:srgbClr val="FF99FF"/>
              </a:buClr>
              <a:buSzPct val="100000"/>
              <a:buFont typeface="Wingdings" pitchFamily="2" charset="2"/>
              <a:buAutoNum type="alphaLcPeriod"/>
              <a:defRPr/>
            </a:pPr>
            <a:r>
              <a:rPr lang="en-US" b="1" u="sng" dirty="0">
                <a:solidFill>
                  <a:srgbClr val="FFFFCC"/>
                </a:solidFill>
                <a:cs typeface="Calibri" pitchFamily="34" charset="0"/>
              </a:rPr>
              <a:t>Uniformitarianism?</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Live for Christ</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Reach the lost</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Believe the Gospel</a:t>
            </a:r>
          </a:p>
        </p:txBody>
      </p:sp>
      <p:pic>
        <p:nvPicPr>
          <p:cNvPr id="7" name="Picture 4">
            <a:extLst>
              <a:ext uri="{FF2B5EF4-FFF2-40B4-BE49-F238E27FC236}">
                <a16:creationId xmlns:a16="http://schemas.microsoft.com/office/drawing/2014/main" id="{2F67EF49-7C82-4BFB-8858-F39198A0CCD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solidFill>
              <a:schemeClr val="tx1"/>
            </a:solidFill>
            <a:miter lim="800000"/>
            <a:headEnd/>
            <a:tailEnd/>
          </a:ln>
        </p:spPr>
      </p:pic>
      <p:pic>
        <p:nvPicPr>
          <p:cNvPr id="8" name="Picture 7">
            <a:extLst>
              <a:ext uri="{FF2B5EF4-FFF2-40B4-BE49-F238E27FC236}">
                <a16:creationId xmlns:a16="http://schemas.microsoft.com/office/drawing/2014/main" id="{DF17F918-3621-40E9-8289-DD8726B79F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245508818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8178B6-3CDC-42FB-B6C3-EF17AFDEA57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64514" name="Rectangle 1"/>
          <p:cNvSpPr>
            <a:spLocks noChangeArrowheads="1"/>
          </p:cNvSpPr>
          <p:nvPr/>
        </p:nvSpPr>
        <p:spPr bwMode="auto">
          <a:xfrm>
            <a:off x="609600" y="0"/>
            <a:ext cx="10972800"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1" hangingPunct="1">
              <a:spcBef>
                <a:spcPts val="0"/>
              </a:spcBef>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3:3-6</a:t>
            </a:r>
          </a:p>
          <a:p>
            <a:pPr algn="just"/>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rPr>
              <a:t>3 </a:t>
            </a:r>
            <a:r>
              <a:rPr lang="en-US" sz="3200" dirty="0">
                <a:effectLst>
                  <a:outerShdw blurRad="38100" dist="38100" dir="2700000" algn="tl">
                    <a:srgbClr val="000000">
                      <a:alpha val="43137"/>
                    </a:srgbClr>
                  </a:outerShdw>
                </a:effectLst>
                <a:latin typeface="Calibri" panose="020F0502020204030204" pitchFamily="34" charset="0"/>
              </a:rPr>
              <a:t>Know this first of all, that in the last days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mockers</a:t>
            </a:r>
            <a:r>
              <a:rPr lang="en-US" sz="3200" dirty="0">
                <a:effectLst>
                  <a:outerShdw blurRad="38100" dist="38100" dir="2700000" algn="tl">
                    <a:srgbClr val="000000">
                      <a:alpha val="43137"/>
                    </a:srgbClr>
                  </a:outerShdw>
                </a:effectLst>
                <a:latin typeface="Calibri" panose="020F0502020204030204" pitchFamily="34" charset="0"/>
              </a:rPr>
              <a:t> will come with </a:t>
            </a:r>
            <a:r>
              <a:rPr lang="en-US" sz="3200" i="1" dirty="0">
                <a:effectLst>
                  <a:outerShdw blurRad="38100" dist="38100" dir="2700000" algn="tl">
                    <a:srgbClr val="000000">
                      <a:alpha val="43137"/>
                    </a:srgbClr>
                  </a:outerShdw>
                </a:effectLst>
                <a:latin typeface="Calibri" panose="020F0502020204030204" pitchFamily="34" charset="0"/>
              </a:rPr>
              <a:t>their</a:t>
            </a:r>
            <a:r>
              <a:rPr lang="en-US" sz="3200" dirty="0">
                <a:effectLst>
                  <a:outerShdw blurRad="38100" dist="38100" dir="2700000" algn="tl">
                    <a:srgbClr val="000000">
                      <a:alpha val="43137"/>
                    </a:srgbClr>
                  </a:outerShdw>
                </a:effectLst>
                <a:latin typeface="Calibri" panose="020F0502020204030204" pitchFamily="34" charset="0"/>
              </a:rPr>
              <a:t> mocking, following after their own lusts, </a:t>
            </a:r>
            <a:r>
              <a:rPr lang="en-US" sz="3200" baseline="30000" dirty="0">
                <a:effectLst>
                  <a:outerShdw blurRad="38100" dist="38100" dir="2700000" algn="tl">
                    <a:srgbClr val="000000">
                      <a:alpha val="43137"/>
                    </a:srgbClr>
                  </a:outerShdw>
                </a:effectLst>
                <a:latin typeface="Calibri" panose="020F0502020204030204" pitchFamily="34" charset="0"/>
              </a:rPr>
              <a:t>4 </a:t>
            </a:r>
            <a:r>
              <a:rPr lang="en-US" sz="3200" dirty="0">
                <a:effectLst>
                  <a:outerShdw blurRad="38100" dist="38100" dir="2700000" algn="tl">
                    <a:srgbClr val="000000">
                      <a:alpha val="43137"/>
                    </a:srgbClr>
                  </a:outerShdw>
                </a:effectLst>
                <a:latin typeface="Calibri" panose="020F0502020204030204" pitchFamily="34" charset="0"/>
              </a:rPr>
              <a:t>and saying, ‘Where is the promise of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His coming</a:t>
            </a:r>
            <a:r>
              <a:rPr lang="en-US" sz="3200" dirty="0">
                <a:effectLst>
                  <a:outerShdw blurRad="38100" dist="38100" dir="2700000" algn="tl">
                    <a:srgbClr val="000000">
                      <a:alpha val="43137"/>
                    </a:srgbClr>
                  </a:outerShdw>
                </a:effectLst>
                <a:latin typeface="Calibri" panose="020F0502020204030204" pitchFamily="34" charset="0"/>
              </a:rPr>
              <a:t>? For </a:t>
            </a:r>
            <a:r>
              <a:rPr lang="en-US" sz="3200" i="1" dirty="0">
                <a:effectLst>
                  <a:outerShdw blurRad="38100" dist="38100" dir="2700000" algn="tl">
                    <a:srgbClr val="000000">
                      <a:alpha val="43137"/>
                    </a:srgbClr>
                  </a:outerShdw>
                </a:effectLst>
                <a:latin typeface="Calibri" panose="020F0502020204030204" pitchFamily="34" charset="0"/>
              </a:rPr>
              <a:t>ever</a:t>
            </a:r>
            <a:r>
              <a:rPr lang="en-US" sz="3200" dirty="0">
                <a:effectLst>
                  <a:outerShdw blurRad="38100" dist="38100" dir="2700000" algn="tl">
                    <a:srgbClr val="000000">
                      <a:alpha val="43137"/>
                    </a:srgbClr>
                  </a:outerShdw>
                </a:effectLst>
                <a:latin typeface="Calibri" panose="020F0502020204030204" pitchFamily="34" charset="0"/>
              </a:rPr>
              <a:t> since the fathers fell asleep, all continues just as it was from the beginning of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creation</a:t>
            </a:r>
            <a:r>
              <a:rPr lang="en-US" sz="3200" dirty="0">
                <a:effectLst>
                  <a:outerShdw blurRad="38100" dist="38100" dir="2700000" algn="tl">
                    <a:srgbClr val="000000">
                      <a:alpha val="43137"/>
                    </a:srgbClr>
                  </a:outerShdw>
                </a:effectLst>
                <a:latin typeface="Calibri" panose="020F0502020204030204" pitchFamily="34" charset="0"/>
              </a:rPr>
              <a:t>.’</a:t>
            </a:r>
            <a:r>
              <a:rPr lang="en-US" sz="3200" b="1" i="0" baseline="30000" dirty="0">
                <a:solidFill>
                  <a:srgbClr val="000000"/>
                </a:solidFill>
                <a:effectLst/>
                <a:latin typeface="system-ui"/>
              </a:rPr>
              <a:t> </a:t>
            </a:r>
            <a:r>
              <a:rPr lang="en-US" sz="3200" baseline="30000" dirty="0">
                <a:effectLst>
                  <a:outerShdw blurRad="38100" dist="38100" dir="2700000" algn="tl">
                    <a:srgbClr val="000000">
                      <a:alpha val="43137"/>
                    </a:srgbClr>
                  </a:outerShdw>
                </a:effectLst>
                <a:latin typeface="Calibri" panose="020F0502020204030204" pitchFamily="34" charset="0"/>
              </a:rPr>
              <a:t>5</a:t>
            </a:r>
            <a:r>
              <a:rPr lang="en-US" sz="3200" dirty="0">
                <a:effectLst>
                  <a:outerShdw blurRad="38100" dist="38100" dir="2700000" algn="tl">
                    <a:srgbClr val="000000">
                      <a:alpha val="43137"/>
                    </a:srgbClr>
                  </a:outerShdw>
                </a:effectLst>
                <a:latin typeface="Calibri" panose="020F0502020204030204" pitchFamily="34" charset="0"/>
              </a:rPr>
              <a:t> For when they maintain this, it escapes their notice that by the word of God the heavens existed long ago and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earth was formed</a:t>
            </a:r>
            <a:r>
              <a:rPr lang="en-US" sz="3200" dirty="0">
                <a:effectLst>
                  <a:outerShdw blurRad="38100" dist="38100" dir="2700000" algn="tl">
                    <a:srgbClr val="000000">
                      <a:alpha val="43137"/>
                    </a:srgbClr>
                  </a:outerShdw>
                </a:effectLst>
                <a:latin typeface="Calibri" panose="020F0502020204030204" pitchFamily="34" charset="0"/>
              </a:rPr>
              <a:t> out of water and by water. </a:t>
            </a:r>
            <a:r>
              <a:rPr lang="en-US" sz="3200" baseline="30000" dirty="0">
                <a:effectLst>
                  <a:outerShdw blurRad="38100" dist="38100" dir="2700000" algn="tl">
                    <a:srgbClr val="000000">
                      <a:alpha val="43137"/>
                    </a:srgbClr>
                  </a:outerShdw>
                </a:effectLst>
                <a:latin typeface="Calibri" panose="020F0502020204030204" pitchFamily="34" charset="0"/>
              </a:rPr>
              <a:t>6</a:t>
            </a:r>
            <a:r>
              <a:rPr lang="en-US" sz="3200" dirty="0">
                <a:effectLst>
                  <a:outerShdw blurRad="38100" dist="38100" dir="2700000" algn="tl">
                    <a:srgbClr val="000000">
                      <a:alpha val="43137"/>
                    </a:srgbClr>
                  </a:outerShdw>
                </a:effectLst>
                <a:latin typeface="Calibri" panose="020F0502020204030204" pitchFamily="34" charset="0"/>
              </a:rPr>
              <a:t> through which the world at that time was destroyed by being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flooded</a:t>
            </a:r>
            <a:r>
              <a:rPr lang="en-US" sz="3200" dirty="0">
                <a:effectLst>
                  <a:outerShdw blurRad="38100" dist="38100" dir="2700000" algn="tl">
                    <a:srgbClr val="000000">
                      <a:alpha val="43137"/>
                    </a:srgbClr>
                  </a:outerShdw>
                </a:effectLst>
                <a:latin typeface="Calibri" panose="020F0502020204030204" pitchFamily="34" charset="0"/>
              </a:rPr>
              <a:t> with water.”</a:t>
            </a:r>
          </a:p>
          <a:p>
            <a:pPr algn="just"/>
            <a:endPar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2551508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914400" y="228600"/>
            <a:ext cx="10363200" cy="1371600"/>
          </a:xfrm>
        </p:spPr>
        <p:txBody>
          <a:bodyPr/>
          <a:lstStyle/>
          <a:p>
            <a:pPr algn="ctr"/>
            <a:r>
              <a:rPr lang="en-US" sz="3600" dirty="0">
                <a:effectLst>
                  <a:outerShdw blurRad="38100" dist="38100" dir="2700000" algn="tl">
                    <a:srgbClr val="000000">
                      <a:alpha val="43137"/>
                    </a:srgbClr>
                  </a:outerShdw>
                </a:effectLst>
              </a:rPr>
              <a:t>HISTORY</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2 Pet. 3:5-7</a:t>
            </a:r>
            <a:endParaRPr lang="en-US" sz="3600" dirty="0">
              <a:solidFill>
                <a:schemeClr val="tx1"/>
              </a:solidFill>
              <a:effectLst>
                <a:outerShdw blurRad="38100" dist="38100" dir="2700000" algn="tl">
                  <a:srgbClr val="000000">
                    <a:alpha val="43137"/>
                  </a:srgbClr>
                </a:outerShdw>
              </a:effectLst>
              <a:ea typeface="+mn-ea"/>
              <a:cs typeface="+mn-cs"/>
            </a:endParaRPr>
          </a:p>
        </p:txBody>
      </p:sp>
      <p:sp>
        <p:nvSpPr>
          <p:cNvPr id="41987" name="Rectangle 3"/>
          <p:cNvSpPr>
            <a:spLocks noGrp="1" noChangeArrowheads="1"/>
          </p:cNvSpPr>
          <p:nvPr>
            <p:ph type="body" sz="half" idx="4294967295"/>
          </p:nvPr>
        </p:nvSpPr>
        <p:spPr>
          <a:xfrm>
            <a:off x="1143000" y="2001838"/>
            <a:ext cx="5715000" cy="2854325"/>
          </a:xfrm>
          <a:noFill/>
        </p:spPr>
        <p:txBody>
          <a:bodyPr/>
          <a:lstStyle/>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Creation (5)</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Flood (6-7)</a:t>
            </a:r>
          </a:p>
          <a:p>
            <a:pPr marL="914400" lvl="1" indent="-457200">
              <a:spcBef>
                <a:spcPts val="0"/>
              </a:spcBef>
              <a:spcAft>
                <a:spcPts val="3600"/>
              </a:spcAft>
            </a:pPr>
            <a:r>
              <a:rPr lang="en-US" dirty="0">
                <a:effectLst/>
              </a:rPr>
              <a:t>God will judge again via fire</a:t>
            </a:r>
          </a:p>
        </p:txBody>
      </p:sp>
      <p:pic>
        <p:nvPicPr>
          <p:cNvPr id="2" name="Picture 1">
            <a:extLst>
              <a:ext uri="{FF2B5EF4-FFF2-40B4-BE49-F238E27FC236}">
                <a16:creationId xmlns:a16="http://schemas.microsoft.com/office/drawing/2014/main" id="{2E823BF2-2DE2-4D27-9CCD-7A47CAAE99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371422"/>
            <a:ext cx="3670110" cy="4115157"/>
          </a:xfrm>
          <a:prstGeom prst="ellipse">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3. So What?</a:t>
            </a:r>
          </a:p>
        </p:txBody>
      </p:sp>
      <p:sp>
        <p:nvSpPr>
          <p:cNvPr id="3" name="Content Placeholder 2"/>
          <p:cNvSpPr>
            <a:spLocks noGrp="1"/>
          </p:cNvSpPr>
          <p:nvPr>
            <p:ph idx="1"/>
          </p:nvPr>
        </p:nvSpPr>
        <p:spPr>
          <a:xfrm>
            <a:off x="4076700" y="1600200"/>
            <a:ext cx="4038600" cy="3429000"/>
          </a:xfrm>
        </p:spPr>
        <p:txBody>
          <a:bodyPr/>
          <a:lstStyle/>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Uniformitarianism?</a:t>
            </a:r>
          </a:p>
          <a:p>
            <a:pPr marL="457200" indent="-457200">
              <a:spcBef>
                <a:spcPts val="0"/>
              </a:spcBef>
              <a:spcAft>
                <a:spcPts val="3600"/>
              </a:spcAft>
              <a:buClr>
                <a:srgbClr val="FF99FF"/>
              </a:buClr>
              <a:buSzPct val="100000"/>
              <a:buFont typeface="Wingdings" pitchFamily="2" charset="2"/>
              <a:buAutoNum type="alphaLcPeriod"/>
              <a:defRPr/>
            </a:pPr>
            <a:r>
              <a:rPr lang="en-US" b="1" u="sng" dirty="0">
                <a:solidFill>
                  <a:srgbClr val="FFFFCC"/>
                </a:solidFill>
                <a:cs typeface="Calibri" pitchFamily="34" charset="0"/>
              </a:rPr>
              <a:t>Live for Christ</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Reach the lost</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Believe the Gospel</a:t>
            </a:r>
          </a:p>
        </p:txBody>
      </p:sp>
      <p:pic>
        <p:nvPicPr>
          <p:cNvPr id="7" name="Picture 4">
            <a:extLst>
              <a:ext uri="{FF2B5EF4-FFF2-40B4-BE49-F238E27FC236}">
                <a16:creationId xmlns:a16="http://schemas.microsoft.com/office/drawing/2014/main" id="{2F67EF49-7C82-4BFB-8858-F39198A0CCD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solidFill>
              <a:schemeClr val="tx1"/>
            </a:solidFill>
            <a:miter lim="800000"/>
            <a:headEnd/>
            <a:tailEnd/>
          </a:ln>
        </p:spPr>
      </p:pic>
      <p:pic>
        <p:nvPicPr>
          <p:cNvPr id="8" name="Picture 7">
            <a:extLst>
              <a:ext uri="{FF2B5EF4-FFF2-40B4-BE49-F238E27FC236}">
                <a16:creationId xmlns:a16="http://schemas.microsoft.com/office/drawing/2014/main" id="{DF17F918-3621-40E9-8289-DD8726B79F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86945087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BEB72C-A130-4000-B91F-038614AFB3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09599" y="0"/>
            <a:ext cx="10972801" cy="3708708"/>
          </a:xfrm>
          <a:prstGeom prst="rect">
            <a:avLst/>
          </a:prstGeom>
          <a:noFill/>
          <a:ln w="28575">
            <a:noFill/>
            <a:miter lim="800000"/>
            <a:headEnd/>
            <a:tailEnd/>
          </a:ln>
        </p:spPr>
        <p:txBody>
          <a:bodyPr wrap="square">
            <a:spAutoFit/>
          </a:bodyPr>
          <a:lstStyle/>
          <a:p>
            <a:pPr algn="ctr" defTabSz="68580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Romans 13:11-12</a:t>
            </a:r>
          </a:p>
          <a:p>
            <a:pPr algn="just">
              <a:spcBef>
                <a:spcPts val="600"/>
              </a:spcBef>
              <a:spcAft>
                <a:spcPts val="60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this, knowing the time, that it is already the hour for you to awaken from sleep;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now salvation is nearer to us than when we believed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night is almost gone, and the day is near. Therefore let us lay aside the deeds of darkness and put on the armor of light.”</a:t>
            </a:r>
          </a:p>
        </p:txBody>
      </p:sp>
    </p:spTree>
    <p:extLst>
      <p:ext uri="{BB962C8B-B14F-4D97-AF65-F5344CB8AC3E}">
        <p14:creationId xmlns:p14="http://schemas.microsoft.com/office/powerpoint/2010/main" val="138916609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3. So What?</a:t>
            </a:r>
          </a:p>
        </p:txBody>
      </p:sp>
      <p:sp>
        <p:nvSpPr>
          <p:cNvPr id="3" name="Content Placeholder 2"/>
          <p:cNvSpPr>
            <a:spLocks noGrp="1"/>
          </p:cNvSpPr>
          <p:nvPr>
            <p:ph idx="1"/>
          </p:nvPr>
        </p:nvSpPr>
        <p:spPr>
          <a:xfrm>
            <a:off x="4076700" y="1600200"/>
            <a:ext cx="4038600" cy="3429000"/>
          </a:xfrm>
        </p:spPr>
        <p:txBody>
          <a:bodyPr/>
          <a:lstStyle/>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Uniformitarianism?</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Live for Christ</a:t>
            </a:r>
          </a:p>
          <a:p>
            <a:pPr marL="457200" indent="-457200">
              <a:spcBef>
                <a:spcPts val="0"/>
              </a:spcBef>
              <a:spcAft>
                <a:spcPts val="3600"/>
              </a:spcAft>
              <a:buClr>
                <a:srgbClr val="FF99FF"/>
              </a:buClr>
              <a:buSzPct val="100000"/>
              <a:buFont typeface="Wingdings" pitchFamily="2" charset="2"/>
              <a:buAutoNum type="alphaLcPeriod"/>
              <a:defRPr/>
            </a:pPr>
            <a:r>
              <a:rPr lang="en-US" b="1" u="sng" dirty="0">
                <a:solidFill>
                  <a:srgbClr val="FFFFCC"/>
                </a:solidFill>
                <a:cs typeface="Calibri" pitchFamily="34" charset="0"/>
              </a:rPr>
              <a:t>Reach the lost</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Believe the Gospel</a:t>
            </a:r>
          </a:p>
        </p:txBody>
      </p:sp>
      <p:pic>
        <p:nvPicPr>
          <p:cNvPr id="7" name="Picture 4">
            <a:extLst>
              <a:ext uri="{FF2B5EF4-FFF2-40B4-BE49-F238E27FC236}">
                <a16:creationId xmlns:a16="http://schemas.microsoft.com/office/drawing/2014/main" id="{2F67EF49-7C82-4BFB-8858-F39198A0CCD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solidFill>
              <a:schemeClr val="tx1"/>
            </a:solidFill>
            <a:miter lim="800000"/>
            <a:headEnd/>
            <a:tailEnd/>
          </a:ln>
        </p:spPr>
      </p:pic>
      <p:pic>
        <p:nvPicPr>
          <p:cNvPr id="8" name="Picture 7">
            <a:extLst>
              <a:ext uri="{FF2B5EF4-FFF2-40B4-BE49-F238E27FC236}">
                <a16:creationId xmlns:a16="http://schemas.microsoft.com/office/drawing/2014/main" id="{DF17F918-3621-40E9-8289-DD8726B79F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332740599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3. So What?</a:t>
            </a:r>
          </a:p>
        </p:txBody>
      </p:sp>
      <p:sp>
        <p:nvSpPr>
          <p:cNvPr id="3" name="Content Placeholder 2"/>
          <p:cNvSpPr>
            <a:spLocks noGrp="1"/>
          </p:cNvSpPr>
          <p:nvPr>
            <p:ph idx="1"/>
          </p:nvPr>
        </p:nvSpPr>
        <p:spPr>
          <a:xfrm>
            <a:off x="4076700" y="1600200"/>
            <a:ext cx="4038600" cy="3429000"/>
          </a:xfrm>
        </p:spPr>
        <p:txBody>
          <a:bodyPr/>
          <a:lstStyle/>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Uniformitarianism?</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Live for Christ</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Reach the lost</a:t>
            </a:r>
          </a:p>
          <a:p>
            <a:pPr marL="457200" indent="-457200">
              <a:spcBef>
                <a:spcPts val="0"/>
              </a:spcBef>
              <a:spcAft>
                <a:spcPts val="3600"/>
              </a:spcAft>
              <a:buClr>
                <a:srgbClr val="FF99FF"/>
              </a:buClr>
              <a:buSzPct val="100000"/>
              <a:buFont typeface="Wingdings" pitchFamily="2" charset="2"/>
              <a:buAutoNum type="alphaLcPeriod"/>
              <a:defRPr/>
            </a:pPr>
            <a:r>
              <a:rPr lang="en-US" b="1" u="sng" dirty="0">
                <a:solidFill>
                  <a:srgbClr val="FFFFCC"/>
                </a:solidFill>
                <a:cs typeface="Calibri" pitchFamily="34" charset="0"/>
              </a:rPr>
              <a:t>Believe the Gospel</a:t>
            </a:r>
          </a:p>
        </p:txBody>
      </p:sp>
      <p:pic>
        <p:nvPicPr>
          <p:cNvPr id="7" name="Picture 4">
            <a:extLst>
              <a:ext uri="{FF2B5EF4-FFF2-40B4-BE49-F238E27FC236}">
                <a16:creationId xmlns:a16="http://schemas.microsoft.com/office/drawing/2014/main" id="{2F67EF49-7C82-4BFB-8858-F39198A0CCD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solidFill>
              <a:schemeClr val="tx1"/>
            </a:solidFill>
            <a:miter lim="800000"/>
            <a:headEnd/>
            <a:tailEnd/>
          </a:ln>
        </p:spPr>
      </p:pic>
      <p:pic>
        <p:nvPicPr>
          <p:cNvPr id="8" name="Picture 7">
            <a:extLst>
              <a:ext uri="{FF2B5EF4-FFF2-40B4-BE49-F238E27FC236}">
                <a16:creationId xmlns:a16="http://schemas.microsoft.com/office/drawing/2014/main" id="{DF17F918-3621-40E9-8289-DD8726B79F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251630633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77601"/>
          </a:xfrm>
          <a:prstGeom prst="rect">
            <a:avLst/>
          </a:prstGeom>
          <a:noFill/>
          <a:ln w="28575">
            <a:noFill/>
            <a:miter lim="800000"/>
            <a:headEnd/>
            <a:tailEnd/>
          </a:ln>
        </p:spPr>
        <p:txBody>
          <a:bodyPr wrap="square">
            <a:spAutoFit/>
          </a:bodyPr>
          <a:lstStyle/>
          <a:p>
            <a:pPr algn="ctr" defTabSz="68580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John 5:24</a:t>
            </a:r>
          </a:p>
          <a:p>
            <a:pPr algn="just">
              <a:spcBef>
                <a:spcPts val="0"/>
              </a:spcBef>
              <a:spcAft>
                <a:spcPts val="0"/>
              </a:spcAft>
            </a:pPr>
            <a:r>
              <a:rPr lang="en-US" altLang="en-US" sz="3500" dirty="0">
                <a:latin typeface="Calibri" panose="020F0502020204030204" pitchFamily="34" charset="0"/>
                <a:cs typeface="Calibri" panose="020F0502020204030204" pitchFamily="34" charset="0"/>
              </a:rPr>
              <a:t>“Truly, truly, I say to you, he who hears My word, and </a:t>
            </a:r>
            <a:r>
              <a:rPr lang="en-US" altLang="en-US" sz="3500" b="1" u="sng" dirty="0">
                <a:solidFill>
                  <a:srgbClr val="FFFFCC"/>
                </a:solidFill>
                <a:latin typeface="Calibri" panose="020F0502020204030204" pitchFamily="34" charset="0"/>
                <a:cs typeface="Calibri" panose="020F0502020204030204" pitchFamily="34" charset="0"/>
              </a:rPr>
              <a:t>believes Him</a:t>
            </a:r>
            <a:r>
              <a:rPr lang="en-US" altLang="en-US" sz="3500" b="1" dirty="0">
                <a:latin typeface="Calibri" panose="020F0502020204030204" pitchFamily="34" charset="0"/>
                <a:cs typeface="Calibri" panose="020F0502020204030204" pitchFamily="34" charset="0"/>
              </a:rPr>
              <a:t> </a:t>
            </a:r>
            <a:r>
              <a:rPr lang="en-US" altLang="en-US" sz="3500" dirty="0">
                <a:latin typeface="Calibri" panose="020F0502020204030204" pitchFamily="34" charset="0"/>
                <a:cs typeface="Calibri" panose="020F0502020204030204" pitchFamily="34" charset="0"/>
              </a:rPr>
              <a:t>who sent Me, </a:t>
            </a:r>
            <a:r>
              <a:rPr lang="en-US" altLang="en-US" sz="3500" b="1" u="sng" dirty="0">
                <a:solidFill>
                  <a:srgbClr val="FFFFCC"/>
                </a:solidFill>
                <a:latin typeface="Calibri" panose="020F0502020204030204" pitchFamily="34" charset="0"/>
                <a:cs typeface="Calibri" panose="020F0502020204030204" pitchFamily="34" charset="0"/>
              </a:rPr>
              <a:t>has eternal life</a:t>
            </a:r>
            <a:r>
              <a:rPr lang="en-US" altLang="en-US" sz="3500" dirty="0">
                <a:latin typeface="Calibri" panose="020F0502020204030204" pitchFamily="34" charset="0"/>
                <a:cs typeface="Calibri" panose="020F0502020204030204" pitchFamily="34" charset="0"/>
              </a:rPr>
              <a:t>, and does not come into judgment, but </a:t>
            </a:r>
            <a:r>
              <a:rPr lang="en-US" altLang="en-US" sz="3500" b="1" u="sng" dirty="0">
                <a:solidFill>
                  <a:srgbClr val="FFFFCC"/>
                </a:solidFill>
                <a:latin typeface="Calibri" panose="020F0502020204030204" pitchFamily="34" charset="0"/>
                <a:cs typeface="Calibri" panose="020F0502020204030204" pitchFamily="34" charset="0"/>
              </a:rPr>
              <a:t>has passed out</a:t>
            </a:r>
            <a:r>
              <a:rPr lang="en-US" altLang="en-US" sz="3500" b="1" dirty="0">
                <a:solidFill>
                  <a:srgbClr val="FFFFCC"/>
                </a:solidFill>
                <a:latin typeface="Calibri" panose="020F0502020204030204" pitchFamily="34" charset="0"/>
                <a:cs typeface="Calibri" panose="020F0502020204030204" pitchFamily="34" charset="0"/>
              </a:rPr>
              <a:t> </a:t>
            </a:r>
            <a:r>
              <a:rPr lang="en-US" altLang="en-US" sz="3500" dirty="0">
                <a:latin typeface="Calibri" panose="020F0502020204030204" pitchFamily="34" charset="0"/>
                <a:cs typeface="Calibri" panose="020F0502020204030204" pitchFamily="34" charset="0"/>
              </a:rPr>
              <a:t>of death into life.”</a:t>
            </a:r>
          </a:p>
        </p:txBody>
      </p:sp>
      <p:pic>
        <p:nvPicPr>
          <p:cNvPr id="2" name="Picture 1">
            <a:extLst>
              <a:ext uri="{FF2B5EF4-FFF2-40B4-BE49-F238E27FC236}">
                <a16:creationId xmlns:a16="http://schemas.microsoft.com/office/drawing/2014/main" id="{E3D56084-D715-4117-9F7A-07BA3BD5EF86}"/>
              </a:ext>
            </a:extLst>
          </p:cNvPr>
          <p:cNvPicPr>
            <a:picLocks noChangeAspect="1"/>
          </p:cNvPicPr>
          <p:nvPr/>
        </p:nvPicPr>
        <p:blipFill>
          <a:blip r:embed="rId3"/>
          <a:stretch>
            <a:fillRect/>
          </a:stretch>
        </p:blipFill>
        <p:spPr>
          <a:xfrm>
            <a:off x="4470400" y="3048000"/>
            <a:ext cx="3251200" cy="1828800"/>
          </a:xfrm>
          <a:prstGeom prst="rect">
            <a:avLst/>
          </a:prstGeom>
          <a:ln>
            <a:solidFill>
              <a:schemeClr val="tx1"/>
            </a:solidFill>
          </a:ln>
        </p:spPr>
      </p:pic>
    </p:spTree>
    <p:extLst>
      <p:ext uri="{BB962C8B-B14F-4D97-AF65-F5344CB8AC3E}">
        <p14:creationId xmlns:p14="http://schemas.microsoft.com/office/powerpoint/2010/main" val="22437331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Review: One Second After the Rapture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524000" y="1600200"/>
            <a:ext cx="4343400" cy="3124200"/>
          </a:xfrm>
        </p:spPr>
        <p:txBody>
          <a:bodyPr/>
          <a:lstStyle/>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For the believer</a:t>
            </a:r>
          </a:p>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For the unbeliever</a:t>
            </a:r>
          </a:p>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So what?</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25060" y="1752600"/>
            <a:ext cx="2942940" cy="36576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2794317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241F40D1-3B70-4C0F-85C8-774A9E08EBC5}"/>
              </a:ext>
            </a:extLst>
          </p:cNvPr>
          <p:cNvSpPr>
            <a:spLocks noGrp="1" noChangeArrowheads="1"/>
          </p:cNvSpPr>
          <p:nvPr>
            <p:ph type="title"/>
          </p:nvPr>
        </p:nvSpPr>
        <p:spPr>
          <a:xfrm>
            <a:off x="2209800" y="2857500"/>
            <a:ext cx="7772400" cy="1143000"/>
          </a:xfrm>
        </p:spPr>
        <p:txBody>
          <a:bodyPr/>
          <a:lstStyle/>
          <a:p>
            <a:pPr algn="ctr"/>
            <a:r>
              <a:rPr lang="en-US" altLang="en-US"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2813279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640902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8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CDD187-4665-4441-9CE9-61C16AFDD123}"/>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sp>
        <p:nvSpPr>
          <p:cNvPr id="6" name="Title 1">
            <a:extLst>
              <a:ext uri="{FF2B5EF4-FFF2-40B4-BE49-F238E27FC236}">
                <a16:creationId xmlns:a16="http://schemas.microsoft.com/office/drawing/2014/main" id="{9D95BC06-BEED-4207-BC6C-3375BD25426E}"/>
              </a:ext>
            </a:extLst>
          </p:cNvPr>
          <p:cNvSpPr>
            <a:spLocks noGrp="1"/>
          </p:cNvSpPr>
          <p:nvPr>
            <p:ph type="ctrTitle"/>
          </p:nvPr>
        </p:nvSpPr>
        <p:spPr>
          <a:xfrm>
            <a:off x="2324100" y="228600"/>
            <a:ext cx="7543800" cy="1820466"/>
          </a:xfrm>
        </p:spPr>
        <p:txBody>
          <a:bodyPr/>
          <a:lstStyle/>
          <a:p>
            <a:pPr algn="ctr" eaLnBrk="1" hangingPunct="1"/>
            <a:r>
              <a:rPr lang="en-US" dirty="0"/>
              <a:t>One Second After the Rapture</a:t>
            </a:r>
            <a:br>
              <a:rPr lang="en-US" dirty="0">
                <a:solidFill>
                  <a:srgbClr val="00FFFF"/>
                </a:solidFill>
              </a:rPr>
            </a:br>
            <a:r>
              <a:rPr lang="en-US" sz="3600" dirty="0">
                <a:solidFill>
                  <a:srgbClr val="FFC000"/>
                </a:solidFill>
                <a:effectLst>
                  <a:outerShdw blurRad="38100" dist="38100" dir="2700000" algn="tl">
                    <a:srgbClr val="000000"/>
                  </a:outerShdw>
                </a:effectLst>
                <a:cs typeface="Calibri" panose="020F0502020204030204" pitchFamily="34" charset="0"/>
              </a:rPr>
              <a:t>Sugar Land Bible Church 2021</a:t>
            </a:r>
            <a:endParaRPr lang="en-US" sz="3600" dirty="0">
              <a:solidFill>
                <a:srgbClr val="FFC000"/>
              </a:solidFill>
            </a:endParaRPr>
          </a:p>
        </p:txBody>
      </p:sp>
      <p:pic>
        <p:nvPicPr>
          <p:cNvPr id="3" name="Picture 2" descr="A flock of seagulls flying in the sky&#10;&#10;Description automatically generated">
            <a:extLst>
              <a:ext uri="{FF2B5EF4-FFF2-40B4-BE49-F238E27FC236}">
                <a16:creationId xmlns:a16="http://schemas.microsoft.com/office/drawing/2014/main" id="{3E94783F-FDAA-4394-B5E4-177F1DFFCA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67200" y="2057400"/>
            <a:ext cx="3657600" cy="2743200"/>
          </a:xfrm>
          <a:prstGeom prst="rect">
            <a:avLst/>
          </a:prstGeom>
        </p:spPr>
      </p:pic>
      <p:pic>
        <p:nvPicPr>
          <p:cNvPr id="7" name="Picture 6">
            <a:extLst>
              <a:ext uri="{FF2B5EF4-FFF2-40B4-BE49-F238E27FC236}">
                <a16:creationId xmlns:a16="http://schemas.microsoft.com/office/drawing/2014/main" id="{1F1C9DD5-DAD3-475F-944B-639177036F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5209309"/>
            <a:ext cx="913733" cy="13716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One Second After the Rapture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524000" y="1600200"/>
            <a:ext cx="4343400" cy="3124200"/>
          </a:xfrm>
        </p:spPr>
        <p:txBody>
          <a:bodyPr/>
          <a:lstStyle/>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For the believer</a:t>
            </a:r>
          </a:p>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For the unbeliever</a:t>
            </a:r>
          </a:p>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So what?</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25060" y="1752600"/>
            <a:ext cx="2942940" cy="3657600"/>
          </a:xfrm>
          <a:prstGeom prst="rect">
            <a:avLst/>
          </a:prstGeom>
          <a:noFill/>
          <a:ln w="9525">
            <a:solidFill>
              <a:schemeClr val="tx1"/>
            </a:solid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One Second After the Rapture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524000" y="1600200"/>
            <a:ext cx="5486400" cy="3124200"/>
          </a:xfrm>
        </p:spPr>
        <p:txBody>
          <a:bodyPr/>
          <a:lstStyle/>
          <a:p>
            <a:pPr marL="576263" indent="-576263">
              <a:spcBef>
                <a:spcPts val="0"/>
              </a:spcBef>
              <a:spcAft>
                <a:spcPts val="36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For the believer</a:t>
            </a:r>
          </a:p>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For the unbeliever</a:t>
            </a:r>
          </a:p>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So what?</a:t>
            </a:r>
          </a:p>
        </p:txBody>
      </p:sp>
      <p:pic>
        <p:nvPicPr>
          <p:cNvPr id="5" name="Picture 4">
            <a:extLst>
              <a:ext uri="{FF2B5EF4-FFF2-40B4-BE49-F238E27FC236}">
                <a16:creationId xmlns:a16="http://schemas.microsoft.com/office/drawing/2014/main" id="{D7D08412-1301-40ED-8EAA-14952564568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25060" y="1752600"/>
            <a:ext cx="2942940" cy="36576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28406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1. For the Believer</a:t>
            </a:r>
          </a:p>
        </p:txBody>
      </p:sp>
      <p:sp>
        <p:nvSpPr>
          <p:cNvPr id="3" name="Content Placeholder 2"/>
          <p:cNvSpPr>
            <a:spLocks noGrp="1"/>
          </p:cNvSpPr>
          <p:nvPr>
            <p:ph idx="1"/>
          </p:nvPr>
        </p:nvSpPr>
        <p:spPr>
          <a:xfrm>
            <a:off x="2895600" y="1600200"/>
            <a:ext cx="6400800" cy="2667000"/>
          </a:xfrm>
        </p:spPr>
        <p:txBody>
          <a:bodyPr/>
          <a:lstStyle/>
          <a:p>
            <a:pPr marL="457200" indent="-457200">
              <a:spcBef>
                <a:spcPts val="0"/>
              </a:spcBef>
              <a:spcAft>
                <a:spcPts val="3600"/>
              </a:spcAft>
              <a:buClr>
                <a:srgbClr val="FF99FF"/>
              </a:buClr>
              <a:buSzPct val="100000"/>
              <a:buAutoNum type="alphaLcPeriod"/>
              <a:defRPr/>
            </a:pPr>
            <a:r>
              <a:rPr lang="en-US" dirty="0">
                <a:latin typeface="Calibri" pitchFamily="34" charset="0"/>
                <a:cs typeface="Calibri" pitchFamily="34" charset="0"/>
              </a:rPr>
              <a:t>Reunion (1 Thess. 4:13-18)</a:t>
            </a:r>
          </a:p>
          <a:p>
            <a:pPr marL="457200" indent="-457200">
              <a:spcBef>
                <a:spcPts val="0"/>
              </a:spcBef>
              <a:spcAft>
                <a:spcPts val="3600"/>
              </a:spcAft>
              <a:buClr>
                <a:srgbClr val="FF99FF"/>
              </a:buClr>
              <a:buSzPct val="100000"/>
              <a:buAutoNum type="alphaLcPeriod"/>
              <a:defRPr/>
            </a:pPr>
            <a:r>
              <a:rPr lang="en-US" dirty="0">
                <a:latin typeface="Calibri" pitchFamily="34" charset="0"/>
                <a:cs typeface="Calibri" pitchFamily="34" charset="0"/>
              </a:rPr>
              <a:t>Resurrection (1 Cor. 15:51, 53-55)</a:t>
            </a:r>
          </a:p>
          <a:p>
            <a:pPr marL="457200" indent="-457200">
              <a:spcBef>
                <a:spcPts val="0"/>
              </a:spcBef>
              <a:spcAft>
                <a:spcPts val="3600"/>
              </a:spcAft>
              <a:buClr>
                <a:srgbClr val="FF99FF"/>
              </a:buClr>
              <a:buSzPct val="100000"/>
              <a:buAutoNum type="alphaLcPeriod"/>
              <a:defRPr/>
            </a:pPr>
            <a:r>
              <a:rPr lang="en-US" dirty="0">
                <a:cs typeface="Calibri" pitchFamily="34" charset="0"/>
              </a:rPr>
              <a:t>Reward</a:t>
            </a:r>
            <a:r>
              <a:rPr lang="en-US" dirty="0">
                <a:latin typeface="Calibri" pitchFamily="34" charset="0"/>
                <a:cs typeface="Calibri" pitchFamily="34" charset="0"/>
              </a:rPr>
              <a:t> (2 Cor. 5:10)</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One Second After the Rapture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524000" y="1600200"/>
            <a:ext cx="5486400" cy="3124200"/>
          </a:xfrm>
        </p:spPr>
        <p:txBody>
          <a:bodyPr/>
          <a:lstStyle/>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itchFamily="34" charset="0"/>
              </a:rPr>
              <a:t>For the believer</a:t>
            </a:r>
          </a:p>
          <a:p>
            <a:pPr marL="576263" indent="-576263">
              <a:spcBef>
                <a:spcPts val="0"/>
              </a:spcBef>
              <a:spcAft>
                <a:spcPts val="36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itchFamily="34" charset="0"/>
              </a:rPr>
              <a:t>For the unbeliever</a:t>
            </a:r>
          </a:p>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So what?</a:t>
            </a:r>
          </a:p>
        </p:txBody>
      </p:sp>
      <p:pic>
        <p:nvPicPr>
          <p:cNvPr id="5" name="Picture 4">
            <a:extLst>
              <a:ext uri="{FF2B5EF4-FFF2-40B4-BE49-F238E27FC236}">
                <a16:creationId xmlns:a16="http://schemas.microsoft.com/office/drawing/2014/main" id="{D7D08412-1301-40ED-8EAA-14952564568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25060" y="1752600"/>
            <a:ext cx="2942940" cy="36576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672695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800"/>
              </a:spcAft>
              <a:buClr>
                <a:srgbClr val="FF99FF"/>
              </a:buClr>
              <a:buSzPct val="100000"/>
              <a:buAutoNum type="alphaLcPeriod"/>
              <a:defRPr/>
            </a:pPr>
            <a:r>
              <a:rPr lang="en-US" dirty="0">
                <a:latin typeface="Calibri" pitchFamily="34" charset="0"/>
                <a:cs typeface="Calibri" pitchFamily="34" charset="0"/>
              </a:rPr>
              <a:t>A perverted explanation to be offered</a:t>
            </a:r>
          </a:p>
          <a:p>
            <a:pPr marL="457200" indent="-457200">
              <a:spcBef>
                <a:spcPts val="0"/>
              </a:spcBef>
              <a:spcAft>
                <a:spcPts val="1800"/>
              </a:spcAft>
              <a:buClr>
                <a:srgbClr val="FF99FF"/>
              </a:buClr>
              <a:buSzPct val="100000"/>
              <a:buAutoNum type="alphaLcPeriod"/>
              <a:defRPr/>
            </a:pPr>
            <a:r>
              <a:rPr lang="en-US" dirty="0">
                <a:latin typeface="Calibri" pitchFamily="34" charset="0"/>
                <a:cs typeface="Calibri" pitchFamily="34" charset="0"/>
              </a:rPr>
              <a:t>Change in God’s program</a:t>
            </a:r>
          </a:p>
          <a:p>
            <a:pPr marL="457200" indent="-457200">
              <a:spcBef>
                <a:spcPts val="0"/>
              </a:spcBef>
              <a:spcAft>
                <a:spcPts val="1800"/>
              </a:spcAft>
              <a:buClr>
                <a:srgbClr val="FF99FF"/>
              </a:buClr>
              <a:buSzPct val="100000"/>
              <a:buAutoNum type="alphaLcPeriod"/>
              <a:defRPr/>
            </a:pPr>
            <a:r>
              <a:rPr lang="en-US" dirty="0">
                <a:latin typeface="Calibri" pitchFamily="34" charset="0"/>
                <a:cs typeface="Calibri" pitchFamily="34" charset="0"/>
              </a:rPr>
              <a:t>Identification of the Antichrist</a:t>
            </a:r>
          </a:p>
          <a:p>
            <a:pPr marL="457200" indent="-457200">
              <a:spcBef>
                <a:spcPts val="0"/>
              </a:spcBef>
              <a:spcAft>
                <a:spcPts val="1800"/>
              </a:spcAft>
              <a:buClr>
                <a:srgbClr val="FF99FF"/>
              </a:buClr>
              <a:buSzPct val="100000"/>
              <a:buAutoNum type="alphaLcPeriod"/>
              <a:defRPr/>
            </a:pPr>
            <a:r>
              <a:rPr lang="en-US" dirty="0">
                <a:latin typeface="Calibri" pitchFamily="34" charset="0"/>
                <a:cs typeface="Calibri" pitchFamily="34" charset="0"/>
              </a:rPr>
              <a:t>Global governance</a:t>
            </a:r>
          </a:p>
          <a:p>
            <a:pPr marL="457200" indent="-457200">
              <a:spcBef>
                <a:spcPts val="0"/>
              </a:spcBef>
              <a:spcAft>
                <a:spcPts val="1800"/>
              </a:spcAft>
              <a:buClr>
                <a:srgbClr val="FF99FF"/>
              </a:buClr>
              <a:buSzPct val="100000"/>
              <a:buAutoNum type="alphaLcPeriod"/>
              <a:defRPr/>
            </a:pPr>
            <a:r>
              <a:rPr lang="en-US" dirty="0">
                <a:latin typeface="Calibri" pitchFamily="34" charset="0"/>
                <a:cs typeface="Calibri" pitchFamily="34" charset="0"/>
              </a:rPr>
              <a:t>One-world religion</a:t>
            </a:r>
          </a:p>
          <a:p>
            <a:pPr marL="457200" indent="-457200">
              <a:spcBef>
                <a:spcPts val="0"/>
              </a:spcBef>
              <a:spcAft>
                <a:spcPts val="1800"/>
              </a:spcAft>
              <a:buClr>
                <a:srgbClr val="FF99FF"/>
              </a:buClr>
              <a:buSzPct val="100000"/>
              <a:buAutoNum type="alphaLcPeriod"/>
              <a:defRPr/>
            </a:pPr>
            <a:r>
              <a:rPr lang="en-US" dirty="0">
                <a:latin typeface="Calibri" pitchFamily="34" charset="0"/>
                <a:cs typeface="Calibri" pitchFamily="34" charset="0"/>
              </a:rPr>
              <a:t>Signs &amp; wonders movement</a:t>
            </a:r>
          </a:p>
          <a:p>
            <a:pPr marL="457200" indent="-457200">
              <a:spcBef>
                <a:spcPts val="0"/>
              </a:spcBef>
              <a:spcAft>
                <a:spcPts val="1800"/>
              </a:spcAft>
              <a:buClr>
                <a:srgbClr val="FF99FF"/>
              </a:buClr>
              <a:buSzPct val="100000"/>
              <a:buAutoNum type="alphaLcPeriod"/>
              <a:defRPr/>
            </a:pPr>
            <a:r>
              <a:rPr lang="en-US" dirty="0">
                <a:latin typeface="Calibri" pitchFamily="34" charset="0"/>
                <a:cs typeface="Calibri" pitchFamily="34" charset="0"/>
              </a:rPr>
              <a:t>The demise of America</a:t>
            </a:r>
          </a:p>
          <a:p>
            <a:pPr marL="457200" indent="-457200">
              <a:spcBef>
                <a:spcPts val="0"/>
              </a:spcBef>
              <a:spcAft>
                <a:spcPts val="1800"/>
              </a:spcAft>
              <a:buClr>
                <a:srgbClr val="FF99FF"/>
              </a:buClr>
              <a:buSzPct val="100000"/>
              <a:buAutoNum type="alphaLcPeriod"/>
              <a:defRPr/>
            </a:pPr>
            <a:r>
              <a:rPr lang="en-US" dirty="0">
                <a:latin typeface="Calibri" pitchFamily="34" charset="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3243044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800"/>
              </a:spcAft>
              <a:buClr>
                <a:srgbClr val="FF99FF"/>
              </a:buClr>
              <a:buSzPct val="100000"/>
              <a:buFont typeface="Wingdings" pitchFamily="2" charset="2"/>
              <a:buAutoNum type="alphaLcPeriod"/>
              <a:defRPr/>
            </a:pPr>
            <a:r>
              <a:rPr lang="en-US" b="1" u="sng" dirty="0">
                <a:solidFill>
                  <a:srgbClr val="FFFFCC"/>
                </a:solidFill>
                <a:cs typeface="Calibri" pitchFamily="34" charset="0"/>
              </a:rPr>
              <a:t>A perverted explanation to be offered</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Change in God’s program</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Identification of the Antichrist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Global governance</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One-world religion</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Signs &amp; wonders movement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The demise of America</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1128116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609600" y="1143000"/>
            <a:ext cx="10972800" cy="2895600"/>
          </a:xfrm>
        </p:spPr>
        <p:txBody>
          <a:bodyPr/>
          <a:lstStyle/>
          <a:p>
            <a:pPr marL="0" indent="0" algn="just">
              <a:buNone/>
            </a:pPr>
            <a:r>
              <a:rPr lang="en-US" dirty="0"/>
              <a:t>“The people who leave the planet during the time of Earth changes </a:t>
            </a:r>
            <a:r>
              <a:rPr lang="en-US" b="1" u="sng" dirty="0">
                <a:solidFill>
                  <a:srgbClr val="FFFFCC"/>
                </a:solidFill>
              </a:rPr>
              <a:t>do not fit in here any longer, and they are stopping the harmony of Earth</a:t>
            </a:r>
            <a:r>
              <a:rPr lang="en-US" dirty="0"/>
              <a:t>. When the time comes that perhaps 20 million people leave the planet at one time there will be a tremendous shift in consciousness for those who are remaining.”</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80900" name="Text Box 4"/>
          <p:cNvSpPr txBox="1">
            <a:spLocks noChangeArrowheads="1"/>
          </p:cNvSpPr>
          <p:nvPr/>
        </p:nvSpPr>
        <p:spPr bwMode="auto">
          <a:xfrm>
            <a:off x="1257300" y="6027003"/>
            <a:ext cx="9677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Barbara Marciniak, </a:t>
            </a:r>
            <a:r>
              <a:rPr 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Bringers of the Dawn: Teachings from the </a:t>
            </a:r>
            <a:r>
              <a:rPr lang="en-US" sz="16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Pleiadians</a:t>
            </a: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(Rochester, VT: Bear and Co., 1992), cited in “Rapture: The New Age </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Version,” &lt;www.redmoonrising.com/newage.htm&gt;, 29 January</a:t>
            </a: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2010. See Gary Bates, </a:t>
            </a:r>
            <a:r>
              <a:rPr 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Alien Intrusion: </a:t>
            </a:r>
            <a:r>
              <a:rPr lang="en-US" sz="16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UfOs</a:t>
            </a:r>
            <a:r>
              <a:rPr 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the Evolution Connection</a:t>
            </a: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(Powder Springs, GA: Creation Book Publishers, 2004), 367-68.</a:t>
            </a:r>
          </a:p>
        </p:txBody>
      </p:sp>
      <p:sp>
        <p:nvSpPr>
          <p:cNvPr id="6" name="Rectangle 2">
            <a:extLst>
              <a:ext uri="{FF2B5EF4-FFF2-40B4-BE49-F238E27FC236}">
                <a16:creationId xmlns:a16="http://schemas.microsoft.com/office/drawing/2014/main" id="{CAAA40EE-C3C9-4EF3-8EDF-E5B612951F6B}"/>
              </a:ext>
            </a:extLst>
          </p:cNvPr>
          <p:cNvSpPr txBox="1">
            <a:spLocks noChangeArrowheads="1"/>
          </p:cNvSpPr>
          <p:nvPr/>
        </p:nvSpPr>
        <p:spPr bwMode="auto">
          <a:xfrm>
            <a:off x="3200400" y="228600"/>
            <a:ext cx="5791200" cy="6858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Explanation of the missing </a:t>
            </a:r>
          </a:p>
        </p:txBody>
      </p:sp>
      <p:pic>
        <p:nvPicPr>
          <p:cNvPr id="2" name="Picture 2" descr="Alien Intrusion - Gary Bates - eBook - FreeAudioAndEbook.com">
            <a:extLst>
              <a:ext uri="{FF2B5EF4-FFF2-40B4-BE49-F238E27FC236}">
                <a16:creationId xmlns:a16="http://schemas.microsoft.com/office/drawing/2014/main" id="{B580A7BD-495A-4068-86B0-5E1E04A098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70160"/>
            <a:ext cx="623658" cy="10026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239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7" y="1600200"/>
            <a:ext cx="7451269" cy="37338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9494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A perverted explanation to be offered</a:t>
            </a:r>
          </a:p>
          <a:p>
            <a:pPr marL="457200" indent="-457200">
              <a:spcBef>
                <a:spcPts val="0"/>
              </a:spcBef>
              <a:spcAft>
                <a:spcPts val="1800"/>
              </a:spcAft>
              <a:buClr>
                <a:srgbClr val="FF99FF"/>
              </a:buClr>
              <a:buSzPct val="100000"/>
              <a:buFont typeface="Wingdings" pitchFamily="2" charset="2"/>
              <a:buAutoNum type="alphaLcPeriod"/>
              <a:defRPr/>
            </a:pPr>
            <a:r>
              <a:rPr lang="en-US" b="1" u="sng" dirty="0">
                <a:solidFill>
                  <a:srgbClr val="FFFFCC"/>
                </a:solidFill>
                <a:cs typeface="Calibri" pitchFamily="34" charset="0"/>
              </a:rPr>
              <a:t>Change in God’s program</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Identification of the Antichrist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Global governance</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One-world religion</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Signs &amp; wonders movement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The demise of America</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3755480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marL="514350" indent="-514350" algn="ctr">
              <a:spcBef>
                <a:spcPts val="0"/>
              </a:spcBef>
              <a:spcAft>
                <a:spcPts val="1800"/>
              </a:spcAft>
              <a:buClr>
                <a:srgbClr val="FF99FF"/>
              </a:buClr>
              <a:buSzPct val="100000"/>
              <a:buFont typeface="+mj-lt"/>
              <a:buAutoNum type="alphaLcPeriod" startAt="2"/>
              <a:defRPr/>
            </a:pPr>
            <a:r>
              <a:rPr lang="en-US" sz="3600" dirty="0">
                <a:effectLst>
                  <a:outerShdw blurRad="38100" dist="38100" dir="2700000" algn="tl">
                    <a:srgbClr val="000000">
                      <a:alpha val="43137"/>
                    </a:srgbClr>
                  </a:outerShdw>
                </a:effectLst>
              </a:rPr>
              <a:t>Change in God’s Program</a:t>
            </a:r>
          </a:p>
        </p:txBody>
      </p:sp>
      <p:sp>
        <p:nvSpPr>
          <p:cNvPr id="3" name="Content Placeholder 2"/>
          <p:cNvSpPr>
            <a:spLocks noGrp="1"/>
          </p:cNvSpPr>
          <p:nvPr>
            <p:ph idx="1"/>
          </p:nvPr>
        </p:nvSpPr>
        <p:spPr>
          <a:xfrm>
            <a:off x="3371850" y="1600200"/>
            <a:ext cx="5448300" cy="1600200"/>
          </a:xfrm>
        </p:spPr>
        <p:txBody>
          <a:bodyPr/>
          <a:lstStyle/>
          <a:p>
            <a:pPr marL="457200" indent="-457200">
              <a:spcBef>
                <a:spcPts val="1800"/>
              </a:spcBef>
              <a:spcAft>
                <a:spcPts val="1800"/>
              </a:spcAft>
              <a:buClr>
                <a:srgbClr val="00FF99"/>
              </a:buClr>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From the Church to Israel</a:t>
            </a:r>
          </a:p>
          <a:p>
            <a:pPr marL="457200" indent="-457200">
              <a:spcBef>
                <a:spcPts val="1800"/>
              </a:spcBef>
              <a:spcAft>
                <a:spcPts val="1800"/>
              </a:spcAft>
              <a:buClr>
                <a:srgbClr val="00FF99"/>
              </a:buClr>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In the Holy Spirit’s operation</a:t>
            </a:r>
          </a:p>
        </p:txBody>
      </p:sp>
      <p:pic>
        <p:nvPicPr>
          <p:cNvPr id="7" name="Picture 4">
            <a:extLst>
              <a:ext uri="{FF2B5EF4-FFF2-40B4-BE49-F238E27FC236}">
                <a16:creationId xmlns:a16="http://schemas.microsoft.com/office/drawing/2014/main" id="{61E627D0-79C4-4221-B760-E3D6DC04131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solidFill>
              <a:schemeClr val="tx1"/>
            </a:solidFill>
            <a:miter lim="800000"/>
            <a:headEnd/>
            <a:tailEnd/>
          </a:ln>
        </p:spPr>
      </p:pic>
      <p:pic>
        <p:nvPicPr>
          <p:cNvPr id="8" name="Picture 7">
            <a:extLst>
              <a:ext uri="{FF2B5EF4-FFF2-40B4-BE49-F238E27FC236}">
                <a16:creationId xmlns:a16="http://schemas.microsoft.com/office/drawing/2014/main" id="{10C38524-B8F8-4707-96AE-4DF6A7E8497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marL="514350" indent="-514350" algn="ctr">
              <a:spcBef>
                <a:spcPts val="0"/>
              </a:spcBef>
              <a:spcAft>
                <a:spcPts val="1800"/>
              </a:spcAft>
              <a:buClr>
                <a:srgbClr val="FF99FF"/>
              </a:buClr>
              <a:buSzPct val="100000"/>
              <a:buFont typeface="+mj-lt"/>
              <a:buAutoNum type="alphaLcPeriod" startAt="2"/>
              <a:defRPr/>
            </a:pPr>
            <a:r>
              <a:rPr lang="en-US" sz="3600" dirty="0">
                <a:effectLst>
                  <a:outerShdw blurRad="38100" dist="38100" dir="2700000" algn="tl">
                    <a:srgbClr val="000000">
                      <a:alpha val="43137"/>
                    </a:srgbClr>
                  </a:outerShdw>
                </a:effectLst>
              </a:rPr>
              <a:t>Change in God’s Program</a:t>
            </a:r>
          </a:p>
        </p:txBody>
      </p:sp>
      <p:sp>
        <p:nvSpPr>
          <p:cNvPr id="3" name="Content Placeholder 2"/>
          <p:cNvSpPr>
            <a:spLocks noGrp="1"/>
          </p:cNvSpPr>
          <p:nvPr>
            <p:ph idx="1"/>
          </p:nvPr>
        </p:nvSpPr>
        <p:spPr>
          <a:xfrm>
            <a:off x="3371850" y="1600200"/>
            <a:ext cx="5448300" cy="1600200"/>
          </a:xfrm>
        </p:spPr>
        <p:txBody>
          <a:bodyPr/>
          <a:lstStyle/>
          <a:p>
            <a:pPr marL="457200" indent="-457200">
              <a:spcBef>
                <a:spcPts val="1800"/>
              </a:spcBef>
              <a:spcAft>
                <a:spcPts val="1800"/>
              </a:spcAft>
              <a:buClr>
                <a:srgbClr val="00FF99"/>
              </a:buClr>
              <a:buSzPct val="100000"/>
              <a:buFont typeface="+mj-lt"/>
              <a:buAutoNum type="arabicParenR"/>
              <a:defRPr/>
            </a:pPr>
            <a:r>
              <a:rPr lang="en-US" b="1" u="sng" dirty="0">
                <a:solidFill>
                  <a:srgbClr val="FFFFCC"/>
                </a:solidFill>
                <a:effectLst>
                  <a:outerShdw blurRad="38100" dist="38100" dir="2700000" algn="tl">
                    <a:srgbClr val="000000">
                      <a:alpha val="43137"/>
                    </a:srgbClr>
                  </a:outerShdw>
                </a:effectLst>
                <a:cs typeface="Calibri" pitchFamily="34" charset="0"/>
              </a:rPr>
              <a:t>From the Church to Israel</a:t>
            </a:r>
          </a:p>
          <a:p>
            <a:pPr marL="457200" indent="-457200">
              <a:spcBef>
                <a:spcPts val="1800"/>
              </a:spcBef>
              <a:spcAft>
                <a:spcPts val="1800"/>
              </a:spcAft>
              <a:buClr>
                <a:srgbClr val="00FF99"/>
              </a:buClr>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In the Holy Spirit’s operation</a:t>
            </a:r>
          </a:p>
        </p:txBody>
      </p:sp>
      <p:pic>
        <p:nvPicPr>
          <p:cNvPr id="7" name="Picture 4">
            <a:extLst>
              <a:ext uri="{FF2B5EF4-FFF2-40B4-BE49-F238E27FC236}">
                <a16:creationId xmlns:a16="http://schemas.microsoft.com/office/drawing/2014/main" id="{61E627D0-79C4-4221-B760-E3D6DC04131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solidFill>
              <a:schemeClr val="tx1"/>
            </a:solidFill>
            <a:miter lim="800000"/>
            <a:headEnd/>
            <a:tailEnd/>
          </a:ln>
        </p:spPr>
      </p:pic>
      <p:pic>
        <p:nvPicPr>
          <p:cNvPr id="8" name="Picture 7">
            <a:extLst>
              <a:ext uri="{FF2B5EF4-FFF2-40B4-BE49-F238E27FC236}">
                <a16:creationId xmlns:a16="http://schemas.microsoft.com/office/drawing/2014/main" id="{10C38524-B8F8-4707-96AE-4DF6A7E8497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3702718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AABE978-9364-4083-BE98-51A384FF3B91}"/>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739759"/>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rPr>
              <a:t>Romans 11:25-26</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rPr>
              <a:t>25</a:t>
            </a:r>
            <a:r>
              <a:rPr lang="en-US" b="1" baseline="300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do not want you, brethren, to be uninformed of this mystery—so that you will not be wise in your own estimation—that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hardening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happened to Israel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fullness of the Gentiles has come in;</a:t>
            </a:r>
            <a:r>
              <a:rPr lang="en-US" dirty="0">
                <a:latin typeface="Calibri" panose="020F0502020204030204" pitchFamily="34" charset="0"/>
              </a:rPr>
              <a:t> </a:t>
            </a:r>
            <a:r>
              <a:rPr lang="en-US" sz="3600" baseline="30000" dirty="0">
                <a:latin typeface="Calibri" panose="020F0502020204030204" pitchFamily="34" charset="0"/>
              </a:rPr>
              <a:t>26</a:t>
            </a:r>
            <a:r>
              <a:rPr lang="en-US" b="1" baseline="300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 Israel will be saved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just as it is written, ‘The Deliverer will come from Zion, He will remove ungodliness from Jacob.’”</a:t>
            </a:r>
          </a:p>
        </p:txBody>
      </p:sp>
    </p:spTree>
    <p:extLst>
      <p:ext uri="{BB962C8B-B14F-4D97-AF65-F5344CB8AC3E}">
        <p14:creationId xmlns:p14="http://schemas.microsoft.com/office/powerpoint/2010/main" val="1111376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E72193E-23CF-4AE1-95C5-E58FFAF242D0}"/>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5216813"/>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rPr>
              <a:t>Jeremiah 31:35-37</a:t>
            </a:r>
          </a:p>
          <a:p>
            <a:pPr algn="just"/>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Thus says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gives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sun for light by day And the fixed order of the moon and the stars for light by night</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stirs up the sea so that its waves roar;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is His name:</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36 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this fixed order departs From before Me,” declares the Lord</a:t>
            </a:r>
            <a:r>
              <a:rPr lang="en-US" sz="31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1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the offspring of Israel also will cease From being a nation before Me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Thus says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“If the heavens above can be measured And the foundations of the earth searched out below, Then I will also cast off all the offspring of Israel For all that they have done,” declares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0357220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38168" y="167358"/>
            <a:ext cx="8315665" cy="6523285"/>
          </a:xfrm>
          <a:prstGeom prst="rect">
            <a:avLst/>
          </a:prstGeom>
        </p:spPr>
      </p:pic>
    </p:spTree>
    <p:extLst>
      <p:ext uri="{BB962C8B-B14F-4D97-AF65-F5344CB8AC3E}">
        <p14:creationId xmlns:p14="http://schemas.microsoft.com/office/powerpoint/2010/main" val="3507919915"/>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838857" y="343285"/>
            <a:ext cx="8514286" cy="6171429"/>
          </a:xfrm>
          <a:prstGeom prst="rect">
            <a:avLst/>
          </a:prstGeom>
        </p:spPr>
      </p:pic>
    </p:spTree>
    <p:extLst>
      <p:ext uri="{BB962C8B-B14F-4D97-AF65-F5344CB8AC3E}">
        <p14:creationId xmlns:p14="http://schemas.microsoft.com/office/powerpoint/2010/main" val="1106824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9A3D71C-AB1B-47C7-9777-3D1F362BD523}"/>
              </a:ext>
            </a:extLst>
          </p:cNvPr>
          <p:cNvGraphicFramePr>
            <a:graphicFrameLocks noGrp="1"/>
          </p:cNvGraphicFramePr>
          <p:nvPr>
            <p:extLst>
              <p:ext uri="{D42A27DB-BD31-4B8C-83A1-F6EECF244321}">
                <p14:modId xmlns:p14="http://schemas.microsoft.com/office/powerpoint/2010/main" val="3559961964"/>
              </p:ext>
            </p:extLst>
          </p:nvPr>
        </p:nvGraphicFramePr>
        <p:xfrm>
          <a:off x="609600" y="799087"/>
          <a:ext cx="10972800" cy="5259826"/>
        </p:xfrm>
        <a:graphic>
          <a:graphicData uri="http://schemas.openxmlformats.org/drawingml/2006/table">
            <a:tbl>
              <a:tblPr firstRow="1" bandRow="1">
                <a:tableStyleId>{073A0DAA-6AF3-43AB-8588-CEC1D06C72B9}</a:tableStyleId>
              </a:tblPr>
              <a:tblGrid>
                <a:gridCol w="5207431">
                  <a:extLst>
                    <a:ext uri="{9D8B030D-6E8A-4147-A177-3AD203B41FA5}">
                      <a16:colId xmlns:a16="http://schemas.microsoft.com/office/drawing/2014/main" val="450372001"/>
                    </a:ext>
                  </a:extLst>
                </a:gridCol>
                <a:gridCol w="5765369">
                  <a:extLst>
                    <a:ext uri="{9D8B030D-6E8A-4147-A177-3AD203B41FA5}">
                      <a16:colId xmlns:a16="http://schemas.microsoft.com/office/drawing/2014/main" val="3560513311"/>
                    </a:ext>
                  </a:extLst>
                </a:gridCol>
              </a:tblGrid>
              <a:tr h="768745">
                <a:tc gridSpan="2">
                  <a:txBody>
                    <a:bodyPr/>
                    <a:lstStyle/>
                    <a:p>
                      <a:pPr algn="ctr"/>
                      <a:r>
                        <a:rPr kumimoji="0" lang="en-US" altLang="en-US" sz="40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Distinctions Between 144,000 &amp; Multitude</a:t>
                      </a:r>
                      <a:endParaRPr lang="en-US" sz="4000" dirty="0">
                        <a:latin typeface="Calibri" panose="020F0502020204030204" pitchFamily="34" charset="0"/>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1673481748"/>
                  </a:ext>
                </a:extLst>
              </a:tr>
              <a:tr h="687827">
                <a:tc>
                  <a:txBody>
                    <a:bodyPr/>
                    <a:lstStyle/>
                    <a:p>
                      <a:pPr marL="461963" indent="-461963" algn="ctr" eaLnBrk="1" hangingPunct="1">
                        <a:defRPr/>
                      </a:pPr>
                      <a:r>
                        <a:rPr lang="en-US" altLang="en-US" sz="3600" b="1" u="none" kern="1200" noProof="0" dirty="0">
                          <a:solidFill>
                            <a:srgbClr val="C00000"/>
                          </a:solidFill>
                          <a:effectLst/>
                          <a:latin typeface="Calibri" panose="020F0502020204030204" pitchFamily="34" charset="0"/>
                          <a:ea typeface="+mn-ea"/>
                          <a:cs typeface="Calibri" panose="020F0502020204030204" pitchFamily="34" charset="0"/>
                        </a:rPr>
                        <a:t>144,000</a:t>
                      </a:r>
                      <a:endParaRPr lang="en-US" sz="3600" b="1" u="none" kern="1200" dirty="0">
                        <a:solidFill>
                          <a:srgbClr val="C00000"/>
                        </a:solidFill>
                        <a:effectLst/>
                        <a:latin typeface="Calibri" panose="020F0502020204030204" pitchFamily="34" charset="0"/>
                        <a:ea typeface="+mn-ea"/>
                        <a:cs typeface="Calibri" panose="020F0502020204030204" pitchFamily="34" charset="0"/>
                      </a:endParaRPr>
                    </a:p>
                  </a:txBody>
                  <a:tcPr anchor="ctr"/>
                </a:tc>
                <a:tc>
                  <a:txBody>
                    <a:bodyPr/>
                    <a:lstStyle/>
                    <a:p>
                      <a:pPr marL="461963" indent="-461963" algn="ctr" eaLnBrk="1" hangingPunct="1">
                        <a:defRPr/>
                      </a:pPr>
                      <a:r>
                        <a:rPr lang="en-US" altLang="en-US" sz="3600" b="1" u="none" kern="1200" noProof="0" dirty="0">
                          <a:solidFill>
                            <a:schemeClr val="bg1">
                              <a:lumMod val="50000"/>
                            </a:schemeClr>
                          </a:solidFill>
                          <a:effectLst/>
                          <a:latin typeface="Calibri" panose="020F0502020204030204" pitchFamily="34" charset="0"/>
                          <a:ea typeface="+mn-ea"/>
                          <a:cs typeface="Calibri" panose="020F0502020204030204" pitchFamily="34" charset="0"/>
                        </a:rPr>
                        <a:t>MULTITUDE</a:t>
                      </a:r>
                      <a:endParaRPr lang="en-US" sz="3600" b="1" u="none" kern="1200" dirty="0">
                        <a:solidFill>
                          <a:schemeClr val="bg1">
                            <a:lumMod val="50000"/>
                          </a:schemeClr>
                        </a:solidFill>
                        <a:effectLst/>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2348412215"/>
                  </a:ext>
                </a:extLst>
              </a:tr>
              <a:tr h="687827">
                <a:tc>
                  <a:txBody>
                    <a:bodyPr/>
                    <a:lstStyle/>
                    <a:p>
                      <a:pPr marL="461963" indent="-461963" algn="l" eaLnBrk="1" hangingPunct="1">
                        <a:defRPr/>
                      </a:pPr>
                      <a:r>
                        <a:rPr lang="en-US" sz="3600" b="1" u="none" dirty="0">
                          <a:solidFill>
                            <a:schemeClr val="bg2"/>
                          </a:solidFill>
                          <a:effectLst/>
                          <a:latin typeface="Calibri" panose="020F0502020204030204" pitchFamily="34" charset="0"/>
                          <a:cs typeface="Calibri" panose="020F0502020204030204" pitchFamily="34" charset="0"/>
                        </a:rPr>
                        <a:t>Revelation 7:1-8</a:t>
                      </a:r>
                    </a:p>
                  </a:txBody>
                  <a:tcPr anchor="ctr"/>
                </a:tc>
                <a:tc>
                  <a:txBody>
                    <a:bodyPr/>
                    <a:lstStyle/>
                    <a:p>
                      <a:pPr marL="461963" indent="-461963" algn="l" eaLnBrk="1" hangingPunct="1">
                        <a:defRPr/>
                      </a:pPr>
                      <a:r>
                        <a:rPr lang="en-US" sz="3600" b="1" u="none" dirty="0">
                          <a:solidFill>
                            <a:schemeClr val="bg2"/>
                          </a:solidFill>
                          <a:effectLst/>
                          <a:latin typeface="Calibri" panose="020F0502020204030204" pitchFamily="34" charset="0"/>
                          <a:cs typeface="Calibri" panose="020F0502020204030204" pitchFamily="34" charset="0"/>
                        </a:rPr>
                        <a:t>Revelation 7:9-17</a:t>
                      </a:r>
                    </a:p>
                  </a:txBody>
                  <a:tcPr anchor="ctr"/>
                </a:tc>
                <a:extLst>
                  <a:ext uri="{0D108BD9-81ED-4DB2-BD59-A6C34878D82A}">
                    <a16:rowId xmlns:a16="http://schemas.microsoft.com/office/drawing/2014/main" val="2039530397"/>
                  </a:ext>
                </a:extLst>
              </a:tr>
              <a:tr h="647360">
                <a:tc>
                  <a:txBody>
                    <a:bodyPr/>
                    <a:lstStyle/>
                    <a:p>
                      <a:pPr marL="461963" indent="-461963" eaLnBrk="1" hangingPunct="1">
                        <a:defRPr/>
                      </a:pPr>
                      <a:r>
                        <a:rPr lang="en-US" sz="3200" b="1" dirty="0">
                          <a:effectLst/>
                          <a:latin typeface="Calibri" panose="020F0502020204030204" pitchFamily="34" charset="0"/>
                          <a:cs typeface="Calibri" panose="020F0502020204030204" pitchFamily="34" charset="0"/>
                        </a:rPr>
                        <a:t>Numbered</a:t>
                      </a:r>
                    </a:p>
                  </a:txBody>
                  <a:tcPr anchor="ctr"/>
                </a:tc>
                <a:tc>
                  <a:txBody>
                    <a:bodyPr/>
                    <a:lstStyle/>
                    <a:p>
                      <a:pPr marL="461963" indent="-461963" eaLnBrk="1" hangingPunct="1">
                        <a:defRPr/>
                      </a:pPr>
                      <a:r>
                        <a:rPr lang="en-US" sz="3200" b="1" dirty="0">
                          <a:effectLst/>
                          <a:latin typeface="Calibri" panose="020F0502020204030204" pitchFamily="34" charset="0"/>
                          <a:cs typeface="Calibri" panose="020F0502020204030204" pitchFamily="34" charset="0"/>
                        </a:rPr>
                        <a:t>Innumerable</a:t>
                      </a:r>
                    </a:p>
                  </a:txBody>
                  <a:tcPr anchor="ctr"/>
                </a:tc>
                <a:extLst>
                  <a:ext uri="{0D108BD9-81ED-4DB2-BD59-A6C34878D82A}">
                    <a16:rowId xmlns:a16="http://schemas.microsoft.com/office/drawing/2014/main" val="1030757281"/>
                  </a:ext>
                </a:extLst>
              </a:tr>
              <a:tr h="647360">
                <a:tc>
                  <a:txBody>
                    <a:bodyPr/>
                    <a:lstStyle/>
                    <a:p>
                      <a:pPr marL="461963" indent="-461963" eaLnBrk="1" hangingPunct="1">
                        <a:defRPr/>
                      </a:pPr>
                      <a:r>
                        <a:rPr lang="en-US" sz="3200" b="1" dirty="0">
                          <a:effectLst/>
                          <a:latin typeface="Calibri" panose="020F0502020204030204" pitchFamily="34" charset="0"/>
                          <a:cs typeface="Calibri" panose="020F0502020204030204" pitchFamily="34" charset="0"/>
                        </a:rPr>
                        <a:t>Jews</a:t>
                      </a:r>
                    </a:p>
                  </a:txBody>
                  <a:tcPr anchor="ctr"/>
                </a:tc>
                <a:tc>
                  <a:txBody>
                    <a:bodyPr/>
                    <a:lstStyle/>
                    <a:p>
                      <a:pPr marL="461963" indent="-461963" eaLnBrk="1" hangingPunct="1">
                        <a:defRPr/>
                      </a:pPr>
                      <a:r>
                        <a:rPr lang="en-US" sz="3200" b="1" dirty="0">
                          <a:effectLst/>
                          <a:latin typeface="Calibri" panose="020F0502020204030204" pitchFamily="34" charset="0"/>
                          <a:cs typeface="Calibri" panose="020F0502020204030204" pitchFamily="34" charset="0"/>
                        </a:rPr>
                        <a:t>All nations</a:t>
                      </a:r>
                    </a:p>
                  </a:txBody>
                  <a:tcPr anchor="ctr"/>
                </a:tc>
                <a:extLst>
                  <a:ext uri="{0D108BD9-81ED-4DB2-BD59-A6C34878D82A}">
                    <a16:rowId xmlns:a16="http://schemas.microsoft.com/office/drawing/2014/main" val="2861922657"/>
                  </a:ext>
                </a:extLst>
              </a:tr>
              <a:tr h="647360">
                <a:tc>
                  <a:txBody>
                    <a:bodyPr/>
                    <a:lstStyle/>
                    <a:p>
                      <a:pPr marL="461963" indent="-461963" eaLnBrk="1" hangingPunct="1">
                        <a:defRPr/>
                      </a:pPr>
                      <a:r>
                        <a:rPr lang="en-US" sz="3200" b="1" dirty="0">
                          <a:effectLst/>
                          <a:latin typeface="Calibri" panose="020F0502020204030204" pitchFamily="34" charset="0"/>
                          <a:cs typeface="Calibri" panose="020F0502020204030204" pitchFamily="34" charset="0"/>
                        </a:rPr>
                        <a:t>Sealed</a:t>
                      </a:r>
                    </a:p>
                  </a:txBody>
                  <a:tcPr anchor="ctr"/>
                </a:tc>
                <a:tc>
                  <a:txBody>
                    <a:bodyPr/>
                    <a:lstStyle/>
                    <a:p>
                      <a:pPr marL="461963" indent="-461963" eaLnBrk="1" hangingPunct="1">
                        <a:defRPr/>
                      </a:pPr>
                      <a:r>
                        <a:rPr lang="en-US" sz="3200" b="1" dirty="0">
                          <a:effectLst/>
                          <a:latin typeface="Calibri" panose="020F0502020204030204" pitchFamily="34" charset="0"/>
                          <a:cs typeface="Calibri" panose="020F0502020204030204" pitchFamily="34" charset="0"/>
                        </a:rPr>
                        <a:t>Slain</a:t>
                      </a:r>
                    </a:p>
                  </a:txBody>
                  <a:tcPr anchor="ctr"/>
                </a:tc>
                <a:extLst>
                  <a:ext uri="{0D108BD9-81ED-4DB2-BD59-A6C34878D82A}">
                    <a16:rowId xmlns:a16="http://schemas.microsoft.com/office/drawing/2014/main" val="2431306076"/>
                  </a:ext>
                </a:extLst>
              </a:tr>
              <a:tr h="647360">
                <a:tc>
                  <a:txBody>
                    <a:bodyPr/>
                    <a:lstStyle/>
                    <a:p>
                      <a:r>
                        <a:rPr lang="en-US" sz="3200" b="1" dirty="0">
                          <a:effectLst/>
                          <a:latin typeface="Calibri" panose="020F0502020204030204" pitchFamily="34" charset="0"/>
                          <a:cs typeface="Calibri" panose="020F0502020204030204" pitchFamily="34" charset="0"/>
                        </a:rPr>
                        <a:t>Sealed </a:t>
                      </a:r>
                      <a:r>
                        <a:rPr lang="en-US" sz="3200" b="1" u="sng" dirty="0">
                          <a:solidFill>
                            <a:srgbClr val="C00000"/>
                          </a:solidFill>
                          <a:effectLst/>
                          <a:latin typeface="Calibri" panose="020F0502020204030204" pitchFamily="34" charset="0"/>
                          <a:cs typeface="Calibri" panose="020F0502020204030204" pitchFamily="34" charset="0"/>
                        </a:rPr>
                        <a:t>before</a:t>
                      </a:r>
                      <a:r>
                        <a:rPr lang="en-US" sz="3200" b="1" dirty="0">
                          <a:effectLst/>
                          <a:latin typeface="Calibri" panose="020F0502020204030204" pitchFamily="34" charset="0"/>
                          <a:cs typeface="Calibri" panose="020F0502020204030204" pitchFamily="34" charset="0"/>
                        </a:rPr>
                        <a:t> the Tribulation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effectLst/>
                          <a:latin typeface="Calibri" panose="020F0502020204030204" pitchFamily="34" charset="0"/>
                          <a:cs typeface="Calibri" panose="020F0502020204030204" pitchFamily="34" charset="0"/>
                        </a:rPr>
                        <a:t>Converted </a:t>
                      </a:r>
                      <a:r>
                        <a:rPr lang="en-US" sz="3200" b="1" u="sng" kern="1200" dirty="0">
                          <a:solidFill>
                            <a:schemeClr val="bg1">
                              <a:lumMod val="50000"/>
                            </a:schemeClr>
                          </a:solidFill>
                          <a:effectLst/>
                          <a:latin typeface="Calibri" panose="020F0502020204030204" pitchFamily="34" charset="0"/>
                          <a:ea typeface="+mn-ea"/>
                          <a:cs typeface="Calibri" panose="020F0502020204030204" pitchFamily="34" charset="0"/>
                        </a:rPr>
                        <a:t>out of</a:t>
                      </a:r>
                      <a:r>
                        <a:rPr lang="en-US" sz="3200" b="1" dirty="0">
                          <a:effectLst/>
                          <a:latin typeface="Calibri" panose="020F0502020204030204" pitchFamily="34" charset="0"/>
                          <a:cs typeface="Calibri" panose="020F0502020204030204" pitchFamily="34" charset="0"/>
                        </a:rPr>
                        <a:t> the Tribulation</a:t>
                      </a:r>
                    </a:p>
                  </a:txBody>
                  <a:tcPr anchor="ctr"/>
                </a:tc>
                <a:extLst>
                  <a:ext uri="{0D108BD9-81ED-4DB2-BD59-A6C34878D82A}">
                    <a16:rowId xmlns:a16="http://schemas.microsoft.com/office/drawing/2014/main" val="256274081"/>
                  </a:ext>
                </a:extLst>
              </a:tr>
              <a:tr h="52598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800" dirty="0">
                          <a:effectLst/>
                          <a:latin typeface="Calibri" panose="020F0502020204030204" pitchFamily="34" charset="0"/>
                          <a:cs typeface="Calibri" panose="020F0502020204030204" pitchFamily="34" charset="0"/>
                        </a:rPr>
                        <a:t>Hitchcock and Ice, </a:t>
                      </a:r>
                      <a:r>
                        <a:rPr lang="en-US" altLang="en-US" sz="2800" i="1" dirty="0">
                          <a:effectLst/>
                          <a:latin typeface="Calibri" panose="020F0502020204030204" pitchFamily="34" charset="0"/>
                          <a:cs typeface="Calibri" panose="020F0502020204030204" pitchFamily="34" charset="0"/>
                        </a:rPr>
                        <a:t>The Truth Behind Left Behind</a:t>
                      </a:r>
                      <a:r>
                        <a:rPr lang="en-US" altLang="en-US" sz="2800" dirty="0">
                          <a:effectLst/>
                          <a:latin typeface="Calibri" panose="020F0502020204030204" pitchFamily="34" charset="0"/>
                          <a:cs typeface="Calibri" panose="020F0502020204030204" pitchFamily="34" charset="0"/>
                        </a:rPr>
                        <a:t>, 77</a:t>
                      </a:r>
                    </a:p>
                  </a:txBody>
                  <a:tcPr anchor="ctr"/>
                </a:tc>
                <a:tc hMerge="1">
                  <a:txBody>
                    <a:bodyPr/>
                    <a:lstStyle/>
                    <a:p>
                      <a:endParaRPr lang="en-US" dirty="0"/>
                    </a:p>
                  </a:txBody>
                  <a:tcPr/>
                </a:tc>
                <a:extLst>
                  <a:ext uri="{0D108BD9-81ED-4DB2-BD59-A6C34878D82A}">
                    <a16:rowId xmlns:a16="http://schemas.microsoft.com/office/drawing/2014/main" val="2472296049"/>
                  </a:ext>
                </a:extLst>
              </a:tr>
            </a:tbl>
          </a:graphicData>
        </a:graphic>
      </p:graphicFrame>
    </p:spTree>
    <p:extLst>
      <p:ext uri="{BB962C8B-B14F-4D97-AF65-F5344CB8AC3E}">
        <p14:creationId xmlns:p14="http://schemas.microsoft.com/office/powerpoint/2010/main" val="35050655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3"/>
          <p:cNvSpPr>
            <a:spLocks noGrp="1" noChangeArrowheads="1"/>
          </p:cNvSpPr>
          <p:nvPr>
            <p:ph type="body" idx="1"/>
          </p:nvPr>
        </p:nvSpPr>
        <p:spPr>
          <a:xfrm>
            <a:off x="1047750" y="1905000"/>
            <a:ext cx="6572250" cy="3048000"/>
          </a:xfrm>
        </p:spPr>
        <p:txBody>
          <a:bodyPr/>
          <a:lstStyle/>
          <a:p>
            <a:pPr marL="457200" indent="-457200">
              <a:spcBef>
                <a:spcPts val="0"/>
              </a:spcBef>
              <a:spcAft>
                <a:spcPts val="3600"/>
              </a:spcAft>
              <a:defRPr/>
            </a:pPr>
            <a:r>
              <a:rPr lang="en-US" dirty="0"/>
              <a:t>Rev 7-144,000 Jews</a:t>
            </a:r>
          </a:p>
          <a:p>
            <a:pPr marL="457200" indent="-457200">
              <a:spcBef>
                <a:spcPts val="0"/>
              </a:spcBef>
              <a:spcAft>
                <a:spcPts val="3600"/>
              </a:spcAft>
              <a:defRPr/>
            </a:pPr>
            <a:r>
              <a:rPr lang="en-US" dirty="0"/>
              <a:t>Rev 11-Two Jewish witnesses</a:t>
            </a:r>
          </a:p>
          <a:p>
            <a:pPr marL="457200" indent="-457200">
              <a:spcBef>
                <a:spcPts val="0"/>
              </a:spcBef>
              <a:spcAft>
                <a:spcPts val="3600"/>
              </a:spcAft>
              <a:defRPr/>
            </a:pPr>
            <a:r>
              <a:rPr lang="en-US" dirty="0"/>
              <a:t>Rev 12-Israel flees</a:t>
            </a:r>
          </a:p>
        </p:txBody>
      </p:sp>
      <p:pic>
        <p:nvPicPr>
          <p:cNvPr id="4" name="Picture 5" descr="1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9524" y="2057400"/>
            <a:ext cx="3591715" cy="2743200"/>
          </a:xfrm>
          <a:prstGeom prst="rect">
            <a:avLst/>
          </a:prstGeom>
          <a:noFill/>
          <a:ln w="9525">
            <a:noFill/>
            <a:miter lim="800000"/>
            <a:headEnd/>
            <a:tailEnd/>
          </a:ln>
          <a:effectLst/>
        </p:spPr>
      </p:pic>
      <p:sp>
        <p:nvSpPr>
          <p:cNvPr id="5" name="Title 1">
            <a:extLst>
              <a:ext uri="{FF2B5EF4-FFF2-40B4-BE49-F238E27FC236}">
                <a16:creationId xmlns:a16="http://schemas.microsoft.com/office/drawing/2014/main" id="{94A5DD17-E909-40E7-8FFF-6FE8319C6E9D}"/>
              </a:ext>
            </a:extLst>
          </p:cNvPr>
          <p:cNvSpPr txBox="1">
            <a:spLocks/>
          </p:cNvSpPr>
          <p:nvPr/>
        </p:nvSpPr>
        <p:spPr bwMode="auto">
          <a:xfrm>
            <a:off x="1828800" y="228600"/>
            <a:ext cx="853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God’s Work Through Israel</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DCCDE6-A321-472D-AB46-5DB0E62DC5A3}"/>
              </a:ext>
            </a:extLst>
          </p:cNvPr>
          <p:cNvPicPr>
            <a:picLocks noChangeAspect="1"/>
          </p:cNvPicPr>
          <p:nvPr/>
        </p:nvPicPr>
        <p:blipFill>
          <a:blip r:embed="rId2"/>
          <a:stretch>
            <a:fillRect/>
          </a:stretch>
        </p:blipFill>
        <p:spPr>
          <a:xfrm>
            <a:off x="0" y="0"/>
            <a:ext cx="12192000" cy="6857999"/>
          </a:xfrm>
          <a:prstGeom prst="rect">
            <a:avLst/>
          </a:prstGeom>
        </p:spPr>
      </p:pic>
      <p:sp>
        <p:nvSpPr>
          <p:cNvPr id="4" name="Rectangle 3">
            <a:extLst>
              <a:ext uri="{FF2B5EF4-FFF2-40B4-BE49-F238E27FC236}">
                <a16:creationId xmlns:a16="http://schemas.microsoft.com/office/drawing/2014/main" id="{D12EC744-2FED-476A-A29E-CC43E4A9DC53}"/>
              </a:ext>
            </a:extLst>
          </p:cNvPr>
          <p:cNvSpPr txBox="1">
            <a:spLocks/>
          </p:cNvSpPr>
          <p:nvPr/>
        </p:nvSpPr>
        <p:spPr bwMode="auto">
          <a:xfrm>
            <a:off x="609600" y="0"/>
            <a:ext cx="10972800" cy="2590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a:lnSpc>
                <a:spcPct val="90000"/>
              </a:lnSpc>
              <a:spcBef>
                <a:spcPct val="0"/>
              </a:spcBef>
              <a:spcAft>
                <a:spcPts val="1200"/>
              </a:spcAft>
              <a:buFont typeface="Wingdings" panose="05000000000000000000" pitchFamily="2" charset="2"/>
              <a:buNone/>
              <a:defRPr/>
            </a:pPr>
            <a:r>
              <a:rPr lang="en-US" altLang="en-US" sz="4000" dirty="0">
                <a:solidFill>
                  <a:schemeClr val="tx2"/>
                </a:solidFill>
                <a:ea typeface="+mj-ea"/>
                <a:cs typeface="Calibri" panose="020F0502020204030204" pitchFamily="34" charset="0"/>
              </a:rPr>
              <a:t>Jeremiah 30:7</a:t>
            </a:r>
            <a:endParaRPr lang="en-US" sz="4000" dirty="0">
              <a:solidFill>
                <a:schemeClr val="tx2"/>
              </a:solidFill>
              <a:ea typeface="+mj-ea"/>
              <a:cs typeface="Calibri" panose="020F0502020204030204" pitchFamily="34" charset="0"/>
            </a:endParaRPr>
          </a:p>
          <a:p>
            <a:pPr marL="0" indent="0" algn="just">
              <a:spcBef>
                <a:spcPts val="0"/>
              </a:spcBef>
              <a:buFont typeface="Wingdings" panose="05000000000000000000" pitchFamily="2" charset="2"/>
              <a:buNone/>
              <a:defRPr/>
            </a:pPr>
            <a:r>
              <a:rPr lang="en-US" sz="3600" kern="0" dirty="0">
                <a:effectLst>
                  <a:outerShdw blurRad="38100" dist="38100" dir="2700000" algn="tl">
                    <a:srgbClr val="000000">
                      <a:alpha val="43137"/>
                    </a:srgbClr>
                  </a:outerShdw>
                </a:effectLst>
                <a:cs typeface="Calibri" panose="020F0502020204030204" pitchFamily="34" charset="0"/>
              </a:rPr>
              <a:t>“Alas! for that day is great, There is </a:t>
            </a:r>
            <a:r>
              <a:rPr lang="en-US" sz="3600" b="1" u="sng" kern="0" dirty="0">
                <a:solidFill>
                  <a:srgbClr val="FFFFCC"/>
                </a:solidFill>
                <a:effectLst>
                  <a:outerShdw blurRad="38100" dist="38100" dir="2700000" algn="tl">
                    <a:srgbClr val="000000">
                      <a:alpha val="43137"/>
                    </a:srgbClr>
                  </a:outerShdw>
                </a:effectLst>
                <a:cs typeface="Calibri" panose="020F0502020204030204" pitchFamily="34" charset="0"/>
              </a:rPr>
              <a:t>none like it</a:t>
            </a:r>
            <a:r>
              <a:rPr lang="en-US" sz="3600" kern="0" dirty="0">
                <a:effectLst>
                  <a:outerShdw blurRad="38100" dist="38100" dir="2700000" algn="tl">
                    <a:srgbClr val="000000">
                      <a:alpha val="43137"/>
                    </a:srgbClr>
                  </a:outerShdw>
                </a:effectLst>
                <a:cs typeface="Calibri" panose="020F0502020204030204" pitchFamily="34" charset="0"/>
              </a:rPr>
              <a:t>; And it is the time of </a:t>
            </a:r>
            <a:r>
              <a:rPr lang="en-US" sz="3600" b="1" u="sng" kern="0" dirty="0">
                <a:solidFill>
                  <a:srgbClr val="FFFFCC"/>
                </a:solidFill>
                <a:effectLst>
                  <a:outerShdw blurRad="38100" dist="38100" dir="2700000" algn="tl">
                    <a:srgbClr val="000000">
                      <a:alpha val="43137"/>
                    </a:srgbClr>
                  </a:outerShdw>
                </a:effectLst>
                <a:cs typeface="Calibri" panose="020F0502020204030204" pitchFamily="34" charset="0"/>
              </a:rPr>
              <a:t>Jacob’s distress </a:t>
            </a:r>
            <a:r>
              <a:rPr lang="en-US" sz="3600" kern="0" dirty="0">
                <a:effectLst>
                  <a:outerShdw blurRad="38100" dist="38100" dir="2700000" algn="tl">
                    <a:srgbClr val="000000">
                      <a:alpha val="43137"/>
                    </a:srgbClr>
                  </a:outerShdw>
                </a:effectLst>
                <a:cs typeface="Calibri" panose="020F0502020204030204" pitchFamily="34" charset="0"/>
              </a:rPr>
              <a:t>(Gen. 32:8; 35:10), But he will be </a:t>
            </a:r>
            <a:r>
              <a:rPr lang="en-US" sz="3600" b="1" u="sng" kern="0" dirty="0">
                <a:solidFill>
                  <a:srgbClr val="FFFFCC"/>
                </a:solidFill>
                <a:effectLst>
                  <a:outerShdw blurRad="38100" dist="38100" dir="2700000" algn="tl">
                    <a:srgbClr val="000000">
                      <a:alpha val="43137"/>
                    </a:srgbClr>
                  </a:outerShdw>
                </a:effectLst>
                <a:cs typeface="Calibri" panose="020F0502020204030204" pitchFamily="34" charset="0"/>
              </a:rPr>
              <a:t>saved</a:t>
            </a:r>
            <a:r>
              <a:rPr lang="en-US" sz="3600" kern="0" dirty="0">
                <a:effectLst>
                  <a:outerShdw blurRad="38100" dist="38100" dir="2700000" algn="tl">
                    <a:srgbClr val="000000">
                      <a:alpha val="43137"/>
                    </a:srgbClr>
                  </a:outerShdw>
                </a:effectLst>
                <a:cs typeface="Calibri" panose="020F0502020204030204" pitchFamily="34" charset="0"/>
              </a:rPr>
              <a:t> from</a:t>
            </a:r>
            <a:r>
              <a:rPr lang="en-US" sz="3600" b="1" kern="0"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kern="0" dirty="0">
                <a:effectLst>
                  <a:outerShdw blurRad="38100" dist="38100" dir="2700000" algn="tl">
                    <a:srgbClr val="000000">
                      <a:alpha val="43137"/>
                    </a:srgbClr>
                  </a:outerShdw>
                </a:effectLst>
                <a:cs typeface="Calibri" panose="020F0502020204030204" pitchFamily="34" charset="0"/>
              </a:rPr>
              <a:t>it.”</a:t>
            </a:r>
          </a:p>
        </p:txBody>
      </p:sp>
      <p:pic>
        <p:nvPicPr>
          <p:cNvPr id="5" name="Picture 2" descr="http://www.iconograms.org/images/igimages/I0219000501S0037AA_jeremiah_prophet.jpg">
            <a:extLst>
              <a:ext uri="{FF2B5EF4-FFF2-40B4-BE49-F238E27FC236}">
                <a16:creationId xmlns:a16="http://schemas.microsoft.com/office/drawing/2014/main" id="{3527F064-EDD1-42E9-8D4F-122EE5C99A5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05425" y="2667000"/>
            <a:ext cx="15811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8120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7" y="1600200"/>
            <a:ext cx="7451269"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9975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marL="514350" indent="-514350" algn="ctr">
              <a:spcBef>
                <a:spcPts val="0"/>
              </a:spcBef>
              <a:spcAft>
                <a:spcPts val="1800"/>
              </a:spcAft>
              <a:buClr>
                <a:srgbClr val="FF99FF"/>
              </a:buClr>
              <a:buSzPct val="100000"/>
              <a:buFont typeface="+mj-lt"/>
              <a:buAutoNum type="alphaLcPeriod" startAt="2"/>
              <a:defRPr/>
            </a:pPr>
            <a:r>
              <a:rPr lang="en-US" sz="3600" dirty="0">
                <a:effectLst>
                  <a:outerShdw blurRad="38100" dist="38100" dir="2700000" algn="tl">
                    <a:srgbClr val="000000">
                      <a:alpha val="43137"/>
                    </a:srgbClr>
                  </a:outerShdw>
                </a:effectLst>
              </a:rPr>
              <a:t>Change in God’s Program</a:t>
            </a:r>
          </a:p>
        </p:txBody>
      </p:sp>
      <p:sp>
        <p:nvSpPr>
          <p:cNvPr id="3" name="Content Placeholder 2"/>
          <p:cNvSpPr>
            <a:spLocks noGrp="1"/>
          </p:cNvSpPr>
          <p:nvPr>
            <p:ph idx="1"/>
          </p:nvPr>
        </p:nvSpPr>
        <p:spPr>
          <a:xfrm>
            <a:off x="3371850" y="1600200"/>
            <a:ext cx="5619750" cy="1600200"/>
          </a:xfrm>
        </p:spPr>
        <p:txBody>
          <a:bodyPr/>
          <a:lstStyle/>
          <a:p>
            <a:pPr marL="457200" indent="-457200">
              <a:spcBef>
                <a:spcPts val="1800"/>
              </a:spcBef>
              <a:spcAft>
                <a:spcPts val="1800"/>
              </a:spcAft>
              <a:buClr>
                <a:srgbClr val="00FF99"/>
              </a:buClr>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From the Church to Israel</a:t>
            </a:r>
          </a:p>
          <a:p>
            <a:pPr marL="457200" indent="-457200">
              <a:spcBef>
                <a:spcPts val="1800"/>
              </a:spcBef>
              <a:spcAft>
                <a:spcPts val="1800"/>
              </a:spcAft>
              <a:buClr>
                <a:srgbClr val="00FF99"/>
              </a:buClr>
              <a:buSzPct val="100000"/>
              <a:buFont typeface="+mj-lt"/>
              <a:buAutoNum type="arabicParenR"/>
              <a:defRPr/>
            </a:pPr>
            <a:r>
              <a:rPr lang="en-US" b="1" u="sng" dirty="0">
                <a:solidFill>
                  <a:srgbClr val="FFFFCC"/>
                </a:solidFill>
                <a:effectLst>
                  <a:outerShdw blurRad="38100" dist="38100" dir="2700000" algn="tl">
                    <a:srgbClr val="000000">
                      <a:alpha val="43137"/>
                    </a:srgbClr>
                  </a:outerShdw>
                </a:effectLst>
                <a:cs typeface="Calibri" pitchFamily="34" charset="0"/>
              </a:rPr>
              <a:t>In the Holy Spirit’s operation</a:t>
            </a:r>
          </a:p>
        </p:txBody>
      </p:sp>
      <p:pic>
        <p:nvPicPr>
          <p:cNvPr id="7" name="Picture 4">
            <a:extLst>
              <a:ext uri="{FF2B5EF4-FFF2-40B4-BE49-F238E27FC236}">
                <a16:creationId xmlns:a16="http://schemas.microsoft.com/office/drawing/2014/main" id="{61E627D0-79C4-4221-B760-E3D6DC04131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solidFill>
              <a:schemeClr val="tx1"/>
            </a:solidFill>
            <a:miter lim="800000"/>
            <a:headEnd/>
            <a:tailEnd/>
          </a:ln>
        </p:spPr>
      </p:pic>
      <p:pic>
        <p:nvPicPr>
          <p:cNvPr id="8" name="Picture 7">
            <a:extLst>
              <a:ext uri="{FF2B5EF4-FFF2-40B4-BE49-F238E27FC236}">
                <a16:creationId xmlns:a16="http://schemas.microsoft.com/office/drawing/2014/main" id="{10C38524-B8F8-4707-96AE-4DF6A7E8497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3156085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1516" y="137160"/>
            <a:ext cx="9308968" cy="6583680"/>
          </a:xfrm>
          <a:prstGeom prst="rect">
            <a:avLst/>
          </a:prstGeom>
        </p:spPr>
      </p:pic>
    </p:spTree>
    <p:extLst>
      <p:ext uri="{BB962C8B-B14F-4D97-AF65-F5344CB8AC3E}">
        <p14:creationId xmlns:p14="http://schemas.microsoft.com/office/powerpoint/2010/main" val="298613846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329064-0A11-4186-A2B5-6AD0823CA4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8914" name="Rectangle 3"/>
          <p:cNvSpPr>
            <a:spLocks noChangeArrowheads="1"/>
          </p:cNvSpPr>
          <p:nvPr/>
        </p:nvSpPr>
        <p:spPr bwMode="auto">
          <a:xfrm>
            <a:off x="609600" y="0"/>
            <a:ext cx="10972798" cy="412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lnSpc>
                <a:spcPct val="90000"/>
              </a:lnSpc>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Samuel 16:13-14</a:t>
            </a:r>
          </a:p>
          <a:p>
            <a:pPr algn="just"/>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Samuel took the horn of oil and anointed him in the midst of his brothers;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 of the 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came mightily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upon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David from that day forward. And Samuel arose and went to Ramah.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the Spirit of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departed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Saul, and an evil spirit from the Lord terrorized him. </a:t>
            </a:r>
          </a:p>
        </p:txBody>
      </p:sp>
      <p:pic>
        <p:nvPicPr>
          <p:cNvPr id="3" name="Picture 2">
            <a:extLst>
              <a:ext uri="{FF2B5EF4-FFF2-40B4-BE49-F238E27FC236}">
                <a16:creationId xmlns:a16="http://schemas.microsoft.com/office/drawing/2014/main" id="{13F26DF9-C4BA-41C3-8A68-A8645E4E27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65037" y="3733800"/>
            <a:ext cx="1261927" cy="1188720"/>
          </a:xfrm>
          <a:prstGeom prst="rect">
            <a:avLst/>
          </a:prstGeom>
        </p:spPr>
      </p:pic>
    </p:spTree>
    <p:extLst>
      <p:ext uri="{BB962C8B-B14F-4D97-AF65-F5344CB8AC3E}">
        <p14:creationId xmlns:p14="http://schemas.microsoft.com/office/powerpoint/2010/main" val="32067103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329064-0A11-4186-A2B5-6AD0823CA4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8914" name="Rectangle 3"/>
          <p:cNvSpPr>
            <a:spLocks noChangeArrowheads="1"/>
          </p:cNvSpPr>
          <p:nvPr/>
        </p:nvSpPr>
        <p:spPr bwMode="auto">
          <a:xfrm>
            <a:off x="609600" y="0"/>
            <a:ext cx="10972798" cy="362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lnSpc>
                <a:spcPct val="90000"/>
              </a:lnSpc>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14:16-17</a:t>
            </a:r>
          </a:p>
          <a:p>
            <a:pPr algn="just">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ask the Father, and He will give you another Helper, that He may be with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truth, whom the world cannot receive, because it does not see Him or know Him,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know 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He abides with you and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3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77E5962-EB9E-40BC-A5D8-EB4A986B32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65037" y="3733800"/>
            <a:ext cx="1261927" cy="1188720"/>
          </a:xfrm>
          <a:prstGeom prst="rect">
            <a:avLst/>
          </a:prstGeom>
        </p:spPr>
      </p:pic>
    </p:spTree>
    <p:extLst>
      <p:ext uri="{BB962C8B-B14F-4D97-AF65-F5344CB8AC3E}">
        <p14:creationId xmlns:p14="http://schemas.microsoft.com/office/powerpoint/2010/main" val="5733365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376116D-0650-4EE2-9908-68B4366A6E17}"/>
              </a:ext>
            </a:extLst>
          </p:cNvPr>
          <p:cNvGraphicFramePr>
            <a:graphicFrameLocks noGrp="1"/>
          </p:cNvGraphicFramePr>
          <p:nvPr>
            <p:extLst>
              <p:ext uri="{D42A27DB-BD31-4B8C-83A1-F6EECF244321}">
                <p14:modId xmlns:p14="http://schemas.microsoft.com/office/powerpoint/2010/main" val="2078621312"/>
              </p:ext>
            </p:extLst>
          </p:nvPr>
        </p:nvGraphicFramePr>
        <p:xfrm>
          <a:off x="609600" y="189223"/>
          <a:ext cx="10972800" cy="6479554"/>
        </p:xfrm>
        <a:graphic>
          <a:graphicData uri="http://schemas.openxmlformats.org/drawingml/2006/table">
            <a:tbl>
              <a:tblPr firstRow="1" bandRow="1">
                <a:tableStyleId>{073A0DAA-6AF3-43AB-8588-CEC1D06C72B9}</a:tableStyleId>
              </a:tblPr>
              <a:tblGrid>
                <a:gridCol w="3657600">
                  <a:extLst>
                    <a:ext uri="{9D8B030D-6E8A-4147-A177-3AD203B41FA5}">
                      <a16:colId xmlns:a16="http://schemas.microsoft.com/office/drawing/2014/main" val="1149162532"/>
                    </a:ext>
                  </a:extLst>
                </a:gridCol>
                <a:gridCol w="3657600">
                  <a:extLst>
                    <a:ext uri="{9D8B030D-6E8A-4147-A177-3AD203B41FA5}">
                      <a16:colId xmlns:a16="http://schemas.microsoft.com/office/drawing/2014/main" val="2962285687"/>
                    </a:ext>
                  </a:extLst>
                </a:gridCol>
                <a:gridCol w="3657600">
                  <a:extLst>
                    <a:ext uri="{9D8B030D-6E8A-4147-A177-3AD203B41FA5}">
                      <a16:colId xmlns:a16="http://schemas.microsoft.com/office/drawing/2014/main" val="376398144"/>
                    </a:ext>
                  </a:extLst>
                </a:gridCol>
              </a:tblGrid>
              <a:tr h="731520">
                <a:tc gridSpan="3">
                  <a:txBody>
                    <a:bodyPr/>
                    <a:lstStyle/>
                    <a:p>
                      <a:pPr algn="ctr">
                        <a:spcBef>
                          <a:spcPts val="600"/>
                        </a:spcBef>
                        <a:spcAft>
                          <a:spcPts val="600"/>
                        </a:spcAft>
                      </a:pPr>
                      <a:r>
                        <a:rPr lang="en-US" sz="3600" b="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WORK OF THE SPIRIT IN THE OT</a:t>
                      </a:r>
                    </a:p>
                  </a:txBody>
                  <a:tcPr anchor="ctr"/>
                </a:tc>
                <a:tc hMerge="1">
                  <a:txBody>
                    <a:bodyPr/>
                    <a:lstStyle/>
                    <a:p>
                      <a:endParaRPr lang="en-US" dirty="0"/>
                    </a:p>
                  </a:txBody>
                  <a:tcPr/>
                </a:tc>
                <a:tc hMerge="1">
                  <a:txBody>
                    <a:bodyPr/>
                    <a:lstStyle/>
                    <a:p>
                      <a:pPr algn="ctr">
                        <a:spcBef>
                          <a:spcPts val="600"/>
                        </a:spcBef>
                        <a:spcAft>
                          <a:spcPts val="600"/>
                        </a:spcAft>
                      </a:pPr>
                      <a:endParaRPr lang="en-US" sz="3600" b="0" dirty="0">
                        <a:solidFill>
                          <a:srgbClr val="00FFFF"/>
                        </a:solidFill>
                        <a:effectLst/>
                        <a:latin typeface="Calibri" panose="020F0502020204030204" pitchFamily="34" charset="0"/>
                        <a:ea typeface="+mj-ea"/>
                        <a:cs typeface="+mj-cs"/>
                      </a:endParaRPr>
                    </a:p>
                  </a:txBody>
                  <a:tcPr anchor="ctr"/>
                </a:tc>
                <a:extLst>
                  <a:ext uri="{0D108BD9-81ED-4DB2-BD59-A6C34878D82A}">
                    <a16:rowId xmlns:a16="http://schemas.microsoft.com/office/drawing/2014/main" val="3529848444"/>
                  </a:ext>
                </a:extLst>
              </a:tr>
              <a:tr h="68797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OT/GOSPELS</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TODAY</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4199846802"/>
                  </a:ext>
                </a:extLst>
              </a:tr>
              <a:tr h="891729">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External vs. Internal</a:t>
                      </a: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Upon (1 Sam. 16:13)</a:t>
                      </a: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rPr>
                        <a:t>Within (John 14:17)</a:t>
                      </a:r>
                    </a:p>
                  </a:txBody>
                  <a:tcPr marT="45723" marB="45723" anchor="ctr" horzOverflow="overflow"/>
                </a:tc>
                <a:extLst>
                  <a:ext uri="{0D108BD9-81ED-4DB2-BD59-A6C34878D82A}">
                    <a16:rowId xmlns:a16="http://schemas.microsoft.com/office/drawing/2014/main" val="2415364954"/>
                  </a:ext>
                </a:extLst>
              </a:tr>
              <a:tr h="1769501">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Reception of all of the Spirit at the moment of salvation?</a:t>
                      </a: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Subsequent to salvation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a:t>
                      </a:r>
                      <a:r>
                        <a:rPr kumimoji="0" lang="en-US" sz="28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Exod</a:t>
                      </a: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31:3)</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At moment of salvation (Rom 8:9)</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1062385765"/>
                  </a:ext>
                </a:extLst>
              </a:tr>
              <a:tr h="114758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How long is the indwelling?</a:t>
                      </a: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Temporary indwelling (1 Sam 16:14; Ps 51:11)</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Permanent indwelling (John 14:16)</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571592761"/>
                  </a:ext>
                </a:extLst>
              </a:tr>
              <a:tr h="125124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Who is indwelt?</a:t>
                      </a: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Selective indwelling (Joel 2:28)</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Universal indwelling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(1 Cor 12:13)</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1898418030"/>
                  </a:ext>
                </a:extLst>
              </a:tr>
            </a:tbl>
          </a:graphicData>
        </a:graphic>
      </p:graphicFrame>
    </p:spTree>
    <p:extLst>
      <p:ext uri="{BB962C8B-B14F-4D97-AF65-F5344CB8AC3E}">
        <p14:creationId xmlns:p14="http://schemas.microsoft.com/office/powerpoint/2010/main" val="4839663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D0FFBC-67BF-4722-9737-0A558ABD3802}"/>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57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lnSpc>
                <a:spcPct val="90000"/>
              </a:lnSpc>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9:24</a:t>
            </a:r>
          </a:p>
          <a:p>
            <a:pPr algn="just">
              <a:spcAft>
                <a:spcPts val="1000"/>
              </a:spcAft>
            </a:pP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Seventy weeks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have been decreed for your people and your holy city, to finish the transgression, to make an end of sin, to make atonement for iniquity, to bring in everlasting righteousness, to seal up vision and prophecy and to anoint the most holy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4678656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2" descr="http://www.softwareag.com/blog/reality_check/wp-content/uploads/2013/06/Stopwatch_02.png">
            <a:extLst>
              <a:ext uri="{FF2B5EF4-FFF2-40B4-BE49-F238E27FC236}">
                <a16:creationId xmlns:a16="http://schemas.microsoft.com/office/drawing/2014/main" id="{BC604DA6-BB3D-41ED-BA30-9962A2900EC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86200" y="152401"/>
            <a:ext cx="470535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D0FFBC-67BF-4722-9737-0A558ABD3802}"/>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57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lnSpc>
                <a:spcPct val="90000"/>
              </a:lnSpc>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9:24</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Seventy weeks have been decreed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your people and your holy city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finish the transgression, to make an end of sin, to make atonement for iniquity, to bring in everlasting righteousness, to seal up vision and prophecy and to anoint the most holy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0946706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2">
            <a:extLst>
              <a:ext uri="{FF2B5EF4-FFF2-40B4-BE49-F238E27FC236}">
                <a16:creationId xmlns:a16="http://schemas.microsoft.com/office/drawing/2014/main" id="{F46A9E9B-3BFD-403D-B550-2B576217A31C}"/>
              </a:ext>
            </a:extLst>
          </p:cNvPr>
          <p:cNvSpPr>
            <a:spLocks noGrp="1" noChangeArrowheads="1"/>
          </p:cNvSpPr>
          <p:nvPr>
            <p:ph type="ctrTitle" idx="4294967295"/>
          </p:nvPr>
        </p:nvSpPr>
        <p:spPr>
          <a:xfrm>
            <a:off x="3798570" y="228600"/>
            <a:ext cx="4594860" cy="1143000"/>
          </a:xfrm>
        </p:spPr>
        <p:txBody>
          <a:bodyPr/>
          <a:lstStyle/>
          <a:p>
            <a:pPr algn="ctr" eaLnBrk="1" hangingPunct="1">
              <a:spcAft>
                <a:spcPts val="1200"/>
              </a:spcAft>
            </a:pP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Robert Culver</a:t>
            </a:r>
            <a:br>
              <a:rPr lang="en-US" altLang="en-US" sz="2000" dirty="0">
                <a:solidFill>
                  <a:srgbClr val="FFFFFF"/>
                </a:solidFill>
                <a:effectLst>
                  <a:outerShdw blurRad="38100" dist="38100" dir="2700000" algn="tl">
                    <a:srgbClr val="000000">
                      <a:alpha val="43137"/>
                    </a:srgbClr>
                  </a:outerShdw>
                </a:effectLst>
                <a:cs typeface="Calibri" panose="020F0502020204030204" pitchFamily="34" charset="0"/>
              </a:rPr>
            </a:br>
            <a:r>
              <a:rPr lang="en-US" altLang="en-US" sz="1800" i="1" dirty="0">
                <a:solidFill>
                  <a:srgbClr val="FFFFFF"/>
                </a:solidFill>
                <a:effectLst>
                  <a:outerShdw blurRad="38100" dist="38100" dir="2700000" algn="tl">
                    <a:srgbClr val="000000">
                      <a:alpha val="43137"/>
                    </a:srgbClr>
                  </a:outerShdw>
                </a:effectLst>
                <a:cs typeface="Calibri" panose="020F0502020204030204" pitchFamily="34" charset="0"/>
              </a:rPr>
              <a:t>Daniel and the Latter Days </a:t>
            </a:r>
            <a:br>
              <a:rPr lang="en-US" altLang="en-US" sz="1800" i="1" dirty="0">
                <a:solidFill>
                  <a:srgbClr val="FFFFFF"/>
                </a:solidFill>
                <a:effectLst>
                  <a:outerShdw blurRad="38100" dist="38100" dir="2700000" algn="tl">
                    <a:srgbClr val="000000">
                      <a:alpha val="43137"/>
                    </a:srgbClr>
                  </a:outerShdw>
                </a:effectLst>
                <a:cs typeface="Calibri" panose="020F0502020204030204" pitchFamily="34" charset="0"/>
              </a:rPr>
            </a:br>
            <a:r>
              <a:rPr lang="en-US" altLang="en-US" sz="1800" dirty="0">
                <a:solidFill>
                  <a:srgbClr val="FFFFFF"/>
                </a:solidFill>
                <a:effectLst>
                  <a:outerShdw blurRad="38100" dist="38100" dir="2700000" algn="tl">
                    <a:srgbClr val="000000">
                      <a:alpha val="43137"/>
                    </a:srgbClr>
                  </a:outerShdw>
                </a:effectLst>
                <a:cs typeface="Calibri" panose="020F0502020204030204" pitchFamily="34" charset="0"/>
              </a:rPr>
              <a:t>(Chicago, IL: Moody Press, 1977), p.  149</a:t>
            </a:r>
            <a:endParaRPr lang="en-US" altLang="en-US" sz="2000" dirty="0">
              <a:solidFill>
                <a:srgbClr val="FFFFFF"/>
              </a:solidFill>
              <a:effectLst>
                <a:outerShdw blurRad="38100" dist="38100" dir="2700000" algn="tl">
                  <a:srgbClr val="000000">
                    <a:alpha val="43137"/>
                  </a:srgbClr>
                </a:outerShdw>
              </a:effectLst>
              <a:cs typeface="Calibri" panose="020F0502020204030204" pitchFamily="34" charset="0"/>
            </a:endParaRPr>
          </a:p>
        </p:txBody>
      </p:sp>
      <p:sp>
        <p:nvSpPr>
          <p:cNvPr id="6150" name="Rectangle 3">
            <a:extLst>
              <a:ext uri="{FF2B5EF4-FFF2-40B4-BE49-F238E27FC236}">
                <a16:creationId xmlns:a16="http://schemas.microsoft.com/office/drawing/2014/main" id="{50617A12-3C98-424E-9F84-9F4A4215FA3D}"/>
              </a:ext>
            </a:extLst>
          </p:cNvPr>
          <p:cNvSpPr>
            <a:spLocks noGrp="1" noChangeArrowheads="1"/>
          </p:cNvSpPr>
          <p:nvPr>
            <p:ph type="subTitle" idx="4294967295"/>
          </p:nvPr>
        </p:nvSpPr>
        <p:spPr>
          <a:xfrm>
            <a:off x="1066800" y="2057400"/>
            <a:ext cx="6934200" cy="3429000"/>
          </a:xfrm>
          <a:noFill/>
          <a:ln>
            <a:noFill/>
          </a:ln>
        </p:spPr>
        <p:txBody>
          <a:bodyPr>
            <a:normAutofit/>
          </a:bodyPr>
          <a:lstStyle/>
          <a:p>
            <a:pPr marL="0" indent="0" algn="just" eaLnBrk="1" hangingPunct="1">
              <a:buNone/>
            </a:pPr>
            <a:r>
              <a:rPr lang="en-US" altLang="en-US" dirty="0">
                <a:solidFill>
                  <a:srgbClr val="FFFFFF"/>
                </a:solidFill>
                <a:effectLst>
                  <a:outerShdw blurRad="38100" dist="38100" dir="2700000" algn="tl">
                    <a:srgbClr val="000000">
                      <a:alpha val="43137"/>
                    </a:srgbClr>
                  </a:outerShdw>
                </a:effectLst>
              </a:rPr>
              <a:t>“Let the postmillennial and </a:t>
            </a:r>
            <a:r>
              <a:rPr lang="en-US" altLang="en-US" dirty="0" err="1">
                <a:solidFill>
                  <a:srgbClr val="FFFFFF"/>
                </a:solidFill>
                <a:effectLst>
                  <a:outerShdw blurRad="38100" dist="38100" dir="2700000" algn="tl">
                    <a:srgbClr val="000000">
                      <a:alpha val="43137"/>
                    </a:srgbClr>
                  </a:outerShdw>
                </a:effectLst>
              </a:rPr>
              <a:t>amillennial</a:t>
            </a:r>
            <a:r>
              <a:rPr lang="en-US" altLang="en-US" dirty="0">
                <a:solidFill>
                  <a:srgbClr val="FFFFFF"/>
                </a:solidFill>
                <a:effectLst>
                  <a:outerShdw blurRad="38100" dist="38100" dir="2700000" algn="tl">
                    <a:srgbClr val="000000">
                      <a:alpha val="43137"/>
                    </a:srgbClr>
                  </a:outerShdw>
                </a:effectLst>
              </a:rPr>
              <a:t> commentators look long and steadily at this fact.  This prophecy is a prophecy for Daniel’s people and Daniel’s city.  No alchemy of </a:t>
            </a:r>
            <a:r>
              <a:rPr lang="en-US" altLang="en-US" dirty="0" err="1">
                <a:solidFill>
                  <a:srgbClr val="FFFFFF"/>
                </a:solidFill>
                <a:effectLst>
                  <a:outerShdw blurRad="38100" dist="38100" dir="2700000" algn="tl">
                    <a:srgbClr val="000000">
                      <a:alpha val="43137"/>
                    </a:srgbClr>
                  </a:outerShdw>
                </a:effectLst>
              </a:rPr>
              <a:t>Origenistic</a:t>
            </a:r>
            <a:r>
              <a:rPr lang="en-US" altLang="en-US" dirty="0">
                <a:solidFill>
                  <a:srgbClr val="FFFFFF"/>
                </a:solidFill>
                <a:effectLst>
                  <a:outerShdw blurRad="38100" dist="38100" dir="2700000" algn="tl">
                    <a:srgbClr val="000000">
                      <a:alpha val="43137"/>
                    </a:srgbClr>
                  </a:outerShdw>
                </a:effectLst>
              </a:rPr>
              <a:t> spiritualizing interpretation can change that.”</a:t>
            </a:r>
          </a:p>
        </p:txBody>
      </p:sp>
      <p:pic>
        <p:nvPicPr>
          <p:cNvPr id="2" name="Picture 1">
            <a:extLst>
              <a:ext uri="{FF2B5EF4-FFF2-40B4-BE49-F238E27FC236}">
                <a16:creationId xmlns:a16="http://schemas.microsoft.com/office/drawing/2014/main" id="{4580FE9D-6757-4C4E-9B7C-1C392C0BEB0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891540"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D587E710-3813-4C09-9B3A-2027C9BE02D0}"/>
              </a:ext>
            </a:extLst>
          </p:cNvPr>
          <p:cNvPicPr>
            <a:picLocks noChangeAspect="1"/>
          </p:cNvPicPr>
          <p:nvPr/>
        </p:nvPicPr>
        <p:blipFill>
          <a:blip r:embed="rId3"/>
          <a:stretch>
            <a:fillRect/>
          </a:stretch>
        </p:blipFill>
        <p:spPr>
          <a:xfrm>
            <a:off x="8365891" y="2209800"/>
            <a:ext cx="2759309" cy="4114800"/>
          </a:xfrm>
          <a:prstGeom prst="rect">
            <a:avLst/>
          </a:prstGeom>
          <a:ln>
            <a:solidFill>
              <a:schemeClr val="tx1"/>
            </a:solid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CE8B87-F111-475F-83B4-E69D85F5B2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2207" y="685800"/>
            <a:ext cx="11007586" cy="5486400"/>
          </a:xfrm>
          <a:prstGeom prst="rect">
            <a:avLst/>
          </a:prstGeom>
        </p:spPr>
      </p:pic>
    </p:spTree>
    <p:extLst>
      <p:ext uri="{BB962C8B-B14F-4D97-AF65-F5344CB8AC3E}">
        <p14:creationId xmlns:p14="http://schemas.microsoft.com/office/powerpoint/2010/main" val="4162594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209800" y="228600"/>
            <a:ext cx="7772400" cy="762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What is the Rapture?</a:t>
            </a:r>
          </a:p>
        </p:txBody>
      </p:sp>
      <p:sp>
        <p:nvSpPr>
          <p:cNvPr id="32771" name="Rectangle 3"/>
          <p:cNvSpPr>
            <a:spLocks noGrp="1" noChangeArrowheads="1"/>
          </p:cNvSpPr>
          <p:nvPr>
            <p:ph idx="1"/>
          </p:nvPr>
        </p:nvSpPr>
        <p:spPr>
          <a:xfrm>
            <a:off x="1752600" y="990600"/>
            <a:ext cx="8686800" cy="5715000"/>
          </a:xfrm>
        </p:spPr>
        <p:txBody>
          <a:bodyPr/>
          <a:lstStyle/>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An important doctrine</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Distinct from the Second Advent</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Catching away of all living believers (1 Thess 4:17)</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Reunion (1 Thess 4:14-16)</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Resurrection (1 Cor 15:50-54)</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Exemption from death (1 Cor 15:51, 54-56) </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Instantaneous (1 Cor 15:52)</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Mystery (1 Cor 15:51)</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Imminent (1 Cor 15:51; 1 Thess 4:15)</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Traditional doctrine now being recovered</a:t>
            </a:r>
          </a:p>
        </p:txBody>
      </p:sp>
      <p:pic>
        <p:nvPicPr>
          <p:cNvPr id="4" name="Picture 2">
            <a:extLst>
              <a:ext uri="{FF2B5EF4-FFF2-40B4-BE49-F238E27FC236}">
                <a16:creationId xmlns:a16="http://schemas.microsoft.com/office/drawing/2014/main" id="{DDEC3774-7228-4A36-A551-261335795F4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394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98770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B1EE7C-54B3-44CF-949E-A8E5572B118A}"/>
              </a:ext>
            </a:extLst>
          </p:cNvPr>
          <p:cNvPicPr>
            <a:picLocks noChangeAspect="1"/>
          </p:cNvPicPr>
          <p:nvPr/>
        </p:nvPicPr>
        <p:blipFill>
          <a:blip r:embed="rId2"/>
          <a:stretch>
            <a:fillRect/>
          </a:stretch>
        </p:blipFill>
        <p:spPr>
          <a:xfrm>
            <a:off x="609600" y="304800"/>
            <a:ext cx="10972800" cy="6248400"/>
          </a:xfrm>
          <a:prstGeom prst="rect">
            <a:avLst/>
          </a:prstGeom>
        </p:spPr>
      </p:pic>
    </p:spTree>
    <p:extLst>
      <p:ext uri="{BB962C8B-B14F-4D97-AF65-F5344CB8AC3E}">
        <p14:creationId xmlns:p14="http://schemas.microsoft.com/office/powerpoint/2010/main" val="169512915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9600" y="304799"/>
            <a:ext cx="10901680" cy="62894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560760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61160" y="190500"/>
            <a:ext cx="8869680" cy="6477000"/>
          </a:xfrm>
          <a:prstGeom prst="rect">
            <a:avLst/>
          </a:prstGeom>
          <a:ln w="28575">
            <a:solidFill>
              <a:srgbClr val="FFFFCC"/>
            </a:solidFill>
          </a:ln>
        </p:spPr>
      </p:pic>
    </p:spTree>
    <p:extLst>
      <p:ext uri="{BB962C8B-B14F-4D97-AF65-F5344CB8AC3E}">
        <p14:creationId xmlns:p14="http://schemas.microsoft.com/office/powerpoint/2010/main" val="13493612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A perverted explanation to be offered</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Change in God’s program</a:t>
            </a:r>
          </a:p>
          <a:p>
            <a:pPr marL="457200" indent="-457200">
              <a:spcBef>
                <a:spcPts val="0"/>
              </a:spcBef>
              <a:spcAft>
                <a:spcPts val="1800"/>
              </a:spcAft>
              <a:buClr>
                <a:srgbClr val="FF99FF"/>
              </a:buClr>
              <a:buSzPct val="100000"/>
              <a:buFont typeface="Wingdings" pitchFamily="2" charset="2"/>
              <a:buAutoNum type="alphaLcPeriod"/>
              <a:defRPr/>
            </a:pPr>
            <a:r>
              <a:rPr lang="en-US" b="1" u="sng" dirty="0">
                <a:solidFill>
                  <a:srgbClr val="FFFFCC"/>
                </a:solidFill>
                <a:cs typeface="Calibri" pitchFamily="34" charset="0"/>
              </a:rPr>
              <a:t>Identification of the Antichrist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Global governance</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One-world religion</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Signs &amp; wonders movement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The demise of America</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28454357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713313-85DA-4056-A25B-D0F5BC81E8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8914" name="Rectangle 3"/>
          <p:cNvSpPr>
            <a:spLocks noChangeArrowheads="1"/>
          </p:cNvSpPr>
          <p:nvPr/>
        </p:nvSpPr>
        <p:spPr bwMode="auto">
          <a:xfrm>
            <a:off x="609600" y="0"/>
            <a:ext cx="10972798" cy="354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2:6-7</a:t>
            </a:r>
          </a:p>
          <a:p>
            <a:pPr algn="just">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katechon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now, so that in his time he will be revealed.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6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5" name="Picture 4">
            <a:extLst>
              <a:ext uri="{FF2B5EF4-FFF2-40B4-BE49-F238E27FC236}">
                <a16:creationId xmlns:a16="http://schemas.microsoft.com/office/drawing/2014/main" id="{E02D4BAC-0F66-4897-9E40-1333907C1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7966" y="3505200"/>
            <a:ext cx="1456069" cy="1371600"/>
          </a:xfrm>
          <a:prstGeom prst="rect">
            <a:avLst/>
          </a:prstGeom>
        </p:spPr>
      </p:pic>
    </p:spTree>
    <p:extLst>
      <p:ext uri="{BB962C8B-B14F-4D97-AF65-F5344CB8AC3E}">
        <p14:creationId xmlns:p14="http://schemas.microsoft.com/office/powerpoint/2010/main" val="21103395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p:txBody>
          <a:bodyPr/>
          <a:lstStyle/>
          <a:p>
            <a:pPr algn="ctr"/>
            <a:r>
              <a:rPr lang="en-US"/>
              <a:t>Trinity</a:t>
            </a:r>
          </a:p>
        </p:txBody>
      </p:sp>
      <p:pic>
        <p:nvPicPr>
          <p:cNvPr id="48131" name="Picture 3" descr="trinity.jpg"/>
          <p:cNvPicPr>
            <a:picLocks noGrp="1" noChangeAspect="1"/>
          </p:cNvPicPr>
          <p:nvPr>
            <p:ph type="body" idx="4294967295"/>
          </p:nvPr>
        </p:nvPicPr>
        <p:blipFill>
          <a:blip r:embed="rId2" cstate="email">
            <a:extLst>
              <a:ext uri="{28A0092B-C50C-407E-A947-70E740481C1C}">
                <a14:useLocalDpi xmlns:a14="http://schemas.microsoft.com/office/drawing/2010/main"/>
              </a:ext>
            </a:extLst>
          </a:blip>
          <a:srcRect/>
          <a:stretch>
            <a:fillRect/>
          </a:stretch>
        </p:blipFill>
        <p:spPr>
          <a:xfrm>
            <a:off x="1828800" y="228600"/>
            <a:ext cx="8534400" cy="6400800"/>
          </a:xfrm>
          <a:noFill/>
          <a:ln>
            <a:solidFill>
              <a:schemeClr val="tx1"/>
            </a:solid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2876954" y="152811"/>
            <a:ext cx="6438095" cy="6552381"/>
          </a:xfrm>
          <a:prstGeom prst="rect">
            <a:avLst/>
          </a:prstGeom>
        </p:spPr>
      </p:pic>
    </p:spTree>
    <p:extLst>
      <p:ext uri="{BB962C8B-B14F-4D97-AF65-F5344CB8AC3E}">
        <p14:creationId xmlns:p14="http://schemas.microsoft.com/office/powerpoint/2010/main" val="25432687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1524000" y="228600"/>
            <a:ext cx="9144000" cy="1143000"/>
          </a:xfrm>
        </p:spPr>
        <p:txBody>
          <a:bodyPr/>
          <a:lstStyle/>
          <a:p>
            <a:pPr algn="ctr"/>
            <a:r>
              <a:rPr lang="en-US" altLang="en-US" sz="3600" dirty="0">
                <a:effectLst>
                  <a:outerShdw blurRad="38100" dist="38100" dir="2700000" algn="tl">
                    <a:srgbClr val="000000"/>
                  </a:outerShdw>
                </a:effectLst>
                <a:cs typeface="Calibri" panose="020F0502020204030204" pitchFamily="34" charset="0"/>
              </a:rPr>
              <a:t>3 Reasons Why the Restrainer is the Holy Spirit </a:t>
            </a:r>
            <a:br>
              <a:rPr lang="en-US" altLang="en-US" sz="3600" dirty="0">
                <a:effectLst>
                  <a:outerShdw blurRad="38100" dist="38100" dir="2700000" algn="tl">
                    <a:srgbClr val="000000"/>
                  </a:outerShdw>
                </a:effectLst>
                <a:cs typeface="Calibri" panose="020F0502020204030204" pitchFamily="34" charset="0"/>
              </a:rPr>
            </a:br>
            <a:r>
              <a:rPr lang="en-US" altLang="en-US" sz="2800" dirty="0">
                <a:solidFill>
                  <a:schemeClr val="tx1"/>
                </a:solidFill>
                <a:effectLst>
                  <a:outerShdw blurRad="38100" dist="38100" dir="2700000" algn="tl">
                    <a:srgbClr val="000000"/>
                  </a:outerShdw>
                </a:effectLst>
                <a:cs typeface="Calibri" panose="020F0502020204030204" pitchFamily="34" charset="0"/>
              </a:rPr>
              <a:t>(2 Thessalonians 2:6-7)</a:t>
            </a:r>
            <a:endParaRPr lang="en-US" altLang="en-US" sz="3600" dirty="0">
              <a:solidFill>
                <a:schemeClr val="tx1"/>
              </a:solidFill>
              <a:effectLst>
                <a:outerShdw blurRad="38100" dist="38100" dir="2700000" algn="tl">
                  <a:srgbClr val="000000"/>
                </a:outerShdw>
              </a:effectLst>
              <a:cs typeface="Calibri" panose="020F0502020204030204" pitchFamily="34" charset="0"/>
            </a:endParaRPr>
          </a:p>
        </p:txBody>
      </p:sp>
      <p:sp>
        <p:nvSpPr>
          <p:cNvPr id="3" name="Content Placeholder 2"/>
          <p:cNvSpPr>
            <a:spLocks noGrp="1"/>
          </p:cNvSpPr>
          <p:nvPr>
            <p:ph idx="1"/>
          </p:nvPr>
        </p:nvSpPr>
        <p:spPr>
          <a:xfrm>
            <a:off x="762000" y="1600200"/>
            <a:ext cx="10668000" cy="2819400"/>
          </a:xfrm>
        </p:spPr>
        <p:txBody>
          <a:bodyPr/>
          <a:lstStyle/>
          <a:p>
            <a:pPr marL="457200" indent="-457200" algn="just" eaLnBrk="1" hangingPunct="1">
              <a:spcBef>
                <a:spcPts val="0"/>
              </a:spcBef>
              <a:spcAft>
                <a:spcPts val="3600"/>
              </a:spcAft>
              <a:buSzPct val="100000"/>
              <a:buFont typeface="+mj-lt"/>
              <a:buAutoNum type="arabicPeriod"/>
              <a:defRPr/>
            </a:pPr>
            <a:r>
              <a:rPr lang="en-US" dirty="0">
                <a:latin typeface="Calibri" panose="020F0502020204030204" pitchFamily="34" charset="0"/>
                <a:cs typeface="Calibri" panose="020F0502020204030204" pitchFamily="34" charset="0"/>
              </a:rPr>
              <a:t>The Holy Spirit is omnipotent</a:t>
            </a:r>
          </a:p>
          <a:p>
            <a:pPr marL="457200" indent="-457200" algn="just" eaLnBrk="1" hangingPunct="1">
              <a:spcBef>
                <a:spcPts val="0"/>
              </a:spcBef>
              <a:spcAft>
                <a:spcPts val="3600"/>
              </a:spcAft>
              <a:buSzPct val="100000"/>
              <a:buFont typeface="+mj-lt"/>
              <a:buAutoNum type="arabicPeriod"/>
              <a:defRPr/>
            </a:pPr>
            <a:r>
              <a:rPr lang="en-US" dirty="0">
                <a:latin typeface="Calibri" panose="020F0502020204030204" pitchFamily="34" charset="0"/>
                <a:cs typeface="Calibri" panose="020F0502020204030204" pitchFamily="34" charset="0"/>
              </a:rPr>
              <a:t>The Holy Spirit view handles well the switch in gender from the neuter (vs. 6) to the masculine (vs. 7)</a:t>
            </a:r>
          </a:p>
          <a:p>
            <a:pPr marL="457200" indent="-457200" algn="just" eaLnBrk="1" hangingPunct="1">
              <a:spcBef>
                <a:spcPts val="0"/>
              </a:spcBef>
              <a:spcAft>
                <a:spcPts val="3600"/>
              </a:spcAft>
              <a:buSzPct val="100000"/>
              <a:buFont typeface="+mj-lt"/>
              <a:buAutoNum type="arabicPeriod"/>
              <a:defRPr/>
            </a:pPr>
            <a:r>
              <a:rPr lang="en-US" dirty="0">
                <a:latin typeface="Calibri" panose="020F0502020204030204" pitchFamily="34" charset="0"/>
                <a:cs typeface="Calibri" panose="020F0502020204030204" pitchFamily="34" charset="0"/>
              </a:rPr>
              <a:t>The Holy Spirit is active in the world (Gen. 6:3; John 16:7-11)</a:t>
            </a:r>
          </a:p>
        </p:txBody>
      </p:sp>
      <p:pic>
        <p:nvPicPr>
          <p:cNvPr id="2" name="Picture 1">
            <a:extLst>
              <a:ext uri="{FF2B5EF4-FFF2-40B4-BE49-F238E27FC236}">
                <a16:creationId xmlns:a16="http://schemas.microsoft.com/office/drawing/2014/main" id="{DEA3A7E7-53F8-4767-816F-CD5493ACDA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50209" y="4800600"/>
            <a:ext cx="4291583" cy="18288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914400" y="228600"/>
            <a:ext cx="10363200" cy="914400"/>
          </a:xfrm>
        </p:spPr>
        <p:txBody>
          <a:bodyPr/>
          <a:lstStyle/>
          <a:p>
            <a:pPr algn="ctr"/>
            <a:r>
              <a:rPr lang="en-US" sz="3600" dirty="0">
                <a:effectLst>
                  <a:outerShdw blurRad="38100" dist="38100" dir="2700000" algn="tl">
                    <a:srgbClr val="000000">
                      <a:alpha val="43137"/>
                    </a:srgbClr>
                  </a:outerShdw>
                </a:effectLst>
              </a:rPr>
              <a:t>Who is the Antichrist?</a:t>
            </a:r>
          </a:p>
        </p:txBody>
      </p:sp>
      <p:sp>
        <p:nvSpPr>
          <p:cNvPr id="14339" name="Rectangle 3"/>
          <p:cNvSpPr>
            <a:spLocks noGrp="1" noChangeArrowheads="1"/>
          </p:cNvSpPr>
          <p:nvPr>
            <p:ph type="body" idx="1"/>
          </p:nvPr>
        </p:nvSpPr>
        <p:spPr>
          <a:xfrm>
            <a:off x="609600" y="1371600"/>
            <a:ext cx="7772400" cy="3810001"/>
          </a:xfrm>
        </p:spPr>
        <p:txBody>
          <a:bodyPr/>
          <a:lstStyle/>
          <a:p>
            <a:pPr marL="0" indent="0" algn="just">
              <a:buNone/>
              <a:defRPr/>
            </a:pPr>
            <a:r>
              <a:rPr 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rPr>
              <a:t>We will not, however, incur the risk of pronouncing positively as to the name of </a:t>
            </a:r>
            <a:r>
              <a:rPr lang="en-US" b="1" u="sng" dirty="0">
                <a:solidFill>
                  <a:srgbClr val="FFFFCC"/>
                </a:solidFill>
                <a:effectLst>
                  <a:outerShdw blurRad="38100" dist="38100" dir="2700000" algn="tl">
                    <a:srgbClr val="000000">
                      <a:alpha val="43137"/>
                    </a:srgbClr>
                  </a:outerShdw>
                </a:effectLst>
                <a:hlinkClick r:id="rId2">
                  <a:extLst>
                    <a:ext uri="{A12FA001-AC4F-418D-AE19-62706E023703}">
                      <ahyp:hlinkClr xmlns:ahyp="http://schemas.microsoft.com/office/drawing/2018/hyperlinkcolor" val="tx"/>
                    </a:ext>
                  </a:extLst>
                </a:hlinkClick>
              </a:rPr>
              <a:t>Antichrist</a:t>
            </a:r>
            <a:r>
              <a:rPr lang="en-US"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cs typeface="Calibri" panose="020F0502020204030204" pitchFamily="34" charset="0"/>
              </a:rPr>
              <a:t>but if it had been necessary to announce his name plainly at the present time, it would have been spoken by him who saw the apocalypse. For it was not seen long ago, but almost in our own time, at the end of the reign of Domitian.”</a:t>
            </a:r>
            <a:r>
              <a:rPr lang="en-US" dirty="0">
                <a:effectLst>
                  <a:outerShdw blurRad="38100" dist="38100" dir="2700000" algn="tl">
                    <a:srgbClr val="000000">
                      <a:alpha val="43137"/>
                    </a:srgbClr>
                  </a:outerShdw>
                </a:effectLst>
              </a:rPr>
              <a:t> </a:t>
            </a:r>
          </a:p>
        </p:txBody>
      </p:sp>
      <p:sp>
        <p:nvSpPr>
          <p:cNvPr id="52228" name="Text Box 4"/>
          <p:cNvSpPr txBox="1">
            <a:spLocks noChangeArrowheads="1"/>
          </p:cNvSpPr>
          <p:nvPr/>
        </p:nvSpPr>
        <p:spPr bwMode="auto">
          <a:xfrm>
            <a:off x="3086100" y="6172200"/>
            <a:ext cx="6019800" cy="457200"/>
          </a:xfrm>
          <a:prstGeom prst="rect">
            <a:avLst/>
          </a:prstGeom>
          <a:noFill/>
          <a:ln w="9525">
            <a:noFill/>
            <a:miter lim="800000"/>
            <a:headEnd/>
            <a:tailEnd/>
          </a:ln>
        </p:spPr>
        <p:txBody>
          <a:bodyPr>
            <a:spAutoFit/>
          </a:bodyPr>
          <a:lstStyle/>
          <a:p>
            <a:pPr algn="ctr">
              <a:spcBef>
                <a:spcPct val="50000"/>
              </a:spcBef>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Irenaeus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Against Heresies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5.30.3 </a:t>
            </a:r>
          </a:p>
        </p:txBody>
      </p:sp>
      <p:pic>
        <p:nvPicPr>
          <p:cNvPr id="2" name="Picture 1">
            <a:extLst>
              <a:ext uri="{FF2B5EF4-FFF2-40B4-BE49-F238E27FC236}">
                <a16:creationId xmlns:a16="http://schemas.microsoft.com/office/drawing/2014/main" id="{644FF41F-50E4-4188-BD34-990A05E15D21}"/>
              </a:ext>
            </a:extLst>
          </p:cNvPr>
          <p:cNvPicPr>
            <a:picLocks noChangeAspect="1"/>
          </p:cNvPicPr>
          <p:nvPr/>
        </p:nvPicPr>
        <p:blipFill>
          <a:blip r:embed="rId3"/>
          <a:stretch>
            <a:fillRect/>
          </a:stretch>
        </p:blipFill>
        <p:spPr>
          <a:xfrm>
            <a:off x="8629650" y="1524000"/>
            <a:ext cx="2952750" cy="2381250"/>
          </a:xfrm>
          <a:prstGeom prst="rect">
            <a:avLst/>
          </a:prstGeom>
          <a:ln>
            <a:solidFill>
              <a:schemeClr val="tx1"/>
            </a:solid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AA499D-909E-4431-96CC-F43227F40C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0787D6A1-3E96-426C-96CD-5F0F91836FA5}"/>
              </a:ext>
            </a:extLst>
          </p:cNvPr>
          <p:cNvSpPr txBox="1"/>
          <p:nvPr/>
        </p:nvSpPr>
        <p:spPr>
          <a:xfrm>
            <a:off x="609600" y="0"/>
            <a:ext cx="10972800" cy="5114221"/>
          </a:xfrm>
          <a:prstGeom prst="rect">
            <a:avLst/>
          </a:prstGeom>
          <a:noFill/>
        </p:spPr>
        <p:txBody>
          <a:bodyPr wrap="square">
            <a:spAutoFit/>
          </a:bodyPr>
          <a:lstStyle/>
          <a:p>
            <a:pPr marL="0" marR="0" algn="ctr" defTabSz="685800">
              <a:spcAft>
                <a:spcPts val="1200"/>
              </a:spcAft>
              <a:buClr>
                <a:schemeClr val="tx1"/>
              </a:buClr>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Ezekiel 28:13, 15</a:t>
            </a:r>
          </a:p>
          <a:p>
            <a:pPr marL="0" marR="0" algn="just">
              <a:spcBef>
                <a:spcPts val="0"/>
              </a:spcBef>
              <a:spcAft>
                <a:spcPts val="0"/>
              </a:spcAft>
            </a:pPr>
            <a:r>
              <a:rPr lang="en-US" sz="3400" u="none" strike="noStrike" baseline="30000" dirty="0">
                <a:effectLst>
                  <a:outerShdw blurRad="38100" dist="38100" dir="2700000" algn="tl">
                    <a:srgbClr val="000000">
                      <a:alpha val="43137"/>
                    </a:srgbClr>
                  </a:outerShdw>
                </a:effectLst>
                <a:latin typeface="Calibri" panose="020F0502020204030204" pitchFamily="34" charset="0"/>
              </a:rPr>
              <a:t>13</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“You were in Eden, the garden of God; Every precious stone was your covering: The ruby, the topaz and the diamond; The beryl, the onyx and the jasper; The lapis lazuli, the turquoise and the emerald; And the gold, the workmanship of your settings and sockets, Was in you. On the day that you were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created</a:t>
            </a:r>
            <a:r>
              <a:rPr lang="en-US" sz="3400" dirty="0">
                <a:effectLst>
                  <a:outerShdw blurRad="38100" dist="38100" dir="2700000" algn="tl">
                    <a:srgbClr val="000000">
                      <a:alpha val="43137"/>
                    </a:srgbClr>
                  </a:outerShdw>
                </a:effectLst>
                <a:latin typeface="Calibri" panose="020F0502020204030204" pitchFamily="34" charset="0"/>
              </a:rPr>
              <a:t> They were prepared… </a:t>
            </a:r>
            <a:r>
              <a:rPr lang="en-US" sz="3400" u="none" strike="noStrike" baseline="30000" dirty="0">
                <a:effectLst>
                  <a:outerShdw blurRad="38100" dist="38100" dir="2700000" algn="tl">
                    <a:srgbClr val="000000">
                      <a:alpha val="43137"/>
                    </a:srgbClr>
                  </a:outerShdw>
                </a:effectLst>
                <a:latin typeface="Calibri" panose="020F0502020204030204" pitchFamily="34" charset="0"/>
              </a:rPr>
              <a:t>15</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“You were blameless in your ways From the day you were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created</a:t>
            </a:r>
            <a:r>
              <a:rPr lang="en-US" sz="3400" dirty="0">
                <a:effectLst>
                  <a:outerShdw blurRad="38100" dist="38100" dir="2700000" algn="tl">
                    <a:srgbClr val="000000">
                      <a:alpha val="43137"/>
                    </a:srgbClr>
                  </a:outerShdw>
                </a:effectLst>
                <a:latin typeface="Calibri" panose="020F0502020204030204" pitchFamily="34" charset="0"/>
              </a:rPr>
              <a:t> Until unrighteousness was found in you. </a:t>
            </a:r>
          </a:p>
        </p:txBody>
      </p:sp>
    </p:spTree>
    <p:extLst>
      <p:ext uri="{BB962C8B-B14F-4D97-AF65-F5344CB8AC3E}">
        <p14:creationId xmlns:p14="http://schemas.microsoft.com/office/powerpoint/2010/main" val="2794414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7" y="1600200"/>
            <a:ext cx="7451269"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9585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7380B6-73B0-4E4A-BCCB-6163E6954C6F}"/>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21507" name="Rectangle 3"/>
          <p:cNvSpPr>
            <a:spLocks noGrp="1" noChangeArrowheads="1"/>
          </p:cNvSpPr>
          <p:nvPr>
            <p:ph type="body" idx="1"/>
          </p:nvPr>
        </p:nvSpPr>
        <p:spPr>
          <a:xfrm>
            <a:off x="609600" y="0"/>
            <a:ext cx="10972800" cy="3048000"/>
          </a:xfrm>
        </p:spPr>
        <p:txBody>
          <a:bodyPr/>
          <a:lstStyle/>
          <a:p>
            <a:pPr marL="0" indent="0" algn="ctr" eaLnBrk="1" hangingPunct="1">
              <a:spcBef>
                <a:spcPts val="0"/>
              </a:spcBef>
              <a:spcAft>
                <a:spcPts val="1200"/>
              </a:spcAft>
              <a:buClr>
                <a:srgbClr val="FFFFFF"/>
              </a:buClr>
              <a:buNone/>
              <a:defRPr/>
            </a:pPr>
            <a:r>
              <a:rPr lang="en-US" sz="4000" kern="1200" dirty="0">
                <a:solidFill>
                  <a:srgbClr val="00FFFF"/>
                </a:solidFill>
                <a:effectLst>
                  <a:outerShdw blurRad="38100" dist="38100" dir="2700000" algn="tl">
                    <a:srgbClr val="000000"/>
                  </a:outerShdw>
                </a:effectLst>
                <a:cs typeface="Arial" panose="020B0604020202020204" pitchFamily="34" charset="0"/>
              </a:rPr>
              <a:t>2 Thessalonians 2:3, 7 </a:t>
            </a:r>
          </a:p>
          <a:p>
            <a:pPr marL="0" indent="0" algn="just" eaLnBrk="1" hangingPunct="1">
              <a:spcBef>
                <a:spcPts val="0"/>
              </a:spcBef>
              <a:buNone/>
            </a:pPr>
            <a:r>
              <a:rPr lang="en-US" sz="3600" dirty="0">
                <a:effectLst>
                  <a:outerShdw blurRad="38100" dist="38100" dir="2700000" algn="tl">
                    <a:srgbClr val="000000">
                      <a:alpha val="43137"/>
                    </a:srgbClr>
                  </a:outerShdw>
                </a:effectLst>
              </a:rPr>
              <a:t>“…</a:t>
            </a:r>
            <a:r>
              <a:rPr lang="en-US" sz="3600" b="1" u="sng" dirty="0">
                <a:solidFill>
                  <a:srgbClr val="FFFFCC"/>
                </a:solidFill>
                <a:effectLst>
                  <a:outerShdw blurRad="38100" dist="38100" dir="2700000" algn="tl">
                    <a:srgbClr val="000000">
                      <a:alpha val="43137"/>
                    </a:srgbClr>
                  </a:outerShdw>
                </a:effectLst>
              </a:rPr>
              <a:t>the man of lawlessness is revealed</a:t>
            </a:r>
            <a:r>
              <a:rPr lang="en-US" sz="3600" dirty="0">
                <a:effectLst>
                  <a:outerShdw blurRad="38100" dist="38100" dir="2700000" algn="tl">
                    <a:srgbClr val="000000">
                      <a:alpha val="43137"/>
                    </a:srgbClr>
                  </a:outerShdw>
                </a:effectLst>
              </a:rPr>
              <a:t>, the son of destruction…For </a:t>
            </a:r>
            <a:r>
              <a:rPr lang="en-US" sz="3600" b="1" u="sng" dirty="0">
                <a:solidFill>
                  <a:srgbClr val="FFFFCC"/>
                </a:solidFill>
                <a:effectLst>
                  <a:outerShdw blurRad="38100" dist="38100" dir="2700000" algn="tl">
                    <a:srgbClr val="000000">
                      <a:alpha val="43137"/>
                    </a:srgbClr>
                  </a:outerShdw>
                </a:effectLst>
              </a:rPr>
              <a:t>the mystery of lawlessness is already at work</a:t>
            </a:r>
            <a:r>
              <a:rPr lang="en-US" sz="3600" dirty="0">
                <a:effectLst>
                  <a:outerShdw blurRad="38100" dist="38100" dir="2700000" algn="tl">
                    <a:srgbClr val="000000">
                      <a:alpha val="43137"/>
                    </a:srgbClr>
                  </a:outerShdw>
                </a:effectLst>
              </a:rPr>
              <a:t>; only he who now restrains </a:t>
            </a:r>
            <a:r>
              <a:rPr lang="en-US" sz="3600" i="1" dirty="0">
                <a:effectLst>
                  <a:outerShdw blurRad="38100" dist="38100" dir="2700000" algn="tl">
                    <a:srgbClr val="000000">
                      <a:alpha val="43137"/>
                    </a:srgbClr>
                  </a:outerShdw>
                </a:effectLst>
              </a:rPr>
              <a:t>will do so</a:t>
            </a:r>
            <a:r>
              <a:rPr lang="en-US" sz="3600" dirty="0">
                <a:effectLst>
                  <a:outerShdw blurRad="38100" dist="38100" dir="2700000" algn="tl">
                    <a:srgbClr val="000000">
                      <a:alpha val="43137"/>
                    </a:srgbClr>
                  </a:outerShdw>
                </a:effectLst>
              </a:rPr>
              <a:t> until he is taken out of the way.”</a:t>
            </a:r>
          </a:p>
        </p:txBody>
      </p:sp>
      <p:pic>
        <p:nvPicPr>
          <p:cNvPr id="5" name="Picture 8">
            <a:extLst>
              <a:ext uri="{FF2B5EF4-FFF2-40B4-BE49-F238E27FC236}">
                <a16:creationId xmlns:a16="http://schemas.microsoft.com/office/drawing/2014/main" id="{76CF6D4D-0954-40AC-A011-FA7B796B308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3397250"/>
            <a:ext cx="2895600" cy="1479550"/>
          </a:xfrm>
          <a:prstGeom prst="rect">
            <a:avLst/>
          </a:prstGeom>
          <a:noFill/>
          <a:ln w="9525">
            <a:noFill/>
            <a:miter lim="800000"/>
            <a:headEnd/>
            <a:tailEnd/>
          </a:ln>
        </p:spPr>
      </p:pic>
    </p:spTree>
    <p:extLst>
      <p:ext uri="{BB962C8B-B14F-4D97-AF65-F5344CB8AC3E}">
        <p14:creationId xmlns:p14="http://schemas.microsoft.com/office/powerpoint/2010/main" val="40588731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EBB729-F8BC-42AF-AC9A-4B2AC647341F}"/>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pic>
        <p:nvPicPr>
          <p:cNvPr id="6" name="Picture 8">
            <a:extLst>
              <a:ext uri="{FF2B5EF4-FFF2-40B4-BE49-F238E27FC236}">
                <a16:creationId xmlns:a16="http://schemas.microsoft.com/office/drawing/2014/main" id="{95DD8DB8-12CD-4684-8E5F-35BB1CFB511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3397250"/>
            <a:ext cx="2895600" cy="1479550"/>
          </a:xfrm>
          <a:prstGeom prst="rect">
            <a:avLst/>
          </a:prstGeom>
          <a:noFill/>
          <a:ln w="9525">
            <a:noFill/>
            <a:miter lim="800000"/>
            <a:headEnd/>
            <a:tailEnd/>
          </a:ln>
        </p:spPr>
      </p:pic>
      <p:sp>
        <p:nvSpPr>
          <p:cNvPr id="21507" name="Rectangle 3"/>
          <p:cNvSpPr>
            <a:spLocks noGrp="1" noChangeArrowheads="1"/>
          </p:cNvSpPr>
          <p:nvPr>
            <p:ph type="body" idx="1"/>
          </p:nvPr>
        </p:nvSpPr>
        <p:spPr>
          <a:xfrm>
            <a:off x="609600" y="0"/>
            <a:ext cx="10972800" cy="3048000"/>
          </a:xfrm>
        </p:spPr>
        <p:txBody>
          <a:bodyPr/>
          <a:lstStyle/>
          <a:p>
            <a:pPr marL="0" indent="0" algn="ctr" defTabSz="685800">
              <a:spcBef>
                <a:spcPct val="0"/>
              </a:spcBef>
              <a:spcAft>
                <a:spcPts val="1200"/>
              </a:spcAft>
              <a:buClr>
                <a:schemeClr val="tx1"/>
              </a:buClr>
              <a:buNone/>
              <a:defRPr/>
            </a:pPr>
            <a:r>
              <a:rPr lang="en-US" sz="4000" kern="1200" dirty="0">
                <a:solidFill>
                  <a:srgbClr val="00FFFF"/>
                </a:solidFill>
                <a:ea typeface="+mj-ea"/>
                <a:cs typeface="+mj-cs"/>
              </a:rPr>
              <a:t>1 John 4:3 </a:t>
            </a:r>
          </a:p>
          <a:p>
            <a:pPr marL="0" indent="0" algn="just" eaLnBrk="1" hangingPunct="1">
              <a:spcBef>
                <a:spcPts val="0"/>
              </a:spcBef>
              <a:buNone/>
            </a:pPr>
            <a:r>
              <a:rPr lang="en-US" sz="3600" dirty="0">
                <a:effectLst>
                  <a:outerShdw blurRad="38100" dist="38100" dir="2700000" algn="tl">
                    <a:srgbClr val="000000">
                      <a:alpha val="43137"/>
                    </a:srgbClr>
                  </a:outerShdw>
                </a:effectLst>
              </a:rPr>
              <a:t>“and every spirit that does not confess Jesus is not from God; this is </a:t>
            </a:r>
            <a:r>
              <a:rPr lang="en-US" sz="3600" b="1" u="sng" dirty="0">
                <a:solidFill>
                  <a:srgbClr val="FFFFCC"/>
                </a:solidFill>
                <a:effectLst>
                  <a:outerShdw blurRad="38100" dist="38100" dir="2700000" algn="tl">
                    <a:srgbClr val="000000">
                      <a:alpha val="43137"/>
                    </a:srgbClr>
                  </a:outerShdw>
                </a:effectLst>
              </a:rPr>
              <a:t>the </a:t>
            </a:r>
            <a:r>
              <a:rPr lang="en-US" sz="3600" b="1" i="1" u="sng" dirty="0">
                <a:solidFill>
                  <a:srgbClr val="FFFFCC"/>
                </a:solidFill>
                <a:effectLst>
                  <a:outerShdw blurRad="38100" dist="38100" dir="2700000" algn="tl">
                    <a:srgbClr val="000000">
                      <a:alpha val="43137"/>
                    </a:srgbClr>
                  </a:outerShdw>
                </a:effectLst>
              </a:rPr>
              <a:t>spirit</a:t>
            </a:r>
            <a:r>
              <a:rPr lang="en-US" sz="3600" b="1" u="sng" dirty="0">
                <a:solidFill>
                  <a:srgbClr val="FFFFCC"/>
                </a:solidFill>
                <a:effectLst>
                  <a:outerShdw blurRad="38100" dist="38100" dir="2700000" algn="tl">
                    <a:srgbClr val="000000">
                      <a:alpha val="43137"/>
                    </a:srgbClr>
                  </a:outerShdw>
                </a:effectLst>
              </a:rPr>
              <a:t> of the antichrist</a:t>
            </a:r>
            <a:r>
              <a:rPr lang="en-US" sz="3600" dirty="0">
                <a:effectLst>
                  <a:outerShdw blurRad="38100" dist="38100" dir="2700000" algn="tl">
                    <a:srgbClr val="000000">
                      <a:alpha val="43137"/>
                    </a:srgbClr>
                  </a:outerShdw>
                </a:effectLst>
              </a:rPr>
              <a:t>, of which you have heard that it is coming, </a:t>
            </a:r>
            <a:r>
              <a:rPr lang="en-US" sz="3600" b="1" u="sng" dirty="0">
                <a:solidFill>
                  <a:srgbClr val="FFFFCC"/>
                </a:solidFill>
                <a:effectLst>
                  <a:outerShdw blurRad="38100" dist="38100" dir="2700000" algn="tl">
                    <a:srgbClr val="000000">
                      <a:alpha val="43137"/>
                    </a:srgbClr>
                  </a:outerShdw>
                </a:effectLst>
              </a:rPr>
              <a:t>and now it is already in the world</a:t>
            </a:r>
            <a:r>
              <a:rPr lang="en-US" sz="36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6798538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9327CE-D672-4D84-9CB6-86C6C143C1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0" name="Rectangle 3">
            <a:extLst>
              <a:ext uri="{FF2B5EF4-FFF2-40B4-BE49-F238E27FC236}">
                <a16:creationId xmlns:a16="http://schemas.microsoft.com/office/drawing/2014/main" id="{A3DD6A06-C87B-4DC6-933D-ABA11D48095A}"/>
              </a:ext>
            </a:extLst>
          </p:cNvPr>
          <p:cNvSpPr>
            <a:spLocks noChangeArrowheads="1"/>
          </p:cNvSpPr>
          <p:nvPr/>
        </p:nvSpPr>
        <p:spPr bwMode="auto">
          <a:xfrm>
            <a:off x="609600" y="0"/>
            <a:ext cx="109728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buClr>
                <a:schemeClr val="tx1"/>
              </a:buClr>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Revelation 13:16-18</a:t>
            </a:r>
          </a:p>
          <a:p>
            <a:pPr algn="just">
              <a:spcBef>
                <a:spcPts val="0"/>
              </a:spcBef>
              <a:spcAft>
                <a:spcPts val="1000"/>
              </a:spcAft>
            </a:pPr>
            <a:r>
              <a:rPr lang="en-US" sz="3200" baseline="30000" dirty="0">
                <a:effectLst>
                  <a:outerShdw blurRad="38100" dist="38100" dir="2700000" algn="tl">
                    <a:srgbClr val="000000">
                      <a:alpha val="43137"/>
                    </a:srgbClr>
                  </a:outerShdw>
                </a:effectLst>
                <a:latin typeface="Calibri" panose="020F0502020204030204" pitchFamily="34" charset="0"/>
              </a:rPr>
              <a:t>16</a:t>
            </a:r>
            <a:r>
              <a:rPr lang="en-US" sz="3200" dirty="0">
                <a:effectLst>
                  <a:outerShdw blurRad="38100" dist="38100" dir="2700000" algn="tl">
                    <a:srgbClr val="000000">
                      <a:alpha val="43137"/>
                    </a:srgbClr>
                  </a:outerShdw>
                </a:effectLst>
                <a:latin typeface="Calibri" panose="020F0502020204030204" pitchFamily="34" charset="0"/>
              </a:rPr>
              <a:t> And he causes all, the small and the great, and the rich and the poor, and the free men and the slaves, to be given a mark on their right hand or on their forehead, </a:t>
            </a:r>
            <a:r>
              <a:rPr lang="en-US" sz="3200" baseline="30000" dirty="0">
                <a:effectLst>
                  <a:outerShdw blurRad="38100" dist="38100" dir="2700000" algn="tl">
                    <a:srgbClr val="000000">
                      <a:alpha val="43137"/>
                    </a:srgbClr>
                  </a:outerShdw>
                </a:effectLst>
                <a:latin typeface="Calibri" panose="020F0502020204030204" pitchFamily="34" charset="0"/>
              </a:rPr>
              <a:t>17</a:t>
            </a:r>
            <a:r>
              <a:rPr lang="en-US" sz="3200" dirty="0">
                <a:effectLst>
                  <a:outerShdw blurRad="38100" dist="38100" dir="2700000" algn="tl">
                    <a:srgbClr val="000000">
                      <a:alpha val="43137"/>
                    </a:srgbClr>
                  </a:outerShdw>
                </a:effectLst>
                <a:latin typeface="Calibri" panose="020F0502020204030204" pitchFamily="34" charset="0"/>
              </a:rPr>
              <a:t> and </a:t>
            </a:r>
            <a:r>
              <a:rPr lang="en-US" sz="3200" i="1" dirty="0">
                <a:effectLst>
                  <a:outerShdw blurRad="38100" dist="38100" dir="2700000" algn="tl">
                    <a:srgbClr val="000000">
                      <a:alpha val="43137"/>
                    </a:srgbClr>
                  </a:outerShdw>
                </a:effectLst>
                <a:latin typeface="Calibri" panose="020F0502020204030204" pitchFamily="34" charset="0"/>
              </a:rPr>
              <a:t>he provides</a:t>
            </a:r>
            <a:r>
              <a:rPr lang="en-US" sz="3200" dirty="0">
                <a:effectLst>
                  <a:outerShdw blurRad="38100" dist="38100" dir="2700000" algn="tl">
                    <a:srgbClr val="000000">
                      <a:alpha val="43137"/>
                    </a:srgbClr>
                  </a:outerShdw>
                </a:effectLst>
                <a:latin typeface="Calibri" panose="020F0502020204030204" pitchFamily="34" charset="0"/>
              </a:rPr>
              <a:t> that no one will be able to buy or to sell, except the one who has the mark, </a:t>
            </a:r>
            <a:r>
              <a:rPr lang="en-US" sz="3200" i="1" dirty="0">
                <a:effectLst>
                  <a:outerShdw blurRad="38100" dist="38100" dir="2700000" algn="tl">
                    <a:srgbClr val="000000">
                      <a:alpha val="43137"/>
                    </a:srgbClr>
                  </a:outerShdw>
                </a:effectLst>
                <a:latin typeface="Calibri" panose="020F0502020204030204" pitchFamily="34" charset="0"/>
              </a:rPr>
              <a:t>either</a:t>
            </a:r>
            <a:r>
              <a:rPr lang="en-US" sz="3200" dirty="0">
                <a:effectLst>
                  <a:outerShdw blurRad="38100" dist="38100" dir="2700000" algn="tl">
                    <a:srgbClr val="000000">
                      <a:alpha val="43137"/>
                    </a:srgbClr>
                  </a:outerShdw>
                </a:effectLst>
                <a:latin typeface="Calibri" panose="020F0502020204030204" pitchFamily="34" charset="0"/>
              </a:rPr>
              <a:t> the name of the beast or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 number of his name. </a:t>
            </a:r>
            <a:r>
              <a:rPr lang="en-US" sz="3200" b="1" u="sng" baseline="30000" dirty="0">
                <a:solidFill>
                  <a:srgbClr val="FFFFCC"/>
                </a:solidFill>
                <a:effectLst>
                  <a:outerShdw blurRad="38100" dist="38100" dir="2700000" algn="tl">
                    <a:srgbClr val="000000">
                      <a:alpha val="43137"/>
                    </a:srgbClr>
                  </a:outerShdw>
                </a:effectLst>
                <a:latin typeface="Calibri" panose="020F0502020204030204" pitchFamily="34" charset="0"/>
              </a:rPr>
              <a:t>18</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 Here is wisdom. Let him who has understanding calculate the number of the beast, for the number is that of a man; and his number is six hundred and sixty-six</a:t>
            </a:r>
            <a:r>
              <a:rPr lang="en-US" sz="3200" dirty="0">
                <a:effectLst>
                  <a:outerShdw blurRad="38100" dist="38100" dir="2700000" algn="tl">
                    <a:srgbClr val="000000">
                      <a:alpha val="43137"/>
                    </a:srgbClr>
                  </a:outerShdw>
                </a:effectLst>
                <a:latin typeface="Calibri" panose="020F0502020204030204" pitchFamily="34" charset="0"/>
              </a:rPr>
              <a:t>. </a:t>
            </a:r>
            <a:endPar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75982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930400" y="304800"/>
            <a:ext cx="8331200" cy="624840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7">
            <a:extLst>
              <a:ext uri="{FF2B5EF4-FFF2-40B4-BE49-F238E27FC236}">
                <a16:creationId xmlns:a16="http://schemas.microsoft.com/office/drawing/2014/main" id="{A760FBDA-D8F2-4AA4-BDD9-F0FD9525F555}"/>
              </a:ext>
            </a:extLst>
          </p:cNvPr>
          <p:cNvSpPr>
            <a:spLocks noChangeArrowheads="1"/>
          </p:cNvSpPr>
          <p:nvPr/>
        </p:nvSpPr>
        <p:spPr bwMode="auto">
          <a:xfrm>
            <a:off x="2514600" y="4754564"/>
            <a:ext cx="19050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36741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ADEBD5-6EE1-4A6E-9E05-CE05C4E8EB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53240" y="115537"/>
            <a:ext cx="6285521" cy="6626926"/>
          </a:xfrm>
          <a:prstGeom prst="rect">
            <a:avLst/>
          </a:prstGeom>
        </p:spPr>
      </p:pic>
      <p:pic>
        <p:nvPicPr>
          <p:cNvPr id="9" name="Picture 8">
            <a:extLst>
              <a:ext uri="{FF2B5EF4-FFF2-40B4-BE49-F238E27FC236}">
                <a16:creationId xmlns:a16="http://schemas.microsoft.com/office/drawing/2014/main" id="{B41D02E1-2F15-4B83-BB30-E593005764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01297" y="2971800"/>
            <a:ext cx="828103" cy="1371600"/>
          </a:xfrm>
          <a:prstGeom prst="rect">
            <a:avLst/>
          </a:prstGeom>
        </p:spPr>
      </p:pic>
    </p:spTree>
    <p:extLst>
      <p:ext uri="{BB962C8B-B14F-4D97-AF65-F5344CB8AC3E}">
        <p14:creationId xmlns:p14="http://schemas.microsoft.com/office/powerpoint/2010/main" val="2113822898"/>
      </p:ext>
    </p:extLst>
  </p:cSld>
  <p:clrMapOvr>
    <a:masterClrMapping/>
  </p:clrMapOvr>
  <p:transition advTm="1354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Revelation 13:17-18</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provides that no one will be able to buy or to sell, except the one who has the mark, either the </a:t>
            </a:r>
            <a:r>
              <a:rPr lang="en-US" sz="3600" b="1" u="sng" dirty="0">
                <a:solidFill>
                  <a:srgbClr val="00FFFF"/>
                </a:solidFill>
                <a:effectLst>
                  <a:outerShdw blurRad="38100" dist="38100" dir="2700000" algn="tl">
                    <a:srgbClr val="000000">
                      <a:alpha val="43137"/>
                    </a:srgbClr>
                  </a:outerShdw>
                </a:effectLst>
                <a:latin typeface="Calibri" panose="020F0502020204030204" pitchFamily="34" charset="0"/>
              </a:rPr>
              <a:t>name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beast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number of his </a:t>
            </a:r>
            <a:r>
              <a:rPr lang="en-US" sz="3600" b="1" u="sng" dirty="0">
                <a:solidFill>
                  <a:srgbClr val="00FFFF"/>
                </a:solidFill>
                <a:effectLst>
                  <a:outerShdw blurRad="38100" dist="38100" dir="2700000" algn="tl">
                    <a:srgbClr val="000000">
                      <a:alpha val="43137"/>
                    </a:srgbClr>
                  </a:outerShdw>
                </a:effectLst>
                <a:latin typeface="Calibri" panose="020F0502020204030204" pitchFamily="34" charset="0"/>
              </a:rPr>
              <a:t>name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latin typeface="Calibri" panose="020F0502020204030204" pitchFamily="34" charset="0"/>
                <a:cs typeface="Calibri" panose="020F0502020204030204" pitchFamily="34" charset="0"/>
              </a:rPr>
              <a:t>18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Here is wisdom. Let him who has understanding calculate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number of the beast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number is that of a man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anthrōpos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his number is six hundred and sixty-six.”</a:t>
            </a:r>
          </a:p>
        </p:txBody>
      </p:sp>
    </p:spTree>
    <p:extLst>
      <p:ext uri="{BB962C8B-B14F-4D97-AF65-F5344CB8AC3E}">
        <p14:creationId xmlns:p14="http://schemas.microsoft.com/office/powerpoint/2010/main" val="25423907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DADC9-E679-4432-9E8C-4C537D3DB949}"/>
              </a:ext>
            </a:extLst>
          </p:cNvPr>
          <p:cNvSpPr>
            <a:spLocks noGrp="1"/>
          </p:cNvSpPr>
          <p:nvPr>
            <p:ph type="title"/>
          </p:nvPr>
        </p:nvSpPr>
        <p:spPr>
          <a:xfrm>
            <a:off x="2209800" y="228600"/>
            <a:ext cx="7772400" cy="1371600"/>
          </a:xfrm>
          <a:ln>
            <a:miter lim="800000"/>
            <a:headEnd/>
            <a:tailEnd/>
          </a:ln>
        </p:spPr>
        <p:txBody>
          <a:bodyPr/>
          <a:lstStyle/>
          <a:p>
            <a:pPr algn="ctr" eaLnBrk="1" hangingPunct="1">
              <a:defRPr/>
            </a:pPr>
            <a:r>
              <a:rPr lang="en-US" sz="3600" kern="1200" dirty="0">
                <a:effectLst>
                  <a:outerShdw blurRad="38100" dist="38100" dir="2700000" algn="tl">
                    <a:srgbClr val="000000">
                      <a:alpha val="43137"/>
                    </a:srgbClr>
                  </a:outerShdw>
                </a:effectLst>
                <a:cs typeface="Calibri" panose="020F0502020204030204" pitchFamily="34" charset="0"/>
              </a:rPr>
              <a:t>Problems With </a:t>
            </a:r>
            <a:br>
              <a:rPr lang="en-US" sz="3600" kern="1200" dirty="0">
                <a:effectLst>
                  <a:outerShdw blurRad="38100" dist="38100" dir="2700000" algn="tl">
                    <a:srgbClr val="000000">
                      <a:alpha val="43137"/>
                    </a:srgbClr>
                  </a:outerShdw>
                </a:effectLst>
                <a:cs typeface="Calibri" panose="020F0502020204030204" pitchFamily="34" charset="0"/>
              </a:rPr>
            </a:br>
            <a:r>
              <a:rPr lang="en-US" sz="3600" kern="1200" dirty="0">
                <a:effectLst>
                  <a:outerShdw blurRad="38100" dist="38100" dir="2700000" algn="tl">
                    <a:srgbClr val="000000">
                      <a:alpha val="43137"/>
                    </a:srgbClr>
                  </a:outerShdw>
                </a:effectLst>
                <a:cs typeface="Calibri" panose="020F0502020204030204" pitchFamily="34" charset="0"/>
              </a:rPr>
              <a:t>Neronian Calculation</a:t>
            </a:r>
          </a:p>
        </p:txBody>
      </p:sp>
      <p:sp>
        <p:nvSpPr>
          <p:cNvPr id="112643" name="Content Placeholder 2">
            <a:extLst>
              <a:ext uri="{FF2B5EF4-FFF2-40B4-BE49-F238E27FC236}">
                <a16:creationId xmlns:a16="http://schemas.microsoft.com/office/drawing/2014/main" id="{9D85967B-D362-4614-A83F-7EFAE076C02D}"/>
              </a:ext>
            </a:extLst>
          </p:cNvPr>
          <p:cNvSpPr>
            <a:spLocks noGrp="1"/>
          </p:cNvSpPr>
          <p:nvPr>
            <p:ph idx="1"/>
          </p:nvPr>
        </p:nvSpPr>
        <p:spPr>
          <a:xfrm>
            <a:off x="2057400" y="2057400"/>
            <a:ext cx="8077200" cy="4114800"/>
          </a:xfrm>
        </p:spPr>
        <p:txBody>
          <a:bodyPr/>
          <a:lstStyle/>
          <a:p>
            <a:pPr marL="461963" indent="-461963" eaLnBrk="1" hangingPunct="1">
              <a:spcBef>
                <a:spcPts val="0"/>
              </a:spcBef>
              <a:spcAft>
                <a:spcPts val="3000"/>
              </a:spcAft>
              <a:defRPr/>
            </a:pPr>
            <a:r>
              <a:rPr lang="en-US" dirty="0">
                <a:effectLst>
                  <a:outerShdw blurRad="38100" dist="38100" dir="2700000" algn="tl">
                    <a:srgbClr val="000000">
                      <a:alpha val="43137"/>
                    </a:srgbClr>
                  </a:outerShdw>
                </a:effectLst>
              </a:rPr>
              <a:t>Transliteration from Greek to Hebrew</a:t>
            </a:r>
            <a:endParaRPr lang="en-US" dirty="0">
              <a:effectLst>
                <a:outerShdw blurRad="38100" dist="38100" dir="2700000" algn="tl">
                  <a:srgbClr val="000000">
                    <a:alpha val="43137"/>
                  </a:srgbClr>
                </a:outerShdw>
              </a:effectLst>
              <a:cs typeface="Times New Roman" pitchFamily="18" charset="0"/>
            </a:endParaRPr>
          </a:p>
          <a:p>
            <a:pPr marL="461963" indent="-461963" eaLnBrk="1" hangingPunct="1">
              <a:spcBef>
                <a:spcPts val="0"/>
              </a:spcBef>
              <a:spcAft>
                <a:spcPts val="3000"/>
              </a:spcAft>
              <a:defRPr/>
            </a:pPr>
            <a:r>
              <a:rPr lang="en-US" dirty="0">
                <a:effectLst>
                  <a:outerShdw blurRad="38100" dist="38100" dir="2700000" algn="tl">
                    <a:srgbClr val="000000">
                      <a:alpha val="43137"/>
                    </a:srgbClr>
                  </a:outerShdw>
                </a:effectLst>
                <a:cs typeface="Times New Roman" pitchFamily="18" charset="0"/>
              </a:rPr>
              <a:t>“Cherry picking” to fit an ordained outcome</a:t>
            </a:r>
          </a:p>
          <a:p>
            <a:pPr marL="461963" indent="-461963" eaLnBrk="1" hangingPunct="1">
              <a:spcBef>
                <a:spcPts val="0"/>
              </a:spcBef>
              <a:spcAft>
                <a:spcPts val="3000"/>
              </a:spcAft>
              <a:defRPr/>
            </a:pPr>
            <a:r>
              <a:rPr lang="en-US" dirty="0">
                <a:effectLst>
                  <a:outerShdw blurRad="38100" dist="38100" dir="2700000" algn="tl">
                    <a:srgbClr val="000000">
                      <a:alpha val="43137"/>
                    </a:srgbClr>
                  </a:outerShdw>
                </a:effectLst>
                <a:cs typeface="Times New Roman" pitchFamily="18" charset="0"/>
              </a:rPr>
              <a:t>Not suggested by the ancient commentators</a:t>
            </a:r>
          </a:p>
          <a:p>
            <a:pPr marL="461963" indent="-461963" eaLnBrk="1" hangingPunct="1">
              <a:spcBef>
                <a:spcPts val="0"/>
              </a:spcBef>
              <a:spcAft>
                <a:spcPts val="3000"/>
              </a:spcAft>
              <a:defRPr/>
            </a:pPr>
            <a:r>
              <a:rPr lang="en-US" dirty="0">
                <a:effectLst>
                  <a:outerShdw blurRad="38100" dist="38100" dir="2700000" algn="tl">
                    <a:srgbClr val="000000">
                      <a:alpha val="43137"/>
                    </a:srgbClr>
                  </a:outerShdw>
                </a:effectLst>
              </a:rPr>
              <a:t>Inconsistent use of numbers</a:t>
            </a:r>
          </a:p>
          <a:p>
            <a:pPr marL="461963" indent="-461963" eaLnBrk="1" hangingPunct="1">
              <a:spcBef>
                <a:spcPts val="0"/>
              </a:spcBef>
              <a:spcAft>
                <a:spcPts val="3000"/>
              </a:spcAft>
              <a:defRPr/>
            </a:pPr>
            <a:r>
              <a:rPr lang="en-US" dirty="0">
                <a:effectLst>
                  <a:outerShdw blurRad="38100" dist="38100" dir="2700000" algn="tl">
                    <a:srgbClr val="000000">
                      <a:alpha val="43137"/>
                    </a:srgbClr>
                  </a:outerShdw>
                </a:effectLst>
                <a:cs typeface="Times New Roman" pitchFamily="18" charset="0"/>
              </a:rPr>
              <a:t>Date of Revelation</a:t>
            </a:r>
          </a:p>
          <a:p>
            <a:pPr marL="461963" indent="-461963" eaLnBrk="1" hangingPunct="1">
              <a:spcBef>
                <a:spcPts val="0"/>
              </a:spcBef>
              <a:spcAft>
                <a:spcPts val="3000"/>
              </a:spcAft>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37EE4E0A-DE21-4F84-A24A-CADC95B78E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828104" cy="13716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68352099-223B-4221-96F4-9F500609B942}"/>
              </a:ext>
            </a:extLst>
          </p:cNvPr>
          <p:cNvSpPr>
            <a:spLocks noGrp="1"/>
          </p:cNvSpPr>
          <p:nvPr>
            <p:ph type="title"/>
          </p:nvPr>
        </p:nvSpPr>
        <p:spPr>
          <a:xfrm>
            <a:off x="2209800" y="228600"/>
            <a:ext cx="7772400" cy="926814"/>
          </a:xfrm>
        </p:spPr>
        <p:txBody>
          <a:bodyPr/>
          <a:lstStyle/>
          <a:p>
            <a:pPr algn="ctr" eaLnBrk="1" hangingPunct="1"/>
            <a:r>
              <a:rPr lang="en-US" altLang="en-US" sz="3600" kern="1200" dirty="0">
                <a:effectLst>
                  <a:outerShdw blurRad="38100" dist="38100" dir="2700000" algn="tl">
                    <a:srgbClr val="000000">
                      <a:alpha val="43137"/>
                    </a:srgbClr>
                  </a:outerShdw>
                </a:effectLst>
                <a:cs typeface="Calibri" panose="020F0502020204030204" pitchFamily="34" charset="0"/>
              </a:rPr>
              <a:t>Late Date (A.D. 95)</a:t>
            </a:r>
            <a:br>
              <a:rPr lang="en-US" altLang="en-US" sz="3600" kern="1200" dirty="0">
                <a:effectLst>
                  <a:outerShdw blurRad="38100" dist="38100" dir="2700000" algn="tl">
                    <a:srgbClr val="000000">
                      <a:alpha val="43137"/>
                    </a:srgbClr>
                  </a:outerShdw>
                </a:effectLst>
                <a:cs typeface="Calibri" panose="020F0502020204030204" pitchFamily="34" charset="0"/>
              </a:rPr>
            </a:br>
            <a:r>
              <a:rPr lang="en-US" sz="2400"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Irenaeus </a:t>
            </a:r>
            <a:r>
              <a:rPr lang="en-US" sz="2400" i="1"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Against Heresies </a:t>
            </a:r>
            <a:r>
              <a:rPr lang="en-US" sz="2400"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5.30.3</a:t>
            </a:r>
            <a:endParaRPr lang="en-US" altLang="en-US" sz="2400" kern="12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3" name="Content Placeholder 2">
            <a:extLst>
              <a:ext uri="{FF2B5EF4-FFF2-40B4-BE49-F238E27FC236}">
                <a16:creationId xmlns:a16="http://schemas.microsoft.com/office/drawing/2014/main" id="{F738D345-BF81-4B42-846C-AE978CADA1CC}"/>
              </a:ext>
            </a:extLst>
          </p:cNvPr>
          <p:cNvSpPr>
            <a:spLocks noGrp="1"/>
          </p:cNvSpPr>
          <p:nvPr>
            <p:ph idx="1"/>
          </p:nvPr>
        </p:nvSpPr>
        <p:spPr>
          <a:xfrm>
            <a:off x="3581399" y="1752600"/>
            <a:ext cx="8000999" cy="3200400"/>
          </a:xfrm>
        </p:spPr>
        <p:txBody>
          <a:bodyPr/>
          <a:lstStyle/>
          <a:p>
            <a:pPr marL="0" indent="0" algn="just" eaLnBrk="1" hangingPunct="1">
              <a:buNone/>
              <a:defRPr/>
            </a:pPr>
            <a:r>
              <a:rPr lang="en-US" dirty="0">
                <a:effectLst>
                  <a:outerShdw blurRad="38100" dist="38100" dir="2700000" algn="tl">
                    <a:srgbClr val="000000">
                      <a:alpha val="43137"/>
                    </a:srgbClr>
                  </a:outerShdw>
                </a:effectLst>
                <a:cs typeface="Calibri" panose="020F0502020204030204" pitchFamily="34" charset="0"/>
              </a:rPr>
              <a:t>“But if it had been necessary to announce his name plainly at the present time, it would have been spoken by him who saw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apocalypse. For it was not seen long ago, but almost in our own time, at the end of the reign of Domitian</a:t>
            </a:r>
            <a:r>
              <a:rPr lang="en-US" b="1"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rPr>
              <a:t> </a:t>
            </a:r>
          </a:p>
        </p:txBody>
      </p:sp>
      <p:pic>
        <p:nvPicPr>
          <p:cNvPr id="4" name="Picture 3">
            <a:extLst>
              <a:ext uri="{FF2B5EF4-FFF2-40B4-BE49-F238E27FC236}">
                <a16:creationId xmlns:a16="http://schemas.microsoft.com/office/drawing/2014/main" id="{BC0B546D-E4DE-4E76-8B7E-58428F0CE7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1" y="1600200"/>
            <a:ext cx="2666999" cy="3657600"/>
          </a:xfrm>
          <a:prstGeom prst="rect">
            <a:avLst/>
          </a:prstGeom>
        </p:spPr>
      </p:pic>
    </p:spTree>
    <p:extLst>
      <p:ext uri="{BB962C8B-B14F-4D97-AF65-F5344CB8AC3E}">
        <p14:creationId xmlns:p14="http://schemas.microsoft.com/office/powerpoint/2010/main" val="10083822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CC637EEC-95AC-4A68-AA67-D34D2325BC2E}"/>
              </a:ext>
            </a:extLst>
          </p:cNvPr>
          <p:cNvGraphicFramePr>
            <a:graphicFrameLocks noGrp="1"/>
          </p:cNvGraphicFramePr>
          <p:nvPr>
            <p:ph idx="1"/>
            <p:extLst>
              <p:ext uri="{D42A27DB-BD31-4B8C-83A1-F6EECF244321}">
                <p14:modId xmlns:p14="http://schemas.microsoft.com/office/powerpoint/2010/main" val="3196575372"/>
              </p:ext>
            </p:extLst>
          </p:nvPr>
        </p:nvGraphicFramePr>
        <p:xfrm>
          <a:off x="609600" y="45720"/>
          <a:ext cx="10972800" cy="6736080"/>
        </p:xfrm>
        <a:graphic>
          <a:graphicData uri="http://schemas.openxmlformats.org/drawingml/2006/table">
            <a:tbl>
              <a:tblPr firstRow="1" bandRow="1">
                <a:tableStyleId>{073A0DAA-6AF3-43AB-8588-CEC1D06C72B9}</a:tableStyleId>
              </a:tblPr>
              <a:tblGrid>
                <a:gridCol w="5672380">
                  <a:extLst>
                    <a:ext uri="{9D8B030D-6E8A-4147-A177-3AD203B41FA5}">
                      <a16:colId xmlns:a16="http://schemas.microsoft.com/office/drawing/2014/main" val="1572011665"/>
                    </a:ext>
                  </a:extLst>
                </a:gridCol>
                <a:gridCol w="5300420">
                  <a:extLst>
                    <a:ext uri="{9D8B030D-6E8A-4147-A177-3AD203B41FA5}">
                      <a16:colId xmlns:a16="http://schemas.microsoft.com/office/drawing/2014/main" val="1682355654"/>
                    </a:ext>
                  </a:extLst>
                </a:gridCol>
              </a:tblGrid>
              <a:tr h="427892">
                <a:tc gridSpan="2">
                  <a:txBody>
                    <a:bodyPr/>
                    <a:lstStyle/>
                    <a:p>
                      <a:pPr marL="0" marR="0" algn="ctr">
                        <a:spcBef>
                          <a:spcPts val="600"/>
                        </a:spcBef>
                        <a:spcAft>
                          <a:spcPts val="600"/>
                        </a:spcAft>
                      </a:pPr>
                      <a:r>
                        <a:rPr lang="en-US" sz="3600" b="0" kern="1200" cap="none" baseline="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DATE: EXTERNAL EVIDENCE</a:t>
                      </a:r>
                    </a:p>
                  </a:txBody>
                  <a:tcPr marL="68580" marR="68580" marT="0" marB="0" anchor="ctr"/>
                </a:tc>
                <a:tc hMerge="1">
                  <a:txBody>
                    <a:bodyPr/>
                    <a:lstStyle/>
                    <a:p>
                      <a:pPr marL="0" marR="0">
                        <a:spcBef>
                          <a:spcPts val="600"/>
                        </a:spcBef>
                        <a:spcAft>
                          <a:spcPts val="600"/>
                        </a:spcAft>
                      </a:pPr>
                      <a:endParaRPr lang="en-US" sz="2400" b="1" u="sng" kern="0" dirty="0">
                        <a:solidFill>
                          <a:schemeClr val="bg2"/>
                        </a:solidFill>
                        <a:effectLst/>
                        <a:latin typeface="Times New Roman" panose="02020603050405020304" pitchFamily="18" charset="0"/>
                      </a:endParaRPr>
                    </a:p>
                  </a:txBody>
                  <a:tcPr marL="68580" marR="68580" marT="0" marB="0"/>
                </a:tc>
                <a:extLst>
                  <a:ext uri="{0D108BD9-81ED-4DB2-BD59-A6C34878D82A}">
                    <a16:rowId xmlns:a16="http://schemas.microsoft.com/office/drawing/2014/main" val="4110655439"/>
                  </a:ext>
                </a:extLst>
              </a:tr>
              <a:tr h="457200">
                <a:tc>
                  <a:txBody>
                    <a:bodyPr/>
                    <a:lstStyle/>
                    <a:p>
                      <a:pPr marL="0" marR="0" algn="ctr">
                        <a:spcBef>
                          <a:spcPts val="0"/>
                        </a:spcBef>
                        <a:spcAft>
                          <a:spcPts val="0"/>
                        </a:spcAft>
                      </a:pPr>
                      <a:r>
                        <a:rPr lang="en-US" sz="2800" b="1" u="none" dirty="0">
                          <a:solidFill>
                            <a:srgbClr val="0000CC"/>
                          </a:solidFill>
                          <a:effectLst/>
                          <a:latin typeface="Calibri" panose="020F0502020204030204" pitchFamily="34" charset="0"/>
                          <a:cs typeface="Calibri" panose="020F0502020204030204" pitchFamily="34" charset="0"/>
                        </a:rPr>
                        <a:t>WITNESSES FOR DOMITIANIC DATE</a:t>
                      </a:r>
                    </a:p>
                  </a:txBody>
                  <a:tcPr marL="68580" marR="68580" marT="0" marB="0" anchor="ctr"/>
                </a:tc>
                <a:tc>
                  <a:txBody>
                    <a:bodyPr/>
                    <a:lstStyle/>
                    <a:p>
                      <a:pPr marL="0" marR="0" algn="ctr">
                        <a:spcBef>
                          <a:spcPts val="0"/>
                        </a:spcBef>
                        <a:spcAft>
                          <a:spcPts val="0"/>
                        </a:spcAft>
                      </a:pPr>
                      <a:r>
                        <a:rPr lang="en-US" sz="2800" b="1" u="none" kern="0" dirty="0">
                          <a:solidFill>
                            <a:srgbClr val="C00000"/>
                          </a:solidFill>
                          <a:effectLst/>
                          <a:latin typeface="Calibri" panose="020F0502020204030204" pitchFamily="34" charset="0"/>
                          <a:cs typeface="Calibri" panose="020F0502020204030204" pitchFamily="34" charset="0"/>
                        </a:rPr>
                        <a:t>WITNESSES FOR NERONIC DATE</a:t>
                      </a:r>
                    </a:p>
                  </a:txBody>
                  <a:tcPr marL="68580" marR="68580" marT="0" marB="0" anchor="ctr"/>
                </a:tc>
                <a:extLst>
                  <a:ext uri="{0D108BD9-81ED-4DB2-BD59-A6C34878D82A}">
                    <a16:rowId xmlns:a16="http://schemas.microsoft.com/office/drawing/2014/main" val="354937026"/>
                  </a:ext>
                </a:extLst>
              </a:tr>
              <a:tr h="457200">
                <a:tc>
                  <a:txBody>
                    <a:bodyPr/>
                    <a:lstStyle/>
                    <a:p>
                      <a:pPr marL="117475" marR="0" indent="0">
                        <a:spcBef>
                          <a:spcPts val="0"/>
                        </a:spcBef>
                        <a:spcAft>
                          <a:spcPts val="0"/>
                        </a:spcAft>
                      </a:pPr>
                      <a:r>
                        <a:rPr lang="en-US" sz="2600" b="1" dirty="0">
                          <a:effectLst/>
                          <a:latin typeface="Calibri" panose="020F0502020204030204" pitchFamily="34" charset="0"/>
                          <a:cs typeface="Calibri" panose="020F0502020204030204" pitchFamily="34" charset="0"/>
                        </a:rPr>
                        <a:t>Irenaeus (A.D. 180)</a:t>
                      </a:r>
                      <a:endParaRPr lang="en-US" sz="2600" b="1" dirty="0">
                        <a:solidFill>
                          <a:schemeClr val="bg2"/>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marL="117475" marR="0" indent="0" algn="l" defTabSz="914400" rtl="0" eaLnBrk="1" latinLnBrk="0" hangingPunct="1">
                        <a:spcBef>
                          <a:spcPts val="0"/>
                        </a:spcBef>
                        <a:spcAft>
                          <a:spcPts val="0"/>
                        </a:spcAft>
                      </a:pPr>
                      <a:r>
                        <a:rPr lang="en-US" sz="2600" b="1" kern="1200" dirty="0">
                          <a:solidFill>
                            <a:srgbClr val="C00000"/>
                          </a:solidFill>
                          <a:effectLst/>
                          <a:latin typeface="Calibri" panose="020F0502020204030204" pitchFamily="34" charset="0"/>
                          <a:ea typeface="+mn-ea"/>
                          <a:cs typeface="Calibri" panose="020F0502020204030204" pitchFamily="34" charset="0"/>
                        </a:rPr>
                        <a:t> </a:t>
                      </a:r>
                    </a:p>
                  </a:txBody>
                  <a:tcPr marL="68580" marR="68580" marT="0" marB="0" anchor="ctr"/>
                </a:tc>
                <a:extLst>
                  <a:ext uri="{0D108BD9-81ED-4DB2-BD59-A6C34878D82A}">
                    <a16:rowId xmlns:a16="http://schemas.microsoft.com/office/drawing/2014/main" val="3523172681"/>
                  </a:ext>
                </a:extLst>
              </a:tr>
              <a:tr h="457200">
                <a:tc>
                  <a:txBody>
                    <a:bodyPr/>
                    <a:lstStyle/>
                    <a:p>
                      <a:pPr marL="117475" marR="0" indent="0" algn="l" defTabSz="914400" rtl="0" eaLnBrk="1" latinLnBrk="0" hangingPunct="1">
                        <a:spcBef>
                          <a:spcPts val="0"/>
                        </a:spcBef>
                        <a:spcAft>
                          <a:spcPts val="0"/>
                        </a:spcAft>
                      </a:pPr>
                      <a:r>
                        <a:rPr lang="en-US" sz="2600" b="1" kern="1200" dirty="0">
                          <a:solidFill>
                            <a:schemeClr val="dk1"/>
                          </a:solidFill>
                          <a:effectLst/>
                          <a:latin typeface="Calibri" panose="020F0502020204030204" pitchFamily="34" charset="0"/>
                          <a:ea typeface="+mn-ea"/>
                          <a:cs typeface="Calibri" panose="020F0502020204030204" pitchFamily="34" charset="0"/>
                        </a:rPr>
                        <a:t>Victorinus (c.300)</a:t>
                      </a:r>
                    </a:p>
                  </a:txBody>
                  <a:tcPr marL="68580" marR="68580" marT="0" marB="0" anchor="ctr"/>
                </a:tc>
                <a:tc>
                  <a:txBody>
                    <a:bodyPr/>
                    <a:lstStyle/>
                    <a:p>
                      <a:pPr marL="117475" marR="0" indent="0" algn="l" defTabSz="914400" rtl="0" eaLnBrk="1" latinLnBrk="0" hangingPunct="1">
                        <a:spcBef>
                          <a:spcPts val="0"/>
                        </a:spcBef>
                        <a:spcAft>
                          <a:spcPts val="0"/>
                        </a:spcAft>
                      </a:pPr>
                      <a:r>
                        <a:rPr lang="en-US" sz="2600" b="1" kern="1200" dirty="0">
                          <a:solidFill>
                            <a:srgbClr val="C00000"/>
                          </a:solidFill>
                          <a:effectLst/>
                          <a:latin typeface="Calibri" panose="020F0502020204030204" pitchFamily="34" charset="0"/>
                          <a:ea typeface="+mn-ea"/>
                          <a:cs typeface="Calibri" panose="020F0502020204030204" pitchFamily="34" charset="0"/>
                        </a:rPr>
                        <a:t> </a:t>
                      </a:r>
                    </a:p>
                  </a:txBody>
                  <a:tcPr marL="68580" marR="68580" marT="0" marB="0" anchor="ctr"/>
                </a:tc>
                <a:extLst>
                  <a:ext uri="{0D108BD9-81ED-4DB2-BD59-A6C34878D82A}">
                    <a16:rowId xmlns:a16="http://schemas.microsoft.com/office/drawing/2014/main" val="3897739213"/>
                  </a:ext>
                </a:extLst>
              </a:tr>
              <a:tr h="457200">
                <a:tc>
                  <a:txBody>
                    <a:bodyPr/>
                    <a:lstStyle/>
                    <a:p>
                      <a:pPr marL="117475" marR="0" indent="0" algn="l" defTabSz="914400" rtl="0" eaLnBrk="1" latinLnBrk="0" hangingPunct="1">
                        <a:spcBef>
                          <a:spcPts val="0"/>
                        </a:spcBef>
                        <a:spcAft>
                          <a:spcPts val="0"/>
                        </a:spcAft>
                      </a:pPr>
                      <a:r>
                        <a:rPr lang="en-US" sz="2600" b="1" kern="1200" dirty="0">
                          <a:solidFill>
                            <a:schemeClr val="dk1"/>
                          </a:solidFill>
                          <a:effectLst/>
                          <a:latin typeface="Calibri" panose="020F0502020204030204" pitchFamily="34" charset="0"/>
                          <a:ea typeface="+mn-ea"/>
                          <a:cs typeface="Calibri" panose="020F0502020204030204" pitchFamily="34" charset="0"/>
                        </a:rPr>
                        <a:t>Eusebius (c. 300)</a:t>
                      </a:r>
                    </a:p>
                  </a:txBody>
                  <a:tcPr marL="68580" marR="68580" marT="0" marB="0" anchor="ctr"/>
                </a:tc>
                <a:tc>
                  <a:txBody>
                    <a:bodyPr/>
                    <a:lstStyle/>
                    <a:p>
                      <a:pPr marL="117475" marR="0" indent="0" algn="l" defTabSz="914400" rtl="0" eaLnBrk="1" latinLnBrk="0" hangingPunct="1">
                        <a:spcBef>
                          <a:spcPts val="0"/>
                        </a:spcBef>
                        <a:spcAft>
                          <a:spcPts val="0"/>
                        </a:spcAft>
                      </a:pPr>
                      <a:r>
                        <a:rPr lang="en-US" sz="2600" b="1" kern="1200" dirty="0">
                          <a:solidFill>
                            <a:srgbClr val="C00000"/>
                          </a:solidFill>
                          <a:effectLst/>
                          <a:latin typeface="Calibri" panose="020F0502020204030204" pitchFamily="34" charset="0"/>
                          <a:ea typeface="+mn-ea"/>
                          <a:cs typeface="Calibri" panose="020F0502020204030204" pitchFamily="34" charset="0"/>
                        </a:rPr>
                        <a:t> </a:t>
                      </a:r>
                    </a:p>
                  </a:txBody>
                  <a:tcPr marL="68580" marR="68580" marT="0" marB="0" anchor="ctr"/>
                </a:tc>
                <a:extLst>
                  <a:ext uri="{0D108BD9-81ED-4DB2-BD59-A6C34878D82A}">
                    <a16:rowId xmlns:a16="http://schemas.microsoft.com/office/drawing/2014/main" val="2597910657"/>
                  </a:ext>
                </a:extLst>
              </a:tr>
              <a:tr h="457200">
                <a:tc>
                  <a:txBody>
                    <a:bodyPr/>
                    <a:lstStyle/>
                    <a:p>
                      <a:pPr marL="117475" marR="0" indent="0" algn="l" defTabSz="914400" rtl="0" eaLnBrk="1" latinLnBrk="0" hangingPunct="1">
                        <a:spcBef>
                          <a:spcPts val="0"/>
                        </a:spcBef>
                        <a:spcAft>
                          <a:spcPts val="0"/>
                        </a:spcAft>
                      </a:pPr>
                      <a:r>
                        <a:rPr lang="en-US" sz="2600" b="1" kern="1200" dirty="0">
                          <a:solidFill>
                            <a:schemeClr val="dk1"/>
                          </a:solidFill>
                          <a:effectLst/>
                          <a:latin typeface="Calibri" panose="020F0502020204030204" pitchFamily="34" charset="0"/>
                          <a:ea typeface="+mn-ea"/>
                          <a:cs typeface="Calibri" panose="020F0502020204030204" pitchFamily="34" charset="0"/>
                        </a:rPr>
                        <a:t>Jerome (c. 400)</a:t>
                      </a:r>
                    </a:p>
                  </a:txBody>
                  <a:tcPr marL="68580" marR="68580" marT="0" marB="0" anchor="ctr"/>
                </a:tc>
                <a:tc>
                  <a:txBody>
                    <a:bodyPr/>
                    <a:lstStyle/>
                    <a:p>
                      <a:pPr marL="117475" marR="0" indent="0" algn="l" defTabSz="914400" rtl="0" eaLnBrk="1" latinLnBrk="0" hangingPunct="1">
                        <a:spcBef>
                          <a:spcPts val="0"/>
                        </a:spcBef>
                        <a:spcAft>
                          <a:spcPts val="0"/>
                        </a:spcAft>
                      </a:pPr>
                      <a:r>
                        <a:rPr lang="en-US" sz="2600" b="1" kern="1200" dirty="0">
                          <a:solidFill>
                            <a:srgbClr val="C00000"/>
                          </a:solidFill>
                          <a:effectLst/>
                          <a:latin typeface="Calibri" panose="020F0502020204030204" pitchFamily="34" charset="0"/>
                          <a:ea typeface="+mn-ea"/>
                          <a:cs typeface="Calibri" panose="020F0502020204030204" pitchFamily="34" charset="0"/>
                        </a:rPr>
                        <a:t> </a:t>
                      </a:r>
                    </a:p>
                  </a:txBody>
                  <a:tcPr marL="68580" marR="68580" marT="0" marB="0" anchor="ctr"/>
                </a:tc>
                <a:extLst>
                  <a:ext uri="{0D108BD9-81ED-4DB2-BD59-A6C34878D82A}">
                    <a16:rowId xmlns:a16="http://schemas.microsoft.com/office/drawing/2014/main" val="213398806"/>
                  </a:ext>
                </a:extLst>
              </a:tr>
              <a:tr h="457200">
                <a:tc>
                  <a:txBody>
                    <a:bodyPr/>
                    <a:lstStyle/>
                    <a:p>
                      <a:pPr marL="117475" marR="0" indent="0" algn="l" defTabSz="914400" rtl="0" eaLnBrk="1" latinLnBrk="0" hangingPunct="1">
                        <a:spcBef>
                          <a:spcPts val="0"/>
                        </a:spcBef>
                        <a:spcAft>
                          <a:spcPts val="0"/>
                        </a:spcAft>
                      </a:pPr>
                      <a:r>
                        <a:rPr lang="en-US" sz="2600" b="1" kern="1200" dirty="0" err="1">
                          <a:solidFill>
                            <a:schemeClr val="dk1"/>
                          </a:solidFill>
                          <a:effectLst/>
                          <a:latin typeface="Calibri" panose="020F0502020204030204" pitchFamily="34" charset="0"/>
                          <a:ea typeface="+mn-ea"/>
                          <a:cs typeface="Calibri" panose="020F0502020204030204" pitchFamily="34" charset="0"/>
                        </a:rPr>
                        <a:t>Sulpicius</a:t>
                      </a:r>
                      <a:r>
                        <a:rPr lang="en-US" sz="2600" b="1" kern="1200" dirty="0">
                          <a:solidFill>
                            <a:schemeClr val="dk1"/>
                          </a:solidFill>
                          <a:effectLst/>
                          <a:latin typeface="Calibri" panose="020F0502020204030204" pitchFamily="34" charset="0"/>
                          <a:ea typeface="+mn-ea"/>
                          <a:cs typeface="Calibri" panose="020F0502020204030204" pitchFamily="34" charset="0"/>
                        </a:rPr>
                        <a:t> Severus (c.400)</a:t>
                      </a:r>
                    </a:p>
                  </a:txBody>
                  <a:tcPr marL="68580" marR="68580" marT="0" marB="0" anchor="ctr"/>
                </a:tc>
                <a:tc>
                  <a:txBody>
                    <a:bodyPr/>
                    <a:lstStyle/>
                    <a:p>
                      <a:pPr marL="117475" marR="0" indent="0" algn="l" defTabSz="914400" rtl="0" eaLnBrk="1" latinLnBrk="0" hangingPunct="1">
                        <a:spcBef>
                          <a:spcPts val="0"/>
                        </a:spcBef>
                        <a:spcAft>
                          <a:spcPts val="0"/>
                        </a:spcAft>
                      </a:pPr>
                      <a:r>
                        <a:rPr lang="en-US" sz="2600" b="1" kern="1200" dirty="0">
                          <a:solidFill>
                            <a:srgbClr val="C00000"/>
                          </a:solidFill>
                          <a:effectLst/>
                          <a:latin typeface="Calibri" panose="020F0502020204030204" pitchFamily="34" charset="0"/>
                          <a:ea typeface="+mn-ea"/>
                          <a:cs typeface="Calibri" panose="020F0502020204030204" pitchFamily="34" charset="0"/>
                        </a:rPr>
                        <a:t> </a:t>
                      </a:r>
                    </a:p>
                  </a:txBody>
                  <a:tcPr marL="68580" marR="68580" marT="0" marB="0" anchor="ctr"/>
                </a:tc>
                <a:extLst>
                  <a:ext uri="{0D108BD9-81ED-4DB2-BD59-A6C34878D82A}">
                    <a16:rowId xmlns:a16="http://schemas.microsoft.com/office/drawing/2014/main" val="3783413529"/>
                  </a:ext>
                </a:extLst>
              </a:tr>
              <a:tr h="457200">
                <a:tc>
                  <a:txBody>
                    <a:bodyPr/>
                    <a:lstStyle/>
                    <a:p>
                      <a:pPr marL="117475" marR="0" indent="0" algn="l" defTabSz="914400" rtl="0" eaLnBrk="1" latinLnBrk="0" hangingPunct="1">
                        <a:spcBef>
                          <a:spcPts val="0"/>
                        </a:spcBef>
                        <a:spcAft>
                          <a:spcPts val="0"/>
                        </a:spcAft>
                      </a:pPr>
                      <a:r>
                        <a:rPr lang="en-US" sz="2600" b="1" kern="1200" dirty="0">
                          <a:solidFill>
                            <a:schemeClr val="dk1"/>
                          </a:solidFill>
                          <a:effectLst/>
                          <a:latin typeface="Calibri" panose="020F0502020204030204" pitchFamily="34" charset="0"/>
                          <a:ea typeface="+mn-ea"/>
                          <a:cs typeface="Calibri" panose="020F0502020204030204" pitchFamily="34" charset="0"/>
                        </a:rPr>
                        <a:t>The Acts of John (c. 650)</a:t>
                      </a:r>
                    </a:p>
                  </a:txBody>
                  <a:tcPr marL="68580" marR="68580" marT="0" marB="0" anchor="ctr"/>
                </a:tc>
                <a:tc>
                  <a:txBody>
                    <a:bodyPr/>
                    <a:lstStyle/>
                    <a:p>
                      <a:pPr marL="117475" marR="0" indent="0" algn="l" defTabSz="914400" rtl="0" eaLnBrk="1" latinLnBrk="0" hangingPunct="1">
                        <a:spcBef>
                          <a:spcPts val="0"/>
                        </a:spcBef>
                        <a:spcAft>
                          <a:spcPts val="0"/>
                        </a:spcAft>
                      </a:pPr>
                      <a:r>
                        <a:rPr lang="en-US" sz="2600" b="1" kern="1200" dirty="0">
                          <a:solidFill>
                            <a:srgbClr val="C00000"/>
                          </a:solidFill>
                          <a:effectLst/>
                          <a:latin typeface="Calibri" panose="020F0502020204030204" pitchFamily="34" charset="0"/>
                          <a:ea typeface="+mn-ea"/>
                          <a:cs typeface="Calibri" panose="020F0502020204030204" pitchFamily="34" charset="0"/>
                        </a:rPr>
                        <a:t> </a:t>
                      </a:r>
                    </a:p>
                  </a:txBody>
                  <a:tcPr marL="68580" marR="68580" marT="0" marB="0" anchor="ctr"/>
                </a:tc>
                <a:extLst>
                  <a:ext uri="{0D108BD9-81ED-4DB2-BD59-A6C34878D82A}">
                    <a16:rowId xmlns:a16="http://schemas.microsoft.com/office/drawing/2014/main" val="2973785321"/>
                  </a:ext>
                </a:extLst>
              </a:tr>
              <a:tr h="457200">
                <a:tc>
                  <a:txBody>
                    <a:bodyPr/>
                    <a:lstStyle/>
                    <a:p>
                      <a:pPr marL="117475" marR="0" indent="0" algn="l" defTabSz="914400" rtl="0" eaLnBrk="1" latinLnBrk="0" hangingPunct="1">
                        <a:spcBef>
                          <a:spcPts val="0"/>
                        </a:spcBef>
                        <a:spcAft>
                          <a:spcPts val="0"/>
                        </a:spcAft>
                      </a:pPr>
                      <a:r>
                        <a:rPr lang="en-US" sz="2600" b="1" kern="1200" dirty="0" err="1">
                          <a:solidFill>
                            <a:schemeClr val="dk1"/>
                          </a:solidFill>
                          <a:effectLst/>
                          <a:latin typeface="Calibri" panose="020F0502020204030204" pitchFamily="34" charset="0"/>
                          <a:ea typeface="+mn-ea"/>
                          <a:cs typeface="Calibri" panose="020F0502020204030204" pitchFamily="34" charset="0"/>
                        </a:rPr>
                        <a:t>Primasius</a:t>
                      </a:r>
                      <a:r>
                        <a:rPr lang="en-US" sz="2600" b="1" kern="1200" dirty="0">
                          <a:solidFill>
                            <a:schemeClr val="dk1"/>
                          </a:solidFill>
                          <a:effectLst/>
                          <a:latin typeface="Calibri" panose="020F0502020204030204" pitchFamily="34" charset="0"/>
                          <a:ea typeface="+mn-ea"/>
                          <a:cs typeface="Calibri" panose="020F0502020204030204" pitchFamily="34" charset="0"/>
                        </a:rPr>
                        <a:t> (c. 540)</a:t>
                      </a:r>
                    </a:p>
                  </a:txBody>
                  <a:tcPr marL="68580" marR="68580" marT="0" marB="0" anchor="ctr"/>
                </a:tc>
                <a:tc>
                  <a:txBody>
                    <a:bodyPr/>
                    <a:lstStyle/>
                    <a:p>
                      <a:pPr marL="117475" marR="0" indent="0" algn="l" defTabSz="914400" rtl="0" eaLnBrk="1" latinLnBrk="0" hangingPunct="1">
                        <a:spcBef>
                          <a:spcPts val="0"/>
                        </a:spcBef>
                        <a:spcAft>
                          <a:spcPts val="0"/>
                        </a:spcAft>
                      </a:pPr>
                      <a:r>
                        <a:rPr lang="en-US" sz="2600" b="1" kern="1200" dirty="0">
                          <a:solidFill>
                            <a:srgbClr val="C00000"/>
                          </a:solidFill>
                          <a:effectLst/>
                          <a:latin typeface="Calibri" panose="020F0502020204030204" pitchFamily="34" charset="0"/>
                          <a:ea typeface="+mn-ea"/>
                          <a:cs typeface="Calibri" panose="020F0502020204030204" pitchFamily="34" charset="0"/>
                        </a:rPr>
                        <a:t>Syriac Version of N.T. (550)</a:t>
                      </a:r>
                    </a:p>
                  </a:txBody>
                  <a:tcPr marL="68580" marR="68580" marT="0" marB="0" anchor="ctr"/>
                </a:tc>
                <a:extLst>
                  <a:ext uri="{0D108BD9-81ED-4DB2-BD59-A6C34878D82A}">
                    <a16:rowId xmlns:a16="http://schemas.microsoft.com/office/drawing/2014/main" val="2667399251"/>
                  </a:ext>
                </a:extLst>
              </a:tr>
              <a:tr h="457200">
                <a:tc>
                  <a:txBody>
                    <a:bodyPr/>
                    <a:lstStyle/>
                    <a:p>
                      <a:pPr marL="117475" marR="0" indent="0" algn="l" defTabSz="914400" rtl="0" eaLnBrk="1" latinLnBrk="0" hangingPunct="1">
                        <a:spcBef>
                          <a:spcPts val="0"/>
                        </a:spcBef>
                        <a:spcAft>
                          <a:spcPts val="0"/>
                        </a:spcAft>
                      </a:pPr>
                      <a:r>
                        <a:rPr lang="en-US" sz="2600" b="1" kern="1200" dirty="0" err="1">
                          <a:solidFill>
                            <a:schemeClr val="dk1"/>
                          </a:solidFill>
                          <a:effectLst/>
                          <a:latin typeface="Calibri" panose="020F0502020204030204" pitchFamily="34" charset="0"/>
                          <a:ea typeface="+mn-ea"/>
                          <a:cs typeface="Calibri" panose="020F0502020204030204" pitchFamily="34" charset="0"/>
                        </a:rPr>
                        <a:t>Orosius</a:t>
                      </a:r>
                      <a:r>
                        <a:rPr lang="en-US" sz="2600" b="1" kern="1200" dirty="0">
                          <a:solidFill>
                            <a:schemeClr val="dk1"/>
                          </a:solidFill>
                          <a:effectLst/>
                          <a:latin typeface="Calibri" panose="020F0502020204030204" pitchFamily="34" charset="0"/>
                          <a:ea typeface="+mn-ea"/>
                          <a:cs typeface="Calibri" panose="020F0502020204030204" pitchFamily="34" charset="0"/>
                        </a:rPr>
                        <a:t> (c. 600)</a:t>
                      </a:r>
                    </a:p>
                  </a:txBody>
                  <a:tcPr marL="68580" marR="68580" marT="0" marB="0" anchor="ctr"/>
                </a:tc>
                <a:tc>
                  <a:txBody>
                    <a:bodyPr/>
                    <a:lstStyle/>
                    <a:p>
                      <a:pPr marL="117475" marR="0" indent="0" algn="l" defTabSz="914400" rtl="0" eaLnBrk="1" latinLnBrk="0" hangingPunct="1">
                        <a:spcBef>
                          <a:spcPts val="0"/>
                        </a:spcBef>
                        <a:spcAft>
                          <a:spcPts val="0"/>
                        </a:spcAft>
                      </a:pPr>
                      <a:r>
                        <a:rPr lang="en-US" sz="2600" b="1" kern="1200" dirty="0">
                          <a:solidFill>
                            <a:srgbClr val="C00000"/>
                          </a:solidFill>
                          <a:effectLst/>
                          <a:latin typeface="Calibri" panose="020F0502020204030204" pitchFamily="34" charset="0"/>
                          <a:ea typeface="+mn-ea"/>
                          <a:cs typeface="Calibri" panose="020F0502020204030204" pitchFamily="34" charset="0"/>
                        </a:rPr>
                        <a:t> </a:t>
                      </a:r>
                    </a:p>
                  </a:txBody>
                  <a:tcPr marL="68580" marR="68580" marT="0" marB="0" anchor="ctr"/>
                </a:tc>
                <a:extLst>
                  <a:ext uri="{0D108BD9-81ED-4DB2-BD59-A6C34878D82A}">
                    <a16:rowId xmlns:a16="http://schemas.microsoft.com/office/drawing/2014/main" val="1879908007"/>
                  </a:ext>
                </a:extLst>
              </a:tr>
              <a:tr h="457200">
                <a:tc>
                  <a:txBody>
                    <a:bodyPr/>
                    <a:lstStyle/>
                    <a:p>
                      <a:pPr marL="117475" marR="0" indent="0" algn="l" defTabSz="914400" rtl="0" eaLnBrk="1" latinLnBrk="0" hangingPunct="1">
                        <a:spcBef>
                          <a:spcPts val="0"/>
                        </a:spcBef>
                        <a:spcAft>
                          <a:spcPts val="0"/>
                        </a:spcAft>
                      </a:pPr>
                      <a:r>
                        <a:rPr lang="en-US" sz="2600" b="1" kern="1200" dirty="0">
                          <a:solidFill>
                            <a:schemeClr val="dk1"/>
                          </a:solidFill>
                          <a:effectLst/>
                          <a:latin typeface="Calibri" panose="020F0502020204030204" pitchFamily="34" charset="0"/>
                          <a:ea typeface="+mn-ea"/>
                          <a:cs typeface="Calibri" panose="020F0502020204030204" pitchFamily="34" charset="0"/>
                        </a:rPr>
                        <a:t>Andreas (c. 600)</a:t>
                      </a:r>
                    </a:p>
                  </a:txBody>
                  <a:tcPr marL="68580" marR="68580" marT="0" marB="0" anchor="ctr"/>
                </a:tc>
                <a:tc>
                  <a:txBody>
                    <a:bodyPr/>
                    <a:lstStyle/>
                    <a:p>
                      <a:pPr marL="117475" marR="0" indent="0" algn="l" defTabSz="914400" rtl="0" eaLnBrk="1" latinLnBrk="0" hangingPunct="1">
                        <a:spcBef>
                          <a:spcPts val="0"/>
                        </a:spcBef>
                        <a:spcAft>
                          <a:spcPts val="0"/>
                        </a:spcAft>
                      </a:pPr>
                      <a:r>
                        <a:rPr lang="en-US" sz="2600" b="1" kern="1200" dirty="0">
                          <a:solidFill>
                            <a:srgbClr val="C00000"/>
                          </a:solidFill>
                          <a:effectLst/>
                          <a:latin typeface="Calibri" panose="020F0502020204030204" pitchFamily="34" charset="0"/>
                          <a:ea typeface="+mn-ea"/>
                          <a:cs typeface="Calibri" panose="020F0502020204030204" pitchFamily="34" charset="0"/>
                        </a:rPr>
                        <a:t> </a:t>
                      </a:r>
                    </a:p>
                  </a:txBody>
                  <a:tcPr marL="68580" marR="68580" marT="0" marB="0" anchor="ctr"/>
                </a:tc>
                <a:extLst>
                  <a:ext uri="{0D108BD9-81ED-4DB2-BD59-A6C34878D82A}">
                    <a16:rowId xmlns:a16="http://schemas.microsoft.com/office/drawing/2014/main" val="198410518"/>
                  </a:ext>
                </a:extLst>
              </a:tr>
              <a:tr h="457200">
                <a:tc>
                  <a:txBody>
                    <a:bodyPr/>
                    <a:lstStyle/>
                    <a:p>
                      <a:pPr marL="117475" marR="0" indent="0" algn="l" defTabSz="914400" rtl="0" eaLnBrk="1" latinLnBrk="0" hangingPunct="1">
                        <a:spcBef>
                          <a:spcPts val="0"/>
                        </a:spcBef>
                        <a:spcAft>
                          <a:spcPts val="0"/>
                        </a:spcAft>
                      </a:pPr>
                      <a:r>
                        <a:rPr lang="en-US" sz="2600" b="1" kern="1200" dirty="0">
                          <a:solidFill>
                            <a:schemeClr val="dk1"/>
                          </a:solidFill>
                          <a:effectLst/>
                          <a:latin typeface="Calibri" panose="020F0502020204030204" pitchFamily="34" charset="0"/>
                          <a:ea typeface="+mn-ea"/>
                          <a:cs typeface="Calibri" panose="020F0502020204030204" pitchFamily="34" charset="0"/>
                        </a:rPr>
                        <a:t>Venerable Bede (A.D. 700)</a:t>
                      </a:r>
                    </a:p>
                  </a:txBody>
                  <a:tcPr marL="68580" marR="68580" marT="0" marB="0" anchor="ctr"/>
                </a:tc>
                <a:tc>
                  <a:txBody>
                    <a:bodyPr/>
                    <a:lstStyle/>
                    <a:p>
                      <a:pPr marL="117475" marR="0" indent="0" algn="l" defTabSz="914400" rtl="0" eaLnBrk="1" latinLnBrk="0" hangingPunct="1">
                        <a:spcBef>
                          <a:spcPts val="0"/>
                        </a:spcBef>
                        <a:spcAft>
                          <a:spcPts val="0"/>
                        </a:spcAft>
                      </a:pPr>
                      <a:r>
                        <a:rPr lang="en-US" sz="2600" b="1" kern="1200" dirty="0">
                          <a:solidFill>
                            <a:srgbClr val="C00000"/>
                          </a:solidFill>
                          <a:effectLst/>
                          <a:latin typeface="Calibri" panose="020F0502020204030204" pitchFamily="34" charset="0"/>
                          <a:ea typeface="+mn-ea"/>
                          <a:cs typeface="Calibri" panose="020F0502020204030204" pitchFamily="34" charset="0"/>
                        </a:rPr>
                        <a:t> </a:t>
                      </a:r>
                    </a:p>
                  </a:txBody>
                  <a:tcPr marL="68580" marR="68580" marT="0" marB="0" anchor="ctr"/>
                </a:tc>
                <a:extLst>
                  <a:ext uri="{0D108BD9-81ED-4DB2-BD59-A6C34878D82A}">
                    <a16:rowId xmlns:a16="http://schemas.microsoft.com/office/drawing/2014/main" val="435371160"/>
                  </a:ext>
                </a:extLst>
              </a:tr>
              <a:tr h="457200">
                <a:tc>
                  <a:txBody>
                    <a:bodyPr/>
                    <a:lstStyle/>
                    <a:p>
                      <a:pPr marL="117475" marR="0" indent="0" algn="l" defTabSz="914400" rtl="0" eaLnBrk="1" latinLnBrk="0" hangingPunct="1">
                        <a:spcBef>
                          <a:spcPts val="0"/>
                        </a:spcBef>
                        <a:spcAft>
                          <a:spcPts val="0"/>
                        </a:spcAft>
                      </a:pPr>
                      <a:r>
                        <a:rPr lang="en-US" sz="2600" b="1" kern="1200" dirty="0">
                          <a:solidFill>
                            <a:schemeClr val="dk1"/>
                          </a:solidFill>
                          <a:effectLst/>
                          <a:latin typeface="Calibri" panose="020F0502020204030204" pitchFamily="34" charset="0"/>
                          <a:ea typeface="+mn-ea"/>
                          <a:cs typeface="Calibri" panose="020F0502020204030204" pitchFamily="34" charset="0"/>
                        </a:rPr>
                        <a:t> </a:t>
                      </a:r>
                    </a:p>
                  </a:txBody>
                  <a:tcPr marL="68580" marR="68580" marT="0" marB="0" anchor="ctr"/>
                </a:tc>
                <a:tc>
                  <a:txBody>
                    <a:bodyPr/>
                    <a:lstStyle/>
                    <a:p>
                      <a:pPr marL="117475" marR="0" indent="0" algn="l" defTabSz="914400" rtl="0" eaLnBrk="1" latinLnBrk="0" hangingPunct="1">
                        <a:spcBef>
                          <a:spcPts val="0"/>
                        </a:spcBef>
                        <a:spcAft>
                          <a:spcPts val="0"/>
                        </a:spcAft>
                      </a:pPr>
                      <a:r>
                        <a:rPr lang="en-US" sz="2600" b="1" kern="1200" dirty="0" err="1">
                          <a:solidFill>
                            <a:srgbClr val="C00000"/>
                          </a:solidFill>
                          <a:effectLst/>
                          <a:latin typeface="Calibri" panose="020F0502020204030204" pitchFamily="34" charset="0"/>
                          <a:ea typeface="+mn-ea"/>
                          <a:cs typeface="Calibri" panose="020F0502020204030204" pitchFamily="34" charset="0"/>
                        </a:rPr>
                        <a:t>Arethas</a:t>
                      </a:r>
                      <a:r>
                        <a:rPr lang="en-US" sz="2600" b="1" kern="1200" dirty="0">
                          <a:solidFill>
                            <a:srgbClr val="C00000"/>
                          </a:solidFill>
                          <a:effectLst/>
                          <a:latin typeface="Calibri" panose="020F0502020204030204" pitchFamily="34" charset="0"/>
                          <a:ea typeface="+mn-ea"/>
                          <a:cs typeface="Calibri" panose="020F0502020204030204" pitchFamily="34" charset="0"/>
                        </a:rPr>
                        <a:t> (c. 900)</a:t>
                      </a:r>
                    </a:p>
                  </a:txBody>
                  <a:tcPr marL="68580" marR="68580" marT="0" marB="0" anchor="ctr"/>
                </a:tc>
                <a:extLst>
                  <a:ext uri="{0D108BD9-81ED-4DB2-BD59-A6C34878D82A}">
                    <a16:rowId xmlns:a16="http://schemas.microsoft.com/office/drawing/2014/main" val="1916430655"/>
                  </a:ext>
                </a:extLst>
              </a:tr>
              <a:tr h="457200">
                <a:tc>
                  <a:txBody>
                    <a:bodyPr/>
                    <a:lstStyle/>
                    <a:p>
                      <a:pPr marL="117475" marR="0" indent="0" algn="l" defTabSz="914400" rtl="0" eaLnBrk="1" latinLnBrk="0" hangingPunct="1">
                        <a:spcBef>
                          <a:spcPts val="0"/>
                        </a:spcBef>
                        <a:spcAft>
                          <a:spcPts val="0"/>
                        </a:spcAft>
                      </a:pPr>
                      <a:r>
                        <a:rPr lang="en-US" sz="2600" b="1" kern="1200" dirty="0">
                          <a:solidFill>
                            <a:schemeClr val="dk1"/>
                          </a:solidFill>
                          <a:effectLst/>
                          <a:latin typeface="Calibri" panose="020F0502020204030204" pitchFamily="34" charset="0"/>
                          <a:ea typeface="+mn-ea"/>
                          <a:cs typeface="Calibri" panose="020F0502020204030204" pitchFamily="34" charset="0"/>
                        </a:rPr>
                        <a:t> </a:t>
                      </a:r>
                    </a:p>
                  </a:txBody>
                  <a:tcPr marL="68580" marR="68580" marT="0" marB="0" anchor="ctr"/>
                </a:tc>
                <a:tc>
                  <a:txBody>
                    <a:bodyPr/>
                    <a:lstStyle/>
                    <a:p>
                      <a:pPr marL="117475" marR="0" indent="0" algn="l" defTabSz="914400" rtl="0" eaLnBrk="1" latinLnBrk="0" hangingPunct="1">
                        <a:spcBef>
                          <a:spcPts val="0"/>
                        </a:spcBef>
                        <a:spcAft>
                          <a:spcPts val="0"/>
                        </a:spcAft>
                      </a:pPr>
                      <a:r>
                        <a:rPr lang="en-US" sz="2600" b="1" kern="1200" dirty="0" err="1">
                          <a:solidFill>
                            <a:srgbClr val="C00000"/>
                          </a:solidFill>
                          <a:effectLst/>
                          <a:latin typeface="Calibri" panose="020F0502020204030204" pitchFamily="34" charset="0"/>
                          <a:ea typeface="+mn-ea"/>
                          <a:cs typeface="Calibri" panose="020F0502020204030204" pitchFamily="34" charset="0"/>
                        </a:rPr>
                        <a:t>Theophylact</a:t>
                      </a:r>
                      <a:r>
                        <a:rPr lang="en-US" sz="2600" b="1" kern="1200" dirty="0">
                          <a:solidFill>
                            <a:srgbClr val="C00000"/>
                          </a:solidFill>
                          <a:effectLst/>
                          <a:latin typeface="Calibri" panose="020F0502020204030204" pitchFamily="34" charset="0"/>
                          <a:ea typeface="+mn-ea"/>
                          <a:cs typeface="Calibri" panose="020F0502020204030204" pitchFamily="34" charset="0"/>
                        </a:rPr>
                        <a:t> (d. 1107)</a:t>
                      </a:r>
                    </a:p>
                  </a:txBody>
                  <a:tcPr marL="68580" marR="68580" marT="0" marB="0" anchor="ctr"/>
                </a:tc>
                <a:extLst>
                  <a:ext uri="{0D108BD9-81ED-4DB2-BD59-A6C34878D82A}">
                    <a16:rowId xmlns:a16="http://schemas.microsoft.com/office/drawing/2014/main" val="1696285155"/>
                  </a:ext>
                </a:extLst>
              </a:tr>
              <a:tr h="182880">
                <a:tc gridSpan="2">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chemeClr val="bg2"/>
                          </a:solidFill>
                          <a:effectLst/>
                          <a:uLnTx/>
                          <a:uFillTx/>
                          <a:latin typeface="Calibri" panose="020F0502020204030204" pitchFamily="34" charset="0"/>
                          <a:ea typeface="+mn-ea"/>
                          <a:cs typeface="Calibri" panose="020F0502020204030204" pitchFamily="34" charset="0"/>
                        </a:rPr>
                        <a:t>Mark Hitchcock, </a:t>
                      </a:r>
                      <a:r>
                        <a:rPr kumimoji="0" lang="en-US" altLang="en-US" sz="1600" b="0" i="1" u="none" strike="noStrike" kern="1200" cap="none" spc="0" normalizeH="0" baseline="0" noProof="0" dirty="0">
                          <a:ln>
                            <a:noFill/>
                          </a:ln>
                          <a:solidFill>
                            <a:schemeClr val="bg2"/>
                          </a:solidFill>
                          <a:effectLst/>
                          <a:uLnTx/>
                          <a:uFillTx/>
                          <a:latin typeface="Calibri" panose="020F0502020204030204" pitchFamily="34" charset="0"/>
                          <a:ea typeface="+mn-ea"/>
                          <a:cs typeface="Calibri" panose="020F0502020204030204" pitchFamily="34" charset="0"/>
                        </a:rPr>
                        <a:t>The End Times Controversy,</a:t>
                      </a:r>
                      <a:r>
                        <a:rPr kumimoji="0" lang="en-US" altLang="en-US" sz="1600" b="0" i="0" u="none" strike="noStrike" kern="1200" cap="none" spc="0" normalizeH="0" baseline="0" noProof="0" dirty="0">
                          <a:ln>
                            <a:noFill/>
                          </a:ln>
                          <a:solidFill>
                            <a:schemeClr val="bg2"/>
                          </a:solidFill>
                          <a:effectLst/>
                          <a:uLnTx/>
                          <a:uFillTx/>
                          <a:latin typeface="Calibri" panose="020F0502020204030204" pitchFamily="34" charset="0"/>
                          <a:ea typeface="+mn-ea"/>
                          <a:cs typeface="Calibri" panose="020F0502020204030204" pitchFamily="34" charset="0"/>
                        </a:rPr>
                        <a:t> 138</a:t>
                      </a:r>
                      <a:r>
                        <a:rPr kumimoji="0" lang="en-US" altLang="en-US" sz="1600" b="0" i="1" u="none" strike="noStrike" kern="1200" cap="none" spc="0" normalizeH="0" baseline="0" noProof="0" dirty="0">
                          <a:ln>
                            <a:noFill/>
                          </a:ln>
                          <a:solidFill>
                            <a:schemeClr val="bg2"/>
                          </a:solidFill>
                          <a:effectLst/>
                          <a:uLnTx/>
                          <a:uFillTx/>
                          <a:latin typeface="Calibri" panose="020F0502020204030204" pitchFamily="34" charset="0"/>
                          <a:ea typeface="+mn-ea"/>
                          <a:cs typeface="Calibri" panose="020F0502020204030204" pitchFamily="34" charset="0"/>
                        </a:rPr>
                        <a:t>.</a:t>
                      </a:r>
                    </a:p>
                  </a:txBody>
                  <a:tcPr marL="68580" marR="68580" marT="0" marB="0" anchor="ctr"/>
                </a:tc>
                <a:tc hMerge="1">
                  <a:txBody>
                    <a:bodyPr/>
                    <a:lstStyle/>
                    <a:p>
                      <a:pPr marL="117475" marR="0" indent="0" algn="l" defTabSz="914400" rtl="0" eaLnBrk="1" latinLnBrk="0" hangingPunct="1">
                        <a:spcBef>
                          <a:spcPts val="600"/>
                        </a:spcBef>
                        <a:spcAft>
                          <a:spcPts val="600"/>
                        </a:spcAft>
                      </a:pPr>
                      <a:endParaRPr lang="en-US" sz="2400" b="1" kern="1200" dirty="0">
                        <a:solidFill>
                          <a:srgbClr val="C00000"/>
                        </a:solidFill>
                        <a:effectLst/>
                        <a:latin typeface="Calibri" panose="020F0502020204030204" pitchFamily="34" charset="0"/>
                        <a:ea typeface="+mn-ea"/>
                        <a:cs typeface="Calibri" panose="020F0502020204030204" pitchFamily="34" charset="0"/>
                      </a:endParaRPr>
                    </a:p>
                  </a:txBody>
                  <a:tcPr marL="68580" marR="68580" marT="0" marB="0" anchor="ctr"/>
                </a:tc>
                <a:extLst>
                  <a:ext uri="{0D108BD9-81ED-4DB2-BD59-A6C34878D82A}">
                    <a16:rowId xmlns:a16="http://schemas.microsoft.com/office/drawing/2014/main" val="4210578250"/>
                  </a:ext>
                </a:extLst>
              </a:tr>
            </a:tbl>
          </a:graphicData>
        </a:graphic>
      </p:graphicFrame>
    </p:spTree>
    <p:extLst>
      <p:ext uri="{BB962C8B-B14F-4D97-AF65-F5344CB8AC3E}">
        <p14:creationId xmlns:p14="http://schemas.microsoft.com/office/powerpoint/2010/main" val="3241790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a:xfrm>
            <a:off x="1638300" y="1600200"/>
            <a:ext cx="8915400" cy="5105400"/>
          </a:xfrm>
        </p:spPr>
        <p:txBody>
          <a:bodyPr/>
          <a:lstStyle/>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Tribulation's purpose concerns Israel (Jer 30:7; Dan 9:24)</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No biblical reference to the church on earth during the Tribulation period (Rev 4-22)</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Church is promised an exemption from divine wrath (1 Thess 1:10; 5:9; Rom 5:9; Rev 3:10; 6:17)</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Rapture is imminent (1 Cor 15:51; 1 Thess 4:15)</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Rapture is a comfort (1 Thess 4:18)</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Antichrist cannot come to power until the restrainer is removed (2 Thess 2:6-7)</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Symbolic parallels (2 Peter 2:5-9)</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2" name="Rectangle 1">
            <a:extLst>
              <a:ext uri="{FF2B5EF4-FFF2-40B4-BE49-F238E27FC236}">
                <a16:creationId xmlns:a16="http://schemas.microsoft.com/office/drawing/2014/main" id="{2636A59E-F606-4720-AC0C-C62BB4647C7D}"/>
              </a:ext>
            </a:extLst>
          </p:cNvPr>
          <p:cNvSpPr/>
          <p:nvPr/>
        </p:nvSpPr>
        <p:spPr>
          <a:xfrm>
            <a:off x="1524000" y="218182"/>
            <a:ext cx="914400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When is the Rapture?</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Arguments Favoring the Pre-Tribulation View</a:t>
            </a:r>
          </a:p>
        </p:txBody>
      </p:sp>
    </p:spTree>
    <p:extLst>
      <p:ext uri="{BB962C8B-B14F-4D97-AF65-F5344CB8AC3E}">
        <p14:creationId xmlns:p14="http://schemas.microsoft.com/office/powerpoint/2010/main" val="32104493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Content Placeholder 2">
            <a:extLst>
              <a:ext uri="{FF2B5EF4-FFF2-40B4-BE49-F238E27FC236}">
                <a16:creationId xmlns:a16="http://schemas.microsoft.com/office/drawing/2014/main" id="{C09BF691-DDA7-4DA4-91BE-0B70AE436648}"/>
              </a:ext>
            </a:extLst>
          </p:cNvPr>
          <p:cNvSpPr>
            <a:spLocks noGrp="1"/>
          </p:cNvSpPr>
          <p:nvPr>
            <p:ph idx="1"/>
          </p:nvPr>
        </p:nvSpPr>
        <p:spPr>
          <a:xfrm>
            <a:off x="609600" y="2057401"/>
            <a:ext cx="10972800" cy="4449763"/>
          </a:xfrm>
        </p:spPr>
        <p:txBody>
          <a:bodyPr/>
          <a:lstStyle/>
          <a:p>
            <a:pPr marL="461963" indent="-461963" algn="just" eaLnBrk="1" hangingPunct="1">
              <a:spcBef>
                <a:spcPts val="0"/>
              </a:spcBef>
              <a:spcAft>
                <a:spcPts val="2000"/>
              </a:spcAft>
              <a:defRPr/>
            </a:pPr>
            <a:r>
              <a:rPr lang="en-US" dirty="0">
                <a:effectLst>
                  <a:outerShdw blurRad="38100" dist="38100" dir="2700000" algn="tl">
                    <a:srgbClr val="000000">
                      <a:alpha val="43137"/>
                    </a:srgbClr>
                  </a:outerShdw>
                </a:effectLst>
              </a:rPr>
              <a:t>Nero did not:</a:t>
            </a:r>
          </a:p>
          <a:p>
            <a:pPr marL="971550" lvl="1" indent="-514350" algn="just" eaLnBrk="1" hangingPunct="1">
              <a:spcBef>
                <a:spcPts val="0"/>
              </a:spcBef>
              <a:spcAft>
                <a:spcPts val="2000"/>
              </a:spcAft>
              <a:buSzPct val="100000"/>
              <a:buFont typeface="+mj-lt"/>
              <a:buAutoNum type="arabicPeriod"/>
              <a:defRPr/>
            </a:pPr>
            <a:r>
              <a:rPr lang="en-US" dirty="0">
                <a:effectLst>
                  <a:outerShdw blurRad="38100" dist="38100" dir="2700000" algn="tl">
                    <a:srgbClr val="000000">
                      <a:alpha val="43137"/>
                    </a:srgbClr>
                  </a:outerShdw>
                </a:effectLst>
              </a:rPr>
              <a:t>Usher in persecution for exactly 42 months (13:5)</a:t>
            </a:r>
          </a:p>
          <a:p>
            <a:pPr marL="971550" lvl="1" indent="-514350" algn="just" eaLnBrk="1" hangingPunct="1">
              <a:spcBef>
                <a:spcPts val="0"/>
              </a:spcBef>
              <a:spcAft>
                <a:spcPts val="2000"/>
              </a:spcAft>
              <a:buSzPct val="100000"/>
              <a:buFont typeface="+mj-lt"/>
              <a:buAutoNum type="arabicPeriod"/>
              <a:defRPr/>
            </a:pPr>
            <a:r>
              <a:rPr lang="en-US" dirty="0">
                <a:effectLst>
                  <a:outerShdw blurRad="38100" dist="38100" dir="2700000" algn="tl">
                    <a:srgbClr val="000000">
                      <a:alpha val="43137"/>
                    </a:srgbClr>
                  </a:outerShdw>
                </a:effectLst>
              </a:rPr>
              <a:t>Control the entire planet (13:7; 5:9)</a:t>
            </a:r>
          </a:p>
          <a:p>
            <a:pPr marL="971550" lvl="1" indent="-514350" algn="just" eaLnBrk="1" hangingPunct="1">
              <a:spcBef>
                <a:spcPts val="0"/>
              </a:spcBef>
              <a:spcAft>
                <a:spcPts val="2000"/>
              </a:spcAft>
              <a:buSzPct val="100000"/>
              <a:buFont typeface="+mj-lt"/>
              <a:buAutoNum type="arabicPeriod"/>
              <a:defRPr/>
            </a:pPr>
            <a:r>
              <a:rPr lang="en-US" dirty="0">
                <a:effectLst>
                  <a:outerShdw blurRad="38100" dist="38100" dir="2700000" algn="tl">
                    <a:srgbClr val="000000">
                      <a:alpha val="43137"/>
                    </a:srgbClr>
                  </a:outerShdw>
                </a:effectLst>
              </a:rPr>
              <a:t>Force people to receive a mark on their right hand or forehead in order to participate in the global economy (13:16-18)</a:t>
            </a:r>
          </a:p>
        </p:txBody>
      </p:sp>
      <p:sp>
        <p:nvSpPr>
          <p:cNvPr id="4" name="Title 1">
            <a:extLst>
              <a:ext uri="{FF2B5EF4-FFF2-40B4-BE49-F238E27FC236}">
                <a16:creationId xmlns:a16="http://schemas.microsoft.com/office/drawing/2014/main" id="{B57CDC50-EEDF-45FB-8C6B-285757BCA6F6}"/>
              </a:ext>
            </a:extLst>
          </p:cNvPr>
          <p:cNvSpPr txBox="1">
            <a:spLocks/>
          </p:cNvSpPr>
          <p:nvPr/>
        </p:nvSpPr>
        <p:spPr bwMode="auto">
          <a:xfrm>
            <a:off x="2209800" y="228600"/>
            <a:ext cx="7772400" cy="1371600"/>
          </a:xfrm>
          <a:prstGeom prst="rect">
            <a:avLst/>
          </a:prstGeom>
          <a:noFill/>
          <a:ln>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defRPr/>
            </a:pPr>
            <a:r>
              <a:rPr lang="en-US" sz="3600" dirty="0">
                <a:effectLst>
                  <a:outerShdw blurRad="38100" dist="38100" dir="2700000" algn="tl">
                    <a:srgbClr val="000000">
                      <a:alpha val="43137"/>
                    </a:srgbClr>
                  </a:outerShdw>
                </a:effectLst>
                <a:cs typeface="Calibri" panose="020F0502020204030204" pitchFamily="34" charset="0"/>
              </a:rPr>
              <a:t>Nero Does Not Fit </a:t>
            </a:r>
            <a:br>
              <a:rPr lang="en-US" sz="3600" dirty="0">
                <a:effectLst>
                  <a:outerShdw blurRad="38100" dist="38100" dir="2700000" algn="tl">
                    <a:srgbClr val="000000">
                      <a:alpha val="43137"/>
                    </a:srgbClr>
                  </a:outerShdw>
                </a:effectLst>
                <a:cs typeface="Calibri" panose="020F0502020204030204" pitchFamily="34" charset="0"/>
              </a:rPr>
            </a:br>
            <a:r>
              <a:rPr lang="en-US" sz="3600" dirty="0">
                <a:effectLst>
                  <a:outerShdw blurRad="38100" dist="38100" dir="2700000" algn="tl">
                    <a:srgbClr val="000000">
                      <a:alpha val="43137"/>
                    </a:srgbClr>
                  </a:outerShdw>
                </a:effectLst>
                <a:cs typeface="Calibri" panose="020F0502020204030204" pitchFamily="34" charset="0"/>
              </a:rPr>
              <a:t>the Facts of Revelation 13</a:t>
            </a:r>
          </a:p>
        </p:txBody>
      </p:sp>
      <p:pic>
        <p:nvPicPr>
          <p:cNvPr id="5" name="Picture 4">
            <a:extLst>
              <a:ext uri="{FF2B5EF4-FFF2-40B4-BE49-F238E27FC236}">
                <a16:creationId xmlns:a16="http://schemas.microsoft.com/office/drawing/2014/main" id="{6C394FE0-E9B0-4F92-B988-27E294D160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828104" cy="13716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631763"/>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Revelation 13:14</a:t>
            </a:r>
          </a:p>
          <a:p>
            <a:pPr algn="just"/>
            <a:r>
              <a:rPr lang="en-US" sz="3600" dirty="0">
                <a:effectLst>
                  <a:outerShdw blurRad="38100" dist="38100" dir="2700000" algn="tl">
                    <a:srgbClr val="000000">
                      <a:alpha val="43137"/>
                    </a:srgbClr>
                  </a:outerShdw>
                </a:effectLst>
                <a:latin typeface="Calibri" panose="020F0502020204030204" pitchFamily="34" charset="0"/>
              </a:rPr>
              <a:t>“And he deceives those who dwell on the earth because of the signs which it was given him to perform in the presence of the beast, telling those who dwell on the earth to make an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image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rPr>
              <a:t>eikōn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beast</a:t>
            </a:r>
            <a:r>
              <a:rPr lang="en-US" sz="3600" dirty="0">
                <a:effectLst>
                  <a:outerShdw blurRad="38100" dist="38100" dir="2700000" algn="tl">
                    <a:srgbClr val="000000">
                      <a:alpha val="43137"/>
                    </a:srgbClr>
                  </a:outerShdw>
                </a:effectLst>
                <a:latin typeface="Calibri" panose="020F0502020204030204" pitchFamily="34" charset="0"/>
              </a:rPr>
              <a:t> who had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wound of the sword </a:t>
            </a:r>
            <a:r>
              <a:rPr lang="en-US" sz="3600" dirty="0">
                <a:effectLst>
                  <a:outerShdw blurRad="38100" dist="38100" dir="2700000" algn="tl">
                    <a:srgbClr val="000000">
                      <a:alpha val="43137"/>
                    </a:srgbClr>
                  </a:outerShdw>
                </a:effectLst>
                <a:latin typeface="Calibri" panose="020F0502020204030204" pitchFamily="34" charset="0"/>
              </a:rPr>
              <a:t>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has come to life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rPr>
              <a:t>záō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9043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Content Placeholder 2">
            <a:extLst>
              <a:ext uri="{FF2B5EF4-FFF2-40B4-BE49-F238E27FC236}">
                <a16:creationId xmlns:a16="http://schemas.microsoft.com/office/drawing/2014/main" id="{66E59100-8047-41C9-96EE-775C29F3E039}"/>
              </a:ext>
            </a:extLst>
          </p:cNvPr>
          <p:cNvSpPr>
            <a:spLocks noGrp="1"/>
          </p:cNvSpPr>
          <p:nvPr>
            <p:ph idx="1"/>
          </p:nvPr>
        </p:nvSpPr>
        <p:spPr>
          <a:xfrm>
            <a:off x="609600" y="2057401"/>
            <a:ext cx="10972800" cy="4449763"/>
          </a:xfrm>
        </p:spPr>
        <p:txBody>
          <a:bodyPr/>
          <a:lstStyle/>
          <a:p>
            <a:pPr marL="461963" indent="-461963" algn="just" eaLnBrk="1" hangingPunct="1">
              <a:spcBef>
                <a:spcPts val="0"/>
              </a:spcBef>
              <a:spcAft>
                <a:spcPts val="2000"/>
              </a:spcAft>
              <a:defRPr/>
            </a:pPr>
            <a:r>
              <a:rPr lang="en-US" dirty="0">
                <a:effectLst>
                  <a:outerShdw blurRad="38100" dist="38100" dir="2700000" algn="tl">
                    <a:srgbClr val="000000">
                      <a:alpha val="43137"/>
                    </a:srgbClr>
                  </a:outerShdw>
                </a:effectLst>
              </a:rPr>
              <a:t>Nero did not:</a:t>
            </a:r>
          </a:p>
          <a:p>
            <a:pPr marL="971550" lvl="1" indent="-514350" algn="just" eaLnBrk="1" hangingPunct="1">
              <a:spcBef>
                <a:spcPts val="0"/>
              </a:spcBef>
              <a:spcAft>
                <a:spcPts val="2000"/>
              </a:spcAft>
              <a:buSzPct val="100000"/>
              <a:buFont typeface="+mj-lt"/>
              <a:buAutoNum type="arabicPeriod" startAt="4"/>
              <a:defRPr/>
            </a:pPr>
            <a:r>
              <a:rPr lang="en-US" dirty="0">
                <a:effectLst>
                  <a:outerShdw blurRad="38100" dist="38100" dir="2700000" algn="tl">
                    <a:srgbClr val="000000">
                      <a:alpha val="43137"/>
                    </a:srgbClr>
                  </a:outerShdw>
                </a:effectLst>
              </a:rPr>
              <a:t>Coerce the entire world to worship a singular image of him (13:15)</a:t>
            </a:r>
          </a:p>
          <a:p>
            <a:pPr marL="971550" lvl="1" indent="-514350" algn="just" eaLnBrk="1" hangingPunct="1">
              <a:spcBef>
                <a:spcPts val="0"/>
              </a:spcBef>
              <a:spcAft>
                <a:spcPts val="2000"/>
              </a:spcAft>
              <a:buSzPct val="100000"/>
              <a:buFont typeface="+mj-lt"/>
              <a:buAutoNum type="arabicPeriod" startAt="4"/>
              <a:defRPr/>
            </a:pPr>
            <a:r>
              <a:rPr lang="en-US" dirty="0">
                <a:effectLst>
                  <a:outerShdw blurRad="38100" dist="38100" dir="2700000" algn="tl">
                    <a:srgbClr val="000000">
                      <a:alpha val="43137"/>
                    </a:srgbClr>
                  </a:outerShdw>
                </a:effectLst>
              </a:rPr>
              <a:t>Resurrect from the dead (13:14) </a:t>
            </a:r>
          </a:p>
          <a:p>
            <a:pPr marL="971550" lvl="1" indent="-514350" algn="just" eaLnBrk="1" hangingPunct="1">
              <a:spcBef>
                <a:spcPts val="0"/>
              </a:spcBef>
              <a:spcAft>
                <a:spcPts val="2000"/>
              </a:spcAft>
              <a:buSzPct val="100000"/>
              <a:buFont typeface="+mj-lt"/>
              <a:buAutoNum type="arabicPeriod" startAt="4"/>
              <a:defRPr/>
            </a:pPr>
            <a:r>
              <a:rPr lang="en-US" dirty="0">
                <a:effectLst>
                  <a:outerShdw blurRad="38100" dist="38100" dir="2700000" algn="tl">
                    <a:srgbClr val="000000">
                      <a:alpha val="43137"/>
                    </a:srgbClr>
                  </a:outerShdw>
                </a:effectLst>
              </a:rPr>
              <a:t>Associate with a miracle working false prophet (13:13, 15)</a:t>
            </a:r>
          </a:p>
          <a:p>
            <a:pPr marL="971550" lvl="1" indent="-514350" algn="just" eaLnBrk="1" hangingPunct="1">
              <a:spcBef>
                <a:spcPts val="0"/>
              </a:spcBef>
              <a:spcAft>
                <a:spcPts val="2000"/>
              </a:spcAft>
              <a:buSzPct val="100000"/>
              <a:buFont typeface="+mj-lt"/>
              <a:buAutoNum type="arabicPeriod" startAt="4"/>
              <a:defRPr/>
            </a:pPr>
            <a:r>
              <a:rPr lang="en-US" dirty="0">
                <a:effectLst>
                  <a:outerShdw blurRad="38100" dist="38100" dir="2700000" algn="tl">
                    <a:srgbClr val="000000">
                      <a:alpha val="43137"/>
                    </a:srgbClr>
                  </a:outerShdw>
                </a:effectLst>
              </a:rPr>
              <a:t>Receive global veneration (13:8)</a:t>
            </a:r>
          </a:p>
        </p:txBody>
      </p:sp>
      <p:sp>
        <p:nvSpPr>
          <p:cNvPr id="4" name="Title 1">
            <a:extLst>
              <a:ext uri="{FF2B5EF4-FFF2-40B4-BE49-F238E27FC236}">
                <a16:creationId xmlns:a16="http://schemas.microsoft.com/office/drawing/2014/main" id="{F5B409B9-F346-447D-8A57-ADEC922D3176}"/>
              </a:ext>
            </a:extLst>
          </p:cNvPr>
          <p:cNvSpPr txBox="1">
            <a:spLocks/>
          </p:cNvSpPr>
          <p:nvPr/>
        </p:nvSpPr>
        <p:spPr bwMode="auto">
          <a:xfrm>
            <a:off x="2209800" y="228600"/>
            <a:ext cx="7772400" cy="1371600"/>
          </a:xfrm>
          <a:prstGeom prst="rect">
            <a:avLst/>
          </a:prstGeom>
          <a:noFill/>
          <a:ln>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defRPr/>
            </a:pPr>
            <a:r>
              <a:rPr lang="en-US" sz="3600" dirty="0">
                <a:effectLst>
                  <a:outerShdw blurRad="38100" dist="38100" dir="2700000" algn="tl">
                    <a:srgbClr val="000000">
                      <a:alpha val="43137"/>
                    </a:srgbClr>
                  </a:outerShdw>
                </a:effectLst>
                <a:cs typeface="Calibri" panose="020F0502020204030204" pitchFamily="34" charset="0"/>
              </a:rPr>
              <a:t>Nero Does Not Fit </a:t>
            </a:r>
            <a:br>
              <a:rPr lang="en-US" sz="3600" dirty="0">
                <a:effectLst>
                  <a:outerShdw blurRad="38100" dist="38100" dir="2700000" algn="tl">
                    <a:srgbClr val="000000">
                      <a:alpha val="43137"/>
                    </a:srgbClr>
                  </a:outerShdw>
                </a:effectLst>
                <a:cs typeface="Calibri" panose="020F0502020204030204" pitchFamily="34" charset="0"/>
              </a:rPr>
            </a:br>
            <a:r>
              <a:rPr lang="en-US" sz="3600" dirty="0">
                <a:effectLst>
                  <a:outerShdw blurRad="38100" dist="38100" dir="2700000" algn="tl">
                    <a:srgbClr val="000000">
                      <a:alpha val="43137"/>
                    </a:srgbClr>
                  </a:outerShdw>
                </a:effectLst>
                <a:cs typeface="Calibri" panose="020F0502020204030204" pitchFamily="34" charset="0"/>
              </a:rPr>
              <a:t>the Facts of Revelation 13</a:t>
            </a:r>
          </a:p>
        </p:txBody>
      </p:sp>
      <p:pic>
        <p:nvPicPr>
          <p:cNvPr id="5" name="Picture 4">
            <a:extLst>
              <a:ext uri="{FF2B5EF4-FFF2-40B4-BE49-F238E27FC236}">
                <a16:creationId xmlns:a16="http://schemas.microsoft.com/office/drawing/2014/main" id="{BB432B42-61D6-43C3-93A6-AF03C8C725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828104" cy="137160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A perverted explanation to be offered</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Change in God’s program</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Identification of the Antichrist</a:t>
            </a:r>
          </a:p>
          <a:p>
            <a:pPr marL="457200" indent="-457200">
              <a:spcBef>
                <a:spcPts val="0"/>
              </a:spcBef>
              <a:spcAft>
                <a:spcPts val="1800"/>
              </a:spcAft>
              <a:buClr>
                <a:srgbClr val="FF99FF"/>
              </a:buClr>
              <a:buSzPct val="100000"/>
              <a:buFont typeface="Wingdings" pitchFamily="2" charset="2"/>
              <a:buAutoNum type="alphaLcPeriod"/>
              <a:defRPr/>
            </a:pPr>
            <a:r>
              <a:rPr lang="en-US" b="1" u="sng" dirty="0">
                <a:solidFill>
                  <a:srgbClr val="FFFFCC"/>
                </a:solidFill>
                <a:cs typeface="Calibri" pitchFamily="34" charset="0"/>
              </a:rPr>
              <a:t>Global governance</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One-world religion</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Signs &amp; wonders movement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The demise of America</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35223848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CA604F-5D9E-4B91-A3F6-CA2CF745F7B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876300" y="0"/>
            <a:ext cx="10439400" cy="3077766"/>
          </a:xfrm>
          <a:prstGeom prst="rect">
            <a:avLst/>
          </a:prstGeom>
          <a:noFill/>
          <a:ln w="28575">
            <a:noFill/>
            <a:miter lim="800000"/>
            <a:headEnd/>
            <a:tailEnd/>
          </a:ln>
        </p:spPr>
        <p:txBody>
          <a:bodyPr wrap="square">
            <a:spAutoFit/>
          </a:bodyPr>
          <a:lstStyle/>
          <a:p>
            <a:pPr algn="ctr" defTabSz="685800" eaLnBrk="1" hangingPunct="1">
              <a:spcBef>
                <a:spcPts val="0"/>
              </a:spcBef>
              <a:spcAft>
                <a:spcPts val="1200"/>
              </a:spcAft>
              <a:buClr>
                <a:srgbClr val="FF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rPr>
              <a:t>Daniel 7:23</a:t>
            </a:r>
          </a:p>
          <a:p>
            <a:pPr algn="just">
              <a:spcBef>
                <a:spcPts val="0"/>
              </a:spcBef>
              <a:spcAft>
                <a:spcPts val="0"/>
              </a:spcAft>
            </a:pPr>
            <a:r>
              <a:rPr lang="en-US" altLang="en-US" sz="3600" kern="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The fourth beast will be a fourth kingdom on the earth, which will be different from all the </a:t>
            </a:r>
            <a:r>
              <a:rPr lang="en-US" sz="3600" i="1" dirty="0">
                <a:latin typeface="Calibri" panose="020F0502020204030204" pitchFamily="34" charset="0"/>
                <a:cs typeface="Calibri" panose="020F0502020204030204" pitchFamily="34" charset="0"/>
              </a:rPr>
              <a:t>other</a:t>
            </a:r>
            <a:r>
              <a:rPr lang="en-US" sz="3600" dirty="0">
                <a:latin typeface="Calibri" panose="020F0502020204030204" pitchFamily="34" charset="0"/>
                <a:cs typeface="Calibri" panose="020F0502020204030204" pitchFamily="34" charset="0"/>
              </a:rPr>
              <a:t> kingdoms and will devour </a:t>
            </a:r>
            <a:r>
              <a:rPr lang="en-US" sz="3600" b="1" u="sng" dirty="0">
                <a:solidFill>
                  <a:srgbClr val="FFFFCC"/>
                </a:solidFill>
                <a:latin typeface="Calibri" panose="020F0502020204030204" pitchFamily="34" charset="0"/>
                <a:cs typeface="Calibri" panose="020F0502020204030204" pitchFamily="34" charset="0"/>
              </a:rPr>
              <a:t>the whole earth</a:t>
            </a:r>
            <a:r>
              <a:rPr lang="en-US" sz="3600" dirty="0">
                <a:latin typeface="Calibri" panose="020F0502020204030204" pitchFamily="34" charset="0"/>
                <a:cs typeface="Calibri" panose="020F0502020204030204" pitchFamily="34" charset="0"/>
              </a:rPr>
              <a:t> and tread it down and crush it.”</a:t>
            </a:r>
          </a:p>
        </p:txBody>
      </p:sp>
      <p:pic>
        <p:nvPicPr>
          <p:cNvPr id="3" name="Picture 2">
            <a:extLst>
              <a:ext uri="{FF2B5EF4-FFF2-40B4-BE49-F238E27FC236}">
                <a16:creationId xmlns:a16="http://schemas.microsoft.com/office/drawing/2014/main" id="{10A91221-5A79-475A-B6B4-8C7CE0A75BF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Lst>
          </a:blip>
          <a:srcRect t="21142" b="8316"/>
          <a:stretch/>
        </p:blipFill>
        <p:spPr>
          <a:xfrm>
            <a:off x="5254337" y="3048000"/>
            <a:ext cx="1683327" cy="1828800"/>
          </a:xfrm>
          <a:prstGeom prst="rect">
            <a:avLst/>
          </a:prstGeom>
          <a:ln w="9525">
            <a:solidFill>
              <a:schemeClr val="tx1"/>
            </a:solidFill>
          </a:ln>
        </p:spPr>
      </p:pic>
    </p:spTree>
    <p:extLst>
      <p:ext uri="{BB962C8B-B14F-4D97-AF65-F5344CB8AC3E}">
        <p14:creationId xmlns:p14="http://schemas.microsoft.com/office/powerpoint/2010/main" val="25505971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362200" y="228601"/>
            <a:ext cx="7467600" cy="836083"/>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Satan’s Goal of Globalism</a:t>
            </a:r>
          </a:p>
        </p:txBody>
      </p:sp>
      <p:pic>
        <p:nvPicPr>
          <p:cNvPr id="5" name="Picture 5" descr="D:\Powerpoint TIFF Images\25.TIF">
            <a:extLst>
              <a:ext uri="{FF2B5EF4-FFF2-40B4-BE49-F238E27FC236}">
                <a16:creationId xmlns:a16="http://schemas.microsoft.com/office/drawing/2014/main" id="{99F40EC5-45E9-42C7-80B2-C9B5F8AE52E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81200" y="1600200"/>
            <a:ext cx="330590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id="{680BC7EA-7E69-4E14-90BD-B164CC9E823A}"/>
              </a:ext>
            </a:extLst>
          </p:cNvPr>
          <p:cNvSpPr txBox="1">
            <a:spLocks noChangeArrowheads="1"/>
          </p:cNvSpPr>
          <p:nvPr/>
        </p:nvSpPr>
        <p:spPr bwMode="auto">
          <a:xfrm>
            <a:off x="6248400" y="1828800"/>
            <a:ext cx="3962400" cy="3200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lr>
                <a:schemeClr val="tx2"/>
              </a:buClr>
              <a:buSzPct val="75000"/>
              <a:buFont typeface="Wingdings" panose="05000000000000000000" pitchFamily="2" charset="2"/>
              <a:buChar char="n"/>
              <a:defRPr sz="24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557213" indent="-214313" algn="l" rtl="0" eaLnBrk="0" fontAlgn="base" hangingPunct="0">
              <a:spcBef>
                <a:spcPct val="20000"/>
              </a:spcBef>
              <a:spcAft>
                <a:spcPct val="0"/>
              </a:spcAft>
              <a:buClr>
                <a:schemeClr val="folHlink"/>
              </a:buClr>
              <a:buSzPct val="60000"/>
              <a:buFont typeface="Wingdings" panose="05000000000000000000" pitchFamily="2" charset="2"/>
              <a:buChar char="u"/>
              <a:defRPr sz="2400">
                <a:solidFill>
                  <a:schemeClr val="tx1"/>
                </a:solidFill>
                <a:effectLst>
                  <a:outerShdw blurRad="38100" dist="38100" dir="2700000" algn="tl">
                    <a:srgbClr val="000000"/>
                  </a:outerShdw>
                </a:effectLst>
                <a:latin typeface="Calibri" panose="020F0502020204030204" pitchFamily="34" charset="0"/>
              </a:defRPr>
            </a:lvl2pPr>
            <a:lvl3pPr marL="857250" indent="-171450" algn="l" rtl="0" eaLnBrk="0" fontAlgn="base" hangingPunct="0">
              <a:spcBef>
                <a:spcPct val="20000"/>
              </a:spcBef>
              <a:spcAft>
                <a:spcPct val="0"/>
              </a:spcAft>
              <a:buClr>
                <a:schemeClr val="tx2"/>
              </a:buClr>
              <a:buSzPct val="60000"/>
              <a:buFont typeface="Wingdings" panose="05000000000000000000" pitchFamily="2" charset="2"/>
              <a:buChar char="t"/>
              <a:defRPr sz="2400">
                <a:solidFill>
                  <a:schemeClr val="tx1"/>
                </a:solidFill>
                <a:effectLst>
                  <a:outerShdw blurRad="38100" dist="38100" dir="2700000" algn="tl">
                    <a:srgbClr val="000000"/>
                  </a:outerShdw>
                </a:effectLst>
                <a:latin typeface="Calibri" panose="020F0502020204030204" pitchFamily="34" charset="0"/>
              </a:defRPr>
            </a:lvl3pPr>
            <a:lvl4pPr marL="1200150" indent="-171450" algn="l" rtl="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Calibri" panose="020F0502020204030204" pitchFamily="34" charset="0"/>
              </a:defRPr>
            </a:lvl4pPr>
            <a:lvl5pPr marL="1543050" indent="-171450" algn="l" rtl="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Calibri" panose="020F0502020204030204" pitchFamily="34" charset="0"/>
              </a:defRPr>
            </a:lvl5pPr>
            <a:lvl6pPr marL="1885950" indent="-171450" algn="l" rtl="0" fontAlgn="base">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mn-lt"/>
              </a:defRPr>
            </a:lvl6pPr>
            <a:lvl7pPr marL="2228850" indent="-171450" algn="l" rtl="0" fontAlgn="base">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mn-lt"/>
              </a:defRPr>
            </a:lvl7pPr>
            <a:lvl8pPr marL="2571750" indent="-171450" algn="l" rtl="0" fontAlgn="base">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mn-lt"/>
              </a:defRPr>
            </a:lvl8pPr>
            <a:lvl9pPr marL="2914650" indent="-171450" algn="l" rtl="0" fontAlgn="base">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mn-lt"/>
              </a:defRPr>
            </a:lvl9pPr>
          </a:lstStyle>
          <a:p>
            <a:pPr marL="347663" lvl="1" indent="-345281" eaLnBrk="1" hangingPunct="1">
              <a:spcBef>
                <a:spcPct val="0"/>
              </a:spcBef>
              <a:spcAft>
                <a:spcPts val="2700"/>
              </a:spcAft>
              <a:buClr>
                <a:srgbClr val="00FFFF"/>
              </a:buClr>
            </a:pPr>
            <a:r>
              <a:rPr lang="en-US" altLang="en-US" sz="3200" kern="0" dirty="0">
                <a:effectLst>
                  <a:outerShdw blurRad="38100" dist="38100" dir="2700000" algn="tl">
                    <a:srgbClr val="000000">
                      <a:alpha val="43137"/>
                    </a:srgbClr>
                  </a:outerShdw>
                </a:effectLst>
              </a:rPr>
              <a:t>Dan. 7:23</a:t>
            </a:r>
          </a:p>
          <a:p>
            <a:pPr marL="347663" lvl="1" indent="-345281" eaLnBrk="1" hangingPunct="1">
              <a:spcBef>
                <a:spcPct val="0"/>
              </a:spcBef>
              <a:spcAft>
                <a:spcPts val="2700"/>
              </a:spcAft>
              <a:buClr>
                <a:srgbClr val="00FFFF"/>
              </a:buClr>
            </a:pPr>
            <a:r>
              <a:rPr lang="en-US" altLang="en-US" sz="3200" kern="0" dirty="0">
                <a:effectLst>
                  <a:outerShdw blurRad="38100" dist="38100" dir="2700000" algn="tl">
                    <a:srgbClr val="000000">
                      <a:alpha val="43137"/>
                    </a:srgbClr>
                  </a:outerShdw>
                </a:effectLst>
              </a:rPr>
              <a:t>Rev. 13:7-8; Rev. 5:9</a:t>
            </a:r>
          </a:p>
          <a:p>
            <a:pPr marL="347663" lvl="1" indent="-345281" eaLnBrk="1" hangingPunct="1">
              <a:spcBef>
                <a:spcPct val="0"/>
              </a:spcBef>
              <a:spcAft>
                <a:spcPts val="2700"/>
              </a:spcAft>
              <a:buClr>
                <a:srgbClr val="00FFFF"/>
              </a:buClr>
            </a:pPr>
            <a:r>
              <a:rPr lang="en-US" altLang="en-US" sz="3200" kern="0" dirty="0">
                <a:effectLst>
                  <a:outerShdw blurRad="38100" dist="38100" dir="2700000" algn="tl">
                    <a:srgbClr val="000000">
                      <a:alpha val="43137"/>
                    </a:srgbClr>
                  </a:outerShdw>
                </a:effectLst>
              </a:rPr>
              <a:t>Rev. 13:16-18</a:t>
            </a:r>
          </a:p>
          <a:p>
            <a:pPr marL="347663" lvl="1" indent="-345281" eaLnBrk="1" hangingPunct="1">
              <a:spcBef>
                <a:spcPct val="0"/>
              </a:spcBef>
              <a:spcAft>
                <a:spcPts val="2700"/>
              </a:spcAft>
              <a:buClr>
                <a:srgbClr val="00FFFF"/>
              </a:buClr>
            </a:pPr>
            <a:r>
              <a:rPr lang="en-US" altLang="en-US" sz="3200" kern="0" dirty="0">
                <a:effectLst>
                  <a:outerShdw blurRad="38100" dist="38100" dir="2700000" algn="tl">
                    <a:srgbClr val="000000">
                      <a:alpha val="43137"/>
                    </a:srgbClr>
                  </a:outerShdw>
                </a:effectLst>
              </a:rPr>
              <a:t>Rev. 17:15</a:t>
            </a:r>
          </a:p>
        </p:txBody>
      </p:sp>
    </p:spTree>
    <p:extLst>
      <p:ext uri="{BB962C8B-B14F-4D97-AF65-F5344CB8AC3E}">
        <p14:creationId xmlns:p14="http://schemas.microsoft.com/office/powerpoint/2010/main" val="6524406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p:cNvSpPr>
            <a:spLocks noGrp="1"/>
          </p:cNvSpPr>
          <p:nvPr>
            <p:ph type="title"/>
          </p:nvPr>
        </p:nvSpPr>
        <p:spPr>
          <a:xfrm>
            <a:off x="914400" y="228600"/>
            <a:ext cx="10363200" cy="914400"/>
          </a:xfrm>
        </p:spPr>
        <p:txBody>
          <a:bodyPr/>
          <a:lstStyle/>
          <a:p>
            <a:pPr algn="ctr"/>
            <a:r>
              <a:rPr lang="en-US" sz="3600" dirty="0">
                <a:effectLst>
                  <a:outerShdw blurRad="38100" dist="38100" dir="2700000" algn="tl">
                    <a:srgbClr val="000000">
                      <a:alpha val="43137"/>
                    </a:srgbClr>
                  </a:outerShdw>
                </a:effectLst>
              </a:rPr>
              <a:t>Zechariah 5:5-11</a:t>
            </a:r>
          </a:p>
        </p:txBody>
      </p:sp>
      <p:sp>
        <p:nvSpPr>
          <p:cNvPr id="3" name="Content Placeholder 2"/>
          <p:cNvSpPr>
            <a:spLocks noGrp="1"/>
          </p:cNvSpPr>
          <p:nvPr>
            <p:ph idx="1"/>
          </p:nvPr>
        </p:nvSpPr>
        <p:spPr>
          <a:xfrm>
            <a:off x="2952750" y="1143001"/>
            <a:ext cx="6286500" cy="2971800"/>
          </a:xfrm>
        </p:spPr>
        <p:txBody>
          <a:bodyPr/>
          <a:lstStyle/>
          <a:p>
            <a:pPr marL="457200" indent="-457200">
              <a:spcBef>
                <a:spcPts val="0"/>
              </a:spcBef>
              <a:spcAft>
                <a:spcPts val="1800"/>
              </a:spcAft>
              <a:defRPr/>
            </a:pPr>
            <a:r>
              <a:rPr lang="en-US" dirty="0"/>
              <a:t>Woman (wickedness)</a:t>
            </a:r>
          </a:p>
          <a:p>
            <a:pPr marL="457200" indent="-457200">
              <a:spcBef>
                <a:spcPts val="0"/>
              </a:spcBef>
              <a:spcAft>
                <a:spcPts val="1800"/>
              </a:spcAft>
              <a:defRPr/>
            </a:pPr>
            <a:r>
              <a:rPr lang="en-US" dirty="0"/>
              <a:t>Ephah (commerce)</a:t>
            </a:r>
          </a:p>
          <a:p>
            <a:pPr marL="457200" indent="-457200">
              <a:spcBef>
                <a:spcPts val="0"/>
              </a:spcBef>
              <a:spcAft>
                <a:spcPts val="1800"/>
              </a:spcAft>
              <a:defRPr/>
            </a:pPr>
            <a:r>
              <a:rPr lang="en-US" dirty="0"/>
              <a:t>House (Temple-2 Sam 7; religion)</a:t>
            </a:r>
          </a:p>
          <a:p>
            <a:pPr marL="457200" indent="-457200">
              <a:spcBef>
                <a:spcPts val="0"/>
              </a:spcBef>
              <a:spcAft>
                <a:spcPts val="1800"/>
              </a:spcAft>
              <a:defRPr/>
            </a:pPr>
            <a:r>
              <a:rPr lang="en-US" dirty="0"/>
              <a:t>Shinar (Gen 10:10; 11:2; Dan 1:2)</a:t>
            </a:r>
            <a:endParaRPr lang="en-US" sz="2400" dirty="0"/>
          </a:p>
        </p:txBody>
      </p:sp>
      <p:pic>
        <p:nvPicPr>
          <p:cNvPr id="2" name="Picture 1">
            <a:extLst>
              <a:ext uri="{FF2B5EF4-FFF2-40B4-BE49-F238E27FC236}">
                <a16:creationId xmlns:a16="http://schemas.microsoft.com/office/drawing/2014/main" id="{3D7DEDB4-D52A-4235-9438-E764E6F004EC}"/>
              </a:ext>
            </a:extLst>
          </p:cNvPr>
          <p:cNvPicPr>
            <a:picLocks noChangeAspect="1"/>
          </p:cNvPicPr>
          <p:nvPr/>
        </p:nvPicPr>
        <p:blipFill>
          <a:blip r:embed="rId2"/>
          <a:stretch>
            <a:fillRect/>
          </a:stretch>
        </p:blipFill>
        <p:spPr>
          <a:xfrm>
            <a:off x="3962165" y="4267200"/>
            <a:ext cx="4267671" cy="228600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713313-85DA-4056-A25B-D0F5BC81E8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8914" name="Rectangle 3"/>
          <p:cNvSpPr>
            <a:spLocks noChangeArrowheads="1"/>
          </p:cNvSpPr>
          <p:nvPr/>
        </p:nvSpPr>
        <p:spPr bwMode="auto">
          <a:xfrm>
            <a:off x="609600" y="0"/>
            <a:ext cx="10972798" cy="354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1200"/>
              </a:spcAft>
              <a:buClr>
                <a:schemeClr val="tx1"/>
              </a:buClr>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2 Thessalonians 2:6-7</a:t>
            </a:r>
          </a:p>
          <a:p>
            <a:pPr algn="just">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katechon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now, so that in his time he will be revealed.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6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5" name="Picture 4">
            <a:extLst>
              <a:ext uri="{FF2B5EF4-FFF2-40B4-BE49-F238E27FC236}">
                <a16:creationId xmlns:a16="http://schemas.microsoft.com/office/drawing/2014/main" id="{E02D4BAC-0F66-4897-9E40-1333907C1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7966" y="3505200"/>
            <a:ext cx="1456069" cy="1371600"/>
          </a:xfrm>
          <a:prstGeom prst="rect">
            <a:avLst/>
          </a:prstGeom>
        </p:spPr>
      </p:pic>
    </p:spTree>
    <p:extLst>
      <p:ext uri="{BB962C8B-B14F-4D97-AF65-F5344CB8AC3E}">
        <p14:creationId xmlns:p14="http://schemas.microsoft.com/office/powerpoint/2010/main" val="19827088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307" name="Group 3"/>
          <p:cNvGraphicFramePr>
            <a:graphicFrameLocks noGrp="1"/>
          </p:cNvGraphicFramePr>
          <p:nvPr>
            <p:ph type="tbl" idx="1"/>
            <p:extLst>
              <p:ext uri="{D42A27DB-BD31-4B8C-83A1-F6EECF244321}">
                <p14:modId xmlns:p14="http://schemas.microsoft.com/office/powerpoint/2010/main" val="4048237541"/>
              </p:ext>
            </p:extLst>
          </p:nvPr>
        </p:nvGraphicFramePr>
        <p:xfrm>
          <a:off x="609600" y="135178"/>
          <a:ext cx="10972800" cy="6587644"/>
        </p:xfrm>
        <a:graphic>
          <a:graphicData uri="http://schemas.openxmlformats.org/drawingml/2006/table">
            <a:tbl>
              <a:tblPr>
                <a:tableStyleId>{D7AC3CCA-C797-4891-BE02-D94E43425B78}</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640080">
                <a:tc>
                  <a:txBody>
                    <a:bodyPr/>
                    <a:lstStyle/>
                    <a:p>
                      <a:pPr marL="0" marR="0" lvl="0" indent="0" algn="ctr" defTabSz="914400" rtl="0" eaLnBrk="0" fontAlgn="base" latinLnBrk="0" hangingPunct="0">
                        <a:lnSpc>
                          <a:spcPct val="100000"/>
                        </a:lnSpc>
                        <a:spcBef>
                          <a:spcPct val="0"/>
                        </a:spcBef>
                        <a:spcAft>
                          <a:spcPct val="0"/>
                        </a:spcAft>
                        <a:buClr>
                          <a:schemeClr val="tx2"/>
                        </a:buClr>
                        <a:buSzTx/>
                        <a:buFontTx/>
                        <a:buNone/>
                        <a:tabLst/>
                      </a:pPr>
                      <a:r>
                        <a:rPr kumimoji="0" lang="en-US" sz="3600" u="none" strike="noStrike" kern="1200" cap="none" normalizeH="0" baseline="0" dirty="0">
                          <a:ln>
                            <a:noFill/>
                          </a:ln>
                          <a:solidFill>
                            <a:schemeClr val="tx2"/>
                          </a:solidFill>
                          <a:effectLst/>
                          <a:latin typeface="Calibri" panose="020F0502020204030204" pitchFamily="34" charset="0"/>
                          <a:ea typeface="+mn-ea"/>
                          <a:cs typeface="Calibri" panose="020F0502020204030204" pitchFamily="34" charset="0"/>
                        </a:rPr>
                        <a:t>Zechariah 5:5-11</a:t>
                      </a:r>
                    </a:p>
                  </a:txBody>
                  <a:tcPr anchor="ctr" horzOverflow="overflow">
                    <a:solidFill>
                      <a:schemeClr val="bg2"/>
                    </a:solidFill>
                  </a:tcPr>
                </a:tc>
                <a:tc>
                  <a:txBody>
                    <a:bodyPr/>
                    <a:lstStyle/>
                    <a:p>
                      <a:pPr marL="0" marR="0" lvl="0" indent="0" algn="ctr" defTabSz="914400" rtl="0" eaLnBrk="0" fontAlgn="base" latinLnBrk="0" hangingPunct="0">
                        <a:lnSpc>
                          <a:spcPct val="100000"/>
                        </a:lnSpc>
                        <a:spcBef>
                          <a:spcPct val="0"/>
                        </a:spcBef>
                        <a:spcAft>
                          <a:spcPct val="0"/>
                        </a:spcAft>
                        <a:buClr>
                          <a:schemeClr val="tx2"/>
                        </a:buClr>
                        <a:buSzTx/>
                        <a:buFontTx/>
                        <a:buNone/>
                        <a:tabLst/>
                      </a:pPr>
                      <a:r>
                        <a:rPr kumimoji="0" lang="en-US" sz="3600" u="none" strike="noStrike" kern="1200" cap="none" normalizeH="0" baseline="0" dirty="0">
                          <a:ln>
                            <a:noFill/>
                          </a:ln>
                          <a:solidFill>
                            <a:schemeClr val="tx2"/>
                          </a:solidFill>
                          <a:effectLst/>
                          <a:latin typeface="Calibri" panose="020F0502020204030204" pitchFamily="34" charset="0"/>
                          <a:ea typeface="+mn-ea"/>
                          <a:cs typeface="Calibri" panose="020F0502020204030204" pitchFamily="34" charset="0"/>
                        </a:rPr>
                        <a:t>Revelation 17–18</a:t>
                      </a:r>
                    </a:p>
                  </a:txBody>
                  <a:tcPr anchor="ctr" horzOverflow="overflow">
                    <a:solidFill>
                      <a:schemeClr val="bg2"/>
                    </a:solidFill>
                  </a:tcPr>
                </a:tc>
                <a:extLst>
                  <a:ext uri="{0D108BD9-81ED-4DB2-BD59-A6C34878D82A}">
                    <a16:rowId xmlns:a16="http://schemas.microsoft.com/office/drawing/2014/main" val="10000"/>
                  </a:ext>
                </a:extLst>
              </a:tr>
              <a:tr h="1302917">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Woman sitting in a basket</a:t>
                      </a:r>
                      <a:endParaRPr kumimoji="0" 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Woman sitting on beast, seven mountains, many waters </a:t>
                      </a:r>
                    </a:p>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(17: 3, 9, 15)</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1"/>
                  </a:ext>
                </a:extLst>
              </a:tr>
              <a:tr h="902019">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Emphasis on commerce </a:t>
                      </a:r>
                    </a:p>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(a basket for measuring grain)</a:t>
                      </a:r>
                      <a:endParaRPr kumimoji="0" 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Emphasis on commerce (merchant of grain, 18:13)</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2"/>
                  </a:ext>
                </a:extLst>
              </a:tr>
              <a:tr h="1284124">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Woman’s name is wickedness</a:t>
                      </a:r>
                      <a:endParaRPr kumimoji="0" 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Woman’s name is Babylon the Great, Mother of Harlots and Abominations of the Earth</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3"/>
                  </a:ext>
                </a:extLst>
              </a:tr>
              <a:tr h="1284124">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Focus on False worship </a:t>
                      </a:r>
                    </a:p>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(a temple is built for the woman)</a:t>
                      </a:r>
                      <a:endParaRPr kumimoji="0" 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Focus on False worship (17:5)</a:t>
                      </a:r>
                    </a:p>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4"/>
                  </a:ext>
                </a:extLst>
              </a:tr>
              <a:tr h="501122">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Woman is taken to Babylon</a:t>
                      </a:r>
                      <a:endParaRPr kumimoji="0" 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Woman is called Babylon</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5"/>
                  </a:ext>
                </a:extLst>
              </a:tr>
              <a:tr h="457200">
                <a:tc gridSpan="2">
                  <a:txBody>
                    <a:bodyPr/>
                    <a:lstStyle/>
                    <a:p>
                      <a:pPr marL="0" marR="0" lvl="0" indent="0" algn="ctr" defTabSz="914400" rtl="0" eaLnBrk="0" fontAlgn="base" latinLnBrk="0" hangingPunct="0">
                        <a:lnSpc>
                          <a:spcPct val="100000"/>
                        </a:lnSpc>
                        <a:spcBef>
                          <a:spcPct val="0"/>
                        </a:spcBef>
                        <a:spcAft>
                          <a:spcPct val="0"/>
                        </a:spcAft>
                        <a:buClr>
                          <a:schemeClr val="tx2"/>
                        </a:buClr>
                        <a:buSzTx/>
                        <a:buFontTx/>
                        <a:buNone/>
                        <a:tabLst/>
                      </a:pPr>
                      <a:r>
                        <a:rPr kumimoji="0" lang="en-US" sz="2000" b="0" i="0" u="none" strike="noStrike" kern="0" cap="none" spc="0" normalizeH="0" baseline="0" noProof="0" dirty="0">
                          <a:ln>
                            <a:noFill/>
                          </a:ln>
                          <a:solidFill>
                            <a:schemeClr val="bg2"/>
                          </a:solidFill>
                          <a:effectLst/>
                          <a:uLnTx/>
                          <a:uFillTx/>
                          <a:latin typeface="Calibri" panose="020F0502020204030204" pitchFamily="34" charset="0"/>
                          <a:ea typeface="+mj-ea"/>
                          <a:cs typeface="Calibri" panose="020F0502020204030204" pitchFamily="34" charset="0"/>
                        </a:rPr>
                        <a:t>Hitchcock, </a:t>
                      </a:r>
                      <a:r>
                        <a:rPr kumimoji="0" lang="en-US" sz="2000" b="0" i="1" u="none" strike="noStrike" kern="0" cap="none" spc="0" normalizeH="0" baseline="0" noProof="0" dirty="0">
                          <a:ln>
                            <a:noFill/>
                          </a:ln>
                          <a:solidFill>
                            <a:schemeClr val="bg2"/>
                          </a:solidFill>
                          <a:effectLst/>
                          <a:uLnTx/>
                          <a:uFillTx/>
                          <a:latin typeface="Calibri" panose="020F0502020204030204" pitchFamily="34" charset="0"/>
                          <a:ea typeface="+mj-ea"/>
                          <a:cs typeface="Calibri" panose="020F0502020204030204" pitchFamily="34" charset="0"/>
                        </a:rPr>
                        <a:t>The Second Coming of Babylon</a:t>
                      </a:r>
                      <a:r>
                        <a:rPr kumimoji="0" lang="en-US" sz="2000" b="0" i="0" u="none" strike="noStrike" kern="0" cap="none" spc="0" normalizeH="0" baseline="0" noProof="0" dirty="0">
                          <a:ln>
                            <a:noFill/>
                          </a:ln>
                          <a:solidFill>
                            <a:schemeClr val="bg2"/>
                          </a:solidFill>
                          <a:effectLst/>
                          <a:uLnTx/>
                          <a:uFillTx/>
                          <a:latin typeface="Calibri" panose="020F0502020204030204" pitchFamily="34" charset="0"/>
                          <a:ea typeface="+mj-ea"/>
                          <a:cs typeface="Calibri" panose="020F0502020204030204" pitchFamily="34" charset="0"/>
                        </a:rPr>
                        <a:t>, 109.</a:t>
                      </a:r>
                      <a:endParaRPr kumimoji="0" lang="en-US" sz="20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hMerge="1">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endParaRPr kumimoji="0" lang="en-US" sz="2200" b="1" i="0" u="none" strike="noStrike" cap="none" normalizeH="0" baseline="0" dirty="0">
                        <a:ln>
                          <a:noFill/>
                        </a:ln>
                        <a:solidFill>
                          <a:srgbClr val="FFFF00"/>
                        </a:solidFill>
                        <a:effectLst/>
                        <a:latin typeface="Calibri" panose="020F0502020204030204" pitchFamily="34" charset="0"/>
                      </a:endParaRPr>
                    </a:p>
                  </a:txBody>
                  <a:tcPr horzOverflow="overflow"/>
                </a:tc>
                <a:extLst>
                  <a:ext uri="{0D108BD9-81ED-4DB2-BD59-A6C34878D82A}">
                    <a16:rowId xmlns:a16="http://schemas.microsoft.com/office/drawing/2014/main" val="2745248003"/>
                  </a:ext>
                </a:extLst>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chess boar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76782" y="228600"/>
            <a:ext cx="10238437" cy="6400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240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33228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3048000" y="228600"/>
            <a:ext cx="6096000" cy="1143000"/>
          </a:xfrm>
        </p:spPr>
        <p:txBody>
          <a:bodyPr/>
          <a:lstStyle/>
          <a:p>
            <a:pPr algn="ctr" eaLnBrk="1" hangingPunct="1"/>
            <a:r>
              <a:rPr lang="en-US" sz="4000" dirty="0">
                <a:effectLst>
                  <a:outerShdw blurRad="38100" dist="38100" dir="2700000" algn="tl">
                    <a:srgbClr val="000000">
                      <a:alpha val="43137"/>
                    </a:srgbClr>
                  </a:outerShdw>
                </a:effectLst>
              </a:rPr>
              <a:t>John Lennon</a:t>
            </a:r>
            <a:br>
              <a:rPr lang="en-US" dirty="0"/>
            </a:br>
            <a:r>
              <a:rPr lang="en-US" sz="2400"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Song “Imagine”</a:t>
            </a:r>
          </a:p>
        </p:txBody>
      </p:sp>
      <p:sp>
        <p:nvSpPr>
          <p:cNvPr id="19460" name="Rectangle 3"/>
          <p:cNvSpPr>
            <a:spLocks noGrp="1" noChangeArrowheads="1"/>
          </p:cNvSpPr>
          <p:nvPr>
            <p:ph type="body" idx="1"/>
          </p:nvPr>
        </p:nvSpPr>
        <p:spPr>
          <a:xfrm>
            <a:off x="609600" y="1371600"/>
            <a:ext cx="10972800" cy="1619250"/>
          </a:xfrm>
        </p:spPr>
        <p:txBody>
          <a:bodyPr/>
          <a:lstStyle/>
          <a:p>
            <a:pPr marL="0" indent="0" algn="just" eaLnBrk="1" hangingPunct="1">
              <a:buNone/>
            </a:pPr>
            <a:r>
              <a:rPr lang="en-US" dirty="0"/>
              <a:t>… imagine a time when there will be “</a:t>
            </a:r>
            <a:r>
              <a:rPr lang="en-US" b="1" u="sng" dirty="0">
                <a:solidFill>
                  <a:srgbClr val="FFFFCC"/>
                </a:solidFill>
              </a:rPr>
              <a:t>no countries</a:t>
            </a:r>
            <a:r>
              <a:rPr lang="en-US" dirty="0"/>
              <a:t>,” “no religion,” “no heaven,” “no hell,” “no possessions,” everyone “living for today,” and the world “</a:t>
            </a:r>
            <a:r>
              <a:rPr lang="en-US" b="1" u="sng" dirty="0">
                <a:solidFill>
                  <a:srgbClr val="FFFFCC"/>
                </a:solidFill>
              </a:rPr>
              <a:t>as one</a:t>
            </a:r>
            <a:r>
              <a:rPr lang="en-US" dirty="0"/>
              <a:t>.”</a:t>
            </a:r>
          </a:p>
        </p:txBody>
      </p:sp>
      <p:pic>
        <p:nvPicPr>
          <p:cNvPr id="3" name="Picture 2">
            <a:extLst>
              <a:ext uri="{FF2B5EF4-FFF2-40B4-BE49-F238E27FC236}">
                <a16:creationId xmlns:a16="http://schemas.microsoft.com/office/drawing/2014/main" id="{156EFEBD-97CE-448D-9437-CB56BBF0F2E0}"/>
              </a:ext>
            </a:extLst>
          </p:cNvPr>
          <p:cNvPicPr>
            <a:picLocks noChangeAspect="1"/>
          </p:cNvPicPr>
          <p:nvPr/>
        </p:nvPicPr>
        <p:blipFill>
          <a:blip r:embed="rId2"/>
          <a:stretch>
            <a:fillRect/>
          </a:stretch>
        </p:blipFill>
        <p:spPr>
          <a:xfrm>
            <a:off x="3509010" y="3276600"/>
            <a:ext cx="5173981" cy="320040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6"/>
          <p:cNvSpPr>
            <a:spLocks noGrp="1" noChangeArrowheads="1"/>
          </p:cNvSpPr>
          <p:nvPr>
            <p:ph type="title"/>
          </p:nvPr>
        </p:nvSpPr>
        <p:spPr>
          <a:xfrm>
            <a:off x="4267200" y="228600"/>
            <a:ext cx="3657600" cy="11430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David Rockefeller</a:t>
            </a:r>
            <a:br>
              <a:rPr lang="en-US" sz="3200" dirty="0">
                <a:effectLst>
                  <a:outerShdw blurRad="38100" dist="38100" dir="2700000" algn="tl">
                    <a:srgbClr val="000000">
                      <a:alpha val="43137"/>
                    </a:srgbClr>
                  </a:outerShdw>
                </a:effectLst>
              </a:rPr>
            </a:br>
            <a:r>
              <a:rPr lang="en-US" sz="2000" dirty="0">
                <a:solidFill>
                  <a:schemeClr val="tx1"/>
                </a:solidFill>
                <a:effectLst>
                  <a:outerShdw blurRad="38100" dist="38100" dir="2700000" algn="tl">
                    <a:srgbClr val="000000">
                      <a:alpha val="43137"/>
                    </a:srgbClr>
                  </a:outerShdw>
                </a:effectLst>
              </a:rPr>
              <a:t>cited in Memoirs, page 405.</a:t>
            </a:r>
          </a:p>
        </p:txBody>
      </p:sp>
      <p:sp>
        <p:nvSpPr>
          <p:cNvPr id="24579" name="Rectangle 7"/>
          <p:cNvSpPr>
            <a:spLocks noGrp="1" noChangeArrowheads="1"/>
          </p:cNvSpPr>
          <p:nvPr>
            <p:ph type="body" idx="1"/>
          </p:nvPr>
        </p:nvSpPr>
        <p:spPr>
          <a:xfrm>
            <a:off x="601133" y="1371600"/>
            <a:ext cx="10981267" cy="5257800"/>
          </a:xfrm>
        </p:spPr>
        <p:txBody>
          <a:bodyPr/>
          <a:lstStyle/>
          <a:p>
            <a:pPr marL="0" indent="0" algn="just" eaLnBrk="1" hangingPunct="1">
              <a:buNone/>
            </a:pPr>
            <a:r>
              <a:rPr lang="en-US" dirty="0">
                <a:effectLst>
                  <a:outerShdw blurRad="38100" dist="38100" dir="2700000" algn="tl">
                    <a:srgbClr val="000000">
                      <a:alpha val="43137"/>
                    </a:srgbClr>
                  </a:outerShdw>
                </a:effectLst>
              </a:rPr>
              <a:t>“For more than a century ideological extremists…have seized upon well-publicized incidents…to attack the Rockefeller family for the inordinate influence they claim we wield over American political and economic institutions. Some even believe we are part of a secret cabal working against the best interests of the United States, characterizing my family and me as 'internationalists' and of conspiring with others around the world to build a more integrated global political and economic structure--one world, if you will. </a:t>
            </a:r>
            <a:r>
              <a:rPr lang="en-US" b="1" i="1" u="sng" kern="1200" dirty="0">
                <a:solidFill>
                  <a:srgbClr val="FFFFCC"/>
                </a:solidFill>
                <a:effectLst>
                  <a:outerShdw blurRad="38100" dist="38100" dir="2700000" algn="tl">
                    <a:srgbClr val="000000">
                      <a:alpha val="43137"/>
                    </a:srgbClr>
                  </a:outerShdw>
                </a:effectLst>
              </a:rPr>
              <a:t>If that's the charge, I stand guilty, and I am proud of it.</a:t>
            </a:r>
            <a:r>
              <a:rPr lang="en-US" b="1" i="1" kern="1200" dirty="0">
                <a:solidFill>
                  <a:srgbClr val="FFFFCC"/>
                </a:solidFill>
                <a:effectLst>
                  <a:outerShdw blurRad="38100" dist="38100" dir="2700000" algn="tl">
                    <a:srgbClr val="000000">
                      <a:alpha val="43137"/>
                    </a:srgbClr>
                  </a:outerShdw>
                </a:effectLst>
              </a:rPr>
              <a:t>” </a:t>
            </a:r>
            <a:endParaRPr lang="en-US" sz="2800" i="1" dirty="0">
              <a:effectLst>
                <a:outerShdw blurRad="38100" dist="38100" dir="2700000" algn="tl">
                  <a:srgbClr val="000000">
                    <a:alpha val="43137"/>
                  </a:srgbClr>
                </a:outerShdw>
              </a:effectLst>
            </a:endParaRPr>
          </a:p>
        </p:txBody>
      </p:sp>
      <p:pic>
        <p:nvPicPr>
          <p:cNvPr id="24580" name="Picture 2" descr="https://encrypted-tbn1.gstatic.com/images?q=tbn:ANd9GcTlPp9g83NSOO7RJTwWEIDB6jwwUEuM-mYnM4Hkxd6VNO2XTuVZ4Q"/>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0399" y="76200"/>
            <a:ext cx="882650" cy="990600"/>
          </a:xfrm>
          <a:prstGeom prst="rect">
            <a:avLst/>
          </a:prstGeom>
          <a:noFill/>
          <a:ln w="9525">
            <a:noFill/>
            <a:miter lim="800000"/>
            <a:headEnd/>
            <a:tailEnd/>
          </a:ln>
        </p:spPr>
      </p:pic>
    </p:spTree>
    <p:extLst>
      <p:ext uri="{BB962C8B-B14F-4D97-AF65-F5344CB8AC3E}">
        <p14:creationId xmlns:p14="http://schemas.microsoft.com/office/powerpoint/2010/main" val="7952360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title"/>
          </p:nvPr>
        </p:nvSpPr>
        <p:spPr>
          <a:xfrm>
            <a:off x="2781300" y="152400"/>
            <a:ext cx="6629400" cy="1295400"/>
          </a:xfrm>
        </p:spPr>
        <p:txBody>
          <a:bodyPr/>
          <a:lstStyle/>
          <a:p>
            <a:pPr algn="ctr" eaLnBrk="1" hangingPunct="1">
              <a:lnSpc>
                <a:spcPct val="100000"/>
              </a:lnSpc>
            </a:pPr>
            <a:r>
              <a:rPr lang="en-US" altLang="en-US" sz="3600" dirty="0">
                <a:solidFill>
                  <a:srgbClr val="00FFFF"/>
                </a:solidFill>
              </a:rPr>
              <a:t>Henry Steele Commager</a:t>
            </a:r>
            <a:br>
              <a:rPr lang="en-US" altLang="en-US" sz="3600" dirty="0">
                <a:solidFill>
                  <a:srgbClr val="00FFFF"/>
                </a:solidFill>
              </a:rPr>
            </a:br>
            <a:r>
              <a:rPr lang="en-US" altLang="en-US" sz="2000" dirty="0">
                <a:solidFill>
                  <a:schemeClr val="tx1"/>
                </a:solidFill>
              </a:rPr>
              <a:t>cited in The New World Order, page 147</a:t>
            </a:r>
            <a:endParaRPr lang="en-US" altLang="en-US" sz="3600" dirty="0">
              <a:solidFill>
                <a:schemeClr val="tx1"/>
              </a:solidFill>
            </a:endParaRPr>
          </a:p>
        </p:txBody>
      </p:sp>
      <p:sp>
        <p:nvSpPr>
          <p:cNvPr id="9" name="Rectangle 7"/>
          <p:cNvSpPr txBox="1">
            <a:spLocks noChangeArrowheads="1"/>
          </p:cNvSpPr>
          <p:nvPr/>
        </p:nvSpPr>
        <p:spPr bwMode="auto">
          <a:xfrm>
            <a:off x="3581400" y="1524000"/>
            <a:ext cx="7979569"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711200" indent="-711200" algn="l" rtl="0" eaLnBrk="0" fontAlgn="base" hangingPunct="0">
              <a:spcBef>
                <a:spcPct val="20000"/>
              </a:spcBef>
              <a:spcAft>
                <a:spcPct val="0"/>
              </a:spcAft>
              <a:buClr>
                <a:schemeClr val="tx1"/>
              </a:buClr>
              <a:buFont typeface="Wingdings" panose="05000000000000000000" pitchFamily="2" charset="2"/>
              <a:buAutoNum type="romanUcPeriod"/>
              <a:defRPr sz="2800">
                <a:solidFill>
                  <a:schemeClr val="tx1"/>
                </a:solidFill>
                <a:latin typeface="+mn-lt"/>
                <a:ea typeface="+mn-ea"/>
                <a:cs typeface="+mn-cs"/>
              </a:defRPr>
            </a:lvl1pPr>
            <a:lvl2pPr marL="1117600" indent="-660400" algn="l" rtl="0" eaLnBrk="0" fontAlgn="base" hangingPunct="0">
              <a:spcBef>
                <a:spcPct val="20000"/>
              </a:spcBef>
              <a:spcAft>
                <a:spcPct val="0"/>
              </a:spcAft>
              <a:buClr>
                <a:schemeClr val="tx1"/>
              </a:buClr>
              <a:buFont typeface="Wingdings" panose="05000000000000000000" pitchFamily="2" charset="2"/>
              <a:buAutoNum type="alphaUcPeriod"/>
              <a:defRPr sz="2600">
                <a:solidFill>
                  <a:schemeClr val="tx1"/>
                </a:solidFill>
                <a:latin typeface="+mn-lt"/>
              </a:defRPr>
            </a:lvl2pPr>
            <a:lvl3pPr marL="1524000" indent="-609600" algn="l" rtl="0" eaLnBrk="0" fontAlgn="base" hangingPunct="0">
              <a:spcBef>
                <a:spcPct val="20000"/>
              </a:spcBef>
              <a:spcAft>
                <a:spcPct val="0"/>
              </a:spcAft>
              <a:buClr>
                <a:schemeClr val="tx1"/>
              </a:buClr>
              <a:buFont typeface="Wingdings" panose="05000000000000000000" pitchFamily="2" charset="2"/>
              <a:buAutoNum type="arabicPeriod"/>
              <a:defRPr sz="2400">
                <a:solidFill>
                  <a:schemeClr val="tx1"/>
                </a:solidFill>
                <a:latin typeface="+mn-lt"/>
              </a:defRPr>
            </a:lvl3pPr>
            <a:lvl4pPr marL="1879600" indent="-508000" algn="l" rtl="0" eaLnBrk="0" fontAlgn="base" hangingPunct="0">
              <a:spcBef>
                <a:spcPct val="20000"/>
              </a:spcBef>
              <a:spcAft>
                <a:spcPct val="0"/>
              </a:spcAft>
              <a:buClr>
                <a:schemeClr val="tx1"/>
              </a:buClr>
              <a:buSzPct val="100000"/>
              <a:buAutoNum type="alphaLcParenR"/>
              <a:defRPr sz="2000">
                <a:solidFill>
                  <a:schemeClr val="tx1"/>
                </a:solidFill>
                <a:latin typeface="+mn-lt"/>
              </a:defRPr>
            </a:lvl4pPr>
            <a:lvl5pPr marL="2336800" indent="-508000" algn="l" rtl="0" eaLnBrk="0" fontAlgn="base" hangingPunct="0">
              <a:spcBef>
                <a:spcPct val="20000"/>
              </a:spcBef>
              <a:spcAft>
                <a:spcPct val="0"/>
              </a:spcAft>
              <a:buClr>
                <a:schemeClr val="tx1"/>
              </a:buClr>
              <a:buSzPct val="100000"/>
              <a:buAutoNum type="romanLcPeriod"/>
              <a:defRPr sz="2000">
                <a:solidFill>
                  <a:schemeClr val="tx1"/>
                </a:solidFill>
                <a:latin typeface="+mn-lt"/>
              </a:defRPr>
            </a:lvl5pPr>
            <a:lvl6pPr marL="2794000" indent="-508000" algn="l" rtl="0" fontAlgn="base">
              <a:spcBef>
                <a:spcPct val="20000"/>
              </a:spcBef>
              <a:spcAft>
                <a:spcPct val="0"/>
              </a:spcAft>
              <a:buClr>
                <a:schemeClr val="tx1"/>
              </a:buClr>
              <a:buSzPct val="100000"/>
              <a:buAutoNum type="romanLcPeriod"/>
              <a:defRPr sz="2000">
                <a:solidFill>
                  <a:schemeClr val="tx1"/>
                </a:solidFill>
                <a:latin typeface="+mn-lt"/>
              </a:defRPr>
            </a:lvl6pPr>
            <a:lvl7pPr marL="3251200" indent="-508000" algn="l" rtl="0" fontAlgn="base">
              <a:spcBef>
                <a:spcPct val="20000"/>
              </a:spcBef>
              <a:spcAft>
                <a:spcPct val="0"/>
              </a:spcAft>
              <a:buClr>
                <a:schemeClr val="tx1"/>
              </a:buClr>
              <a:buSzPct val="100000"/>
              <a:buAutoNum type="romanLcPeriod"/>
              <a:defRPr sz="2000">
                <a:solidFill>
                  <a:schemeClr val="tx1"/>
                </a:solidFill>
                <a:latin typeface="+mn-lt"/>
              </a:defRPr>
            </a:lvl7pPr>
            <a:lvl8pPr marL="3708400" indent="-508000" algn="l" rtl="0" fontAlgn="base">
              <a:spcBef>
                <a:spcPct val="20000"/>
              </a:spcBef>
              <a:spcAft>
                <a:spcPct val="0"/>
              </a:spcAft>
              <a:buClr>
                <a:schemeClr val="tx1"/>
              </a:buClr>
              <a:buSzPct val="100000"/>
              <a:buAutoNum type="romanLcPeriod"/>
              <a:defRPr sz="2000">
                <a:solidFill>
                  <a:schemeClr val="tx1"/>
                </a:solidFill>
                <a:latin typeface="+mn-lt"/>
              </a:defRPr>
            </a:lvl8pPr>
            <a:lvl9pPr marL="4165600" indent="-508000" algn="l" rtl="0" fontAlgn="base">
              <a:spcBef>
                <a:spcPct val="20000"/>
              </a:spcBef>
              <a:spcAft>
                <a:spcPct val="0"/>
              </a:spcAft>
              <a:buClr>
                <a:schemeClr val="tx1"/>
              </a:buClr>
              <a:buSzPct val="100000"/>
              <a:buAutoNum type="romanLcPeriod"/>
              <a:defRPr sz="2000">
                <a:solidFill>
                  <a:schemeClr val="tx1"/>
                </a:solidFill>
                <a:latin typeface="+mn-lt"/>
              </a:defRPr>
            </a:lvl9pPr>
          </a:lstStyle>
          <a:p>
            <a:pPr marL="0" indent="0" algn="just" eaLnBrk="1" hangingPunct="1">
              <a:buClr>
                <a:srgbClr val="FFFFFF"/>
              </a:buClr>
              <a:buNone/>
            </a:pPr>
            <a:r>
              <a:rPr lang="en-US" sz="3600" i="1" kern="0" dirty="0">
                <a:solidFill>
                  <a:srgbClr val="FFFFFF"/>
                </a:solidFill>
                <a:latin typeface="Calibri" panose="020F0502020204030204" pitchFamily="34" charset="0"/>
              </a:rPr>
              <a:t>“The inescapable fact, traumatized by the energy crisis, the population crisis, armaments race, and so forth, is that </a:t>
            </a:r>
            <a:r>
              <a:rPr lang="en-US" sz="3600" b="1" i="1" u="sng" dirty="0">
                <a:solidFill>
                  <a:srgbClr val="FFFFCC"/>
                </a:solidFill>
                <a:latin typeface="Calibri" panose="020F0502020204030204" pitchFamily="34" charset="0"/>
              </a:rPr>
              <a:t>nationalism</a:t>
            </a:r>
            <a:r>
              <a:rPr lang="en-US" sz="3600" i="1" kern="0" dirty="0">
                <a:solidFill>
                  <a:srgbClr val="FFFFFF"/>
                </a:solidFill>
                <a:latin typeface="Calibri" panose="020F0502020204030204" pitchFamily="34" charset="0"/>
              </a:rPr>
              <a:t> as we have noted in the 19</a:t>
            </a:r>
            <a:r>
              <a:rPr lang="en-US" sz="3600" i="1" kern="0" baseline="30000" dirty="0">
                <a:solidFill>
                  <a:srgbClr val="FFFFFF"/>
                </a:solidFill>
                <a:latin typeface="Calibri" panose="020F0502020204030204" pitchFamily="34" charset="0"/>
              </a:rPr>
              <a:t>th</a:t>
            </a:r>
            <a:r>
              <a:rPr lang="en-US" sz="3600" i="1" kern="0" dirty="0">
                <a:solidFill>
                  <a:srgbClr val="FFFFFF"/>
                </a:solidFill>
                <a:latin typeface="Calibri" panose="020F0502020204030204" pitchFamily="34" charset="0"/>
              </a:rPr>
              <a:t> and much of the 20</a:t>
            </a:r>
            <a:r>
              <a:rPr lang="en-US" sz="3600" i="1" kern="0" baseline="30000" dirty="0">
                <a:solidFill>
                  <a:srgbClr val="FFFFFF"/>
                </a:solidFill>
                <a:latin typeface="Calibri" panose="020F0502020204030204" pitchFamily="34" charset="0"/>
              </a:rPr>
              <a:t>th</a:t>
            </a:r>
            <a:r>
              <a:rPr lang="en-US" sz="3600" i="1" kern="0" dirty="0">
                <a:solidFill>
                  <a:srgbClr val="FFFFFF"/>
                </a:solidFill>
                <a:latin typeface="Calibri" panose="020F0502020204030204" pitchFamily="34" charset="0"/>
              </a:rPr>
              <a:t> century is as much of an </a:t>
            </a:r>
            <a:r>
              <a:rPr lang="en-US" sz="3600" b="1" i="1" u="sng" dirty="0">
                <a:solidFill>
                  <a:srgbClr val="FFFFCC"/>
                </a:solidFill>
                <a:latin typeface="Calibri" panose="020F0502020204030204" pitchFamily="34" charset="0"/>
              </a:rPr>
              <a:t>anachronism</a:t>
            </a:r>
            <a:r>
              <a:rPr lang="en-US" sz="3600" i="1" kern="0" dirty="0">
                <a:solidFill>
                  <a:srgbClr val="FFFFFF"/>
                </a:solidFill>
                <a:latin typeface="Calibri" panose="020F0502020204030204" pitchFamily="34" charset="0"/>
              </a:rPr>
              <a:t> today as with States Rights when Calhoun preached it and Jefferson Davis fought for it</a:t>
            </a:r>
            <a:r>
              <a:rPr lang="en-US" sz="3000" i="1" kern="0" dirty="0">
                <a:solidFill>
                  <a:srgbClr val="FFFFFF"/>
                </a:solidFill>
                <a:latin typeface="Calibri" panose="020F0502020204030204" pitchFamily="34" charset="0"/>
              </a:rPr>
              <a:t>.” </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031" y="1752600"/>
            <a:ext cx="2721769" cy="3429000"/>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985229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title"/>
          </p:nvPr>
        </p:nvSpPr>
        <p:spPr>
          <a:xfrm>
            <a:off x="2781300" y="152400"/>
            <a:ext cx="6629400" cy="1295400"/>
          </a:xfrm>
        </p:spPr>
        <p:txBody>
          <a:bodyPr/>
          <a:lstStyle/>
          <a:p>
            <a:pPr algn="ctr" eaLnBrk="1" hangingPunct="1">
              <a:lnSpc>
                <a:spcPct val="100000"/>
              </a:lnSpc>
            </a:pPr>
            <a:r>
              <a:rPr lang="en-US" altLang="en-US" sz="3600" dirty="0">
                <a:solidFill>
                  <a:srgbClr val="00FFFF"/>
                </a:solidFill>
              </a:rPr>
              <a:t>Henry Steele Commager</a:t>
            </a:r>
            <a:br>
              <a:rPr lang="en-US" altLang="en-US" sz="3600" dirty="0">
                <a:solidFill>
                  <a:srgbClr val="00FFFF"/>
                </a:solidFill>
              </a:rPr>
            </a:br>
            <a:r>
              <a:rPr lang="en-US" altLang="en-US" sz="2000" dirty="0">
                <a:solidFill>
                  <a:srgbClr val="00FFFF"/>
                </a:solidFill>
              </a:rPr>
              <a:t>cited in The New World Order, page 147</a:t>
            </a:r>
          </a:p>
        </p:txBody>
      </p:sp>
      <p:sp>
        <p:nvSpPr>
          <p:cNvPr id="9" name="Rectangle 7"/>
          <p:cNvSpPr txBox="1">
            <a:spLocks noChangeArrowheads="1"/>
          </p:cNvSpPr>
          <p:nvPr/>
        </p:nvSpPr>
        <p:spPr bwMode="auto">
          <a:xfrm>
            <a:off x="3581400" y="1524000"/>
            <a:ext cx="7979569"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711200" indent="-711200" algn="l" rtl="0" eaLnBrk="0" fontAlgn="base" hangingPunct="0">
              <a:spcBef>
                <a:spcPct val="20000"/>
              </a:spcBef>
              <a:spcAft>
                <a:spcPct val="0"/>
              </a:spcAft>
              <a:buClr>
                <a:schemeClr val="tx1"/>
              </a:buClr>
              <a:buFont typeface="Wingdings" panose="05000000000000000000" pitchFamily="2" charset="2"/>
              <a:buAutoNum type="romanUcPeriod"/>
              <a:defRPr sz="2800">
                <a:solidFill>
                  <a:schemeClr val="tx1"/>
                </a:solidFill>
                <a:latin typeface="+mn-lt"/>
                <a:ea typeface="+mn-ea"/>
                <a:cs typeface="+mn-cs"/>
              </a:defRPr>
            </a:lvl1pPr>
            <a:lvl2pPr marL="1117600" indent="-660400" algn="l" rtl="0" eaLnBrk="0" fontAlgn="base" hangingPunct="0">
              <a:spcBef>
                <a:spcPct val="20000"/>
              </a:spcBef>
              <a:spcAft>
                <a:spcPct val="0"/>
              </a:spcAft>
              <a:buClr>
                <a:schemeClr val="tx1"/>
              </a:buClr>
              <a:buFont typeface="Wingdings" panose="05000000000000000000" pitchFamily="2" charset="2"/>
              <a:buAutoNum type="alphaUcPeriod"/>
              <a:defRPr sz="2600">
                <a:solidFill>
                  <a:schemeClr val="tx1"/>
                </a:solidFill>
                <a:latin typeface="+mn-lt"/>
              </a:defRPr>
            </a:lvl2pPr>
            <a:lvl3pPr marL="1524000" indent="-609600" algn="l" rtl="0" eaLnBrk="0" fontAlgn="base" hangingPunct="0">
              <a:spcBef>
                <a:spcPct val="20000"/>
              </a:spcBef>
              <a:spcAft>
                <a:spcPct val="0"/>
              </a:spcAft>
              <a:buClr>
                <a:schemeClr val="tx1"/>
              </a:buClr>
              <a:buFont typeface="Wingdings" panose="05000000000000000000" pitchFamily="2" charset="2"/>
              <a:buAutoNum type="arabicPeriod"/>
              <a:defRPr sz="2400">
                <a:solidFill>
                  <a:schemeClr val="tx1"/>
                </a:solidFill>
                <a:latin typeface="+mn-lt"/>
              </a:defRPr>
            </a:lvl3pPr>
            <a:lvl4pPr marL="1879600" indent="-508000" algn="l" rtl="0" eaLnBrk="0" fontAlgn="base" hangingPunct="0">
              <a:spcBef>
                <a:spcPct val="20000"/>
              </a:spcBef>
              <a:spcAft>
                <a:spcPct val="0"/>
              </a:spcAft>
              <a:buClr>
                <a:schemeClr val="tx1"/>
              </a:buClr>
              <a:buSzPct val="100000"/>
              <a:buAutoNum type="alphaLcParenR"/>
              <a:defRPr sz="2000">
                <a:solidFill>
                  <a:schemeClr val="tx1"/>
                </a:solidFill>
                <a:latin typeface="+mn-lt"/>
              </a:defRPr>
            </a:lvl4pPr>
            <a:lvl5pPr marL="2336800" indent="-508000" algn="l" rtl="0" eaLnBrk="0" fontAlgn="base" hangingPunct="0">
              <a:spcBef>
                <a:spcPct val="20000"/>
              </a:spcBef>
              <a:spcAft>
                <a:spcPct val="0"/>
              </a:spcAft>
              <a:buClr>
                <a:schemeClr val="tx1"/>
              </a:buClr>
              <a:buSzPct val="100000"/>
              <a:buAutoNum type="romanLcPeriod"/>
              <a:defRPr sz="2000">
                <a:solidFill>
                  <a:schemeClr val="tx1"/>
                </a:solidFill>
                <a:latin typeface="+mn-lt"/>
              </a:defRPr>
            </a:lvl5pPr>
            <a:lvl6pPr marL="2794000" indent="-508000" algn="l" rtl="0" fontAlgn="base">
              <a:spcBef>
                <a:spcPct val="20000"/>
              </a:spcBef>
              <a:spcAft>
                <a:spcPct val="0"/>
              </a:spcAft>
              <a:buClr>
                <a:schemeClr val="tx1"/>
              </a:buClr>
              <a:buSzPct val="100000"/>
              <a:buAutoNum type="romanLcPeriod"/>
              <a:defRPr sz="2000">
                <a:solidFill>
                  <a:schemeClr val="tx1"/>
                </a:solidFill>
                <a:latin typeface="+mn-lt"/>
              </a:defRPr>
            </a:lvl6pPr>
            <a:lvl7pPr marL="3251200" indent="-508000" algn="l" rtl="0" fontAlgn="base">
              <a:spcBef>
                <a:spcPct val="20000"/>
              </a:spcBef>
              <a:spcAft>
                <a:spcPct val="0"/>
              </a:spcAft>
              <a:buClr>
                <a:schemeClr val="tx1"/>
              </a:buClr>
              <a:buSzPct val="100000"/>
              <a:buAutoNum type="romanLcPeriod"/>
              <a:defRPr sz="2000">
                <a:solidFill>
                  <a:schemeClr val="tx1"/>
                </a:solidFill>
                <a:latin typeface="+mn-lt"/>
              </a:defRPr>
            </a:lvl7pPr>
            <a:lvl8pPr marL="3708400" indent="-508000" algn="l" rtl="0" fontAlgn="base">
              <a:spcBef>
                <a:spcPct val="20000"/>
              </a:spcBef>
              <a:spcAft>
                <a:spcPct val="0"/>
              </a:spcAft>
              <a:buClr>
                <a:schemeClr val="tx1"/>
              </a:buClr>
              <a:buSzPct val="100000"/>
              <a:buAutoNum type="romanLcPeriod"/>
              <a:defRPr sz="2000">
                <a:solidFill>
                  <a:schemeClr val="tx1"/>
                </a:solidFill>
                <a:latin typeface="+mn-lt"/>
              </a:defRPr>
            </a:lvl8pPr>
            <a:lvl9pPr marL="4165600" indent="-508000" algn="l" rtl="0" fontAlgn="base">
              <a:spcBef>
                <a:spcPct val="20000"/>
              </a:spcBef>
              <a:spcAft>
                <a:spcPct val="0"/>
              </a:spcAft>
              <a:buClr>
                <a:schemeClr val="tx1"/>
              </a:buClr>
              <a:buSzPct val="100000"/>
              <a:buAutoNum type="romanLcPeriod"/>
              <a:defRPr sz="2000">
                <a:solidFill>
                  <a:schemeClr val="tx1"/>
                </a:solidFill>
                <a:latin typeface="+mn-lt"/>
              </a:defRPr>
            </a:lvl9pPr>
          </a:lstStyle>
          <a:p>
            <a:pPr marL="0" indent="0" algn="just" eaLnBrk="1" hangingPunct="1">
              <a:buNone/>
              <a:defRPr/>
            </a:pPr>
            <a:r>
              <a:rPr lang="en-US" altLang="en-US" sz="3600" i="1" kern="0" dirty="0">
                <a:latin typeface="Calibri" panose="020F0502020204030204" pitchFamily="34" charset="0"/>
              </a:rPr>
              <a:t>“Just as we know, or should know, that none of our domestic problems can be solved within the artificial boundaries of the states, so none of our global problems can be solved within the largely artificial boundaries of the nations.”</a:t>
            </a:r>
          </a:p>
        </p:txBody>
      </p:sp>
      <p:pic>
        <p:nvPicPr>
          <p:cNvPr id="5" name="Picture 4">
            <a:extLst>
              <a:ext uri="{FF2B5EF4-FFF2-40B4-BE49-F238E27FC236}">
                <a16:creationId xmlns:a16="http://schemas.microsoft.com/office/drawing/2014/main" id="{0A6FE25F-790D-4BE0-9FAF-93BC997E6A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031" y="1752600"/>
            <a:ext cx="2721769" cy="3429000"/>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219792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A perverted explanation to be offered</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Change in God’s program</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Identification of the Antichrist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Global governance</a:t>
            </a:r>
          </a:p>
          <a:p>
            <a:pPr marL="457200" indent="-457200">
              <a:spcBef>
                <a:spcPts val="0"/>
              </a:spcBef>
              <a:spcAft>
                <a:spcPts val="1800"/>
              </a:spcAft>
              <a:buClr>
                <a:srgbClr val="FF99FF"/>
              </a:buClr>
              <a:buSzPct val="100000"/>
              <a:buFont typeface="Wingdings" pitchFamily="2" charset="2"/>
              <a:buAutoNum type="alphaLcPeriod"/>
              <a:defRPr/>
            </a:pPr>
            <a:r>
              <a:rPr lang="en-US" b="1" u="sng" dirty="0">
                <a:solidFill>
                  <a:srgbClr val="FFFFCC"/>
                </a:solidFill>
                <a:cs typeface="Calibri" pitchFamily="34" charset="0"/>
              </a:rPr>
              <a:t>One-world religion</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Signs &amp; wonders movement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The demise of America</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19173269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7380B6-73B0-4E4A-BCCB-6163E6954C6F}"/>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21507" name="Rectangle 3"/>
          <p:cNvSpPr>
            <a:spLocks noGrp="1" noChangeArrowheads="1"/>
          </p:cNvSpPr>
          <p:nvPr>
            <p:ph type="body" idx="1"/>
          </p:nvPr>
        </p:nvSpPr>
        <p:spPr>
          <a:xfrm>
            <a:off x="609600" y="0"/>
            <a:ext cx="10972800" cy="3048000"/>
          </a:xfrm>
        </p:spPr>
        <p:txBody>
          <a:bodyPr/>
          <a:lstStyle/>
          <a:p>
            <a:pPr marL="0" indent="0" algn="ctr" eaLnBrk="1" hangingPunct="1">
              <a:spcBef>
                <a:spcPts val="0"/>
              </a:spcBef>
              <a:spcAft>
                <a:spcPts val="1200"/>
              </a:spcAft>
              <a:buClr>
                <a:srgbClr val="FFFFFF"/>
              </a:buClr>
              <a:buNone/>
              <a:defRPr/>
            </a:pPr>
            <a:r>
              <a:rPr lang="en-US" sz="4000" kern="1200" dirty="0">
                <a:solidFill>
                  <a:srgbClr val="00FFFF"/>
                </a:solidFill>
                <a:effectLst>
                  <a:outerShdw blurRad="38100" dist="38100" dir="2700000" algn="tl">
                    <a:srgbClr val="000000"/>
                  </a:outerShdw>
                </a:effectLst>
                <a:cs typeface="Arial" panose="020B0604020202020204" pitchFamily="34" charset="0"/>
              </a:rPr>
              <a:t>2 Thessalonians 2:3, 7 </a:t>
            </a:r>
          </a:p>
          <a:p>
            <a:pPr marL="0" indent="0" algn="just" eaLnBrk="1" hangingPunct="1">
              <a:spcBef>
                <a:spcPts val="0"/>
              </a:spcBef>
              <a:buNone/>
            </a:pPr>
            <a:r>
              <a:rPr lang="en-US" sz="3600" dirty="0">
                <a:effectLst>
                  <a:outerShdw blurRad="38100" dist="38100" dir="2700000" algn="tl">
                    <a:srgbClr val="000000">
                      <a:alpha val="43137"/>
                    </a:srgbClr>
                  </a:outerShdw>
                </a:effectLst>
              </a:rPr>
              <a:t>“…</a:t>
            </a:r>
            <a:r>
              <a:rPr lang="en-US" sz="3600" b="1" u="sng" dirty="0">
                <a:solidFill>
                  <a:srgbClr val="FFFFCC"/>
                </a:solidFill>
                <a:effectLst>
                  <a:outerShdw blurRad="38100" dist="38100" dir="2700000" algn="tl">
                    <a:srgbClr val="000000">
                      <a:alpha val="43137"/>
                    </a:srgbClr>
                  </a:outerShdw>
                </a:effectLst>
              </a:rPr>
              <a:t>the man of lawlessness is revealed</a:t>
            </a:r>
            <a:r>
              <a:rPr lang="en-US" sz="3600" dirty="0">
                <a:effectLst>
                  <a:outerShdw blurRad="38100" dist="38100" dir="2700000" algn="tl">
                    <a:srgbClr val="000000">
                      <a:alpha val="43137"/>
                    </a:srgbClr>
                  </a:outerShdw>
                </a:effectLst>
              </a:rPr>
              <a:t>, the son of destruction…For </a:t>
            </a:r>
            <a:r>
              <a:rPr lang="en-US" sz="3600" b="1" u="sng" dirty="0">
                <a:solidFill>
                  <a:srgbClr val="FFFFCC"/>
                </a:solidFill>
                <a:effectLst>
                  <a:outerShdw blurRad="38100" dist="38100" dir="2700000" algn="tl">
                    <a:srgbClr val="000000">
                      <a:alpha val="43137"/>
                    </a:srgbClr>
                  </a:outerShdw>
                </a:effectLst>
              </a:rPr>
              <a:t>the mystery of lawlessness is already at work</a:t>
            </a:r>
            <a:r>
              <a:rPr lang="en-US" sz="3600" dirty="0">
                <a:effectLst>
                  <a:outerShdw blurRad="38100" dist="38100" dir="2700000" algn="tl">
                    <a:srgbClr val="000000">
                      <a:alpha val="43137"/>
                    </a:srgbClr>
                  </a:outerShdw>
                </a:effectLst>
              </a:rPr>
              <a:t>; only he who now restrains </a:t>
            </a:r>
            <a:r>
              <a:rPr lang="en-US" sz="3600" i="1" dirty="0">
                <a:effectLst>
                  <a:outerShdw blurRad="38100" dist="38100" dir="2700000" algn="tl">
                    <a:srgbClr val="000000">
                      <a:alpha val="43137"/>
                    </a:srgbClr>
                  </a:outerShdw>
                </a:effectLst>
              </a:rPr>
              <a:t>will do so</a:t>
            </a:r>
            <a:r>
              <a:rPr lang="en-US" sz="3600" dirty="0">
                <a:effectLst>
                  <a:outerShdw blurRad="38100" dist="38100" dir="2700000" algn="tl">
                    <a:srgbClr val="000000">
                      <a:alpha val="43137"/>
                    </a:srgbClr>
                  </a:outerShdw>
                </a:effectLst>
              </a:rPr>
              <a:t> until he is taken out of the way.”</a:t>
            </a:r>
          </a:p>
        </p:txBody>
      </p:sp>
      <p:pic>
        <p:nvPicPr>
          <p:cNvPr id="5" name="Picture 8">
            <a:extLst>
              <a:ext uri="{FF2B5EF4-FFF2-40B4-BE49-F238E27FC236}">
                <a16:creationId xmlns:a16="http://schemas.microsoft.com/office/drawing/2014/main" id="{76CF6D4D-0954-40AC-A011-FA7B796B308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3397250"/>
            <a:ext cx="2895600" cy="1479550"/>
          </a:xfrm>
          <a:prstGeom prst="rect">
            <a:avLst/>
          </a:prstGeom>
          <a:noFill/>
          <a:ln w="9525">
            <a:noFill/>
            <a:miter lim="800000"/>
            <a:headEnd/>
            <a:tailEnd/>
          </a:ln>
        </p:spPr>
      </p:pic>
    </p:spTree>
    <p:extLst>
      <p:ext uri="{BB962C8B-B14F-4D97-AF65-F5344CB8AC3E}">
        <p14:creationId xmlns:p14="http://schemas.microsoft.com/office/powerpoint/2010/main" val="28641920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EBB729-F8BC-42AF-AC9A-4B2AC647341F}"/>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pic>
        <p:nvPicPr>
          <p:cNvPr id="6" name="Picture 8">
            <a:extLst>
              <a:ext uri="{FF2B5EF4-FFF2-40B4-BE49-F238E27FC236}">
                <a16:creationId xmlns:a16="http://schemas.microsoft.com/office/drawing/2014/main" id="{95DD8DB8-12CD-4684-8E5F-35BB1CFB511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3397250"/>
            <a:ext cx="2895600" cy="1479550"/>
          </a:xfrm>
          <a:prstGeom prst="rect">
            <a:avLst/>
          </a:prstGeom>
          <a:noFill/>
          <a:ln w="9525">
            <a:noFill/>
            <a:miter lim="800000"/>
            <a:headEnd/>
            <a:tailEnd/>
          </a:ln>
        </p:spPr>
      </p:pic>
      <p:sp>
        <p:nvSpPr>
          <p:cNvPr id="21507" name="Rectangle 3"/>
          <p:cNvSpPr>
            <a:spLocks noGrp="1" noChangeArrowheads="1"/>
          </p:cNvSpPr>
          <p:nvPr>
            <p:ph type="body" idx="1"/>
          </p:nvPr>
        </p:nvSpPr>
        <p:spPr>
          <a:xfrm>
            <a:off x="609600" y="0"/>
            <a:ext cx="10972800" cy="3048000"/>
          </a:xfrm>
        </p:spPr>
        <p:txBody>
          <a:bodyPr/>
          <a:lstStyle/>
          <a:p>
            <a:pPr marL="0" indent="0" algn="ctr" defTabSz="685800" eaLnBrk="1" hangingPunct="1">
              <a:spcBef>
                <a:spcPts val="0"/>
              </a:spcBef>
              <a:spcAft>
                <a:spcPts val="1200"/>
              </a:spcAft>
              <a:buClr>
                <a:srgbClr val="FFFFFF"/>
              </a:buClr>
              <a:buNone/>
              <a:defRPr/>
            </a:pPr>
            <a:r>
              <a:rPr lang="en-US" sz="4000" kern="1200" dirty="0">
                <a:solidFill>
                  <a:srgbClr val="00FFFF"/>
                </a:solidFill>
                <a:cs typeface="Arial" panose="020B0604020202020204" pitchFamily="34" charset="0"/>
              </a:rPr>
              <a:t>1 John 4:3 </a:t>
            </a:r>
          </a:p>
          <a:p>
            <a:pPr marL="0" indent="0" algn="just" eaLnBrk="1" hangingPunct="1">
              <a:spcBef>
                <a:spcPts val="0"/>
              </a:spcBef>
              <a:buNone/>
            </a:pPr>
            <a:r>
              <a:rPr lang="en-US" sz="3600" dirty="0">
                <a:effectLst>
                  <a:outerShdw blurRad="38100" dist="38100" dir="2700000" algn="tl">
                    <a:srgbClr val="000000">
                      <a:alpha val="43137"/>
                    </a:srgbClr>
                  </a:outerShdw>
                </a:effectLst>
              </a:rPr>
              <a:t>“and every spirit that does not confess Jesus is not from God; this is </a:t>
            </a:r>
            <a:r>
              <a:rPr lang="en-US" sz="3600" b="1" u="sng" dirty="0">
                <a:solidFill>
                  <a:srgbClr val="FFFFCC"/>
                </a:solidFill>
                <a:effectLst>
                  <a:outerShdw blurRad="38100" dist="38100" dir="2700000" algn="tl">
                    <a:srgbClr val="000000">
                      <a:alpha val="43137"/>
                    </a:srgbClr>
                  </a:outerShdw>
                </a:effectLst>
              </a:rPr>
              <a:t>the </a:t>
            </a:r>
            <a:r>
              <a:rPr lang="en-US" sz="3600" b="1" i="1" u="sng" dirty="0">
                <a:solidFill>
                  <a:srgbClr val="FFFFCC"/>
                </a:solidFill>
                <a:effectLst>
                  <a:outerShdw blurRad="38100" dist="38100" dir="2700000" algn="tl">
                    <a:srgbClr val="000000">
                      <a:alpha val="43137"/>
                    </a:srgbClr>
                  </a:outerShdw>
                </a:effectLst>
              </a:rPr>
              <a:t>spirit</a:t>
            </a:r>
            <a:r>
              <a:rPr lang="en-US" sz="3600" b="1" u="sng" dirty="0">
                <a:solidFill>
                  <a:srgbClr val="FFFFCC"/>
                </a:solidFill>
                <a:effectLst>
                  <a:outerShdw blurRad="38100" dist="38100" dir="2700000" algn="tl">
                    <a:srgbClr val="000000">
                      <a:alpha val="43137"/>
                    </a:srgbClr>
                  </a:outerShdw>
                </a:effectLst>
              </a:rPr>
              <a:t> of the antichrist</a:t>
            </a:r>
            <a:r>
              <a:rPr lang="en-US" sz="3600" dirty="0">
                <a:effectLst>
                  <a:outerShdw blurRad="38100" dist="38100" dir="2700000" algn="tl">
                    <a:srgbClr val="000000">
                      <a:alpha val="43137"/>
                    </a:srgbClr>
                  </a:outerShdw>
                </a:effectLst>
              </a:rPr>
              <a:t>, of which you have heard that it is coming, </a:t>
            </a:r>
            <a:r>
              <a:rPr lang="en-US" sz="3600" b="1" u="sng" dirty="0">
                <a:solidFill>
                  <a:srgbClr val="FFFFCC"/>
                </a:solidFill>
                <a:effectLst>
                  <a:outerShdw blurRad="38100" dist="38100" dir="2700000" algn="tl">
                    <a:srgbClr val="000000">
                      <a:alpha val="43137"/>
                    </a:srgbClr>
                  </a:outerShdw>
                </a:effectLst>
              </a:rPr>
              <a:t>and now it is already in the world</a:t>
            </a:r>
            <a:r>
              <a:rPr lang="en-US" sz="36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8833083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4"/>
          <p:cNvSpPr>
            <a:spLocks noGrp="1"/>
          </p:cNvSpPr>
          <p:nvPr>
            <p:ph type="title" idx="4294967295"/>
          </p:nvPr>
        </p:nvSpPr>
        <p:spPr>
          <a:xfrm>
            <a:off x="3048000" y="228599"/>
            <a:ext cx="6096000" cy="921327"/>
          </a:xfrm>
        </p:spPr>
        <p:txBody>
          <a:bodyPr/>
          <a:lstStyle/>
          <a:p>
            <a:pPr algn="ctr"/>
            <a:r>
              <a:rPr lang="en-US" sz="4000" dirty="0"/>
              <a:t>Chrislam?</a:t>
            </a:r>
          </a:p>
        </p:txBody>
      </p:sp>
      <p:pic>
        <p:nvPicPr>
          <p:cNvPr id="2" name="Picture 1">
            <a:extLst>
              <a:ext uri="{FF2B5EF4-FFF2-40B4-BE49-F238E27FC236}">
                <a16:creationId xmlns:a16="http://schemas.microsoft.com/office/drawing/2014/main" id="{E7A52BDD-F50F-4323-8D12-60F86D0D3C20}"/>
              </a:ext>
            </a:extLst>
          </p:cNvPr>
          <p:cNvPicPr>
            <a:picLocks noChangeAspect="1"/>
          </p:cNvPicPr>
          <p:nvPr/>
        </p:nvPicPr>
        <p:blipFill>
          <a:blip r:embed="rId2"/>
          <a:stretch>
            <a:fillRect/>
          </a:stretch>
        </p:blipFill>
        <p:spPr>
          <a:xfrm>
            <a:off x="2187296" y="1066800"/>
            <a:ext cx="7817409" cy="5486400"/>
          </a:xfrm>
          <a:prstGeom prst="rect">
            <a:avLst/>
          </a:prstGeom>
          <a:ln>
            <a:solidFill>
              <a:schemeClr val="tx1"/>
            </a:solid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A perverted explanation to be offered</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Change in God’s program</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Identification of the Antichrist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Global governance</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One-world religion</a:t>
            </a:r>
          </a:p>
          <a:p>
            <a:pPr marL="457200" indent="-457200">
              <a:spcBef>
                <a:spcPts val="0"/>
              </a:spcBef>
              <a:spcAft>
                <a:spcPts val="1800"/>
              </a:spcAft>
              <a:buClr>
                <a:srgbClr val="FF99FF"/>
              </a:buClr>
              <a:buSzPct val="100000"/>
              <a:buFont typeface="Wingdings" pitchFamily="2" charset="2"/>
              <a:buAutoNum type="alphaLcPeriod"/>
              <a:defRPr/>
            </a:pPr>
            <a:r>
              <a:rPr lang="en-US" b="1" u="sng" dirty="0">
                <a:solidFill>
                  <a:srgbClr val="FFFFCC"/>
                </a:solidFill>
                <a:cs typeface="Calibri" pitchFamily="34" charset="0"/>
              </a:rPr>
              <a:t>Signs &amp; wonders movement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The demise of America</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35448761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0AE346-3F8A-4486-999E-77ABD7DE97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1507" name="Rectangle 3"/>
          <p:cNvSpPr>
            <a:spLocks noGrp="1" noChangeArrowheads="1"/>
          </p:cNvSpPr>
          <p:nvPr>
            <p:ph idx="1"/>
          </p:nvPr>
        </p:nvSpPr>
        <p:spPr>
          <a:xfrm>
            <a:off x="1333500" y="0"/>
            <a:ext cx="9525000" cy="3048000"/>
          </a:xfrm>
        </p:spPr>
        <p:txBody>
          <a:bodyPr/>
          <a:lstStyle/>
          <a:p>
            <a:pPr marL="0" indent="0" algn="ctr">
              <a:spcBef>
                <a:spcPct val="0"/>
              </a:spcBef>
              <a:spcAft>
                <a:spcPts val="1200"/>
              </a:spcAft>
              <a:buClr>
                <a:schemeClr val="tx1"/>
              </a:buClr>
              <a:buNone/>
              <a:defRPr/>
            </a:pPr>
            <a:r>
              <a:rPr lang="en-US" sz="4000" kern="1200" dirty="0">
                <a:solidFill>
                  <a:schemeClr val="tx2"/>
                </a:solidFill>
                <a:ea typeface="+mj-ea"/>
                <a:cs typeface="Calibri" panose="020F0502020204030204" pitchFamily="34" charset="0"/>
              </a:rPr>
              <a:t>2 Thessalonians 2:9</a:t>
            </a:r>
          </a:p>
          <a:p>
            <a:pPr marL="0" indent="0" algn="just" eaLnBrk="1" hangingPunct="1">
              <a:spcBef>
                <a:spcPts val="0"/>
              </a:spcBef>
              <a:buNone/>
            </a:pPr>
            <a:r>
              <a:rPr lang="en-US" sz="3600" dirty="0">
                <a:cs typeface="Calibri" panose="020F0502020204030204" pitchFamily="34" charset="0"/>
              </a:rPr>
              <a:t>“that is, the one whose coming is in accord with the activity of Satan, with all </a:t>
            </a:r>
            <a:r>
              <a:rPr lang="en-US" sz="3600" b="1" u="sng" dirty="0">
                <a:solidFill>
                  <a:srgbClr val="FFFFCC"/>
                </a:solidFill>
                <a:cs typeface="Calibri" panose="020F0502020204030204" pitchFamily="34" charset="0"/>
              </a:rPr>
              <a:t>power</a:t>
            </a:r>
            <a:r>
              <a:rPr lang="en-US" sz="3600" dirty="0">
                <a:cs typeface="Calibri" panose="020F0502020204030204" pitchFamily="34" charset="0"/>
              </a:rPr>
              <a:t> and </a:t>
            </a:r>
            <a:r>
              <a:rPr lang="en-US" sz="3600" b="1" u="sng" dirty="0">
                <a:solidFill>
                  <a:srgbClr val="FFFFCC"/>
                </a:solidFill>
                <a:cs typeface="Calibri" panose="020F0502020204030204" pitchFamily="34" charset="0"/>
              </a:rPr>
              <a:t>signs</a:t>
            </a:r>
            <a:r>
              <a:rPr lang="en-US" sz="3600" dirty="0">
                <a:cs typeface="Calibri" panose="020F0502020204030204" pitchFamily="34" charset="0"/>
              </a:rPr>
              <a:t> and false </a:t>
            </a:r>
            <a:r>
              <a:rPr lang="en-US" sz="3600" b="1" u="sng" dirty="0">
                <a:solidFill>
                  <a:srgbClr val="FFFFCC"/>
                </a:solidFill>
                <a:cs typeface="Calibri" panose="020F0502020204030204" pitchFamily="34" charset="0"/>
              </a:rPr>
              <a:t>wonders</a:t>
            </a:r>
            <a:r>
              <a:rPr lang="en-US" sz="3600" dirty="0">
                <a:cs typeface="Calibri" panose="020F0502020204030204" pitchFamily="34" charset="0"/>
              </a:rPr>
              <a:t>.”</a:t>
            </a:r>
          </a:p>
        </p:txBody>
      </p:sp>
      <p:pic>
        <p:nvPicPr>
          <p:cNvPr id="7" name="Picture 8">
            <a:extLst>
              <a:ext uri="{FF2B5EF4-FFF2-40B4-BE49-F238E27FC236}">
                <a16:creationId xmlns:a16="http://schemas.microsoft.com/office/drawing/2014/main" id="{5B3882CD-D3A8-4766-9E69-18D046EAD20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7940" y="2788920"/>
            <a:ext cx="2836120"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56536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9144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Strengthening the Pre-Tribulation Case</a:t>
            </a:r>
          </a:p>
        </p:txBody>
      </p:sp>
      <p:sp>
        <p:nvSpPr>
          <p:cNvPr id="19459" name="Rectangle 3"/>
          <p:cNvSpPr>
            <a:spLocks noGrp="1" noChangeArrowheads="1"/>
          </p:cNvSpPr>
          <p:nvPr>
            <p:ph idx="1"/>
          </p:nvPr>
        </p:nvSpPr>
        <p:spPr>
          <a:xfrm>
            <a:off x="2159001" y="1600200"/>
            <a:ext cx="6968674" cy="3810000"/>
          </a:xfrm>
        </p:spPr>
        <p:txBody>
          <a:bodyPr/>
          <a:lstStyle/>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John 14:1-4</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Revelation 3:10</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First Thessalonians 4‒5</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Second Thessalonians 2:3a</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Matthew 24‒25</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59275" y="2362200"/>
            <a:ext cx="2336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77723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1066800" y="724394"/>
          <a:ext cx="10058400" cy="5409212"/>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4648200">
                  <a:extLst>
                    <a:ext uri="{9D8B030D-6E8A-4147-A177-3AD203B41FA5}">
                      <a16:colId xmlns:a16="http://schemas.microsoft.com/office/drawing/2014/main" val="20002"/>
                    </a:ext>
                  </a:extLst>
                </a:gridCol>
              </a:tblGrid>
              <a:tr h="1371600">
                <a:tc gridSpan="3">
                  <a:txBody>
                    <a:bodyPr/>
                    <a:lstStyle/>
                    <a:p>
                      <a:pPr algn="ctr"/>
                      <a:r>
                        <a:rPr kumimoji="0" lang="en-US" sz="40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Antichrist’s Satanic Miracles</a:t>
                      </a:r>
                    </a:p>
                    <a:p>
                      <a:pPr algn="ctr"/>
                      <a:r>
                        <a:rPr kumimoji="0" lang="en-US" sz="32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(2 Thessalonians 2:9)</a:t>
                      </a:r>
                      <a:endParaRPr lang="en-US" sz="3200" u="sng" dirty="0">
                        <a:latin typeface="Calibri" panose="020F0502020204030204" pitchFamily="34" charset="0"/>
                      </a:endParaRPr>
                    </a:p>
                  </a:txBody>
                  <a:tcPr anchor="ctr">
                    <a:solidFill>
                      <a:schemeClr val="bg2"/>
                    </a:solidFill>
                  </a:tcPr>
                </a:tc>
                <a:tc hMerge="1">
                  <a:txBody>
                    <a:bodyPr/>
                    <a:lstStyle/>
                    <a:p>
                      <a:endParaRPr lang="en-US" sz="3200" u="sng" dirty="0">
                        <a:latin typeface="Calibri" panose="020F0502020204030204" pitchFamily="34" charset="0"/>
                      </a:endParaRPr>
                    </a:p>
                  </a:txBody>
                  <a:tcPr/>
                </a:tc>
                <a:tc hMerge="1">
                  <a:txBody>
                    <a:bodyPr/>
                    <a:lstStyle/>
                    <a:p>
                      <a:endParaRPr lang="en-US" sz="3200" u="sng" dirty="0">
                        <a:latin typeface="Calibri" panose="020F0502020204030204" pitchFamily="34" charset="0"/>
                      </a:endParaRPr>
                    </a:p>
                  </a:txBody>
                  <a:tcPr/>
                </a:tc>
                <a:extLst>
                  <a:ext uri="{0D108BD9-81ED-4DB2-BD59-A6C34878D82A}">
                    <a16:rowId xmlns:a16="http://schemas.microsoft.com/office/drawing/2014/main" val="73751821"/>
                  </a:ext>
                </a:extLst>
              </a:tr>
              <a:tr h="1009403">
                <a:tc>
                  <a:txBody>
                    <a:bodyPr/>
                    <a:lstStyle/>
                    <a:p>
                      <a:pPr algn="ctr"/>
                      <a:r>
                        <a:rPr lang="en-US" sz="3200" b="1" u="none" dirty="0">
                          <a:solidFill>
                            <a:srgbClr val="C00000"/>
                          </a:solidFill>
                          <a:latin typeface="Calibri" panose="020F0502020204030204" pitchFamily="34" charset="0"/>
                        </a:rPr>
                        <a:t>MIRACLE</a:t>
                      </a:r>
                    </a:p>
                  </a:txBody>
                  <a:tcPr anchor="ctr"/>
                </a:tc>
                <a:tc>
                  <a:txBody>
                    <a:bodyPr/>
                    <a:lstStyle/>
                    <a:p>
                      <a:pPr algn="ctr"/>
                      <a:r>
                        <a:rPr lang="en-US" sz="3200" b="1" u="none" dirty="0">
                          <a:solidFill>
                            <a:srgbClr val="0000CC"/>
                          </a:solidFill>
                          <a:latin typeface="Calibri" panose="020F0502020204030204" pitchFamily="34" charset="0"/>
                        </a:rPr>
                        <a:t>GREEK</a:t>
                      </a:r>
                    </a:p>
                  </a:txBody>
                  <a:tcPr anchor="ctr"/>
                </a:tc>
                <a:tc>
                  <a:txBody>
                    <a:bodyPr/>
                    <a:lstStyle/>
                    <a:p>
                      <a:pPr algn="ctr"/>
                      <a:r>
                        <a:rPr lang="en-US" sz="3200" b="1" u="none" dirty="0">
                          <a:solidFill>
                            <a:srgbClr val="006600"/>
                          </a:solidFill>
                          <a:latin typeface="Calibri" panose="020F0502020204030204" pitchFamily="34" charset="0"/>
                        </a:rPr>
                        <a:t>CHRIST’S MINISTRY</a:t>
                      </a:r>
                    </a:p>
                  </a:txBody>
                  <a:tcPr anchor="ctr"/>
                </a:tc>
                <a:extLst>
                  <a:ext uri="{0D108BD9-81ED-4DB2-BD59-A6C34878D82A}">
                    <a16:rowId xmlns:a16="http://schemas.microsoft.com/office/drawing/2014/main" val="10000"/>
                  </a:ext>
                </a:extLst>
              </a:tr>
              <a:tr h="1009403">
                <a:tc>
                  <a:txBody>
                    <a:bodyPr/>
                    <a:lstStyle/>
                    <a:p>
                      <a:pPr algn="ctr"/>
                      <a:r>
                        <a:rPr lang="en-US" sz="3200" b="1" dirty="0">
                          <a:solidFill>
                            <a:srgbClr val="C00000"/>
                          </a:solidFill>
                          <a:latin typeface="Calibri" panose="020F0502020204030204" pitchFamily="34" charset="0"/>
                        </a:rPr>
                        <a:t>Powers</a:t>
                      </a:r>
                      <a:endParaRPr lang="en-US" sz="3200" b="1" dirty="0">
                        <a:solidFill>
                          <a:srgbClr val="C00000"/>
                        </a:solidFill>
                      </a:endParaRPr>
                    </a:p>
                  </a:txBody>
                  <a:tcPr anchor="ctr"/>
                </a:tc>
                <a:tc>
                  <a:txBody>
                    <a:bodyPr/>
                    <a:lstStyle/>
                    <a:p>
                      <a:pPr algn="ctr"/>
                      <a:r>
                        <a:rPr lang="en-US" sz="3200" b="1" i="1" dirty="0">
                          <a:solidFill>
                            <a:srgbClr val="0000CC"/>
                          </a:solidFill>
                          <a:latin typeface="Calibri" panose="020F0502020204030204" pitchFamily="34" charset="0"/>
                        </a:rPr>
                        <a:t>Dynamis</a:t>
                      </a:r>
                    </a:p>
                  </a:txBody>
                  <a:tcPr anchor="ctr"/>
                </a:tc>
                <a:tc>
                  <a:txBody>
                    <a:bodyPr/>
                    <a:lstStyle/>
                    <a:p>
                      <a:pPr algn="ctr"/>
                      <a:r>
                        <a:rPr lang="en-US" sz="3200" b="1" dirty="0">
                          <a:solidFill>
                            <a:srgbClr val="006600"/>
                          </a:solidFill>
                          <a:latin typeface="Calibri" panose="020F0502020204030204" pitchFamily="34" charset="0"/>
                        </a:rPr>
                        <a:t>Matt. 11:20</a:t>
                      </a:r>
                    </a:p>
                  </a:txBody>
                  <a:tcPr anchor="ctr"/>
                </a:tc>
                <a:extLst>
                  <a:ext uri="{0D108BD9-81ED-4DB2-BD59-A6C34878D82A}">
                    <a16:rowId xmlns:a16="http://schemas.microsoft.com/office/drawing/2014/main" val="10001"/>
                  </a:ext>
                </a:extLst>
              </a:tr>
              <a:tr h="1009403">
                <a:tc>
                  <a:txBody>
                    <a:bodyPr/>
                    <a:lstStyle/>
                    <a:p>
                      <a:pPr algn="ctr"/>
                      <a:r>
                        <a:rPr lang="en-US" sz="3200" b="1" dirty="0">
                          <a:solidFill>
                            <a:srgbClr val="C00000"/>
                          </a:solidFill>
                          <a:latin typeface="Calibri" panose="020F0502020204030204" pitchFamily="34" charset="0"/>
                        </a:rPr>
                        <a:t>Signs</a:t>
                      </a:r>
                    </a:p>
                  </a:txBody>
                  <a:tcPr anchor="ctr"/>
                </a:tc>
                <a:tc>
                  <a:txBody>
                    <a:bodyPr/>
                    <a:lstStyle/>
                    <a:p>
                      <a:pPr algn="ctr"/>
                      <a:r>
                        <a:rPr lang="en-US" sz="3200" b="1" i="1" dirty="0">
                          <a:solidFill>
                            <a:srgbClr val="0000CC"/>
                          </a:solidFill>
                          <a:latin typeface="Calibri" panose="020F0502020204030204" pitchFamily="34" charset="0"/>
                        </a:rPr>
                        <a:t>Semēion</a:t>
                      </a:r>
                    </a:p>
                  </a:txBody>
                  <a:tcPr anchor="ctr"/>
                </a:tc>
                <a:tc>
                  <a:txBody>
                    <a:bodyPr/>
                    <a:lstStyle/>
                    <a:p>
                      <a:pPr algn="ctr"/>
                      <a:r>
                        <a:rPr lang="en-US" sz="3200" b="1" dirty="0">
                          <a:solidFill>
                            <a:srgbClr val="006600"/>
                          </a:solidFill>
                          <a:latin typeface="Calibri" panose="020F0502020204030204" pitchFamily="34" charset="0"/>
                        </a:rPr>
                        <a:t>John 20:30</a:t>
                      </a:r>
                    </a:p>
                  </a:txBody>
                  <a:tcPr anchor="ctr"/>
                </a:tc>
                <a:extLst>
                  <a:ext uri="{0D108BD9-81ED-4DB2-BD59-A6C34878D82A}">
                    <a16:rowId xmlns:a16="http://schemas.microsoft.com/office/drawing/2014/main" val="10002"/>
                  </a:ext>
                </a:extLst>
              </a:tr>
              <a:tr h="1009403">
                <a:tc>
                  <a:txBody>
                    <a:bodyPr/>
                    <a:lstStyle/>
                    <a:p>
                      <a:pPr algn="ctr"/>
                      <a:r>
                        <a:rPr lang="en-US" sz="3200" b="1" dirty="0">
                          <a:solidFill>
                            <a:srgbClr val="C00000"/>
                          </a:solidFill>
                          <a:latin typeface="Calibri" panose="020F0502020204030204" pitchFamily="34" charset="0"/>
                        </a:rPr>
                        <a:t>Wonders</a:t>
                      </a:r>
                    </a:p>
                  </a:txBody>
                  <a:tcPr anchor="ctr"/>
                </a:tc>
                <a:tc>
                  <a:txBody>
                    <a:bodyPr/>
                    <a:lstStyle/>
                    <a:p>
                      <a:pPr algn="ctr"/>
                      <a:r>
                        <a:rPr lang="en-US" sz="3200" b="1" i="1" dirty="0">
                          <a:solidFill>
                            <a:srgbClr val="0000CC"/>
                          </a:solidFill>
                          <a:latin typeface="Calibri" panose="020F0502020204030204" pitchFamily="34" charset="0"/>
                        </a:rPr>
                        <a:t>Teras</a:t>
                      </a:r>
                    </a:p>
                  </a:txBody>
                  <a:tcPr anchor="ctr"/>
                </a:tc>
                <a:tc>
                  <a:txBody>
                    <a:bodyPr/>
                    <a:lstStyle/>
                    <a:p>
                      <a:pPr algn="ctr"/>
                      <a:r>
                        <a:rPr lang="en-US" sz="3200" b="1" dirty="0">
                          <a:solidFill>
                            <a:srgbClr val="006600"/>
                          </a:solidFill>
                          <a:latin typeface="Calibri" panose="020F0502020204030204" pitchFamily="34" charset="0"/>
                        </a:rPr>
                        <a:t>Acts 2:22</a:t>
                      </a:r>
                    </a:p>
                  </a:txBody>
                  <a:tcPr anchor="ctr"/>
                </a:tc>
                <a:extLst>
                  <a:ext uri="{0D108BD9-81ED-4DB2-BD59-A6C34878D82A}">
                    <a16:rowId xmlns:a16="http://schemas.microsoft.com/office/drawing/2014/main" val="10003"/>
                  </a:ext>
                </a:extLst>
              </a:tr>
            </a:tbl>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Satanic/Demonic Miracles</a:t>
            </a:r>
          </a:p>
        </p:txBody>
      </p:sp>
      <p:sp>
        <p:nvSpPr>
          <p:cNvPr id="12291" name="Rectangle 3"/>
          <p:cNvSpPr>
            <a:spLocks noGrp="1" noChangeArrowheads="1"/>
          </p:cNvSpPr>
          <p:nvPr>
            <p:ph type="body" idx="1"/>
          </p:nvPr>
        </p:nvSpPr>
        <p:spPr>
          <a:xfrm>
            <a:off x="1066800" y="1143000"/>
            <a:ext cx="5943600" cy="5410200"/>
          </a:xfrm>
        </p:spPr>
        <p:txBody>
          <a:bodyPr/>
          <a:lstStyle/>
          <a:p>
            <a:pPr marL="514350" indent="-514350" eaLnBrk="1" hangingPunct="1">
              <a:spcBef>
                <a:spcPts val="0"/>
              </a:spcBef>
              <a:spcAft>
                <a:spcPts val="1400"/>
              </a:spcAft>
              <a:buSzPct val="100000"/>
              <a:buFont typeface="+mj-lt"/>
              <a:buAutoNum type="arabicPeriod"/>
              <a:defRPr/>
            </a:pPr>
            <a:r>
              <a:rPr lang="en-US" sz="3000" dirty="0">
                <a:effectLst>
                  <a:outerShdw blurRad="38100" dist="38100" dir="2700000" algn="tl">
                    <a:srgbClr val="000000">
                      <a:alpha val="43137"/>
                    </a:srgbClr>
                  </a:outerShdw>
                </a:effectLst>
              </a:rPr>
              <a:t>Exod. 7</a:t>
            </a:r>
            <a:r>
              <a:rPr lang="en-US" sz="3000" dirty="0">
                <a:effectLst>
                  <a:outerShdw blurRad="38100" dist="38100" dir="2700000" algn="tl">
                    <a:srgbClr val="000000">
                      <a:alpha val="43137"/>
                    </a:srgbClr>
                  </a:outerShdw>
                </a:effectLst>
                <a:cs typeface="Calibri" panose="020F0502020204030204" pitchFamily="34" charset="0"/>
              </a:rPr>
              <a:t>–8</a:t>
            </a:r>
          </a:p>
          <a:p>
            <a:pPr marL="514350" indent="-514350" eaLnBrk="1" hangingPunct="1">
              <a:spcBef>
                <a:spcPts val="0"/>
              </a:spcBef>
              <a:spcAft>
                <a:spcPts val="14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Deut. 13:1-3</a:t>
            </a:r>
          </a:p>
          <a:p>
            <a:pPr marL="514350" indent="-514350" eaLnBrk="1" hangingPunct="1">
              <a:spcBef>
                <a:spcPts val="0"/>
              </a:spcBef>
              <a:spcAft>
                <a:spcPts val="14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Job 1:12-19; 2:7-8</a:t>
            </a:r>
          </a:p>
          <a:p>
            <a:pPr marL="514350" indent="-514350" eaLnBrk="1" hangingPunct="1">
              <a:spcBef>
                <a:spcPts val="0"/>
              </a:spcBef>
              <a:spcAft>
                <a:spcPts val="14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1 Sam. 28?</a:t>
            </a:r>
          </a:p>
          <a:p>
            <a:pPr marL="514350" indent="-514350" eaLnBrk="1" hangingPunct="1">
              <a:spcBef>
                <a:spcPts val="0"/>
              </a:spcBef>
              <a:spcAft>
                <a:spcPts val="14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Matt. 7:21-23; 24:24</a:t>
            </a:r>
          </a:p>
          <a:p>
            <a:pPr marL="514350" indent="-514350" eaLnBrk="1" hangingPunct="1">
              <a:spcBef>
                <a:spcPts val="0"/>
              </a:spcBef>
              <a:spcAft>
                <a:spcPts val="14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Acts 8:9; 16:16</a:t>
            </a:r>
          </a:p>
          <a:p>
            <a:pPr marL="514350" indent="-514350" eaLnBrk="1" hangingPunct="1">
              <a:spcBef>
                <a:spcPts val="0"/>
              </a:spcBef>
              <a:spcAft>
                <a:spcPts val="14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Gal. 1:6-9</a:t>
            </a:r>
          </a:p>
          <a:p>
            <a:pPr marL="514350" indent="-514350" eaLnBrk="1" hangingPunct="1">
              <a:spcBef>
                <a:spcPts val="0"/>
              </a:spcBef>
              <a:spcAft>
                <a:spcPts val="14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2 Thess. 2:9</a:t>
            </a:r>
          </a:p>
          <a:p>
            <a:pPr marL="514350" indent="-514350" eaLnBrk="1" hangingPunct="1">
              <a:spcBef>
                <a:spcPts val="0"/>
              </a:spcBef>
              <a:spcAft>
                <a:spcPts val="14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Rev. 13:3, 13, 15; 16:13-14</a:t>
            </a:r>
            <a:endParaRPr lang="en-US" sz="3000"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CA7D62E1-5145-4CBF-8402-3C71610763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91400" y="1582561"/>
            <a:ext cx="3733800" cy="4308358"/>
          </a:xfrm>
          <a:prstGeom prst="rect">
            <a:avLst/>
          </a:prstGeom>
          <a:ln w="28575">
            <a:solidFill>
              <a:srgbClr val="FF0000"/>
            </a:solid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A perverted explanation to be offered</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Change in God’s program</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Identification of the Antichrist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Global governance</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One-world religion</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Signs &amp; wonders movement</a:t>
            </a:r>
          </a:p>
          <a:p>
            <a:pPr marL="457200" indent="-457200">
              <a:spcBef>
                <a:spcPts val="0"/>
              </a:spcBef>
              <a:spcAft>
                <a:spcPts val="1800"/>
              </a:spcAft>
              <a:buClr>
                <a:srgbClr val="FF99FF"/>
              </a:buClr>
              <a:buSzPct val="100000"/>
              <a:buFont typeface="Wingdings" pitchFamily="2" charset="2"/>
              <a:buAutoNum type="alphaLcPeriod"/>
              <a:defRPr/>
            </a:pPr>
            <a:r>
              <a:rPr lang="en-US" b="1" u="sng" dirty="0">
                <a:solidFill>
                  <a:srgbClr val="FFFFCC"/>
                </a:solidFill>
                <a:cs typeface="Calibri" pitchFamily="34" charset="0"/>
              </a:rPr>
              <a:t>The demise of America</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38858828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5109A2-400F-42FF-BDED-C7650B53A37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ACD8DE03-2237-435C-B992-BA986761C4AD}"/>
              </a:ext>
            </a:extLst>
          </p:cNvPr>
          <p:cNvSpPr>
            <a:spLocks noGrp="1"/>
          </p:cNvSpPr>
          <p:nvPr>
            <p:ph idx="1"/>
          </p:nvPr>
        </p:nvSpPr>
        <p:spPr>
          <a:xfrm>
            <a:off x="1524000" y="0"/>
            <a:ext cx="9144000" cy="5105400"/>
          </a:xfrm>
          <a:ln>
            <a:noFill/>
          </a:ln>
        </p:spPr>
        <p:txBody>
          <a:bodyPr/>
          <a:lstStyle/>
          <a:p>
            <a:pPr marL="0" indent="0" algn="ctr" eaLnBrk="1" hangingPunct="1">
              <a:spcBef>
                <a:spcPct val="0"/>
              </a:spcBef>
              <a:spcAft>
                <a:spcPts val="2400"/>
              </a:spcAft>
              <a:buClrTx/>
              <a:buSzTx/>
              <a:buNone/>
            </a:pPr>
            <a:r>
              <a:rPr lang="en-US" altLang="en-US" sz="4000" kern="1200" dirty="0">
                <a:solidFill>
                  <a:srgbClr val="FFFF99"/>
                </a:solidFill>
                <a:effectLst>
                  <a:outerShdw blurRad="38100" dist="38100" dir="2700000" algn="tl">
                    <a:srgbClr val="000000">
                      <a:alpha val="43137"/>
                    </a:srgbClr>
                  </a:outerShdw>
                </a:effectLst>
                <a:cs typeface="Calibri" panose="020F0502020204030204" pitchFamily="34" charset="0"/>
              </a:rPr>
              <a:t>God Blesses His Truth</a:t>
            </a:r>
          </a:p>
          <a:p>
            <a:pPr marL="0" indent="0" algn="ctr" eaLnBrk="1" hangingPunct="1">
              <a:spcBef>
                <a:spcPts val="0"/>
              </a:spcBef>
              <a:spcAft>
                <a:spcPts val="1200"/>
              </a:spcAft>
              <a:buNone/>
              <a:defRPr/>
            </a:pPr>
            <a:r>
              <a:rPr lang="en-US" sz="4000" kern="1200" dirty="0">
                <a:solidFill>
                  <a:srgbClr val="00FFFF"/>
                </a:solidFill>
                <a:effectLst>
                  <a:outerShdw blurRad="38100" dist="38100" dir="2700000" algn="tl">
                    <a:srgbClr val="000000">
                      <a:alpha val="43137"/>
                    </a:srgbClr>
                  </a:outerShdw>
                </a:effectLst>
                <a:cs typeface="Calibri" panose="020F0502020204030204" pitchFamily="34" charset="0"/>
              </a:rPr>
              <a:t>Proverbs 14:34</a:t>
            </a:r>
          </a:p>
          <a:p>
            <a:pPr marL="0" indent="0" algn="just" eaLnBrk="1" hangingPunct="1">
              <a:spcBef>
                <a:spcPts val="0"/>
              </a:spcBef>
              <a:spcAft>
                <a:spcPts val="1200"/>
              </a:spcAft>
              <a:buNone/>
              <a:defRPr/>
            </a:pPr>
            <a:r>
              <a:rPr lang="en-US" sz="3600" dirty="0">
                <a:effectLst>
                  <a:outerShdw blurRad="38100" dist="38100" dir="2700000" algn="tl">
                    <a:srgbClr val="000000">
                      <a:alpha val="43137"/>
                    </a:srgbClr>
                  </a:outerShdw>
                </a:effectLst>
                <a:cs typeface="Calibri" pitchFamily="34" charset="0"/>
              </a:rPr>
              <a:t>“Righteousness exalts a nation, but sin is a reproach to any people.” </a:t>
            </a:r>
          </a:p>
          <a:p>
            <a:pPr marL="0" indent="0" algn="ctr" eaLnBrk="1" hangingPunct="1">
              <a:spcBef>
                <a:spcPts val="0"/>
              </a:spcBef>
              <a:spcAft>
                <a:spcPts val="1200"/>
              </a:spcAft>
              <a:buNone/>
              <a:defRPr/>
            </a:pPr>
            <a:r>
              <a:rPr lang="en-US" sz="4000" kern="1200" dirty="0">
                <a:solidFill>
                  <a:srgbClr val="00FFFF"/>
                </a:solidFill>
                <a:effectLst>
                  <a:outerShdw blurRad="38100" dist="38100" dir="2700000" algn="tl">
                    <a:srgbClr val="000000">
                      <a:alpha val="43137"/>
                    </a:srgbClr>
                  </a:outerShdw>
                </a:effectLst>
                <a:cs typeface="Calibri" panose="020F0502020204030204" pitchFamily="34" charset="0"/>
              </a:rPr>
              <a:t>Ps 33:12</a:t>
            </a:r>
          </a:p>
          <a:p>
            <a:pPr marL="0" indent="0" algn="just" eaLnBrk="1" hangingPunct="1">
              <a:spcBef>
                <a:spcPts val="0"/>
              </a:spcBef>
              <a:spcAft>
                <a:spcPts val="0"/>
              </a:spcAft>
              <a:buNone/>
              <a:defRPr/>
            </a:pPr>
            <a:r>
              <a:rPr lang="en-US" sz="3600" dirty="0">
                <a:effectLst>
                  <a:outerShdw blurRad="38100" dist="38100" dir="2700000" algn="tl">
                    <a:srgbClr val="000000">
                      <a:alpha val="43137"/>
                    </a:srgbClr>
                  </a:outerShdw>
                </a:effectLst>
                <a:cs typeface="Calibri" pitchFamily="34" charset="0"/>
              </a:rPr>
              <a:t>“Blessed is the nation whose God is the Lord.”</a:t>
            </a:r>
          </a:p>
          <a:p>
            <a:pPr marL="0" indent="0" algn="just" eaLnBrk="1" hangingPunct="1">
              <a:spcBef>
                <a:spcPts val="0"/>
              </a:spcBef>
              <a:spcAft>
                <a:spcPts val="1200"/>
              </a:spcAft>
              <a:buNone/>
              <a:defRPr/>
            </a:pPr>
            <a:endParaRPr lang="en-US" sz="3600" dirty="0">
              <a:effectLst>
                <a:outerShdw blurRad="38100" dist="38100" dir="2700000" algn="tl">
                  <a:srgbClr val="000000">
                    <a:alpha val="43137"/>
                  </a:srgbClr>
                </a:outerShdw>
              </a:effectLst>
              <a:cs typeface="Calibri"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905000" y="228600"/>
            <a:ext cx="8534400" cy="914400"/>
          </a:xfrm>
        </p:spPr>
        <p:txBody>
          <a:bodyPr/>
          <a:lstStyle/>
          <a:p>
            <a:pPr algn="ctr" eaLnBrk="1" hangingPunct="1"/>
            <a:r>
              <a:rPr lang="en-US" sz="4000" dirty="0">
                <a:latin typeface="Calibri" pitchFamily="34" charset="0"/>
                <a:ea typeface="Calibri" pitchFamily="34" charset="0"/>
                <a:cs typeface="Calibri" pitchFamily="34" charset="0"/>
              </a:rPr>
              <a:t>America is a “Christian Nation”</a:t>
            </a:r>
          </a:p>
        </p:txBody>
      </p:sp>
      <p:sp>
        <p:nvSpPr>
          <p:cNvPr id="18435" name="Content Placeholder 2"/>
          <p:cNvSpPr>
            <a:spLocks noGrp="1"/>
          </p:cNvSpPr>
          <p:nvPr>
            <p:ph idx="1"/>
          </p:nvPr>
        </p:nvSpPr>
        <p:spPr>
          <a:xfrm>
            <a:off x="609600" y="1295400"/>
            <a:ext cx="7924800" cy="5105400"/>
          </a:xfrm>
          <a:blipFill dpi="0" rotWithShape="1">
            <a:blip r:embed="rId2" cstate="print"/>
            <a:srcRect/>
            <a:tile tx="0" ty="0" sx="100000" sy="100000" flip="none" algn="tl"/>
          </a:blipFill>
        </p:spPr>
        <p:txBody>
          <a:bodyPr/>
          <a:lstStyle/>
          <a:p>
            <a:pPr marL="0" indent="0" algn="just" eaLnBrk="1" hangingPunct="1">
              <a:spcBef>
                <a:spcPts val="1800"/>
              </a:spcBef>
              <a:buNone/>
            </a:pPr>
            <a:r>
              <a:rPr lang="en-US" sz="3000" dirty="0">
                <a:solidFill>
                  <a:schemeClr val="bg2"/>
                </a:solidFill>
                <a:effectLst/>
                <a:latin typeface="Calibri" pitchFamily="34" charset="0"/>
                <a:ea typeface="Calibri" pitchFamily="34" charset="0"/>
                <a:cs typeface="Calibri" pitchFamily="34" charset="0"/>
              </a:rPr>
              <a:t>“</a:t>
            </a:r>
            <a:r>
              <a:rPr lang="en-US" sz="3000" b="1" dirty="0">
                <a:solidFill>
                  <a:schemeClr val="bg2"/>
                </a:solidFill>
                <a:effectLst/>
                <a:latin typeface="Calibri" pitchFamily="34" charset="0"/>
                <a:ea typeface="Calibri" pitchFamily="34" charset="0"/>
                <a:cs typeface="Calibri" pitchFamily="34" charset="0"/>
              </a:rPr>
              <a:t>This is historically true</a:t>
            </a:r>
            <a:r>
              <a:rPr lang="en-US" sz="3000" dirty="0">
                <a:solidFill>
                  <a:schemeClr val="bg2"/>
                </a:solidFill>
                <a:effectLst/>
                <a:latin typeface="Calibri" pitchFamily="34" charset="0"/>
                <a:ea typeface="Calibri" pitchFamily="34" charset="0"/>
                <a:cs typeface="Calibri" pitchFamily="34" charset="0"/>
              </a:rPr>
              <a:t>. From the discovery of this continent to the present hour, there is a single voice making this affirmation… These are not the sayings, declarations of private persons: they are organic utterances; they speak the voice of the entire people…These and many other matters which might be noticed, add a volume of unofficial declarations to the mass of organic utterances that </a:t>
            </a:r>
            <a:r>
              <a:rPr lang="en-US" sz="3000" b="1" u="sng" dirty="0">
                <a:solidFill>
                  <a:schemeClr val="bg2"/>
                </a:solidFill>
                <a:effectLst/>
                <a:latin typeface="Calibri" pitchFamily="34" charset="0"/>
                <a:ea typeface="Calibri" pitchFamily="34" charset="0"/>
                <a:cs typeface="Calibri" pitchFamily="34" charset="0"/>
              </a:rPr>
              <a:t>this is a Christian nation</a:t>
            </a:r>
            <a:r>
              <a:rPr lang="en-US" sz="3000" b="1" dirty="0">
                <a:solidFill>
                  <a:schemeClr val="bg2"/>
                </a:solidFill>
                <a:effectLst/>
                <a:latin typeface="Calibri" pitchFamily="34" charset="0"/>
                <a:ea typeface="Calibri" pitchFamily="34" charset="0"/>
                <a:cs typeface="Calibri" pitchFamily="34" charset="0"/>
              </a:rPr>
              <a:t>.”  </a:t>
            </a:r>
          </a:p>
          <a:p>
            <a:pPr marL="0" indent="0" algn="ctr" eaLnBrk="1" hangingPunct="1">
              <a:spcBef>
                <a:spcPts val="1800"/>
              </a:spcBef>
              <a:buNone/>
            </a:pPr>
            <a:r>
              <a:rPr lang="en-US" sz="1600" b="1" i="1" dirty="0">
                <a:solidFill>
                  <a:schemeClr val="bg2"/>
                </a:solidFill>
                <a:effectLst/>
                <a:latin typeface="Calibri" pitchFamily="34" charset="0"/>
                <a:ea typeface="Calibri" pitchFamily="34" charset="0"/>
                <a:cs typeface="Calibri" pitchFamily="34" charset="0"/>
              </a:rPr>
              <a:t>Church of the Holy Trinity v. U.S</a:t>
            </a:r>
            <a:r>
              <a:rPr lang="en-US" sz="1600" b="1" dirty="0">
                <a:solidFill>
                  <a:schemeClr val="bg2"/>
                </a:solidFill>
                <a:effectLst/>
                <a:latin typeface="Calibri" pitchFamily="34" charset="0"/>
                <a:ea typeface="Calibri" pitchFamily="34" charset="0"/>
                <a:cs typeface="Calibri" pitchFamily="34" charset="0"/>
              </a:rPr>
              <a:t>., 143 U.S. 457, 465, 470-71 (1892)</a:t>
            </a:r>
          </a:p>
        </p:txBody>
      </p:sp>
      <p:pic>
        <p:nvPicPr>
          <p:cNvPr id="18438" name="Picture 6"/>
          <p:cNvPicPr>
            <a:picLocks noChangeAspect="1" noChangeArrowheads="1"/>
          </p:cNvPicPr>
          <p:nvPr/>
        </p:nvPicPr>
        <p:blipFill>
          <a:blip r:embed="rId3" cstate="print"/>
          <a:srcRect/>
          <a:stretch>
            <a:fillRect/>
          </a:stretch>
        </p:blipFill>
        <p:spPr bwMode="auto">
          <a:xfrm>
            <a:off x="8839200" y="1371602"/>
            <a:ext cx="2743200" cy="370840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HP Desktop\Pictures\Gog-Magog-Map-Final.png"/>
          <p:cNvPicPr>
            <a:picLocks noChangeAspect="1" noChangeArrowheads="1"/>
          </p:cNvPicPr>
          <p:nvPr/>
        </p:nvPicPr>
        <p:blipFill>
          <a:blip r:embed="rId2" cstate="print"/>
          <a:srcRect/>
          <a:stretch>
            <a:fillRect/>
          </a:stretch>
        </p:blipFill>
        <p:spPr bwMode="auto">
          <a:xfrm>
            <a:off x="1681546" y="228600"/>
            <a:ext cx="882890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A perverted explanation to be offered</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Change in God’s program</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Identification of the Antichrist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Global governance</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One-world religion</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Signs &amp; wonders movement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The demise of America</a:t>
            </a:r>
          </a:p>
          <a:p>
            <a:pPr marL="457200" indent="-457200">
              <a:spcBef>
                <a:spcPts val="0"/>
              </a:spcBef>
              <a:spcAft>
                <a:spcPts val="1800"/>
              </a:spcAft>
              <a:buClr>
                <a:srgbClr val="FF99FF"/>
              </a:buClr>
              <a:buSzPct val="100000"/>
              <a:buFont typeface="Wingdings" pitchFamily="2" charset="2"/>
              <a:buAutoNum type="alphaLcPeriod"/>
              <a:defRPr/>
            </a:pPr>
            <a:r>
              <a:rPr lang="en-US" b="1" u="sng" dirty="0">
                <a:solidFill>
                  <a:srgbClr val="FFFFCC"/>
                </a:solidFill>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38926578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914400" y="228600"/>
            <a:ext cx="10363200" cy="914400"/>
          </a:xfrm>
        </p:spPr>
        <p:txBody>
          <a:bodyPr/>
          <a:lstStyle/>
          <a:p>
            <a:pPr algn="ctr"/>
            <a:r>
              <a:rPr lang="en-US" sz="3600" dirty="0" err="1">
                <a:effectLst>
                  <a:outerShdw blurRad="38100" dist="38100" dir="2700000" algn="tl">
                    <a:srgbClr val="000000">
                      <a:alpha val="43137"/>
                    </a:srgbClr>
                  </a:outerShdw>
                </a:effectLst>
              </a:rPr>
              <a:t>Pretribulationism</a:t>
            </a:r>
            <a:r>
              <a:rPr lang="en-US" sz="3600" dirty="0">
                <a:effectLst>
                  <a:outerShdw blurRad="38100" dist="38100" dir="2700000" algn="tl">
                    <a:srgbClr val="000000">
                      <a:alpha val="43137"/>
                    </a:srgbClr>
                  </a:outerShdw>
                </a:effectLst>
              </a:rPr>
              <a:t> is not Escapism</a:t>
            </a:r>
          </a:p>
        </p:txBody>
      </p:sp>
      <p:sp>
        <p:nvSpPr>
          <p:cNvPr id="24579" name="Rectangle 3"/>
          <p:cNvSpPr>
            <a:spLocks noGrp="1" noChangeArrowheads="1"/>
          </p:cNvSpPr>
          <p:nvPr>
            <p:ph type="body" idx="1"/>
          </p:nvPr>
        </p:nvSpPr>
        <p:spPr>
          <a:xfrm>
            <a:off x="3214423" y="1371601"/>
            <a:ext cx="5763154" cy="2819399"/>
          </a:xfrm>
        </p:spPr>
        <p:txBody>
          <a:bodyPr/>
          <a:lstStyle/>
          <a:p>
            <a:pPr marL="457200" indent="-457200" eaLnBrk="1" hangingPunct="1">
              <a:spcBef>
                <a:spcPts val="0"/>
              </a:spcBef>
              <a:spcAft>
                <a:spcPts val="1800"/>
              </a:spcAft>
              <a:defRPr/>
            </a:pPr>
            <a:r>
              <a:rPr lang="en-US" dirty="0"/>
              <a:t>Trials (John 16:33)</a:t>
            </a:r>
          </a:p>
          <a:p>
            <a:pPr marL="457200" indent="-457200" eaLnBrk="1" hangingPunct="1">
              <a:spcBef>
                <a:spcPts val="0"/>
              </a:spcBef>
              <a:spcAft>
                <a:spcPts val="1800"/>
              </a:spcAft>
              <a:defRPr/>
            </a:pPr>
            <a:r>
              <a:rPr lang="en-US" dirty="0"/>
              <a:t>Man’s wrath (2 Tim 3:12)</a:t>
            </a:r>
          </a:p>
          <a:p>
            <a:pPr marL="457200" indent="-457200" eaLnBrk="1" hangingPunct="1">
              <a:spcBef>
                <a:spcPts val="0"/>
              </a:spcBef>
              <a:spcAft>
                <a:spcPts val="1800"/>
              </a:spcAft>
              <a:defRPr/>
            </a:pPr>
            <a:r>
              <a:rPr lang="en-US" dirty="0"/>
              <a:t>Satan’s wrath (Eph 6:11-12)</a:t>
            </a:r>
          </a:p>
          <a:p>
            <a:pPr marL="457200" indent="-457200" eaLnBrk="1" hangingPunct="1">
              <a:spcBef>
                <a:spcPts val="0"/>
              </a:spcBef>
              <a:spcAft>
                <a:spcPts val="1800"/>
              </a:spcAft>
              <a:defRPr/>
            </a:pPr>
            <a:r>
              <a:rPr lang="en-US" dirty="0"/>
              <a:t>World’s wrath (John 15:18-19)</a:t>
            </a:r>
          </a:p>
        </p:txBody>
      </p:sp>
      <p:pic>
        <p:nvPicPr>
          <p:cNvPr id="6" name="Picture 5">
            <a:extLst>
              <a:ext uri="{FF2B5EF4-FFF2-40B4-BE49-F238E27FC236}">
                <a16:creationId xmlns:a16="http://schemas.microsoft.com/office/drawing/2014/main" id="{4B837DA1-C79C-40B3-B817-D459235425BC}"/>
              </a:ext>
            </a:extLst>
          </p:cNvPr>
          <p:cNvPicPr>
            <a:picLocks noChangeAspect="1"/>
          </p:cNvPicPr>
          <p:nvPr/>
        </p:nvPicPr>
        <p:blipFill>
          <a:blip r:embed="rId2"/>
          <a:stretch>
            <a:fillRect/>
          </a:stretch>
        </p:blipFill>
        <p:spPr>
          <a:xfrm>
            <a:off x="4553579" y="4267200"/>
            <a:ext cx="3084843" cy="2310584"/>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714500" y="228600"/>
            <a:ext cx="8763000" cy="9144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Promised Exemption from Divine Wrath</a:t>
            </a:r>
          </a:p>
        </p:txBody>
      </p:sp>
      <p:sp>
        <p:nvSpPr>
          <p:cNvPr id="23555" name="Rectangle 3"/>
          <p:cNvSpPr>
            <a:spLocks noGrp="1" noChangeArrowheads="1"/>
          </p:cNvSpPr>
          <p:nvPr>
            <p:ph idx="1"/>
          </p:nvPr>
        </p:nvSpPr>
        <p:spPr>
          <a:xfrm>
            <a:off x="1181100" y="1600201"/>
            <a:ext cx="9829800" cy="2133600"/>
          </a:xfrm>
        </p:spPr>
        <p:txBody>
          <a:bodyPr/>
          <a:lstStyle/>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promise (1 Thess 1:10; 5:9; Rom 5:9; 8:1; Rev 3:10)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Tribulation = divine wrath (Rev 6:16-17; 11:18; 15:1, 7; 16:1, 19)</a:t>
            </a:r>
          </a:p>
        </p:txBody>
      </p:sp>
      <p:pic>
        <p:nvPicPr>
          <p:cNvPr id="4" name="Picture 3">
            <a:extLst>
              <a:ext uri="{FF2B5EF4-FFF2-40B4-BE49-F238E27FC236}">
                <a16:creationId xmlns:a16="http://schemas.microsoft.com/office/drawing/2014/main" id="{ED767283-BEF4-4FC8-9A04-B81D579E93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37914" y="3949982"/>
            <a:ext cx="5316173" cy="2603218"/>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idx="4294967295"/>
          </p:nvPr>
        </p:nvSpPr>
        <p:spPr>
          <a:xfrm>
            <a:off x="914400" y="228600"/>
            <a:ext cx="10363200" cy="914400"/>
          </a:xfrm>
        </p:spPr>
        <p:txBody>
          <a:bodyPr/>
          <a:lstStyle/>
          <a:p>
            <a:pPr algn="ctr"/>
            <a:r>
              <a:rPr lang="en-US" sz="3600" dirty="0"/>
              <a:t>God’s Role in Redemption (Rev 5)</a:t>
            </a:r>
          </a:p>
        </p:txBody>
      </p:sp>
      <p:sp>
        <p:nvSpPr>
          <p:cNvPr id="56323" name="Rectangle 3"/>
          <p:cNvSpPr>
            <a:spLocks noGrp="1" noChangeArrowheads="1"/>
          </p:cNvSpPr>
          <p:nvPr>
            <p:ph type="body" idx="4294967295"/>
          </p:nvPr>
        </p:nvSpPr>
        <p:spPr>
          <a:xfrm>
            <a:off x="1066800" y="1600200"/>
            <a:ext cx="7848600" cy="4460875"/>
          </a:xfrm>
        </p:spPr>
        <p:txBody>
          <a:bodyPr/>
          <a:lstStyle/>
          <a:p>
            <a:pPr marL="457200" indent="-457200" eaLnBrk="1" hangingPunct="1">
              <a:lnSpc>
                <a:spcPct val="90000"/>
              </a:lnSpc>
              <a:spcBef>
                <a:spcPts val="0"/>
              </a:spcBef>
              <a:spcAft>
                <a:spcPts val="3600"/>
              </a:spcAft>
              <a:defRPr/>
            </a:pPr>
            <a:r>
              <a:rPr lang="en-US" dirty="0"/>
              <a:t>Seven sealed scroll (5:1)</a:t>
            </a:r>
          </a:p>
          <a:p>
            <a:pPr marL="457200" indent="-457200" eaLnBrk="1" hangingPunct="1">
              <a:lnSpc>
                <a:spcPct val="90000"/>
              </a:lnSpc>
              <a:spcBef>
                <a:spcPts val="0"/>
              </a:spcBef>
              <a:spcAft>
                <a:spcPts val="3600"/>
              </a:spcAft>
              <a:defRPr/>
            </a:pPr>
            <a:r>
              <a:rPr lang="en-US" dirty="0"/>
              <a:t>John weeps (5:2-4)</a:t>
            </a:r>
          </a:p>
          <a:p>
            <a:pPr marL="457200" indent="-457200" eaLnBrk="1" hangingPunct="1">
              <a:lnSpc>
                <a:spcPct val="90000"/>
              </a:lnSpc>
              <a:spcBef>
                <a:spcPts val="0"/>
              </a:spcBef>
              <a:spcAft>
                <a:spcPts val="3600"/>
              </a:spcAft>
              <a:defRPr/>
            </a:pPr>
            <a:r>
              <a:rPr lang="en-US" dirty="0"/>
              <a:t>Christ is qualified to open the scroll (5:5-6)</a:t>
            </a:r>
          </a:p>
          <a:p>
            <a:pPr marL="457200" indent="-457200" eaLnBrk="1" hangingPunct="1">
              <a:lnSpc>
                <a:spcPct val="90000"/>
              </a:lnSpc>
              <a:spcBef>
                <a:spcPts val="0"/>
              </a:spcBef>
              <a:spcAft>
                <a:spcPts val="3600"/>
              </a:spcAft>
              <a:defRPr/>
            </a:pPr>
            <a:r>
              <a:rPr lang="en-US" dirty="0"/>
              <a:t>Christ takes the scroll (5:7)</a:t>
            </a:r>
          </a:p>
          <a:p>
            <a:pPr marL="457200" indent="-457200" eaLnBrk="1" hangingPunct="1">
              <a:lnSpc>
                <a:spcPct val="90000"/>
              </a:lnSpc>
              <a:spcBef>
                <a:spcPts val="0"/>
              </a:spcBef>
              <a:spcAft>
                <a:spcPts val="3600"/>
              </a:spcAft>
              <a:defRPr/>
            </a:pPr>
            <a:r>
              <a:rPr lang="en-US" dirty="0"/>
              <a:t>Christ praised by various entities (5:8-14)</a:t>
            </a:r>
          </a:p>
        </p:txBody>
      </p:sp>
      <p:pic>
        <p:nvPicPr>
          <p:cNvPr id="110596"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72575" y="1600200"/>
            <a:ext cx="1933575" cy="22098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The opposing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9124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C0F23B93-C82B-465B-9FA4-28464250B0ED}"/>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dirty="0">
                <a:effectLst>
                  <a:outerShdw blurRad="38100" dist="38100" dir="2700000" algn="tl">
                    <a:srgbClr val="000000">
                      <a:alpha val="43137"/>
                    </a:srgbClr>
                  </a:outerShdw>
                </a:effectLst>
              </a:rPr>
              <a:t>Telescoping</a:t>
            </a:r>
          </a:p>
        </p:txBody>
      </p:sp>
      <p:sp>
        <p:nvSpPr>
          <p:cNvPr id="5123" name="Rectangle 3">
            <a:extLst>
              <a:ext uri="{FF2B5EF4-FFF2-40B4-BE49-F238E27FC236}">
                <a16:creationId xmlns:a16="http://schemas.microsoft.com/office/drawing/2014/main" id="{C977EBDF-18A7-4225-9116-0F3D90BFA17D}"/>
              </a:ext>
            </a:extLst>
          </p:cNvPr>
          <p:cNvSpPr>
            <a:spLocks noGrp="1" noChangeArrowheads="1"/>
          </p:cNvSpPr>
          <p:nvPr>
            <p:ph type="body" idx="1"/>
          </p:nvPr>
        </p:nvSpPr>
        <p:spPr>
          <a:xfrm>
            <a:off x="2209800" y="1600201"/>
            <a:ext cx="7772400" cy="4460875"/>
          </a:xfrm>
        </p:spPr>
        <p:txBody>
          <a:bodyPr/>
          <a:lstStyle/>
          <a:p>
            <a:pPr marL="0" indent="0" algn="ctr" eaLnBrk="1" hangingPunct="1">
              <a:buNone/>
              <a:defRPr/>
            </a:pPr>
            <a:r>
              <a:rPr lang="en-US" sz="3600" dirty="0">
                <a:solidFill>
                  <a:srgbClr val="FFFFCC"/>
                </a:solidFill>
                <a:effectLst>
                  <a:outerShdw blurRad="38100" dist="38100" dir="2700000" algn="tl">
                    <a:srgbClr val="000000">
                      <a:alpha val="43137"/>
                    </a:srgbClr>
                  </a:outerShdw>
                </a:effectLst>
                <a:cs typeface="Times New Roman" pitchFamily="18" charset="0"/>
              </a:rPr>
              <a:t>7</a:t>
            </a:r>
            <a:r>
              <a:rPr lang="en-US" sz="3600" baseline="30000" dirty="0">
                <a:solidFill>
                  <a:srgbClr val="FFFFCC"/>
                </a:solidFill>
                <a:effectLst>
                  <a:outerShdw blurRad="38100" dist="38100" dir="2700000" algn="tl">
                    <a:srgbClr val="000000">
                      <a:alpha val="43137"/>
                    </a:srgbClr>
                  </a:outerShdw>
                </a:effectLst>
                <a:cs typeface="Times New Roman" pitchFamily="18" charset="0"/>
              </a:rPr>
              <a:t>th</a:t>
            </a:r>
            <a:r>
              <a:rPr lang="en-US" sz="3600" dirty="0">
                <a:solidFill>
                  <a:srgbClr val="FFFFCC"/>
                </a:solidFill>
                <a:effectLst>
                  <a:outerShdw blurRad="38100" dist="38100" dir="2700000" algn="tl">
                    <a:srgbClr val="000000">
                      <a:alpha val="43137"/>
                    </a:srgbClr>
                  </a:outerShdw>
                </a:effectLst>
                <a:cs typeface="Times New Roman" pitchFamily="18" charset="0"/>
              </a:rPr>
              <a:t> judgment releases 1</a:t>
            </a:r>
            <a:r>
              <a:rPr lang="en-US" sz="3600" baseline="30000" dirty="0">
                <a:solidFill>
                  <a:srgbClr val="FFFFCC"/>
                </a:solidFill>
                <a:effectLst>
                  <a:outerShdw blurRad="38100" dist="38100" dir="2700000" algn="tl">
                    <a:srgbClr val="000000">
                      <a:alpha val="43137"/>
                    </a:srgbClr>
                  </a:outerShdw>
                </a:effectLst>
                <a:cs typeface="Times New Roman" pitchFamily="18" charset="0"/>
              </a:rPr>
              <a:t>st</a:t>
            </a:r>
            <a:r>
              <a:rPr lang="en-US" sz="3600" dirty="0">
                <a:solidFill>
                  <a:srgbClr val="FFFFCC"/>
                </a:solidFill>
                <a:effectLst>
                  <a:outerShdw blurRad="38100" dist="38100" dir="2700000" algn="tl">
                    <a:srgbClr val="000000">
                      <a:alpha val="43137"/>
                    </a:srgbClr>
                  </a:outerShdw>
                </a:effectLst>
                <a:cs typeface="Times New Roman" pitchFamily="18" charset="0"/>
              </a:rPr>
              <a:t> in next series</a:t>
            </a:r>
          </a:p>
          <a:p>
            <a:pPr algn="ctr" eaLnBrk="1" hangingPunct="1">
              <a:buFont typeface="Wingdings" pitchFamily="2" charset="2"/>
              <a:buNone/>
              <a:defRPr/>
            </a:pPr>
            <a:endParaRPr lang="en-US" dirty="0">
              <a:solidFill>
                <a:srgbClr val="FFFF00"/>
              </a:solidFill>
              <a:effectLst>
                <a:outerShdw blurRad="38100" dist="38100" dir="2700000" algn="tl">
                  <a:srgbClr val="000000">
                    <a:alpha val="43137"/>
                  </a:srgbClr>
                </a:outerShdw>
              </a:effectLst>
              <a:cs typeface="Times New Roman" pitchFamily="18" charset="0"/>
            </a:endParaRPr>
          </a:p>
          <a:p>
            <a:pPr eaLnBrk="1" hangingPunct="1">
              <a:buFont typeface="Wingdings" pitchFamily="2" charset="2"/>
              <a:buNone/>
              <a:defRPr/>
            </a:pPr>
            <a:r>
              <a:rPr lang="en-US" dirty="0">
                <a:effectLst>
                  <a:outerShdw blurRad="38100" dist="38100" dir="2700000" algn="tl">
                    <a:srgbClr val="000000">
                      <a:alpha val="43137"/>
                    </a:srgbClr>
                  </a:outerShdw>
                </a:effectLst>
                <a:cs typeface="Times New Roman" pitchFamily="18" charset="0"/>
              </a:rPr>
              <a:t>Seals: 1 2 3 4 5 6 </a:t>
            </a:r>
            <a:r>
              <a:rPr lang="en-US" b="1" dirty="0">
                <a:solidFill>
                  <a:srgbClr val="FFFF00"/>
                </a:solidFill>
                <a:effectLst>
                  <a:outerShdw blurRad="38100" dist="38100" dir="2700000" algn="tl">
                    <a:srgbClr val="000000">
                      <a:alpha val="43137"/>
                    </a:srgbClr>
                  </a:outerShdw>
                </a:effectLst>
                <a:cs typeface="Times New Roman" pitchFamily="18" charset="0"/>
              </a:rPr>
              <a:t>7 </a:t>
            </a:r>
            <a:endParaRPr lang="en-US" b="1" u="sng" dirty="0">
              <a:solidFill>
                <a:srgbClr val="FFFF00"/>
              </a:solidFill>
              <a:effectLst>
                <a:outerShdw blurRad="38100" dist="38100" dir="2700000" algn="tl">
                  <a:srgbClr val="000000">
                    <a:alpha val="43137"/>
                  </a:srgbClr>
                </a:outerShdw>
              </a:effectLst>
              <a:cs typeface="Times New Roman" pitchFamily="18" charset="0"/>
            </a:endParaRPr>
          </a:p>
          <a:p>
            <a:pPr eaLnBrk="1" hangingPunct="1">
              <a:buFont typeface="Wingdings" pitchFamily="2" charset="2"/>
              <a:buNone/>
              <a:defRPr/>
            </a:pPr>
            <a:r>
              <a:rPr lang="en-US" dirty="0">
                <a:effectLst>
                  <a:outerShdw blurRad="38100" dist="38100" dir="2700000" algn="tl">
                    <a:srgbClr val="000000">
                      <a:alpha val="43137"/>
                    </a:srgbClr>
                  </a:outerShdw>
                </a:effectLst>
                <a:cs typeface="Times New Roman" pitchFamily="18" charset="0"/>
              </a:rPr>
              <a:t>           Trumpets: </a:t>
            </a:r>
            <a:r>
              <a:rPr lang="en-US" b="1" dirty="0">
                <a:solidFill>
                  <a:srgbClr val="FFFF00"/>
                </a:solidFill>
                <a:effectLst>
                  <a:outerShdw blurRad="38100" dist="38100" dir="2700000" algn="tl">
                    <a:srgbClr val="000000">
                      <a:alpha val="43137"/>
                    </a:srgbClr>
                  </a:outerShdw>
                </a:effectLst>
                <a:cs typeface="Times New Roman" pitchFamily="18" charset="0"/>
              </a:rPr>
              <a:t>1</a:t>
            </a:r>
            <a:r>
              <a:rPr lang="en-US" b="1" dirty="0">
                <a:effectLst>
                  <a:outerShdw blurRad="38100" dist="38100" dir="2700000" algn="tl">
                    <a:srgbClr val="000000">
                      <a:alpha val="43137"/>
                    </a:srgbClr>
                  </a:outerShdw>
                </a:effectLst>
                <a:cs typeface="Times New Roman" pitchFamily="18" charset="0"/>
              </a:rPr>
              <a:t> </a:t>
            </a:r>
            <a:r>
              <a:rPr lang="en-US" dirty="0">
                <a:effectLst>
                  <a:outerShdw blurRad="38100" dist="38100" dir="2700000" algn="tl">
                    <a:srgbClr val="000000">
                      <a:alpha val="43137"/>
                    </a:srgbClr>
                  </a:outerShdw>
                </a:effectLst>
                <a:cs typeface="Times New Roman" pitchFamily="18" charset="0"/>
              </a:rPr>
              <a:t>2 3 4 5 6 </a:t>
            </a:r>
            <a:r>
              <a:rPr lang="en-US" b="1" dirty="0">
                <a:solidFill>
                  <a:srgbClr val="FFFF00"/>
                </a:solidFill>
                <a:effectLst>
                  <a:outerShdw blurRad="38100" dist="38100" dir="2700000" algn="tl">
                    <a:srgbClr val="000000">
                      <a:alpha val="43137"/>
                    </a:srgbClr>
                  </a:outerShdw>
                </a:effectLst>
                <a:cs typeface="Times New Roman" pitchFamily="18" charset="0"/>
              </a:rPr>
              <a:t>7</a:t>
            </a:r>
            <a:endParaRPr lang="en-US" b="1" u="sng" dirty="0">
              <a:solidFill>
                <a:srgbClr val="FFFF00"/>
              </a:solidFill>
              <a:effectLst>
                <a:outerShdw blurRad="38100" dist="38100" dir="2700000" algn="tl">
                  <a:srgbClr val="000000">
                    <a:alpha val="43137"/>
                  </a:srgbClr>
                </a:outerShdw>
              </a:effectLst>
              <a:cs typeface="Times New Roman" pitchFamily="18" charset="0"/>
            </a:endParaRPr>
          </a:p>
          <a:p>
            <a:pPr eaLnBrk="1" hangingPunct="1">
              <a:buFont typeface="Wingdings" pitchFamily="2" charset="2"/>
              <a:buNone/>
              <a:defRPr/>
            </a:pPr>
            <a:r>
              <a:rPr lang="en-US" b="1" dirty="0">
                <a:effectLst>
                  <a:outerShdw blurRad="38100" dist="38100" dir="2700000" algn="tl">
                    <a:srgbClr val="000000">
                      <a:alpha val="43137"/>
                    </a:srgbClr>
                  </a:outerShdw>
                </a:effectLst>
                <a:cs typeface="Times New Roman" pitchFamily="18" charset="0"/>
              </a:rPr>
              <a:t>                                     </a:t>
            </a:r>
            <a:r>
              <a:rPr lang="en-US" dirty="0">
                <a:effectLst>
                  <a:outerShdw blurRad="38100" dist="38100" dir="2700000" algn="tl">
                    <a:srgbClr val="000000">
                      <a:alpha val="43137"/>
                    </a:srgbClr>
                  </a:outerShdw>
                </a:effectLst>
                <a:cs typeface="Times New Roman" pitchFamily="18" charset="0"/>
              </a:rPr>
              <a:t>Bowls: </a:t>
            </a:r>
            <a:r>
              <a:rPr lang="en-US" b="1" dirty="0">
                <a:solidFill>
                  <a:srgbClr val="FFFF00"/>
                </a:solidFill>
                <a:effectLst>
                  <a:outerShdw blurRad="38100" dist="38100" dir="2700000" algn="tl">
                    <a:srgbClr val="000000">
                      <a:alpha val="43137"/>
                    </a:srgbClr>
                  </a:outerShdw>
                </a:effectLst>
                <a:cs typeface="Times New Roman" pitchFamily="18" charset="0"/>
              </a:rPr>
              <a:t>1</a:t>
            </a:r>
            <a:r>
              <a:rPr lang="en-US" dirty="0">
                <a:effectLst>
                  <a:outerShdw blurRad="38100" dist="38100" dir="2700000" algn="tl">
                    <a:srgbClr val="000000">
                      <a:alpha val="43137"/>
                    </a:srgbClr>
                  </a:outerShdw>
                </a:effectLst>
                <a:cs typeface="Times New Roman" pitchFamily="18" charset="0"/>
              </a:rPr>
              <a:t> 2 3 4 5 6 7</a:t>
            </a:r>
            <a:r>
              <a:rPr lang="en-US" dirty="0">
                <a:effectLst>
                  <a:outerShdw blurRad="38100" dist="38100" dir="2700000" algn="tl">
                    <a:srgbClr val="000000">
                      <a:alpha val="43137"/>
                    </a:srgbClr>
                  </a:outerShdw>
                </a:effectLst>
              </a:rPr>
              <a:t> </a:t>
            </a:r>
          </a:p>
        </p:txBody>
      </p:sp>
      <p:pic>
        <p:nvPicPr>
          <p:cNvPr id="2" name="Picture 1">
            <a:extLst>
              <a:ext uri="{FF2B5EF4-FFF2-40B4-BE49-F238E27FC236}">
                <a16:creationId xmlns:a16="http://schemas.microsoft.com/office/drawing/2014/main" id="{7D32B1D0-FE3F-4748-A3CE-794E4CE857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94315" y="4724400"/>
            <a:ext cx="2203373" cy="1828800"/>
          </a:xfrm>
          <a:prstGeom prst="roundRect">
            <a:avLst/>
          </a:prstGeom>
          <a:scene3d>
            <a:camera prst="orthographicFront"/>
            <a:lightRig rig="threePt" dir="t"/>
          </a:scene3d>
          <a:sp3d>
            <a:bevelT w="114300" prst="artDeco"/>
          </a:sp3d>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42BA7C-B684-4F10-8C4C-1A48B8342A63}"/>
              </a:ext>
            </a:extLst>
          </p:cNvPr>
          <p:cNvPicPr>
            <a:picLocks noChangeAspect="1"/>
          </p:cNvPicPr>
          <p:nvPr/>
        </p:nvPicPr>
        <p:blipFill>
          <a:blip r:embed="rId2"/>
          <a:stretch>
            <a:fillRect/>
          </a:stretch>
        </p:blipFill>
        <p:spPr>
          <a:xfrm>
            <a:off x="1641432" y="137160"/>
            <a:ext cx="8909136" cy="6583680"/>
          </a:xfrm>
          <a:prstGeom prst="rect">
            <a:avLst/>
          </a:prstGeom>
        </p:spPr>
      </p:pic>
    </p:spTree>
    <p:extLst>
      <p:ext uri="{BB962C8B-B14F-4D97-AF65-F5344CB8AC3E}">
        <p14:creationId xmlns:p14="http://schemas.microsoft.com/office/powerpoint/2010/main" val="15234645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914400" y="228600"/>
            <a:ext cx="10363200" cy="914400"/>
          </a:xfrm>
        </p:spPr>
        <p:txBody>
          <a:bodyPr/>
          <a:lstStyle/>
          <a:p>
            <a:pPr algn="ctr"/>
            <a:r>
              <a:rPr lang="en-US" sz="3600" dirty="0">
                <a:effectLst>
                  <a:outerShdw blurRad="38100" dist="38100" dir="2700000" algn="tl">
                    <a:srgbClr val="000000">
                      <a:alpha val="43137"/>
                    </a:srgbClr>
                  </a:outerShdw>
                </a:effectLst>
              </a:rPr>
              <a:t>1</a:t>
            </a:r>
            <a:r>
              <a:rPr lang="en-US" sz="3600" baseline="30000" dirty="0">
                <a:effectLst>
                  <a:outerShdw blurRad="38100" dist="38100" dir="2700000" algn="tl">
                    <a:srgbClr val="000000">
                      <a:alpha val="43137"/>
                    </a:srgbClr>
                  </a:outerShdw>
                </a:effectLst>
              </a:rPr>
              <a:t>st</a:t>
            </a:r>
            <a:r>
              <a:rPr lang="en-US" sz="3600" dirty="0">
                <a:effectLst>
                  <a:outerShdw blurRad="38100" dist="38100" dir="2700000" algn="tl">
                    <a:srgbClr val="000000">
                      <a:alpha val="43137"/>
                    </a:srgbClr>
                  </a:outerShdw>
                </a:effectLst>
              </a:rPr>
              <a:t> Six Seals (Rev 6)</a:t>
            </a:r>
          </a:p>
        </p:txBody>
      </p:sp>
      <p:sp>
        <p:nvSpPr>
          <p:cNvPr id="59395" name="Rectangle 3"/>
          <p:cNvSpPr>
            <a:spLocks noGrp="1" noChangeArrowheads="1"/>
          </p:cNvSpPr>
          <p:nvPr>
            <p:ph type="body" idx="1"/>
          </p:nvPr>
        </p:nvSpPr>
        <p:spPr>
          <a:xfrm>
            <a:off x="1559984" y="1371600"/>
            <a:ext cx="5755216" cy="5181600"/>
          </a:xfrm>
        </p:spPr>
        <p:txBody>
          <a:bodyPr/>
          <a:lstStyle/>
          <a:p>
            <a:pPr marL="457200" indent="-457200" eaLnBrk="1" hangingPunct="1">
              <a:lnSpc>
                <a:spcPct val="90000"/>
              </a:lnSpc>
              <a:spcBef>
                <a:spcPts val="0"/>
              </a:spcBef>
              <a:spcAft>
                <a:spcPts val="3600"/>
              </a:spcAft>
              <a:defRPr/>
            </a:pPr>
            <a:r>
              <a:rPr lang="en-US" dirty="0">
                <a:effectLst>
                  <a:outerShdw blurRad="38100" dist="38100" dir="2700000" algn="tl">
                    <a:srgbClr val="000000">
                      <a:alpha val="43137"/>
                    </a:srgbClr>
                  </a:outerShdw>
                </a:effectLst>
              </a:rPr>
              <a:t>6:1-2 – Advent of antichrist</a:t>
            </a:r>
          </a:p>
          <a:p>
            <a:pPr marL="457200" indent="-457200" eaLnBrk="1" hangingPunct="1">
              <a:lnSpc>
                <a:spcPct val="90000"/>
              </a:lnSpc>
              <a:spcBef>
                <a:spcPts val="0"/>
              </a:spcBef>
              <a:spcAft>
                <a:spcPts val="3600"/>
              </a:spcAft>
              <a:defRPr/>
            </a:pPr>
            <a:r>
              <a:rPr lang="en-US" dirty="0">
                <a:effectLst>
                  <a:outerShdw blurRad="38100" dist="38100" dir="2700000" algn="tl">
                    <a:srgbClr val="000000">
                      <a:alpha val="43137"/>
                    </a:srgbClr>
                  </a:outerShdw>
                </a:effectLst>
              </a:rPr>
              <a:t>6:3-4 – War</a:t>
            </a:r>
          </a:p>
          <a:p>
            <a:pPr marL="457200" indent="-457200" eaLnBrk="1" hangingPunct="1">
              <a:lnSpc>
                <a:spcPct val="90000"/>
              </a:lnSpc>
              <a:spcBef>
                <a:spcPts val="0"/>
              </a:spcBef>
              <a:spcAft>
                <a:spcPts val="3600"/>
              </a:spcAft>
              <a:defRPr/>
            </a:pPr>
            <a:r>
              <a:rPr lang="en-US" dirty="0">
                <a:effectLst>
                  <a:outerShdw blurRad="38100" dist="38100" dir="2700000" algn="tl">
                    <a:srgbClr val="000000">
                      <a:alpha val="43137"/>
                    </a:srgbClr>
                  </a:outerShdw>
                </a:effectLst>
              </a:rPr>
              <a:t>6:5-6 – Famine</a:t>
            </a:r>
          </a:p>
          <a:p>
            <a:pPr marL="457200" indent="-457200" eaLnBrk="1" hangingPunct="1">
              <a:lnSpc>
                <a:spcPct val="90000"/>
              </a:lnSpc>
              <a:spcBef>
                <a:spcPts val="0"/>
              </a:spcBef>
              <a:spcAft>
                <a:spcPts val="3600"/>
              </a:spcAft>
              <a:defRPr/>
            </a:pPr>
            <a:r>
              <a:rPr lang="en-US" dirty="0">
                <a:effectLst>
                  <a:outerShdw blurRad="38100" dist="38100" dir="2700000" algn="tl">
                    <a:srgbClr val="000000">
                      <a:alpha val="43137"/>
                    </a:srgbClr>
                  </a:outerShdw>
                </a:effectLst>
              </a:rPr>
              <a:t>6:7-8 – Death</a:t>
            </a:r>
          </a:p>
          <a:p>
            <a:pPr marL="457200" indent="-457200" eaLnBrk="1" hangingPunct="1">
              <a:lnSpc>
                <a:spcPct val="90000"/>
              </a:lnSpc>
              <a:spcBef>
                <a:spcPts val="0"/>
              </a:spcBef>
              <a:spcAft>
                <a:spcPts val="3600"/>
              </a:spcAft>
              <a:defRPr/>
            </a:pPr>
            <a:r>
              <a:rPr lang="en-US" dirty="0">
                <a:effectLst>
                  <a:outerShdw blurRad="38100" dist="38100" dir="2700000" algn="tl">
                    <a:srgbClr val="000000">
                      <a:alpha val="43137"/>
                    </a:srgbClr>
                  </a:outerShdw>
                </a:effectLst>
              </a:rPr>
              <a:t>6:9-11 – Martyrdoms</a:t>
            </a:r>
          </a:p>
          <a:p>
            <a:pPr marL="457200" indent="-457200" eaLnBrk="1" hangingPunct="1">
              <a:lnSpc>
                <a:spcPct val="90000"/>
              </a:lnSpc>
              <a:spcBef>
                <a:spcPts val="0"/>
              </a:spcBef>
              <a:spcAft>
                <a:spcPts val="3600"/>
              </a:spcAft>
              <a:defRPr/>
            </a:pPr>
            <a:r>
              <a:rPr lang="en-US" dirty="0">
                <a:effectLst>
                  <a:outerShdw blurRad="38100" dist="38100" dir="2700000" algn="tl">
                    <a:srgbClr val="000000">
                      <a:alpha val="43137"/>
                    </a:srgbClr>
                  </a:outerShdw>
                </a:effectLst>
              </a:rPr>
              <a:t>6:12-17 – Cosmic disturbances</a:t>
            </a:r>
          </a:p>
        </p:txBody>
      </p:sp>
      <p:pic>
        <p:nvPicPr>
          <p:cNvPr id="112644"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67600" y="2286000"/>
            <a:ext cx="3186442" cy="2286000"/>
          </a:xfrm>
          <a:prstGeom prst="rect">
            <a:avLst/>
          </a:prstGeom>
          <a:noFill/>
          <a:ln w="9525">
            <a:solidFill>
              <a:schemeClr val="tx1"/>
            </a:solid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47701" y="0"/>
            <a:ext cx="10896599" cy="3276600"/>
          </a:xfrm>
        </p:spPr>
        <p:txBody>
          <a:bodyPr/>
          <a:lstStyle/>
          <a:p>
            <a:pPr marL="0" indent="0" algn="ctr" defTabSz="514350" eaLnBrk="1" fontAlgn="auto" hangingPunct="1">
              <a:spcBef>
                <a:spcPts val="0"/>
              </a:spcBef>
              <a:spcAft>
                <a:spcPts val="1200"/>
              </a:spcAft>
              <a:buNone/>
              <a:defRPr/>
            </a:pPr>
            <a:r>
              <a:rPr lang="en-US" sz="4000" kern="1200" dirty="0">
                <a:solidFill>
                  <a:schemeClr val="tx2"/>
                </a:solidFill>
                <a:ea typeface="+mj-ea"/>
                <a:cs typeface="Calibri" panose="020F0502020204030204" pitchFamily="34" charset="0"/>
              </a:rPr>
              <a:t>Revelation 6:16-17</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“16</a:t>
            </a:r>
            <a:r>
              <a:rPr lang="en-US" sz="3600" dirty="0">
                <a:effectLst>
                  <a:outerShdw blurRad="38100" dist="38100" dir="2700000" algn="tl">
                    <a:srgbClr val="000000">
                      <a:alpha val="43137"/>
                    </a:srgbClr>
                  </a:outerShdw>
                </a:effectLst>
                <a:cs typeface="Calibri" panose="020F0502020204030204" pitchFamily="34" charset="0"/>
              </a:rPr>
              <a:t> and they said to the mountains and the rocks, ‘Fall on us and hide us from the sight of Him who sits on the throne, and from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600" u="sng" dirty="0">
                <a:effectLst>
                  <a:outerShdw blurRad="38100" dist="38100" dir="2700000" algn="tl">
                    <a:srgbClr val="000000">
                      <a:alpha val="43137"/>
                    </a:srgbClr>
                  </a:outerShdw>
                </a:effectLst>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orgḗ</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of the Lamb; </a:t>
            </a:r>
            <a:r>
              <a:rPr lang="en-US" sz="3600" baseline="30000" dirty="0">
                <a:effectLst>
                  <a:outerShdw blurRad="38100" dist="38100" dir="2700000" algn="tl">
                    <a:srgbClr val="000000">
                      <a:alpha val="43137"/>
                    </a:srgbClr>
                  </a:outerShdw>
                </a:effectLst>
                <a:cs typeface="Calibri" panose="020F0502020204030204" pitchFamily="34" charset="0"/>
              </a:rPr>
              <a:t>17</a:t>
            </a:r>
            <a:r>
              <a:rPr lang="en-US" sz="3600" dirty="0">
                <a:effectLst>
                  <a:outerShdw blurRad="38100" dist="38100" dir="2700000" algn="tl">
                    <a:srgbClr val="000000">
                      <a:alpha val="43137"/>
                    </a:srgbClr>
                  </a:outerShdw>
                </a:effectLst>
                <a:cs typeface="Calibri" panose="020F0502020204030204" pitchFamily="34" charset="0"/>
              </a:rPr>
              <a:t> for the great day of Their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600" u="sng" dirty="0">
                <a:effectLst>
                  <a:outerShdw blurRad="38100" dist="38100" dir="2700000" algn="tl">
                    <a:srgbClr val="000000">
                      <a:alpha val="43137"/>
                    </a:srgbClr>
                  </a:outerShdw>
                </a:effectLst>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orgḗ</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has come, and who is able to stand?’”</a:t>
            </a:r>
          </a:p>
        </p:txBody>
      </p:sp>
      <p:pic>
        <p:nvPicPr>
          <p:cNvPr id="6" name="Picture 5">
            <a:extLst>
              <a:ext uri="{FF2B5EF4-FFF2-40B4-BE49-F238E27FC236}">
                <a16:creationId xmlns:a16="http://schemas.microsoft.com/office/drawing/2014/main" id="{1C212462-3D02-4139-B7F0-B0625A0950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41920" y="3048000"/>
            <a:ext cx="4108160" cy="2011680"/>
          </a:xfrm>
          <a:prstGeom prst="rect">
            <a:avLst/>
          </a:prstGeom>
        </p:spPr>
      </p:pic>
    </p:spTree>
    <p:extLst>
      <p:ext uri="{BB962C8B-B14F-4D97-AF65-F5344CB8AC3E}">
        <p14:creationId xmlns:p14="http://schemas.microsoft.com/office/powerpoint/2010/main" val="19526292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p:cNvSpPr>
          <p:nvPr>
            <p:ph type="title" idx="4294967295"/>
          </p:nvPr>
        </p:nvSpPr>
        <p:spPr>
          <a:xfrm>
            <a:off x="2209800" y="228600"/>
            <a:ext cx="7772400" cy="1143000"/>
          </a:xfrm>
        </p:spPr>
        <p:txBody>
          <a:bodyPr/>
          <a:lstStyle/>
          <a:p>
            <a:pPr algn="ctr"/>
            <a:r>
              <a:rPr lang="en-US" sz="3600" dirty="0">
                <a:effectLst>
                  <a:outerShdw blurRad="38100" dist="38100" dir="2700000" algn="tl">
                    <a:srgbClr val="000000">
                      <a:alpha val="43137"/>
                    </a:srgbClr>
                  </a:outerShdw>
                </a:effectLst>
              </a:rPr>
              <a:t>Robert L. Thomas</a:t>
            </a:r>
            <a:br>
              <a:rPr lang="en-US" sz="40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Rev. 6:16-17</a:t>
            </a:r>
          </a:p>
        </p:txBody>
      </p:sp>
      <p:sp>
        <p:nvSpPr>
          <p:cNvPr id="35843" name="Rectangle 3"/>
          <p:cNvSpPr>
            <a:spLocks noGrp="1"/>
          </p:cNvSpPr>
          <p:nvPr>
            <p:ph type="body" idx="4294967295"/>
          </p:nvPr>
        </p:nvSpPr>
        <p:spPr>
          <a:xfrm>
            <a:off x="609600" y="1371600"/>
            <a:ext cx="10972800" cy="3992564"/>
          </a:xfrm>
        </p:spPr>
        <p:txBody>
          <a:bodyPr/>
          <a:lstStyle/>
          <a:p>
            <a:pPr marL="0" indent="0" algn="just">
              <a:buNone/>
              <a:defRPr/>
            </a:pPr>
            <a:r>
              <a:rPr lang="en-US" sz="3000" dirty="0">
                <a:effectLst>
                  <a:outerShdw blurRad="38100" dist="38100" dir="2700000" algn="tl">
                    <a:srgbClr val="000000">
                      <a:alpha val="43137"/>
                    </a:srgbClr>
                  </a:outerShdw>
                </a:effectLst>
              </a:rPr>
              <a:t>"The verb </a:t>
            </a:r>
            <a:r>
              <a:rPr lang="en-US" sz="3000" i="1" dirty="0" err="1">
                <a:effectLst>
                  <a:outerShdw blurRad="38100" dist="38100" dir="2700000" algn="tl">
                    <a:srgbClr val="000000">
                      <a:alpha val="43137"/>
                    </a:srgbClr>
                  </a:outerShdw>
                </a:effectLst>
              </a:rPr>
              <a:t>ēlethen</a:t>
            </a:r>
            <a:r>
              <a:rPr lang="en-US" sz="3000" dirty="0">
                <a:effectLst>
                  <a:outerShdw blurRad="38100" dist="38100" dir="2700000" algn="tl">
                    <a:srgbClr val="000000">
                      <a:alpha val="43137"/>
                    </a:srgbClr>
                  </a:outerShdw>
                </a:effectLst>
              </a:rPr>
              <a:t> ("has come") is aorist indicative, referring to a previous arrival of wrath, not something that is about to take place. Men see the arrival of this day at least as early as the cosmic upheavals that characterize the sixth seal (6:12-14), but upon reflection they probably recognize that it was already in effect with the death of one-fourth of the population (6:7-8), the worldwide famine (6:5-6), and the global warfare (6:3-4). The rapid sequence of all of these events could not escape notice, but the light of their true explanation does not dawn upon human consciousness until the severe phenomena of the sixth seal arrive." </a:t>
            </a:r>
          </a:p>
        </p:txBody>
      </p:sp>
      <p:sp>
        <p:nvSpPr>
          <p:cNvPr id="31748" name="Text Box 4"/>
          <p:cNvSpPr txBox="1">
            <a:spLocks noChangeArrowheads="1"/>
          </p:cNvSpPr>
          <p:nvPr/>
        </p:nvSpPr>
        <p:spPr bwMode="auto">
          <a:xfrm>
            <a:off x="2362200" y="6477000"/>
            <a:ext cx="7467600" cy="276999"/>
          </a:xfrm>
          <a:prstGeom prst="rect">
            <a:avLst/>
          </a:prstGeom>
          <a:noFill/>
          <a:ln w="9525">
            <a:noFill/>
            <a:miter lim="800000"/>
            <a:headEnd/>
            <a:tailEnd/>
          </a:ln>
        </p:spPr>
        <p:txBody>
          <a:bodyPr wrap="square">
            <a:spAutoFit/>
          </a:bodyPr>
          <a:lstStyle/>
          <a:p>
            <a:pPr algn="ctr">
              <a:spcBef>
                <a:spcPct val="50000"/>
              </a:spcBef>
            </a:pPr>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Robert L. Thomas, </a:t>
            </a:r>
            <a:r>
              <a:rPr lang="en-US" sz="1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1–7: An Exegetical Commentary</a:t>
            </a:r>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ed. Kenneth Barker (Chicago: Moody, 1992), 457-58. </a:t>
            </a:r>
          </a:p>
        </p:txBody>
      </p:sp>
      <p:pic>
        <p:nvPicPr>
          <p:cNvPr id="31749" name="Picture 2" descr="https://encrypted-tbn3.gstatic.com/images?q=tbn:ANd9GcRR4VQVxzrvddGZwdcX10jRK8c4rNR7mJ6YoXpiuHi-m_8PZjB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8650" y="76200"/>
            <a:ext cx="819150" cy="1144588"/>
          </a:xfrm>
          <a:prstGeom prst="rect">
            <a:avLst/>
          </a:prstGeom>
          <a:noFill/>
          <a:ln w="9525">
            <a:solidFill>
              <a:schemeClr val="tx1"/>
            </a:solid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47701" y="0"/>
            <a:ext cx="10896599" cy="4876800"/>
          </a:xfrm>
        </p:spPr>
        <p:txBody>
          <a:bodyPr/>
          <a:lstStyle/>
          <a:p>
            <a:pPr marL="0" indent="0" algn="ctr" defTabSz="514350" eaLnBrk="1" fontAlgn="auto" hangingPunct="1">
              <a:spcBef>
                <a:spcPts val="0"/>
              </a:spcBef>
              <a:spcAft>
                <a:spcPts val="1200"/>
              </a:spcAft>
              <a:buNone/>
              <a:defRPr/>
            </a:pPr>
            <a:r>
              <a:rPr lang="en-US" sz="4000" kern="1200" dirty="0">
                <a:solidFill>
                  <a:schemeClr val="tx2"/>
                </a:solidFill>
                <a:ea typeface="+mj-ea"/>
                <a:cs typeface="Calibri" panose="020F0502020204030204" pitchFamily="34" charset="0"/>
              </a:rPr>
              <a:t>2 Peter 2:7-9</a:t>
            </a:r>
          </a:p>
          <a:p>
            <a:pPr marL="0" indent="0" algn="just">
              <a:spcBef>
                <a:spcPts val="0"/>
              </a:spcBef>
              <a:buNone/>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if He rescued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righteous Lot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oppressed by the sensual conduct of unprincipled men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by what he saw and heard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righteous man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while living among them, felt his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righteous soul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tormented day after day by their lawless deeds),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the Lord knows how to rescue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temptation, and to keep the unrighteous under punishment for the day of judgment.”</a:t>
            </a:r>
          </a:p>
        </p:txBody>
      </p:sp>
    </p:spTree>
    <p:extLst>
      <p:ext uri="{BB962C8B-B14F-4D97-AF65-F5344CB8AC3E}">
        <p14:creationId xmlns:p14="http://schemas.microsoft.com/office/powerpoint/2010/main" val="24537237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344400" cy="6858000"/>
          </a:xfrm>
          <a:prstGeom prst="rect">
            <a:avLst/>
          </a:prstGeom>
        </p:spPr>
      </p:pic>
      <p:sp>
        <p:nvSpPr>
          <p:cNvPr id="3" name="Content Placeholder 2"/>
          <p:cNvSpPr>
            <a:spLocks noGrp="1"/>
          </p:cNvSpPr>
          <p:nvPr>
            <p:ph idx="1"/>
          </p:nvPr>
        </p:nvSpPr>
        <p:spPr>
          <a:xfrm>
            <a:off x="609600" y="0"/>
            <a:ext cx="10972800" cy="2590800"/>
          </a:xfrm>
        </p:spPr>
        <p:txBody>
          <a:bodyPr/>
          <a:lstStyle/>
          <a:p>
            <a:pPr marL="0" indent="0" algn="ctr" defTabSz="514350" eaLnBrk="1" hangingPunct="1">
              <a:spcBef>
                <a:spcPts val="0"/>
              </a:spcBef>
              <a:spcAft>
                <a:spcPts val="1200"/>
              </a:spcAft>
              <a:buNone/>
              <a:defRPr/>
            </a:pPr>
            <a:r>
              <a:rPr lang="en-US" sz="4000" kern="1200" dirty="0">
                <a:solidFill>
                  <a:srgbClr val="00FFFF"/>
                </a:solidFill>
                <a:ea typeface="+mj-ea"/>
                <a:cs typeface="Calibri" panose="020F0502020204030204" pitchFamily="34" charset="0"/>
              </a:rPr>
              <a:t>Genesis 19:22</a:t>
            </a:r>
          </a:p>
          <a:p>
            <a:pPr marL="0" indent="0" algn="just">
              <a:spcBef>
                <a:spcPts val="0"/>
              </a:spcBef>
              <a:buNone/>
            </a:pPr>
            <a:r>
              <a:rPr lang="en-US" sz="3600" dirty="0">
                <a:effectLst>
                  <a:outerShdw blurRad="38100" dist="38100" dir="2700000" algn="tl">
                    <a:srgbClr val="000000">
                      <a:alpha val="43137"/>
                    </a:srgbClr>
                  </a:outerShdw>
                </a:effectLst>
                <a:cs typeface="Calibri" panose="020F0502020204030204" pitchFamily="34" charset="0"/>
              </a:rPr>
              <a:t>“Hurry, escape there, for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I cannot do anything</a:t>
            </a:r>
            <a:r>
              <a:rPr lang="en-US" sz="3600" dirty="0">
                <a:effectLst>
                  <a:outerShdw blurRad="38100" dist="38100" dir="2700000" algn="tl">
                    <a:srgbClr val="000000">
                      <a:alpha val="43137"/>
                    </a:srgbClr>
                  </a:outerShdw>
                </a:effectLst>
                <a:cs typeface="Calibri" panose="020F0502020204030204" pitchFamily="34" charset="0"/>
              </a:rPr>
              <a:t> until you arrive there.” Therefore the name of the town was called </a:t>
            </a:r>
            <a:r>
              <a:rPr lang="en-US" sz="3600" dirty="0" err="1">
                <a:effectLst>
                  <a:outerShdw blurRad="38100" dist="38100" dir="2700000" algn="tl">
                    <a:srgbClr val="000000">
                      <a:alpha val="43137"/>
                    </a:srgbClr>
                  </a:outerShdw>
                </a:effectLst>
                <a:cs typeface="Calibri" panose="020F0502020204030204" pitchFamily="34" charset="0"/>
              </a:rPr>
              <a:t>Zoar</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4" name="Picture 3">
            <a:extLst>
              <a:ext uri="{FF2B5EF4-FFF2-40B4-BE49-F238E27FC236}">
                <a16:creationId xmlns:a16="http://schemas.microsoft.com/office/drawing/2014/main" id="{30B054E0-B41A-4FFE-AAE7-717AF61551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91000" y="2514600"/>
            <a:ext cx="3810000" cy="2286000"/>
          </a:xfrm>
          <a:prstGeom prst="rect">
            <a:avLst/>
          </a:prstGeom>
        </p:spPr>
      </p:pic>
    </p:spTree>
    <p:extLst>
      <p:ext uri="{BB962C8B-B14F-4D97-AF65-F5344CB8AC3E}">
        <p14:creationId xmlns:p14="http://schemas.microsoft.com/office/powerpoint/2010/main" val="17127683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A perverted explanation to be offered</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Change in God’s program</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Identification of the Antichrist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Global governance</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One-world religion</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Signs &amp; wonders movement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The demise of America</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13124520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One Second After the Rapture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524000" y="1600200"/>
            <a:ext cx="4343400" cy="3124200"/>
          </a:xfrm>
        </p:spPr>
        <p:txBody>
          <a:bodyPr/>
          <a:lstStyle/>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For the believer</a:t>
            </a:r>
          </a:p>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For the unbeliever</a:t>
            </a:r>
          </a:p>
          <a:p>
            <a:pPr marL="576263" indent="-576263">
              <a:spcBef>
                <a:spcPts val="0"/>
              </a:spcBef>
              <a:spcAft>
                <a:spcPts val="36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So what?</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25060" y="1752600"/>
            <a:ext cx="2942940" cy="36576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6661354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3. So What?</a:t>
            </a:r>
          </a:p>
        </p:txBody>
      </p:sp>
      <p:sp>
        <p:nvSpPr>
          <p:cNvPr id="3" name="Content Placeholder 2"/>
          <p:cNvSpPr>
            <a:spLocks noGrp="1"/>
          </p:cNvSpPr>
          <p:nvPr>
            <p:ph idx="1"/>
          </p:nvPr>
        </p:nvSpPr>
        <p:spPr>
          <a:xfrm>
            <a:off x="4076700" y="1600200"/>
            <a:ext cx="4038600" cy="3429000"/>
          </a:xfrm>
        </p:spPr>
        <p:txBody>
          <a:bodyPr/>
          <a:lstStyle/>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Uniformitarianism?</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Live for Christ</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Reach the lost</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Believe the Gospel</a:t>
            </a:r>
          </a:p>
        </p:txBody>
      </p:sp>
      <p:pic>
        <p:nvPicPr>
          <p:cNvPr id="7" name="Picture 4">
            <a:extLst>
              <a:ext uri="{FF2B5EF4-FFF2-40B4-BE49-F238E27FC236}">
                <a16:creationId xmlns:a16="http://schemas.microsoft.com/office/drawing/2014/main" id="{2F67EF49-7C82-4BFB-8858-F39198A0CCD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solidFill>
              <a:schemeClr val="tx1"/>
            </a:solidFill>
            <a:miter lim="800000"/>
            <a:headEnd/>
            <a:tailEnd/>
          </a:ln>
        </p:spPr>
      </p:pic>
      <p:pic>
        <p:nvPicPr>
          <p:cNvPr id="8" name="Picture 7">
            <a:extLst>
              <a:ext uri="{FF2B5EF4-FFF2-40B4-BE49-F238E27FC236}">
                <a16:creationId xmlns:a16="http://schemas.microsoft.com/office/drawing/2014/main" id="{DF17F918-3621-40E9-8289-DD8726B79F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31931891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4643"/>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23537</TotalTime>
  <Words>4441</Words>
  <Application>Microsoft Office PowerPoint</Application>
  <PresentationFormat>Widescreen</PresentationFormat>
  <Paragraphs>478</Paragraphs>
  <Slides>110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110</vt:i4>
      </vt:variant>
    </vt:vector>
  </HeadingPairs>
  <TitlesOfParts>
    <vt:vector size="115" baseType="lpstr">
      <vt:lpstr>Calibri</vt:lpstr>
      <vt:lpstr>system-ui</vt:lpstr>
      <vt:lpstr>Times New Roman</vt:lpstr>
      <vt:lpstr>Wingdings</vt:lpstr>
      <vt:lpstr>Azure</vt:lpstr>
      <vt:lpstr>PowerPoint Presentation</vt:lpstr>
      <vt:lpstr>The Rapture Course Overview</vt:lpstr>
      <vt:lpstr>The Rapture Course Overview</vt:lpstr>
      <vt:lpstr>What is the Rapture?</vt:lpstr>
      <vt:lpstr>The Rapture Course Overview</vt:lpstr>
      <vt:lpstr>PowerPoint Presentation</vt:lpstr>
      <vt:lpstr>The Rapture Course Overview</vt:lpstr>
      <vt:lpstr>Strengthening the Pre-Tribulation Case</vt:lpstr>
      <vt:lpstr>The Rapture Course Overview</vt:lpstr>
      <vt:lpstr>When Will the Rapture Take Place Relative to the Tribulation Period?</vt:lpstr>
      <vt:lpstr>The Rapture Course Overview</vt:lpstr>
      <vt:lpstr>One Second After the Rapture Sugar Land Bible Church 2021</vt:lpstr>
      <vt:lpstr>One Second After the Rapture</vt:lpstr>
      <vt:lpstr>One Second After the Rapture</vt:lpstr>
      <vt:lpstr>1. For the Believer</vt:lpstr>
      <vt:lpstr>One Second After the Rapture</vt:lpstr>
      <vt:lpstr>2. For the Unbeliever</vt:lpstr>
      <vt:lpstr>2. For the Unbeliever</vt:lpstr>
      <vt:lpstr>PowerPoint Presentation</vt:lpstr>
      <vt:lpstr>2. For the Unbeliever</vt:lpstr>
      <vt:lpstr>Change in God’s Program</vt:lpstr>
      <vt:lpstr>Change in God’s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Change in God’s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Robert Culver Daniel and the Latter Days  (Chicago, IL: Moody Press, 1977), p.  149</vt:lpstr>
      <vt:lpstr>PowerPoint Presentation</vt:lpstr>
      <vt:lpstr>PowerPoint Presentation</vt:lpstr>
      <vt:lpstr>PowerPoint Presentation</vt:lpstr>
      <vt:lpstr>PowerPoint Presentation</vt:lpstr>
      <vt:lpstr>2. For the Unbeliever</vt:lpstr>
      <vt:lpstr>PowerPoint Presentation</vt:lpstr>
      <vt:lpstr>Trinity</vt:lpstr>
      <vt:lpstr>PowerPoint Presentation</vt:lpstr>
      <vt:lpstr>3 Reasons Why the Restrainer is the Holy Spirit  (2 Thessalonians 2:6-7)</vt:lpstr>
      <vt:lpstr>Who is the Antichrist?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Problems With  Neronian Calculation</vt:lpstr>
      <vt:lpstr>Late Date (A.D. 95) Irenaeus Against Heresies 5.30.3</vt:lpstr>
      <vt:lpstr>PowerPoint Presentation</vt:lpstr>
      <vt:lpstr>PowerPoint Presentation</vt:lpstr>
      <vt:lpstr>PowerPoint Presentation</vt:lpstr>
      <vt:lpstr>PowerPoint Presentation</vt:lpstr>
      <vt:lpstr>2. For the Unbeliever</vt:lpstr>
      <vt:lpstr>PowerPoint Presentation</vt:lpstr>
      <vt:lpstr>Satan’s Goal of Globalism</vt:lpstr>
      <vt:lpstr>Zechariah 5:5-11</vt:lpstr>
      <vt:lpstr>PowerPoint Presentation</vt:lpstr>
      <vt:lpstr>PowerPoint Presentation</vt:lpstr>
      <vt:lpstr>PowerPoint Presentation</vt:lpstr>
      <vt:lpstr>John Lennon Song “Imagine”</vt:lpstr>
      <vt:lpstr>David Rockefeller cited in Memoirs, page 405.</vt:lpstr>
      <vt:lpstr>Henry Steele Commager cited in The New World Order, page 147</vt:lpstr>
      <vt:lpstr>Henry Steele Commager cited in The New World Order, page 147</vt:lpstr>
      <vt:lpstr>2. For the Unbeliever</vt:lpstr>
      <vt:lpstr>PowerPoint Presentation</vt:lpstr>
      <vt:lpstr>PowerPoint Presentation</vt:lpstr>
      <vt:lpstr>Chrislam?</vt:lpstr>
      <vt:lpstr>2. For the Unbeliever</vt:lpstr>
      <vt:lpstr>PowerPoint Presentation</vt:lpstr>
      <vt:lpstr>PowerPoint Presentation</vt:lpstr>
      <vt:lpstr>Satanic/Demonic Miracles</vt:lpstr>
      <vt:lpstr>2. For the Unbeliever</vt:lpstr>
      <vt:lpstr>PowerPoint Presentation</vt:lpstr>
      <vt:lpstr>America is a “Christian Nation”</vt:lpstr>
      <vt:lpstr>PowerPoint Presentation</vt:lpstr>
      <vt:lpstr>2. For the Unbeliever</vt:lpstr>
      <vt:lpstr>Pretribulationism is not Escapism</vt:lpstr>
      <vt:lpstr>Promised Exemption from Divine Wrath</vt:lpstr>
      <vt:lpstr>God’s Role in Redemption (Rev 5)</vt:lpstr>
      <vt:lpstr>Telescoping</vt:lpstr>
      <vt:lpstr>PowerPoint Presentation</vt:lpstr>
      <vt:lpstr>1st Six Seals (Rev 6)</vt:lpstr>
      <vt:lpstr>PowerPoint Presentation</vt:lpstr>
      <vt:lpstr>Robert L. Thomas Rev. 6:16-17</vt:lpstr>
      <vt:lpstr>PowerPoint Presentation</vt:lpstr>
      <vt:lpstr>PowerPoint Presentation</vt:lpstr>
      <vt:lpstr>2. For the Unbeliever</vt:lpstr>
      <vt:lpstr>One Second After the Rapture</vt:lpstr>
      <vt:lpstr>3. So What?</vt:lpstr>
      <vt:lpstr>3. So What?</vt:lpstr>
      <vt:lpstr>PowerPoint Presentation</vt:lpstr>
      <vt:lpstr>HISTORY 2 Pet. 3:5-7</vt:lpstr>
      <vt:lpstr>3. So What?</vt:lpstr>
      <vt:lpstr>PowerPoint Presentation</vt:lpstr>
      <vt:lpstr>3. So What?</vt:lpstr>
      <vt:lpstr>3. So What?</vt:lpstr>
      <vt:lpstr>PowerPoint Presentation</vt:lpstr>
      <vt:lpstr>Review: One Second After the Rapture</vt:lpstr>
      <vt:lpstr>CONCLUSION</vt:lpstr>
      <vt:lpstr>The Rapture Course Overview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RAPTURE 058 - One Second - Part 2 - 16-X-9 - ORIGINAL</dc:title>
  <dc:subject>RAPTURE - Partial Rapture</dc:subject>
  <dc:creator>A. Woods</dc:creator>
  <dc:description>Modified by Jim McGowan</dc:description>
  <cp:lastModifiedBy>James McGowan</cp:lastModifiedBy>
  <cp:revision>2650</cp:revision>
  <cp:lastPrinted>2021-08-05T16:43:11Z</cp:lastPrinted>
  <dcterms:created xsi:type="dcterms:W3CDTF">2009-03-17T12:21:13Z</dcterms:created>
  <dcterms:modified xsi:type="dcterms:W3CDTF">2021-08-05T16:43:26Z</dcterms:modified>
</cp:coreProperties>
</file>