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handoutMasterIdLst>
    <p:handoutMasterId r:id="rId72"/>
  </p:handoutMasterIdLst>
  <p:sldIdLst>
    <p:sldId id="2094" r:id="rId2"/>
    <p:sldId id="2064" r:id="rId3"/>
    <p:sldId id="1984" r:id="rId4"/>
    <p:sldId id="6578" r:id="rId5"/>
    <p:sldId id="6803" r:id="rId6"/>
    <p:sldId id="6856" r:id="rId7"/>
    <p:sldId id="7330" r:id="rId8"/>
    <p:sldId id="2130" r:id="rId9"/>
    <p:sldId id="7483" r:id="rId10"/>
    <p:sldId id="2131" r:id="rId11"/>
    <p:sldId id="2132" r:id="rId12"/>
    <p:sldId id="7329" r:id="rId13"/>
    <p:sldId id="7667" r:id="rId14"/>
    <p:sldId id="7487" r:id="rId15"/>
    <p:sldId id="7523" r:id="rId16"/>
    <p:sldId id="7492" r:id="rId17"/>
    <p:sldId id="7497" r:id="rId18"/>
    <p:sldId id="7464" r:id="rId19"/>
    <p:sldId id="7552" r:id="rId20"/>
    <p:sldId id="7498" r:id="rId21"/>
    <p:sldId id="7660" r:id="rId22"/>
    <p:sldId id="7661" r:id="rId23"/>
    <p:sldId id="2216" r:id="rId24"/>
    <p:sldId id="7526" r:id="rId25"/>
    <p:sldId id="7527" r:id="rId26"/>
    <p:sldId id="7554" r:id="rId27"/>
    <p:sldId id="7528" r:id="rId28"/>
    <p:sldId id="7529" r:id="rId29"/>
    <p:sldId id="7541" r:id="rId30"/>
    <p:sldId id="2983" r:id="rId31"/>
    <p:sldId id="2984" r:id="rId32"/>
    <p:sldId id="2962" r:id="rId33"/>
    <p:sldId id="2963" r:id="rId34"/>
    <p:sldId id="2968" r:id="rId35"/>
    <p:sldId id="3018" r:id="rId36"/>
    <p:sldId id="2858" r:id="rId37"/>
    <p:sldId id="7334" r:id="rId38"/>
    <p:sldId id="7313" r:id="rId39"/>
    <p:sldId id="2859" r:id="rId40"/>
    <p:sldId id="3077" r:id="rId41"/>
    <p:sldId id="7008" r:id="rId42"/>
    <p:sldId id="7542" r:id="rId43"/>
    <p:sldId id="7577" r:id="rId44"/>
    <p:sldId id="7663" r:id="rId45"/>
    <p:sldId id="7658" r:id="rId46"/>
    <p:sldId id="7543" r:id="rId47"/>
    <p:sldId id="7534" r:id="rId48"/>
    <p:sldId id="7544" r:id="rId49"/>
    <p:sldId id="7664" r:id="rId50"/>
    <p:sldId id="7555" r:id="rId51"/>
    <p:sldId id="7536" r:id="rId52"/>
    <p:sldId id="7545" r:id="rId53"/>
    <p:sldId id="7665" r:id="rId54"/>
    <p:sldId id="7666" r:id="rId55"/>
    <p:sldId id="276" r:id="rId56"/>
    <p:sldId id="7538" r:id="rId57"/>
    <p:sldId id="2901" r:id="rId58"/>
    <p:sldId id="7539" r:id="rId59"/>
    <p:sldId id="7657" r:id="rId60"/>
    <p:sldId id="339" r:id="rId61"/>
    <p:sldId id="7546" r:id="rId62"/>
    <p:sldId id="7540" r:id="rId63"/>
    <p:sldId id="7499" r:id="rId64"/>
    <p:sldId id="7485" r:id="rId65"/>
    <p:sldId id="7191" r:id="rId66"/>
    <p:sldId id="7655" r:id="rId67"/>
    <p:sldId id="7500" r:id="rId68"/>
    <p:sldId id="7547" r:id="rId69"/>
    <p:sldId id="7656" r:id="rId70"/>
  </p:sldIdLst>
  <p:sldSz cx="12192000" cy="6858000"/>
  <p:notesSz cx="7315200" cy="9601200"/>
  <p:custDataLst>
    <p:tags r:id="rId7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D4D4D"/>
    <a:srgbClr val="CCCCFF"/>
    <a:srgbClr val="FFCCFF"/>
    <a:srgbClr val="FFFFCC"/>
    <a:srgbClr val="00CCFF"/>
    <a:srgbClr val="0000CC"/>
    <a:srgbClr val="66FF66"/>
    <a:srgbClr val="33CC33"/>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59" d="100"/>
          <a:sy n="59" d="100"/>
        </p:scale>
        <p:origin x="90" y="174"/>
      </p:cViewPr>
      <p:guideLst>
        <p:guide orient="horz" pos="2160"/>
        <p:guide pos="38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82" d="100"/>
          <a:sy n="82" d="100"/>
        </p:scale>
        <p:origin x="4123"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045 -10v21-32 </a:t>
            </a:r>
          </a:p>
          <a:p>
            <a:pPr>
              <a:defRPr/>
            </a:pPr>
            <a:r>
              <a:rPr lang="en-US" sz="1600" dirty="0"/>
              <a:t>08-01-2021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7/31/2021</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24</a:t>
            </a:fld>
            <a:endParaRPr lang="en-US" altLang="en-US" dirty="0"/>
          </a:p>
        </p:txBody>
      </p:sp>
    </p:spTree>
    <p:extLst>
      <p:ext uri="{BB962C8B-B14F-4D97-AF65-F5344CB8AC3E}">
        <p14:creationId xmlns:p14="http://schemas.microsoft.com/office/powerpoint/2010/main" val="314468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43</a:t>
            </a:fld>
            <a:endParaRPr lang="en-US" altLang="en-US" dirty="0"/>
          </a:p>
        </p:txBody>
      </p:sp>
    </p:spTree>
    <p:extLst>
      <p:ext uri="{BB962C8B-B14F-4D97-AF65-F5344CB8AC3E}">
        <p14:creationId xmlns:p14="http://schemas.microsoft.com/office/powerpoint/2010/main" val="193225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56</a:t>
            </a:fld>
            <a:endParaRPr lang="en-US" altLang="en-US" dirty="0"/>
          </a:p>
        </p:txBody>
      </p:sp>
    </p:spTree>
    <p:extLst>
      <p:ext uri="{BB962C8B-B14F-4D97-AF65-F5344CB8AC3E}">
        <p14:creationId xmlns:p14="http://schemas.microsoft.com/office/powerpoint/2010/main" val="2439747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59</a:t>
            </a:fld>
            <a:endParaRPr lang="en-US" altLang="en-US" dirty="0"/>
          </a:p>
        </p:txBody>
      </p:sp>
    </p:spTree>
    <p:extLst>
      <p:ext uri="{BB962C8B-B14F-4D97-AF65-F5344CB8AC3E}">
        <p14:creationId xmlns:p14="http://schemas.microsoft.com/office/powerpoint/2010/main" val="85444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69</a:t>
            </a:fld>
            <a:endParaRPr lang="en-US" altLang="en-US" dirty="0"/>
          </a:p>
        </p:txBody>
      </p:sp>
    </p:spTree>
    <p:extLst>
      <p:ext uri="{BB962C8B-B14F-4D97-AF65-F5344CB8AC3E}">
        <p14:creationId xmlns:p14="http://schemas.microsoft.com/office/powerpoint/2010/main" val="47420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7/31/2021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3291933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7/31/2021</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3050060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145231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8" r:id="rId12"/>
    <p:sldLayoutId id="2147488920" r:id="rId13"/>
    <p:sldLayoutId id="214748892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10</a:t>
            </a:r>
            <a:r>
              <a:rPr lang="en-US" sz="3600" kern="0" dirty="0">
                <a:effectLst>
                  <a:outerShdw blurRad="38100" dist="38100" dir="2700000" algn="tl">
                    <a:srgbClr val="000000">
                      <a:alpha val="43137"/>
                    </a:srgbClr>
                  </a:outerShdw>
                </a:effectLst>
                <a:cs typeface="Calibri" panose="020F0502020204030204" pitchFamily="34" charset="0"/>
              </a:rPr>
              <a:t>‒11</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National Dispersion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648200" y="228600"/>
            <a:ext cx="2895600" cy="914400"/>
          </a:xfrm>
        </p:spPr>
        <p:txBody>
          <a:bodyPr/>
          <a:lstStyle/>
          <a:p>
            <a:pPr algn="ctr" eaLnBrk="1" hangingPunct="1"/>
            <a:r>
              <a:rPr lang="en-US" sz="3600" dirty="0">
                <a:effectLst>
                  <a:outerShdw blurRad="38100" dist="38100" dir="2700000" algn="tl">
                    <a:srgbClr val="000000">
                      <a:alpha val="43137"/>
                    </a:srgbClr>
                  </a:outerShdw>
                </a:effectLst>
              </a:rPr>
              <a:t>Genesis 10–11</a:t>
            </a:r>
          </a:p>
        </p:txBody>
      </p:sp>
      <p:sp>
        <p:nvSpPr>
          <p:cNvPr id="162819" name="Rectangle 3"/>
          <p:cNvSpPr>
            <a:spLocks noGrp="1" noChangeArrowheads="1"/>
          </p:cNvSpPr>
          <p:nvPr>
            <p:ph type="body" idx="1"/>
          </p:nvPr>
        </p:nvSpPr>
        <p:spPr>
          <a:xfrm>
            <a:off x="2019300" y="1946275"/>
            <a:ext cx="8153400" cy="41148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Sinful origin of the nations necessitating Israel’s unique birth and redemptive purpose to these nations</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11:1-9 occurs first and Genesis 10 occurs second (Gen 10:5, 20, 31; 11:1)</a:t>
            </a:r>
          </a:p>
        </p:txBody>
      </p:sp>
      <p:pic>
        <p:nvPicPr>
          <p:cNvPr id="5" name="Picture 4">
            <a:extLst>
              <a:ext uri="{FF2B5EF4-FFF2-40B4-BE49-F238E27FC236}">
                <a16:creationId xmlns:a16="http://schemas.microsoft.com/office/drawing/2014/main" id="{FF0B2BE9-B080-417C-AD70-5F50024FD2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2447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619500" y="228600"/>
            <a:ext cx="4953000" cy="914400"/>
          </a:xfrm>
        </p:spPr>
        <p:txBody>
          <a:bodyPr/>
          <a:lstStyle/>
          <a:p>
            <a:pPr algn="ctr" eaLnBrk="1" hangingPunct="1"/>
            <a:r>
              <a:rPr lang="en-US" sz="3600" dirty="0">
                <a:effectLst>
                  <a:outerShdw blurRad="38100" dist="38100" dir="2700000" algn="tl">
                    <a:srgbClr val="000000">
                      <a:alpha val="43137"/>
                    </a:srgbClr>
                  </a:outerShdw>
                </a:effectLst>
              </a:rPr>
              <a:t>Table of Nations (Gen 10)</a:t>
            </a:r>
          </a:p>
        </p:txBody>
      </p:sp>
      <p:sp>
        <p:nvSpPr>
          <p:cNvPr id="163843" name="Rectangle 3"/>
          <p:cNvSpPr>
            <a:spLocks noGrp="1" noChangeArrowheads="1"/>
          </p:cNvSpPr>
          <p:nvPr>
            <p:ph type="body" idx="1"/>
          </p:nvPr>
        </p:nvSpPr>
        <p:spPr>
          <a:xfrm>
            <a:off x="1981200" y="1828800"/>
            <a:ext cx="8229600" cy="35814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Nations emanating from Noah’s three sons</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Birth order: Shem, Ham, </a:t>
            </a:r>
            <a:r>
              <a:rPr lang="en-US" dirty="0" err="1">
                <a:effectLst>
                  <a:outerShdw blurRad="38100" dist="38100" dir="2700000" algn="tl">
                    <a:srgbClr val="000000">
                      <a:alpha val="43137"/>
                    </a:srgbClr>
                  </a:outerShdw>
                </a:effectLst>
                <a:ea typeface="+mn-ea"/>
                <a:cs typeface="+mn-cs"/>
              </a:rPr>
              <a:t>Japeth</a:t>
            </a:r>
            <a:r>
              <a:rPr lang="en-US" dirty="0">
                <a:effectLst>
                  <a:outerShdw blurRad="38100" dist="38100" dir="2700000" algn="tl">
                    <a:srgbClr val="000000">
                      <a:alpha val="43137"/>
                    </a:srgbClr>
                  </a:outerShdw>
                </a:effectLst>
                <a:ea typeface="+mn-ea"/>
                <a:cs typeface="+mn-cs"/>
              </a:rPr>
              <a:t> (Gen 10:1)</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Lesser to greater importance relative to Israel (Japheth, Ham, Shem)</a:t>
            </a:r>
            <a:endParaRPr lang="en-US" dirty="0"/>
          </a:p>
        </p:txBody>
      </p:sp>
      <p:pic>
        <p:nvPicPr>
          <p:cNvPr id="5" name="Picture 4">
            <a:extLst>
              <a:ext uri="{FF2B5EF4-FFF2-40B4-BE49-F238E27FC236}">
                <a16:creationId xmlns:a16="http://schemas.microsoft.com/office/drawing/2014/main" id="{050792C7-727B-4AEC-88D4-6F2029D287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793747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19881" y="1600200"/>
            <a:ext cx="4423719" cy="4648200"/>
          </a:xfrm>
        </p:spPr>
        <p:txBody>
          <a:bodyPr/>
          <a:lstStyle/>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Japheth's line (2-5)</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Ham’s Line (6-20)</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Shem’s line (21-31)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Conclusion (32)</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0"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10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Outline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595789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19881" y="1600200"/>
            <a:ext cx="4423719" cy="4648200"/>
          </a:xfrm>
        </p:spPr>
        <p:txBody>
          <a:bodyPr/>
          <a:lstStyle/>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Introduction (1)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Japheth's line (2-5)</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Ham’s Line (6-20)</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Shem’s line (21-31)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Conclusion (32)</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0"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10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Outline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086142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19880" y="1600200"/>
            <a:ext cx="4423719" cy="4648200"/>
          </a:xfrm>
        </p:spPr>
        <p:txBody>
          <a:bodyPr/>
          <a:lstStyle/>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Japheth's line (2-5)</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Ham’s Line (6-20)</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Shem’s line (21-31)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Conclusion (32)</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0"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10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Outline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923948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CA5A34-366F-4694-9ECF-ABC2BDF1A2DF}"/>
              </a:ext>
            </a:extLst>
          </p:cNvPr>
          <p:cNvPicPr>
            <a:picLocks noChangeAspect="1"/>
          </p:cNvPicPr>
          <p:nvPr/>
        </p:nvPicPr>
        <p:blipFill rotWithShape="1">
          <a:blip r:embed="rId2"/>
          <a:srcRect l="1488" t="3488" r="2403" b="2325"/>
          <a:stretch/>
        </p:blipFill>
        <p:spPr>
          <a:xfrm>
            <a:off x="1828800" y="137160"/>
            <a:ext cx="853440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826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19881" y="1600200"/>
            <a:ext cx="3737919" cy="4343400"/>
          </a:xfrm>
        </p:spPr>
        <p:txBody>
          <a:bodyPr/>
          <a:lstStyle/>
          <a:p>
            <a:pPr lvl="1" indent="-74295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Gomer</a:t>
            </a:r>
          </a:p>
          <a:p>
            <a:pPr lvl="1" indent="-74295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Magog</a:t>
            </a:r>
          </a:p>
          <a:p>
            <a:pPr lvl="1" indent="-742950" eaLnBrk="1" hangingPunct="1">
              <a:spcBef>
                <a:spcPts val="0"/>
              </a:spcBef>
              <a:spcAft>
                <a:spcPts val="12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Madai</a:t>
            </a:r>
            <a:endParaRPr lang="en-US" dirty="0">
              <a:effectLst>
                <a:outerShdw blurRad="38100" dist="38100" dir="2700000" algn="tl">
                  <a:srgbClr val="000000">
                    <a:alpha val="43137"/>
                  </a:srgbClr>
                </a:outerShdw>
              </a:effectLst>
            </a:endParaRPr>
          </a:p>
          <a:p>
            <a:pPr lvl="1" indent="-74295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Javan</a:t>
            </a:r>
          </a:p>
          <a:p>
            <a:pPr lvl="1" indent="-74295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Tubal</a:t>
            </a:r>
          </a:p>
          <a:p>
            <a:pPr lvl="1" indent="-742950" eaLnBrk="1" hangingPunct="1">
              <a:spcBef>
                <a:spcPts val="0"/>
              </a:spcBef>
              <a:spcAft>
                <a:spcPts val="12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Meshech</a:t>
            </a:r>
            <a:endParaRPr lang="en-US" dirty="0">
              <a:effectLst>
                <a:outerShdw blurRad="38100" dist="38100" dir="2700000" algn="tl">
                  <a:srgbClr val="000000">
                    <a:alpha val="43137"/>
                  </a:srgbClr>
                </a:outerShdw>
              </a:effectLst>
            </a:endParaRPr>
          </a:p>
          <a:p>
            <a:pPr lvl="1" indent="-742950" eaLnBrk="1" hangingPunct="1">
              <a:spcBef>
                <a:spcPts val="0"/>
              </a:spcBef>
              <a:spcAft>
                <a:spcPts val="12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Tiras</a:t>
            </a:r>
            <a:endParaRPr lang="en-US" dirty="0">
              <a:effectLst>
                <a:outerShdw blurRad="38100" dist="38100" dir="2700000" algn="tl">
                  <a:srgbClr val="000000">
                    <a:alpha val="43137"/>
                  </a:srgbClr>
                </a:outerShdw>
              </a:effectLst>
            </a:endParaRP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Japheth’s Sons (vs. 2)</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8" name="Picture 4" descr="5 Bible Lessons to Learn From the Book of Genesis | Jack Wellman">
            <a:extLst>
              <a:ext uri="{FF2B5EF4-FFF2-40B4-BE49-F238E27FC236}">
                <a16:creationId xmlns:a16="http://schemas.microsoft.com/office/drawing/2014/main" id="{3C2E2EB8-CD9F-4C6D-B1C6-B656FE92FF7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439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19880" y="1600200"/>
            <a:ext cx="4423719" cy="4648200"/>
          </a:xfrm>
        </p:spPr>
        <p:txBody>
          <a:bodyPr/>
          <a:lstStyle/>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Japheth's line (2-5)</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Ham’s Line (6-20)</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Shem’s line (21-31)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Conclusion (32)</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10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Outline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8" name="Picture 4" descr="5 Bible Lessons to Learn From the Book of Genesis | Jack Wellman">
            <a:extLst>
              <a:ext uri="{FF2B5EF4-FFF2-40B4-BE49-F238E27FC236}">
                <a16:creationId xmlns:a16="http://schemas.microsoft.com/office/drawing/2014/main" id="{1CC17756-B2B6-4D54-8B52-D53293471D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4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19881" y="1676401"/>
            <a:ext cx="3356919" cy="3505199"/>
          </a:xfrm>
        </p:spPr>
        <p:txBody>
          <a:bodyPr/>
          <a:lstStyle/>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Cush</a:t>
            </a:r>
          </a:p>
          <a:p>
            <a:pPr lvl="1" indent="-742950" eaLnBrk="1" hangingPunct="1">
              <a:spcBef>
                <a:spcPts val="0"/>
              </a:spcBef>
              <a:spcAft>
                <a:spcPts val="36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Mizraim</a:t>
            </a:r>
            <a:endParaRPr lang="en-US" dirty="0">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Put</a:t>
            </a:r>
          </a:p>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Canaan</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Ham’s Sons (vs. 6)</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9" name="Picture 4" descr="5 Bible Lessons to Learn From the Book of Genesis | Jack Wellman">
            <a:extLst>
              <a:ext uri="{FF2B5EF4-FFF2-40B4-BE49-F238E27FC236}">
                <a16:creationId xmlns:a16="http://schemas.microsoft.com/office/drawing/2014/main" id="{55996C9D-D6AC-4293-8504-F05AD64098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67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2628900" y="178595"/>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D34B6927-886D-4BCB-82AC-18D26A977967}"/>
              </a:ext>
            </a:extLst>
          </p:cNvPr>
          <p:cNvSpPr>
            <a:spLocks noChangeArrowheads="1"/>
          </p:cNvSpPr>
          <p:nvPr/>
        </p:nvSpPr>
        <p:spPr bwMode="auto">
          <a:xfrm>
            <a:off x="5334000" y="1295400"/>
            <a:ext cx="609600" cy="10668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072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A254E9F-57EC-49DB-BB63-5454BEF2A0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19880" y="1600200"/>
            <a:ext cx="4423719" cy="4648200"/>
          </a:xfrm>
        </p:spPr>
        <p:txBody>
          <a:bodyPr/>
          <a:lstStyle/>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Japheth's line (2-5)</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Ham’s Line (6-20)</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Shem’s line (21-31)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Conclusion (32)</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10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Outline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8" name="Picture 4" descr="5 Bible Lessons to Learn From the Book of Genesis | Jack Wellman">
            <a:extLst>
              <a:ext uri="{FF2B5EF4-FFF2-40B4-BE49-F238E27FC236}">
                <a16:creationId xmlns:a16="http://schemas.microsoft.com/office/drawing/2014/main" id="{7911831C-B1C8-4AFB-9C49-B0FFA7E693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312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2628900" y="178595"/>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0615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CA5A34-366F-4694-9ECF-ABC2BDF1A2DF}"/>
              </a:ext>
            </a:extLst>
          </p:cNvPr>
          <p:cNvPicPr>
            <a:picLocks noChangeAspect="1"/>
          </p:cNvPicPr>
          <p:nvPr/>
        </p:nvPicPr>
        <p:blipFill rotWithShape="1">
          <a:blip r:embed="rId2"/>
          <a:srcRect l="1488" t="3488" r="2403" b="2325"/>
          <a:stretch/>
        </p:blipFill>
        <p:spPr>
          <a:xfrm>
            <a:off x="1828800" y="137160"/>
            <a:ext cx="853440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1740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1752600" y="1371600"/>
            <a:ext cx="8686800" cy="3429000"/>
          </a:xfrm>
        </p:spPr>
        <p:txBody>
          <a:bodyPr/>
          <a:lstStyle/>
          <a:p>
            <a:pPr marL="457200" lvl="1" indent="-457200" algn="just" eaLnBrk="1" hangingPunct="1">
              <a:spcBef>
                <a:spcPts val="0"/>
              </a:spcBef>
              <a:spcAft>
                <a:spcPts val="18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Shem’s descendants (Gen 10:21-32)</a:t>
            </a:r>
          </a:p>
          <a:p>
            <a:pPr marL="914400" lvl="1" indent="-457200" algn="just"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Shem = Semites</a:t>
            </a:r>
          </a:p>
          <a:p>
            <a:pPr marL="914400" lvl="1" indent="-457200" algn="just"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Assyrians, Babylonians, Persians, Arabs, Hebrews</a:t>
            </a:r>
          </a:p>
          <a:p>
            <a:pPr marL="914400" lvl="1" indent="-457200" algn="just"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Line leading to Israel</a:t>
            </a:r>
          </a:p>
          <a:p>
            <a:pPr marL="914400" lvl="1" indent="-457200" algn="just" eaLnBrk="1" hangingPunct="1">
              <a:spcBef>
                <a:spcPts val="0"/>
              </a:spcBef>
              <a:spcAft>
                <a:spcPts val="1800"/>
              </a:spcAft>
              <a:defRPr/>
            </a:pPr>
            <a:r>
              <a:rPr lang="en-US" dirty="0" err="1">
                <a:effectLst>
                  <a:outerShdw blurRad="38100" dist="38100" dir="2700000" algn="tl">
                    <a:srgbClr val="000000">
                      <a:alpha val="43137"/>
                    </a:srgbClr>
                  </a:outerShdw>
                </a:effectLst>
                <a:cs typeface="Calibri" panose="020F0502020204030204" pitchFamily="34" charset="0"/>
              </a:rPr>
              <a:t>Eber</a:t>
            </a:r>
            <a:r>
              <a:rPr lang="en-US" dirty="0">
                <a:effectLst>
                  <a:outerShdw blurRad="38100" dist="38100" dir="2700000" algn="tl">
                    <a:srgbClr val="000000">
                      <a:alpha val="43137"/>
                    </a:srgbClr>
                  </a:outerShdw>
                </a:effectLst>
                <a:cs typeface="Calibri" panose="020F0502020204030204" pitchFamily="34" charset="0"/>
              </a:rPr>
              <a:t> (Gen 10:21, 25) is origin of the word Hebrews (Gen 14:13)</a:t>
            </a:r>
          </a:p>
        </p:txBody>
      </p:sp>
      <p:sp>
        <p:nvSpPr>
          <p:cNvPr id="5" name="Rectangle 2">
            <a:extLst>
              <a:ext uri="{FF2B5EF4-FFF2-40B4-BE49-F238E27FC236}">
                <a16:creationId xmlns:a16="http://schemas.microsoft.com/office/drawing/2014/main" id="{29D81A9F-0575-45F6-B640-C4A912797222}"/>
              </a:ext>
            </a:extLst>
          </p:cNvPr>
          <p:cNvSpPr>
            <a:spLocks noGrp="1" noChangeArrowheads="1"/>
          </p:cNvSpPr>
          <p:nvPr>
            <p:ph type="title"/>
          </p:nvPr>
        </p:nvSpPr>
        <p:spPr>
          <a:xfrm>
            <a:off x="3619500" y="228600"/>
            <a:ext cx="4953000" cy="914400"/>
          </a:xfrm>
        </p:spPr>
        <p:txBody>
          <a:bodyPr/>
          <a:lstStyle/>
          <a:p>
            <a:pPr algn="ctr" eaLnBrk="1" hangingPunct="1"/>
            <a:r>
              <a:rPr lang="en-US" sz="3600" dirty="0">
                <a:effectLst>
                  <a:outerShdw blurRad="38100" dist="38100" dir="2700000" algn="tl">
                    <a:srgbClr val="000000">
                      <a:alpha val="43137"/>
                    </a:srgbClr>
                  </a:outerShdw>
                </a:effectLst>
              </a:rPr>
              <a:t>Table of Nations (Gen 10)</a:t>
            </a:r>
          </a:p>
        </p:txBody>
      </p:sp>
      <p:pic>
        <p:nvPicPr>
          <p:cNvPr id="7" name="Picture 6">
            <a:extLst>
              <a:ext uri="{FF2B5EF4-FFF2-40B4-BE49-F238E27FC236}">
                <a16:creationId xmlns:a16="http://schemas.microsoft.com/office/drawing/2014/main" id="{4159847B-2E4F-45A8-BCD9-4D1D9B924F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558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524001" y="1447800"/>
            <a:ext cx="9144000" cy="2590800"/>
          </a:xfrm>
        </p:spPr>
        <p:txBody>
          <a:bodyPr/>
          <a:lstStyle/>
          <a:p>
            <a:pPr marL="0" indent="0" algn="just">
              <a:spcBef>
                <a:spcPts val="0"/>
              </a:spcBef>
              <a:buNone/>
            </a:pPr>
            <a:r>
              <a:rPr lang="en-US" dirty="0">
                <a:effectLst>
                  <a:outerShdw blurRad="38100" dist="38100" dir="2700000" algn="tl">
                    <a:srgbClr val="000000">
                      <a:alpha val="43137"/>
                    </a:srgbClr>
                  </a:outerShdw>
                </a:effectLst>
              </a:rPr>
              <a:t>“The line of Shem begins in verse 21: And unto Shem, the father of all the children of Eber. Eber in Hebrew is </a:t>
            </a:r>
            <a:r>
              <a:rPr lang="en-US" i="1" dirty="0">
                <a:effectLst>
                  <a:outerShdw blurRad="38100" dist="38100" dir="2700000" algn="tl">
                    <a:srgbClr val="000000">
                      <a:alpha val="43137"/>
                    </a:srgbClr>
                  </a:outerShdw>
                </a:effectLst>
              </a:rPr>
              <a:t>Ever</a:t>
            </a:r>
            <a:r>
              <a:rPr lang="en-US" dirty="0">
                <a:effectLst>
                  <a:outerShdw blurRad="38100" dist="38100" dir="2700000" algn="tl">
                    <a:srgbClr val="000000">
                      <a:alpha val="43137"/>
                    </a:srgbClr>
                  </a:outerShdw>
                </a:effectLst>
              </a:rPr>
              <a:t> and is the source of the Hebrew word for ‘Hebrew,’ </a:t>
            </a:r>
            <a:r>
              <a:rPr lang="en-US" i="1" dirty="0" err="1">
                <a:effectLst>
                  <a:outerShdw blurRad="38100" dist="38100" dir="2700000" algn="tl">
                    <a:srgbClr val="000000">
                      <a:alpha val="43137"/>
                    </a:srgbClr>
                  </a:outerShdw>
                </a:effectLst>
              </a:rPr>
              <a:t>Ivrit</a:t>
            </a:r>
            <a:r>
              <a:rPr lang="en-US" dirty="0">
                <a:effectLst>
                  <a:outerShdw blurRad="38100" dist="38100" dir="2700000" algn="tl">
                    <a:srgbClr val="000000">
                      <a:alpha val="43137"/>
                    </a:srgbClr>
                  </a:outerShdw>
                </a:effectLst>
              </a:rPr>
              <a:t>. To be the father of the Hebrews is the main significance of the line of Shem.”</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217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96600" y="76200"/>
            <a:ext cx="732253" cy="1097280"/>
          </a:xfrm>
          <a:prstGeom prst="rect">
            <a:avLst/>
          </a:prstGeom>
          <a:ln>
            <a:solidFill>
              <a:schemeClr val="tx1"/>
            </a:solidFill>
          </a:ln>
        </p:spPr>
      </p:pic>
    </p:spTree>
    <p:extLst>
      <p:ext uri="{BB962C8B-B14F-4D97-AF65-F5344CB8AC3E}">
        <p14:creationId xmlns:p14="http://schemas.microsoft.com/office/powerpoint/2010/main" val="11770630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8176" y="3048000"/>
            <a:ext cx="1755648" cy="1828800"/>
          </a:xfrm>
          <a:prstGeom prst="rect">
            <a:avLst/>
          </a:prstGeom>
        </p:spPr>
      </p:pic>
    </p:spTree>
    <p:extLst>
      <p:ext uri="{BB962C8B-B14F-4D97-AF65-F5344CB8AC3E}">
        <p14:creationId xmlns:p14="http://schemas.microsoft.com/office/powerpoint/2010/main" val="15340690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1027"/>
          <p:cNvSpPr>
            <a:spLocks noGrp="1" noChangeArrowheads="1"/>
          </p:cNvSpPr>
          <p:nvPr>
            <p:ph type="body" idx="1"/>
          </p:nvPr>
        </p:nvSpPr>
        <p:spPr>
          <a:xfrm>
            <a:off x="2400300" y="1600200"/>
            <a:ext cx="7391400" cy="4885267"/>
          </a:xfrm>
        </p:spPr>
        <p:txBody>
          <a:bodyPr/>
          <a:lstStyle/>
          <a:p>
            <a:pPr marL="461963" indent="-461963">
              <a:spcBef>
                <a:spcPts val="0"/>
              </a:spcBef>
              <a:spcAft>
                <a:spcPts val="1200"/>
              </a:spcAft>
              <a:defRPr/>
            </a:pPr>
            <a:r>
              <a:rPr lang="en-US" sz="3000" i="1" dirty="0"/>
              <a:t>Proto-</a:t>
            </a:r>
            <a:r>
              <a:rPr lang="en-US" sz="3000" i="1" dirty="0" err="1"/>
              <a:t>evangelium</a:t>
            </a:r>
            <a:r>
              <a:rPr lang="en-US" sz="3000" dirty="0"/>
              <a:t> from Adam &amp; Eve (3:15) </a:t>
            </a:r>
          </a:p>
          <a:p>
            <a:pPr marL="461963" indent="-461963">
              <a:spcBef>
                <a:spcPts val="0"/>
              </a:spcBef>
              <a:spcAft>
                <a:spcPts val="1200"/>
              </a:spcAft>
              <a:defRPr/>
            </a:pPr>
            <a:r>
              <a:rPr lang="en-US" sz="3000" dirty="0"/>
              <a:t>Seth (4:25)</a:t>
            </a:r>
          </a:p>
          <a:p>
            <a:pPr marL="461963" indent="-461963">
              <a:spcBef>
                <a:spcPts val="0"/>
              </a:spcBef>
              <a:spcAft>
                <a:spcPts val="1200"/>
              </a:spcAft>
              <a:defRPr/>
            </a:pPr>
            <a:r>
              <a:rPr lang="en-US" sz="3000" dirty="0"/>
              <a:t>Noah (Gen 5:29)</a:t>
            </a:r>
          </a:p>
          <a:p>
            <a:pPr marL="461963" indent="-461963">
              <a:spcBef>
                <a:spcPts val="0"/>
              </a:spcBef>
              <a:spcAft>
                <a:spcPts val="1200"/>
              </a:spcAft>
              <a:defRPr/>
            </a:pPr>
            <a:r>
              <a:rPr lang="en-US" sz="3000" dirty="0"/>
              <a:t>Shem (9:26)</a:t>
            </a:r>
          </a:p>
          <a:p>
            <a:pPr marL="461963" indent="-461963">
              <a:spcBef>
                <a:spcPts val="0"/>
              </a:spcBef>
              <a:spcAft>
                <a:spcPts val="1200"/>
              </a:spcAft>
              <a:defRPr/>
            </a:pPr>
            <a:r>
              <a:rPr lang="en-US" sz="3000" dirty="0"/>
              <a:t>Abraham (12:3)</a:t>
            </a:r>
          </a:p>
          <a:p>
            <a:pPr marL="461963" indent="-461963">
              <a:spcBef>
                <a:spcPts val="0"/>
              </a:spcBef>
              <a:spcAft>
                <a:spcPts val="1200"/>
              </a:spcAft>
              <a:defRPr/>
            </a:pPr>
            <a:r>
              <a:rPr lang="en-US" sz="3000" dirty="0"/>
              <a:t>Isaac (21:12)</a:t>
            </a:r>
          </a:p>
          <a:p>
            <a:pPr marL="461963" indent="-461963">
              <a:spcBef>
                <a:spcPts val="0"/>
              </a:spcBef>
              <a:spcAft>
                <a:spcPts val="1200"/>
              </a:spcAft>
              <a:defRPr/>
            </a:pPr>
            <a:r>
              <a:rPr lang="en-US" sz="3000" dirty="0"/>
              <a:t>Jacob (25:23)</a:t>
            </a:r>
          </a:p>
          <a:p>
            <a:pPr marL="461963" indent="-461963">
              <a:spcBef>
                <a:spcPts val="0"/>
              </a:spcBef>
              <a:spcAft>
                <a:spcPts val="1200"/>
              </a:spcAft>
              <a:defRPr/>
            </a:pPr>
            <a:r>
              <a:rPr lang="en-US" sz="3000" dirty="0"/>
              <a:t>Judah (49:10)</a:t>
            </a:r>
          </a:p>
        </p:txBody>
      </p:sp>
      <p:pic>
        <p:nvPicPr>
          <p:cNvPr id="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129867" y="2209801"/>
            <a:ext cx="4059238" cy="4171217"/>
          </a:xfrm>
          <a:prstGeom prst="rect">
            <a:avLst/>
          </a:prstGeom>
          <a:noFill/>
          <a:ln w="9525">
            <a:noFill/>
            <a:miter lim="800000"/>
            <a:headEnd/>
            <a:tailEnd/>
          </a:ln>
        </p:spPr>
      </p:pic>
      <p:sp>
        <p:nvSpPr>
          <p:cNvPr id="6" name="Rectangle 1026">
            <a:extLst>
              <a:ext uri="{FF2B5EF4-FFF2-40B4-BE49-F238E27FC236}">
                <a16:creationId xmlns:a16="http://schemas.microsoft.com/office/drawing/2014/main" id="{AE6E6960-054D-4E5D-A9D4-CBF39772E89C}"/>
              </a:ext>
            </a:extLst>
          </p:cNvPr>
          <p:cNvSpPr>
            <a:spLocks noGrp="1" noChangeArrowheads="1"/>
          </p:cNvSpPr>
          <p:nvPr>
            <p:ph type="title"/>
          </p:nvPr>
        </p:nvSpPr>
        <p:spPr>
          <a:xfrm>
            <a:off x="1524000" y="228600"/>
            <a:ext cx="9144000" cy="914400"/>
          </a:xfrm>
        </p:spPr>
        <p:txBody>
          <a:bodyPr/>
          <a:lstStyle/>
          <a:p>
            <a:pPr algn="ctr" eaLnBrk="1" hangingPunct="1"/>
            <a:r>
              <a:rPr lang="en-US" sz="3400" dirty="0">
                <a:effectLst>
                  <a:outerShdw blurRad="38100" dist="38100" dir="2700000" algn="tl">
                    <a:srgbClr val="000000">
                      <a:alpha val="43137"/>
                    </a:srgbClr>
                  </a:outerShdw>
                </a:effectLst>
              </a:rPr>
              <a:t>God’s Messianic Purposes </a:t>
            </a:r>
            <a:br>
              <a:rPr lang="en-US" sz="3400" dirty="0">
                <a:effectLst>
                  <a:outerShdw blurRad="38100" dist="38100" dir="2700000" algn="tl">
                    <a:srgbClr val="000000">
                      <a:alpha val="43137"/>
                    </a:srgbClr>
                  </a:outerShdw>
                </a:effectLst>
              </a:rPr>
            </a:br>
            <a:r>
              <a:rPr lang="en-US" sz="3400" dirty="0">
                <a:effectLst>
                  <a:outerShdw blurRad="38100" dist="38100" dir="2700000" algn="tl">
                    <a:srgbClr val="000000">
                      <a:alpha val="43137"/>
                    </a:srgbClr>
                  </a:outerShdw>
                </a:effectLst>
              </a:rPr>
              <a:t>Beginning in Genesis</a:t>
            </a:r>
          </a:p>
        </p:txBody>
      </p:sp>
      <p:pic>
        <p:nvPicPr>
          <p:cNvPr id="7" name="Picture 6">
            <a:extLst>
              <a:ext uri="{FF2B5EF4-FFF2-40B4-BE49-F238E27FC236}">
                <a16:creationId xmlns:a16="http://schemas.microsoft.com/office/drawing/2014/main" id="{189D5F21-71A9-45F9-B145-7D14C80BDD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2091623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1027"/>
          <p:cNvSpPr>
            <a:spLocks noGrp="1" noChangeArrowheads="1"/>
          </p:cNvSpPr>
          <p:nvPr>
            <p:ph type="body" idx="1"/>
          </p:nvPr>
        </p:nvSpPr>
        <p:spPr>
          <a:xfrm>
            <a:off x="2400300" y="1600200"/>
            <a:ext cx="7391400" cy="4885267"/>
          </a:xfrm>
        </p:spPr>
        <p:txBody>
          <a:bodyPr/>
          <a:lstStyle/>
          <a:p>
            <a:pPr marL="461963" indent="-461963">
              <a:spcBef>
                <a:spcPts val="0"/>
              </a:spcBef>
              <a:spcAft>
                <a:spcPts val="1200"/>
              </a:spcAft>
              <a:defRPr/>
            </a:pPr>
            <a:r>
              <a:rPr lang="en-US" sz="3000" i="1" dirty="0"/>
              <a:t>Proto-</a:t>
            </a:r>
            <a:r>
              <a:rPr lang="en-US" sz="3000" i="1" dirty="0" err="1"/>
              <a:t>evangelium</a:t>
            </a:r>
            <a:r>
              <a:rPr lang="en-US" sz="3000" dirty="0"/>
              <a:t> from Adam &amp; Eve (3:15) </a:t>
            </a:r>
          </a:p>
          <a:p>
            <a:pPr marL="461963" indent="-461963">
              <a:spcBef>
                <a:spcPts val="0"/>
              </a:spcBef>
              <a:spcAft>
                <a:spcPts val="1200"/>
              </a:spcAft>
              <a:defRPr/>
            </a:pPr>
            <a:r>
              <a:rPr lang="en-US" sz="3000" dirty="0"/>
              <a:t>Seth (4:25)</a:t>
            </a:r>
          </a:p>
          <a:p>
            <a:pPr marL="461963" indent="-461963">
              <a:spcBef>
                <a:spcPts val="0"/>
              </a:spcBef>
              <a:spcAft>
                <a:spcPts val="1200"/>
              </a:spcAft>
              <a:defRPr/>
            </a:pPr>
            <a:r>
              <a:rPr lang="en-US" sz="3000" dirty="0"/>
              <a:t>Noah (Gen 5:29)</a:t>
            </a:r>
          </a:p>
          <a:p>
            <a:pPr marL="461963" indent="-461963">
              <a:spcBef>
                <a:spcPts val="0"/>
              </a:spcBef>
              <a:spcAft>
                <a:spcPts val="1200"/>
              </a:spcAft>
              <a:defRPr/>
            </a:pPr>
            <a:r>
              <a:rPr lang="en-US" sz="3000" b="1" u="sng" dirty="0">
                <a:solidFill>
                  <a:srgbClr val="FFFFCC"/>
                </a:solidFill>
              </a:rPr>
              <a:t>Shem (9:26)</a:t>
            </a:r>
          </a:p>
          <a:p>
            <a:pPr marL="461963" indent="-461963">
              <a:spcBef>
                <a:spcPts val="0"/>
              </a:spcBef>
              <a:spcAft>
                <a:spcPts val="1200"/>
              </a:spcAft>
              <a:defRPr/>
            </a:pPr>
            <a:r>
              <a:rPr lang="en-US" sz="3000" dirty="0"/>
              <a:t>Abraham (12:3)</a:t>
            </a:r>
          </a:p>
          <a:p>
            <a:pPr marL="461963" indent="-461963">
              <a:spcBef>
                <a:spcPts val="0"/>
              </a:spcBef>
              <a:spcAft>
                <a:spcPts val="1200"/>
              </a:spcAft>
              <a:defRPr/>
            </a:pPr>
            <a:r>
              <a:rPr lang="en-US" sz="3000" dirty="0"/>
              <a:t>Isaac (21:12)</a:t>
            </a:r>
          </a:p>
          <a:p>
            <a:pPr marL="461963" indent="-461963">
              <a:spcBef>
                <a:spcPts val="0"/>
              </a:spcBef>
              <a:spcAft>
                <a:spcPts val="1200"/>
              </a:spcAft>
              <a:defRPr/>
            </a:pPr>
            <a:r>
              <a:rPr lang="en-US" sz="3000" dirty="0"/>
              <a:t>Jacob (25:23)</a:t>
            </a:r>
          </a:p>
          <a:p>
            <a:pPr marL="461963" indent="-461963">
              <a:spcBef>
                <a:spcPts val="0"/>
              </a:spcBef>
              <a:spcAft>
                <a:spcPts val="1200"/>
              </a:spcAft>
              <a:defRPr/>
            </a:pPr>
            <a:r>
              <a:rPr lang="en-US" sz="3000" dirty="0"/>
              <a:t>Judah (49:10)</a:t>
            </a:r>
          </a:p>
        </p:txBody>
      </p:sp>
      <p:pic>
        <p:nvPicPr>
          <p:cNvPr id="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129867" y="2209801"/>
            <a:ext cx="4059238" cy="4171217"/>
          </a:xfrm>
          <a:prstGeom prst="rect">
            <a:avLst/>
          </a:prstGeom>
          <a:noFill/>
          <a:ln w="9525">
            <a:noFill/>
            <a:miter lim="800000"/>
            <a:headEnd/>
            <a:tailEnd/>
          </a:ln>
        </p:spPr>
      </p:pic>
      <p:sp>
        <p:nvSpPr>
          <p:cNvPr id="6" name="Rectangle 1026">
            <a:extLst>
              <a:ext uri="{FF2B5EF4-FFF2-40B4-BE49-F238E27FC236}">
                <a16:creationId xmlns:a16="http://schemas.microsoft.com/office/drawing/2014/main" id="{AE6E6960-054D-4E5D-A9D4-CBF39772E89C}"/>
              </a:ext>
            </a:extLst>
          </p:cNvPr>
          <p:cNvSpPr>
            <a:spLocks noGrp="1" noChangeArrowheads="1"/>
          </p:cNvSpPr>
          <p:nvPr>
            <p:ph type="title"/>
          </p:nvPr>
        </p:nvSpPr>
        <p:spPr>
          <a:xfrm>
            <a:off x="1524000" y="228600"/>
            <a:ext cx="9144000" cy="914400"/>
          </a:xfrm>
        </p:spPr>
        <p:txBody>
          <a:bodyPr/>
          <a:lstStyle/>
          <a:p>
            <a:pPr algn="ctr" eaLnBrk="1" hangingPunct="1"/>
            <a:r>
              <a:rPr lang="en-US" sz="3400" dirty="0">
                <a:effectLst>
                  <a:outerShdw blurRad="38100" dist="38100" dir="2700000" algn="tl">
                    <a:srgbClr val="000000">
                      <a:alpha val="43137"/>
                    </a:srgbClr>
                  </a:outerShdw>
                </a:effectLst>
              </a:rPr>
              <a:t>God’s Messianic Purposes </a:t>
            </a:r>
            <a:br>
              <a:rPr lang="en-US" sz="3400" dirty="0">
                <a:effectLst>
                  <a:outerShdw blurRad="38100" dist="38100" dir="2700000" algn="tl">
                    <a:srgbClr val="000000">
                      <a:alpha val="43137"/>
                    </a:srgbClr>
                  </a:outerShdw>
                </a:effectLst>
              </a:rPr>
            </a:br>
            <a:r>
              <a:rPr lang="en-US" sz="3400" dirty="0">
                <a:effectLst>
                  <a:outerShdw blurRad="38100" dist="38100" dir="2700000" algn="tl">
                    <a:srgbClr val="000000">
                      <a:alpha val="43137"/>
                    </a:srgbClr>
                  </a:outerShdw>
                </a:effectLst>
              </a:rPr>
              <a:t>Beginning in Genesis</a:t>
            </a:r>
          </a:p>
        </p:txBody>
      </p:sp>
      <p:pic>
        <p:nvPicPr>
          <p:cNvPr id="7" name="Picture 6">
            <a:extLst>
              <a:ext uri="{FF2B5EF4-FFF2-40B4-BE49-F238E27FC236}">
                <a16:creationId xmlns:a16="http://schemas.microsoft.com/office/drawing/2014/main" id="{189D5F21-71A9-45F9-B145-7D14C80BDD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303695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600200"/>
            <a:ext cx="3204520" cy="4419600"/>
          </a:xfrm>
        </p:spPr>
        <p:txBody>
          <a:bodyPr/>
          <a:lstStyle/>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Elam</a:t>
            </a:r>
          </a:p>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Asshur</a:t>
            </a:r>
          </a:p>
          <a:p>
            <a:pPr lvl="1" indent="-742950" eaLnBrk="1" hangingPunct="1">
              <a:spcBef>
                <a:spcPts val="0"/>
              </a:spcBef>
              <a:spcAft>
                <a:spcPts val="36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Arphachshad</a:t>
            </a:r>
            <a:endParaRPr lang="en-US" dirty="0">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Lud</a:t>
            </a:r>
            <a:endParaRPr lang="en-US" dirty="0">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Aram</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Shem’s Sons (vs. 22)</a:t>
            </a:r>
          </a:p>
        </p:txBody>
      </p:sp>
      <p:pic>
        <p:nvPicPr>
          <p:cNvPr id="8" name="Picture 4" descr="5 Bible Lessons to Learn From the Book of Genesis | Jack Wellman">
            <a:extLst>
              <a:ext uri="{FF2B5EF4-FFF2-40B4-BE49-F238E27FC236}">
                <a16:creationId xmlns:a16="http://schemas.microsoft.com/office/drawing/2014/main" id="{E54CF492-E02B-4835-821C-884DAF987C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2001F4A-9CD6-40F7-BA83-B8CA28D1F9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737484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600200"/>
            <a:ext cx="3204520" cy="4419600"/>
          </a:xfrm>
        </p:spPr>
        <p:txBody>
          <a:bodyPr/>
          <a:lstStyle/>
          <a:p>
            <a:pPr lvl="1" indent="-742950" eaLnBrk="1" hangingPunct="1">
              <a:spcBef>
                <a:spcPts val="0"/>
              </a:spcBef>
              <a:spcAft>
                <a:spcPts val="36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Elam</a:t>
            </a:r>
          </a:p>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Asshur</a:t>
            </a:r>
          </a:p>
          <a:p>
            <a:pPr lvl="1" indent="-742950" eaLnBrk="1" hangingPunct="1">
              <a:spcBef>
                <a:spcPts val="0"/>
              </a:spcBef>
              <a:spcAft>
                <a:spcPts val="36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Arphachshad</a:t>
            </a:r>
            <a:endParaRPr lang="en-US" dirty="0">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Lud</a:t>
            </a:r>
            <a:endParaRPr lang="en-US" dirty="0">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Aram</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Shem’s Sons (vs. 22)</a:t>
            </a:r>
          </a:p>
        </p:txBody>
      </p:sp>
      <p:pic>
        <p:nvPicPr>
          <p:cNvPr id="8" name="Picture 4" descr="5 Bible Lessons to Learn From the Book of Genesis | Jack Wellman">
            <a:extLst>
              <a:ext uri="{FF2B5EF4-FFF2-40B4-BE49-F238E27FC236}">
                <a16:creationId xmlns:a16="http://schemas.microsoft.com/office/drawing/2014/main" id="{E54CF492-E02B-4835-821C-884DAF987C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2AAEB3F-86BA-489E-B28D-BE87DF87EE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166012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371601"/>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1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68B214-9389-49C8-ADFF-108E00E2938E}"/>
              </a:ext>
            </a:extLst>
          </p:cNvPr>
          <p:cNvPicPr>
            <a:picLocks noChangeAspect="1"/>
          </p:cNvPicPr>
          <p:nvPr/>
        </p:nvPicPr>
        <p:blipFill>
          <a:blip r:embed="rId2"/>
          <a:stretch>
            <a:fillRect/>
          </a:stretch>
        </p:blipFill>
        <p:spPr>
          <a:xfrm>
            <a:off x="1636389" y="152116"/>
            <a:ext cx="8919221" cy="6553768"/>
          </a:xfrm>
          <a:prstGeom prst="rect">
            <a:avLst/>
          </a:prstGeom>
        </p:spPr>
      </p:pic>
    </p:spTree>
    <p:extLst>
      <p:ext uri="{BB962C8B-B14F-4D97-AF65-F5344CB8AC3E}">
        <p14:creationId xmlns:p14="http://schemas.microsoft.com/office/powerpoint/2010/main" val="392949183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57756" y="137160"/>
            <a:ext cx="8476488"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0709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EE09B1D-11CA-4C89-BF53-28F7C334C95B}"/>
              </a:ext>
            </a:extLst>
          </p:cNvPr>
          <p:cNvSpPr>
            <a:spLocks noGrp="1" noChangeArrowheads="1"/>
          </p:cNvSpPr>
          <p:nvPr>
            <p:ph type="title"/>
          </p:nvPr>
        </p:nvSpPr>
        <p:spPr>
          <a:xfrm>
            <a:off x="914400" y="228600"/>
            <a:ext cx="10363200" cy="1143000"/>
          </a:xfrm>
        </p:spPr>
        <p:txBody>
          <a:bodyPr/>
          <a:lstStyle/>
          <a:p>
            <a:pPr algn="ctr"/>
            <a:r>
              <a:rPr lang="en-US" altLang="en-US" dirty="0">
                <a:effectLst>
                  <a:outerShdw blurRad="38100" dist="38100" dir="2700000" algn="tl">
                    <a:srgbClr val="000000">
                      <a:alpha val="43137"/>
                    </a:srgbClr>
                  </a:outerShdw>
                </a:effectLst>
              </a:rPr>
              <a:t>Cyrus Cylinder</a:t>
            </a:r>
          </a:p>
        </p:txBody>
      </p:sp>
      <p:pic>
        <p:nvPicPr>
          <p:cNvPr id="31747" name="Picture 3">
            <a:extLst>
              <a:ext uri="{FF2B5EF4-FFF2-40B4-BE49-F238E27FC236}">
                <a16:creationId xmlns:a16="http://schemas.microsoft.com/office/drawing/2014/main" id="{ED8E75ED-36D8-42ED-A030-6C97C41BF886}"/>
              </a:ext>
            </a:extLst>
          </p:cNvPr>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2057400" y="1905000"/>
            <a:ext cx="7772400" cy="4114800"/>
          </a:xfrm>
        </p:spPr>
      </p:pic>
    </p:spTree>
    <p:extLst>
      <p:ext uri="{BB962C8B-B14F-4D97-AF65-F5344CB8AC3E}">
        <p14:creationId xmlns:p14="http://schemas.microsoft.com/office/powerpoint/2010/main" val="28641039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Group 3"/>
          <p:cNvGraphicFramePr>
            <a:graphicFrameLocks noGrp="1"/>
          </p:cNvGraphicFramePr>
          <p:nvPr/>
        </p:nvGraphicFramePr>
        <p:xfrm>
          <a:off x="609600" y="152400"/>
          <a:ext cx="10972800" cy="6477001"/>
        </p:xfrm>
        <a:graphic>
          <a:graphicData uri="http://schemas.openxmlformats.org/drawingml/2006/table">
            <a:tbl>
              <a:tblPr/>
              <a:tblGrid>
                <a:gridCol w="12954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359878">
                  <a:extLst>
                    <a:ext uri="{9D8B030D-6E8A-4147-A177-3AD203B41FA5}">
                      <a16:colId xmlns:a16="http://schemas.microsoft.com/office/drawing/2014/main" val="20002"/>
                    </a:ext>
                  </a:extLst>
                </a:gridCol>
                <a:gridCol w="1500554">
                  <a:extLst>
                    <a:ext uri="{9D8B030D-6E8A-4147-A177-3AD203B41FA5}">
                      <a16:colId xmlns:a16="http://schemas.microsoft.com/office/drawing/2014/main" val="20003"/>
                    </a:ext>
                  </a:extLst>
                </a:gridCol>
                <a:gridCol w="1406768">
                  <a:extLst>
                    <a:ext uri="{9D8B030D-6E8A-4147-A177-3AD203B41FA5}">
                      <a16:colId xmlns:a16="http://schemas.microsoft.com/office/drawing/2014/main" val="20004"/>
                    </a:ext>
                  </a:extLst>
                </a:gridCol>
                <a:gridCol w="1422400">
                  <a:extLst>
                    <a:ext uri="{9D8B030D-6E8A-4147-A177-3AD203B41FA5}">
                      <a16:colId xmlns:a16="http://schemas.microsoft.com/office/drawing/2014/main" val="20005"/>
                    </a:ext>
                  </a:extLst>
                </a:gridCol>
                <a:gridCol w="1297354">
                  <a:extLst>
                    <a:ext uri="{9D8B030D-6E8A-4147-A177-3AD203B41FA5}">
                      <a16:colId xmlns:a16="http://schemas.microsoft.com/office/drawing/2014/main" val="20006"/>
                    </a:ext>
                  </a:extLst>
                </a:gridCol>
                <a:gridCol w="1547446">
                  <a:extLst>
                    <a:ext uri="{9D8B030D-6E8A-4147-A177-3AD203B41FA5}">
                      <a16:colId xmlns:a16="http://schemas.microsoft.com/office/drawing/2014/main" val="20007"/>
                    </a:ext>
                  </a:extLst>
                </a:gridCol>
              </a:tblGrid>
              <a:tr h="944187">
                <a:tc gridSpan="8">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Three Returns</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1749">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2000" b="1" i="0" u="none" strike="noStrike" cap="none" normalizeH="0" baseline="0" dirty="0">
                        <a:ln>
                          <a:noFill/>
                        </a:ln>
                        <a:solidFill>
                          <a:srgbClr val="0000CC"/>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2000" b="1" i="0" u="none" strike="noStrike" cap="none" normalizeH="0" baseline="0" dirty="0">
                        <a:ln>
                          <a:noFill/>
                        </a:ln>
                        <a:solidFill>
                          <a:srgbClr val="0000CC"/>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2000" b="1" i="0" u="none" strike="noStrike" cap="none" normalizeH="0" baseline="0" dirty="0">
                        <a:ln>
                          <a:noFill/>
                        </a:ln>
                        <a:solidFill>
                          <a:srgbClr val="0000CC"/>
                        </a:solidFill>
                        <a:effectLst/>
                        <a:latin typeface="Calibri" pitchFamily="34"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CC"/>
                          </a:solidFill>
                          <a:effectLst/>
                          <a:latin typeface="Calibri" pitchFamily="34" charset="0"/>
                          <a:cs typeface="Arial" charset="0"/>
                        </a:rPr>
                        <a:t>DATE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CC"/>
                          </a:solidFill>
                          <a:effectLst/>
                          <a:latin typeface="Calibri" pitchFamily="34" charset="0"/>
                          <a:cs typeface="Arial" charset="0"/>
                        </a:rPr>
                        <a:t>DURATION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CC"/>
                          </a:solidFill>
                          <a:effectLst/>
                          <a:latin typeface="Calibri" pitchFamily="34" charset="0"/>
                          <a:cs typeface="Arial" charset="0"/>
                        </a:rPr>
                        <a:t>PERSIAN KING</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CC"/>
                          </a:solidFill>
                          <a:effectLst/>
                          <a:latin typeface="Calibri" pitchFamily="34" charset="0"/>
                          <a:cs typeface="Arial" charset="0"/>
                        </a:rPr>
                        <a:t>JEWISH LEADER</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CC"/>
                          </a:solidFill>
                          <a:effectLst/>
                          <a:latin typeface="Calibri" pitchFamily="34" charset="0"/>
                          <a:cs typeface="Arial" charset="0"/>
                        </a:rPr>
                        <a:t>SCRIPTURE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CC"/>
                          </a:solidFill>
                          <a:effectLst/>
                          <a:latin typeface="Calibri" pitchFamily="34" charset="0"/>
                          <a:cs typeface="Arial" charset="0"/>
                        </a:rPr>
                        <a:t>PURPOSE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CC"/>
                          </a:solidFill>
                          <a:effectLst/>
                          <a:latin typeface="Calibri" pitchFamily="34" charset="0"/>
                          <a:cs typeface="Arial" charset="0"/>
                        </a:rPr>
                        <a:t>NUMBER OF RETURNEES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1"/>
                  </a:ext>
                </a:extLst>
              </a:tr>
              <a:tr h="1173578">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00"/>
                          </a:solidFill>
                          <a:effectLst/>
                          <a:latin typeface="Calibri" pitchFamily="34" charset="0"/>
                          <a:cs typeface="Arial" charset="0"/>
                        </a:rPr>
                        <a:t>1</a:t>
                      </a:r>
                      <a:r>
                        <a:rPr kumimoji="0" lang="en-US" sz="2000" b="1" i="0" u="none" strike="noStrike" cap="none" normalizeH="0" baseline="30000" dirty="0">
                          <a:ln>
                            <a:noFill/>
                          </a:ln>
                          <a:solidFill>
                            <a:srgbClr val="000000"/>
                          </a:solidFill>
                          <a:effectLst/>
                          <a:latin typeface="Calibri" pitchFamily="34" charset="0"/>
                          <a:cs typeface="Arial" charset="0"/>
                        </a:rPr>
                        <a:t>st</a:t>
                      </a:r>
                      <a:r>
                        <a:rPr kumimoji="0" lang="en-US" sz="2000" b="1" i="0" u="none" strike="noStrike" cap="none" normalizeH="0" baseline="0" dirty="0">
                          <a:ln>
                            <a:noFill/>
                          </a:ln>
                          <a:solidFill>
                            <a:srgbClr val="000000"/>
                          </a:solidFill>
                          <a:effectLst/>
                          <a:latin typeface="Calibri" pitchFamily="34" charset="0"/>
                          <a:cs typeface="Arial" charset="0"/>
                        </a:rPr>
                        <a:t> return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00"/>
                          </a:solidFill>
                          <a:effectLst/>
                          <a:latin typeface="Calibri" pitchFamily="34" charset="0"/>
                          <a:cs typeface="Arial" charset="0"/>
                        </a:rPr>
                        <a:t>538–515 B.C.</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00"/>
                          </a:solidFill>
                          <a:effectLst/>
                          <a:latin typeface="Calibri" pitchFamily="34" charset="0"/>
                          <a:cs typeface="Arial" charset="0"/>
                        </a:rPr>
                        <a:t>23 years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00"/>
                          </a:solidFill>
                          <a:effectLst/>
                          <a:latin typeface="Calibri" pitchFamily="34" charset="0"/>
                          <a:cs typeface="Arial" charset="0"/>
                        </a:rPr>
                        <a:t>Cyrus (Isa 44:28‒45:1)</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00"/>
                          </a:solidFill>
                          <a:effectLst/>
                          <a:latin typeface="Calibri" pitchFamily="34" charset="0"/>
                          <a:cs typeface="Arial" charset="0"/>
                        </a:rPr>
                        <a:t>Zerubbabel</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a:ln>
                            <a:noFill/>
                          </a:ln>
                          <a:solidFill>
                            <a:srgbClr val="000000"/>
                          </a:solidFill>
                          <a:effectLst/>
                          <a:latin typeface="Calibri" pitchFamily="34" charset="0"/>
                          <a:cs typeface="Arial" charset="0"/>
                        </a:rPr>
                        <a:t>Ezra 1–6; Isaiah 44:28</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a:ln>
                            <a:noFill/>
                          </a:ln>
                          <a:solidFill>
                            <a:srgbClr val="000000"/>
                          </a:solidFill>
                          <a:effectLst/>
                          <a:latin typeface="Calibri" pitchFamily="34" charset="0"/>
                          <a:cs typeface="Arial" charset="0"/>
                        </a:rPr>
                        <a:t>Rebuilding the temple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00"/>
                          </a:solidFill>
                          <a:effectLst/>
                          <a:latin typeface="Calibri" pitchFamily="34" charset="0"/>
                          <a:cs typeface="Arial" charset="0"/>
                        </a:rPr>
                        <a:t>50,000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2123909">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a:ln>
                            <a:noFill/>
                          </a:ln>
                          <a:solidFill>
                            <a:srgbClr val="000000"/>
                          </a:solidFill>
                          <a:effectLst/>
                          <a:latin typeface="Calibri" pitchFamily="34" charset="0"/>
                          <a:cs typeface="Arial" charset="0"/>
                        </a:rPr>
                        <a:t>2</a:t>
                      </a:r>
                      <a:r>
                        <a:rPr kumimoji="0" lang="en-US" sz="2000" b="1" i="0" u="none" strike="noStrike" cap="none" normalizeH="0" baseline="30000">
                          <a:ln>
                            <a:noFill/>
                          </a:ln>
                          <a:solidFill>
                            <a:srgbClr val="000000"/>
                          </a:solidFill>
                          <a:effectLst/>
                          <a:latin typeface="Calibri" pitchFamily="34" charset="0"/>
                          <a:cs typeface="Arial" charset="0"/>
                        </a:rPr>
                        <a:t>nd</a:t>
                      </a:r>
                      <a:r>
                        <a:rPr kumimoji="0" lang="en-US" sz="2000" b="1" i="0" u="none" strike="noStrike" cap="none" normalizeH="0" baseline="0">
                          <a:ln>
                            <a:noFill/>
                          </a:ln>
                          <a:solidFill>
                            <a:srgbClr val="000000"/>
                          </a:solidFill>
                          <a:effectLst/>
                          <a:latin typeface="Calibri" pitchFamily="34" charset="0"/>
                          <a:cs typeface="Arial" charset="0"/>
                        </a:rPr>
                        <a:t> return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a:ln>
                            <a:noFill/>
                          </a:ln>
                          <a:solidFill>
                            <a:srgbClr val="000000"/>
                          </a:solidFill>
                          <a:effectLst/>
                          <a:latin typeface="Calibri" pitchFamily="34" charset="0"/>
                          <a:cs typeface="Arial" charset="0"/>
                        </a:rPr>
                        <a:t>458–457 B.C.</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a:ln>
                            <a:noFill/>
                          </a:ln>
                          <a:solidFill>
                            <a:srgbClr val="000000"/>
                          </a:solidFill>
                          <a:effectLst/>
                          <a:latin typeface="Calibri" pitchFamily="34" charset="0"/>
                          <a:cs typeface="Arial" charset="0"/>
                        </a:rPr>
                        <a:t>2 years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00"/>
                          </a:solidFill>
                          <a:effectLst/>
                          <a:latin typeface="Calibri" pitchFamily="34" charset="0"/>
                          <a:cs typeface="Arial" charset="0"/>
                        </a:rPr>
                        <a:t>Artaxerxes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00"/>
                          </a:solidFill>
                          <a:effectLst/>
                          <a:latin typeface="Calibri" pitchFamily="34" charset="0"/>
                          <a:cs typeface="Arial" charset="0"/>
                        </a:rPr>
                        <a:t>Ezra</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00"/>
                          </a:solidFill>
                          <a:effectLst/>
                          <a:latin typeface="Calibri" pitchFamily="34" charset="0"/>
                          <a:cs typeface="Arial" charset="0"/>
                        </a:rPr>
                        <a:t>Ezra 7–10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00"/>
                          </a:solidFill>
                          <a:effectLst/>
                          <a:latin typeface="Calibri" pitchFamily="34" charset="0"/>
                          <a:cs typeface="Arial" charset="0"/>
                        </a:rPr>
                        <a:t>Adorning of the temple and reforming the people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00"/>
                          </a:solidFill>
                          <a:effectLst/>
                          <a:latin typeface="Calibri" pitchFamily="34" charset="0"/>
                          <a:cs typeface="Arial" charset="0"/>
                        </a:rPr>
                        <a:t>2,000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r h="1173578">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a:ln>
                            <a:noFill/>
                          </a:ln>
                          <a:solidFill>
                            <a:srgbClr val="000000"/>
                          </a:solidFill>
                          <a:effectLst/>
                          <a:latin typeface="Calibri" pitchFamily="34" charset="0"/>
                          <a:cs typeface="Arial" charset="0"/>
                        </a:rPr>
                        <a:t>3</a:t>
                      </a:r>
                      <a:r>
                        <a:rPr kumimoji="0" lang="en-US" sz="2000" b="1" i="0" u="none" strike="noStrike" cap="none" normalizeH="0" baseline="30000">
                          <a:ln>
                            <a:noFill/>
                          </a:ln>
                          <a:solidFill>
                            <a:srgbClr val="000000"/>
                          </a:solidFill>
                          <a:effectLst/>
                          <a:latin typeface="Calibri" pitchFamily="34" charset="0"/>
                          <a:cs typeface="Arial" charset="0"/>
                        </a:rPr>
                        <a:t>rd</a:t>
                      </a:r>
                      <a:r>
                        <a:rPr kumimoji="0" lang="en-US" sz="2000" b="1" i="0" u="none" strike="noStrike" cap="none" normalizeH="0" baseline="0">
                          <a:ln>
                            <a:noFill/>
                          </a:ln>
                          <a:solidFill>
                            <a:srgbClr val="000000"/>
                          </a:solidFill>
                          <a:effectLst/>
                          <a:latin typeface="Calibri" pitchFamily="34" charset="0"/>
                          <a:cs typeface="Arial" charset="0"/>
                        </a:rPr>
                        <a:t> return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a:ln>
                            <a:noFill/>
                          </a:ln>
                          <a:solidFill>
                            <a:srgbClr val="000000"/>
                          </a:solidFill>
                          <a:effectLst/>
                          <a:latin typeface="Calibri" pitchFamily="34" charset="0"/>
                          <a:cs typeface="Arial" charset="0"/>
                        </a:rPr>
                        <a:t>444–432 B.C.</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a:ln>
                            <a:noFill/>
                          </a:ln>
                          <a:solidFill>
                            <a:srgbClr val="000000"/>
                          </a:solidFill>
                          <a:effectLst/>
                          <a:latin typeface="Calibri" pitchFamily="34" charset="0"/>
                          <a:cs typeface="Arial" charset="0"/>
                        </a:rPr>
                        <a:t>8 years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a:ln>
                            <a:noFill/>
                          </a:ln>
                          <a:solidFill>
                            <a:srgbClr val="000000"/>
                          </a:solidFill>
                          <a:effectLst/>
                          <a:latin typeface="Calibri" pitchFamily="34" charset="0"/>
                          <a:cs typeface="Arial" charset="0"/>
                        </a:rPr>
                        <a:t>Artaxerxes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00"/>
                          </a:solidFill>
                          <a:effectLst/>
                          <a:latin typeface="Calibri" pitchFamily="34" charset="0"/>
                          <a:cs typeface="Arial" charset="0"/>
                        </a:rPr>
                        <a:t>Nehemiah</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00"/>
                          </a:solidFill>
                          <a:effectLst/>
                          <a:latin typeface="Calibri" pitchFamily="34" charset="0"/>
                          <a:cs typeface="Arial" charset="0"/>
                        </a:rPr>
                        <a:t>Nehemiah</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Rebuilding the wall</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2000" b="1" i="0" u="none" strike="noStrike" cap="none" normalizeH="0" baseline="0" dirty="0">
                        <a:ln>
                          <a:noFill/>
                        </a:ln>
                        <a:solidFill>
                          <a:srgbClr val="000000"/>
                        </a:solidFill>
                        <a:effectLst/>
                        <a:latin typeface="Calibri" pitchFamily="34"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413102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88485" y="228600"/>
            <a:ext cx="861503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015345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CFA5D38-2F1F-48BD-9715-92E2419E87F5}"/>
              </a:ext>
            </a:extLst>
          </p:cNvPr>
          <p:cNvGraphicFramePr>
            <a:graphicFrameLocks noGrp="1"/>
          </p:cNvGraphicFramePr>
          <p:nvPr>
            <p:extLst>
              <p:ext uri="{D42A27DB-BD31-4B8C-83A1-F6EECF244321}">
                <p14:modId xmlns:p14="http://schemas.microsoft.com/office/powerpoint/2010/main" val="2284543618"/>
              </p:ext>
            </p:extLst>
          </p:nvPr>
        </p:nvGraphicFramePr>
        <p:xfrm>
          <a:off x="609600" y="304800"/>
          <a:ext cx="10972800" cy="6248400"/>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3051601499"/>
                    </a:ext>
                  </a:extLst>
                </a:gridCol>
                <a:gridCol w="5486400">
                  <a:extLst>
                    <a:ext uri="{9D8B030D-6E8A-4147-A177-3AD203B41FA5}">
                      <a16:colId xmlns:a16="http://schemas.microsoft.com/office/drawing/2014/main" val="1072708087"/>
                    </a:ext>
                  </a:extLst>
                </a:gridCol>
              </a:tblGrid>
              <a:tr h="683858">
                <a:tc gridSpan="2">
                  <a:txBody>
                    <a:bodyPr/>
                    <a:lstStyle/>
                    <a:p>
                      <a:pPr algn="ctr"/>
                      <a:r>
                        <a:rPr lang="en-US" sz="3600" b="0" dirty="0">
                          <a:solidFill>
                            <a:schemeClr val="tx2"/>
                          </a:solidFill>
                          <a:latin typeface="Calibri" panose="020F0502020204030204" pitchFamily="34" charset="0"/>
                          <a:ea typeface="+mj-ea"/>
                          <a:cs typeface="Calibri" panose="020F0502020204030204" pitchFamily="34" charset="0"/>
                        </a:rPr>
                        <a:t>Ancient Names From Ezekiel 38:1-9</a:t>
                      </a:r>
                    </a:p>
                  </a:txBody>
                  <a:tcPr/>
                </a:tc>
                <a:tc hMerge="1">
                  <a:txBody>
                    <a:bodyPr/>
                    <a:lstStyle/>
                    <a:p>
                      <a:endParaRPr lang="en-US" dirty="0"/>
                    </a:p>
                  </a:txBody>
                  <a:tcPr/>
                </a:tc>
                <a:extLst>
                  <a:ext uri="{0D108BD9-81ED-4DB2-BD59-A6C34878D82A}">
                    <a16:rowId xmlns:a16="http://schemas.microsoft.com/office/drawing/2014/main" val="1444934580"/>
                  </a:ext>
                </a:extLst>
              </a:tr>
              <a:tr h="5564542">
                <a:tc>
                  <a:txBody>
                    <a:bodyPr/>
                    <a:lstStyle/>
                    <a:p>
                      <a:pPr marL="461963" indent="-461963" eaLnBrk="1"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Magog (Central Asia)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Rosh (Russia)</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Meshec (Turkey)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Tubal (Turkey)</a:t>
                      </a:r>
                    </a:p>
                    <a:p>
                      <a:pPr marL="461963" indent="-461963" algn="l" defTabSz="914400" rtl="0" eaLnBrk="1" latinLnBrk="0" hangingPunct="1">
                        <a:spcAft>
                          <a:spcPts val="600"/>
                        </a:spcAft>
                        <a:buClr>
                          <a:srgbClr val="000099"/>
                        </a:buClr>
                        <a:buFontTx/>
                        <a:buAutoNum type="arabicPeriod"/>
                      </a:pPr>
                      <a:r>
                        <a:rPr lang="en-US" altLang="en-US" sz="3000" b="1" u="sng" kern="1200" dirty="0">
                          <a:solidFill>
                            <a:schemeClr val="dk1"/>
                          </a:solidFill>
                          <a:latin typeface="Calibri" panose="020F0502020204030204" pitchFamily="34" charset="0"/>
                          <a:ea typeface="+mn-ea"/>
                          <a:cs typeface="Calibri" panose="020F0502020204030204" pitchFamily="34" charset="0"/>
                        </a:rPr>
                        <a:t>Persia (Iran)</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Put (Libya)</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Cush (Sudan)</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Gomer (Turkey)</a:t>
                      </a:r>
                    </a:p>
                  </a:txBody>
                  <a:tcPr/>
                </a:tc>
                <a:tc>
                  <a:txBody>
                    <a:bodyPr/>
                    <a:lstStyle/>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err="1">
                          <a:solidFill>
                            <a:schemeClr val="dk1"/>
                          </a:solidFill>
                          <a:latin typeface="Calibri" panose="020F0502020204030204" pitchFamily="34" charset="0"/>
                          <a:ea typeface="+mn-ea"/>
                          <a:cs typeface="Calibri" panose="020F0502020204030204" pitchFamily="34" charset="0"/>
                        </a:rPr>
                        <a:t>Togarmah</a:t>
                      </a:r>
                      <a:r>
                        <a:rPr lang="en-US" altLang="en-US" sz="3000" kern="1200" dirty="0">
                          <a:solidFill>
                            <a:schemeClr val="dk1"/>
                          </a:solidFill>
                          <a:latin typeface="Calibri" panose="020F0502020204030204" pitchFamily="34" charset="0"/>
                          <a:ea typeface="+mn-ea"/>
                          <a:cs typeface="Calibri" panose="020F0502020204030204" pitchFamily="34" charset="0"/>
                        </a:rPr>
                        <a:t> (Turkey) </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Sheba (Saudi Arabia)</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err="1">
                          <a:solidFill>
                            <a:schemeClr val="dk1"/>
                          </a:solidFill>
                          <a:latin typeface="Calibri" panose="020F0502020204030204" pitchFamily="34" charset="0"/>
                          <a:ea typeface="+mn-ea"/>
                          <a:cs typeface="Calibri" panose="020F0502020204030204" pitchFamily="34" charset="0"/>
                        </a:rPr>
                        <a:t>Dedan</a:t>
                      </a:r>
                      <a:r>
                        <a:rPr lang="en-US" altLang="en-US" sz="3000" kern="1200" dirty="0">
                          <a:solidFill>
                            <a:schemeClr val="dk1"/>
                          </a:solidFill>
                          <a:latin typeface="Calibri" panose="020F0502020204030204" pitchFamily="34" charset="0"/>
                          <a:ea typeface="+mn-ea"/>
                          <a:cs typeface="Calibri" panose="020F0502020204030204" pitchFamily="34" charset="0"/>
                        </a:rPr>
                        <a:t> (Saudi Arabia or Yemen)</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Tarshish (Spain)</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Merchants of Tarshish (Conglomeration of Western powers including Europe)</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Israel</a:t>
                      </a:r>
                    </a:p>
                  </a:txBody>
                  <a:tcPr/>
                </a:tc>
                <a:extLst>
                  <a:ext uri="{0D108BD9-81ED-4DB2-BD59-A6C34878D82A}">
                    <a16:rowId xmlns:a16="http://schemas.microsoft.com/office/drawing/2014/main" val="598634879"/>
                  </a:ext>
                </a:extLst>
              </a:tr>
            </a:tbl>
          </a:graphicData>
        </a:graphic>
      </p:graphicFrame>
      <p:pic>
        <p:nvPicPr>
          <p:cNvPr id="5" name="Picture 4">
            <a:extLst>
              <a:ext uri="{FF2B5EF4-FFF2-40B4-BE49-F238E27FC236}">
                <a16:creationId xmlns:a16="http://schemas.microsoft.com/office/drawing/2014/main" id="{8654AF7A-9B80-4B3D-B964-B08EFDD07B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8172" y="5486400"/>
            <a:ext cx="1612828" cy="914400"/>
          </a:xfrm>
          <a:prstGeom prst="rect">
            <a:avLst/>
          </a:prstGeom>
        </p:spPr>
      </p:pic>
    </p:spTree>
    <p:extLst>
      <p:ext uri="{BB962C8B-B14F-4D97-AF65-F5344CB8AC3E}">
        <p14:creationId xmlns:p14="http://schemas.microsoft.com/office/powerpoint/2010/main" val="2912069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4897" y="228600"/>
            <a:ext cx="6082207" cy="6400800"/>
          </a:xfrm>
          <a:prstGeom prst="rect">
            <a:avLst/>
          </a:prstGeom>
        </p:spPr>
      </p:pic>
    </p:spTree>
    <p:extLst>
      <p:ext uri="{BB962C8B-B14F-4D97-AF65-F5344CB8AC3E}">
        <p14:creationId xmlns:p14="http://schemas.microsoft.com/office/powerpoint/2010/main" val="208634827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429000" y="6229351"/>
            <a:ext cx="5334000" cy="571500"/>
          </a:xfrm>
        </p:spPr>
        <p:txBody>
          <a:bodyPr/>
          <a:lstStyle/>
          <a:p>
            <a:pPr algn="ctr"/>
            <a:r>
              <a:rPr lang="en-US" altLang="en-US" sz="1500" dirty="0">
                <a:solidFill>
                  <a:schemeClr val="tx1"/>
                </a:solidFill>
                <a:effectLst>
                  <a:outerShdw blurRad="38100" dist="38100" dir="2700000" algn="tl">
                    <a:srgbClr val="000000">
                      <a:alpha val="43137"/>
                    </a:srgbClr>
                  </a:outerShdw>
                </a:effectLst>
                <a:cs typeface="Calibri" panose="020F0502020204030204" pitchFamily="34" charset="0"/>
              </a:rPr>
              <a:t>Cited in Mark A. </a:t>
            </a:r>
            <a:r>
              <a:rPr lang="en-US" altLang="en-US" sz="1500" dirty="0" err="1">
                <a:solidFill>
                  <a:schemeClr val="tx1"/>
                </a:solidFill>
                <a:effectLst>
                  <a:outerShdw blurRad="38100" dist="38100" dir="2700000" algn="tl">
                    <a:srgbClr val="000000">
                      <a:alpha val="43137"/>
                    </a:srgbClr>
                  </a:outerShdw>
                </a:effectLst>
                <a:cs typeface="Calibri" panose="020F0502020204030204" pitchFamily="34" charset="0"/>
              </a:rPr>
              <a:t>Beliles</a:t>
            </a:r>
            <a:r>
              <a:rPr lang="en-US" altLang="en-US" sz="1500" dirty="0">
                <a:solidFill>
                  <a:schemeClr val="tx1"/>
                </a:solidFill>
                <a:effectLst>
                  <a:outerShdw blurRad="38100" dist="38100" dir="2700000" algn="tl">
                    <a:srgbClr val="000000">
                      <a:alpha val="43137"/>
                    </a:srgbClr>
                  </a:outerShdw>
                </a:effectLst>
                <a:cs typeface="Calibri" panose="020F0502020204030204" pitchFamily="34" charset="0"/>
              </a:rPr>
              <a:t> and Stephen K. McDowell, </a:t>
            </a:r>
            <a:r>
              <a:rPr lang="en-US" altLang="en-US" sz="1500" i="1" dirty="0">
                <a:solidFill>
                  <a:schemeClr val="tx1"/>
                </a:solidFill>
                <a:effectLst>
                  <a:outerShdw blurRad="38100" dist="38100" dir="2700000" algn="tl">
                    <a:srgbClr val="000000">
                      <a:alpha val="43137"/>
                    </a:srgbClr>
                  </a:outerShdw>
                </a:effectLst>
                <a:cs typeface="Calibri" panose="020F0502020204030204" pitchFamily="34" charset="0"/>
              </a:rPr>
              <a:t>America's Providential History</a:t>
            </a:r>
            <a:r>
              <a:rPr lang="en-US" altLang="en-US" sz="1500" dirty="0">
                <a:solidFill>
                  <a:schemeClr val="tx1"/>
                </a:solidFill>
                <a:effectLst>
                  <a:outerShdw blurRad="38100" dist="38100" dir="2700000" algn="tl">
                    <a:srgbClr val="000000">
                      <a:alpha val="43137"/>
                    </a:srgbClr>
                  </a:outerShdw>
                </a:effectLst>
                <a:cs typeface="Calibri" panose="020F0502020204030204" pitchFamily="34" charset="0"/>
              </a:rPr>
              <a:t> (Charlottesville, VA: Providence, 1989), 95.</a:t>
            </a:r>
          </a:p>
        </p:txBody>
      </p:sp>
      <p:sp>
        <p:nvSpPr>
          <p:cNvPr id="43011" name="Text Box 9"/>
          <p:cNvSpPr>
            <a:spLocks noGrp="1" noChangeArrowheads="1"/>
          </p:cNvSpPr>
          <p:nvPr>
            <p:ph type="body" idx="1"/>
          </p:nvPr>
        </p:nvSpPr>
        <p:spPr>
          <a:xfrm>
            <a:off x="1066800" y="4191000"/>
            <a:ext cx="10058400" cy="1295400"/>
          </a:xfrm>
        </p:spPr>
        <p:txBody>
          <a:bodyPr/>
          <a:lstStyle/>
          <a:p>
            <a:pPr marL="0" indent="0" algn="just">
              <a:spcBef>
                <a:spcPct val="50000"/>
              </a:spcBef>
              <a:buNone/>
            </a:pPr>
            <a:r>
              <a:rPr lang="en-US" altLang="en-US" sz="3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philosophy of the school room in one generation will be the philosophy of government in the next.” </a:t>
            </a:r>
          </a:p>
        </p:txBody>
      </p:sp>
      <p:pic>
        <p:nvPicPr>
          <p:cNvPr id="43012" name="Picture 6" descr="http://www.history.com/images/media/slideshow/abraham-lincoln/lincoln-color.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73601" y="533400"/>
            <a:ext cx="2844799" cy="320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94491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3352800" y="1524000"/>
            <a:ext cx="82296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sz="3000" dirty="0">
                <a:effectLst>
                  <a:outerShdw blurRad="38100" dist="38100" dir="2700000" algn="tl">
                    <a:srgbClr val="000000">
                      <a:alpha val="43137"/>
                    </a:srgbClr>
                  </a:outerShdw>
                </a:effectLst>
                <a:cs typeface="Calibri" panose="020F0502020204030204" pitchFamily="34" charset="0"/>
              </a:rPr>
              <a:t>“Iranian school textbooks, such as </a:t>
            </a:r>
            <a:r>
              <a:rPr lang="en-US" altLang="en-US" sz="3000" i="1" dirty="0">
                <a:effectLst>
                  <a:outerShdw blurRad="38100" dist="38100" dir="2700000" algn="tl">
                    <a:srgbClr val="000000">
                      <a:alpha val="43137"/>
                    </a:srgbClr>
                  </a:outerShdw>
                </a:effectLst>
                <a:cs typeface="Calibri" panose="020F0502020204030204" pitchFamily="34" charset="0"/>
              </a:rPr>
              <a:t>The Qur'an and Life</a:t>
            </a:r>
            <a:r>
              <a:rPr lang="en-US" altLang="en-US" sz="3000" dirty="0">
                <a:effectLst>
                  <a:outerShdw blurRad="38100" dist="38100" dir="2700000" algn="tl">
                    <a:srgbClr val="000000">
                      <a:alpha val="43137"/>
                    </a:srgbClr>
                  </a:outerShdw>
                </a:effectLst>
                <a:cs typeface="Calibri" panose="020F0502020204030204" pitchFamily="34" charset="0"/>
              </a:rPr>
              <a:t> (Grade 12, p. 125) prepare Iranian children for the Ayatollahs' sublime goal: the apocalyptic, horrifying, millenarian, military battle against the USA and other ‘arrogant oppressors of the world,’ which are ostensibly led by ‘idolatrous devils.’ While the ‘savior’ – the infallible, immortal, divinely ordained and eventual global leader, the Mahdi – has not surfaced yet, Iranian children are taught that the battle is already raging throughout the world, awaiting their sacrifice. School . . .</a:t>
            </a:r>
          </a:p>
        </p:txBody>
      </p:sp>
      <p:sp>
        <p:nvSpPr>
          <p:cNvPr id="78851" name="TextBox 2"/>
          <p:cNvSpPr txBox="1">
            <a:spLocks noChangeArrowheads="1"/>
          </p:cNvSpPr>
          <p:nvPr/>
        </p:nvSpPr>
        <p:spPr bwMode="auto">
          <a:xfrm>
            <a:off x="1066800" y="228600"/>
            <a:ext cx="1005840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600"/>
              </a:spcAft>
              <a:buClrTx/>
              <a:buSzTx/>
              <a:buNone/>
            </a:pPr>
            <a:r>
              <a:rPr lang="en-US" altLang="en-US" sz="3600" dirty="0" err="1">
                <a:solidFill>
                  <a:schemeClr val="tx2"/>
                </a:solidFill>
                <a:effectLst>
                  <a:outerShdw blurRad="38100" dist="38100" dir="2700000" algn="tl">
                    <a:srgbClr val="000000">
                      <a:alpha val="43137"/>
                    </a:srgbClr>
                  </a:outerShdw>
                </a:effectLst>
                <a:ea typeface="+mj-ea"/>
                <a:cs typeface="+mj-cs"/>
              </a:rPr>
              <a:t>Yoram</a:t>
            </a:r>
            <a:r>
              <a:rPr lang="en-US" altLang="en-US" sz="3600" dirty="0">
                <a:solidFill>
                  <a:schemeClr val="tx2"/>
                </a:solidFill>
                <a:effectLst>
                  <a:outerShdw blurRad="38100" dist="38100" dir="2700000" algn="tl">
                    <a:srgbClr val="000000">
                      <a:alpha val="43137"/>
                    </a:srgbClr>
                  </a:outerShdw>
                </a:effectLst>
                <a:ea typeface="+mj-ea"/>
                <a:cs typeface="+mj-cs"/>
              </a:rPr>
              <a:t> </a:t>
            </a:r>
            <a:r>
              <a:rPr lang="en-US" altLang="en-US" sz="3600" dirty="0" err="1">
                <a:solidFill>
                  <a:schemeClr val="tx2"/>
                </a:solidFill>
                <a:effectLst>
                  <a:outerShdw blurRad="38100" dist="38100" dir="2700000" algn="tl">
                    <a:srgbClr val="000000">
                      <a:alpha val="43137"/>
                    </a:srgbClr>
                  </a:outerShdw>
                </a:effectLst>
                <a:ea typeface="+mj-ea"/>
                <a:cs typeface="+mj-cs"/>
              </a:rPr>
              <a:t>Ettinger</a:t>
            </a:r>
            <a:endParaRPr lang="en-US" altLang="en-US" sz="3600" dirty="0">
              <a:solidFill>
                <a:schemeClr val="tx2"/>
              </a:solidFill>
              <a:effectLst>
                <a:outerShdw blurRad="38100" dist="38100" dir="2700000" algn="tl">
                  <a:srgbClr val="000000">
                    <a:alpha val="43137"/>
                  </a:srgbClr>
                </a:outerShdw>
              </a:effectLst>
              <a:ea typeface="+mj-ea"/>
              <a:cs typeface="+mj-cs"/>
            </a:endParaRPr>
          </a:p>
          <a:p>
            <a:pPr algn="ctr" eaLnBrk="1" hangingPunct="1">
              <a:spcBef>
                <a:spcPct val="0"/>
              </a:spcBef>
              <a:buClrTx/>
              <a:buSzTx/>
              <a:buFontTx/>
              <a:buNone/>
            </a:pPr>
            <a:r>
              <a:rPr lang="en-US" altLang="en-US" sz="1600" dirty="0">
                <a:effectLst>
                  <a:outerShdw blurRad="38100" dist="38100" dir="2700000" algn="tl">
                    <a:srgbClr val="000000">
                      <a:alpha val="43137"/>
                    </a:srgbClr>
                  </a:outerShdw>
                </a:effectLst>
                <a:cs typeface="Calibri" panose="020F0502020204030204" pitchFamily="34" charset="0"/>
              </a:rPr>
              <a:t>“Iran's School Textbooks‒Can Congress Afford to Ignore It?,” online: http://theettingerreport.com/Iran-and-MidEast/Iran-s-School-Textbooks-%E2%80%93-can-Congress-afford-to-i.aspx, May 29, 2015, accessed 30 May 2015.</a:t>
            </a:r>
          </a:p>
        </p:txBody>
      </p:sp>
      <p:pic>
        <p:nvPicPr>
          <p:cNvPr id="2" name="Picture 1">
            <a:extLst>
              <a:ext uri="{FF2B5EF4-FFF2-40B4-BE49-F238E27FC236}">
                <a16:creationId xmlns:a16="http://schemas.microsoft.com/office/drawing/2014/main" id="{006E0287-B239-41AA-AFB7-0E0E333E63AE}"/>
              </a:ext>
            </a:extLst>
          </p:cNvPr>
          <p:cNvPicPr>
            <a:picLocks noChangeAspect="1"/>
          </p:cNvPicPr>
          <p:nvPr/>
        </p:nvPicPr>
        <p:blipFill>
          <a:blip r:embed="rId2"/>
          <a:stretch>
            <a:fillRect/>
          </a:stretch>
        </p:blipFill>
        <p:spPr>
          <a:xfrm>
            <a:off x="609600" y="1676400"/>
            <a:ext cx="2438400" cy="3657600"/>
          </a:xfrm>
          <a:prstGeom prst="rect">
            <a:avLst/>
          </a:prstGeom>
        </p:spPr>
      </p:pic>
    </p:spTree>
    <p:extLst>
      <p:ext uri="{BB962C8B-B14F-4D97-AF65-F5344CB8AC3E}">
        <p14:creationId xmlns:p14="http://schemas.microsoft.com/office/powerpoint/2010/main" val="198731766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3352800" y="1524000"/>
            <a:ext cx="8229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sz="3000" dirty="0">
                <a:effectLst>
                  <a:outerShdw blurRad="38100" dist="38100" dir="2700000" algn="tl">
                    <a:srgbClr val="000000">
                      <a:alpha val="43137"/>
                    </a:srgbClr>
                  </a:outerShdw>
                </a:effectLst>
                <a:cs typeface="Calibri" panose="020F0502020204030204" pitchFamily="34" charset="0"/>
              </a:rPr>
              <a:t>. . .textbooks of Western democracies are the most authentic reflection of peoples' values and worldview. School textbooks of tyrannies are the most authentic reflection of the nature and mission of the regimes. Iranian school textbooks reflect the strategy and tactics of the Ayatollahs, much more authentically than speeches, interviews, diplomatic statements and conversations conducted by President Rouhani and Foreign Minister Zarif.”</a:t>
            </a:r>
          </a:p>
        </p:txBody>
      </p:sp>
      <p:sp>
        <p:nvSpPr>
          <p:cNvPr id="78851" name="TextBox 2"/>
          <p:cNvSpPr txBox="1">
            <a:spLocks noChangeArrowheads="1"/>
          </p:cNvSpPr>
          <p:nvPr/>
        </p:nvSpPr>
        <p:spPr bwMode="auto">
          <a:xfrm>
            <a:off x="1066800" y="228600"/>
            <a:ext cx="1005840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600"/>
              </a:spcAft>
              <a:buClrTx/>
              <a:buSzTx/>
              <a:buNone/>
            </a:pPr>
            <a:r>
              <a:rPr lang="en-US" altLang="en-US" sz="3600" dirty="0" err="1">
                <a:solidFill>
                  <a:schemeClr val="tx2"/>
                </a:solidFill>
                <a:effectLst>
                  <a:outerShdw blurRad="38100" dist="38100" dir="2700000" algn="tl">
                    <a:srgbClr val="000000">
                      <a:alpha val="43137"/>
                    </a:srgbClr>
                  </a:outerShdw>
                </a:effectLst>
                <a:ea typeface="+mj-ea"/>
                <a:cs typeface="+mj-cs"/>
              </a:rPr>
              <a:t>Yoram</a:t>
            </a:r>
            <a:r>
              <a:rPr lang="en-US" altLang="en-US" sz="3600" dirty="0">
                <a:solidFill>
                  <a:schemeClr val="tx2"/>
                </a:solidFill>
                <a:effectLst>
                  <a:outerShdw blurRad="38100" dist="38100" dir="2700000" algn="tl">
                    <a:srgbClr val="000000">
                      <a:alpha val="43137"/>
                    </a:srgbClr>
                  </a:outerShdw>
                </a:effectLst>
                <a:ea typeface="+mj-ea"/>
                <a:cs typeface="+mj-cs"/>
              </a:rPr>
              <a:t> </a:t>
            </a:r>
            <a:r>
              <a:rPr lang="en-US" altLang="en-US" sz="3600" dirty="0" err="1">
                <a:solidFill>
                  <a:schemeClr val="tx2"/>
                </a:solidFill>
                <a:effectLst>
                  <a:outerShdw blurRad="38100" dist="38100" dir="2700000" algn="tl">
                    <a:srgbClr val="000000">
                      <a:alpha val="43137"/>
                    </a:srgbClr>
                  </a:outerShdw>
                </a:effectLst>
                <a:ea typeface="+mj-ea"/>
                <a:cs typeface="+mj-cs"/>
              </a:rPr>
              <a:t>Ettinger</a:t>
            </a:r>
            <a:endParaRPr lang="en-US" altLang="en-US" sz="3600" dirty="0">
              <a:solidFill>
                <a:schemeClr val="tx2"/>
              </a:solidFill>
              <a:effectLst>
                <a:outerShdw blurRad="38100" dist="38100" dir="2700000" algn="tl">
                  <a:srgbClr val="000000">
                    <a:alpha val="43137"/>
                  </a:srgbClr>
                </a:outerShdw>
              </a:effectLst>
              <a:ea typeface="+mj-ea"/>
              <a:cs typeface="+mj-cs"/>
            </a:endParaRPr>
          </a:p>
          <a:p>
            <a:pPr algn="ctr" eaLnBrk="1" hangingPunct="1">
              <a:spcBef>
                <a:spcPct val="0"/>
              </a:spcBef>
              <a:buClrTx/>
              <a:buSzTx/>
              <a:buFontTx/>
              <a:buNone/>
            </a:pPr>
            <a:r>
              <a:rPr lang="en-US" altLang="en-US" sz="1600" dirty="0">
                <a:effectLst>
                  <a:outerShdw blurRad="38100" dist="38100" dir="2700000" algn="tl">
                    <a:srgbClr val="000000">
                      <a:alpha val="43137"/>
                    </a:srgbClr>
                  </a:outerShdw>
                </a:effectLst>
                <a:cs typeface="Calibri" panose="020F0502020204030204" pitchFamily="34" charset="0"/>
              </a:rPr>
              <a:t>“Iran's School Textbooks‒Can Congress Afford to Ignore It?,” online: http://theettingerreport.com/Iran-and-MidEast/Iran-s-School-Textbooks-%E2%80%93-can-Congress-afford-to-i.aspx, May 29, 2015, accessed 30 May 2015.</a:t>
            </a:r>
          </a:p>
        </p:txBody>
      </p:sp>
      <p:pic>
        <p:nvPicPr>
          <p:cNvPr id="2" name="Picture 1">
            <a:extLst>
              <a:ext uri="{FF2B5EF4-FFF2-40B4-BE49-F238E27FC236}">
                <a16:creationId xmlns:a16="http://schemas.microsoft.com/office/drawing/2014/main" id="{006E0287-B239-41AA-AFB7-0E0E333E63AE}"/>
              </a:ext>
            </a:extLst>
          </p:cNvPr>
          <p:cNvPicPr>
            <a:picLocks noChangeAspect="1"/>
          </p:cNvPicPr>
          <p:nvPr/>
        </p:nvPicPr>
        <p:blipFill>
          <a:blip r:embed="rId2"/>
          <a:stretch>
            <a:fillRect/>
          </a:stretch>
        </p:blipFill>
        <p:spPr>
          <a:xfrm>
            <a:off x="609600" y="1676400"/>
            <a:ext cx="2438400" cy="3657600"/>
          </a:xfrm>
          <a:prstGeom prst="rect">
            <a:avLst/>
          </a:prstGeom>
        </p:spPr>
      </p:pic>
    </p:spTree>
    <p:extLst>
      <p:ext uri="{BB962C8B-B14F-4D97-AF65-F5344CB8AC3E}">
        <p14:creationId xmlns:p14="http://schemas.microsoft.com/office/powerpoint/2010/main" val="36084721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371601"/>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1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6" name="Picture 5">
            <a:extLst>
              <a:ext uri="{FF2B5EF4-FFF2-40B4-BE49-F238E27FC236}">
                <a16:creationId xmlns:a16="http://schemas.microsoft.com/office/drawing/2014/main" id="{BB31395D-112A-4DDC-B4B3-B50B290B9B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4919C3-DC9E-4FFD-A68B-BEF0A4EE69A3}"/>
              </a:ext>
            </a:extLst>
          </p:cNvPr>
          <p:cNvPicPr>
            <a:picLocks noChangeAspect="1"/>
          </p:cNvPicPr>
          <p:nvPr/>
        </p:nvPicPr>
        <p:blipFill>
          <a:blip r:embed="rId2"/>
          <a:stretch>
            <a:fillRect/>
          </a:stretch>
        </p:blipFill>
        <p:spPr>
          <a:xfrm>
            <a:off x="1295400" y="228600"/>
            <a:ext cx="96012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350402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524000" y="2286001"/>
            <a:ext cx="9144000" cy="2833301"/>
          </a:xfrm>
        </p:spPr>
        <p:txBody>
          <a:bodyPr/>
          <a:lstStyle/>
          <a:p>
            <a:pPr marL="0" indent="0" algn="just">
              <a:buNone/>
            </a:pPr>
            <a:r>
              <a:rPr lang="en-US" sz="3600" dirty="0">
                <a:effectLst>
                  <a:outerShdw blurRad="38100" dist="38100" dir="2700000" algn="tl">
                    <a:srgbClr val="000000">
                      <a:alpha val="43137"/>
                    </a:srgbClr>
                  </a:outerShdw>
                </a:effectLst>
              </a:rPr>
              <a:t>“The unique alignment of nations described in Ezekiel 38 and 39 has never occurred in the past, but it is occurring now.”</a:t>
            </a:r>
          </a:p>
        </p:txBody>
      </p:sp>
      <p:sp>
        <p:nvSpPr>
          <p:cNvPr id="7" name="Rectangle 6">
            <a:extLst>
              <a:ext uri="{FF2B5EF4-FFF2-40B4-BE49-F238E27FC236}">
                <a16:creationId xmlns:a16="http://schemas.microsoft.com/office/drawing/2014/main" id="{3F4259E9-F8CB-4AE0-9D30-0ABD1215DCFD}"/>
              </a:ext>
            </a:extLst>
          </p:cNvPr>
          <p:cNvSpPr/>
          <p:nvPr/>
        </p:nvSpPr>
        <p:spPr>
          <a:xfrm>
            <a:off x="2357437" y="228600"/>
            <a:ext cx="7477126"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Ron Rhodes</a:t>
            </a:r>
          </a:p>
          <a:p>
            <a:pPr algn="just"/>
            <a:r>
              <a:rPr lang="en-US" sz="1800" dirty="0">
                <a:effectLst>
                  <a:outerShdw blurRad="38100" dist="38100" dir="2700000" algn="tl">
                    <a:srgbClr val="000000">
                      <a:alpha val="43137"/>
                    </a:srgbClr>
                  </a:outerShdw>
                </a:effectLst>
                <a:latin typeface="MinionPro-Regular"/>
              </a:rPr>
              <a:t>Ron Rhodes, </a:t>
            </a:r>
            <a:r>
              <a:rPr lang="en-US" sz="1800" i="1" dirty="0">
                <a:effectLst>
                  <a:outerShdw blurRad="38100" dist="38100" dir="2700000" algn="tl">
                    <a:srgbClr val="000000">
                      <a:alpha val="43137"/>
                    </a:srgbClr>
                  </a:outerShdw>
                </a:effectLst>
                <a:latin typeface="MinionPro-It"/>
              </a:rPr>
              <a:t>Northern Storm Rising: Russia, Iran, and the Emerging End-Times Military Coalition against Israel </a:t>
            </a:r>
            <a:r>
              <a:rPr lang="en-US" sz="1800" dirty="0">
                <a:effectLst>
                  <a:outerShdw blurRad="38100" dist="38100" dir="2700000" algn="tl">
                    <a:srgbClr val="000000">
                      <a:alpha val="43137"/>
                    </a:srgbClr>
                  </a:outerShdw>
                </a:effectLst>
                <a:latin typeface="MinionPro-Regular"/>
              </a:rPr>
              <a:t>(Eugene, OR: Harvest, 2008), pp. 90.</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8138A89-DC9F-4CD1-A67B-98FE9F32AE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666" r="31666"/>
          <a:stretch/>
        </p:blipFill>
        <p:spPr>
          <a:xfrm>
            <a:off x="609601" y="84446"/>
            <a:ext cx="1105408" cy="1097280"/>
          </a:xfrm>
          <a:prstGeom prst="rect">
            <a:avLst/>
          </a:prstGeom>
          <a:ln w="19050">
            <a:solidFill>
              <a:schemeClr val="tx1"/>
            </a:solidFill>
          </a:ln>
        </p:spPr>
      </p:pic>
    </p:spTree>
    <p:extLst>
      <p:ext uri="{BB962C8B-B14F-4D97-AF65-F5344CB8AC3E}">
        <p14:creationId xmlns:p14="http://schemas.microsoft.com/office/powerpoint/2010/main" val="398213058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600200"/>
            <a:ext cx="3204520" cy="4419600"/>
          </a:xfrm>
        </p:spPr>
        <p:txBody>
          <a:bodyPr/>
          <a:lstStyle/>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Elam</a:t>
            </a:r>
          </a:p>
          <a:p>
            <a:pPr lvl="1" indent="-742950" eaLnBrk="1" hangingPunct="1">
              <a:spcBef>
                <a:spcPts val="0"/>
              </a:spcBef>
              <a:spcAft>
                <a:spcPts val="36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Asshur</a:t>
            </a:r>
          </a:p>
          <a:p>
            <a:pPr lvl="1" indent="-742950" eaLnBrk="1" hangingPunct="1">
              <a:spcBef>
                <a:spcPts val="0"/>
              </a:spcBef>
              <a:spcAft>
                <a:spcPts val="36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Arphachshad</a:t>
            </a:r>
            <a:endParaRPr lang="en-US" dirty="0">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Lud</a:t>
            </a:r>
            <a:endParaRPr lang="en-US" dirty="0">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Aram</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Shem’s Sons (vs. 22)</a:t>
            </a:r>
          </a:p>
        </p:txBody>
      </p:sp>
      <p:pic>
        <p:nvPicPr>
          <p:cNvPr id="8" name="Picture 4" descr="5 Bible Lessons to Learn From the Book of Genesis | Jack Wellman">
            <a:extLst>
              <a:ext uri="{FF2B5EF4-FFF2-40B4-BE49-F238E27FC236}">
                <a16:creationId xmlns:a16="http://schemas.microsoft.com/office/drawing/2014/main" id="{E54CF492-E02B-4835-821C-884DAF987C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2FE81EA-1204-46BF-A346-3DF71D553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3225336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33400" y="1905000"/>
            <a:ext cx="10866853" cy="4114800"/>
          </a:xfrm>
        </p:spPr>
        <p:txBody>
          <a:bodyPr/>
          <a:lstStyle/>
          <a:p>
            <a:pPr marL="0" indent="0" algn="just">
              <a:spcBef>
                <a:spcPts val="0"/>
              </a:spcBef>
              <a:spcAft>
                <a:spcPts val="0"/>
              </a:spcAft>
              <a:buNone/>
            </a:pPr>
            <a:r>
              <a:rPr lang="en-US" sz="3600" dirty="0">
                <a:effectLst>
                  <a:outerShdw blurRad="38100" dist="38100" dir="2700000" algn="tl">
                    <a:srgbClr val="000000">
                      <a:alpha val="43137"/>
                    </a:srgbClr>
                  </a:outerShdw>
                </a:effectLst>
              </a:rPr>
              <a:t>“Asshur was the ancestor of the Assyrians. Indeed, whenever the English word ‘Assyria’ is used, it is the Hebrew Asshur (</a:t>
            </a:r>
            <a:r>
              <a:rPr lang="en-US" sz="3600" i="1" dirty="0">
                <a:effectLst>
                  <a:outerShdw blurRad="38100" dist="38100" dir="2700000" algn="tl">
                    <a:srgbClr val="000000">
                      <a:alpha val="43137"/>
                    </a:srgbClr>
                  </a:outerShdw>
                </a:effectLst>
              </a:rPr>
              <a:t>‘</a:t>
            </a:r>
            <a:r>
              <a:rPr lang="en-US" sz="3600" i="1" dirty="0" err="1">
                <a:effectLst>
                  <a:outerShdw blurRad="38100" dist="38100" dir="2700000" algn="tl">
                    <a:srgbClr val="000000">
                      <a:alpha val="43137"/>
                    </a:srgbClr>
                  </a:outerShdw>
                </a:effectLst>
              </a:rPr>
              <a:t>ashshûr</a:t>
            </a:r>
            <a:r>
              <a:rPr lang="en-US" sz="3600" dirty="0">
                <a:effectLst>
                  <a:outerShdw blurRad="38100" dist="38100" dir="2700000" algn="tl">
                    <a:srgbClr val="000000">
                      <a:alpha val="43137"/>
                    </a:srgbClr>
                  </a:outerShdw>
                </a:effectLst>
              </a:rPr>
              <a:t>). These </a:t>
            </a:r>
            <a:r>
              <a:rPr lang="en-US" sz="3600" dirty="0" err="1">
                <a:effectLst>
                  <a:outerShdw blurRad="38100" dist="38100" dir="2700000" algn="tl">
                    <a:srgbClr val="000000">
                      <a:alpha val="43137"/>
                    </a:srgbClr>
                  </a:outerShdw>
                </a:effectLst>
              </a:rPr>
              <a:t>Shemitic</a:t>
            </a:r>
            <a:r>
              <a:rPr lang="en-US" sz="3600" dirty="0">
                <a:effectLst>
                  <a:outerShdw blurRad="38100" dist="38100" dir="2700000" algn="tl">
                    <a:srgbClr val="000000">
                      <a:alpha val="43137"/>
                    </a:srgbClr>
                  </a:outerShdw>
                </a:effectLst>
              </a:rPr>
              <a:t> Assyrians replaced the Hamitic Assyrians of 10:11. Assyria later became a powerful empire noted for its cruelty.”</a:t>
            </a:r>
          </a:p>
        </p:txBody>
      </p:sp>
      <p:sp>
        <p:nvSpPr>
          <p:cNvPr id="4" name="Text Box 5"/>
          <p:cNvSpPr txBox="1">
            <a:spLocks noChangeArrowheads="1"/>
          </p:cNvSpPr>
          <p:nvPr/>
        </p:nvSpPr>
        <p:spPr bwMode="auto">
          <a:xfrm>
            <a:off x="1828800" y="304800"/>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Asshur = Assyria</a:t>
            </a: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Jonathan D. Sarfati,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Genesis Account: A Theological, Historical, and Scientific Commentary on Genesis 1‒11</a:t>
            </a:r>
            <a:r>
              <a:rPr lang="en-US" sz="1800" dirty="0">
                <a:effectLst/>
                <a:latin typeface="Calibri" panose="020F0502020204030204" pitchFamily="34" charset="0"/>
                <a:ea typeface="Calibri" panose="020F0502020204030204" pitchFamily="34" charset="0"/>
                <a:cs typeface="Times New Roman" panose="02020603050405020304" pitchFamily="18" charset="0"/>
              </a:rPr>
              <a:t> (Powder Springs, GA: Creation Book Publishers, 2015), 651.</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7" name="Picture 2" descr="Genesis Account By JONATHAN SARFATI">
            <a:extLst>
              <a:ext uri="{FF2B5EF4-FFF2-40B4-BE49-F238E27FC236}">
                <a16:creationId xmlns:a16="http://schemas.microsoft.com/office/drawing/2014/main" id="{876D98B6-BE41-4728-97E5-63B1C74F35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1049" y="76200"/>
            <a:ext cx="737373" cy="1097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reation Conference 2019 - Grace Advance Mid-Atlantic">
            <a:extLst>
              <a:ext uri="{FF2B5EF4-FFF2-40B4-BE49-F238E27FC236}">
                <a16:creationId xmlns:a16="http://schemas.microsoft.com/office/drawing/2014/main" id="{C7F83E82-5FD8-4B4F-A8F4-11B6EFDBD2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4043"/>
            <a:ext cx="783772"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85384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2950" y="45720"/>
            <a:ext cx="8926101" cy="6766560"/>
          </a:xfrm>
          <a:prstGeom prst="rect">
            <a:avLst/>
          </a:prstGeom>
        </p:spPr>
      </p:pic>
      <p:sp>
        <p:nvSpPr>
          <p:cNvPr id="4" name="Oval 7">
            <a:extLst>
              <a:ext uri="{FF2B5EF4-FFF2-40B4-BE49-F238E27FC236}">
                <a16:creationId xmlns:a16="http://schemas.microsoft.com/office/drawing/2014/main" id="{77F5D89E-3E1F-4C3B-A6EF-D7A948CD0B21}"/>
              </a:ext>
            </a:extLst>
          </p:cNvPr>
          <p:cNvSpPr>
            <a:spLocks noChangeArrowheads="1"/>
          </p:cNvSpPr>
          <p:nvPr/>
        </p:nvSpPr>
        <p:spPr bwMode="auto">
          <a:xfrm>
            <a:off x="5562600" y="1600200"/>
            <a:ext cx="25908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65FDD60-36D0-449F-A13E-14FBB1D6E0CB}"/>
              </a:ext>
            </a:extLst>
          </p:cNvPr>
          <p:cNvSpPr txBox="1"/>
          <p:nvPr/>
        </p:nvSpPr>
        <p:spPr>
          <a:xfrm>
            <a:off x="6705600" y="4400490"/>
            <a:ext cx="990600" cy="400110"/>
          </a:xfrm>
          <a:prstGeom prst="rect">
            <a:avLst/>
          </a:prstGeom>
          <a:noFill/>
        </p:spPr>
        <p:txBody>
          <a:bodyPr wrap="square" rtlCol="0">
            <a:spAutoFit/>
          </a:bodyPr>
          <a:lstStyle/>
          <a:p>
            <a:pPr algn="ctr"/>
            <a:r>
              <a:rPr lang="en-US" sz="2000" b="1" dirty="0">
                <a:solidFill>
                  <a:schemeClr val="bg2"/>
                </a:solidFill>
                <a:latin typeface="Calibri" panose="020F0502020204030204" pitchFamily="34" charset="0"/>
                <a:cs typeface="Calibri" panose="020F0502020204030204" pitchFamily="34" charset="0"/>
              </a:rPr>
              <a:t>Shinar</a:t>
            </a:r>
          </a:p>
        </p:txBody>
      </p:sp>
    </p:spTree>
    <p:extLst>
      <p:ext uri="{BB962C8B-B14F-4D97-AF65-F5344CB8AC3E}">
        <p14:creationId xmlns:p14="http://schemas.microsoft.com/office/powerpoint/2010/main" val="74942415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09800" y="228600"/>
            <a:ext cx="7772400" cy="914400"/>
          </a:xfrm>
        </p:spPr>
        <p:txBody>
          <a:bodyPr/>
          <a:lstStyle/>
          <a:p>
            <a:pPr algn="ctr" eaLnBrk="1" hangingPunct="1"/>
            <a:r>
              <a:rPr lang="en-US" sz="4000" dirty="0">
                <a:effectLst>
                  <a:outerShdw blurRad="38100" dist="38100" dir="2700000" algn="tl">
                    <a:srgbClr val="000000">
                      <a:alpha val="43137"/>
                    </a:srgbClr>
                  </a:outerShdw>
                </a:effectLst>
              </a:rPr>
              <a:t>Israel's Judgments</a:t>
            </a:r>
          </a:p>
        </p:txBody>
      </p:sp>
      <p:sp>
        <p:nvSpPr>
          <p:cNvPr id="32771" name="Rectangle 3"/>
          <p:cNvSpPr>
            <a:spLocks noGrp="1" noChangeArrowheads="1"/>
          </p:cNvSpPr>
          <p:nvPr>
            <p:ph type="body" idx="4294967295"/>
          </p:nvPr>
        </p:nvSpPr>
        <p:spPr>
          <a:xfrm>
            <a:off x="1981200" y="1371601"/>
            <a:ext cx="8229600" cy="3200399"/>
          </a:xfrm>
        </p:spPr>
        <p:txBody>
          <a:bodyPr/>
          <a:lstStyle/>
          <a:p>
            <a:pPr marL="457200" indent="-457200">
              <a:spcBef>
                <a:spcPts val="0"/>
              </a:spcBef>
              <a:spcAft>
                <a:spcPts val="2400"/>
              </a:spcAft>
              <a:defRPr/>
            </a:pPr>
            <a:r>
              <a:rPr lang="en-US" dirty="0">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dirty="0">
                <a:effectLst>
                  <a:outerShdw blurRad="38100" dist="38100" dir="2700000" algn="tl">
                    <a:srgbClr val="000000">
                      <a:alpha val="43137"/>
                    </a:srgbClr>
                  </a:outerShdw>
                </a:effectLst>
              </a:rPr>
              <a:t>Babylonian captivity in 586 B.C. (2 Kgs. 25)</a:t>
            </a:r>
          </a:p>
          <a:p>
            <a:pPr marL="457200" indent="-457200">
              <a:spcBef>
                <a:spcPts val="0"/>
              </a:spcBef>
              <a:spcAft>
                <a:spcPts val="2400"/>
              </a:spcAft>
              <a:defRPr/>
            </a:pPr>
            <a:r>
              <a:rPr lang="en-US" dirty="0">
                <a:effectLst>
                  <a:outerShdw blurRad="38100" dist="38100" dir="2700000" algn="tl">
                    <a:srgbClr val="000000">
                      <a:alpha val="43137"/>
                    </a:srgbClr>
                  </a:outerShdw>
                </a:effectLst>
              </a:rPr>
              <a:t>Rome </a:t>
            </a:r>
            <a:r>
              <a:rPr lang="en-US" i="1" dirty="0">
                <a:effectLst>
                  <a:outerShdw blurRad="38100" dist="38100" dir="2700000" algn="tl">
                    <a:srgbClr val="000000">
                      <a:alpha val="43137"/>
                    </a:srgbClr>
                  </a:outerShdw>
                </a:effectLst>
              </a:rPr>
              <a:t>Diaspora</a:t>
            </a:r>
            <a:r>
              <a:rPr lang="en-US" dirty="0">
                <a:effectLst>
                  <a:outerShdw blurRad="38100" dist="38100" dir="2700000" algn="tl">
                    <a:srgbClr val="000000">
                      <a:alpha val="43137"/>
                    </a:srgbClr>
                  </a:outerShdw>
                </a:effectLst>
              </a:rPr>
              <a: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4983685" y="4343400"/>
            <a:ext cx="2224631" cy="2286000"/>
          </a:xfrm>
          <a:prstGeom prst="rect">
            <a:avLst/>
          </a:prstGeom>
          <a:noFill/>
          <a:ln w="9525">
            <a:noFill/>
            <a:miter lim="800000"/>
            <a:headEnd/>
            <a:tailEnd/>
          </a:ln>
        </p:spPr>
      </p:pic>
      <p:pic>
        <p:nvPicPr>
          <p:cNvPr id="7" name="Picture 6">
            <a:extLst>
              <a:ext uri="{FF2B5EF4-FFF2-40B4-BE49-F238E27FC236}">
                <a16:creationId xmlns:a16="http://schemas.microsoft.com/office/drawing/2014/main" id="{42F6B853-860B-48D7-B1BD-F209ADB09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196254245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600200"/>
            <a:ext cx="3204520" cy="4419600"/>
          </a:xfrm>
        </p:spPr>
        <p:txBody>
          <a:bodyPr/>
          <a:lstStyle/>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Elam</a:t>
            </a:r>
          </a:p>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Asshur</a:t>
            </a:r>
          </a:p>
          <a:p>
            <a:pPr lvl="1" indent="-742950" eaLnBrk="1" hangingPunct="1">
              <a:spcBef>
                <a:spcPts val="0"/>
              </a:spcBef>
              <a:spcAft>
                <a:spcPts val="36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Arphachshad</a:t>
            </a:r>
            <a:endParaRPr lang="en-US" dirty="0">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Lud</a:t>
            </a:r>
            <a:endParaRPr lang="en-US" dirty="0">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Aram</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Shem’s Sons (vs. 22)</a:t>
            </a:r>
          </a:p>
        </p:txBody>
      </p:sp>
      <p:pic>
        <p:nvPicPr>
          <p:cNvPr id="8" name="Picture 4" descr="5 Bible Lessons to Learn From the Book of Genesis | Jack Wellman">
            <a:extLst>
              <a:ext uri="{FF2B5EF4-FFF2-40B4-BE49-F238E27FC236}">
                <a16:creationId xmlns:a16="http://schemas.microsoft.com/office/drawing/2014/main" id="{E54CF492-E02B-4835-821C-884DAF987C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66C65C9-E5E1-4A85-AC4C-DA071EDA73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89223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600199"/>
            <a:ext cx="2743200" cy="3429001"/>
          </a:xfrm>
        </p:spPr>
        <p:txBody>
          <a:bodyPr/>
          <a:lstStyle/>
          <a:p>
            <a:pPr marL="457200" lvl="1" indent="-457200" eaLnBrk="1" hangingPunct="1">
              <a:spcBef>
                <a:spcPts val="0"/>
              </a:spcBef>
              <a:spcAft>
                <a:spcPts val="3600"/>
              </a:spcAft>
              <a:buClr>
                <a:srgbClr val="FF99FF"/>
              </a:buClr>
              <a:buSzPct val="100000"/>
              <a:buFont typeface="+mj-lt"/>
              <a:buAutoNum type="alphaUcPeriod"/>
              <a:defRPr/>
            </a:pPr>
            <a:r>
              <a:rPr lang="en-US" dirty="0">
                <a:effectLst>
                  <a:outerShdw blurRad="38100" dist="38100" dir="2700000" algn="tl">
                    <a:srgbClr val="000000">
                      <a:alpha val="43137"/>
                    </a:srgbClr>
                  </a:outerShdw>
                </a:effectLst>
              </a:rPr>
              <a:t>Uz</a:t>
            </a:r>
          </a:p>
          <a:p>
            <a:pPr marL="457200" lvl="1" indent="-457200" eaLnBrk="1" hangingPunct="1">
              <a:spcBef>
                <a:spcPts val="0"/>
              </a:spcBef>
              <a:spcAft>
                <a:spcPts val="3600"/>
              </a:spcAft>
              <a:buClr>
                <a:srgbClr val="FF99FF"/>
              </a:buClr>
              <a:buSzPct val="100000"/>
              <a:buFont typeface="+mj-lt"/>
              <a:buAutoNum type="alphaUcPeriod"/>
              <a:defRPr/>
            </a:pPr>
            <a:r>
              <a:rPr lang="en-US" dirty="0" err="1">
                <a:effectLst>
                  <a:outerShdw blurRad="38100" dist="38100" dir="2700000" algn="tl">
                    <a:srgbClr val="000000">
                      <a:alpha val="43137"/>
                    </a:srgbClr>
                  </a:outerShdw>
                </a:effectLst>
              </a:rPr>
              <a:t>Hul</a:t>
            </a:r>
            <a:endParaRPr lang="en-US" dirty="0">
              <a:effectLst>
                <a:outerShdw blurRad="38100" dist="38100" dir="2700000" algn="tl">
                  <a:srgbClr val="000000">
                    <a:alpha val="43137"/>
                  </a:srgbClr>
                </a:outerShdw>
              </a:effectLst>
            </a:endParaRPr>
          </a:p>
          <a:p>
            <a:pPr marL="457200" lvl="1" indent="-457200" eaLnBrk="1" hangingPunct="1">
              <a:spcBef>
                <a:spcPts val="0"/>
              </a:spcBef>
              <a:spcAft>
                <a:spcPts val="3600"/>
              </a:spcAft>
              <a:buClr>
                <a:srgbClr val="FF99FF"/>
              </a:buClr>
              <a:buSzPct val="100000"/>
              <a:buFont typeface="+mj-lt"/>
              <a:buAutoNum type="alphaUcPeriod"/>
              <a:defRPr/>
            </a:pPr>
            <a:r>
              <a:rPr lang="en-US" dirty="0" err="1">
                <a:effectLst>
                  <a:outerShdw blurRad="38100" dist="38100" dir="2700000" algn="tl">
                    <a:srgbClr val="000000">
                      <a:alpha val="43137"/>
                    </a:srgbClr>
                  </a:outerShdw>
                </a:effectLst>
              </a:rPr>
              <a:t>Gether</a:t>
            </a:r>
            <a:endParaRPr lang="en-US" dirty="0">
              <a:effectLst>
                <a:outerShdw blurRad="38100" dist="38100" dir="2700000" algn="tl">
                  <a:srgbClr val="000000">
                    <a:alpha val="43137"/>
                  </a:srgbClr>
                </a:outerShdw>
              </a:effectLst>
            </a:endParaRPr>
          </a:p>
          <a:p>
            <a:pPr marL="457200" lvl="1" indent="-457200" eaLnBrk="1" hangingPunct="1">
              <a:spcBef>
                <a:spcPts val="0"/>
              </a:spcBef>
              <a:spcAft>
                <a:spcPts val="3600"/>
              </a:spcAft>
              <a:buClr>
                <a:srgbClr val="FF99FF"/>
              </a:buClr>
              <a:buSzPct val="100000"/>
              <a:buFont typeface="+mj-lt"/>
              <a:buAutoNum type="alphaUcPeriod"/>
              <a:defRPr/>
            </a:pPr>
            <a:r>
              <a:rPr lang="en-US" dirty="0">
                <a:effectLst>
                  <a:outerShdw blurRad="38100" dist="38100" dir="2700000" algn="tl">
                    <a:srgbClr val="000000">
                      <a:alpha val="43137"/>
                    </a:srgbClr>
                  </a:outerShdw>
                </a:effectLst>
              </a:rPr>
              <a:t>Mash</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457700" cy="914400"/>
          </a:xfrm>
        </p:spPr>
        <p:txBody>
          <a:bodyPr/>
          <a:lstStyle/>
          <a:p>
            <a:pPr algn="ctr" eaLnBrk="1" hangingPunct="1"/>
            <a:r>
              <a:rPr lang="en-US" sz="3600" dirty="0">
                <a:effectLst>
                  <a:outerShdw blurRad="38100" dist="38100" dir="2700000" algn="tl">
                    <a:srgbClr val="000000">
                      <a:alpha val="43137"/>
                    </a:srgbClr>
                  </a:outerShdw>
                </a:effectLst>
              </a:rPr>
              <a:t>5. Aram’s Sons (vs. 23)</a:t>
            </a:r>
          </a:p>
        </p:txBody>
      </p:sp>
      <p:pic>
        <p:nvPicPr>
          <p:cNvPr id="8" name="Picture 4" descr="5 Bible Lessons to Learn From the Book of Genesis | Jack Wellman">
            <a:extLst>
              <a:ext uri="{FF2B5EF4-FFF2-40B4-BE49-F238E27FC236}">
                <a16:creationId xmlns:a16="http://schemas.microsoft.com/office/drawing/2014/main" id="{F4922125-2285-4B4E-BB06-0325CC459E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827914B-06C7-42BE-B345-68C66D2396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65005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600199"/>
            <a:ext cx="2743200" cy="3429001"/>
          </a:xfrm>
        </p:spPr>
        <p:txBody>
          <a:bodyPr/>
          <a:lstStyle/>
          <a:p>
            <a:pPr marL="457200" lvl="1" indent="-457200" eaLnBrk="1" hangingPunct="1">
              <a:spcBef>
                <a:spcPts val="0"/>
              </a:spcBef>
              <a:spcAft>
                <a:spcPts val="3600"/>
              </a:spcAft>
              <a:buClr>
                <a:srgbClr val="FF99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Uz</a:t>
            </a:r>
          </a:p>
          <a:p>
            <a:pPr marL="457200" lvl="1" indent="-457200" eaLnBrk="1" hangingPunct="1">
              <a:spcBef>
                <a:spcPts val="0"/>
              </a:spcBef>
              <a:spcAft>
                <a:spcPts val="3600"/>
              </a:spcAft>
              <a:buClr>
                <a:srgbClr val="FF99FF"/>
              </a:buClr>
              <a:buSzPct val="100000"/>
              <a:buFont typeface="+mj-lt"/>
              <a:buAutoNum type="alphaUcPeriod"/>
              <a:defRPr/>
            </a:pPr>
            <a:r>
              <a:rPr lang="en-US" dirty="0" err="1">
                <a:effectLst>
                  <a:outerShdw blurRad="38100" dist="38100" dir="2700000" algn="tl">
                    <a:srgbClr val="000000">
                      <a:alpha val="43137"/>
                    </a:srgbClr>
                  </a:outerShdw>
                </a:effectLst>
              </a:rPr>
              <a:t>Hul</a:t>
            </a:r>
            <a:endParaRPr lang="en-US" dirty="0">
              <a:effectLst>
                <a:outerShdw blurRad="38100" dist="38100" dir="2700000" algn="tl">
                  <a:srgbClr val="000000">
                    <a:alpha val="43137"/>
                  </a:srgbClr>
                </a:outerShdw>
              </a:effectLst>
            </a:endParaRPr>
          </a:p>
          <a:p>
            <a:pPr marL="457200" lvl="1" indent="-457200" eaLnBrk="1" hangingPunct="1">
              <a:spcBef>
                <a:spcPts val="0"/>
              </a:spcBef>
              <a:spcAft>
                <a:spcPts val="3600"/>
              </a:spcAft>
              <a:buClr>
                <a:srgbClr val="FF99FF"/>
              </a:buClr>
              <a:buSzPct val="100000"/>
              <a:buFont typeface="+mj-lt"/>
              <a:buAutoNum type="alphaUcPeriod"/>
              <a:defRPr/>
            </a:pPr>
            <a:r>
              <a:rPr lang="en-US" dirty="0" err="1">
                <a:effectLst>
                  <a:outerShdw blurRad="38100" dist="38100" dir="2700000" algn="tl">
                    <a:srgbClr val="000000">
                      <a:alpha val="43137"/>
                    </a:srgbClr>
                  </a:outerShdw>
                </a:effectLst>
              </a:rPr>
              <a:t>Gether</a:t>
            </a:r>
            <a:endParaRPr lang="en-US" dirty="0">
              <a:effectLst>
                <a:outerShdw blurRad="38100" dist="38100" dir="2700000" algn="tl">
                  <a:srgbClr val="000000">
                    <a:alpha val="43137"/>
                  </a:srgbClr>
                </a:outerShdw>
              </a:effectLst>
            </a:endParaRPr>
          </a:p>
          <a:p>
            <a:pPr marL="457200" lvl="1" indent="-457200" eaLnBrk="1" hangingPunct="1">
              <a:spcBef>
                <a:spcPts val="0"/>
              </a:spcBef>
              <a:spcAft>
                <a:spcPts val="3600"/>
              </a:spcAft>
              <a:buClr>
                <a:srgbClr val="FF99FF"/>
              </a:buClr>
              <a:buSzPct val="100000"/>
              <a:buFont typeface="+mj-lt"/>
              <a:buAutoNum type="alphaUcPeriod"/>
              <a:defRPr/>
            </a:pPr>
            <a:r>
              <a:rPr lang="en-US" dirty="0">
                <a:effectLst>
                  <a:outerShdw blurRad="38100" dist="38100" dir="2700000" algn="tl">
                    <a:srgbClr val="000000">
                      <a:alpha val="43137"/>
                    </a:srgbClr>
                  </a:outerShdw>
                </a:effectLst>
              </a:rPr>
              <a:t>Mash</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457700" cy="914400"/>
          </a:xfrm>
        </p:spPr>
        <p:txBody>
          <a:bodyPr/>
          <a:lstStyle/>
          <a:p>
            <a:pPr algn="ctr" eaLnBrk="1" hangingPunct="1"/>
            <a:r>
              <a:rPr lang="en-US" sz="3600" dirty="0">
                <a:effectLst>
                  <a:outerShdw blurRad="38100" dist="38100" dir="2700000" algn="tl">
                    <a:srgbClr val="000000">
                      <a:alpha val="43137"/>
                    </a:srgbClr>
                  </a:outerShdw>
                </a:effectLst>
              </a:rPr>
              <a:t>5. Aram’s Sons (vs. 23)</a:t>
            </a:r>
          </a:p>
        </p:txBody>
      </p:sp>
      <p:pic>
        <p:nvPicPr>
          <p:cNvPr id="8" name="Picture 4" descr="5 Bible Lessons to Learn From the Book of Genesis | Jack Wellman">
            <a:extLst>
              <a:ext uri="{FF2B5EF4-FFF2-40B4-BE49-F238E27FC236}">
                <a16:creationId xmlns:a16="http://schemas.microsoft.com/office/drawing/2014/main" id="{F4922125-2285-4B4E-BB06-0325CC459E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2A80759-704D-4DBA-B32E-33027956F6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3673224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g Deeper: Land of Uz">
            <a:extLst>
              <a:ext uri="{FF2B5EF4-FFF2-40B4-BE49-F238E27FC236}">
                <a16:creationId xmlns:a16="http://schemas.microsoft.com/office/drawing/2014/main" id="{C37F7448-E8D0-4449-AE3A-1D3A52FEC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448" y="228600"/>
            <a:ext cx="8589105" cy="64008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6619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8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600200"/>
            <a:ext cx="3204520" cy="4419600"/>
          </a:xfrm>
        </p:spPr>
        <p:txBody>
          <a:bodyPr/>
          <a:lstStyle/>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Elam</a:t>
            </a:r>
          </a:p>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Asshur</a:t>
            </a:r>
          </a:p>
          <a:p>
            <a:pPr lvl="1" indent="-742950" eaLnBrk="1" hangingPunct="1">
              <a:spcBef>
                <a:spcPts val="0"/>
              </a:spcBef>
              <a:spcAft>
                <a:spcPts val="3600"/>
              </a:spcAft>
              <a:buClr>
                <a:schemeClr val="tx2"/>
              </a:buClr>
              <a:buSzPct val="100000"/>
              <a:buFont typeface="+mj-lt"/>
              <a:buAutoNum type="arabicPeriod"/>
              <a:defRPr/>
            </a:pPr>
            <a:r>
              <a:rPr lang="en-US" b="1" u="sng" dirty="0" err="1">
                <a:solidFill>
                  <a:srgbClr val="FFFFCC"/>
                </a:solidFill>
                <a:effectLst>
                  <a:outerShdw blurRad="38100" dist="38100" dir="2700000" algn="tl">
                    <a:srgbClr val="000000">
                      <a:alpha val="43137"/>
                    </a:srgbClr>
                  </a:outerShdw>
                </a:effectLst>
              </a:rPr>
              <a:t>Arphachshad</a:t>
            </a:r>
            <a:endParaRPr lang="en-US" b="1" u="sng" dirty="0">
              <a:solidFill>
                <a:srgbClr val="FFFFCC"/>
              </a:solidFill>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Lud</a:t>
            </a:r>
            <a:endParaRPr lang="en-US" dirty="0">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Aram</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Shem’s Sons (vs. 22)</a:t>
            </a:r>
          </a:p>
        </p:txBody>
      </p:sp>
      <p:pic>
        <p:nvPicPr>
          <p:cNvPr id="8" name="Picture 4" descr="5 Bible Lessons to Learn From the Book of Genesis | Jack Wellman">
            <a:extLst>
              <a:ext uri="{FF2B5EF4-FFF2-40B4-BE49-F238E27FC236}">
                <a16:creationId xmlns:a16="http://schemas.microsoft.com/office/drawing/2014/main" id="{E54CF492-E02B-4835-821C-884DAF987C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A9C5060-023E-4FB7-81E4-9E9B46C8E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2464927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2514600"/>
            <a:ext cx="2133600" cy="1828800"/>
          </a:xfrm>
        </p:spPr>
        <p:txBody>
          <a:bodyPr/>
          <a:lstStyle/>
          <a:p>
            <a:pPr marL="457200" lvl="1" indent="-457200" eaLnBrk="1" hangingPunct="1">
              <a:spcBef>
                <a:spcPts val="0"/>
              </a:spcBef>
              <a:spcAft>
                <a:spcPts val="3600"/>
              </a:spcAft>
              <a:buClr>
                <a:srgbClr val="FF99FF"/>
              </a:buClr>
              <a:buSzPct val="100000"/>
              <a:buFont typeface="+mj-lt"/>
              <a:buAutoNum type="alphaUcPeriod"/>
              <a:defRPr/>
            </a:pPr>
            <a:r>
              <a:rPr lang="en-US" dirty="0">
                <a:effectLst>
                  <a:outerShdw blurRad="38100" dist="38100" dir="2700000" algn="tl">
                    <a:srgbClr val="000000">
                      <a:alpha val="43137"/>
                    </a:srgbClr>
                  </a:outerShdw>
                </a:effectLst>
              </a:rPr>
              <a:t>Peleg</a:t>
            </a:r>
          </a:p>
          <a:p>
            <a:pPr marL="457200" lvl="1" indent="-457200" eaLnBrk="1" hangingPunct="1">
              <a:spcBef>
                <a:spcPts val="0"/>
              </a:spcBef>
              <a:spcAft>
                <a:spcPts val="3600"/>
              </a:spcAft>
              <a:buClr>
                <a:srgbClr val="FF99FF"/>
              </a:buClr>
              <a:buSzPct val="100000"/>
              <a:buFont typeface="+mj-lt"/>
              <a:buAutoNum type="alphaUcPeriod"/>
              <a:defRPr/>
            </a:pPr>
            <a:r>
              <a:rPr lang="en-US" dirty="0" err="1">
                <a:effectLst>
                  <a:outerShdw blurRad="38100" dist="38100" dir="2700000" algn="tl">
                    <a:srgbClr val="000000">
                      <a:alpha val="43137"/>
                    </a:srgbClr>
                  </a:outerShdw>
                </a:effectLst>
              </a:rPr>
              <a:t>Joktan</a:t>
            </a:r>
            <a:endParaRPr lang="en-US" dirty="0">
              <a:effectLst>
                <a:outerShdw blurRad="38100" dist="38100" dir="2700000" algn="tl">
                  <a:srgbClr val="000000">
                    <a:alpha val="43137"/>
                  </a:srgbClr>
                </a:outerShdw>
              </a:effectLst>
            </a:endParaRPr>
          </a:p>
          <a:p>
            <a:pPr marL="0" lvl="1" indent="0" eaLnBrk="1" hangingPunct="1">
              <a:spcBef>
                <a:spcPts val="0"/>
              </a:spcBef>
              <a:spcAft>
                <a:spcPts val="600"/>
              </a:spcAft>
              <a:buClr>
                <a:schemeClr val="tx2"/>
              </a:buClr>
              <a:buSzPct val="100000"/>
              <a:buNone/>
              <a:defRPr/>
            </a:pPr>
            <a:endParaRPr lang="en-US" sz="3600" dirty="0">
              <a:effectLst>
                <a:outerShdw blurRad="38100" dist="38100" dir="2700000" algn="tl">
                  <a:srgbClr val="000000">
                    <a:alpha val="43137"/>
                  </a:srgbClr>
                </a:outerShdw>
              </a:effectLst>
            </a:endParaRP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Eber’s Sons (vs. 25)</a:t>
            </a:r>
          </a:p>
        </p:txBody>
      </p:sp>
      <p:pic>
        <p:nvPicPr>
          <p:cNvPr id="8" name="Picture 4" descr="5 Bible Lessons to Learn From the Book of Genesis | Jack Wellman">
            <a:extLst>
              <a:ext uri="{FF2B5EF4-FFF2-40B4-BE49-F238E27FC236}">
                <a16:creationId xmlns:a16="http://schemas.microsoft.com/office/drawing/2014/main" id="{0BB8FBA9-8A5C-455C-A021-F690AB95B8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86BAAE7-27E7-4000-862D-7716A837F5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519940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2514600"/>
            <a:ext cx="2133600" cy="1828800"/>
          </a:xfrm>
        </p:spPr>
        <p:txBody>
          <a:bodyPr/>
          <a:lstStyle/>
          <a:p>
            <a:pPr marL="457200" lvl="1" indent="-457200" eaLnBrk="1" hangingPunct="1">
              <a:spcBef>
                <a:spcPts val="0"/>
              </a:spcBef>
              <a:spcAft>
                <a:spcPts val="3600"/>
              </a:spcAft>
              <a:buClr>
                <a:srgbClr val="FF99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Peleg</a:t>
            </a:r>
          </a:p>
          <a:p>
            <a:pPr marL="457200" lvl="1" indent="-457200" eaLnBrk="1" hangingPunct="1">
              <a:spcBef>
                <a:spcPts val="0"/>
              </a:spcBef>
              <a:spcAft>
                <a:spcPts val="3600"/>
              </a:spcAft>
              <a:buClr>
                <a:srgbClr val="FF99FF"/>
              </a:buClr>
              <a:buSzPct val="100000"/>
              <a:buFont typeface="+mj-lt"/>
              <a:buAutoNum type="alphaUcPeriod"/>
              <a:defRPr/>
            </a:pPr>
            <a:r>
              <a:rPr lang="en-US" dirty="0" err="1">
                <a:effectLst>
                  <a:outerShdw blurRad="38100" dist="38100" dir="2700000" algn="tl">
                    <a:srgbClr val="000000">
                      <a:alpha val="43137"/>
                    </a:srgbClr>
                  </a:outerShdw>
                </a:effectLst>
              </a:rPr>
              <a:t>Joktan</a:t>
            </a:r>
            <a:endParaRPr lang="en-US" dirty="0">
              <a:effectLst>
                <a:outerShdw blurRad="38100" dist="38100" dir="2700000" algn="tl">
                  <a:srgbClr val="000000">
                    <a:alpha val="43137"/>
                  </a:srgbClr>
                </a:outerShdw>
              </a:effectLst>
            </a:endParaRPr>
          </a:p>
          <a:p>
            <a:pPr marL="0" lvl="1" indent="0" eaLnBrk="1" hangingPunct="1">
              <a:spcBef>
                <a:spcPts val="0"/>
              </a:spcBef>
              <a:spcAft>
                <a:spcPts val="600"/>
              </a:spcAft>
              <a:buClr>
                <a:schemeClr val="tx2"/>
              </a:buClr>
              <a:buSzPct val="100000"/>
              <a:buNone/>
              <a:defRPr/>
            </a:pPr>
            <a:endParaRPr lang="en-US" sz="3600" dirty="0">
              <a:effectLst>
                <a:outerShdw blurRad="38100" dist="38100" dir="2700000" algn="tl">
                  <a:srgbClr val="000000">
                    <a:alpha val="43137"/>
                  </a:srgbClr>
                </a:outerShdw>
              </a:effectLst>
            </a:endParaRP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Eber’s Sons (vs. 25)</a:t>
            </a:r>
          </a:p>
        </p:txBody>
      </p:sp>
      <p:pic>
        <p:nvPicPr>
          <p:cNvPr id="8" name="Picture 4" descr="5 Bible Lessons to Learn From the Book of Genesis | Jack Wellman">
            <a:extLst>
              <a:ext uri="{FF2B5EF4-FFF2-40B4-BE49-F238E27FC236}">
                <a16:creationId xmlns:a16="http://schemas.microsoft.com/office/drawing/2014/main" id="{0BB8FBA9-8A5C-455C-A021-F690AB95B8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1EBC10B-48D2-47B4-870D-2E6F68D04D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2060602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939289-A479-4808-A518-E6A90EA2491D}"/>
              </a:ext>
            </a:extLst>
          </p:cNvPr>
          <p:cNvPicPr>
            <a:picLocks noChangeAspect="1"/>
          </p:cNvPicPr>
          <p:nvPr/>
        </p:nvPicPr>
        <p:blipFill>
          <a:blip r:embed="rId2"/>
          <a:stretch>
            <a:fillRect/>
          </a:stretch>
        </p:blipFill>
        <p:spPr>
          <a:xfrm>
            <a:off x="2799374" y="228600"/>
            <a:ext cx="6593253" cy="6400800"/>
          </a:xfrm>
          <a:prstGeom prst="rect">
            <a:avLst/>
          </a:prstGeom>
          <a:ln>
            <a:solidFill>
              <a:schemeClr val="tx1"/>
            </a:solidFill>
          </a:ln>
        </p:spPr>
      </p:pic>
    </p:spTree>
    <p:extLst>
      <p:ext uri="{BB962C8B-B14F-4D97-AF65-F5344CB8AC3E}">
        <p14:creationId xmlns:p14="http://schemas.microsoft.com/office/powerpoint/2010/main" val="112185439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FBB006-1443-4C87-8F50-48FADB2918D7}"/>
              </a:ext>
            </a:extLst>
          </p:cNvPr>
          <p:cNvPicPr>
            <a:picLocks noChangeAspect="1"/>
          </p:cNvPicPr>
          <p:nvPr/>
        </p:nvPicPr>
        <p:blipFill>
          <a:blip r:embed="rId2"/>
          <a:stretch>
            <a:fillRect/>
          </a:stretch>
        </p:blipFill>
        <p:spPr>
          <a:xfrm>
            <a:off x="752569" y="685800"/>
            <a:ext cx="10686863" cy="5486400"/>
          </a:xfrm>
          <a:prstGeom prst="rect">
            <a:avLst/>
          </a:prstGeom>
        </p:spPr>
      </p:pic>
    </p:spTree>
    <p:extLst>
      <p:ext uri="{BB962C8B-B14F-4D97-AF65-F5344CB8AC3E}">
        <p14:creationId xmlns:p14="http://schemas.microsoft.com/office/powerpoint/2010/main" val="289044577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7171" name="Rectangle 1027"/>
          <p:cNvSpPr>
            <a:spLocks noGrp="1" noChangeArrowheads="1"/>
          </p:cNvSpPr>
          <p:nvPr>
            <p:ph type="body" idx="1"/>
          </p:nvPr>
        </p:nvSpPr>
        <p:spPr>
          <a:xfrm>
            <a:off x="609600" y="0"/>
            <a:ext cx="10972800" cy="4876800"/>
          </a:xfrm>
        </p:spPr>
        <p:txBody>
          <a:bodyPr/>
          <a:lstStyle/>
          <a:p>
            <a:pPr marL="0" indent="0" algn="ctr" defTabSz="685800">
              <a:spcBef>
                <a:spcPct val="0"/>
              </a:spcBef>
              <a:spcAft>
                <a:spcPts val="1200"/>
              </a:spcAft>
              <a:buClr>
                <a:schemeClr val="tx1"/>
              </a:buClr>
              <a:buSzPct val="75000"/>
              <a:buNone/>
              <a:defRPr/>
            </a:pPr>
            <a:r>
              <a:rPr lang="en-US" altLang="en-US" sz="4000" kern="1200" dirty="0">
                <a:solidFill>
                  <a:srgbClr val="00FFFF"/>
                </a:solidFill>
                <a:ea typeface="+mj-ea"/>
                <a:cs typeface="+mj-cs"/>
              </a:rPr>
              <a:t>Genesis 11:1-9</a:t>
            </a:r>
          </a:p>
          <a:p>
            <a:pPr marL="0" marR="0" indent="0" algn="just">
              <a:spcBef>
                <a:spcPts val="0"/>
              </a:spcBef>
              <a:spcAft>
                <a:spcPts val="0"/>
              </a:spcAft>
              <a:buNone/>
            </a:pPr>
            <a:r>
              <a:rPr lang="en-US" sz="3600" u="none" strike="noStrike" baseline="30000" dirty="0">
                <a:effectLst>
                  <a:outerShdw blurRad="38100" dist="38100" dir="2700000" algn="tl">
                    <a:srgbClr val="000000">
                      <a:alpha val="43137"/>
                    </a:srgbClr>
                  </a:outerShdw>
                </a:effectLst>
                <a:latin typeface="Calibri" panose="020F0502020204030204" pitchFamily="34" charset="0"/>
              </a:rPr>
              <a:t>1</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rPr>
              <a:t>Now the whole earth used the same language and the same words</a:t>
            </a:r>
            <a:r>
              <a:rPr lang="en-US" sz="3600" dirty="0">
                <a:effectLst>
                  <a:outerShdw blurRad="38100" dist="38100" dir="2700000" algn="tl">
                    <a:srgbClr val="000000">
                      <a:alpha val="43137"/>
                    </a:srgbClr>
                  </a:outerShdw>
                </a:effectLst>
                <a:latin typeface="Calibri" panose="020F0502020204030204" pitchFamily="34" charset="0"/>
              </a:rPr>
              <a:t>.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2</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It came about as they journeyed east, that they found a plain in the land of Shinar and settled there.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3</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They said to one another, “Come, let us make bricks and burn </a:t>
            </a:r>
            <a:r>
              <a:rPr lang="en-US" sz="3600" i="1" dirty="0">
                <a:effectLst>
                  <a:outerShdw blurRad="38100" dist="38100" dir="2700000" algn="tl">
                    <a:srgbClr val="000000">
                      <a:alpha val="43137"/>
                    </a:srgbClr>
                  </a:outerShdw>
                </a:effectLst>
                <a:latin typeface="Calibri" panose="020F0502020204030204" pitchFamily="34" charset="0"/>
              </a:rPr>
              <a:t>them</a:t>
            </a:r>
            <a:r>
              <a:rPr lang="en-US" sz="3600" dirty="0">
                <a:effectLst>
                  <a:outerShdw blurRad="38100" dist="38100" dir="2700000" algn="tl">
                    <a:srgbClr val="000000">
                      <a:alpha val="43137"/>
                    </a:srgbClr>
                  </a:outerShdw>
                </a:effectLst>
                <a:latin typeface="Calibri" panose="020F0502020204030204" pitchFamily="34" charset="0"/>
              </a:rPr>
              <a:t> thoroughly.” And they used brick for stone, and they used tar for mortar.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4</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They said, “Come, let us build for ourselves </a:t>
            </a:r>
            <a:r>
              <a:rPr lang="en-US" sz="3600" dirty="0">
                <a:effectLst>
                  <a:outerShdw blurRad="38100" dist="38100" dir="2700000" algn="tl">
                    <a:srgbClr val="000000">
                      <a:alpha val="43137"/>
                    </a:srgbClr>
                  </a:outerShdw>
                </a:effectLst>
              </a:rPr>
              <a:t>a city, and a tower whose top will . . </a:t>
            </a:r>
            <a:r>
              <a:rPr lang="en-US" sz="3600" i="1" dirty="0">
                <a:effectLst>
                  <a:outerShdw blurRad="38100" dist="38100" dir="2700000" algn="tl">
                    <a:srgbClr val="000000">
                      <a:alpha val="43137"/>
                    </a:srgbClr>
                  </a:outerShdw>
                </a:effectLst>
              </a:rPr>
              <a:t>.</a:t>
            </a:r>
            <a:endParaRPr lang="en-US" alt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783740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447800"/>
            <a:ext cx="10972800" cy="4800600"/>
          </a:xfrm>
        </p:spPr>
        <p:txBody>
          <a:bodyPr/>
          <a:lstStyle/>
          <a:p>
            <a:pPr marL="0" indent="0" algn="just">
              <a:spcBef>
                <a:spcPts val="0"/>
              </a:spcBef>
              <a:buNone/>
            </a:pPr>
            <a:r>
              <a:rPr lang="en-US" dirty="0">
                <a:effectLst>
                  <a:outerShdw blurRad="38100" dist="38100" dir="2700000" algn="tl">
                    <a:srgbClr val="000000">
                      <a:alpha val="43137"/>
                    </a:srgbClr>
                  </a:outerShdw>
                </a:effectLst>
              </a:rPr>
              <a:t>“…the name of the one was Peleg. For in his days was the earth divided. The name Peleg means ‘to divide.’ Some identify this event with the continental divide or the continental drift. However, contextually, it more likely refers to the language division of the Tower of Babel judgment. This means that the confusion of tongues occurred during Peleg’s lifetime.”</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219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96600" y="76200"/>
            <a:ext cx="732253" cy="1097280"/>
          </a:xfrm>
          <a:prstGeom prst="rect">
            <a:avLst/>
          </a:prstGeom>
          <a:ln>
            <a:solidFill>
              <a:schemeClr val="tx1"/>
            </a:solidFill>
          </a:ln>
        </p:spPr>
      </p:pic>
    </p:spTree>
    <p:extLst>
      <p:ext uri="{BB962C8B-B14F-4D97-AF65-F5344CB8AC3E}">
        <p14:creationId xmlns:p14="http://schemas.microsoft.com/office/powerpoint/2010/main" val="176699092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447800"/>
            <a:ext cx="10981766" cy="3733800"/>
          </a:xfrm>
        </p:spPr>
        <p:txBody>
          <a:bodyPr/>
          <a:lstStyle/>
          <a:p>
            <a:pPr marL="0" indent="0" algn="just">
              <a:buNone/>
            </a:pPr>
            <a:r>
              <a:rPr lang="en-US" altLang="en-US" sz="3100" dirty="0">
                <a:effectLst>
                  <a:outerShdw blurRad="38100" dist="38100" dir="2700000" algn="tl">
                    <a:srgbClr val="000000">
                      <a:alpha val="43137"/>
                    </a:srgbClr>
                  </a:outerShdw>
                </a:effectLst>
              </a:rPr>
              <a:t>“</a:t>
            </a:r>
            <a:r>
              <a:rPr lang="en-US" sz="3100" dirty="0">
                <a:effectLst>
                  <a:outerShdw blurRad="38100" dist="38100" dir="2700000" algn="tl">
                    <a:srgbClr val="000000">
                      <a:alpha val="43137"/>
                    </a:srgbClr>
                  </a:outerShdw>
                </a:effectLst>
              </a:rPr>
              <a:t>Evidently this was a most memorable event, and Eber named his son in commemoration of it. The name Peleg means ‘division.’… The big question concerns the meaning of the indicated division of the earth. The most obvious interpretation of this verse is that the division was the division of the peoples at the Tower of Babel, as discussed in Genesis 11. It is significant that some such division is mentioned here in Genesis 10:5 (‘By these were the isles of the Gentiles divided in their lands; every one after his tongue, after their families, in their nations’) and Genesis 10:32 (‘. . . by these were the nations divided in the earth after the flood’).</a:t>
            </a:r>
            <a:r>
              <a:rPr lang="en-US" altLang="en-US" sz="3100" dirty="0">
                <a:effectLst>
                  <a:outerShdw blurRad="38100" dist="38100" dir="2700000" algn="tl">
                    <a:srgbClr val="000000">
                      <a:alpha val="43137"/>
                    </a:srgbClr>
                  </a:outerShdw>
                </a:effectLst>
                <a:cs typeface="Calibri" panose="020F0502020204030204" pitchFamily="34" charset="0"/>
              </a:rPr>
              <a:t>”</a:t>
            </a:r>
            <a:endParaRPr lang="en-US" altLang="en-US" sz="31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4095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a:t>
            </a:r>
            <a:r>
              <a:rPr lang="en-US" altLang="en-US" sz="1800" dirty="0">
                <a:effectLst>
                  <a:outerShdw blurRad="38100" dist="38100" dir="2700000" algn="tl">
                    <a:srgbClr val="000000"/>
                  </a:outerShdw>
                </a:effectLst>
                <a:latin typeface="Calibri" panose="020F0502020204030204" pitchFamily="34" charset="0"/>
                <a:cs typeface="+mn-cs"/>
              </a:rPr>
              <a:t>260-61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37CD0DD-69F4-47B1-891E-D1D8C5618D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91584269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447800"/>
            <a:ext cx="10981766" cy="48768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These verses seem clearly to refer to a linguistic and geographic division, rather than to an actual splitting of the continents. This is especially clear in verse 5, where the division is specifically ‘after his tongue.’… If it is ever actually proved that the earth once was a single land mass that somehow split apart, with the segments gradually drifting away to form the present continents, then indeed this verse might be understood to refer to such an event. At present, the question of continental drift is still open among scientists; and creationist scientists have pointed to a number of unresolved physical difficulties with the whole idea.</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4095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a:t>
            </a:r>
            <a:r>
              <a:rPr lang="en-US" altLang="en-US" sz="1800" dirty="0">
                <a:effectLst>
                  <a:outerShdw blurRad="38100" dist="38100" dir="2700000" algn="tl">
                    <a:srgbClr val="000000"/>
                  </a:outerShdw>
                </a:effectLst>
                <a:latin typeface="Calibri" panose="020F0502020204030204" pitchFamily="34" charset="0"/>
                <a:cs typeface="+mn-cs"/>
              </a:rPr>
              <a:t>260-61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E26385B-DB67-49DB-A642-2D485B7D95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19710778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834039" y="1828800"/>
            <a:ext cx="8523922" cy="34290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“Peleg means ‘division’, for he lived at the time when the earth was divided (</a:t>
            </a:r>
            <a:r>
              <a:rPr lang="en-US" i="1" dirty="0" err="1">
                <a:effectLst>
                  <a:outerShdw blurRad="38100" dist="38100" dir="2700000" algn="tl">
                    <a:srgbClr val="000000">
                      <a:alpha val="43137"/>
                    </a:srgbClr>
                  </a:outerShdw>
                </a:effectLst>
              </a:rPr>
              <a:t>niphlegah</a:t>
            </a:r>
            <a:r>
              <a:rPr lang="en-US" dirty="0">
                <a:effectLst>
                  <a:outerShdw blurRad="38100" dist="38100" dir="2700000" algn="tl">
                    <a:srgbClr val="000000">
                      <a:alpha val="43137"/>
                    </a:srgbClr>
                  </a:outerShdw>
                </a:effectLst>
              </a:rPr>
              <a:t>) and the name given to the man is in memory of this event. The event referred to must be the one under consideration—the Confusion of Tongues.”</a:t>
            </a:r>
          </a:p>
        </p:txBody>
      </p:sp>
      <p:sp>
        <p:nvSpPr>
          <p:cNvPr id="4" name="Text Box 5"/>
          <p:cNvSpPr txBox="1">
            <a:spLocks noChangeArrowheads="1"/>
          </p:cNvSpPr>
          <p:nvPr/>
        </p:nvSpPr>
        <p:spPr bwMode="auto">
          <a:xfrm>
            <a:off x="2963888" y="295870"/>
            <a:ext cx="62960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 C. </a:t>
            </a:r>
            <a:r>
              <a:rPr lang="en-US" alt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Leupold</a:t>
            </a:r>
            <a:endPar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H.C.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Leupold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Exposition of Genesis</a:t>
            </a:r>
            <a:r>
              <a:rPr lang="en-US" sz="1800" dirty="0">
                <a:effectLst/>
                <a:latin typeface="Calibri" panose="020F0502020204030204" pitchFamily="34" charset="0"/>
                <a:ea typeface="Calibri" panose="020F0502020204030204" pitchFamily="34" charset="0"/>
                <a:cs typeface="Times New Roman" panose="02020603050405020304" pitchFamily="18" charset="0"/>
              </a:rPr>
              <a:t>, 1:378.</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4098" name="Picture 2" descr="Exposition of Genesis: Volumes 1 and 2 by H C Leupold: New">
            <a:extLst>
              <a:ext uri="{FF2B5EF4-FFF2-40B4-BE49-F238E27FC236}">
                <a16:creationId xmlns:a16="http://schemas.microsoft.com/office/drawing/2014/main" id="{B5E1BBB8-45FA-4424-B253-776288C1D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4200" y="114708"/>
            <a:ext cx="914400"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3181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371601"/>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1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6" name="Picture 5">
            <a:extLst>
              <a:ext uri="{FF2B5EF4-FFF2-40B4-BE49-F238E27FC236}">
                <a16:creationId xmlns:a16="http://schemas.microsoft.com/office/drawing/2014/main" id="{F3EFE7DD-EBD2-45E8-A193-F72F6E3720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217595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6768DE5A-E1BA-4BD4-8752-7A548D464DE0}"/>
              </a:ext>
            </a:extLst>
          </p:cNvPr>
          <p:cNvSpPr>
            <a:spLocks noGrp="1" noChangeArrowheads="1"/>
          </p:cNvSpPr>
          <p:nvPr>
            <p:ph type="body" idx="1"/>
          </p:nvPr>
        </p:nvSpPr>
        <p:spPr>
          <a:xfrm>
            <a:off x="3886201" y="2078038"/>
            <a:ext cx="6324600" cy="2701925"/>
          </a:xfrm>
        </p:spPr>
        <p:txBody>
          <a:bodyPr/>
          <a:lstStyle/>
          <a:p>
            <a:pPr marL="0" indent="0" algn="just" eaLnBrk="1" hangingPunct="1">
              <a:buNone/>
              <a:defRPr/>
            </a:pPr>
            <a:r>
              <a:rPr lang="en-US" dirty="0">
                <a:cs typeface="Calibri" panose="020F0502020204030204" pitchFamily="34" charset="0"/>
              </a:rPr>
              <a:t>“For after he [Moses] has mentioned </a:t>
            </a:r>
            <a:r>
              <a:rPr lang="en-US" dirty="0" err="1">
                <a:cs typeface="Calibri" panose="020F0502020204030204" pitchFamily="34" charset="0"/>
              </a:rPr>
              <a:t>Arphaxad</a:t>
            </a:r>
            <a:r>
              <a:rPr lang="en-US" dirty="0">
                <a:cs typeface="Calibri" panose="020F0502020204030204" pitchFamily="34" charset="0"/>
              </a:rPr>
              <a:t> as the third of the sons of Shem, he then names Peleg, his great grandson, in whose days the languages were divided.”</a:t>
            </a:r>
          </a:p>
        </p:txBody>
      </p:sp>
      <p:sp>
        <p:nvSpPr>
          <p:cNvPr id="4" name="Rectangle 3">
            <a:extLst>
              <a:ext uri="{FF2B5EF4-FFF2-40B4-BE49-F238E27FC236}">
                <a16:creationId xmlns:a16="http://schemas.microsoft.com/office/drawing/2014/main" id="{0B571A8C-43E3-46D7-84D8-B20DECB10E5B}"/>
              </a:ext>
            </a:extLst>
          </p:cNvPr>
          <p:cNvSpPr/>
          <p:nvPr/>
        </p:nvSpPr>
        <p:spPr>
          <a:xfrm>
            <a:off x="2400300" y="204281"/>
            <a:ext cx="7391400" cy="1000274"/>
          </a:xfrm>
          <a:prstGeom prst="rect">
            <a:avLst/>
          </a:prstGeom>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Calibri" panose="020F0502020204030204" pitchFamily="34" charset="0"/>
              </a:rPr>
              <a:t>John Calvin</a:t>
            </a:r>
          </a:p>
          <a:p>
            <a:pPr algn="ctr"/>
            <a:r>
              <a:rPr lang="en-US" sz="1800" i="1" dirty="0">
                <a:solidFill>
                  <a:srgbClr val="FFFFFF"/>
                </a:solidFill>
                <a:latin typeface="Calibri" panose="020F0502020204030204" pitchFamily="34" charset="0"/>
                <a:ea typeface="+mj-ea"/>
                <a:cs typeface="Calibri" panose="020F0502020204030204" pitchFamily="34" charset="0"/>
              </a:rPr>
              <a:t>Genesis</a:t>
            </a:r>
            <a:r>
              <a:rPr lang="en-US" sz="1800" dirty="0">
                <a:solidFill>
                  <a:srgbClr val="FFFFFF"/>
                </a:solidFill>
                <a:latin typeface="Calibri" panose="020F0502020204030204" pitchFamily="34" charset="0"/>
                <a:ea typeface="+mj-ea"/>
                <a:cs typeface="Calibri" panose="020F0502020204030204" pitchFamily="34" charset="0"/>
              </a:rPr>
              <a:t>, 1554 (Edinburgh, UK: Banner of Truth, 1984), p. 324. </a:t>
            </a:r>
            <a:endParaRPr lang="en-US" sz="1800" dirty="0">
              <a:latin typeface="Calibri" panose="020F0502020204030204" pitchFamily="34" charset="0"/>
              <a:ea typeface="+mj-ea"/>
              <a:cs typeface="Calibri" panose="020F0502020204030204" pitchFamily="34" charset="0"/>
            </a:endParaRPr>
          </a:p>
        </p:txBody>
      </p:sp>
      <p:pic>
        <p:nvPicPr>
          <p:cNvPr id="3" name="Picture 2">
            <a:extLst>
              <a:ext uri="{FF2B5EF4-FFF2-40B4-BE49-F238E27FC236}">
                <a16:creationId xmlns:a16="http://schemas.microsoft.com/office/drawing/2014/main" id="{E1F3F7D8-A9B9-4220-A474-0B3B731F54F7}"/>
              </a:ext>
            </a:extLst>
          </p:cNvPr>
          <p:cNvPicPr>
            <a:picLocks noChangeAspect="1"/>
          </p:cNvPicPr>
          <p:nvPr/>
        </p:nvPicPr>
        <p:blipFill>
          <a:blip r:embed="rId2"/>
          <a:stretch>
            <a:fillRect/>
          </a:stretch>
        </p:blipFill>
        <p:spPr>
          <a:xfrm>
            <a:off x="1133475" y="1895475"/>
            <a:ext cx="2143125" cy="3067050"/>
          </a:xfrm>
          <a:prstGeom prst="ellipse">
            <a:avLst/>
          </a:prstGeom>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2514600"/>
            <a:ext cx="2133600" cy="1828800"/>
          </a:xfrm>
        </p:spPr>
        <p:txBody>
          <a:bodyPr/>
          <a:lstStyle/>
          <a:p>
            <a:pPr marL="457200" lvl="1" indent="-457200" eaLnBrk="1" hangingPunct="1">
              <a:spcBef>
                <a:spcPts val="0"/>
              </a:spcBef>
              <a:spcAft>
                <a:spcPts val="3600"/>
              </a:spcAft>
              <a:buClr>
                <a:srgbClr val="FF99FF"/>
              </a:buClr>
              <a:buSzPct val="100000"/>
              <a:buFont typeface="+mj-lt"/>
              <a:buAutoNum type="alphaUcPeriod"/>
              <a:defRPr/>
            </a:pPr>
            <a:r>
              <a:rPr lang="en-US" dirty="0">
                <a:effectLst>
                  <a:outerShdw blurRad="38100" dist="38100" dir="2700000" algn="tl">
                    <a:srgbClr val="000000">
                      <a:alpha val="43137"/>
                    </a:srgbClr>
                  </a:outerShdw>
                </a:effectLst>
              </a:rPr>
              <a:t>Peleg</a:t>
            </a:r>
          </a:p>
          <a:p>
            <a:pPr marL="457200" lvl="1" indent="-457200" eaLnBrk="1" hangingPunct="1">
              <a:spcBef>
                <a:spcPts val="0"/>
              </a:spcBef>
              <a:spcAft>
                <a:spcPts val="3600"/>
              </a:spcAft>
              <a:buClr>
                <a:srgbClr val="FF99FF"/>
              </a:buClr>
              <a:buSzPct val="100000"/>
              <a:buFont typeface="+mj-lt"/>
              <a:buAutoNum type="alphaUcPeriod"/>
              <a:defRPr/>
            </a:pPr>
            <a:r>
              <a:rPr lang="en-US" b="1" u="sng" dirty="0" err="1">
                <a:solidFill>
                  <a:srgbClr val="FFFFCC"/>
                </a:solidFill>
                <a:effectLst>
                  <a:outerShdw blurRad="38100" dist="38100" dir="2700000" algn="tl">
                    <a:srgbClr val="000000">
                      <a:alpha val="43137"/>
                    </a:srgbClr>
                  </a:outerShdw>
                </a:effectLst>
              </a:rPr>
              <a:t>Joktan</a:t>
            </a:r>
            <a:endParaRPr lang="en-US" b="1" u="sng" dirty="0">
              <a:solidFill>
                <a:srgbClr val="FFFFCC"/>
              </a:solidFill>
              <a:effectLst>
                <a:outerShdw blurRad="38100" dist="38100" dir="2700000" algn="tl">
                  <a:srgbClr val="000000">
                    <a:alpha val="43137"/>
                  </a:srgbClr>
                </a:outerShdw>
              </a:effectLst>
            </a:endParaRPr>
          </a:p>
          <a:p>
            <a:pPr marL="0" lvl="1" indent="0" eaLnBrk="1" hangingPunct="1">
              <a:spcBef>
                <a:spcPts val="0"/>
              </a:spcBef>
              <a:spcAft>
                <a:spcPts val="600"/>
              </a:spcAft>
              <a:buClr>
                <a:schemeClr val="tx2"/>
              </a:buClr>
              <a:buSzPct val="100000"/>
              <a:buNone/>
              <a:defRPr/>
            </a:pPr>
            <a:endParaRPr lang="en-US" sz="3600" dirty="0">
              <a:effectLst>
                <a:outerShdw blurRad="38100" dist="38100" dir="2700000" algn="tl">
                  <a:srgbClr val="000000">
                    <a:alpha val="43137"/>
                  </a:srgbClr>
                </a:outerShdw>
              </a:effectLst>
            </a:endParaRP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Eber’s Sons (vs. 25)</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8" name="Picture 4" descr="5 Bible Lessons to Learn From the Book of Genesis | Jack Wellman">
            <a:extLst>
              <a:ext uri="{FF2B5EF4-FFF2-40B4-BE49-F238E27FC236}">
                <a16:creationId xmlns:a16="http://schemas.microsoft.com/office/drawing/2014/main" id="{0BB8FBA9-8A5C-455C-A021-F690AB95B8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952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600200"/>
            <a:ext cx="2895600" cy="3238500"/>
          </a:xfrm>
        </p:spPr>
        <p:txBody>
          <a:bodyPr/>
          <a:lstStyle/>
          <a:p>
            <a:pPr marL="688975" lvl="1" indent="-688975" eaLnBrk="1" hangingPunct="1">
              <a:spcBef>
                <a:spcPts val="0"/>
              </a:spcBef>
              <a:spcAft>
                <a:spcPts val="18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rPr>
              <a:t>Alamodad</a:t>
            </a:r>
          </a:p>
          <a:p>
            <a:pPr marL="688975" lvl="1" indent="-688975" eaLnBrk="1" hangingPunct="1">
              <a:spcBef>
                <a:spcPts val="0"/>
              </a:spcBef>
              <a:spcAft>
                <a:spcPts val="1800"/>
              </a:spcAft>
              <a:buClr>
                <a:schemeClr val="tx2"/>
              </a:buClr>
              <a:buSzPct val="100000"/>
              <a:buFont typeface="+mj-lt"/>
              <a:buAutoNum type="arabicPeriod"/>
              <a:defRPr/>
            </a:pPr>
            <a:r>
              <a:rPr lang="en-US" sz="2800" dirty="0" err="1">
                <a:effectLst>
                  <a:outerShdw blurRad="38100" dist="38100" dir="2700000" algn="tl">
                    <a:srgbClr val="000000">
                      <a:alpha val="43137"/>
                    </a:srgbClr>
                  </a:outerShdw>
                </a:effectLst>
              </a:rPr>
              <a:t>Sheleph</a:t>
            </a:r>
            <a:endParaRPr lang="en-US" sz="2800" dirty="0">
              <a:effectLst>
                <a:outerShdw blurRad="38100" dist="38100" dir="2700000" algn="tl">
                  <a:srgbClr val="000000">
                    <a:alpha val="43137"/>
                  </a:srgbClr>
                </a:outerShdw>
              </a:effectLst>
            </a:endParaRPr>
          </a:p>
          <a:p>
            <a:pPr marL="688975" lvl="1" indent="-688975" eaLnBrk="1" hangingPunct="1">
              <a:spcBef>
                <a:spcPts val="0"/>
              </a:spcBef>
              <a:spcAft>
                <a:spcPts val="1800"/>
              </a:spcAft>
              <a:buClr>
                <a:schemeClr val="tx2"/>
              </a:buClr>
              <a:buSzPct val="100000"/>
              <a:buFont typeface="+mj-lt"/>
              <a:buAutoNum type="arabicPeriod"/>
              <a:defRPr/>
            </a:pPr>
            <a:r>
              <a:rPr lang="en-US" sz="2800" dirty="0" err="1">
                <a:effectLst>
                  <a:outerShdw blurRad="38100" dist="38100" dir="2700000" algn="tl">
                    <a:srgbClr val="000000">
                      <a:alpha val="43137"/>
                    </a:srgbClr>
                  </a:outerShdw>
                </a:effectLst>
              </a:rPr>
              <a:t>Hazarmaveth</a:t>
            </a:r>
            <a:endParaRPr lang="en-US" sz="2800" dirty="0">
              <a:effectLst>
                <a:outerShdw blurRad="38100" dist="38100" dir="2700000" algn="tl">
                  <a:srgbClr val="000000">
                    <a:alpha val="43137"/>
                  </a:srgbClr>
                </a:outerShdw>
              </a:effectLst>
            </a:endParaRPr>
          </a:p>
          <a:p>
            <a:pPr marL="688975" lvl="1" indent="-688975" eaLnBrk="1" hangingPunct="1">
              <a:spcBef>
                <a:spcPts val="0"/>
              </a:spcBef>
              <a:spcAft>
                <a:spcPts val="1800"/>
              </a:spcAft>
              <a:buClr>
                <a:schemeClr val="tx2"/>
              </a:buClr>
              <a:buSzPct val="100000"/>
              <a:buFont typeface="+mj-lt"/>
              <a:buAutoNum type="arabicPeriod"/>
              <a:defRPr/>
            </a:pPr>
            <a:r>
              <a:rPr lang="en-US" sz="2800" dirty="0" err="1">
                <a:effectLst>
                  <a:outerShdw blurRad="38100" dist="38100" dir="2700000" algn="tl">
                    <a:srgbClr val="000000">
                      <a:alpha val="43137"/>
                    </a:srgbClr>
                  </a:outerShdw>
                </a:effectLst>
              </a:rPr>
              <a:t>Jerah</a:t>
            </a:r>
            <a:endParaRPr lang="en-US" sz="2800" dirty="0">
              <a:effectLst>
                <a:outerShdw blurRad="38100" dist="38100" dir="2700000" algn="tl">
                  <a:srgbClr val="000000">
                    <a:alpha val="43137"/>
                  </a:srgbClr>
                </a:outerShdw>
              </a:effectLst>
            </a:endParaRPr>
          </a:p>
          <a:p>
            <a:pPr marL="688975" lvl="1" indent="-688975" eaLnBrk="1" hangingPunct="1">
              <a:spcBef>
                <a:spcPts val="0"/>
              </a:spcBef>
              <a:spcAft>
                <a:spcPts val="1800"/>
              </a:spcAft>
              <a:buClr>
                <a:schemeClr val="tx2"/>
              </a:buClr>
              <a:buSzPct val="100000"/>
              <a:buFont typeface="+mj-lt"/>
              <a:buAutoNum type="arabicPeriod"/>
              <a:defRPr/>
            </a:pPr>
            <a:r>
              <a:rPr lang="en-US" sz="2800" dirty="0" err="1">
                <a:effectLst>
                  <a:outerShdw blurRad="38100" dist="38100" dir="2700000" algn="tl">
                    <a:srgbClr val="000000">
                      <a:alpha val="43137"/>
                    </a:srgbClr>
                  </a:outerShdw>
                </a:effectLst>
              </a:rPr>
              <a:t>Hadoram</a:t>
            </a:r>
            <a:endParaRPr lang="en-US" sz="2800" dirty="0">
              <a:effectLst>
                <a:outerShdw blurRad="38100" dist="38100" dir="2700000" algn="tl">
                  <a:srgbClr val="000000">
                    <a:alpha val="43137"/>
                  </a:srgbClr>
                </a:outerShdw>
              </a:effectLst>
            </a:endParaRPr>
          </a:p>
          <a:p>
            <a:pPr marL="688975" lvl="1" indent="-688975" eaLnBrk="1" hangingPunct="1">
              <a:spcBef>
                <a:spcPts val="0"/>
              </a:spcBef>
              <a:spcAft>
                <a:spcPts val="1800"/>
              </a:spcAft>
              <a:buClr>
                <a:schemeClr val="tx2"/>
              </a:buClr>
              <a:buSzPct val="100000"/>
              <a:buFont typeface="+mj-lt"/>
              <a:buAutoNum type="arabicPeriod"/>
              <a:defRPr/>
            </a:pPr>
            <a:r>
              <a:rPr lang="en-US" sz="2800" dirty="0" err="1">
                <a:effectLst>
                  <a:outerShdw blurRad="38100" dist="38100" dir="2700000" algn="tl">
                    <a:srgbClr val="000000">
                      <a:alpha val="43137"/>
                    </a:srgbClr>
                  </a:outerShdw>
                </a:effectLst>
              </a:rPr>
              <a:t>Uzal</a:t>
            </a:r>
            <a:endParaRPr lang="en-US" sz="2800" dirty="0">
              <a:effectLst>
                <a:outerShdw blurRad="38100" dist="38100" dir="2700000" algn="tl">
                  <a:srgbClr val="000000">
                    <a:alpha val="43137"/>
                  </a:srgbClr>
                </a:outerShdw>
              </a:effectLst>
            </a:endParaRPr>
          </a:p>
          <a:p>
            <a:pPr marL="688975" lvl="1" indent="-688975" eaLnBrk="1" hangingPunct="1">
              <a:spcBef>
                <a:spcPts val="0"/>
              </a:spcBef>
              <a:spcAft>
                <a:spcPts val="1800"/>
              </a:spcAft>
              <a:buClr>
                <a:schemeClr val="tx2"/>
              </a:buClr>
              <a:buSzPct val="100000"/>
              <a:buFont typeface="+mj-lt"/>
              <a:buAutoNum type="arabicPeriod"/>
              <a:defRPr/>
            </a:pPr>
            <a:r>
              <a:rPr lang="en-US" sz="2800" dirty="0" err="1">
                <a:effectLst>
                  <a:outerShdw blurRad="38100" dist="38100" dir="2700000" algn="tl">
                    <a:srgbClr val="000000">
                      <a:alpha val="43137"/>
                    </a:srgbClr>
                  </a:outerShdw>
                </a:effectLst>
              </a:rPr>
              <a:t>Diklah</a:t>
            </a:r>
            <a:endParaRPr lang="en-US" sz="2800" dirty="0">
              <a:effectLst>
                <a:outerShdw blurRad="38100" dist="38100" dir="2700000" algn="tl">
                  <a:srgbClr val="000000">
                    <a:alpha val="43137"/>
                  </a:srgbClr>
                </a:outerShdw>
              </a:effectLst>
            </a:endParaRP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676650" y="228600"/>
            <a:ext cx="4838700" cy="914400"/>
          </a:xfrm>
        </p:spPr>
        <p:txBody>
          <a:bodyPr/>
          <a:lstStyle/>
          <a:p>
            <a:pPr algn="ctr" eaLnBrk="1" hangingPunct="1"/>
            <a:r>
              <a:rPr lang="en-US" sz="3600" dirty="0" err="1">
                <a:effectLst>
                  <a:outerShdw blurRad="38100" dist="38100" dir="2700000" algn="tl">
                    <a:srgbClr val="000000">
                      <a:alpha val="43137"/>
                    </a:srgbClr>
                  </a:outerShdw>
                </a:effectLst>
              </a:rPr>
              <a:t>Joktan’s</a:t>
            </a:r>
            <a:r>
              <a:rPr lang="en-US" sz="3600" dirty="0">
                <a:effectLst>
                  <a:outerShdw blurRad="38100" dist="38100" dir="2700000" algn="tl">
                    <a:srgbClr val="000000">
                      <a:alpha val="43137"/>
                    </a:srgbClr>
                  </a:outerShdw>
                </a:effectLst>
              </a:rPr>
              <a:t> Sons (vs. 26-29)</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8" name="Picture 4" descr="5 Bible Lessons to Learn From the Book of Genesis | Jack Wellman">
            <a:extLst>
              <a:ext uri="{FF2B5EF4-FFF2-40B4-BE49-F238E27FC236}">
                <a16:creationId xmlns:a16="http://schemas.microsoft.com/office/drawing/2014/main" id="{EF5BD52D-A4A1-4583-8191-B844A94CEF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CD79D558-7481-4416-A08F-4127D0165E74}"/>
              </a:ext>
            </a:extLst>
          </p:cNvPr>
          <p:cNvSpPr txBox="1">
            <a:spLocks noChangeArrowheads="1"/>
          </p:cNvSpPr>
          <p:nvPr/>
        </p:nvSpPr>
        <p:spPr bwMode="auto">
          <a:xfrm>
            <a:off x="4343400" y="1600200"/>
            <a:ext cx="2286000" cy="3238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688975" lvl="1" indent="-688975" eaLnBrk="1" hangingPunct="1">
              <a:spcBef>
                <a:spcPts val="0"/>
              </a:spcBef>
              <a:spcAft>
                <a:spcPts val="1800"/>
              </a:spcAft>
              <a:buClr>
                <a:schemeClr val="tx2"/>
              </a:buClr>
              <a:buSzPct val="100000"/>
              <a:buFont typeface="+mj-lt"/>
              <a:buAutoNum type="arabicPeriod" startAt="8"/>
              <a:defRPr/>
            </a:pPr>
            <a:r>
              <a:rPr lang="en-US" sz="2800" kern="0" dirty="0" err="1">
                <a:effectLst>
                  <a:outerShdw blurRad="38100" dist="38100" dir="2700000" algn="tl">
                    <a:srgbClr val="000000">
                      <a:alpha val="43137"/>
                    </a:srgbClr>
                  </a:outerShdw>
                </a:effectLst>
              </a:rPr>
              <a:t>Obal</a:t>
            </a:r>
            <a:endParaRPr lang="en-US" sz="2800" kern="0" dirty="0">
              <a:effectLst>
                <a:outerShdw blurRad="38100" dist="38100" dir="2700000" algn="tl">
                  <a:srgbClr val="000000">
                    <a:alpha val="43137"/>
                  </a:srgbClr>
                </a:outerShdw>
              </a:effectLst>
            </a:endParaRPr>
          </a:p>
          <a:p>
            <a:pPr marL="688975" lvl="1" indent="-688975" eaLnBrk="1" hangingPunct="1">
              <a:spcBef>
                <a:spcPts val="0"/>
              </a:spcBef>
              <a:spcAft>
                <a:spcPts val="1800"/>
              </a:spcAft>
              <a:buClr>
                <a:schemeClr val="tx2"/>
              </a:buClr>
              <a:buSzPct val="100000"/>
              <a:buFont typeface="+mj-lt"/>
              <a:buAutoNum type="arabicPeriod" startAt="8"/>
              <a:defRPr/>
            </a:pPr>
            <a:r>
              <a:rPr lang="en-US" sz="2800" kern="0" dirty="0">
                <a:effectLst>
                  <a:outerShdw blurRad="38100" dist="38100" dir="2700000" algn="tl">
                    <a:srgbClr val="000000">
                      <a:alpha val="43137"/>
                    </a:srgbClr>
                  </a:outerShdw>
                </a:effectLst>
              </a:rPr>
              <a:t>Abimael</a:t>
            </a:r>
          </a:p>
          <a:p>
            <a:pPr marL="688975" lvl="1" indent="-688975" eaLnBrk="1" hangingPunct="1">
              <a:spcBef>
                <a:spcPts val="0"/>
              </a:spcBef>
              <a:spcAft>
                <a:spcPts val="1800"/>
              </a:spcAft>
              <a:buClr>
                <a:schemeClr val="tx2"/>
              </a:buClr>
              <a:buSzPct val="100000"/>
              <a:buFont typeface="+mj-lt"/>
              <a:buAutoNum type="arabicPeriod" startAt="8"/>
              <a:defRPr/>
            </a:pPr>
            <a:r>
              <a:rPr lang="en-US" sz="2800" kern="0" dirty="0">
                <a:effectLst>
                  <a:outerShdw blurRad="38100" dist="38100" dir="2700000" algn="tl">
                    <a:srgbClr val="000000">
                      <a:alpha val="43137"/>
                    </a:srgbClr>
                  </a:outerShdw>
                </a:effectLst>
              </a:rPr>
              <a:t>Sheba</a:t>
            </a:r>
          </a:p>
          <a:p>
            <a:pPr marL="688975" lvl="1" indent="-688975" eaLnBrk="1" hangingPunct="1">
              <a:spcBef>
                <a:spcPts val="0"/>
              </a:spcBef>
              <a:spcAft>
                <a:spcPts val="1800"/>
              </a:spcAft>
              <a:buClr>
                <a:schemeClr val="tx2"/>
              </a:buClr>
              <a:buSzPct val="100000"/>
              <a:buFont typeface="+mj-lt"/>
              <a:buAutoNum type="arabicPeriod" startAt="8"/>
              <a:defRPr/>
            </a:pPr>
            <a:r>
              <a:rPr lang="en-US" sz="2800" kern="0" dirty="0">
                <a:effectLst>
                  <a:outerShdw blurRad="38100" dist="38100" dir="2700000" algn="tl">
                    <a:srgbClr val="000000">
                      <a:alpha val="43137"/>
                    </a:srgbClr>
                  </a:outerShdw>
                </a:effectLst>
              </a:rPr>
              <a:t>Ophir</a:t>
            </a:r>
          </a:p>
          <a:p>
            <a:pPr marL="688975" lvl="1" indent="-688975" eaLnBrk="1" hangingPunct="1">
              <a:spcBef>
                <a:spcPts val="0"/>
              </a:spcBef>
              <a:spcAft>
                <a:spcPts val="1800"/>
              </a:spcAft>
              <a:buClr>
                <a:schemeClr val="tx2"/>
              </a:buClr>
              <a:buSzPct val="100000"/>
              <a:buFont typeface="+mj-lt"/>
              <a:buAutoNum type="arabicPeriod" startAt="8"/>
              <a:defRPr/>
            </a:pPr>
            <a:r>
              <a:rPr lang="en-US" sz="2800" kern="0" dirty="0">
                <a:effectLst>
                  <a:outerShdw blurRad="38100" dist="38100" dir="2700000" algn="tl">
                    <a:srgbClr val="000000">
                      <a:alpha val="43137"/>
                    </a:srgbClr>
                  </a:outerShdw>
                </a:effectLst>
              </a:rPr>
              <a:t>Havilah</a:t>
            </a:r>
          </a:p>
          <a:p>
            <a:pPr marL="688975" lvl="1" indent="-688975" eaLnBrk="1" hangingPunct="1">
              <a:spcBef>
                <a:spcPts val="0"/>
              </a:spcBef>
              <a:spcAft>
                <a:spcPts val="1800"/>
              </a:spcAft>
              <a:buClr>
                <a:schemeClr val="tx2"/>
              </a:buClr>
              <a:buSzPct val="100000"/>
              <a:buFont typeface="+mj-lt"/>
              <a:buAutoNum type="arabicPeriod" startAt="8"/>
              <a:defRPr/>
            </a:pPr>
            <a:r>
              <a:rPr lang="en-US" sz="2800" kern="0" dirty="0" err="1">
                <a:effectLst>
                  <a:outerShdw blurRad="38100" dist="38100" dir="2700000" algn="tl">
                    <a:srgbClr val="000000">
                      <a:alpha val="43137"/>
                    </a:srgbClr>
                  </a:outerShdw>
                </a:effectLst>
              </a:rPr>
              <a:t>Jobab</a:t>
            </a:r>
            <a:endParaRPr lang="en-US" sz="28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567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600200"/>
            <a:ext cx="4876800" cy="4648200"/>
          </a:xfrm>
        </p:spPr>
        <p:txBody>
          <a:bodyPr/>
          <a:lstStyle/>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Japheth's line (2-5)</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Ham’s Line (6-20)</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Shem’s line (21-31)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Conclusion (32)</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10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Outline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2605686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nvGraphicFramePr>
        <p:xfrm>
          <a:off x="1066800" y="1259628"/>
          <a:ext cx="10058400" cy="4916078"/>
        </p:xfrm>
        <a:graphic>
          <a:graphicData uri="http://schemas.openxmlformats.org/drawingml/2006/table">
            <a:tbl>
              <a:tblPr firstRow="1" bandRow="1">
                <a:tableStyleId>{5940675A-B579-460E-94D1-54222C63F5DA}</a:tableStyleId>
              </a:tblPr>
              <a:tblGrid>
                <a:gridCol w="5029200">
                  <a:extLst>
                    <a:ext uri="{9D8B030D-6E8A-4147-A177-3AD203B41FA5}">
                      <a16:colId xmlns:a16="http://schemas.microsoft.com/office/drawing/2014/main" val="319069713"/>
                    </a:ext>
                  </a:extLst>
                </a:gridCol>
                <a:gridCol w="5029200">
                  <a:extLst>
                    <a:ext uri="{9D8B030D-6E8A-4147-A177-3AD203B41FA5}">
                      <a16:colId xmlns:a16="http://schemas.microsoft.com/office/drawing/2014/main" val="352119831"/>
                    </a:ext>
                  </a:extLst>
                </a:gridCol>
              </a:tblGrid>
              <a:tr h="4916078">
                <a:tc>
                  <a:txBody>
                    <a:bodyPr/>
                    <a:lstStyle/>
                    <a:p>
                      <a:pPr marL="1143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1143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1143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1143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1143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1143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290763"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2290763"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2290763"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2290763"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2290763"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Nations</a:t>
                      </a:r>
                    </a:p>
                    <a:p>
                      <a:pPr marL="2290763"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bl>
          </a:graphicData>
        </a:graphic>
      </p:graphicFrame>
      <p:sp>
        <p:nvSpPr>
          <p:cNvPr id="7" name="Text Box 5">
            <a:extLst>
              <a:ext uri="{FF2B5EF4-FFF2-40B4-BE49-F238E27FC236}">
                <a16:creationId xmlns:a16="http://schemas.microsoft.com/office/drawing/2014/main" id="{FD19BAAF-3680-4BBC-A95C-D57EC96895B8}"/>
              </a:ext>
            </a:extLst>
          </p:cNvPr>
          <p:cNvSpPr txBox="1">
            <a:spLocks noChangeArrowheads="1"/>
          </p:cNvSpPr>
          <p:nvPr/>
        </p:nvSpPr>
        <p:spPr bwMode="auto">
          <a:xfrm>
            <a:off x="3381375" y="219670"/>
            <a:ext cx="5429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dirty="0">
                <a:solidFill>
                  <a:schemeClr val="tx2"/>
                </a:solidFill>
                <a:latin typeface="Calibri" panose="020F0502020204030204" pitchFamily="34" charset="0"/>
                <a:ea typeface="+mj-ea"/>
                <a:cs typeface="+mj-cs"/>
              </a:rPr>
              <a:t>Beginning Themes</a:t>
            </a:r>
            <a:endPar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p:txBody>
      </p:sp>
      <p:sp>
        <p:nvSpPr>
          <p:cNvPr id="9" name="TextBox 8">
            <a:extLst>
              <a:ext uri="{FF2B5EF4-FFF2-40B4-BE49-F238E27FC236}">
                <a16:creationId xmlns:a16="http://schemas.microsoft.com/office/drawing/2014/main" id="{1D9579E7-5AEA-466B-857D-68E98CD9F67F}"/>
              </a:ext>
            </a:extLst>
          </p:cNvPr>
          <p:cNvSpPr txBox="1"/>
          <p:nvPr/>
        </p:nvSpPr>
        <p:spPr>
          <a:xfrm>
            <a:off x="3048000" y="6320135"/>
            <a:ext cx="6096000" cy="461665"/>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4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4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400" dirty="0">
                <a:effectLst>
                  <a:outerShdw blurRad="38100" dist="38100" dir="2700000" algn="tl">
                    <a:srgbClr val="000000"/>
                  </a:outerShdw>
                </a:effectLst>
                <a:latin typeface="Calibri" panose="020F0502020204030204" pitchFamily="34" charset="0"/>
                <a:cs typeface="Arial" panose="020B0604020202020204" pitchFamily="34" charset="0"/>
              </a:rPr>
              <a:t>, 18-20</a:t>
            </a:r>
          </a:p>
        </p:txBody>
      </p:sp>
      <p:pic>
        <p:nvPicPr>
          <p:cNvPr id="10" name="Picture 4" descr="5 Bible Lessons to Learn From the Book of Genesis | Jack Wellman">
            <a:extLst>
              <a:ext uri="{FF2B5EF4-FFF2-40B4-BE49-F238E27FC236}">
                <a16:creationId xmlns:a16="http://schemas.microsoft.com/office/drawing/2014/main" id="{57FDCA25-5C58-40DC-94FD-91BEA13422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3026" y="2514600"/>
            <a:ext cx="274594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02E5B21-3AFF-41DF-B8A6-CBFCA08D5B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093936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F7E8-AECF-468C-8527-37122A6624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5" name="Picture 4">
            <a:extLst>
              <a:ext uri="{FF2B5EF4-FFF2-40B4-BE49-F238E27FC236}">
                <a16:creationId xmlns:a16="http://schemas.microsoft.com/office/drawing/2014/main" id="{5418766A-E94D-491B-A4AD-47818B830468}"/>
              </a:ext>
            </a:extLst>
          </p:cNvPr>
          <p:cNvPicPr>
            <a:picLocks noChangeAspect="1"/>
          </p:cNvPicPr>
          <p:nvPr/>
        </p:nvPicPr>
        <p:blipFill>
          <a:blip r:embed="rId3"/>
          <a:stretch>
            <a:fillRect/>
          </a:stretch>
        </p:blipFill>
        <p:spPr>
          <a:xfrm>
            <a:off x="4621997" y="2514600"/>
            <a:ext cx="2948007" cy="2286000"/>
          </a:xfrm>
          <a:prstGeom prst="rect">
            <a:avLst/>
          </a:prstGeom>
        </p:spPr>
      </p:pic>
      <p:sp>
        <p:nvSpPr>
          <p:cNvPr id="8" name="TextBox 7">
            <a:extLst>
              <a:ext uri="{FF2B5EF4-FFF2-40B4-BE49-F238E27FC236}">
                <a16:creationId xmlns:a16="http://schemas.microsoft.com/office/drawing/2014/main" id="{B1A0EB30-A266-4DC0-A308-D4954D218089}"/>
              </a:ext>
            </a:extLst>
          </p:cNvPr>
          <p:cNvSpPr txBox="1"/>
          <p:nvPr/>
        </p:nvSpPr>
        <p:spPr>
          <a:xfrm>
            <a:off x="609600" y="0"/>
            <a:ext cx="10972800" cy="2954655"/>
          </a:xfrm>
          <a:prstGeom prst="rect">
            <a:avLst/>
          </a:prstGeom>
          <a:noFill/>
        </p:spPr>
        <p:txBody>
          <a:bodyPr wrap="square">
            <a:spAutoFit/>
          </a:bodyPr>
          <a:lstStyle/>
          <a:p>
            <a:pPr marL="0" marR="0" algn="ctr">
              <a:spcAft>
                <a:spcPts val="1200"/>
              </a:spcAft>
              <a:buClr>
                <a:schemeClr val="tx1"/>
              </a:buClr>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17:26</a:t>
            </a:r>
          </a:p>
          <a:p>
            <a:pPr marL="0" marR="0" algn="just">
              <a:spcBef>
                <a:spcPts val="0"/>
              </a:spcBef>
              <a:spcAft>
                <a:spcPts val="1000"/>
              </a:spcAft>
            </a:pPr>
            <a:r>
              <a:rPr lang="en-US" sz="3400" dirty="0">
                <a:effectLst>
                  <a:outerShdw blurRad="38100" dist="38100" dir="2700000" algn="tl">
                    <a:srgbClr val="000000">
                      <a:alpha val="43137"/>
                    </a:srgbClr>
                  </a:outerShdw>
                </a:effectLst>
                <a:latin typeface="Calibri" panose="020F0502020204030204" pitchFamily="34" charset="0"/>
              </a:rPr>
              <a:t>“and He made from one </a:t>
            </a:r>
            <a:r>
              <a:rPr lang="en-US" sz="3400" i="1" dirty="0">
                <a:effectLst>
                  <a:outerShdw blurRad="38100" dist="38100" dir="2700000" algn="tl">
                    <a:srgbClr val="000000">
                      <a:alpha val="43137"/>
                    </a:srgbClr>
                  </a:outerShdw>
                </a:effectLst>
                <a:latin typeface="Calibri" panose="020F0502020204030204" pitchFamily="34" charset="0"/>
              </a:rPr>
              <a:t>man</a:t>
            </a:r>
            <a:r>
              <a:rPr lang="en-US" sz="3400" dirty="0">
                <a:effectLst>
                  <a:outerShdw blurRad="38100" dist="38100" dir="2700000" algn="tl">
                    <a:srgbClr val="000000">
                      <a:alpha val="43137"/>
                    </a:srgbClr>
                  </a:outerShdw>
                </a:effectLst>
                <a:latin typeface="Calibri" panose="020F0502020204030204" pitchFamily="34" charset="0"/>
              </a:rPr>
              <a:t> [Adam] every nation of mankind to live on all the face of the earth, having determined </a:t>
            </a:r>
            <a:r>
              <a:rPr lang="en-US" sz="3400" i="1" dirty="0">
                <a:effectLst>
                  <a:outerShdw blurRad="38100" dist="38100" dir="2700000" algn="tl">
                    <a:srgbClr val="000000">
                      <a:alpha val="43137"/>
                    </a:srgbClr>
                  </a:outerShdw>
                </a:effectLst>
                <a:latin typeface="Calibri" panose="020F0502020204030204" pitchFamily="34" charset="0"/>
              </a:rPr>
              <a:t>their</a:t>
            </a:r>
            <a:r>
              <a:rPr lang="en-US" sz="3400" dirty="0">
                <a:effectLst>
                  <a:outerShdw blurRad="38100" dist="38100" dir="2700000" algn="tl">
                    <a:srgbClr val="000000">
                      <a:alpha val="43137"/>
                    </a:srgbClr>
                  </a:outerShdw>
                </a:effectLst>
                <a:latin typeface="Calibri" panose="020F0502020204030204" pitchFamily="34" charset="0"/>
              </a:rPr>
              <a:t> appointed times and the boundaries of their habitation,” </a:t>
            </a:r>
          </a:p>
        </p:txBody>
      </p:sp>
    </p:spTree>
    <p:extLst>
      <p:ext uri="{BB962C8B-B14F-4D97-AF65-F5344CB8AC3E}">
        <p14:creationId xmlns:p14="http://schemas.microsoft.com/office/powerpoint/2010/main" val="19645687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600200"/>
            <a:ext cx="4876800" cy="4648200"/>
          </a:xfrm>
        </p:spPr>
        <p:txBody>
          <a:bodyPr/>
          <a:lstStyle/>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Japheth's line (2-5)</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Ham’s Line (6-20)</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Shem’s line (21-31)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Conclusion (32)</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10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Outline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4246827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295900" y="228600"/>
            <a:ext cx="16002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61795" name="Rectangle 3"/>
          <p:cNvSpPr>
            <a:spLocks noGrp="1" noChangeArrowheads="1"/>
          </p:cNvSpPr>
          <p:nvPr>
            <p:ph type="body" idx="1"/>
          </p:nvPr>
        </p:nvSpPr>
        <p:spPr>
          <a:xfrm>
            <a:off x="1066800" y="1946275"/>
            <a:ext cx="6477000" cy="3082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Table of nations (Gen 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Tower of Babel (Gen 11:1-9)</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Genealogy from Shem to Terah (Gen 11:10-32)</a:t>
            </a:r>
          </a:p>
        </p:txBody>
      </p:sp>
      <p:pic>
        <p:nvPicPr>
          <p:cNvPr id="3" name="Picture 2">
            <a:extLst>
              <a:ext uri="{FF2B5EF4-FFF2-40B4-BE49-F238E27FC236}">
                <a16:creationId xmlns:a16="http://schemas.microsoft.com/office/drawing/2014/main" id="{D4A7D6B0-D5B4-4251-B16C-6C63DF0D2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3519" y="1828800"/>
            <a:ext cx="3142071" cy="4114800"/>
          </a:xfrm>
          <a:prstGeom prst="rect">
            <a:avLst/>
          </a:prstGeom>
        </p:spPr>
      </p:pic>
      <p:pic>
        <p:nvPicPr>
          <p:cNvPr id="6" name="Picture 5">
            <a:extLst>
              <a:ext uri="{FF2B5EF4-FFF2-40B4-BE49-F238E27FC236}">
                <a16:creationId xmlns:a16="http://schemas.microsoft.com/office/drawing/2014/main" id="{9DEB64C1-A26B-4A92-9EF1-C981BBF789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1596759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4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789" y="533400"/>
            <a:ext cx="5070422" cy="2743200"/>
          </a:xfrm>
          <a:prstGeom prst="rect">
            <a:avLst/>
          </a:prstGeom>
        </p:spPr>
      </p:pic>
    </p:spTree>
    <p:extLst>
      <p:ext uri="{BB962C8B-B14F-4D97-AF65-F5344CB8AC3E}">
        <p14:creationId xmlns:p14="http://schemas.microsoft.com/office/powerpoint/2010/main" val="3937108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1371601"/>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1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6" name="Picture 5">
            <a:extLst>
              <a:ext uri="{FF2B5EF4-FFF2-40B4-BE49-F238E27FC236}">
                <a16:creationId xmlns:a16="http://schemas.microsoft.com/office/drawing/2014/main" id="{F3EFE7DD-EBD2-45E8-A193-F72F6E3720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44416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295900" y="228600"/>
            <a:ext cx="16002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61795" name="Rectangle 3"/>
          <p:cNvSpPr>
            <a:spLocks noGrp="1" noChangeArrowheads="1"/>
          </p:cNvSpPr>
          <p:nvPr>
            <p:ph type="body" idx="1"/>
          </p:nvPr>
        </p:nvSpPr>
        <p:spPr>
          <a:xfrm>
            <a:off x="1524000" y="1887538"/>
            <a:ext cx="5829300" cy="3082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Table of nations (Gen 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Tower of Babel (Gen 11:1-9)</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Genealogy from Shem to Terah (Gen 11:10-32)</a:t>
            </a:r>
          </a:p>
        </p:txBody>
      </p:sp>
      <p:pic>
        <p:nvPicPr>
          <p:cNvPr id="3" name="Picture 2">
            <a:extLst>
              <a:ext uri="{FF2B5EF4-FFF2-40B4-BE49-F238E27FC236}">
                <a16:creationId xmlns:a16="http://schemas.microsoft.com/office/drawing/2014/main" id="{D4A7D6B0-D5B4-4251-B16C-6C63DF0D2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6404" y="1828800"/>
            <a:ext cx="3142071" cy="4114800"/>
          </a:xfrm>
          <a:prstGeom prst="rect">
            <a:avLst/>
          </a:prstGeom>
        </p:spPr>
      </p:pic>
      <p:pic>
        <p:nvPicPr>
          <p:cNvPr id="6" name="Picture 5">
            <a:extLst>
              <a:ext uri="{FF2B5EF4-FFF2-40B4-BE49-F238E27FC236}">
                <a16:creationId xmlns:a16="http://schemas.microsoft.com/office/drawing/2014/main" id="{9DEB64C1-A26B-4A92-9EF1-C981BBF789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271687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295900" y="228600"/>
            <a:ext cx="16002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61795" name="Rectangle 3"/>
          <p:cNvSpPr>
            <a:spLocks noGrp="1" noChangeArrowheads="1"/>
          </p:cNvSpPr>
          <p:nvPr>
            <p:ph type="body" idx="1"/>
          </p:nvPr>
        </p:nvSpPr>
        <p:spPr>
          <a:xfrm>
            <a:off x="1533524" y="1887538"/>
            <a:ext cx="6010275" cy="3082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Table of nations (Gen 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Tower of Babel (Gen 11:1-9)</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Genealogy from Shem to Terah (Gen 11:10-32)</a:t>
            </a:r>
          </a:p>
        </p:txBody>
      </p:sp>
      <p:pic>
        <p:nvPicPr>
          <p:cNvPr id="6" name="Picture 5">
            <a:extLst>
              <a:ext uri="{FF2B5EF4-FFF2-40B4-BE49-F238E27FC236}">
                <a16:creationId xmlns:a16="http://schemas.microsoft.com/office/drawing/2014/main" id="{9DEB64C1-A26B-4A92-9EF1-C981BBF789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7" name="Picture 6">
            <a:extLst>
              <a:ext uri="{FF2B5EF4-FFF2-40B4-BE49-F238E27FC236}">
                <a16:creationId xmlns:a16="http://schemas.microsoft.com/office/drawing/2014/main" id="{EDB94B05-9109-443E-B83A-BED6CD24FB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6404" y="1828800"/>
            <a:ext cx="3142071" cy="4114800"/>
          </a:xfrm>
          <a:prstGeom prst="rect">
            <a:avLst/>
          </a:prstGeom>
        </p:spPr>
      </p:pic>
    </p:spTree>
    <p:extLst>
      <p:ext uri="{BB962C8B-B14F-4D97-AF65-F5344CB8AC3E}">
        <p14:creationId xmlns:p14="http://schemas.microsoft.com/office/powerpoint/2010/main" val="1167139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18922</TotalTime>
  <Words>2240</Words>
  <Application>Microsoft Office PowerPoint</Application>
  <PresentationFormat>Widescreen</PresentationFormat>
  <Paragraphs>308</Paragraphs>
  <Slides>69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Calibri</vt:lpstr>
      <vt:lpstr>MinionPro-It</vt:lpstr>
      <vt:lpstr>MinionPro-Regular</vt:lpstr>
      <vt:lpstr>Times New Roman</vt:lpstr>
      <vt:lpstr>Wingdings</vt:lpstr>
      <vt:lpstr>Azure</vt:lpstr>
      <vt:lpstr>PowerPoint Presentation</vt:lpstr>
      <vt:lpstr>GENESIS STRUCTURE</vt:lpstr>
      <vt:lpstr>GENESIS STRUCTURE</vt:lpstr>
      <vt:lpstr>GENESIS STRUCTURE</vt:lpstr>
      <vt:lpstr>PowerPoint Presentation</vt:lpstr>
      <vt:lpstr>GENESIS STRUCTURE</vt:lpstr>
      <vt:lpstr>GENESIS STRUCTURE</vt:lpstr>
      <vt:lpstr>Outline</vt:lpstr>
      <vt:lpstr>Outline</vt:lpstr>
      <vt:lpstr>Genesis 10–11</vt:lpstr>
      <vt:lpstr>Table of Nations (Gen 10)</vt:lpstr>
      <vt:lpstr>GENESIS 10  Outline</vt:lpstr>
      <vt:lpstr>GENESIS 10  Outline</vt:lpstr>
      <vt:lpstr>GENESIS 10  Outline</vt:lpstr>
      <vt:lpstr>PowerPoint Presentation</vt:lpstr>
      <vt:lpstr>Japheth’s Sons (vs. 2)</vt:lpstr>
      <vt:lpstr>GENESIS 10  Outline</vt:lpstr>
      <vt:lpstr>Ham’s Sons (vs. 6)</vt:lpstr>
      <vt:lpstr>PowerPoint Presentation</vt:lpstr>
      <vt:lpstr>GENESIS 10  Outline</vt:lpstr>
      <vt:lpstr>PowerPoint Presentation</vt:lpstr>
      <vt:lpstr>PowerPoint Presentation</vt:lpstr>
      <vt:lpstr>Table of Nations (Gen 10)</vt:lpstr>
      <vt:lpstr>PowerPoint Presentation</vt:lpstr>
      <vt:lpstr>PowerPoint Presentation</vt:lpstr>
      <vt:lpstr>God’s Messianic Purposes  Beginning in Genesis</vt:lpstr>
      <vt:lpstr>God’s Messianic Purposes  Beginning in Genesis</vt:lpstr>
      <vt:lpstr>Shem’s Sons (vs. 22)</vt:lpstr>
      <vt:lpstr>Shem’s Sons (vs. 22)</vt:lpstr>
      <vt:lpstr>PowerPoint Presentation</vt:lpstr>
      <vt:lpstr>PowerPoint Presentation</vt:lpstr>
      <vt:lpstr>Cyrus Cylinder</vt:lpstr>
      <vt:lpstr>PowerPoint Presentation</vt:lpstr>
      <vt:lpstr>PowerPoint Presentation</vt:lpstr>
      <vt:lpstr>PowerPoint Presentation</vt:lpstr>
      <vt:lpstr>PowerPoint Presentation</vt:lpstr>
      <vt:lpstr>Cited in Mark A. Beliles and Stephen K. McDowell, America's Providential History (Charlottesville, VA: Providence, 1989), 95.</vt:lpstr>
      <vt:lpstr>PowerPoint Presentation</vt:lpstr>
      <vt:lpstr>PowerPoint Presentation</vt:lpstr>
      <vt:lpstr>PowerPoint Presentation</vt:lpstr>
      <vt:lpstr>PowerPoint Presentation</vt:lpstr>
      <vt:lpstr>Shem’s Sons (vs. 22)</vt:lpstr>
      <vt:lpstr>PowerPoint Presentation</vt:lpstr>
      <vt:lpstr>PowerPoint Presentation</vt:lpstr>
      <vt:lpstr>Israel's Judgments</vt:lpstr>
      <vt:lpstr>Shem’s Sons (vs. 22)</vt:lpstr>
      <vt:lpstr>5. Aram’s Sons (vs. 23)</vt:lpstr>
      <vt:lpstr>5. Aram’s Sons (vs. 23)</vt:lpstr>
      <vt:lpstr>PowerPoint Presentation</vt:lpstr>
      <vt:lpstr>Shem’s Sons (vs. 22)</vt:lpstr>
      <vt:lpstr>Eber’s Sons (vs. 25)</vt:lpstr>
      <vt:lpstr>Eber’s Sons (vs. 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Eber’s Sons (vs. 25)</vt:lpstr>
      <vt:lpstr>Joktan’s Sons (vs. 26-29)</vt:lpstr>
      <vt:lpstr>GENESIS 10  Outline</vt:lpstr>
      <vt:lpstr>PowerPoint Presentation</vt:lpstr>
      <vt:lpstr>PowerPoint Presentation</vt:lpstr>
      <vt:lpstr>Conclusion</vt:lpstr>
      <vt:lpstr>GENESIS 10  Outline</vt:lpstr>
      <vt:lpstr>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045 - 10v21-32-16x9</dc:title>
  <dc:subject>Genesis 10</dc:subject>
  <dc:creator>A. Woods</dc:creator>
  <dc:description>Modified by Jim McGowan</dc:description>
  <cp:lastModifiedBy>Andy Woods</cp:lastModifiedBy>
  <cp:revision>1948</cp:revision>
  <cp:lastPrinted>2021-07-28T15:02:44Z</cp:lastPrinted>
  <dcterms:created xsi:type="dcterms:W3CDTF">2009-03-17T12:21:13Z</dcterms:created>
  <dcterms:modified xsi:type="dcterms:W3CDTF">2021-07-31T22:57:05Z</dcterms:modified>
</cp:coreProperties>
</file>