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7"/>
  </p:notesMasterIdLst>
  <p:handoutMasterIdLst>
    <p:handoutMasterId r:id="rId118"/>
  </p:handoutMasterIdLst>
  <p:sldIdLst>
    <p:sldId id="4643" r:id="rId2"/>
    <p:sldId id="6678" r:id="rId3"/>
    <p:sldId id="6700" r:id="rId4"/>
    <p:sldId id="4644" r:id="rId5"/>
    <p:sldId id="6701" r:id="rId6"/>
    <p:sldId id="4647" r:id="rId7"/>
    <p:sldId id="6703" r:id="rId8"/>
    <p:sldId id="4665" r:id="rId9"/>
    <p:sldId id="6704" r:id="rId10"/>
    <p:sldId id="4910" r:id="rId11"/>
    <p:sldId id="6705" r:id="rId12"/>
    <p:sldId id="2067" r:id="rId13"/>
    <p:sldId id="1544" r:id="rId14"/>
    <p:sldId id="2068" r:id="rId15"/>
    <p:sldId id="1546" r:id="rId16"/>
    <p:sldId id="7601" r:id="rId17"/>
    <p:sldId id="7382" r:id="rId18"/>
    <p:sldId id="7383" r:id="rId19"/>
    <p:sldId id="7602" r:id="rId20"/>
    <p:sldId id="6402" r:id="rId21"/>
    <p:sldId id="7386" r:id="rId22"/>
    <p:sldId id="6400" r:id="rId23"/>
    <p:sldId id="7603" r:id="rId24"/>
    <p:sldId id="2878" r:id="rId25"/>
    <p:sldId id="1592" r:id="rId26"/>
    <p:sldId id="1593" r:id="rId27"/>
    <p:sldId id="7388" r:id="rId28"/>
    <p:sldId id="4641" r:id="rId29"/>
    <p:sldId id="3867" r:id="rId30"/>
    <p:sldId id="7583" r:id="rId31"/>
    <p:sldId id="2877" r:id="rId32"/>
    <p:sldId id="2879" r:id="rId33"/>
    <p:sldId id="3851" r:id="rId34"/>
    <p:sldId id="3872" r:id="rId35"/>
    <p:sldId id="3850" r:id="rId36"/>
    <p:sldId id="4891" r:id="rId37"/>
    <p:sldId id="5366" r:id="rId38"/>
    <p:sldId id="7584" r:id="rId39"/>
    <p:sldId id="1567" r:id="rId40"/>
    <p:sldId id="7592" r:id="rId41"/>
    <p:sldId id="4440" r:id="rId42"/>
    <p:sldId id="4461" r:id="rId43"/>
    <p:sldId id="1771" r:id="rId44"/>
    <p:sldId id="2055" r:id="rId45"/>
    <p:sldId id="4907" r:id="rId46"/>
    <p:sldId id="1581" r:id="rId47"/>
    <p:sldId id="2047" r:id="rId48"/>
    <p:sldId id="7593" r:id="rId49"/>
    <p:sldId id="7374" r:id="rId50"/>
    <p:sldId id="5359" r:id="rId51"/>
    <p:sldId id="2661" r:id="rId52"/>
    <p:sldId id="2890" r:id="rId53"/>
    <p:sldId id="475" r:id="rId54"/>
    <p:sldId id="357" r:id="rId55"/>
    <p:sldId id="7387" r:id="rId56"/>
    <p:sldId id="299" r:id="rId57"/>
    <p:sldId id="984" r:id="rId58"/>
    <p:sldId id="521" r:id="rId59"/>
    <p:sldId id="982" r:id="rId60"/>
    <p:sldId id="1110" r:id="rId61"/>
    <p:sldId id="7585" r:id="rId62"/>
    <p:sldId id="2660" r:id="rId63"/>
    <p:sldId id="1595" r:id="rId64"/>
    <p:sldId id="1232" r:id="rId65"/>
    <p:sldId id="1134" r:id="rId66"/>
    <p:sldId id="1585" r:id="rId67"/>
    <p:sldId id="5358" r:id="rId68"/>
    <p:sldId id="7267" r:id="rId69"/>
    <p:sldId id="1571" r:id="rId70"/>
    <p:sldId id="7134" r:id="rId71"/>
    <p:sldId id="7586" r:id="rId72"/>
    <p:sldId id="7581" r:id="rId73"/>
    <p:sldId id="7580" r:id="rId74"/>
    <p:sldId id="1583" r:id="rId75"/>
    <p:sldId id="7385" r:id="rId76"/>
    <p:sldId id="1582" r:id="rId77"/>
    <p:sldId id="1262" r:id="rId78"/>
    <p:sldId id="1596" r:id="rId79"/>
    <p:sldId id="7587" r:id="rId80"/>
    <p:sldId id="7376" r:id="rId81"/>
    <p:sldId id="7377" r:id="rId82"/>
    <p:sldId id="1584" r:id="rId83"/>
    <p:sldId id="7588" r:id="rId84"/>
    <p:sldId id="6491" r:id="rId85"/>
    <p:sldId id="1586" r:id="rId86"/>
    <p:sldId id="7378" r:id="rId87"/>
    <p:sldId id="7589" r:id="rId88"/>
    <p:sldId id="7318" r:id="rId89"/>
    <p:sldId id="1589" r:id="rId90"/>
    <p:sldId id="1588" r:id="rId91"/>
    <p:sldId id="7590" r:id="rId92"/>
    <p:sldId id="1590" r:id="rId93"/>
    <p:sldId id="1100" r:id="rId94"/>
    <p:sldId id="1575" r:id="rId95"/>
    <p:sldId id="663" r:id="rId96"/>
    <p:sldId id="4886" r:id="rId97"/>
    <p:sldId id="1577" r:id="rId98"/>
    <p:sldId id="6926" r:id="rId99"/>
    <p:sldId id="1579" r:id="rId100"/>
    <p:sldId id="6511" r:id="rId101"/>
    <p:sldId id="6512" r:id="rId102"/>
    <p:sldId id="7591" r:id="rId103"/>
    <p:sldId id="7594" r:id="rId104"/>
    <p:sldId id="5360" r:id="rId105"/>
    <p:sldId id="7596" r:id="rId106"/>
    <p:sldId id="1355" r:id="rId107"/>
    <p:sldId id="1591" r:id="rId108"/>
    <p:sldId id="7597" r:id="rId109"/>
    <p:sldId id="1336" r:id="rId110"/>
    <p:sldId id="7598" r:id="rId111"/>
    <p:sldId id="7599" r:id="rId112"/>
    <p:sldId id="5364" r:id="rId113"/>
    <p:sldId id="7600" r:id="rId114"/>
    <p:sldId id="7380" r:id="rId115"/>
    <p:sldId id="7381" r:id="rId116"/>
  </p:sldIdLst>
  <p:sldSz cx="12192000" cy="6858000"/>
  <p:notesSz cx="7315200" cy="9601200"/>
  <p:custDataLst>
    <p:tags r:id="rId11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143A0-A54B-4A94-9269-F5DCE1DD6915}" v="2" dt="2021-07-25T15:41:20.50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457" autoAdjust="0"/>
  </p:normalViewPr>
  <p:slideViewPr>
    <p:cSldViewPr>
      <p:cViewPr varScale="1">
        <p:scale>
          <a:sx n="62" d="100"/>
          <a:sy n="62" d="100"/>
        </p:scale>
        <p:origin x="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46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057 – Partial Rapture – Part 9</a:t>
            </a:r>
          </a:p>
          <a:p>
            <a:pPr algn="ctr">
              <a:defRPr/>
            </a:pPr>
            <a:r>
              <a:rPr lang="en-US" sz="1300" dirty="0">
                <a:latin typeface="Calibri" panose="020F0502020204030204" pitchFamily="34" charset="0"/>
                <a:cs typeface="Calibri" panose="020F0502020204030204" pitchFamily="34" charset="0"/>
              </a:rPr>
              <a:t>08-01-2021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21</a:t>
            </a:fld>
            <a:endParaRPr lang="en-US" altLang="en-US" dirty="0"/>
          </a:p>
        </p:txBody>
      </p:sp>
    </p:spTree>
    <p:extLst>
      <p:ext uri="{BB962C8B-B14F-4D97-AF65-F5344CB8AC3E}">
        <p14:creationId xmlns:p14="http://schemas.microsoft.com/office/powerpoint/2010/main" val="417561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22</a:t>
            </a:fld>
            <a:endParaRPr lang="en-US" altLang="en-US" dirty="0"/>
          </a:p>
        </p:txBody>
      </p:sp>
    </p:spTree>
    <p:extLst>
      <p:ext uri="{BB962C8B-B14F-4D97-AF65-F5344CB8AC3E}">
        <p14:creationId xmlns:p14="http://schemas.microsoft.com/office/powerpoint/2010/main" val="270185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7389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03585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 id="2147492674" r:id="rId15"/>
    <p:sldLayoutId id="2147492675"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newadvent.org/cathen/01559a.htm"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a:t>
            </a:r>
            <a:r>
              <a:rPr lang="en-US" sz="3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57</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47701" y="0"/>
            <a:ext cx="10896599" cy="48768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3444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3124520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661354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4550881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8694508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27405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4076700" y="1600200"/>
            <a:ext cx="4038600" cy="3429000"/>
          </a:xfrm>
        </p:spPr>
        <p:txBody>
          <a:bodyPr/>
          <a:lstStyle/>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Uniformitarianism?</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Live for Christ</a:t>
            </a:r>
          </a:p>
          <a:p>
            <a:pPr marL="457200" indent="-457200">
              <a:spcBef>
                <a:spcPts val="0"/>
              </a:spcBef>
              <a:spcAft>
                <a:spcPts val="3600"/>
              </a:spcAft>
              <a:buClr>
                <a:srgbClr val="FF99FF"/>
              </a:buClr>
              <a:buSzPct val="100000"/>
              <a:buFont typeface="Wingdings" pitchFamily="2" charset="2"/>
              <a:buAutoNum type="alphaLcPeriod"/>
              <a:defRPr/>
            </a:pPr>
            <a:r>
              <a:rPr lang="en-US" dirty="0">
                <a:cs typeface="Calibri" pitchFamily="34" charset="0"/>
              </a:rPr>
              <a:t>Reach the lost</a:t>
            </a:r>
          </a:p>
          <a:p>
            <a:pPr marL="457200" indent="-457200">
              <a:spcBef>
                <a:spcPts val="0"/>
              </a:spcBef>
              <a:spcAft>
                <a:spcPts val="3600"/>
              </a:spcAft>
              <a:buClr>
                <a:srgbClr val="FF99FF"/>
              </a:buClr>
              <a:buSzPct val="100000"/>
              <a:buFont typeface="Wingdings" pitchFamily="2" charset="2"/>
              <a:buAutoNum type="alphaLcPeriod"/>
              <a:defRPr/>
            </a:pPr>
            <a:r>
              <a:rPr lang="en-US"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5163063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Review: 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794317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4343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dirty="0">
                <a:cs typeface="Calibri" pitchFamily="34" charset="0"/>
              </a:rPr>
              <a:t>Reward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dirty="0">
                <a:latin typeface="Calibri" pitchFamily="34" charset="0"/>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dirty="0">
                <a:cs typeface="Calibri" pitchFamily="34" charset="0"/>
              </a:rPr>
              <a:t>Reward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39374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801" cy="5105400"/>
          </a:xfrm>
        </p:spPr>
        <p:txBody>
          <a:bodyPr/>
          <a:lstStyle/>
          <a:p>
            <a:pPr marL="0" indent="0" algn="ctr">
              <a:spcBef>
                <a:spcPct val="0"/>
              </a:spcBef>
              <a:spcAft>
                <a:spcPts val="1200"/>
              </a:spcAft>
              <a:buNone/>
            </a:pPr>
            <a:r>
              <a:rPr lang="en-US" sz="4000" kern="1200" dirty="0">
                <a:solidFill>
                  <a:srgbClr val="00FFFF"/>
                </a:solidFill>
                <a:cs typeface="Calibri" panose="020F0502020204030204" pitchFamily="34" charset="0"/>
              </a:rPr>
              <a:t>1 Thessalonians 4:13-18</a:t>
            </a:r>
          </a:p>
          <a:p>
            <a:pPr marL="0" indent="0" algn="just">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134592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0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have fallen asleep.</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Then we who are alive and remain will be caught up together with them in the clouds to meet the Lord in the air, and so we shall always be with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cs typeface="Calibri" panose="020F0502020204030204" pitchFamily="34" charset="0"/>
              </a:rPr>
              <a:t>Therefore comfort one another with these words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180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dirty="0">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dirty="0">
                <a:cs typeface="Calibri" pitchFamily="34" charset="0"/>
              </a:rPr>
              <a:t>Reward</a:t>
            </a:r>
            <a:r>
              <a:rPr lang="en-US"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175138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301621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50 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500" baseline="30000" dirty="0">
                <a:latin typeface="Calibri" panose="020F0502020204030204" pitchFamily="34" charset="0"/>
                <a:cs typeface="Calibri" panose="020F0502020204030204" pitchFamily="34" charset="0"/>
              </a:rPr>
              <a:t>51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98196EB8-7720-455D-A67C-199962A969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265" y="3048000"/>
            <a:ext cx="1471470" cy="1828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05462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whole creation groans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 . .</a:t>
            </a:r>
          </a:p>
        </p:txBody>
      </p:sp>
    </p:spTree>
    <p:extLst>
      <p:ext uri="{BB962C8B-B14F-4D97-AF65-F5344CB8AC3E}">
        <p14:creationId xmlns:p14="http://schemas.microsoft.com/office/powerpoint/2010/main" val="244243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pains of childbirth together until now.</a:t>
            </a:r>
            <a:r>
              <a:rPr lang="en-US" sz="3600" b="1" baseline="30000" dirty="0">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b="1" baseline="30000" dirty="0">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 within ourselves, waiting eagerly for our adoption as sons, the redemption of our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053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895600" y="1600200"/>
            <a:ext cx="6400800" cy="2667000"/>
          </a:xfrm>
        </p:spPr>
        <p:txBody>
          <a:bodyPr/>
          <a:lstStyle/>
          <a:p>
            <a:pPr marL="457200" indent="-457200">
              <a:spcBef>
                <a:spcPts val="0"/>
              </a:spcBef>
              <a:spcAft>
                <a:spcPts val="3600"/>
              </a:spcAft>
              <a:buClr>
                <a:srgbClr val="FF99FF"/>
              </a:buClr>
              <a:buSzPct val="100000"/>
              <a:buAutoNum type="alphaLcPeriod"/>
              <a:defRPr/>
            </a:pPr>
            <a:r>
              <a:rPr lang="en-US" dirty="0">
                <a:cs typeface="Calibri" pitchFamily="34" charset="0"/>
              </a:rPr>
              <a:t>Reunion (1 Thess. 4:13-18)</a:t>
            </a:r>
          </a:p>
          <a:p>
            <a:pPr marL="457200" indent="-457200">
              <a:spcBef>
                <a:spcPts val="0"/>
              </a:spcBef>
              <a:spcAft>
                <a:spcPts val="3600"/>
              </a:spcAft>
              <a:buClr>
                <a:srgbClr val="FF99FF"/>
              </a:buClr>
              <a:buSzPct val="100000"/>
              <a:buAutoNum type="alphaLcPeriod"/>
              <a:defRPr/>
            </a:pPr>
            <a:r>
              <a:rPr lang="en-US" dirty="0">
                <a:cs typeface="Calibri" pitchFamily="34" charset="0"/>
              </a:rPr>
              <a:t>Resurrection (1 Cor. 15:51, 53-55)</a:t>
            </a:r>
          </a:p>
          <a:p>
            <a:pPr marL="457200" indent="-457200">
              <a:spcBef>
                <a:spcPts val="0"/>
              </a:spcBef>
              <a:spcAft>
                <a:spcPts val="3600"/>
              </a:spcAft>
              <a:buClr>
                <a:srgbClr val="FF99FF"/>
              </a:buClr>
              <a:buSzPct val="100000"/>
              <a:buAutoNum type="alphaLcPeriod"/>
              <a:defRPr/>
            </a:pPr>
            <a:r>
              <a:rPr lang="en-US" b="1" u="sng" dirty="0">
                <a:solidFill>
                  <a:srgbClr val="FFFFCC"/>
                </a:solidFill>
                <a:cs typeface="Calibri" pitchFamily="34" charset="0"/>
              </a:rPr>
              <a:t>Reward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182158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4294967295"/>
          </p:nvPr>
        </p:nvSpPr>
        <p:spPr>
          <a:xfrm>
            <a:off x="1524000" y="228600"/>
            <a:ext cx="9144000" cy="914400"/>
          </a:xfrm>
        </p:spPr>
        <p:txBody>
          <a:bodyPr vert="horz" wrap="square" lIns="92075" tIns="46038" rIns="92075" bIns="46038" numCol="1" anchor="ctr" anchorCtr="0" compatLnSpc="1">
            <a:prstTxWarp prst="textNoShape">
              <a:avLst/>
            </a:prstTxWarp>
          </a:bodyPr>
          <a:lstStyle/>
          <a:p>
            <a:pPr marL="0" indent="0" algn="ctr" eaLnBrk="1" hangingPunct="1">
              <a:buNone/>
              <a:defRPr/>
            </a:pPr>
            <a:r>
              <a:rPr lang="en-US" sz="4400" dirty="0">
                <a:solidFill>
                  <a:schemeClr val="tx2"/>
                </a:solidFill>
                <a:latin typeface="Calibri" pitchFamily="34" charset="0"/>
                <a:cs typeface="Calibri" pitchFamily="34" charset="0"/>
              </a:rPr>
              <a:t>Our Performance Appraisals</a:t>
            </a:r>
            <a:endParaRPr lang="en-US" sz="4400" i="1" dirty="0">
              <a:solidFill>
                <a:schemeClr val="tx2"/>
              </a:solidFill>
              <a:latin typeface="Calibri" pitchFamily="34" charset="0"/>
              <a:cs typeface="Calibri" pitchFamily="34" charset="0"/>
            </a:endParaRPr>
          </a:p>
        </p:txBody>
      </p:sp>
      <p:pic>
        <p:nvPicPr>
          <p:cNvPr id="15364" name="Picture 6" descr="https://ddclaywriter.files.wordpress.com/2013/03/judgment-seat-of-christ.jpg"/>
          <p:cNvPicPr>
            <a:picLocks noChangeAspect="1" noChangeArrowheads="1"/>
          </p:cNvPicPr>
          <p:nvPr/>
        </p:nvPicPr>
        <p:blipFill>
          <a:blip r:embed="rId2" cstate="print"/>
          <a:srcRect/>
          <a:stretch>
            <a:fillRect/>
          </a:stretch>
        </p:blipFill>
        <p:spPr bwMode="auto">
          <a:xfrm>
            <a:off x="3055708" y="1371600"/>
            <a:ext cx="6080585" cy="4572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14400" y="228600"/>
            <a:ext cx="10363200" cy="914400"/>
          </a:xfrm>
        </p:spPr>
        <p:txBody>
          <a:bodyPr/>
          <a:lstStyle/>
          <a:p>
            <a:pPr algn="ctr" eaLnBrk="1" fontAlgn="auto" hangingPunct="1">
              <a:spcAft>
                <a:spcPts val="0"/>
              </a:spcAft>
              <a:defRPr/>
            </a:pPr>
            <a:r>
              <a:rPr lang="en-US" sz="4000" dirty="0">
                <a:solidFill>
                  <a:schemeClr val="tx2">
                    <a:satMod val="200000"/>
                  </a:schemeClr>
                </a:solidFill>
                <a:effectLst>
                  <a:outerShdw blurRad="38100" dist="38100" dir="2700000" algn="tl">
                    <a:srgbClr val="000000">
                      <a:alpha val="43137"/>
                    </a:srgbClr>
                  </a:outerShdw>
                </a:effectLst>
              </a:rPr>
              <a:t>Why?</a:t>
            </a:r>
          </a:p>
        </p:txBody>
      </p:sp>
      <p:sp>
        <p:nvSpPr>
          <p:cNvPr id="124931" name="Content Placeholder 2"/>
          <p:cNvSpPr>
            <a:spLocks noGrp="1"/>
          </p:cNvSpPr>
          <p:nvPr>
            <p:ph idx="1"/>
          </p:nvPr>
        </p:nvSpPr>
        <p:spPr>
          <a:xfrm>
            <a:off x="2057400" y="1143000"/>
            <a:ext cx="8077200" cy="3048001"/>
          </a:xfrm>
        </p:spPr>
        <p:txBody>
          <a:bodyPr/>
          <a:lstStyle/>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Not</a:t>
            </a:r>
            <a:r>
              <a:rPr lang="en-US" sz="3600" dirty="0">
                <a:effectLst>
                  <a:outerShdw blurRad="38100" dist="38100" dir="2700000" algn="tl">
                    <a:srgbClr val="000000">
                      <a:alpha val="43137"/>
                    </a:srgbClr>
                  </a:outerShdw>
                </a:effectLst>
              </a:rPr>
              <a:t> to judge sin (John 19:30)</a:t>
            </a:r>
          </a:p>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Not</a:t>
            </a:r>
            <a:r>
              <a:rPr lang="en-US" sz="3600" dirty="0">
                <a:effectLst>
                  <a:outerShdw blurRad="38100" dist="38100" dir="2700000" algn="tl">
                    <a:srgbClr val="000000">
                      <a:alpha val="43137"/>
                    </a:srgbClr>
                  </a:outerShdw>
                </a:effectLst>
              </a:rPr>
              <a:t> to determine salvation (John 5:24)</a:t>
            </a:r>
          </a:p>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But</a:t>
            </a:r>
            <a:r>
              <a:rPr lang="en-US" sz="3600" dirty="0">
                <a:effectLst>
                  <a:outerShdw blurRad="38100" dist="38100" dir="2700000" algn="tl">
                    <a:srgbClr val="000000">
                      <a:alpha val="43137"/>
                    </a:srgbClr>
                  </a:outerShdw>
                </a:effectLst>
              </a:rPr>
              <a:t> rather to give or not give rewards </a:t>
            </a:r>
            <a:endParaRPr lang="en-US" dirty="0">
              <a:effectLst>
                <a:outerShdw blurRad="38100" dist="38100" dir="2700000" algn="tl">
                  <a:srgbClr val="000000">
                    <a:alpha val="43137"/>
                  </a:srgbClr>
                </a:outerShdw>
              </a:effectLst>
            </a:endParaRPr>
          </a:p>
        </p:txBody>
      </p:sp>
      <p:pic>
        <p:nvPicPr>
          <p:cNvPr id="3174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6694" y="4038600"/>
            <a:ext cx="2558612" cy="2286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77601"/>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4090933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680722" y="128024"/>
          <a:ext cx="8830559" cy="6601952"/>
        </p:xfrm>
        <a:graphic>
          <a:graphicData uri="http://schemas.openxmlformats.org/drawingml/2006/table">
            <a:tbl>
              <a:tblPr>
                <a:tableStyleId>{5940675A-B579-460E-94D1-54222C63F5DA}</a:tableStyleId>
              </a:tblPr>
              <a:tblGrid>
                <a:gridCol w="2586479">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50088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04800" y="0"/>
            <a:ext cx="11582400" cy="2585323"/>
          </a:xfrm>
          <a:prstGeom prst="rect">
            <a:avLst/>
          </a:prstGeom>
          <a:noFill/>
          <a:ln w="28575">
            <a:noFill/>
            <a:miter lim="800000"/>
            <a:headEnd/>
            <a:tailEnd/>
          </a:ln>
        </p:spPr>
        <p:txBody>
          <a:bodyPr wrap="square">
            <a:spAutoFit/>
          </a:bodyPr>
          <a:lstStyle/>
          <a:p>
            <a:pPr algn="ctr">
              <a:spcAft>
                <a:spcPts val="24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3:14-15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he has built on it remains, he will receive a reward.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p:spPr>
      </p:pic>
    </p:spTree>
    <p:extLst>
      <p:ext uri="{BB962C8B-B14F-4D97-AF65-F5344CB8AC3E}">
        <p14:creationId xmlns:p14="http://schemas.microsoft.com/office/powerpoint/2010/main" val="375854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One Second After the Rapture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600200"/>
            <a:ext cx="5486400" cy="3124200"/>
          </a:xfrm>
        </p:spPr>
        <p:txBody>
          <a:bodyPr/>
          <a:lstStyle/>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itchFamily="34" charset="0"/>
              </a:rPr>
              <a:t>For the believer</a:t>
            </a:r>
          </a:p>
          <a:p>
            <a:pPr marL="576263" indent="-576263">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5" name="Picture 4">
            <a:extLst>
              <a:ext uri="{FF2B5EF4-FFF2-40B4-BE49-F238E27FC236}">
                <a16:creationId xmlns:a16="http://schemas.microsoft.com/office/drawing/2014/main" id="{D7D08412-1301-40ED-8EAA-149525645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5060" y="1752600"/>
            <a:ext cx="2942940"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72695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A perverted explanation to be offered</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Change in God’s program</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Identification of the Antichrist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Global governance</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One-world religion</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Signs &amp; wonders movement</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The demise of America</a:t>
            </a:r>
          </a:p>
          <a:p>
            <a:pPr marL="457200" indent="-457200">
              <a:spcBef>
                <a:spcPts val="0"/>
              </a:spcBef>
              <a:spcAft>
                <a:spcPts val="1800"/>
              </a:spcAft>
              <a:buClr>
                <a:srgbClr val="FF99FF"/>
              </a:buClr>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5931"/>
            <a:ext cx="10972800" cy="5178669"/>
          </a:xfrm>
        </p:spPr>
        <p:txBody>
          <a:bodyPr/>
          <a:lstStyle/>
          <a:p>
            <a:pPr marL="0" indent="0" algn="just">
              <a:buNone/>
            </a:pPr>
            <a:r>
              <a:rPr lang="en-US" sz="3200" dirty="0">
                <a:effectLst>
                  <a:outerShdw blurRad="38100" dist="38100" dir="2700000" algn="tl">
                    <a:srgbClr val="000000">
                      <a:alpha val="43137"/>
                    </a:srgbClr>
                  </a:outerShdw>
                </a:effectLst>
                <a:cs typeface="Calibri" panose="020F0502020204030204" pitchFamily="34" charset="0"/>
              </a:rPr>
              <a:t>“</a:t>
            </a:r>
            <a:r>
              <a:rPr lang="en-US" sz="3200" dirty="0"/>
              <a:t>Your unfinished species is ready to evolve. The time has come on Earth for this quantum change to occur in many of you." Her "Christ" further informed her "I cannot 'return' until enough of you are attracted and linked." Hubbard's "Christ" explained, "I did not intend for you to deify me, but to deify yourselves as being at the same stage of evolution as I am." "Suffice it to say, that if you do not choose to evolve into a wholesome, co-creative human, then you shall not." "...the fundamental regression is self-centeredness, or the illusion that you are separate from God. I 'make war' on self-centeredness.“…</a:t>
            </a:r>
            <a:endParaRPr lang="en-US" sz="26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770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Barbara Marx Hubbard, </a:t>
            </a:r>
            <a:r>
              <a:rPr lang="en-US" sz="1200" i="1" dirty="0">
                <a:latin typeface="Calibri" panose="020F0502020204030204" pitchFamily="34" charset="0"/>
                <a:cs typeface="Calibri" panose="020F0502020204030204" pitchFamily="34" charset="0"/>
              </a:rPr>
              <a:t>The Revelation: A Message of Hope for the New Millennium</a:t>
            </a:r>
            <a:r>
              <a:rPr lang="en-US" sz="1200" dirty="0">
                <a:latin typeface="Calibri" panose="020F0502020204030204" pitchFamily="34" charset="0"/>
                <a:cs typeface="Calibri" panose="020F0502020204030204" pitchFamily="34" charset="0"/>
              </a:rPr>
              <a:t>, 2nd ed. (Novato, CA: </a:t>
            </a:r>
            <a:r>
              <a:rPr lang="en-US" sz="1200" dirty="0" err="1">
                <a:latin typeface="Calibri" panose="020F0502020204030204" pitchFamily="34" charset="0"/>
                <a:cs typeface="Calibri" panose="020F0502020204030204" pitchFamily="34" charset="0"/>
              </a:rPr>
              <a:t>Nataraj</a:t>
            </a:r>
            <a:r>
              <a:rPr lang="en-US" sz="1200" dirty="0">
                <a:latin typeface="Calibri" panose="020F0502020204030204" pitchFamily="34" charset="0"/>
                <a:cs typeface="Calibri" panose="020F0502020204030204" pitchFamily="34" charset="0"/>
              </a:rPr>
              <a:t>, 1995), 65, 66, 195, 233, 240, 255. </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1026" name="Picture 2" descr="Image result for barbara marx hubbard revelation">
            <a:extLst>
              <a:ext uri="{FF2B5EF4-FFF2-40B4-BE49-F238E27FC236}">
                <a16:creationId xmlns:a16="http://schemas.microsoft.com/office/drawing/2014/main" id="{25CB6FBD-27EF-4EEA-9D4C-282A84DC80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662" y="76200"/>
            <a:ext cx="69109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324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5931"/>
            <a:ext cx="10972800" cy="5178669"/>
          </a:xfrm>
        </p:spPr>
        <p:txBody>
          <a:bodyPr/>
          <a:lstStyle/>
          <a:p>
            <a:pPr marL="0" indent="0" algn="just">
              <a:buNone/>
            </a:pPr>
            <a:r>
              <a:rPr lang="en-US" sz="3200" dirty="0">
                <a:effectLst>
                  <a:outerShdw blurRad="38100" dist="38100" dir="2700000" algn="tl">
                    <a:srgbClr val="000000">
                      <a:alpha val="43137"/>
                    </a:srgbClr>
                  </a:outerShdw>
                </a:effectLst>
                <a:cs typeface="Calibri" panose="020F0502020204030204" pitchFamily="34" charset="0"/>
              </a:rPr>
              <a:t>…</a:t>
            </a:r>
            <a:r>
              <a:rPr lang="en-US" sz="3200" dirty="0"/>
              <a:t>Furthermore, "At the co-creative stage of evolution, </a:t>
            </a:r>
            <a:r>
              <a:rPr lang="en-US" sz="3200" b="1" u="sng" dirty="0">
                <a:solidFill>
                  <a:srgbClr val="FFFFCC"/>
                </a:solidFill>
              </a:rPr>
              <a:t>one self-centered soul is like a lethal cancer cell in a body; deadly to itself and to the whole." Thus, "The surgeon dare leave no cancer in the body when he closes up the wound after a delicate operation</a:t>
            </a:r>
            <a:r>
              <a:rPr lang="en-US" sz="3200" dirty="0"/>
              <a:t>. We dare leave no self-centered person on Earth after the selection process.” </a:t>
            </a:r>
          </a:p>
          <a:p>
            <a:pPr marL="0" indent="0" algn="just">
              <a:buNone/>
            </a:pPr>
            <a:endParaRPr lang="en-US" sz="26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770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Barbara Marx Hubbard, </a:t>
            </a:r>
            <a:r>
              <a:rPr lang="en-US" sz="1200" i="1" dirty="0">
                <a:latin typeface="Calibri" panose="020F0502020204030204" pitchFamily="34" charset="0"/>
                <a:cs typeface="Calibri" panose="020F0502020204030204" pitchFamily="34" charset="0"/>
              </a:rPr>
              <a:t>The Revelation: A Message of Hope for the New Millennium</a:t>
            </a:r>
            <a:r>
              <a:rPr lang="en-US" sz="1200" dirty="0">
                <a:latin typeface="Calibri" panose="020F0502020204030204" pitchFamily="34" charset="0"/>
                <a:cs typeface="Calibri" panose="020F0502020204030204" pitchFamily="34" charset="0"/>
              </a:rPr>
              <a:t>, 2nd ed. (Novato, CA: </a:t>
            </a:r>
            <a:r>
              <a:rPr lang="en-US" sz="1200" dirty="0" err="1">
                <a:latin typeface="Calibri" panose="020F0502020204030204" pitchFamily="34" charset="0"/>
                <a:cs typeface="Calibri" panose="020F0502020204030204" pitchFamily="34" charset="0"/>
              </a:rPr>
              <a:t>Nataraj</a:t>
            </a:r>
            <a:r>
              <a:rPr lang="en-US" sz="1200" dirty="0">
                <a:latin typeface="Calibri" panose="020F0502020204030204" pitchFamily="34" charset="0"/>
                <a:cs typeface="Calibri" panose="020F0502020204030204" pitchFamily="34" charset="0"/>
              </a:rPr>
              <a:t>, 1995), 65, 66, 195, 233, 240, 255. </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781300" y="228600"/>
            <a:ext cx="6629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(cont’d) </a:t>
            </a:r>
          </a:p>
        </p:txBody>
      </p:sp>
      <p:pic>
        <p:nvPicPr>
          <p:cNvPr id="1026" name="Picture 2" descr="Image result for barbara marx hubbard revelation">
            <a:extLst>
              <a:ext uri="{FF2B5EF4-FFF2-40B4-BE49-F238E27FC236}">
                <a16:creationId xmlns:a16="http://schemas.microsoft.com/office/drawing/2014/main" id="{25CB6FBD-27EF-4EEA-9D4C-282A84DC80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662" y="76200"/>
            <a:ext cx="69109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33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990600"/>
            <a:ext cx="10972800" cy="5178669"/>
          </a:xfrm>
        </p:spPr>
        <p:txBody>
          <a:bodyPr/>
          <a:lstStyle/>
          <a:p>
            <a:pPr marL="0" indent="0" algn="just">
              <a:buNone/>
            </a:pPr>
            <a:r>
              <a:rPr lang="en-US" sz="3000" dirty="0">
                <a:effectLst>
                  <a:outerShdw blurRad="38100" dist="38100" dir="2700000" algn="tl">
                    <a:srgbClr val="000000">
                      <a:alpha val="43137"/>
                    </a:srgbClr>
                  </a:outerShdw>
                </a:effectLst>
                <a:cs typeface="Calibri" panose="020F0502020204030204" pitchFamily="34" charset="0"/>
              </a:rPr>
              <a:t>“The coming of the Aquarian age also stimulates in man a spirit of universality and a tendency towards fusion. This can be seen working out in the present trend towards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synthesis in business, in religion and in politics</a:t>
            </a:r>
            <a:r>
              <a:rPr lang="en-US" sz="3000" dirty="0">
                <a:effectLst>
                  <a:outerShdw blurRad="38100" dist="38100" dir="2700000" algn="tl">
                    <a:srgbClr val="000000">
                      <a:alpha val="43137"/>
                    </a:srgbClr>
                  </a:outerShdw>
                </a:effectLst>
                <a:cs typeface="Calibri" panose="020F0502020204030204" pitchFamily="34" charset="0"/>
              </a:rPr>
              <a:t>. It produces an urge towards union, and among other unions, towards religious understanding and tolerance...False and true standards will emerge in man’s consciousness, and those choices will be made which will lay the foundation of the new order, which will inaugurate the new race, with its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new laws</a:t>
            </a:r>
            <a:r>
              <a:rPr lang="en-US" sz="3000" dirty="0">
                <a:effectLst>
                  <a:outerShdw blurRad="38100" dist="38100" dir="2700000" algn="tl">
                    <a:srgbClr val="000000">
                      <a:alpha val="43137"/>
                    </a:srgbClr>
                  </a:outerShdw>
                </a:effectLst>
                <a:cs typeface="Calibri" panose="020F0502020204030204" pitchFamily="34" charset="0"/>
              </a:rPr>
              <a:t> and novel approaches, and so usher in the new religion of love and brotherhood, and that period wherein the group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group-good will be the dominant</a:t>
            </a:r>
            <a:r>
              <a:rPr lang="en-US" sz="3000" dirty="0">
                <a:effectLst>
                  <a:outerShdw blurRad="38100" dist="38100" dir="2700000" algn="tl">
                    <a:srgbClr val="000000">
                      <a:alpha val="43137"/>
                    </a:srgbClr>
                  </a:outerShdw>
                </a:effectLst>
                <a:cs typeface="Calibri" panose="020F0502020204030204" pitchFamily="34" charset="0"/>
              </a:rPr>
              <a:t> note. Then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separateness and hatreds will fade out</a:t>
            </a:r>
            <a:r>
              <a:rPr lang="en-US" sz="3000" dirty="0">
                <a:effectLst>
                  <a:outerShdw blurRad="38100" dist="38100" dir="2700000" algn="tl">
                    <a:srgbClr val="000000">
                      <a:alpha val="43137"/>
                    </a:srgbClr>
                  </a:outerShdw>
                </a:effectLst>
                <a:cs typeface="Calibri" panose="020F0502020204030204" pitchFamily="34" charset="0"/>
              </a:rPr>
              <a:t> and men will be merged in a true unity."</a:t>
            </a:r>
          </a:p>
        </p:txBody>
      </p:sp>
      <p:sp>
        <p:nvSpPr>
          <p:cNvPr id="80900" name="Text Box 4"/>
          <p:cNvSpPr txBox="1">
            <a:spLocks noChangeArrowheads="1"/>
          </p:cNvSpPr>
          <p:nvPr/>
        </p:nvSpPr>
        <p:spPr bwMode="auto">
          <a:xfrm>
            <a:off x="2895600" y="6504801"/>
            <a:ext cx="731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Alice A.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Bailiey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Dijwhal</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Khul</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Seventh Ray: Revealer of the New Age (NY: Lucius Press, 1995), 198-99.</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cs typeface="Calibri" panose="020F0502020204030204" pitchFamily="34" charset="0"/>
              </a:rPr>
              <a:t>The Coming Synthesis </a:t>
            </a:r>
          </a:p>
        </p:txBody>
      </p:sp>
      <p:pic>
        <p:nvPicPr>
          <p:cNvPr id="2" name="Picture 1">
            <a:extLst>
              <a:ext uri="{FF2B5EF4-FFF2-40B4-BE49-F238E27FC236}">
                <a16:creationId xmlns:a16="http://schemas.microsoft.com/office/drawing/2014/main" id="{208E14DA-0276-40E2-8E8F-9DFB96F6A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50966"/>
            <a:ext cx="1200370" cy="914400"/>
          </a:xfrm>
          <a:prstGeom prst="rect">
            <a:avLst/>
          </a:prstGeom>
        </p:spPr>
      </p:pic>
    </p:spTree>
    <p:extLst>
      <p:ext uri="{BB962C8B-B14F-4D97-AF65-F5344CB8AC3E}">
        <p14:creationId xmlns:p14="http://schemas.microsoft.com/office/powerpoint/2010/main" val="290397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990600"/>
            <a:ext cx="10972800" cy="5178669"/>
          </a:xfrm>
        </p:spPr>
        <p:txBody>
          <a:bodyPr/>
          <a:lstStyle/>
          <a:p>
            <a:pPr marL="0" indent="0" algn="just">
              <a:buNone/>
            </a:pPr>
            <a:r>
              <a:rPr lang="en-US" dirty="0">
                <a:effectLst/>
              </a:rPr>
              <a:t>New Age writer Randolph Price says that his spirit guide, an "awakened one" called "Asher," has informed him that "Nature will soon enter her cleansing cycle" during which those of "lower vibratory rates" will purified off the planet. Perhaps one of the factors which will bring the antichrist to power will be his ability to restore order from chaos by offering an acceptable explanation for all of the missing Christians.</a:t>
            </a:r>
            <a:r>
              <a:rPr lang="en-US" dirty="0"/>
              <a:t> </a:t>
            </a:r>
            <a:endParaRPr lang="en-US" sz="24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909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Randall Baer, </a:t>
            </a:r>
            <a:r>
              <a:rPr lang="en-US" sz="1200" i="1" dirty="0">
                <a:latin typeface="Calibri" panose="020F0502020204030204" pitchFamily="34" charset="0"/>
                <a:cs typeface="Calibri" panose="020F0502020204030204" pitchFamily="34" charset="0"/>
              </a:rPr>
              <a:t>Inside the New Age Nightmare</a:t>
            </a:r>
            <a:r>
              <a:rPr lang="en-US" sz="1200" dirty="0">
                <a:latin typeface="Calibri" panose="020F0502020204030204" pitchFamily="34" charset="0"/>
                <a:cs typeface="Calibri" panose="020F0502020204030204" pitchFamily="34" charset="0"/>
              </a:rPr>
              <a:t> (Lafayette, LA: Huntington House, 1989), 169.</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781300" y="228600"/>
            <a:ext cx="6629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spTree>
    <p:extLst>
      <p:ext uri="{BB962C8B-B14F-4D97-AF65-F5344CB8AC3E}">
        <p14:creationId xmlns:p14="http://schemas.microsoft.com/office/powerpoint/2010/main" val="2564054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3001"/>
            <a:ext cx="10972800" cy="2895600"/>
          </a:xfrm>
        </p:spPr>
        <p:txBody>
          <a:bodyPr/>
          <a:lstStyle/>
          <a:p>
            <a:pPr marL="0" indent="0" algn="just">
              <a:buNone/>
            </a:pPr>
            <a:r>
              <a:rPr lang="en-US" dirty="0"/>
              <a:t>“The people who leave the planet during the time of Earth changes do not fit in here any longer, and they are stopping the harmony of Earth.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09600" y="5867400"/>
            <a:ext cx="1097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8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8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0160"/>
            <a:ext cx="623658" cy="1002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755480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448300" cy="1600200"/>
          </a:xfrm>
        </p:spPr>
        <p:txBody>
          <a:bodyPr/>
          <a:lstStyle/>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702718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E72193E-23CF-4AE1-95C5-E58FFAF242D0}"/>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350791991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extLst>
              <p:ext uri="{D42A27DB-BD31-4B8C-83A1-F6EECF244321}">
                <p14:modId xmlns:p14="http://schemas.microsoft.com/office/powerpoint/2010/main" val="3559961964"/>
              </p:ext>
            </p:extLst>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3505065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047750" y="1905000"/>
            <a:ext cx="6572250" cy="3048000"/>
          </a:xfrm>
        </p:spPr>
        <p:txBody>
          <a:bodyPr/>
          <a:lstStyle/>
          <a:p>
            <a:pPr marL="457200" indent="-457200">
              <a:spcBef>
                <a:spcPts val="0"/>
              </a:spcBef>
              <a:spcAft>
                <a:spcPts val="3600"/>
              </a:spcAft>
              <a:defRPr/>
            </a:pPr>
            <a:r>
              <a:rPr lang="en-US" dirty="0"/>
              <a:t>Rev 7-144,000 Jews</a:t>
            </a:r>
          </a:p>
          <a:p>
            <a:pPr marL="457200" indent="-457200">
              <a:spcBef>
                <a:spcPts val="0"/>
              </a:spcBef>
              <a:spcAft>
                <a:spcPts val="3600"/>
              </a:spcAft>
              <a:defRPr/>
            </a:pPr>
            <a:r>
              <a:rPr lang="en-US" dirty="0"/>
              <a:t>Rev 11-Two Jewish witnesses</a:t>
            </a:r>
          </a:p>
          <a:p>
            <a:pPr marL="457200" indent="-457200">
              <a:spcBef>
                <a:spcPts val="0"/>
              </a:spcBef>
              <a:spcAft>
                <a:spcPts val="3600"/>
              </a:spcAft>
              <a:defRPr/>
            </a:pPr>
            <a:r>
              <a:rPr lang="en-US" dirty="0"/>
              <a:t>Rev 12-Israel flees</a:t>
            </a:r>
          </a:p>
        </p:txBody>
      </p:sp>
      <p:pic>
        <p:nvPicPr>
          <p:cNvPr id="4" name="Picture 5" descr="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9524" y="2057400"/>
            <a:ext cx="3591715" cy="2743200"/>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94A5DD17-E909-40E7-8FFF-6FE8319C6E9D}"/>
              </a:ext>
            </a:extLst>
          </p:cNvPr>
          <p:cNvSpPr txBox="1">
            <a:spLocks/>
          </p:cNvSpPr>
          <p:nvPr/>
        </p:nvSpPr>
        <p:spPr bwMode="auto">
          <a:xfrm>
            <a:off x="1828800" y="2286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God’s Work Through Israel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Font typeface="Wingdings" panose="05000000000000000000" pitchFamily="2" charset="2"/>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marL="514350" indent="-514350" algn="ctr">
              <a:spcBef>
                <a:spcPts val="0"/>
              </a:spcBef>
              <a:spcAft>
                <a:spcPts val="1800"/>
              </a:spcAft>
              <a:buClr>
                <a:srgbClr val="FF99FF"/>
              </a:buClr>
              <a:buSzPct val="100000"/>
              <a:buFont typeface="+mj-lt"/>
              <a:buAutoNum type="alphaLcPeriod" startAt="2"/>
              <a:defRPr/>
            </a:pPr>
            <a:r>
              <a:rPr lang="en-US" sz="3600" dirty="0">
                <a:effectLst>
                  <a:outerShdw blurRad="38100" dist="38100" dir="2700000" algn="tl">
                    <a:srgbClr val="000000">
                      <a:alpha val="43137"/>
                    </a:srgbClr>
                  </a:outerShdw>
                </a:effectLst>
              </a:rPr>
              <a:t>Change in God’s Program</a:t>
            </a:r>
          </a:p>
        </p:txBody>
      </p:sp>
      <p:sp>
        <p:nvSpPr>
          <p:cNvPr id="3" name="Content Placeholder 2"/>
          <p:cNvSpPr>
            <a:spLocks noGrp="1"/>
          </p:cNvSpPr>
          <p:nvPr>
            <p:ph idx="1"/>
          </p:nvPr>
        </p:nvSpPr>
        <p:spPr>
          <a:xfrm>
            <a:off x="3371850" y="1600200"/>
            <a:ext cx="5619750" cy="1600200"/>
          </a:xfrm>
        </p:spPr>
        <p:txBody>
          <a:bodyPr/>
          <a:lstStyle/>
          <a:p>
            <a:pPr marL="457200" indent="-457200">
              <a:spcBef>
                <a:spcPts val="1800"/>
              </a:spcBef>
              <a:spcAft>
                <a:spcPts val="1800"/>
              </a:spcAft>
              <a:buClr>
                <a:srgbClr val="00FF99"/>
              </a:buClr>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From the Church to Israel</a:t>
            </a:r>
          </a:p>
          <a:p>
            <a:pPr marL="457200" indent="-457200">
              <a:spcBef>
                <a:spcPts val="1800"/>
              </a:spcBef>
              <a:spcAft>
                <a:spcPts val="1800"/>
              </a:spcAft>
              <a:buClr>
                <a:srgbClr val="00FF99"/>
              </a:buClr>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56085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3206710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2078621312"/>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94670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a:extLst>
              <a:ext uri="{FF2B5EF4-FFF2-40B4-BE49-F238E27FC236}">
                <a16:creationId xmlns:a16="http://schemas.microsoft.com/office/drawing/2014/main" id="{F46A9E9B-3BFD-403D-B550-2B576217A31C}"/>
              </a:ext>
            </a:extLst>
          </p:cNvPr>
          <p:cNvSpPr>
            <a:spLocks noGrp="1" noChangeArrowheads="1"/>
          </p:cNvSpPr>
          <p:nvPr>
            <p:ph type="ctrTitle" idx="4294967295"/>
          </p:nvPr>
        </p:nvSpPr>
        <p:spPr>
          <a:xfrm>
            <a:off x="3798570" y="228600"/>
            <a:ext cx="4594860" cy="1143000"/>
          </a:xfrm>
        </p:spPr>
        <p:txBody>
          <a:body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Robert Culver</a:t>
            </a:r>
            <a:b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2000" i="1" dirty="0">
                <a:solidFill>
                  <a:srgbClr val="FFFFFF"/>
                </a:solidFill>
                <a:effectLst>
                  <a:outerShdw blurRad="38100" dist="38100" dir="2700000" algn="tl">
                    <a:srgbClr val="000000">
                      <a:alpha val="43137"/>
                    </a:srgbClr>
                  </a:outerShdw>
                </a:effectLst>
                <a:cs typeface="Calibri" panose="020F0502020204030204" pitchFamily="34" charset="0"/>
              </a:rPr>
              <a:t>Daniel and the Latter Days </a:t>
            </a:r>
            <a:br>
              <a:rPr lang="en-US" altLang="en-US" sz="2000" i="1"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t>(Chicago, IL: Moody Press, 1977), p.  149</a:t>
            </a:r>
          </a:p>
        </p:txBody>
      </p:sp>
      <p:sp>
        <p:nvSpPr>
          <p:cNvPr id="6150" name="Rectangle 3">
            <a:extLst>
              <a:ext uri="{FF2B5EF4-FFF2-40B4-BE49-F238E27FC236}">
                <a16:creationId xmlns:a16="http://schemas.microsoft.com/office/drawing/2014/main" id="{50617A12-3C98-424E-9F84-9F4A4215FA3D}"/>
              </a:ext>
            </a:extLst>
          </p:cNvPr>
          <p:cNvSpPr>
            <a:spLocks noGrp="1" noChangeArrowheads="1"/>
          </p:cNvSpPr>
          <p:nvPr>
            <p:ph type="subTitle" idx="4294967295"/>
          </p:nvPr>
        </p:nvSpPr>
        <p:spPr>
          <a:xfrm>
            <a:off x="1066800" y="2057400"/>
            <a:ext cx="6934200" cy="3429000"/>
          </a:xfrm>
          <a:noFill/>
          <a:ln>
            <a:noFill/>
          </a:ln>
        </p:spPr>
        <p:txBody>
          <a:bodyPr>
            <a:normAutofit/>
          </a:bodyPr>
          <a:lstStyle/>
          <a:p>
            <a:pPr marL="0" indent="0" algn="just" eaLnBrk="1" hangingPunct="1">
              <a:buNone/>
            </a:pPr>
            <a:r>
              <a:rPr lang="en-US" altLang="en-US" dirty="0">
                <a:solidFill>
                  <a:srgbClr val="FFFFFF"/>
                </a:solidFill>
                <a:effectLst>
                  <a:outerShdw blurRad="38100" dist="38100" dir="2700000" algn="tl">
                    <a:srgbClr val="000000">
                      <a:alpha val="43137"/>
                    </a:srgbClr>
                  </a:outerShdw>
                </a:effectLst>
              </a:rPr>
              <a:t>“Let the postmillennial and </a:t>
            </a:r>
            <a:r>
              <a:rPr lang="en-US" altLang="en-US" dirty="0" err="1">
                <a:solidFill>
                  <a:srgbClr val="FFFFFF"/>
                </a:solidFill>
                <a:effectLst>
                  <a:outerShdw blurRad="38100" dist="38100" dir="2700000" algn="tl">
                    <a:srgbClr val="000000">
                      <a:alpha val="43137"/>
                    </a:srgbClr>
                  </a:outerShdw>
                </a:effectLst>
              </a:rPr>
              <a:t>amillennial</a:t>
            </a:r>
            <a:r>
              <a:rPr lang="en-US" altLang="en-US" dirty="0">
                <a:solidFill>
                  <a:srgbClr val="FFFFFF"/>
                </a:solidFill>
                <a:effectLst>
                  <a:outerShdw blurRad="38100" dist="38100" dir="2700000" algn="tl">
                    <a:srgbClr val="000000">
                      <a:alpha val="43137"/>
                    </a:srgbClr>
                  </a:outerShdw>
                </a:effectLst>
              </a:rPr>
              <a:t> commentators look long and steadily at this fact.  This prophecy is a prophecy for Daniel’s people and Daniel’s city.  No alchemy of </a:t>
            </a:r>
            <a:r>
              <a:rPr lang="en-US" altLang="en-US" dirty="0" err="1">
                <a:solidFill>
                  <a:srgbClr val="FFFFFF"/>
                </a:solidFill>
                <a:effectLst>
                  <a:outerShdw blurRad="38100" dist="38100" dir="2700000" algn="tl">
                    <a:srgbClr val="000000">
                      <a:alpha val="43137"/>
                    </a:srgbClr>
                  </a:outerShdw>
                </a:effectLst>
              </a:rPr>
              <a:t>Origenistic</a:t>
            </a:r>
            <a:r>
              <a:rPr lang="en-US" altLang="en-US" dirty="0">
                <a:solidFill>
                  <a:srgbClr val="FFFFFF"/>
                </a:solidFill>
                <a:effectLst>
                  <a:outerShdw blurRad="38100" dist="38100" dir="2700000" algn="tl">
                    <a:srgbClr val="000000">
                      <a:alpha val="43137"/>
                    </a:srgbClr>
                  </a:outerShdw>
                </a:effectLst>
              </a:rPr>
              <a:t> spiritualizing interpretation can change that.”</a:t>
            </a:r>
          </a:p>
        </p:txBody>
      </p:sp>
      <p:pic>
        <p:nvPicPr>
          <p:cNvPr id="2" name="Picture 1">
            <a:extLst>
              <a:ext uri="{FF2B5EF4-FFF2-40B4-BE49-F238E27FC236}">
                <a16:creationId xmlns:a16="http://schemas.microsoft.com/office/drawing/2014/main" id="{4580FE9D-6757-4C4E-9B7C-1C392C0BE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1540"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587E710-3813-4C09-9B3A-2027C9BE02D0}"/>
              </a:ext>
            </a:extLst>
          </p:cNvPr>
          <p:cNvPicPr>
            <a:picLocks noChangeAspect="1"/>
          </p:cNvPicPr>
          <p:nvPr/>
        </p:nvPicPr>
        <p:blipFill>
          <a:blip r:embed="rId3"/>
          <a:stretch>
            <a:fillRect/>
          </a:stretch>
        </p:blipFill>
        <p:spPr>
          <a:xfrm>
            <a:off x="8365891" y="2209800"/>
            <a:ext cx="2759309" cy="4114800"/>
          </a:xfrm>
          <a:prstGeom prst="rect">
            <a:avLst/>
          </a:prstGeom>
          <a:ln>
            <a:solidFill>
              <a:schemeClr val="tx1"/>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207" y="685800"/>
            <a:ext cx="11007586" cy="5486400"/>
          </a:xfrm>
          <a:prstGeom prst="rect">
            <a:avLst/>
          </a:prstGeom>
        </p:spPr>
      </p:pic>
    </p:spTree>
    <p:extLst>
      <p:ext uri="{BB962C8B-B14F-4D97-AF65-F5344CB8AC3E}">
        <p14:creationId xmlns:p14="http://schemas.microsoft.com/office/powerpoint/2010/main" val="4162594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609600" y="304800"/>
            <a:ext cx="10972800" cy="6248400"/>
          </a:xfrm>
          <a:prstGeom prst="rect">
            <a:avLst/>
          </a:prstGeom>
        </p:spPr>
      </p:pic>
    </p:spTree>
    <p:extLst>
      <p:ext uri="{BB962C8B-B14F-4D97-AF65-F5344CB8AC3E}">
        <p14:creationId xmlns:p14="http://schemas.microsoft.com/office/powerpoint/2010/main" val="169512915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45435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algn="ctr"/>
            <a:r>
              <a:rPr lang="en-US"/>
              <a:t>Trinity</a:t>
            </a:r>
          </a:p>
        </p:txBody>
      </p:sp>
      <p:pic>
        <p:nvPicPr>
          <p:cNvPr id="48131" name="Picture 3" descr="trinity.jpg"/>
          <p:cNvPicPr>
            <a:picLocks noGrp="1" noChangeAspect="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1828800" y="228600"/>
            <a:ext cx="8534400" cy="6400800"/>
          </a:xfrm>
          <a:noFill/>
          <a:ln>
            <a:solidFill>
              <a:schemeClr val="tx1"/>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762000" y="1600200"/>
            <a:ext cx="10668000" cy="2819400"/>
          </a:xfrm>
        </p:spPr>
        <p:txBody>
          <a:bodyPr/>
          <a:lstStyle/>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36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800600"/>
            <a:ext cx="4291583" cy="18288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Who is the Antichrist?</a:t>
            </a:r>
          </a:p>
        </p:txBody>
      </p:sp>
      <p:sp>
        <p:nvSpPr>
          <p:cNvPr id="14339" name="Rectangle 3"/>
          <p:cNvSpPr>
            <a:spLocks noGrp="1" noChangeArrowheads="1"/>
          </p:cNvSpPr>
          <p:nvPr>
            <p:ph type="body" idx="1"/>
          </p:nvPr>
        </p:nvSpPr>
        <p:spPr>
          <a:xfrm>
            <a:off x="609600" y="1371600"/>
            <a:ext cx="7772400" cy="3810001"/>
          </a:xfrm>
        </p:spPr>
        <p:txBody>
          <a:bodyPr/>
          <a:lstStyle/>
          <a:p>
            <a:pPr marL="0" indent="0" algn="just">
              <a:buNone/>
              <a:defRPr/>
            </a:pP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We will not, however, incur the risk of pronouncing positively as to the name of </a:t>
            </a:r>
            <a:r>
              <a:rPr lang="en-US" b="1" u="sng" dirty="0">
                <a:solidFill>
                  <a:srgbClr val="FFFFCC"/>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Antichrist</a:t>
            </a:r>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the apocalypse. For it was not seen long ago, but almost in our own time, at the end of the reign of Domitian.”</a:t>
            </a:r>
            <a:r>
              <a:rPr lang="en-US" dirty="0">
                <a:effectLst>
                  <a:outerShdw blurRad="38100" dist="38100" dir="2700000" algn="tl">
                    <a:srgbClr val="000000">
                      <a:alpha val="43137"/>
                    </a:srgbClr>
                  </a:outerShdw>
                </a:effectLst>
              </a:rPr>
              <a:t> </a:t>
            </a:r>
          </a:p>
        </p:txBody>
      </p:sp>
      <p:sp>
        <p:nvSpPr>
          <p:cNvPr id="52228" name="Text Box 4"/>
          <p:cNvSpPr txBox="1">
            <a:spLocks noChangeArrowheads="1"/>
          </p:cNvSpPr>
          <p:nvPr/>
        </p:nvSpPr>
        <p:spPr bwMode="auto">
          <a:xfrm>
            <a:off x="3086100" y="6172200"/>
            <a:ext cx="6019800" cy="457200"/>
          </a:xfrm>
          <a:prstGeom prst="rect">
            <a:avLst/>
          </a:prstGeom>
          <a:noFill/>
          <a:ln w="9525">
            <a:noFill/>
            <a:miter lim="800000"/>
            <a:headEnd/>
            <a:tailEnd/>
          </a:ln>
        </p:spPr>
        <p:txBody>
          <a:bodyPr>
            <a:spAutoFit/>
          </a:bodyPr>
          <a:lstStyle/>
          <a:p>
            <a:pPr algn="ctr">
              <a:spcBef>
                <a:spcPct val="50000"/>
              </a:spcBef>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5.30.3 </a:t>
            </a:r>
          </a:p>
        </p:txBody>
      </p:sp>
      <p:pic>
        <p:nvPicPr>
          <p:cNvPr id="2" name="Picture 1">
            <a:extLst>
              <a:ext uri="{FF2B5EF4-FFF2-40B4-BE49-F238E27FC236}">
                <a16:creationId xmlns:a16="http://schemas.microsoft.com/office/drawing/2014/main" id="{644FF41F-50E4-4188-BD34-990A05E15D21}"/>
              </a:ext>
            </a:extLst>
          </p:cNvPr>
          <p:cNvPicPr>
            <a:picLocks noChangeAspect="1"/>
          </p:cNvPicPr>
          <p:nvPr/>
        </p:nvPicPr>
        <p:blipFill>
          <a:blip r:embed="rId3"/>
          <a:stretch>
            <a:fillRect/>
          </a:stretch>
        </p:blipFill>
        <p:spPr>
          <a:xfrm>
            <a:off x="8629650" y="1524000"/>
            <a:ext cx="2952750" cy="2381250"/>
          </a:xfrm>
          <a:prstGeom prst="rect">
            <a:avLst/>
          </a:prstGeom>
          <a:ln>
            <a:solidFill>
              <a:schemeClr val="tx1"/>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number of his name.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18</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a:t>
            </a:r>
            <a:r>
              <a:rPr lang="en-US" sz="3200" dirty="0">
                <a:effectLst>
                  <a:outerShdw blurRad="38100" dist="38100" dir="2700000" algn="tl">
                    <a:srgbClr val="000000">
                      <a:alpha val="43137"/>
                    </a:srgbClr>
                  </a:outerShdw>
                </a:effectLst>
                <a:latin typeface="Calibri" panose="020F0502020204030204" pitchFamily="34" charset="0"/>
              </a:rPr>
              <a:t>.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598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A760FBDA-D8F2-4AA4-BDD9-F0FD9525F555}"/>
              </a:ext>
            </a:extLst>
          </p:cNvPr>
          <p:cNvSpPr>
            <a:spLocks noChangeArrowheads="1"/>
          </p:cNvSpPr>
          <p:nvPr/>
        </p:nvSpPr>
        <p:spPr bwMode="auto">
          <a:xfrm>
            <a:off x="2514600" y="4754564"/>
            <a:ext cx="19050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674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22384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876300" y="0"/>
            <a:ext cx="104394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10A91221-5A79-475A-B6B4-8C7CE0A75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1142" b="8316"/>
          <a:stretch/>
        </p:blipFill>
        <p:spPr>
          <a:xfrm>
            <a:off x="5254337" y="3048000"/>
            <a:ext cx="1683327" cy="1828800"/>
          </a:xfrm>
          <a:prstGeom prst="rect">
            <a:avLst/>
          </a:prstGeom>
          <a:ln w="9525">
            <a:solidFill>
              <a:schemeClr val="tx1"/>
            </a:solidFill>
          </a:ln>
        </p:spPr>
      </p:pic>
    </p:spTree>
    <p:extLst>
      <p:ext uri="{BB962C8B-B14F-4D97-AF65-F5344CB8AC3E}">
        <p14:creationId xmlns:p14="http://schemas.microsoft.com/office/powerpoint/2010/main" val="2550597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362200" y="228601"/>
            <a:ext cx="7467600" cy="836083"/>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Satan’s Goal of Globalism</a:t>
            </a:r>
          </a:p>
        </p:txBody>
      </p:sp>
      <p:pic>
        <p:nvPicPr>
          <p:cNvPr id="5" name="Picture 5" descr="D:\Powerpoint TIFF Images\25.TIF">
            <a:extLst>
              <a:ext uri="{FF2B5EF4-FFF2-40B4-BE49-F238E27FC236}">
                <a16:creationId xmlns:a16="http://schemas.microsoft.com/office/drawing/2014/main" id="{99F40EC5-45E9-42C7-80B2-C9B5F8AE52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1600200"/>
            <a:ext cx="330590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680BC7EA-7E69-4E14-90BD-B164CC9E823A}"/>
              </a:ext>
            </a:extLst>
          </p:cNvPr>
          <p:cNvSpPr txBox="1">
            <a:spLocks noChangeArrowheads="1"/>
          </p:cNvSpPr>
          <p:nvPr/>
        </p:nvSpPr>
        <p:spPr bwMode="auto">
          <a:xfrm>
            <a:off x="6248400" y="1828800"/>
            <a:ext cx="39624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557213" indent="-214313" algn="l" rtl="0" eaLnBrk="0" fontAlgn="base" hangingPunct="0">
              <a:spcBef>
                <a:spcPct val="20000"/>
              </a:spcBef>
              <a:spcAft>
                <a:spcPct val="0"/>
              </a:spcAft>
              <a:buClr>
                <a:schemeClr val="folHlink"/>
              </a:buClr>
              <a:buSzPct val="60000"/>
              <a:buFont typeface="Wingdings" panose="05000000000000000000" pitchFamily="2" charset="2"/>
              <a:buChar char="u"/>
              <a:defRPr sz="2400">
                <a:solidFill>
                  <a:schemeClr val="tx1"/>
                </a:solidFill>
                <a:effectLst>
                  <a:outerShdw blurRad="38100" dist="38100" dir="2700000" algn="tl">
                    <a:srgbClr val="000000"/>
                  </a:outerShdw>
                </a:effectLst>
                <a:latin typeface="Calibri" panose="020F0502020204030204" pitchFamily="34" charset="0"/>
              </a:defRPr>
            </a:lvl2pPr>
            <a:lvl3pPr marL="857250" indent="-171450" algn="l" rtl="0" eaLnBrk="0" fontAlgn="base" hangingPunct="0">
              <a:spcBef>
                <a:spcPct val="20000"/>
              </a:spcBef>
              <a:spcAft>
                <a:spcPct val="0"/>
              </a:spcAft>
              <a:buClr>
                <a:schemeClr val="tx2"/>
              </a:buClr>
              <a:buSzPct val="60000"/>
              <a:buFont typeface="Wingdings" panose="05000000000000000000" pitchFamily="2" charset="2"/>
              <a:buChar char="t"/>
              <a:defRPr sz="2400">
                <a:solidFill>
                  <a:schemeClr val="tx1"/>
                </a:solidFill>
                <a:effectLst>
                  <a:outerShdw blurRad="38100" dist="38100" dir="2700000" algn="tl">
                    <a:srgbClr val="000000"/>
                  </a:outerShdw>
                </a:effectLst>
                <a:latin typeface="Calibri" panose="020F0502020204030204" pitchFamily="34" charset="0"/>
              </a:defRPr>
            </a:lvl3pPr>
            <a:lvl4pPr marL="12001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4pPr>
            <a:lvl5pPr marL="15430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5pPr>
            <a:lvl6pPr marL="18859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9pPr>
          </a:lstStyle>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Dan. 7:23</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13:7-8; Rev. 5:9</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13:16-18</a:t>
            </a:r>
          </a:p>
          <a:p>
            <a:pPr marL="347663" lvl="1" indent="-345281" eaLnBrk="1" hangingPunct="1">
              <a:spcBef>
                <a:spcPct val="0"/>
              </a:spcBef>
              <a:spcAft>
                <a:spcPts val="2700"/>
              </a:spcAft>
              <a:buClr>
                <a:srgbClr val="00FFFF"/>
              </a:buClr>
            </a:pPr>
            <a:r>
              <a:rPr lang="en-US" altLang="en-US" sz="3200" kern="0" dirty="0">
                <a:effectLst>
                  <a:outerShdw blurRad="38100" dist="38100" dir="2700000" algn="tl">
                    <a:srgbClr val="000000">
                      <a:alpha val="43137"/>
                    </a:srgbClr>
                  </a:outerShdw>
                </a:effectLst>
              </a:rPr>
              <a:t>Rev. 17:15</a:t>
            </a:r>
          </a:p>
        </p:txBody>
      </p:sp>
    </p:spTree>
    <p:extLst>
      <p:ext uri="{BB962C8B-B14F-4D97-AF65-F5344CB8AC3E}">
        <p14:creationId xmlns:p14="http://schemas.microsoft.com/office/powerpoint/2010/main" val="652440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Zechariah 5:5-11</a:t>
            </a:r>
          </a:p>
        </p:txBody>
      </p:sp>
      <p:sp>
        <p:nvSpPr>
          <p:cNvPr id="3" name="Content Placeholder 2"/>
          <p:cNvSpPr>
            <a:spLocks noGrp="1"/>
          </p:cNvSpPr>
          <p:nvPr>
            <p:ph idx="1"/>
          </p:nvPr>
        </p:nvSpPr>
        <p:spPr>
          <a:xfrm>
            <a:off x="2952750" y="1143001"/>
            <a:ext cx="6286500" cy="2971800"/>
          </a:xfrm>
        </p:spPr>
        <p:txBody>
          <a:bodyPr/>
          <a:lstStyle/>
          <a:p>
            <a:pPr marL="457200" indent="-457200">
              <a:spcBef>
                <a:spcPts val="0"/>
              </a:spcBef>
              <a:spcAft>
                <a:spcPts val="1800"/>
              </a:spcAft>
              <a:defRPr/>
            </a:pPr>
            <a:r>
              <a:rPr lang="en-US" dirty="0"/>
              <a:t>Woman (wickedness)</a:t>
            </a:r>
          </a:p>
          <a:p>
            <a:pPr marL="457200" indent="-457200">
              <a:spcBef>
                <a:spcPts val="0"/>
              </a:spcBef>
              <a:spcAft>
                <a:spcPts val="1800"/>
              </a:spcAft>
              <a:defRPr/>
            </a:pPr>
            <a:r>
              <a:rPr lang="en-US" dirty="0"/>
              <a:t>Ephah (commerce)</a:t>
            </a:r>
          </a:p>
          <a:p>
            <a:pPr marL="457200" indent="-457200">
              <a:spcBef>
                <a:spcPts val="0"/>
              </a:spcBef>
              <a:spcAft>
                <a:spcPts val="1800"/>
              </a:spcAft>
              <a:defRPr/>
            </a:pPr>
            <a:r>
              <a:rPr lang="en-US" dirty="0"/>
              <a:t>House (Temple-2 Sam 7; religion)</a:t>
            </a:r>
          </a:p>
          <a:p>
            <a:pPr marL="457200" indent="-457200">
              <a:spcBef>
                <a:spcPts val="0"/>
              </a:spcBef>
              <a:spcAft>
                <a:spcPts val="1800"/>
              </a:spcAft>
              <a:defRPr/>
            </a:pPr>
            <a:r>
              <a:rPr lang="en-US" dirty="0"/>
              <a:t>Shinar (Gen 10:10; 11:2; Dan 1:2)</a:t>
            </a:r>
            <a:endParaRPr lang="en-US" sz="2400" dirty="0"/>
          </a:p>
        </p:txBody>
      </p:sp>
      <p:pic>
        <p:nvPicPr>
          <p:cNvPr id="2" name="Picture 1">
            <a:extLst>
              <a:ext uri="{FF2B5EF4-FFF2-40B4-BE49-F238E27FC236}">
                <a16:creationId xmlns:a16="http://schemas.microsoft.com/office/drawing/2014/main" id="{3D7DEDB4-D52A-4235-9438-E764E6F004EC}"/>
              </a:ext>
            </a:extLst>
          </p:cNvPr>
          <p:cNvPicPr>
            <a:picLocks noChangeAspect="1"/>
          </p:cNvPicPr>
          <p:nvPr/>
        </p:nvPicPr>
        <p:blipFill>
          <a:blip r:embed="rId2"/>
          <a:stretch>
            <a:fillRect/>
          </a:stretch>
        </p:blipFill>
        <p:spPr>
          <a:xfrm>
            <a:off x="3962165" y="4267200"/>
            <a:ext cx="4267671" cy="2286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4048237541"/>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solidFill>
                      <a:schemeClr val="bg2"/>
                    </a:solidFill>
                  </a:tcPr>
                </a:tc>
                <a:extLst>
                  <a:ext uri="{0D108BD9-81ED-4DB2-BD59-A6C34878D82A}">
                    <a16:rowId xmlns:a16="http://schemas.microsoft.com/office/drawing/2014/main" val="10000"/>
                  </a:ext>
                </a:extLst>
              </a:tr>
              <a:tr h="1302917">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902019">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basket for measuring grain)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Emphasis on commerce (merchant of grain, 18:13)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Woman’s name is wickedness</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Woman’s name is Babylon the Great, Mother of Harlots and Abominations of the Earth</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temple is built for the woman)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501122">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is taken to Babylon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is called Babylon</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1732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864192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eaLnBrk="1" hangingPunct="1">
              <a:spcBef>
                <a:spcPts val="0"/>
              </a:spcBef>
              <a:spcAft>
                <a:spcPts val="1200"/>
              </a:spcAft>
              <a:buClr>
                <a:srgbClr val="FFFFFF"/>
              </a:buClr>
              <a:buNone/>
              <a:defRPr/>
            </a:pPr>
            <a:r>
              <a:rPr lang="en-US" sz="4000" kern="1200" dirty="0">
                <a:solidFill>
                  <a:srgbClr val="00FFFF"/>
                </a:solidFill>
                <a:cs typeface="Arial" panose="020B0604020202020204" pitchFamily="34" charset="0"/>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83308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228599"/>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544876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333500" y="0"/>
            <a:ext cx="95250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(2 Thessalonians 2:9)</a:t>
                      </a:r>
                      <a:endParaRPr lang="en-US" sz="3200" u="sng" dirty="0">
                        <a:latin typeface="Calibri" panose="020F0502020204030204" pitchFamily="34" charset="0"/>
                      </a:endParaRPr>
                    </a:p>
                  </a:txBody>
                  <a:tcPr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200" b="1" u="none" dirty="0">
                          <a:solidFill>
                            <a:srgbClr val="C00000"/>
                          </a:solidFill>
                          <a:latin typeface="Calibri" panose="020F0502020204030204" pitchFamily="34" charset="0"/>
                        </a:rPr>
                        <a:t>MIRACLE</a:t>
                      </a:r>
                    </a:p>
                  </a:txBody>
                  <a:tcPr anchor="ctr"/>
                </a:tc>
                <a:tc>
                  <a:txBody>
                    <a:bodyPr/>
                    <a:lstStyle/>
                    <a:p>
                      <a:pPr algn="ctr"/>
                      <a:r>
                        <a:rPr lang="en-US" sz="3200" b="1" u="none" dirty="0">
                          <a:solidFill>
                            <a:srgbClr val="0000CC"/>
                          </a:solidFill>
                          <a:latin typeface="Calibri" panose="020F0502020204030204" pitchFamily="34" charset="0"/>
                        </a:rPr>
                        <a:t>GREEK</a:t>
                      </a:r>
                    </a:p>
                  </a:txBody>
                  <a:tcPr anchor="ctr"/>
                </a:tc>
                <a:tc>
                  <a:txBody>
                    <a:bodyPr/>
                    <a:lstStyle/>
                    <a:p>
                      <a:pPr algn="ctr"/>
                      <a:r>
                        <a:rPr lang="en-US" sz="3200" b="1" u="none" dirty="0">
                          <a:solidFill>
                            <a:srgbClr val="006600"/>
                          </a:solidFill>
                          <a:latin typeface="Calibri" panose="020F0502020204030204" pitchFamily="34" charset="0"/>
                        </a:rPr>
                        <a:t>CHRIST’S MINISTRY</a:t>
                      </a:r>
                    </a:p>
                  </a:txBody>
                  <a:tcPr anchor="ctr"/>
                </a:tc>
                <a:extLst>
                  <a:ext uri="{0D108BD9-81ED-4DB2-BD59-A6C34878D82A}">
                    <a16:rowId xmlns:a16="http://schemas.microsoft.com/office/drawing/2014/main" val="10000"/>
                  </a:ext>
                </a:extLst>
              </a:tr>
              <a:tr h="1009403">
                <a:tc>
                  <a:txBody>
                    <a:bodyPr/>
                    <a:lstStyle/>
                    <a:p>
                      <a:pPr algn="ctr"/>
                      <a:r>
                        <a:rPr lang="en-US" sz="3200" b="1" dirty="0">
                          <a:solidFill>
                            <a:srgbClr val="C00000"/>
                          </a:solidFill>
                          <a:latin typeface="Calibri" panose="020F0502020204030204" pitchFamily="34" charset="0"/>
                        </a:rPr>
                        <a:t>Powers</a:t>
                      </a:r>
                      <a:endParaRPr lang="en-US" sz="3200" b="1" dirty="0">
                        <a:solidFill>
                          <a:srgbClr val="C00000"/>
                        </a:solidFill>
                      </a:endParaRPr>
                    </a:p>
                  </a:txBody>
                  <a:tcPr anchor="ctr"/>
                </a:tc>
                <a:tc>
                  <a:txBody>
                    <a:bodyPr/>
                    <a:lstStyle/>
                    <a:p>
                      <a:pPr algn="ctr"/>
                      <a:r>
                        <a:rPr lang="en-US" sz="3200" b="1" i="1" dirty="0">
                          <a:solidFill>
                            <a:srgbClr val="0000CC"/>
                          </a:solidFill>
                          <a:latin typeface="Calibri" panose="020F0502020204030204" pitchFamily="34" charset="0"/>
                        </a:rPr>
                        <a:t>Dynamis</a:t>
                      </a:r>
                    </a:p>
                  </a:txBody>
                  <a:tcPr anchor="ctr"/>
                </a:tc>
                <a:tc>
                  <a:txBody>
                    <a:bodyPr/>
                    <a:lstStyle/>
                    <a:p>
                      <a:pPr algn="ctr"/>
                      <a:r>
                        <a:rPr lang="en-US" sz="3200" b="1" dirty="0">
                          <a:solidFill>
                            <a:srgbClr val="006600"/>
                          </a:solidFill>
                          <a:latin typeface="Calibri" panose="020F0502020204030204" pitchFamily="34" charset="0"/>
                        </a:rPr>
                        <a:t>Matt. 11:20</a:t>
                      </a:r>
                    </a:p>
                  </a:txBody>
                  <a:tcPr anchor="ctr"/>
                </a:tc>
                <a:extLst>
                  <a:ext uri="{0D108BD9-81ED-4DB2-BD59-A6C34878D82A}">
                    <a16:rowId xmlns:a16="http://schemas.microsoft.com/office/drawing/2014/main" val="10001"/>
                  </a:ext>
                </a:extLst>
              </a:tr>
              <a:tr h="1009403">
                <a:tc>
                  <a:txBody>
                    <a:bodyPr/>
                    <a:lstStyle/>
                    <a:p>
                      <a:pPr algn="ctr"/>
                      <a:r>
                        <a:rPr lang="en-US" sz="3200" b="1" dirty="0">
                          <a:solidFill>
                            <a:srgbClr val="C00000"/>
                          </a:solidFill>
                          <a:latin typeface="Calibri" panose="020F0502020204030204" pitchFamily="34" charset="0"/>
                        </a:rPr>
                        <a:t>Signs</a:t>
                      </a:r>
                    </a:p>
                  </a:txBody>
                  <a:tcPr anchor="ctr"/>
                </a:tc>
                <a:tc>
                  <a:txBody>
                    <a:bodyPr/>
                    <a:lstStyle/>
                    <a:p>
                      <a:pPr algn="ctr"/>
                      <a:r>
                        <a:rPr lang="en-US" sz="3200" b="1" i="1" dirty="0">
                          <a:solidFill>
                            <a:srgbClr val="0000CC"/>
                          </a:solidFill>
                          <a:latin typeface="Calibri" panose="020F0502020204030204" pitchFamily="34" charset="0"/>
                        </a:rPr>
                        <a:t>Semēion</a:t>
                      </a:r>
                    </a:p>
                  </a:txBody>
                  <a:tcPr anchor="ctr"/>
                </a:tc>
                <a:tc>
                  <a:txBody>
                    <a:bodyPr/>
                    <a:lstStyle/>
                    <a:p>
                      <a:pPr algn="ctr"/>
                      <a:r>
                        <a:rPr lang="en-US" sz="3200" b="1" dirty="0">
                          <a:solidFill>
                            <a:srgbClr val="006600"/>
                          </a:solidFill>
                          <a:latin typeface="Calibri" panose="020F0502020204030204" pitchFamily="34" charset="0"/>
                        </a:rPr>
                        <a:t>John 20:30</a:t>
                      </a:r>
                    </a:p>
                  </a:txBody>
                  <a:tcPr anchor="ctr"/>
                </a:tc>
                <a:extLst>
                  <a:ext uri="{0D108BD9-81ED-4DB2-BD59-A6C34878D82A}">
                    <a16:rowId xmlns:a16="http://schemas.microsoft.com/office/drawing/2014/main" val="10002"/>
                  </a:ext>
                </a:extLst>
              </a:tr>
              <a:tr h="1009403">
                <a:tc>
                  <a:txBody>
                    <a:bodyPr/>
                    <a:lstStyle/>
                    <a:p>
                      <a:pPr algn="ctr"/>
                      <a:r>
                        <a:rPr lang="en-US" sz="3200" b="1" dirty="0">
                          <a:solidFill>
                            <a:srgbClr val="C00000"/>
                          </a:solidFill>
                          <a:latin typeface="Calibri" panose="020F0502020204030204" pitchFamily="34" charset="0"/>
                        </a:rPr>
                        <a:t>Wonders</a:t>
                      </a:r>
                    </a:p>
                  </a:txBody>
                  <a:tcPr anchor="ctr"/>
                </a:tc>
                <a:tc>
                  <a:txBody>
                    <a:bodyPr/>
                    <a:lstStyle/>
                    <a:p>
                      <a:pPr algn="ctr"/>
                      <a:r>
                        <a:rPr lang="en-US" sz="3200" b="1" i="1" dirty="0">
                          <a:solidFill>
                            <a:srgbClr val="0000CC"/>
                          </a:solidFill>
                          <a:latin typeface="Calibri" panose="020F0502020204030204" pitchFamily="34" charset="0"/>
                        </a:rPr>
                        <a:t>Teras</a:t>
                      </a:r>
                    </a:p>
                  </a:txBody>
                  <a:tcPr anchor="ctr"/>
                </a:tc>
                <a:tc>
                  <a:txBody>
                    <a:bodyPr/>
                    <a:lstStyle/>
                    <a:p>
                      <a:pPr algn="ctr"/>
                      <a:r>
                        <a:rPr lang="en-US" sz="3200" b="1" dirty="0">
                          <a:solidFill>
                            <a:srgbClr val="006600"/>
                          </a:solidFill>
                          <a:latin typeface="Calibri" panose="020F0502020204030204" pitchFamily="34" charset="0"/>
                        </a:rPr>
                        <a:t>Acts 2:22</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2057400" y="1143000"/>
            <a:ext cx="4953000" cy="5410200"/>
          </a:xfrm>
        </p:spPr>
        <p:txBody>
          <a:bodyPr/>
          <a:lstStyle/>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582561"/>
            <a:ext cx="3733800" cy="4308358"/>
          </a:xfrm>
          <a:prstGeom prst="rect">
            <a:avLst/>
          </a:prstGeom>
          <a:ln w="28575">
            <a:solidFill>
              <a:srgbClr val="FF0000"/>
            </a:solid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858828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109A2-400F-42FF-BDED-C7650B53A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1524000" y="0"/>
            <a:ext cx="9144000" cy="5105400"/>
          </a:xfrm>
          <a:ln>
            <a:noFill/>
          </a:ln>
        </p:spPr>
        <p:txBody>
          <a:bodyPr/>
          <a:lstStyle/>
          <a:p>
            <a:pPr marL="0" indent="0" algn="ctr" eaLnBrk="1" hangingPunct="1">
              <a:spcBef>
                <a:spcPct val="0"/>
              </a:spcBef>
              <a:spcAft>
                <a:spcPts val="2400"/>
              </a:spcAft>
              <a:buClrTx/>
              <a:buSzTx/>
              <a:buNone/>
            </a:pPr>
            <a:r>
              <a:rPr lang="en-US" altLang="en-US" sz="4000"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Proverbs 14:34</a:t>
            </a:r>
          </a:p>
          <a:p>
            <a:pPr marL="0" indent="0" algn="just" eaLnBrk="1" hangingPunct="1">
              <a:spcBef>
                <a:spcPts val="0"/>
              </a:spcBef>
              <a:spcAft>
                <a:spcPts val="1200"/>
              </a:spcAft>
              <a:buNone/>
              <a:defRPr/>
            </a:pPr>
            <a:r>
              <a:rPr lang="en-US" sz="3600" dirty="0">
                <a:effectLst>
                  <a:outerShdw blurRad="38100" dist="38100" dir="2700000" algn="tl">
                    <a:srgbClr val="000000">
                      <a:alpha val="43137"/>
                    </a:srgbClr>
                  </a:outerShdw>
                </a:effectLst>
                <a:cs typeface="Calibri" pitchFamily="34" charset="0"/>
              </a:rPr>
              <a:t>“Righteousness exalts a nation, but sin is a reproach to any people.” </a:t>
            </a:r>
          </a:p>
          <a:p>
            <a:pPr marL="0" indent="0" algn="ctr" eaLnBrk="1" hangingPunct="1">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Ps 33:12</a:t>
            </a:r>
          </a:p>
          <a:p>
            <a:pPr marL="0" indent="0" algn="just" eaLnBrk="1" hangingPunct="1">
              <a:spcBef>
                <a:spcPts val="0"/>
              </a:spcBef>
              <a:spcAft>
                <a:spcPts val="0"/>
              </a:spcAft>
              <a:buNone/>
              <a:defRPr/>
            </a:pPr>
            <a:r>
              <a:rPr lang="en-US" sz="3600" dirty="0">
                <a:effectLst>
                  <a:outerShdw blurRad="38100" dist="38100" dir="2700000" algn="tl">
                    <a:srgbClr val="000000">
                      <a:alpha val="43137"/>
                    </a:srgbClr>
                  </a:outerShdw>
                </a:effectLst>
                <a:cs typeface="Calibri" pitchFamily="34" charset="0"/>
              </a:rPr>
              <a:t>“Blessed is the nation whose God is the Lord.”</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rPr>
              <a:t>2. For the Unbeliever</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A perverted explanation to be offered</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Change in God’s program</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Identification of the Antichrist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Global governance</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One-world religion</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Signs &amp; wonders movement</a:t>
            </a:r>
          </a:p>
          <a:p>
            <a:pPr marL="457200" indent="-457200">
              <a:spcBef>
                <a:spcPts val="0"/>
              </a:spcBef>
              <a:spcAft>
                <a:spcPts val="1800"/>
              </a:spcAft>
              <a:buClr>
                <a:srgbClr val="FF99FF"/>
              </a:buClr>
              <a:buSzPct val="100000"/>
              <a:buFont typeface="Wingdings" pitchFamily="2" charset="2"/>
              <a:buAutoNum type="alphaLcPeriod"/>
              <a:defRPr/>
            </a:pPr>
            <a:r>
              <a:rPr lang="en-US" dirty="0">
                <a:cs typeface="Calibri" pitchFamily="34" charset="0"/>
              </a:rPr>
              <a:t>The demise of America</a:t>
            </a:r>
          </a:p>
          <a:p>
            <a:pPr marL="457200" indent="-457200">
              <a:spcBef>
                <a:spcPts val="0"/>
              </a:spcBef>
              <a:spcAft>
                <a:spcPts val="1800"/>
              </a:spcAft>
              <a:buClr>
                <a:srgbClr val="FF99FF"/>
              </a:buClr>
              <a:buSzPct val="100000"/>
              <a:buFont typeface="Wingdings" pitchFamily="2" charset="2"/>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892657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3600" dirty="0" err="1">
                <a:effectLst>
                  <a:outerShdw blurRad="38100" dist="38100" dir="2700000" algn="tl">
                    <a:srgbClr val="000000">
                      <a:alpha val="43137"/>
                    </a:srgbClr>
                  </a:outerShdw>
                </a:effectLst>
              </a:rPr>
              <a:t>Pretribulationism</a:t>
            </a:r>
            <a:r>
              <a:rPr lang="en-US" sz="36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3214423" y="1371601"/>
            <a:ext cx="5763154" cy="2819399"/>
          </a:xfrm>
        </p:spPr>
        <p:txBody>
          <a:bodyPr/>
          <a:lstStyle/>
          <a:p>
            <a:pPr marL="457200" indent="-457200" eaLnBrk="1" hangingPunct="1">
              <a:spcBef>
                <a:spcPts val="0"/>
              </a:spcBef>
              <a:spcAft>
                <a:spcPts val="1800"/>
              </a:spcAft>
              <a:defRPr/>
            </a:pPr>
            <a:r>
              <a:rPr lang="en-US" dirty="0"/>
              <a:t>Trials (John 16:33)</a:t>
            </a:r>
          </a:p>
          <a:p>
            <a:pPr marL="457200" indent="-457200" eaLnBrk="1" hangingPunct="1">
              <a:spcBef>
                <a:spcPts val="0"/>
              </a:spcBef>
              <a:spcAft>
                <a:spcPts val="1800"/>
              </a:spcAft>
              <a:defRPr/>
            </a:pPr>
            <a:r>
              <a:rPr lang="en-US" dirty="0"/>
              <a:t>Man’s wrath (2 Tim 3:12)</a:t>
            </a:r>
          </a:p>
          <a:p>
            <a:pPr marL="457200" indent="-457200" eaLnBrk="1" hangingPunct="1">
              <a:spcBef>
                <a:spcPts val="0"/>
              </a:spcBef>
              <a:spcAft>
                <a:spcPts val="1800"/>
              </a:spcAft>
              <a:defRPr/>
            </a:pPr>
            <a:r>
              <a:rPr lang="en-US" dirty="0"/>
              <a:t>Satan’s wrath (Eph 6:11-12)</a:t>
            </a:r>
          </a:p>
          <a:p>
            <a:pPr marL="457200" indent="-457200" eaLnBrk="1" hangingPunct="1">
              <a:spcBef>
                <a:spcPts val="0"/>
              </a:spcBef>
              <a:spcAft>
                <a:spcPts val="1800"/>
              </a:spcAft>
              <a:defRPr/>
            </a:pPr>
            <a:r>
              <a:rPr lang="en-US" dirty="0"/>
              <a:t>World’s wrath (John 15:18-19)</a:t>
            </a:r>
          </a:p>
        </p:txBody>
      </p:sp>
      <p:pic>
        <p:nvPicPr>
          <p:cNvPr id="6" name="Picture 5">
            <a:extLst>
              <a:ext uri="{FF2B5EF4-FFF2-40B4-BE49-F238E27FC236}">
                <a16:creationId xmlns:a16="http://schemas.microsoft.com/office/drawing/2014/main" id="{4B837DA1-C79C-40B3-B817-D459235425BC}"/>
              </a:ext>
            </a:extLst>
          </p:cNvPr>
          <p:cNvPicPr>
            <a:picLocks noChangeAspect="1"/>
          </p:cNvPicPr>
          <p:nvPr/>
        </p:nvPicPr>
        <p:blipFill>
          <a:blip r:embed="rId2"/>
          <a:stretch>
            <a:fillRect/>
          </a:stretch>
        </p:blipFill>
        <p:spPr>
          <a:xfrm>
            <a:off x="4553579" y="4267200"/>
            <a:ext cx="3084843" cy="231058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81100" y="1600201"/>
            <a:ext cx="9829800" cy="2133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36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0"/>
            <a:ext cx="3186442" cy="2286000"/>
          </a:xfrm>
          <a:prstGeom prst="rect">
            <a:avLst/>
          </a:prstGeom>
          <a:noFill/>
          <a:ln w="9525">
            <a:solidFill>
              <a:schemeClr val="tx1"/>
            </a:solid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76200"/>
            <a:ext cx="819150" cy="1144588"/>
          </a:xfrm>
          <a:prstGeom prst="rect">
            <a:avLst/>
          </a:prstGeom>
          <a:noFill/>
          <a:ln w="9525">
            <a:solidFill>
              <a:schemeClr val="tx1"/>
            </a:solid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23457</TotalTime>
  <Words>4916</Words>
  <Application>Microsoft Office PowerPoint</Application>
  <PresentationFormat>Widescreen</PresentationFormat>
  <Paragraphs>490</Paragraphs>
  <Slides>115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The Rapture Course Overview</vt:lpstr>
      <vt:lpstr>One Second After the Rapture Sugar Land Bible Church 2021</vt:lpstr>
      <vt:lpstr>One Second After the Rapture</vt:lpstr>
      <vt:lpstr>One Second After the Rapture</vt:lpstr>
      <vt:lpstr>1. For the Believer</vt:lpstr>
      <vt:lpstr>1. For the Believer</vt:lpstr>
      <vt:lpstr>PowerPoint Presentation</vt:lpstr>
      <vt:lpstr>PowerPoint Presentation</vt:lpstr>
      <vt:lpstr>1. For the Believer</vt:lpstr>
      <vt:lpstr>PowerPoint Presentation</vt:lpstr>
      <vt:lpstr>PowerPoint Presentation</vt:lpstr>
      <vt:lpstr>PowerPoint Presentation</vt:lpstr>
      <vt:lpstr>1. For the Believer</vt:lpstr>
      <vt:lpstr>PowerPoint Presentation</vt:lpstr>
      <vt:lpstr>PowerPoint Presentation</vt:lpstr>
      <vt:lpstr>Why?</vt:lpstr>
      <vt:lpstr>PowerPoint Presentation</vt:lpstr>
      <vt:lpstr>PowerPoint Presentation</vt:lpstr>
      <vt:lpstr>PowerPoint Presentation</vt:lpstr>
      <vt:lpstr>One Second After the Rapture</vt:lpstr>
      <vt:lpstr>2. For the Unbeliever</vt:lpstr>
      <vt:lpstr>2. For the Unbeliever</vt:lpstr>
      <vt:lpstr>PowerPoint Presentation</vt:lpstr>
      <vt:lpstr>PowerPoint Presentation</vt:lpstr>
      <vt:lpstr>PowerPoint Presentation</vt:lpstr>
      <vt:lpstr>PowerPoint Presentation</vt:lpstr>
      <vt:lpstr>PowerPoint Presentation</vt:lpstr>
      <vt:lpstr>2. For the Unbeliever</vt:lpstr>
      <vt:lpstr>Change in God’s Program</vt:lpstr>
      <vt:lpstr>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 Culver Daniel and the Latter Days  (Chicago, IL: Moody Press, 1977), p.  149</vt:lpstr>
      <vt:lpstr>PowerPoint Presentation</vt:lpstr>
      <vt:lpstr>PowerPoint Presentation</vt:lpstr>
      <vt:lpstr>PowerPoint Presentation</vt:lpstr>
      <vt:lpstr>PowerPoint Presentation</vt:lpstr>
      <vt:lpstr>2. For the Unbeliever</vt:lpstr>
      <vt:lpstr>PowerPoint Presentation</vt:lpstr>
      <vt:lpstr>Trinity</vt:lpstr>
      <vt:lpstr>PowerPoint Presentation</vt:lpstr>
      <vt:lpstr>3 Reasons Why the Restrainer is the Holy Spirit  (2 Thessalonians 2:6-7)</vt:lpstr>
      <vt:lpstr>Who is the Antichrist?</vt:lpstr>
      <vt:lpstr>PowerPoint Presentation</vt:lpstr>
      <vt:lpstr>PowerPoint Presentation</vt:lpstr>
      <vt:lpstr>PowerPoint Presentation</vt:lpstr>
      <vt:lpstr>PowerPoint Presentation</vt:lpstr>
      <vt:lpstr>2. For the Unbeliever</vt:lpstr>
      <vt:lpstr>PowerPoint Presentation</vt:lpstr>
      <vt:lpstr>Satan’s Goal of Globalism</vt:lpstr>
      <vt:lpstr>Zechariah 5:5-11</vt:lpstr>
      <vt:lpstr>PowerPoint Presentation</vt:lpstr>
      <vt:lpstr>PowerPoint Presentation</vt:lpstr>
      <vt:lpstr>PowerPoint Presentation</vt:lpstr>
      <vt:lpstr>John Lennon Song “Imagine”</vt:lpstr>
      <vt:lpstr>2. For the Unbeliever</vt:lpstr>
      <vt:lpstr>PowerPoint Presentation</vt:lpstr>
      <vt:lpstr>PowerPoint Presentation</vt:lpstr>
      <vt:lpstr>Chrislam?</vt:lpstr>
      <vt:lpstr>2. For the Unbeliever</vt:lpstr>
      <vt:lpstr>PowerPoint Presentation</vt:lpstr>
      <vt:lpstr>PowerPoint Presentation</vt:lpstr>
      <vt:lpstr>Satanic/Demonic Miracles</vt:lpstr>
      <vt:lpstr>2. For the Unbeliever</vt:lpstr>
      <vt:lpstr>PowerPoint Presentation</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3. So What?</vt:lpstr>
      <vt:lpstr>PowerPoint Presentation</vt:lpstr>
      <vt:lpstr>3. So What?</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057 - Partial Rapture - Part 9 -16-X-9</dc:title>
  <dc:subject>RAPTURE - Partial Rapture</dc:subject>
  <dc:creator>A. Woods</dc:creator>
  <dc:description>Modified by Jim McGowan</dc:description>
  <cp:lastModifiedBy>Andy Woods</cp:lastModifiedBy>
  <cp:revision>2643</cp:revision>
  <cp:lastPrinted>2021-07-28T13:57:59Z</cp:lastPrinted>
  <dcterms:created xsi:type="dcterms:W3CDTF">2009-03-17T12:21:13Z</dcterms:created>
  <dcterms:modified xsi:type="dcterms:W3CDTF">2021-07-31T23:38:49Z</dcterms:modified>
</cp:coreProperties>
</file>