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1"/>
  </p:notesMasterIdLst>
  <p:handoutMasterIdLst>
    <p:handoutMasterId r:id="rId102"/>
  </p:handoutMasterIdLst>
  <p:sldIdLst>
    <p:sldId id="2094" r:id="rId2"/>
    <p:sldId id="2064" r:id="rId3"/>
    <p:sldId id="1984" r:id="rId4"/>
    <p:sldId id="6578" r:id="rId5"/>
    <p:sldId id="6803" r:id="rId6"/>
    <p:sldId id="6856" r:id="rId7"/>
    <p:sldId id="7330" r:id="rId8"/>
    <p:sldId id="2130" r:id="rId9"/>
    <p:sldId id="7483" r:id="rId10"/>
    <p:sldId id="7485" r:id="rId11"/>
    <p:sldId id="2131" r:id="rId12"/>
    <p:sldId id="2132" r:id="rId13"/>
    <p:sldId id="7329" r:id="rId14"/>
    <p:sldId id="7487" r:id="rId15"/>
    <p:sldId id="7523" r:id="rId16"/>
    <p:sldId id="7492" r:id="rId17"/>
    <p:sldId id="7497" r:id="rId18"/>
    <p:sldId id="7321" r:id="rId19"/>
    <p:sldId id="7524" r:id="rId20"/>
    <p:sldId id="7338" r:id="rId21"/>
    <p:sldId id="7464" r:id="rId22"/>
    <p:sldId id="7504" r:id="rId23"/>
    <p:sldId id="7469" r:id="rId24"/>
    <p:sldId id="7507" r:id="rId25"/>
    <p:sldId id="7561" r:id="rId26"/>
    <p:sldId id="7476" r:id="rId27"/>
    <p:sldId id="7475" r:id="rId28"/>
    <p:sldId id="3037" r:id="rId29"/>
    <p:sldId id="7551" r:id="rId30"/>
    <p:sldId id="7548" r:id="rId31"/>
    <p:sldId id="7658" r:id="rId32"/>
    <p:sldId id="7659" r:id="rId33"/>
    <p:sldId id="7482" r:id="rId34"/>
    <p:sldId id="7512" r:id="rId35"/>
    <p:sldId id="7484" r:id="rId36"/>
    <p:sldId id="7513" r:id="rId37"/>
    <p:sldId id="7552" r:id="rId38"/>
    <p:sldId id="7294" r:id="rId39"/>
    <p:sldId id="7515" r:id="rId40"/>
    <p:sldId id="7520" r:id="rId41"/>
    <p:sldId id="2241" r:id="rId42"/>
    <p:sldId id="7572" r:id="rId43"/>
    <p:sldId id="2244" r:id="rId44"/>
    <p:sldId id="7662" r:id="rId45"/>
    <p:sldId id="7571" r:id="rId46"/>
    <p:sldId id="7575" r:id="rId47"/>
    <p:sldId id="7379" r:id="rId48"/>
    <p:sldId id="7521" r:id="rId49"/>
    <p:sldId id="7518" r:id="rId50"/>
    <p:sldId id="7519" r:id="rId51"/>
    <p:sldId id="6903" r:id="rId52"/>
    <p:sldId id="7392" r:id="rId53"/>
    <p:sldId id="7564" r:id="rId54"/>
    <p:sldId id="1977" r:id="rId55"/>
    <p:sldId id="1979" r:id="rId56"/>
    <p:sldId id="1980" r:id="rId57"/>
    <p:sldId id="7498" r:id="rId58"/>
    <p:sldId id="7660" r:id="rId59"/>
    <p:sldId id="7661" r:id="rId60"/>
    <p:sldId id="2216" r:id="rId61"/>
    <p:sldId id="7526" r:id="rId62"/>
    <p:sldId id="7527" r:id="rId63"/>
    <p:sldId id="7554" r:id="rId64"/>
    <p:sldId id="7528" r:id="rId65"/>
    <p:sldId id="7529" r:id="rId66"/>
    <p:sldId id="7541" r:id="rId67"/>
    <p:sldId id="2983" r:id="rId68"/>
    <p:sldId id="2984" r:id="rId69"/>
    <p:sldId id="2962" r:id="rId70"/>
    <p:sldId id="2963" r:id="rId71"/>
    <p:sldId id="2968" r:id="rId72"/>
    <p:sldId id="3018" r:id="rId73"/>
    <p:sldId id="2858" r:id="rId74"/>
    <p:sldId id="7313" r:id="rId75"/>
    <p:sldId id="2859" r:id="rId76"/>
    <p:sldId id="3077" r:id="rId77"/>
    <p:sldId id="7008" r:id="rId78"/>
    <p:sldId id="7542" r:id="rId79"/>
    <p:sldId id="7577" r:id="rId80"/>
    <p:sldId id="7532" r:id="rId81"/>
    <p:sldId id="7543" r:id="rId82"/>
    <p:sldId id="7534" r:id="rId83"/>
    <p:sldId id="7544" r:id="rId84"/>
    <p:sldId id="7555" r:id="rId85"/>
    <p:sldId id="7536" r:id="rId86"/>
    <p:sldId id="7545" r:id="rId87"/>
    <p:sldId id="276" r:id="rId88"/>
    <p:sldId id="7538" r:id="rId89"/>
    <p:sldId id="2901" r:id="rId90"/>
    <p:sldId id="7539" r:id="rId91"/>
    <p:sldId id="7657" r:id="rId92"/>
    <p:sldId id="339" r:id="rId93"/>
    <p:sldId id="7546" r:id="rId94"/>
    <p:sldId id="7540" r:id="rId95"/>
    <p:sldId id="7499" r:id="rId96"/>
    <p:sldId id="7655" r:id="rId97"/>
    <p:sldId id="7500" r:id="rId98"/>
    <p:sldId id="7547" r:id="rId99"/>
    <p:sldId id="7656" r:id="rId100"/>
  </p:sldIdLst>
  <p:sldSz cx="12192000" cy="6858000"/>
  <p:notesSz cx="7315200" cy="9601200"/>
  <p:custDataLst>
    <p:tags r:id="rId10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CCFF"/>
    <a:srgbClr val="0000CC"/>
    <a:srgbClr val="66FF66"/>
    <a:srgbClr val="33CC33"/>
    <a:srgbClr val="000066"/>
    <a:srgbClr val="FFCCFF"/>
    <a:srgbClr val="0000FF"/>
    <a:srgbClr val="FF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2" d="100"/>
          <a:sy n="82" d="100"/>
        </p:scale>
        <p:origin x="4123"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044 -10v11-32 </a:t>
            </a:r>
          </a:p>
          <a:p>
            <a:pPr>
              <a:defRPr/>
            </a:pPr>
            <a:r>
              <a:rPr lang="en-US" sz="1600" dirty="0"/>
              <a:t>07-25-2021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7/24/2021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52295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314468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19322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88</a:t>
            </a:fld>
            <a:endParaRPr lang="en-US" altLang="en-US" dirty="0"/>
          </a:p>
        </p:txBody>
      </p:sp>
    </p:spTree>
    <p:extLst>
      <p:ext uri="{BB962C8B-B14F-4D97-AF65-F5344CB8AC3E}">
        <p14:creationId xmlns:p14="http://schemas.microsoft.com/office/powerpoint/2010/main" val="243974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91</a:t>
            </a:fld>
            <a:endParaRPr lang="en-US" altLang="en-US" dirty="0"/>
          </a:p>
        </p:txBody>
      </p:sp>
    </p:spTree>
    <p:extLst>
      <p:ext uri="{BB962C8B-B14F-4D97-AF65-F5344CB8AC3E}">
        <p14:creationId xmlns:p14="http://schemas.microsoft.com/office/powerpoint/2010/main" val="85444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99</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31432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7/24/2021</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05006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 id="2147488920"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w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wmf"/><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w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wm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wmf"/><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extLst>
              <p:ext uri="{D42A27DB-BD31-4B8C-83A1-F6EECF244321}">
                <p14:modId xmlns:p14="http://schemas.microsoft.com/office/powerpoint/2010/main" val="983611707"/>
              </p:ext>
            </p:extLst>
          </p:nvPr>
        </p:nvGraphicFramePr>
        <p:xfrm>
          <a:off x="1066800" y="1259628"/>
          <a:ext cx="10058400" cy="4916078"/>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319069713"/>
                    </a:ext>
                  </a:extLst>
                </a:gridCol>
                <a:gridCol w="5029200">
                  <a:extLst>
                    <a:ext uri="{9D8B030D-6E8A-4147-A177-3AD203B41FA5}">
                      <a16:colId xmlns:a16="http://schemas.microsoft.com/office/drawing/2014/main" val="352119831"/>
                    </a:ext>
                  </a:extLst>
                </a:gridCol>
              </a:tblGrid>
              <a:tr h="4916078">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Nations</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bl>
          </a:graphicData>
        </a:graphic>
      </p:graphicFrame>
      <p:sp>
        <p:nvSpPr>
          <p:cNvPr id="7" name="Text Box 5">
            <a:extLst>
              <a:ext uri="{FF2B5EF4-FFF2-40B4-BE49-F238E27FC236}">
                <a16:creationId xmlns:a16="http://schemas.microsoft.com/office/drawing/2014/main" id="{FD19BAAF-3680-4BBC-A95C-D57EC96895B8}"/>
              </a:ext>
            </a:extLst>
          </p:cNvPr>
          <p:cNvSpPr txBox="1">
            <a:spLocks noChangeArrowheads="1"/>
          </p:cNvSpPr>
          <p:nvPr/>
        </p:nvSpPr>
        <p:spPr bwMode="auto">
          <a:xfrm>
            <a:off x="3381375" y="219670"/>
            <a:ext cx="5429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Beginning Themes</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1D9579E7-5AEA-466B-857D-68E98CD9F67F}"/>
              </a:ext>
            </a:extLst>
          </p:cNvPr>
          <p:cNvSpPr txBox="1"/>
          <p:nvPr/>
        </p:nvSpPr>
        <p:spPr>
          <a:xfrm>
            <a:off x="3048000" y="6320135"/>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4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 18-20</a:t>
            </a:r>
          </a:p>
        </p:txBody>
      </p:sp>
      <p:pic>
        <p:nvPicPr>
          <p:cNvPr id="10" name="Picture 4" descr="5 Bible Lessons to Learn From the Book of Genesis | Jack Wellman">
            <a:extLst>
              <a:ext uri="{FF2B5EF4-FFF2-40B4-BE49-F238E27FC236}">
                <a16:creationId xmlns:a16="http://schemas.microsoft.com/office/drawing/2014/main" id="{57FDCA25-5C58-40DC-94FD-91BEA1342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3026" y="2514600"/>
            <a:ext cx="27459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2E5B21-3AFF-41DF-B8A6-CBFCA08D5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7126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648200" y="228600"/>
            <a:ext cx="2895600" cy="914400"/>
          </a:xfrm>
        </p:spPr>
        <p:txBody>
          <a:bodyPr/>
          <a:lstStyle/>
          <a:p>
            <a:pPr algn="ctr" eaLnBrk="1" hangingPunct="1"/>
            <a:r>
              <a:rPr lang="en-US" sz="3600" dirty="0">
                <a:effectLst>
                  <a:outerShdw blurRad="38100" dist="38100" dir="2700000" algn="tl">
                    <a:srgbClr val="000000">
                      <a:alpha val="43137"/>
                    </a:srgbClr>
                  </a:outerShdw>
                </a:effectLst>
              </a:rPr>
              <a:t>Genesis 10–11</a:t>
            </a:r>
          </a:p>
        </p:txBody>
      </p:sp>
      <p:sp>
        <p:nvSpPr>
          <p:cNvPr id="162819" name="Rectangle 3"/>
          <p:cNvSpPr>
            <a:spLocks noGrp="1" noChangeArrowheads="1"/>
          </p:cNvSpPr>
          <p:nvPr>
            <p:ph type="body" idx="1"/>
          </p:nvPr>
        </p:nvSpPr>
        <p:spPr>
          <a:xfrm>
            <a:off x="2019300" y="1946275"/>
            <a:ext cx="8153400"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Sinful origin of the nations necessitating Israel’s unique birth and redemptive purpose to these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11:1-9 occurs first and Genesis 10 occurs second (Gen 10:5, 20, 31; 11:1)</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sp>
        <p:nvSpPr>
          <p:cNvPr id="163843" name="Rectangle 3"/>
          <p:cNvSpPr>
            <a:spLocks noGrp="1" noChangeArrowheads="1"/>
          </p:cNvSpPr>
          <p:nvPr>
            <p:ph type="body" idx="1"/>
          </p:nvPr>
        </p:nvSpPr>
        <p:spPr>
          <a:xfrm>
            <a:off x="1981200" y="1828800"/>
            <a:ext cx="8229600" cy="35814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Nations emanating from Noah’s three sons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Birth order: Shem, Ham, </a:t>
            </a:r>
            <a:r>
              <a:rPr lang="en-US" dirty="0" err="1">
                <a:effectLst>
                  <a:outerShdw blurRad="38100" dist="38100" dir="2700000" algn="tl">
                    <a:srgbClr val="000000">
                      <a:alpha val="43137"/>
                    </a:srgbClr>
                  </a:outerShdw>
                </a:effectLst>
                <a:ea typeface="+mn-ea"/>
                <a:cs typeface="+mn-cs"/>
              </a:rPr>
              <a:t>Japeth</a:t>
            </a:r>
            <a:r>
              <a:rPr lang="en-US" dirty="0">
                <a:effectLst>
                  <a:outerShdw blurRad="38100" dist="38100" dir="2700000" algn="tl">
                    <a:srgbClr val="000000">
                      <a:alpha val="43137"/>
                    </a:srgbClr>
                  </a:outerShdw>
                </a:effectLst>
                <a:ea typeface="+mn-ea"/>
                <a:cs typeface="+mn-cs"/>
              </a:rPr>
              <a:t> (Gen 10:1)</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Lesser to greater importance relative to Israel (Japheth, Ham, Shem)</a:t>
            </a:r>
            <a:endParaRPr lang="en-US" dirty="0"/>
          </a:p>
        </p:txBody>
      </p:sp>
      <p:pic>
        <p:nvPicPr>
          <p:cNvPr id="5" name="Picture 4">
            <a:extLst>
              <a:ext uri="{FF2B5EF4-FFF2-40B4-BE49-F238E27FC236}">
                <a16:creationId xmlns:a16="http://schemas.microsoft.com/office/drawing/2014/main" id="{050792C7-727B-4AEC-88D4-6F2029D28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9374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2394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82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00200"/>
            <a:ext cx="3737919"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 (vs. 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3C2E2EB8-CD9F-4C6D-B1C6-B656FE92FF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3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752600" y="1600200"/>
            <a:ext cx="8686800" cy="3276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Ham’s descendants (Gen 10:6-20)</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Southwest Asia and Northeast Africa</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Perennial enemies of Israel (Egyptians, Canaanites-Gen 10:15-20)</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8" name="Picture 7">
            <a:extLst>
              <a:ext uri="{FF2B5EF4-FFF2-40B4-BE49-F238E27FC236}">
                <a16:creationId xmlns:a16="http://schemas.microsoft.com/office/drawing/2014/main" id="{96B7AB96-E183-44AB-8276-5BD4915A9B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53194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5996C9D-D6AC-4293-8504-F05AD64098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6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76401"/>
            <a:ext cx="33528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882B579F-A1D3-4208-8188-1331909732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9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1" y="1104899"/>
            <a:ext cx="3234380"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686300" cy="914400"/>
          </a:xfrm>
        </p:spPr>
        <p:txBody>
          <a:bodyPr/>
          <a:lstStyle/>
          <a:p>
            <a:pPr algn="ctr" eaLnBrk="1" hangingPunct="1"/>
            <a:r>
              <a:rPr lang="en-US" sz="3600" dirty="0">
                <a:effectLst>
                  <a:outerShdw blurRad="38100" dist="38100" dir="2700000" algn="tl">
                    <a:srgbClr val="000000">
                      <a:alpha val="43137"/>
                    </a:srgbClr>
                  </a:outerShdw>
                </a:effectLst>
              </a:rPr>
              <a:t>1. Cush’s Sons (vs. 7-12)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C823CD0-E31B-4088-ADF4-6670719A63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29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1" y="1104899"/>
            <a:ext cx="3234380"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762500" cy="914400"/>
          </a:xfrm>
        </p:spPr>
        <p:txBody>
          <a:bodyPr/>
          <a:lstStyle/>
          <a:p>
            <a:pPr algn="ctr" eaLnBrk="1" hangingPunct="1"/>
            <a:r>
              <a:rPr lang="en-US" sz="3600" dirty="0">
                <a:effectLst>
                  <a:outerShdw blurRad="38100" dist="38100" dir="2700000" algn="tl">
                    <a:srgbClr val="000000">
                      <a:alpha val="43137"/>
                    </a:srgbClr>
                  </a:outerShdw>
                </a:effectLst>
              </a:rPr>
              <a:t>1. Cush’s Sons (vs. 7-12)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D6FD9C23-F8F6-48F7-8FF0-C15A91D2D8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915478" y="1600201"/>
            <a:ext cx="8361045" cy="129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“For the meaning of the verb form </a:t>
            </a:r>
            <a:r>
              <a:rPr lang="en-US" i="1" dirty="0" err="1">
                <a:effectLst>
                  <a:outerShdw blurRad="38100" dist="38100" dir="2700000" algn="tl">
                    <a:srgbClr val="000000">
                      <a:alpha val="43137"/>
                    </a:srgbClr>
                  </a:outerShdw>
                </a:effectLst>
              </a:rPr>
              <a:t>nimrodh</a:t>
            </a:r>
            <a:r>
              <a:rPr lang="en-US" dirty="0">
                <a:effectLst>
                  <a:outerShdw blurRad="38100" dist="38100" dir="2700000" algn="tl">
                    <a:srgbClr val="000000">
                      <a:alpha val="43137"/>
                    </a:srgbClr>
                  </a:outerShdw>
                </a:effectLst>
              </a:rPr>
              <a:t>, without a doubt, is ‘let us revolt’.”</a:t>
            </a:r>
          </a:p>
        </p:txBody>
      </p:sp>
      <p:sp>
        <p:nvSpPr>
          <p:cNvPr id="4" name="Text Box 5"/>
          <p:cNvSpPr txBox="1">
            <a:spLocks noChangeArrowheads="1"/>
          </p:cNvSpPr>
          <p:nvPr/>
        </p:nvSpPr>
        <p:spPr bwMode="auto">
          <a:xfrm>
            <a:off x="2963888" y="29587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1:366.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21060191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pic>
        <p:nvPicPr>
          <p:cNvPr id="6" name="Picture 5">
            <a:extLst>
              <a:ext uri="{FF2B5EF4-FFF2-40B4-BE49-F238E27FC236}">
                <a16:creationId xmlns:a16="http://schemas.microsoft.com/office/drawing/2014/main" id="{751B3581-D2EE-4481-A784-F758A4C6CC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5410884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0193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pic>
        <p:nvPicPr>
          <p:cNvPr id="6" name="Picture 5">
            <a:extLst>
              <a:ext uri="{FF2B5EF4-FFF2-40B4-BE49-F238E27FC236}">
                <a16:creationId xmlns:a16="http://schemas.microsoft.com/office/drawing/2014/main" id="{751B3581-D2EE-4481-A784-F758A4C6CC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9625424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5996C9D-D6AC-4293-8504-F05AD64098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371601"/>
            <a:ext cx="3661720" cy="49529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Calushim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5524500" cy="914400"/>
          </a:xfrm>
        </p:spPr>
        <p:txBody>
          <a:bodyPr/>
          <a:lstStyle/>
          <a:p>
            <a:pPr algn="ctr" eaLnBrk="1" hangingPunct="1"/>
            <a:r>
              <a:rPr lang="en-US" sz="3600" dirty="0">
                <a:effectLst>
                  <a:outerShdw blurRad="38100" dist="38100" dir="2700000" algn="tl">
                    <a:srgbClr val="000000">
                      <a:alpha val="43137"/>
                    </a:srgbClr>
                  </a:outerShdw>
                </a:effectLst>
              </a:rPr>
              <a:t>2. Mizraim’s Sons (vs. 13-14)</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23EAD38-F073-4DF9-ABAA-F6224C6045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3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371601"/>
            <a:ext cx="7543800" cy="47243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Calushim</a:t>
            </a:r>
            <a:endParaRPr lang="en-US" b="1" u="sng" dirty="0">
              <a:solidFill>
                <a:srgbClr val="FFFFCC"/>
              </a:solidFill>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5524500" cy="914400"/>
          </a:xfrm>
        </p:spPr>
        <p:txBody>
          <a:bodyPr/>
          <a:lstStyle/>
          <a:p>
            <a:pPr algn="ctr" eaLnBrk="1" hangingPunct="1"/>
            <a:r>
              <a:rPr lang="en-US" sz="3600" dirty="0">
                <a:effectLst>
                  <a:outerShdw blurRad="38100" dist="38100" dir="2700000" algn="tl">
                    <a:srgbClr val="000000">
                      <a:alpha val="43137"/>
                    </a:srgbClr>
                  </a:outerShdw>
                </a:effectLst>
              </a:rPr>
              <a:t>2. Mizraim’s Sons (vs. 13-14)</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541F9DB-92E4-4530-9DAC-EB9841F7D4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5 city states of philistines - AtoZMom's Blog">
            <a:extLst>
              <a:ext uri="{FF2B5EF4-FFF2-40B4-BE49-F238E27FC236}">
                <a16:creationId xmlns:a16="http://schemas.microsoft.com/office/drawing/2014/main" id="{0A4D7223-1084-46AE-9448-850B64B1F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936" y="137160"/>
            <a:ext cx="5596128"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163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D34B6927-886D-4BCB-82AC-18D26A977967}"/>
              </a:ext>
            </a:extLst>
          </p:cNvPr>
          <p:cNvSpPr>
            <a:spLocks noChangeArrowheads="1"/>
          </p:cNvSpPr>
          <p:nvPr/>
        </p:nvSpPr>
        <p:spPr bwMode="auto">
          <a:xfrm>
            <a:off x="5334000" y="1295400"/>
            <a:ext cx="609600" cy="1066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724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“In some circles in preceding times, it was taught that the curse of Canaan was upon the Negro or the Black race, which is simply not true to the text. While it is true that Blacks are the descendants of Ham, not all descendants of Ham were black-skinned people. Only one of Ham’s sons was cursed, and that was Canaan. As is known from the Egyptian portrayals of the Canaanites, the Canaanites were not black-skinned; they were white, or it would be more correct to say, olive-skinned. Therefore, black skin has nothing to do with this curse, and the curse of Canaan is not biblical grounds for the enslavement of Blacks.</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082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243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D4625233-D2F6-4EC8-9802-4441BC373B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2E203639-6EA1-4E62-9592-248E7ADB83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206529289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4806" y="228600"/>
            <a:ext cx="8942388"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b="1" u="sng" dirty="0">
                <a:solidFill>
                  <a:srgbClr val="FFFFCC"/>
                </a:solidFill>
              </a:rPr>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7D2DDBD5-3FD7-446E-B3FF-C864054E87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791D88E7-98E8-43DD-984E-F1DD83E820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31175775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rotWithShape="1">
          <a:blip r:embed="rId2">
            <a:extLst>
              <a:ext uri="{28A0092B-C50C-407E-A947-70E740481C1C}">
                <a14:useLocalDpi xmlns:a14="http://schemas.microsoft.com/office/drawing/2010/main"/>
              </a:ext>
            </a:extLst>
          </a:blip>
          <a:srcRect t="-1" b="4706"/>
          <a:stretch/>
        </p:blipFill>
        <p:spPr bwMode="auto">
          <a:xfrm>
            <a:off x="2743200" y="342900"/>
            <a:ext cx="70104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2845006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4806" y="228600"/>
            <a:ext cx="8942388"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b="1" u="sng" dirty="0">
                <a:solidFill>
                  <a:srgbClr val="FFFFCC"/>
                </a:solidFill>
              </a:rPr>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B6700BF9-8212-40E2-9E5A-D4EC8A9DE7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9BB3F70E-CE5E-4178-852B-ECF60B8198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41542930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b="1" u="sng" dirty="0">
                <a:solidFill>
                  <a:srgbClr val="FFFFCC"/>
                </a:solidFill>
              </a:rPr>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31ED6A3F-16E9-4962-824E-27772C5144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5559BBAD-14AE-4421-B89A-8705E4B898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11791584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524000" y="1371601"/>
            <a:ext cx="58674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675562" y="1981200"/>
            <a:ext cx="2992438" cy="3074988"/>
          </a:xfrm>
          <a:prstGeom prst="rect">
            <a:avLst/>
          </a:prstGeom>
          <a:noFill/>
          <a:ln w="9525">
            <a:noFill/>
            <a:miter lim="800000"/>
            <a:headEnd/>
            <a:tailEnd/>
          </a:ln>
        </p:spPr>
      </p:pic>
      <p:pic>
        <p:nvPicPr>
          <p:cNvPr id="6" name="Picture 5">
            <a:extLst>
              <a:ext uri="{FF2B5EF4-FFF2-40B4-BE49-F238E27FC236}">
                <a16:creationId xmlns:a16="http://schemas.microsoft.com/office/drawing/2014/main" id="{1B1F4CE6-65FA-471C-88A8-FE5AF06DA1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0290556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371850" y="228600"/>
            <a:ext cx="54483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61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80416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5612071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2555288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“Here we have a clear dating of this Table of the Nations. It must have been composed while Sodom and the other cites of the plain were still flourishing, and known as landmarks.”</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Date of Writing?</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192" y="4124890"/>
            <a:ext cx="317961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5930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09800" y="228600"/>
            <a:ext cx="7772400" cy="914400"/>
          </a:xfrm>
        </p:spPr>
        <p:txBody>
          <a:bodyPr/>
          <a:lstStyle/>
          <a:p>
            <a:pPr algn="ctr" eaLnBrk="1" hangingPunct="1"/>
            <a:r>
              <a:rPr lang="en-US" sz="3600" dirty="0"/>
              <a:t>DOCUMENTARY HYPOTHESIS</a:t>
            </a:r>
          </a:p>
        </p:txBody>
      </p:sp>
      <p:sp>
        <p:nvSpPr>
          <p:cNvPr id="5123" name="Rectangle 3"/>
          <p:cNvSpPr>
            <a:spLocks noGrp="1" noChangeArrowheads="1"/>
          </p:cNvSpPr>
          <p:nvPr>
            <p:ph type="body" idx="1"/>
          </p:nvPr>
        </p:nvSpPr>
        <p:spPr>
          <a:xfrm>
            <a:off x="1752600" y="1600200"/>
            <a:ext cx="5715000" cy="4114800"/>
          </a:xfrm>
        </p:spPr>
        <p:txBody>
          <a:bodyPr/>
          <a:lstStyle/>
          <a:p>
            <a:pPr marL="461963" indent="-461963" eaLnBrk="1" hangingPunct="1">
              <a:spcBef>
                <a:spcPts val="0"/>
              </a:spcBef>
              <a:spcAft>
                <a:spcPts val="3600"/>
              </a:spcAft>
              <a:defRPr/>
            </a:pPr>
            <a:r>
              <a:rPr lang="en-US" dirty="0"/>
              <a:t>J – Yahwist (850 B.C.)</a:t>
            </a:r>
          </a:p>
          <a:p>
            <a:pPr marL="461963" indent="-461963" eaLnBrk="1" hangingPunct="1">
              <a:spcBef>
                <a:spcPts val="0"/>
              </a:spcBef>
              <a:spcAft>
                <a:spcPts val="3600"/>
              </a:spcAft>
              <a:defRPr/>
            </a:pPr>
            <a:r>
              <a:rPr lang="en-US" dirty="0"/>
              <a:t>E – </a:t>
            </a:r>
            <a:r>
              <a:rPr lang="en-US" dirty="0" err="1"/>
              <a:t>Elohist</a:t>
            </a:r>
            <a:r>
              <a:rPr lang="en-US" dirty="0"/>
              <a:t> (750 B.C.)</a:t>
            </a:r>
          </a:p>
          <a:p>
            <a:pPr marL="461963" indent="-461963" eaLnBrk="1" hangingPunct="1">
              <a:spcBef>
                <a:spcPts val="0"/>
              </a:spcBef>
              <a:spcAft>
                <a:spcPts val="3600"/>
              </a:spcAft>
              <a:defRPr/>
            </a:pPr>
            <a:r>
              <a:rPr lang="en-US" dirty="0"/>
              <a:t>D – Deuteronomist (621 B.C.)</a:t>
            </a:r>
          </a:p>
          <a:p>
            <a:pPr marL="461963" indent="-461963" eaLnBrk="1" hangingPunct="1">
              <a:spcBef>
                <a:spcPts val="0"/>
              </a:spcBef>
              <a:spcAft>
                <a:spcPts val="3600"/>
              </a:spcAft>
              <a:defRPr/>
            </a:pPr>
            <a:r>
              <a:rPr lang="en-US" dirty="0"/>
              <a:t>P – Priestly code (525 B.C.)</a:t>
            </a:r>
          </a:p>
        </p:txBody>
      </p:sp>
      <p:pic>
        <p:nvPicPr>
          <p:cNvPr id="2" name="Picture 4" descr="5 Bible Lessons to Learn From the Book of Genesis | Jack Wellman">
            <a:extLst>
              <a:ext uri="{FF2B5EF4-FFF2-40B4-BE49-F238E27FC236}">
                <a16:creationId xmlns:a16="http://schemas.microsoft.com/office/drawing/2014/main" id="{AF8B4529-C26C-4113-B17B-237DE2814B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6200" y="2286000"/>
            <a:ext cx="277394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DC1436-E7A9-40F8-89B7-E3366ABB24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581400" y="228600"/>
            <a:ext cx="5029200" cy="1143000"/>
          </a:xfrm>
        </p:spPr>
        <p:txBody>
          <a:bodyPr/>
          <a:lstStyle/>
          <a:p>
            <a:pPr algn="ctr" eaLnBrk="1" hangingPunct="1"/>
            <a:r>
              <a:rPr lang="en-US" sz="3600" dirty="0"/>
              <a:t>Problems with the Documentary Hypothesis</a:t>
            </a:r>
          </a:p>
        </p:txBody>
      </p:sp>
      <p:sp>
        <p:nvSpPr>
          <p:cNvPr id="87043" name="Rectangle 3"/>
          <p:cNvSpPr>
            <a:spLocks noGrp="1" noChangeArrowheads="1"/>
          </p:cNvSpPr>
          <p:nvPr>
            <p:ph type="body" idx="1"/>
          </p:nvPr>
        </p:nvSpPr>
        <p:spPr>
          <a:xfrm>
            <a:off x="1752600" y="1600200"/>
            <a:ext cx="8686800" cy="4876800"/>
          </a:xfrm>
        </p:spPr>
        <p:txBody>
          <a:bodyPr/>
          <a:lstStyle/>
          <a:p>
            <a:pPr marL="571500" indent="-571500" eaLnBrk="1" hangingPunct="1">
              <a:spcBef>
                <a:spcPts val="0"/>
              </a:spcBef>
              <a:spcAft>
                <a:spcPts val="2400"/>
              </a:spcAft>
              <a:buSzPct val="100000"/>
              <a:buFont typeface="+mj-lt"/>
              <a:buAutoNum type="arabicPeriod"/>
              <a:defRPr/>
            </a:pPr>
            <a:r>
              <a:rPr lang="en-US" sz="3000" dirty="0"/>
              <a:t>Jewish and Christian tradition</a:t>
            </a:r>
          </a:p>
          <a:p>
            <a:pPr marL="571500" indent="-571500" eaLnBrk="1" hangingPunct="1">
              <a:spcBef>
                <a:spcPts val="0"/>
              </a:spcBef>
              <a:spcAft>
                <a:spcPts val="2400"/>
              </a:spcAft>
              <a:buSzPct val="100000"/>
              <a:buFont typeface="+mj-lt"/>
              <a:buAutoNum type="arabicPeriod"/>
              <a:defRPr/>
            </a:pPr>
            <a:r>
              <a:rPr lang="en-US" sz="3000" dirty="0"/>
              <a:t>Mosaic Authorship assumed throughout Scripture (Num. 33:1-2; Dan. 9:11-13; Matt. 19:4-8)</a:t>
            </a:r>
          </a:p>
          <a:p>
            <a:pPr marL="571500" indent="-571500" eaLnBrk="1" hangingPunct="1">
              <a:spcBef>
                <a:spcPts val="0"/>
              </a:spcBef>
              <a:spcAft>
                <a:spcPts val="2400"/>
              </a:spcAft>
              <a:buSzPct val="100000"/>
              <a:buFont typeface="+mj-lt"/>
              <a:buAutoNum type="arabicPeriod"/>
              <a:defRPr/>
            </a:pPr>
            <a:r>
              <a:rPr lang="en-US" sz="3000" dirty="0"/>
              <a:t>Literary unity</a:t>
            </a:r>
          </a:p>
          <a:p>
            <a:pPr marL="571500" indent="-571500" eaLnBrk="1" hangingPunct="1">
              <a:spcBef>
                <a:spcPts val="0"/>
              </a:spcBef>
              <a:spcAft>
                <a:spcPts val="2400"/>
              </a:spcAft>
              <a:buSzPct val="100000"/>
              <a:buFont typeface="+mj-lt"/>
              <a:buAutoNum type="arabicPeriod"/>
              <a:defRPr/>
            </a:pPr>
            <a:r>
              <a:rPr lang="en-US" sz="3000" b="1" u="sng" dirty="0">
                <a:solidFill>
                  <a:srgbClr val="FFFFCC"/>
                </a:solidFill>
              </a:rPr>
              <a:t>Eyewitness testimony (Exod. 15:27)</a:t>
            </a:r>
          </a:p>
          <a:p>
            <a:pPr marL="571500" indent="-571500" eaLnBrk="1" hangingPunct="1">
              <a:spcBef>
                <a:spcPts val="0"/>
              </a:spcBef>
              <a:spcAft>
                <a:spcPts val="2400"/>
              </a:spcAft>
              <a:buSzPct val="100000"/>
              <a:buFont typeface="+mj-lt"/>
              <a:buAutoNum type="arabicPeriod"/>
              <a:defRPr/>
            </a:pPr>
            <a:r>
              <a:rPr lang="en-US" sz="3000" b="1" u="sng" dirty="0">
                <a:solidFill>
                  <a:srgbClr val="FFFFCC"/>
                </a:solidFill>
              </a:rPr>
              <a:t>Familiarity with Egyptian geography (Gen. 13:10)</a:t>
            </a:r>
          </a:p>
          <a:p>
            <a:pPr marL="571500" indent="-571500" eaLnBrk="1" hangingPunct="1">
              <a:spcBef>
                <a:spcPts val="0"/>
              </a:spcBef>
              <a:spcAft>
                <a:spcPts val="2400"/>
              </a:spcAft>
              <a:buSzPct val="100000"/>
              <a:buFont typeface="+mj-lt"/>
              <a:buAutoNum type="arabicPeriod"/>
              <a:defRPr/>
            </a:pPr>
            <a:r>
              <a:rPr lang="en-US" sz="3000" dirty="0"/>
              <a:t>Moses the likely writer (Acts 7:22)</a:t>
            </a:r>
          </a:p>
        </p:txBody>
      </p:sp>
      <p:pic>
        <p:nvPicPr>
          <p:cNvPr id="4" name="Picture 3">
            <a:extLst>
              <a:ext uri="{FF2B5EF4-FFF2-40B4-BE49-F238E27FC236}">
                <a16:creationId xmlns:a16="http://schemas.microsoft.com/office/drawing/2014/main" id="{BBD540D9-C849-4AC6-BB9D-8ED4E62C9D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657600" y="228600"/>
            <a:ext cx="4876800" cy="1143000"/>
          </a:xfrm>
        </p:spPr>
        <p:txBody>
          <a:bodyPr/>
          <a:lstStyle/>
          <a:p>
            <a:pPr algn="ctr" eaLnBrk="1" hangingPunct="1"/>
            <a:r>
              <a:rPr lang="en-US" sz="3600" dirty="0"/>
              <a:t>Problems with the Documentary Hypothesis</a:t>
            </a:r>
          </a:p>
        </p:txBody>
      </p:sp>
      <p:sp>
        <p:nvSpPr>
          <p:cNvPr id="88067" name="Rectangle 3"/>
          <p:cNvSpPr>
            <a:spLocks noGrp="1" noChangeArrowheads="1"/>
          </p:cNvSpPr>
          <p:nvPr>
            <p:ph type="body" idx="1"/>
          </p:nvPr>
        </p:nvSpPr>
        <p:spPr>
          <a:xfrm>
            <a:off x="1752600" y="1600201"/>
            <a:ext cx="8915400" cy="4648200"/>
          </a:xfrm>
        </p:spPr>
        <p:txBody>
          <a:bodyPr/>
          <a:lstStyle/>
          <a:p>
            <a:pPr marL="571500" indent="-571500" eaLnBrk="1" hangingPunct="1">
              <a:spcBef>
                <a:spcPts val="0"/>
              </a:spcBef>
              <a:spcAft>
                <a:spcPts val="1800"/>
              </a:spcAft>
              <a:buSzPct val="100000"/>
              <a:buFont typeface="+mj-lt"/>
              <a:buAutoNum type="arabicPeriod" startAt="7"/>
              <a:defRPr/>
            </a:pPr>
            <a:r>
              <a:rPr lang="en-US" sz="3000" dirty="0"/>
              <a:t>JEDP Documents </a:t>
            </a:r>
            <a:r>
              <a:rPr lang="en-US" sz="3000" b="1" u="sng" dirty="0">
                <a:solidFill>
                  <a:srgbClr val="FFFFCC"/>
                </a:solidFill>
              </a:rPr>
              <a:t>never</a:t>
            </a:r>
            <a:r>
              <a:rPr lang="en-US" sz="3000" dirty="0"/>
              <a:t> discovered</a:t>
            </a:r>
          </a:p>
          <a:p>
            <a:pPr marL="571500" indent="-571500" eaLnBrk="1" hangingPunct="1">
              <a:spcBef>
                <a:spcPts val="0"/>
              </a:spcBef>
              <a:spcAft>
                <a:spcPts val="1800"/>
              </a:spcAft>
              <a:buSzPct val="100000"/>
              <a:buFont typeface="+mj-lt"/>
              <a:buAutoNum type="arabicPeriod" startAt="7"/>
              <a:defRPr/>
            </a:pPr>
            <a:r>
              <a:rPr lang="en-US" sz="3000" dirty="0"/>
              <a:t>Writing prior to 1500 B.C. </a:t>
            </a:r>
            <a:r>
              <a:rPr lang="en-US" sz="3000" i="1" dirty="0"/>
              <a:t>(Code of </a:t>
            </a:r>
            <a:r>
              <a:rPr lang="en-US" sz="3000" i="1" dirty="0" err="1"/>
              <a:t>Hamurabi</a:t>
            </a:r>
            <a:r>
              <a:rPr lang="en-US" sz="3000" i="1" dirty="0"/>
              <a:t>)</a:t>
            </a:r>
          </a:p>
          <a:p>
            <a:pPr marL="571500" indent="-571500" eaLnBrk="1" hangingPunct="1">
              <a:spcBef>
                <a:spcPts val="0"/>
              </a:spcBef>
              <a:spcAft>
                <a:spcPts val="1800"/>
              </a:spcAft>
              <a:buSzPct val="100000"/>
              <a:buFont typeface="+mj-lt"/>
              <a:buAutoNum type="arabicPeriod" startAt="7"/>
              <a:defRPr/>
            </a:pPr>
            <a:r>
              <a:rPr lang="en-US" sz="3000" dirty="0"/>
              <a:t>Different names for God used for different literary purposes</a:t>
            </a:r>
          </a:p>
          <a:p>
            <a:pPr marL="571500" indent="-571500" eaLnBrk="1" hangingPunct="1">
              <a:spcBef>
                <a:spcPts val="0"/>
              </a:spcBef>
              <a:spcAft>
                <a:spcPts val="1800"/>
              </a:spcAft>
              <a:buSzPct val="100000"/>
              <a:buFont typeface="+mj-lt"/>
              <a:buAutoNum type="arabicPeriod" startAt="7"/>
              <a:defRPr/>
            </a:pPr>
            <a:r>
              <a:rPr lang="en-US" sz="3000" dirty="0"/>
              <a:t>Editorial insertions added after Moses completed the bulk of the work</a:t>
            </a:r>
          </a:p>
          <a:p>
            <a:pPr marL="571500" indent="-571500" eaLnBrk="1" hangingPunct="1">
              <a:spcBef>
                <a:spcPts val="0"/>
              </a:spcBef>
              <a:spcAft>
                <a:spcPts val="1800"/>
              </a:spcAft>
              <a:buSzPct val="100000"/>
              <a:buFont typeface="+mj-lt"/>
              <a:buAutoNum type="arabicPeriod" startAt="7"/>
              <a:defRPr/>
            </a:pPr>
            <a:r>
              <a:rPr lang="en-US" sz="3000" dirty="0"/>
              <a:t>Polytheism to monotheism trajectory </a:t>
            </a:r>
            <a:r>
              <a:rPr lang="en-US" sz="3000" u="sng" dirty="0"/>
              <a:t>never</a:t>
            </a:r>
            <a:r>
              <a:rPr lang="en-US" sz="3000" dirty="0"/>
              <a:t> proven</a:t>
            </a:r>
          </a:p>
          <a:p>
            <a:pPr marL="571500" indent="-571500" eaLnBrk="1" hangingPunct="1">
              <a:spcBef>
                <a:spcPts val="0"/>
              </a:spcBef>
              <a:spcAft>
                <a:spcPts val="1800"/>
              </a:spcAft>
              <a:buSzPct val="100000"/>
              <a:buFont typeface="+mj-lt"/>
              <a:buAutoNum type="arabicPeriod" startAt="7"/>
              <a:defRPr/>
            </a:pPr>
            <a:r>
              <a:rPr lang="en-US" sz="3000" dirty="0"/>
              <a:t>Moses relied upon other sources (Gen. 5:1)</a:t>
            </a:r>
          </a:p>
        </p:txBody>
      </p:sp>
      <p:pic>
        <p:nvPicPr>
          <p:cNvPr id="4" name="Picture 3">
            <a:extLst>
              <a:ext uri="{FF2B5EF4-FFF2-40B4-BE49-F238E27FC236}">
                <a16:creationId xmlns:a16="http://schemas.microsoft.com/office/drawing/2014/main" id="{07821F7F-163F-490C-BC06-600A82472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7911831C-B1C8-4AFB-9C49-B0FFA7E69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0615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74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752600" y="1371600"/>
            <a:ext cx="8686800" cy="3429000"/>
          </a:xfrm>
        </p:spPr>
        <p:txBody>
          <a:bodyPr/>
          <a:lstStyle/>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Shem’s descendants (Gen 10:21-32)</a:t>
            </a:r>
          </a:p>
          <a:p>
            <a:pPr marL="914400" lvl="1" indent="-457200" algn="just"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Semites</a:t>
            </a:r>
          </a:p>
          <a:p>
            <a:pPr marL="914400" lvl="1" indent="-457200" algn="just"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Line leading to Israel</a:t>
            </a:r>
          </a:p>
          <a:p>
            <a:pPr marL="914400" lvl="1" indent="-457200" algn="just" eaLnBrk="1" hangingPunct="1">
              <a:spcBef>
                <a:spcPts val="0"/>
              </a:spcBef>
              <a:spcAft>
                <a:spcPts val="1800"/>
              </a:spcAft>
              <a:defRPr/>
            </a:pPr>
            <a:r>
              <a:rPr lang="en-US" dirty="0" err="1">
                <a:effectLst>
                  <a:outerShdw blurRad="38100" dist="38100" dir="2700000" algn="tl">
                    <a:srgbClr val="000000">
                      <a:alpha val="43137"/>
                    </a:srgbClr>
                  </a:outerShdw>
                </a:effectLst>
                <a:cs typeface="Calibri" panose="020F0502020204030204" pitchFamily="34" charset="0"/>
              </a:rPr>
              <a:t>Eber</a:t>
            </a:r>
            <a:r>
              <a:rPr lang="en-US" dirty="0">
                <a:effectLst>
                  <a:outerShdw blurRad="38100" dist="38100" dir="2700000" algn="tl">
                    <a:srgbClr val="000000">
                      <a:alpha val="43137"/>
                    </a:srgbClr>
                  </a:outerShdw>
                </a:effectLst>
                <a:cs typeface="Calibri" panose="020F0502020204030204" pitchFamily="34" charset="0"/>
              </a:rPr>
              <a:t> (Gen 10:21, 25) is origin of the word Hebrews (Gen 14:13)</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7" name="Picture 6">
            <a:extLst>
              <a:ext uri="{FF2B5EF4-FFF2-40B4-BE49-F238E27FC236}">
                <a16:creationId xmlns:a16="http://schemas.microsoft.com/office/drawing/2014/main" id="{4159847B-2E4F-45A8-BCD9-4D1D9B924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588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1019253" cy="2743200"/>
          </a:xfrm>
        </p:spPr>
        <p:txBody>
          <a:bodyPr/>
          <a:lstStyle/>
          <a:p>
            <a:pPr marL="0" indent="0" algn="just">
              <a:spcBef>
                <a:spcPts val="0"/>
              </a:spcBef>
              <a:buNone/>
            </a:pPr>
            <a:r>
              <a:rPr lang="en-US" dirty="0">
                <a:effectLst>
                  <a:outerShdw blurRad="38100" dist="38100" dir="2700000" algn="tl">
                    <a:srgbClr val="000000">
                      <a:alpha val="43137"/>
                    </a:srgbClr>
                  </a:outerShdw>
                </a:effectLst>
              </a:rPr>
              <a:t>“The line of Shem begins in verse 21: And unto Shem, the father of all the children of Eber. Eber in Hebrew is </a:t>
            </a:r>
            <a:r>
              <a:rPr lang="en-US" i="1" dirty="0">
                <a:effectLst>
                  <a:outerShdw blurRad="38100" dist="38100" dir="2700000" algn="tl">
                    <a:srgbClr val="000000">
                      <a:alpha val="43137"/>
                    </a:srgbClr>
                  </a:outerShdw>
                </a:effectLst>
              </a:rPr>
              <a:t>Ever</a:t>
            </a:r>
            <a:r>
              <a:rPr lang="en-US" dirty="0">
                <a:effectLst>
                  <a:outerShdw blurRad="38100" dist="38100" dir="2700000" algn="tl">
                    <a:srgbClr val="000000">
                      <a:alpha val="43137"/>
                    </a:srgbClr>
                  </a:outerShdw>
                </a:effectLst>
              </a:rPr>
              <a:t> and is the source of the Hebrew word for ‘Hebrew,’ </a:t>
            </a:r>
            <a:r>
              <a:rPr lang="en-US" i="1" dirty="0" err="1">
                <a:effectLst>
                  <a:outerShdw blurRad="38100" dist="38100" dir="2700000" algn="tl">
                    <a:srgbClr val="000000">
                      <a:alpha val="43137"/>
                    </a:srgbClr>
                  </a:outerShdw>
                </a:effectLst>
              </a:rPr>
              <a:t>Ivrit</a:t>
            </a:r>
            <a:r>
              <a:rPr lang="en-US" dirty="0">
                <a:effectLst>
                  <a:outerShdw blurRad="38100" dist="38100" dir="2700000" algn="tl">
                    <a:srgbClr val="000000">
                      <a:alpha val="43137"/>
                    </a:srgbClr>
                  </a:outerShdw>
                </a:effectLst>
              </a:rPr>
              <a:t>. To be the father of the Hebrews is the main significance of the line of Shem.”</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770630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5340690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091623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036951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 (vs. 22)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8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 (vs. 22)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2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2864103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413102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2284543618"/>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Persia (Iran)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4897" y="228600"/>
            <a:ext cx="6082207" cy="6400800"/>
          </a:xfrm>
          <a:prstGeom prst="rect">
            <a:avLst/>
          </a:prstGeom>
        </p:spPr>
      </p:pic>
    </p:spTree>
    <p:extLst>
      <p:ext uri="{BB962C8B-B14F-4D97-AF65-F5344CB8AC3E}">
        <p14:creationId xmlns:p14="http://schemas.microsoft.com/office/powerpoint/2010/main" val="20863482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“Iranian school textbooks, such as </a:t>
            </a:r>
            <a:r>
              <a:rPr lang="en-US" altLang="en-US" sz="3000" i="1" dirty="0">
                <a:effectLst>
                  <a:outerShdw blurRad="38100" dist="38100" dir="2700000" algn="tl">
                    <a:srgbClr val="000000">
                      <a:alpha val="43137"/>
                    </a:srgbClr>
                  </a:outerShdw>
                </a:effectLst>
                <a:cs typeface="Calibri" panose="020F0502020204030204" pitchFamily="34" charset="0"/>
              </a:rPr>
              <a:t>The Qur'an and Life</a:t>
            </a:r>
            <a:r>
              <a:rPr lang="en-US" altLang="en-US" sz="3000" dirty="0">
                <a:effectLst>
                  <a:outerShdw blurRad="38100" dist="38100" dir="2700000" algn="tl">
                    <a:srgbClr val="000000">
                      <a:alpha val="43137"/>
                    </a:srgbClr>
                  </a:outerShdw>
                </a:effectLst>
                <a:cs typeface="Calibri" panose="020F0502020204030204" pitchFamily="34" charset="0"/>
              </a:rPr>
              <a:t> (Grade 12, p. 125) prepare Iranian children for the Ayatollahs' sublime goal: the apocalyptic, horrifying, millenarian, military battle against the USA and other ‘arrogant oppressors of the world,’ which are ostensibly led by ‘idolatrous devils.’ While the ‘savior’ – the infallible, immortal, divinely ordained and eventual global leader, the Mahdi – has not surfaced yet, Iranian children are taught that the battle is already raging throughout the world, awaiting their sacrifice. School . . .</a:t>
            </a:r>
          </a:p>
        </p:txBody>
      </p:sp>
      <p:sp>
        <p:nvSpPr>
          <p:cNvPr id="78851" name="TextBox 2"/>
          <p:cNvSpPr txBox="1">
            <a:spLocks noChangeArrowheads="1"/>
          </p:cNvSpPr>
          <p:nvPr/>
        </p:nvSpPr>
        <p:spPr bwMode="auto">
          <a:xfrm>
            <a:off x="1066800" y="228600"/>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19873176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 . .textbooks of Western democracies are the most authentic reflection of peoples' values and worldview. School textbooks of tyrannies are the most authentic reflection of the nature and mission of the regimes. Iranian school textbooks reflect the strategy and tactics of the Ayatollahs, much more authentically than speeches, interviews, diplomatic statements and conversations conducted by President Rouhani and Foreign Minister Zarif.”</a:t>
            </a:r>
          </a:p>
        </p:txBody>
      </p:sp>
      <p:sp>
        <p:nvSpPr>
          <p:cNvPr id="78851" name="TextBox 2"/>
          <p:cNvSpPr txBox="1">
            <a:spLocks noChangeArrowheads="1"/>
          </p:cNvSpPr>
          <p:nvPr/>
        </p:nvSpPr>
        <p:spPr bwMode="auto">
          <a:xfrm>
            <a:off x="1066800" y="228600"/>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360847216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919C3-DC9E-4FFD-A68B-BEF0A4EE69A3}"/>
              </a:ext>
            </a:extLst>
          </p:cNvPr>
          <p:cNvPicPr>
            <a:picLocks noChangeAspect="1"/>
          </p:cNvPicPr>
          <p:nvPr/>
        </p:nvPicPr>
        <p:blipFill>
          <a:blip r:embed="rId2"/>
          <a:stretch>
            <a:fillRect/>
          </a:stretch>
        </p:blipFill>
        <p:spPr>
          <a:xfrm>
            <a:off x="1295400" y="228600"/>
            <a:ext cx="96012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040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0" y="2286001"/>
            <a:ext cx="9144000" cy="2833301"/>
          </a:xfrm>
        </p:spPr>
        <p:txBody>
          <a:bodyPr/>
          <a:lstStyle/>
          <a:p>
            <a:pPr marL="0" indent="0" algn="just">
              <a:buNone/>
            </a:pPr>
            <a:r>
              <a:rPr lang="en-US" sz="3600" dirty="0">
                <a:effectLst>
                  <a:outerShdw blurRad="38100" dist="38100" dir="2700000" algn="tl">
                    <a:srgbClr val="000000">
                      <a:alpha val="43137"/>
                    </a:srgbClr>
                  </a:outerShdw>
                </a:effectLst>
              </a:rPr>
              <a:t>“The unique alignment of nations described in Ezekiel 38 and 39 has never occurred in the past, but it is occurring now.”</a:t>
            </a:r>
          </a:p>
        </p:txBody>
      </p:sp>
      <p:sp>
        <p:nvSpPr>
          <p:cNvPr id="7" name="Rectangle 6">
            <a:extLst>
              <a:ext uri="{FF2B5EF4-FFF2-40B4-BE49-F238E27FC236}">
                <a16:creationId xmlns:a16="http://schemas.microsoft.com/office/drawing/2014/main" id="{3F4259E9-F8CB-4AE0-9D30-0ABD1215DCFD}"/>
              </a:ext>
            </a:extLst>
          </p:cNvPr>
          <p:cNvSpPr/>
          <p:nvPr/>
        </p:nvSpPr>
        <p:spPr>
          <a:xfrm>
            <a:off x="2357437" y="228600"/>
            <a:ext cx="7477126"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just"/>
            <a:r>
              <a:rPr lang="en-US" sz="1800" dirty="0">
                <a:effectLst>
                  <a:outerShdw blurRad="38100" dist="38100" dir="2700000" algn="tl">
                    <a:srgbClr val="000000">
                      <a:alpha val="43137"/>
                    </a:srgbClr>
                  </a:outerShdw>
                </a:effectLst>
                <a:latin typeface="MinionPro-Regular"/>
              </a:rPr>
              <a:t>Ron Rhodes, </a:t>
            </a:r>
            <a:r>
              <a:rPr lang="en-US" sz="1800" i="1" dirty="0">
                <a:effectLst>
                  <a:outerShdw blurRad="38100" dist="38100" dir="2700000" algn="tl">
                    <a:srgbClr val="000000">
                      <a:alpha val="43137"/>
                    </a:srgbClr>
                  </a:outerShdw>
                </a:effectLst>
                <a:latin typeface="MinionPro-It"/>
              </a:rPr>
              <a:t>Northern Storm Rising: Russia, Iran, and the Emerging End-Times Military Coalition against Israel </a:t>
            </a:r>
            <a:r>
              <a:rPr lang="en-US" sz="1800" dirty="0">
                <a:effectLst>
                  <a:outerShdw blurRad="38100" dist="38100" dir="2700000" algn="tl">
                    <a:srgbClr val="000000">
                      <a:alpha val="43137"/>
                    </a:srgbClr>
                  </a:outerShdw>
                </a:effectLst>
                <a:latin typeface="MinionPro-Regular"/>
              </a:rPr>
              <a:t>(Eugene, OR: Harvest, 2008), pp. 90.</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609601" y="84446"/>
            <a:ext cx="1105408" cy="1097280"/>
          </a:xfrm>
          <a:prstGeom prst="rect">
            <a:avLst/>
          </a:prstGeom>
          <a:ln w="19050">
            <a:solidFill>
              <a:schemeClr val="tx1"/>
            </a:solidFill>
          </a:ln>
        </p:spPr>
      </p:pic>
    </p:spTree>
    <p:extLst>
      <p:ext uri="{BB962C8B-B14F-4D97-AF65-F5344CB8AC3E}">
        <p14:creationId xmlns:p14="http://schemas.microsoft.com/office/powerpoint/2010/main" val="39821305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 (vs. 22)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36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4114800"/>
          </a:xfrm>
        </p:spPr>
        <p:txBody>
          <a:bodyPr/>
          <a:lstStyle/>
          <a:p>
            <a:pPr marL="0" indent="0" algn="just">
              <a:spcBef>
                <a:spcPts val="0"/>
              </a:spcBef>
              <a:spcAft>
                <a:spcPts val="0"/>
              </a:spcAft>
              <a:buNone/>
            </a:pPr>
            <a:r>
              <a:rPr lang="en-US" sz="3600" dirty="0">
                <a:effectLst>
                  <a:outerShdw blurRad="38100" dist="38100" dir="2700000" algn="tl">
                    <a:srgbClr val="000000">
                      <a:alpha val="43137"/>
                    </a:srgbClr>
                  </a:outerShdw>
                </a:effectLst>
              </a:rPr>
              <a:t>“Asshur was the ancestor of the Assyrians. Indeed, whenever the English word ‘Assyria’ is used, it is the Hebrew Asshur (</a:t>
            </a:r>
            <a:r>
              <a:rPr lang="en-US" sz="3600" i="1" dirty="0">
                <a:effectLst>
                  <a:outerShdw blurRad="38100" dist="38100" dir="2700000" algn="tl">
                    <a:srgbClr val="000000">
                      <a:alpha val="43137"/>
                    </a:srgbClr>
                  </a:outerShdw>
                </a:effectLst>
              </a:rPr>
              <a:t>‘</a:t>
            </a:r>
            <a:r>
              <a:rPr lang="en-US" sz="3600" i="1" dirty="0" err="1">
                <a:effectLst>
                  <a:outerShdw blurRad="38100" dist="38100" dir="2700000" algn="tl">
                    <a:srgbClr val="000000">
                      <a:alpha val="43137"/>
                    </a:srgbClr>
                  </a:outerShdw>
                </a:effectLst>
              </a:rPr>
              <a:t>ashshûr</a:t>
            </a:r>
            <a:r>
              <a:rPr lang="en-US" sz="3600" dirty="0">
                <a:effectLst>
                  <a:outerShdw blurRad="38100" dist="38100" dir="2700000" algn="tl">
                    <a:srgbClr val="000000">
                      <a:alpha val="43137"/>
                    </a:srgbClr>
                  </a:outerShdw>
                </a:effectLst>
              </a:rPr>
              <a:t>). These </a:t>
            </a:r>
            <a:r>
              <a:rPr lang="en-US" sz="3600" dirty="0" err="1">
                <a:effectLst>
                  <a:outerShdw blurRad="38100" dist="38100" dir="2700000" algn="tl">
                    <a:srgbClr val="000000">
                      <a:alpha val="43137"/>
                    </a:srgbClr>
                  </a:outerShdw>
                </a:effectLst>
              </a:rPr>
              <a:t>Shemitic</a:t>
            </a:r>
            <a:r>
              <a:rPr lang="en-US" sz="3600" dirty="0">
                <a:effectLst>
                  <a:outerShdw blurRad="38100" dist="38100" dir="2700000" algn="tl">
                    <a:srgbClr val="000000">
                      <a:alpha val="43137"/>
                    </a:srgbClr>
                  </a:outerShdw>
                </a:effectLst>
              </a:rPr>
              <a:t> Assyrians replaced the Hamitic Assyrians of 10:11. Assyria later became a powerful empire noted for its cruelty.”</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Asshur = Assyria</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651.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538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354068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 (vs. 22)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3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199"/>
            <a:ext cx="2743200" cy="3429001"/>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Uz</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Hul</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Gether</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Mash</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457700" cy="914400"/>
          </a:xfrm>
        </p:spPr>
        <p:txBody>
          <a:bodyPr/>
          <a:lstStyle/>
          <a:p>
            <a:pPr algn="ctr" eaLnBrk="1" hangingPunct="1"/>
            <a:r>
              <a:rPr lang="en-US" sz="3600" dirty="0">
                <a:effectLst>
                  <a:outerShdw blurRad="38100" dist="38100" dir="2700000" algn="tl">
                    <a:srgbClr val="000000">
                      <a:alpha val="43137"/>
                    </a:srgbClr>
                  </a:outerShdw>
                </a:effectLst>
              </a:rPr>
              <a:t>5. Aram’s Sons (vs. 23)</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F4922125-2285-4B4E-BB06-0325CC459E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199"/>
            <a:ext cx="2743200" cy="3429001"/>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Uz</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Hul</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Gether</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Mash</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457700" cy="914400"/>
          </a:xfrm>
        </p:spPr>
        <p:txBody>
          <a:bodyPr/>
          <a:lstStyle/>
          <a:p>
            <a:pPr algn="ctr" eaLnBrk="1" hangingPunct="1"/>
            <a:r>
              <a:rPr lang="en-US" sz="3600" dirty="0">
                <a:effectLst>
                  <a:outerShdw blurRad="38100" dist="38100" dir="2700000" algn="tl">
                    <a:srgbClr val="000000">
                      <a:alpha val="43137"/>
                    </a:srgbClr>
                  </a:outerShdw>
                </a:effectLst>
              </a:rPr>
              <a:t>5. Aram’s Sons (vs. 23)</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F4922125-2285-4B4E-BB06-0325CC459E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2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Arphachshad</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 (vs. 22)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2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Joktan</a:t>
            </a:r>
            <a:endParaRPr lang="en-US" dirty="0">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 (vs. 25)</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4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Joktan</a:t>
            </a:r>
            <a:endParaRPr lang="en-US" dirty="0">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 (vs. 25)</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602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 . . </a:t>
            </a:r>
            <a:r>
              <a:rPr lang="en-US" sz="3600" i="1"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78374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name of the one was Peleg. For in his days was the earth divided. The name Peleg means ‘to divide.’ Some identify this event with the continental divide or the continental drift. However, contextually, it more likely refers to the language division of the Tower of Babel judgment. This means that the confusion of tongues occurred during Peleg’s lifetime.”</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76699092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81766" cy="3733800"/>
          </a:xfrm>
        </p:spPr>
        <p:txBody>
          <a:bodyPr/>
          <a:lstStyle/>
          <a:p>
            <a:pPr marL="0" indent="0" algn="just">
              <a:buNone/>
            </a:pPr>
            <a:r>
              <a:rPr lang="en-US" altLang="en-US" sz="310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Evidently this was a most memorable event, and Eber named his son in commemoration of it. The name Peleg means ‘division.’… The big question concerns the meaning of the indicated division of the earth. The most obvious interpretation of this verse is that the division was the division of the peoples at the Tower of Babel, as discussed in Genesis 11. It is significant that some such division is mentioned here in Genesis 10:5 (‘By these were the isles of the Gentiles divided in their lands; every one after his tongue, after their families, in their nations’) and Genesis 10:32 (‘. . . by these were the nations divided in the earth after the flood’).</a:t>
            </a:r>
            <a:r>
              <a:rPr lang="en-US" altLang="en-US" sz="3100" dirty="0">
                <a:effectLst>
                  <a:outerShdw blurRad="38100" dist="38100" dir="2700000" algn="tl">
                    <a:srgbClr val="000000">
                      <a:alpha val="43137"/>
                    </a:srgbClr>
                  </a:outerShdw>
                </a:effectLst>
                <a:cs typeface="Calibri" panose="020F0502020204030204" pitchFamily="34" charset="0"/>
              </a:rPr>
              <a:t>”</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81766" cy="4876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These verses seem clearly to refer to a linguistic and geographic division, rather than to an actual splitting of the continents. This is especially clear in verse 5, where the division is specifically ‘after his tongue.’… If it is ever actually proved that the earth once was a single land mass that somehow split apart, with the segments gradually drifting away to form the present continents, then indeed this verse might be understood to refer to such an event. At present, the question of continental drift is still open among scientists; and creationist scientists have pointed to a number of unresolved physical difficulties with the whole idea.</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26385B-DB67-49DB-A642-2D485B7D9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71077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834039" y="1828800"/>
            <a:ext cx="8523922" cy="3429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“Peleg means ‘division’, for he lived at the time when the earth was divided (</a:t>
            </a:r>
            <a:r>
              <a:rPr lang="en-US" i="1" dirty="0" err="1">
                <a:effectLst>
                  <a:outerShdw blurRad="38100" dist="38100" dir="2700000" algn="tl">
                    <a:srgbClr val="000000">
                      <a:alpha val="43137"/>
                    </a:srgbClr>
                  </a:outerShdw>
                </a:effectLst>
              </a:rPr>
              <a:t>niphlegah</a:t>
            </a:r>
            <a:r>
              <a:rPr lang="en-US" dirty="0">
                <a:effectLst>
                  <a:outerShdw blurRad="38100" dist="38100" dir="2700000" algn="tl">
                    <a:srgbClr val="000000">
                      <a:alpha val="43137"/>
                    </a:srgbClr>
                  </a:outerShdw>
                </a:effectLst>
              </a:rPr>
              <a:t>) and the name given to the man is in memory of this event. The event referred to must be the one under consideration—the Confusion of Tongues.”</a:t>
            </a:r>
          </a:p>
        </p:txBody>
      </p:sp>
      <p:sp>
        <p:nvSpPr>
          <p:cNvPr id="4" name="Text Box 5"/>
          <p:cNvSpPr txBox="1">
            <a:spLocks noChangeArrowheads="1"/>
          </p:cNvSpPr>
          <p:nvPr/>
        </p:nvSpPr>
        <p:spPr bwMode="auto">
          <a:xfrm>
            <a:off x="2963888" y="29587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1:378.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1818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6768DE5A-E1BA-4BD4-8752-7A548D464DE0}"/>
              </a:ext>
            </a:extLst>
          </p:cNvPr>
          <p:cNvSpPr>
            <a:spLocks noGrp="1" noChangeArrowheads="1"/>
          </p:cNvSpPr>
          <p:nvPr>
            <p:ph type="body" idx="1"/>
          </p:nvPr>
        </p:nvSpPr>
        <p:spPr>
          <a:xfrm>
            <a:off x="3886201" y="2078038"/>
            <a:ext cx="6324600" cy="2701925"/>
          </a:xfrm>
        </p:spPr>
        <p:txBody>
          <a:bodyPr/>
          <a:lstStyle/>
          <a:p>
            <a:pPr marL="0" indent="0" algn="just" eaLnBrk="1" hangingPunct="1">
              <a:buNone/>
              <a:defRPr/>
            </a:pPr>
            <a:r>
              <a:rPr lang="en-US" dirty="0">
                <a:cs typeface="Calibri" panose="020F0502020204030204" pitchFamily="34" charset="0"/>
              </a:rPr>
              <a:t>“For after he [Moses] has mentioned </a:t>
            </a:r>
            <a:r>
              <a:rPr lang="en-US" dirty="0" err="1">
                <a:cs typeface="Calibri" panose="020F0502020204030204" pitchFamily="34" charset="0"/>
              </a:rPr>
              <a:t>Arphaxad</a:t>
            </a:r>
            <a:r>
              <a:rPr lang="en-US" dirty="0">
                <a:cs typeface="Calibri" panose="020F0502020204030204" pitchFamily="34" charset="0"/>
              </a:rPr>
              <a:t> as the third of the sons of Shem, he then names Peleg, his great grandson, in whose days the languages were divided.”</a:t>
            </a:r>
          </a:p>
        </p:txBody>
      </p:sp>
      <p:sp>
        <p:nvSpPr>
          <p:cNvPr id="4" name="Rectangle 3">
            <a:extLst>
              <a:ext uri="{FF2B5EF4-FFF2-40B4-BE49-F238E27FC236}">
                <a16:creationId xmlns:a16="http://schemas.microsoft.com/office/drawing/2014/main" id="{0B571A8C-43E3-46D7-84D8-B20DECB10E5B}"/>
              </a:ext>
            </a:extLst>
          </p:cNvPr>
          <p:cNvSpPr/>
          <p:nvPr/>
        </p:nvSpPr>
        <p:spPr>
          <a:xfrm>
            <a:off x="2400300" y="204281"/>
            <a:ext cx="7391400" cy="1000274"/>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Calibri" panose="020F0502020204030204" pitchFamily="34" charset="0"/>
              </a:rPr>
              <a:t>John Calvin</a:t>
            </a:r>
          </a:p>
          <a:p>
            <a:pPr algn="ctr"/>
            <a:r>
              <a:rPr lang="en-US" sz="1800" i="1" dirty="0">
                <a:solidFill>
                  <a:srgbClr val="FFFFFF"/>
                </a:solidFill>
                <a:latin typeface="Calibri" panose="020F0502020204030204" pitchFamily="34" charset="0"/>
                <a:ea typeface="+mj-ea"/>
                <a:cs typeface="Calibri" panose="020F0502020204030204" pitchFamily="34" charset="0"/>
              </a:rPr>
              <a:t>Genesis</a:t>
            </a:r>
            <a:r>
              <a:rPr lang="en-US" sz="1800" dirty="0">
                <a:solidFill>
                  <a:srgbClr val="FFFFFF"/>
                </a:solidFill>
                <a:latin typeface="Calibri" panose="020F0502020204030204" pitchFamily="34" charset="0"/>
                <a:ea typeface="+mj-ea"/>
                <a:cs typeface="Calibri" panose="020F0502020204030204" pitchFamily="34" charset="0"/>
              </a:rPr>
              <a:t>, 1554 (Edinburgh, UK: Banner of Truth, 1984), p. 324. </a:t>
            </a:r>
            <a:endParaRPr lang="en-US" sz="1800" dirty="0">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E1F3F7D8-A9B9-4220-A474-0B3B731F54F7}"/>
              </a:ext>
            </a:extLst>
          </p:cNvPr>
          <p:cNvPicPr>
            <a:picLocks noChangeAspect="1"/>
          </p:cNvPicPr>
          <p:nvPr/>
        </p:nvPicPr>
        <p:blipFill>
          <a:blip r:embed="rId2"/>
          <a:stretch>
            <a:fillRect/>
          </a:stretch>
        </p:blipFill>
        <p:spPr>
          <a:xfrm>
            <a:off x="1133475" y="1895475"/>
            <a:ext cx="2143125" cy="3067050"/>
          </a:xfrm>
          <a:prstGeom prst="ellipse">
            <a:avLst/>
          </a:prstGeom>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Joktan</a:t>
            </a:r>
            <a:endParaRPr lang="en-US" b="1" u="sng" dirty="0">
              <a:solidFill>
                <a:srgbClr val="FFFFCC"/>
              </a:solidFill>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 (vs. 25)</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52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2895600" cy="3238500"/>
          </a:xfrm>
        </p:spPr>
        <p:txBody>
          <a:bodyPr/>
          <a:lstStyle/>
          <a:p>
            <a:pPr marL="688975" lvl="1" indent="-688975" eaLnBrk="1" hangingPunct="1">
              <a:spcBef>
                <a:spcPts val="0"/>
              </a:spcBef>
              <a:spcAft>
                <a:spcPts val="18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rPr>
              <a:t>Alamodad</a:t>
            </a: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Sheleph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Hazarmaveth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Jerah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Hadoram</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Uzal</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Diklah</a:t>
            </a:r>
            <a:endParaRPr lang="en-US" sz="28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676650" y="228600"/>
            <a:ext cx="4838700" cy="914400"/>
          </a:xfrm>
        </p:spPr>
        <p:txBody>
          <a:bodyPr/>
          <a:lstStyle/>
          <a:p>
            <a:pPr algn="ctr" eaLnBrk="1" hangingPunct="1"/>
            <a:r>
              <a:rPr lang="en-US" sz="3600" dirty="0" err="1">
                <a:effectLst>
                  <a:outerShdw blurRad="38100" dist="38100" dir="2700000" algn="tl">
                    <a:srgbClr val="000000">
                      <a:alpha val="43137"/>
                    </a:srgbClr>
                  </a:outerShdw>
                </a:effectLst>
              </a:rPr>
              <a:t>Joktan’s</a:t>
            </a:r>
            <a:r>
              <a:rPr lang="en-US" sz="3600" dirty="0">
                <a:effectLst>
                  <a:outerShdw blurRad="38100" dist="38100" dir="2700000" algn="tl">
                    <a:srgbClr val="000000">
                      <a:alpha val="43137"/>
                    </a:srgbClr>
                  </a:outerShdw>
                </a:effectLst>
              </a:rPr>
              <a:t> Sons (vs. 26-29)</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F5BD52D-A4A1-4583-8191-B844A94CEF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CD79D558-7481-4416-A08F-4127D0165E74}"/>
              </a:ext>
            </a:extLst>
          </p:cNvPr>
          <p:cNvSpPr txBox="1">
            <a:spLocks noChangeArrowheads="1"/>
          </p:cNvSpPr>
          <p:nvPr/>
        </p:nvSpPr>
        <p:spPr bwMode="auto">
          <a:xfrm>
            <a:off x="4343400" y="1600200"/>
            <a:ext cx="2286000" cy="3238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err="1">
                <a:effectLst>
                  <a:outerShdw blurRad="38100" dist="38100" dir="2700000" algn="tl">
                    <a:srgbClr val="000000">
                      <a:alpha val="43137"/>
                    </a:srgbClr>
                  </a:outerShdw>
                </a:effectLst>
              </a:rPr>
              <a:t>Obal</a:t>
            </a:r>
            <a:endParaRPr lang="en-US" sz="2800" kern="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Abimael</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Sheba</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Ophir</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Havilah</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err="1">
                <a:effectLst>
                  <a:outerShdw blurRad="38100" dist="38100" dir="2700000" algn="tl">
                    <a:srgbClr val="000000">
                      <a:alpha val="43137"/>
                    </a:srgbClr>
                  </a:outerShdw>
                </a:effectLst>
              </a:rPr>
              <a:t>Jobab</a:t>
            </a:r>
            <a:endParaRPr lang="en-US" sz="28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567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0568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4682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59675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18699</TotalTime>
  <Words>3766</Words>
  <Application>Microsoft Office PowerPoint</Application>
  <PresentationFormat>Widescreen</PresentationFormat>
  <Paragraphs>470</Paragraphs>
  <Slides>99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Calibri</vt:lpstr>
      <vt:lpstr>MinionPro-It</vt:lpstr>
      <vt:lpstr>MinionPro-Regular</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vt:lpstr>
      <vt:lpstr>Table of Nations (Gen 10)</vt:lpstr>
      <vt:lpstr>GENESIS 10  Outline</vt:lpstr>
      <vt:lpstr>GENESIS 10  Outline</vt:lpstr>
      <vt:lpstr>PowerPoint Presentation</vt:lpstr>
      <vt:lpstr>Japheth’s Sons (vs. 2)</vt:lpstr>
      <vt:lpstr>GENESIS 10  Outline</vt:lpstr>
      <vt:lpstr>PowerPoint Presentation</vt:lpstr>
      <vt:lpstr>PowerPoint Presentation</vt:lpstr>
      <vt:lpstr>Table of Nations (Gen 10)</vt:lpstr>
      <vt:lpstr>Ham’s Sons (vs. 6)</vt:lpstr>
      <vt:lpstr>Ham’s Sons (vs. 6)</vt:lpstr>
      <vt:lpstr>1. Cush’s Sons (vs. 7-12)</vt:lpstr>
      <vt:lpstr>1. Cush’s Sons (vs. 7-12)</vt:lpstr>
      <vt:lpstr>PowerPoint Presentation</vt:lpstr>
      <vt:lpstr>PowerPoint Presentation</vt:lpstr>
      <vt:lpstr>PowerPoint Presentation</vt:lpstr>
      <vt:lpstr>PowerPoint Presentation</vt:lpstr>
      <vt:lpstr>Israel's Judgments</vt:lpstr>
      <vt:lpstr>PowerPoint Presentation</vt:lpstr>
      <vt:lpstr>Israel's Judgments</vt:lpstr>
      <vt:lpstr>Ham’s Sons (vs. 6)</vt:lpstr>
      <vt:lpstr>2. Mizraim’s Sons (vs. 13-14)</vt:lpstr>
      <vt:lpstr>2. Mizraim’s Sons (vs. 13-14)</vt:lpstr>
      <vt:lpstr>PowerPoint Presentation</vt:lpstr>
      <vt:lpstr>Ham’s Sons (vs. 6)</vt:lpstr>
      <vt:lpstr>PowerPoint Presentation</vt:lpstr>
      <vt:lpstr>PowerPoint Presentation</vt:lpstr>
      <vt:lpstr>4. Canaan’s Sons (vs. 15-18)</vt:lpstr>
      <vt:lpstr>4. Canaan’s Sons (vs. 15-18)</vt:lpstr>
      <vt:lpstr>Land Promises Fulfilled in the Time of Joshua (Josh. 11:23; 21:43-45) or Solomon (1 Kgs. 4:21)?</vt:lpstr>
      <vt:lpstr>Land Promises Fulfilled in the Time of Joshua (Josh. 11:23; 21:43-45) or Solomon (1 Kgs. 4:21)?</vt:lpstr>
      <vt:lpstr>PowerPoint Presentation</vt:lpstr>
      <vt:lpstr>PowerPoint Presentation</vt:lpstr>
      <vt:lpstr>Land Promises Fulfilled in the Time of Joshua (Josh. 11:23; 21:43-45) or Solomon (1 Kgs. 4:21)?</vt:lpstr>
      <vt:lpstr>Land Promises Fulfilled in the Time of Joshua (Josh. 11:23; 21:43-45) or Solomon (1 Kgs. 4:21)?</vt:lpstr>
      <vt:lpstr>Israel's Judgments</vt:lpstr>
      <vt:lpstr>4. Canaan’s Sons (vs. 15-18)</vt:lpstr>
      <vt:lpstr>PowerPoint Presentation</vt:lpstr>
      <vt:lpstr>PowerPoint Presentation</vt:lpstr>
      <vt:lpstr>PowerPoint Presentation</vt:lpstr>
      <vt:lpstr>PowerPoint Presentation</vt:lpstr>
      <vt:lpstr>PowerPoint Presentation</vt:lpstr>
      <vt:lpstr>DOCUMENTARY HYPOTHESIS</vt:lpstr>
      <vt:lpstr>Problems with the Documentary Hypothesis</vt:lpstr>
      <vt:lpstr>Problems with the Documentary Hypothesis</vt:lpstr>
      <vt:lpstr>GENESIS 10  Outline</vt:lpstr>
      <vt:lpstr>PowerPoint Presentation</vt:lpstr>
      <vt:lpstr>PowerPoint Presentation</vt:lpstr>
      <vt:lpstr>Table of Nations (Gen 10)</vt:lpstr>
      <vt:lpstr>PowerPoint Presentation</vt:lpstr>
      <vt:lpstr>PowerPoint Presentation</vt:lpstr>
      <vt:lpstr>God’s Messianic Purposes  Beginning in Genesis</vt:lpstr>
      <vt:lpstr>God’s Messianic Purposes  Beginning in Genesis</vt:lpstr>
      <vt:lpstr>Shem’s Sons (vs. 22)</vt:lpstr>
      <vt:lpstr>Shem’s Sons (vs. 22)</vt:lpstr>
      <vt:lpstr>PowerPoint Presentation</vt:lpstr>
      <vt:lpstr>PowerPoint Presentation</vt:lpstr>
      <vt:lpstr>Cyrus Cylinder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Shem’s Sons (vs. 22)</vt:lpstr>
      <vt:lpstr>PowerPoint Presentation</vt:lpstr>
      <vt:lpstr>PowerPoint Presentation</vt:lpstr>
      <vt:lpstr>Shem’s Sons (vs. 22)</vt:lpstr>
      <vt:lpstr>5. Aram’s Sons (vs. 23)</vt:lpstr>
      <vt:lpstr>5. Aram’s Sons (vs. 23)</vt:lpstr>
      <vt:lpstr>Shem’s Sons (vs. 22)</vt:lpstr>
      <vt:lpstr>Eber’s Sons (vs. 25)</vt:lpstr>
      <vt:lpstr>Eber’s Sons (vs. 25)</vt:lpstr>
      <vt:lpstr>PowerPoint Presentation</vt:lpstr>
      <vt:lpstr>PowerPoint Presentation</vt:lpstr>
      <vt:lpstr>PowerPoint Presentation</vt:lpstr>
      <vt:lpstr>PowerPoint Presentation</vt:lpstr>
      <vt:lpstr>PowerPoint Presentation</vt:lpstr>
      <vt:lpstr>PowerPoint Presentation</vt:lpstr>
      <vt:lpstr>Eber’s Sons (vs. 25)</vt:lpstr>
      <vt:lpstr>Joktan’s Sons (vs. 26-29)</vt:lpstr>
      <vt:lpstr>GENESIS 10  Outline</vt:lpstr>
      <vt:lpstr>Conclusion</vt:lpstr>
      <vt:lpstr>GENESIS 10  Outline</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044 - 10v11-32-16x9</dc:title>
  <dc:subject>Genesis 10</dc:subject>
  <dc:creator>A. Woods</dc:creator>
  <dc:description>Modified by Jim McGowan</dc:description>
  <cp:lastModifiedBy>Andy Woods</cp:lastModifiedBy>
  <cp:revision>1933</cp:revision>
  <cp:lastPrinted>2021-07-23T14:30:50Z</cp:lastPrinted>
  <dcterms:created xsi:type="dcterms:W3CDTF">2009-03-17T12:21:13Z</dcterms:created>
  <dcterms:modified xsi:type="dcterms:W3CDTF">2021-07-24T18:26:13Z</dcterms:modified>
</cp:coreProperties>
</file>