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07"/>
  </p:notesMasterIdLst>
  <p:handoutMasterIdLst>
    <p:handoutMasterId r:id="rId108"/>
  </p:handoutMasterIdLst>
  <p:sldIdLst>
    <p:sldId id="2094" r:id="rId2"/>
    <p:sldId id="2064" r:id="rId3"/>
    <p:sldId id="1984" r:id="rId4"/>
    <p:sldId id="6578" r:id="rId5"/>
    <p:sldId id="6803" r:id="rId6"/>
    <p:sldId id="6856" r:id="rId7"/>
    <p:sldId id="7330" r:id="rId8"/>
    <p:sldId id="2130" r:id="rId9"/>
    <p:sldId id="7483" r:id="rId10"/>
    <p:sldId id="7485" r:id="rId11"/>
    <p:sldId id="2131" r:id="rId12"/>
    <p:sldId id="2132" r:id="rId13"/>
    <p:sldId id="7329" r:id="rId14"/>
    <p:sldId id="7487" r:id="rId15"/>
    <p:sldId id="7523" r:id="rId16"/>
    <p:sldId id="7492" r:id="rId17"/>
    <p:sldId id="7345" r:id="rId18"/>
    <p:sldId id="7346" r:id="rId19"/>
    <p:sldId id="7497" r:id="rId20"/>
    <p:sldId id="7321" r:id="rId21"/>
    <p:sldId id="7524" r:id="rId22"/>
    <p:sldId id="7338" r:id="rId23"/>
    <p:sldId id="7464" r:id="rId24"/>
    <p:sldId id="2968" r:id="rId25"/>
    <p:sldId id="3018" r:id="rId26"/>
    <p:sldId id="7576" r:id="rId27"/>
    <p:sldId id="7501" r:id="rId28"/>
    <p:sldId id="3055" r:id="rId29"/>
    <p:sldId id="3056" r:id="rId30"/>
    <p:sldId id="7568" r:id="rId31"/>
    <p:sldId id="7569" r:id="rId32"/>
    <p:sldId id="3033" r:id="rId33"/>
    <p:sldId id="7502" r:id="rId34"/>
    <p:sldId id="7562" r:id="rId35"/>
    <p:sldId id="7510" r:id="rId36"/>
    <p:sldId id="6732" r:id="rId37"/>
    <p:sldId id="7565" r:id="rId38"/>
    <p:sldId id="7503" r:id="rId39"/>
    <p:sldId id="3057" r:id="rId40"/>
    <p:sldId id="7570" r:id="rId41"/>
    <p:sldId id="7549" r:id="rId42"/>
    <p:sldId id="7511" r:id="rId43"/>
    <p:sldId id="7566" r:id="rId44"/>
    <p:sldId id="7577" r:id="rId45"/>
    <p:sldId id="7567" r:id="rId46"/>
    <p:sldId id="7504" r:id="rId47"/>
    <p:sldId id="7469" r:id="rId48"/>
    <p:sldId id="7505" r:id="rId49"/>
    <p:sldId id="7454" r:id="rId50"/>
    <p:sldId id="7558" r:id="rId51"/>
    <p:sldId id="6936" r:id="rId52"/>
    <p:sldId id="7559" r:id="rId53"/>
    <p:sldId id="6937" r:id="rId54"/>
    <p:sldId id="6938" r:id="rId55"/>
    <p:sldId id="7473" r:id="rId56"/>
    <p:sldId id="6621" r:id="rId57"/>
    <p:sldId id="7557" r:id="rId58"/>
    <p:sldId id="7507" r:id="rId59"/>
    <p:sldId id="7561" r:id="rId60"/>
    <p:sldId id="7474" r:id="rId61"/>
    <p:sldId id="7560" r:id="rId62"/>
    <p:sldId id="2307" r:id="rId63"/>
    <p:sldId id="7476" r:id="rId64"/>
    <p:sldId id="7475" r:id="rId65"/>
    <p:sldId id="7477" r:id="rId66"/>
    <p:sldId id="7478" r:id="rId67"/>
    <p:sldId id="7479" r:id="rId68"/>
    <p:sldId id="7551" r:id="rId69"/>
    <p:sldId id="3037" r:id="rId70"/>
    <p:sldId id="5545" r:id="rId71"/>
    <p:sldId id="3045" r:id="rId72"/>
    <p:sldId id="3050" r:id="rId73"/>
    <p:sldId id="3154" r:id="rId74"/>
    <p:sldId id="3547" r:id="rId75"/>
    <p:sldId id="7548" r:id="rId76"/>
    <p:sldId id="7508" r:id="rId77"/>
    <p:sldId id="7509" r:id="rId78"/>
    <p:sldId id="7482" r:id="rId79"/>
    <p:sldId id="7512" r:id="rId80"/>
    <p:sldId id="7484" r:id="rId81"/>
    <p:sldId id="7513" r:id="rId82"/>
    <p:sldId id="7552" r:id="rId83"/>
    <p:sldId id="7294" r:id="rId84"/>
    <p:sldId id="7515" r:id="rId85"/>
    <p:sldId id="7520" r:id="rId86"/>
    <p:sldId id="2241" r:id="rId87"/>
    <p:sldId id="7572" r:id="rId88"/>
    <p:sldId id="2244" r:id="rId89"/>
    <p:sldId id="7563" r:id="rId90"/>
    <p:sldId id="7571" r:id="rId91"/>
    <p:sldId id="7575" r:id="rId92"/>
    <p:sldId id="7379" r:id="rId93"/>
    <p:sldId id="7521" r:id="rId94"/>
    <p:sldId id="7518" r:id="rId95"/>
    <p:sldId id="7519" r:id="rId96"/>
    <p:sldId id="6903" r:id="rId97"/>
    <p:sldId id="7392" r:id="rId98"/>
    <p:sldId id="7564" r:id="rId99"/>
    <p:sldId id="1977" r:id="rId100"/>
    <p:sldId id="1979" r:id="rId101"/>
    <p:sldId id="1980" r:id="rId102"/>
    <p:sldId id="7209" r:id="rId103"/>
    <p:sldId id="7574" r:id="rId104"/>
    <p:sldId id="7498" r:id="rId105"/>
    <p:sldId id="7299" r:id="rId106"/>
  </p:sldIdLst>
  <p:sldSz cx="12192000" cy="6858000"/>
  <p:notesSz cx="7315200" cy="9601200"/>
  <p:custDataLst>
    <p:tags r:id="rId109"/>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CCFF"/>
    <a:srgbClr val="0000CC"/>
    <a:srgbClr val="66FF66"/>
    <a:srgbClr val="33CC33"/>
    <a:srgbClr val="000066"/>
    <a:srgbClr val="FFCCFF"/>
    <a:srgbClr val="0000FF"/>
    <a:srgbClr val="FFFF99"/>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42" autoAdjust="0"/>
    <p:restoredTop sz="96778" autoAdjust="0"/>
  </p:normalViewPr>
  <p:slideViewPr>
    <p:cSldViewPr>
      <p:cViewPr varScale="1">
        <p:scale>
          <a:sx n="106" d="100"/>
          <a:sy n="106" d="100"/>
        </p:scale>
        <p:origin x="480" y="1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0" d="100"/>
          <a:sy n="80" d="100"/>
        </p:scale>
        <p:origin x="380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handoutMaster" Target="handoutMasters/handout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gs" Target="tags/tag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043 -10v6-20 </a:t>
            </a:r>
          </a:p>
          <a:p>
            <a:pPr>
              <a:defRPr/>
            </a:pPr>
            <a:r>
              <a:rPr lang="en-US" sz="1600" dirty="0"/>
              <a:t>07-11-2021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17T17:38:17.005"/>
    </inkml:context>
    <inkml:brush xml:id="br0">
      <inkml:brushProperty name="width" value="0.025" units="cm"/>
      <inkml:brushProperty name="height" value="0.025" units="cm"/>
    </inkml:brush>
  </inkml:definitions>
  <inkml:trace contextRef="#ctx0" brushRef="#br0">31694 8024 3712,'-16'0'1472,"16"0"-768,0-16-672,0 16 352,-16 0-256,16 0 0,-17 0-1408,17-32-640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7/10/2021</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34</a:t>
            </a:fld>
            <a:endParaRPr lang="en-US" altLang="en-US" dirty="0"/>
          </a:p>
        </p:txBody>
      </p:sp>
    </p:spTree>
    <p:extLst>
      <p:ext uri="{BB962C8B-B14F-4D97-AF65-F5344CB8AC3E}">
        <p14:creationId xmlns:p14="http://schemas.microsoft.com/office/powerpoint/2010/main" val="4106249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44</a:t>
            </a:fld>
            <a:endParaRPr lang="en-US" altLang="en-US" dirty="0"/>
          </a:p>
        </p:txBody>
      </p:sp>
    </p:spTree>
    <p:extLst>
      <p:ext uri="{BB962C8B-B14F-4D97-AF65-F5344CB8AC3E}">
        <p14:creationId xmlns:p14="http://schemas.microsoft.com/office/powerpoint/2010/main" val="1932259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45</a:t>
            </a:fld>
            <a:endParaRPr lang="en-US" altLang="en-US" dirty="0"/>
          </a:p>
        </p:txBody>
      </p:sp>
    </p:spTree>
    <p:extLst>
      <p:ext uri="{BB962C8B-B14F-4D97-AF65-F5344CB8AC3E}">
        <p14:creationId xmlns:p14="http://schemas.microsoft.com/office/powerpoint/2010/main" val="3775675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59</a:t>
            </a:fld>
            <a:endParaRPr lang="en-US" altLang="en-US" dirty="0"/>
          </a:p>
        </p:txBody>
      </p:sp>
    </p:spTree>
    <p:extLst>
      <p:ext uri="{BB962C8B-B14F-4D97-AF65-F5344CB8AC3E}">
        <p14:creationId xmlns:p14="http://schemas.microsoft.com/office/powerpoint/2010/main" val="283410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60</a:t>
            </a:fld>
            <a:endParaRPr lang="en-US" altLang="en-US" dirty="0"/>
          </a:p>
        </p:txBody>
      </p:sp>
    </p:spTree>
    <p:extLst>
      <p:ext uri="{BB962C8B-B14F-4D97-AF65-F5344CB8AC3E}">
        <p14:creationId xmlns:p14="http://schemas.microsoft.com/office/powerpoint/2010/main" val="1262049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61</a:t>
            </a:fld>
            <a:endParaRPr lang="en-US" altLang="en-US" dirty="0"/>
          </a:p>
        </p:txBody>
      </p:sp>
    </p:spTree>
    <p:extLst>
      <p:ext uri="{BB962C8B-B14F-4D97-AF65-F5344CB8AC3E}">
        <p14:creationId xmlns:p14="http://schemas.microsoft.com/office/powerpoint/2010/main" val="3628092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83</a:t>
            </a:fld>
            <a:endParaRPr lang="en-US" altLang="en-US" dirty="0"/>
          </a:p>
        </p:txBody>
      </p:sp>
    </p:spTree>
    <p:extLst>
      <p:ext uri="{BB962C8B-B14F-4D97-AF65-F5344CB8AC3E}">
        <p14:creationId xmlns:p14="http://schemas.microsoft.com/office/powerpoint/2010/main" val="1771630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98</a:t>
            </a:fld>
            <a:endParaRPr lang="en-US" altLang="en-US" dirty="0"/>
          </a:p>
        </p:txBody>
      </p:sp>
    </p:spTree>
    <p:extLst>
      <p:ext uri="{BB962C8B-B14F-4D97-AF65-F5344CB8AC3E}">
        <p14:creationId xmlns:p14="http://schemas.microsoft.com/office/powerpoint/2010/main" val="522958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105</a:t>
            </a:fld>
            <a:endParaRPr lang="en-US" altLang="en-US" dirty="0"/>
          </a:p>
        </p:txBody>
      </p:sp>
    </p:spTree>
    <p:extLst>
      <p:ext uri="{BB962C8B-B14F-4D97-AF65-F5344CB8AC3E}">
        <p14:creationId xmlns:p14="http://schemas.microsoft.com/office/powerpoint/2010/main" val="474204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7/10/2021</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3291933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2314326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7/10/2021</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1011859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8" r:id="rId12"/>
    <p:sldLayoutId id="2147488919" r:id="rId13"/>
    <p:sldLayoutId id="2147488920"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jamestown.org/program/russia-and-uzbekistan-hold-first-joint-military-exercise-in-12-years-plan-further-cooperation/" TargetMode="External"/><Relationship Id="rId1" Type="http://schemas.openxmlformats.org/officeDocument/2006/relationships/slideLayout" Target="../slideLayouts/slideLayout11.xml"/><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8.jpeg"/></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34.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33.jpeg"/><Relationship Id="rId5" Type="http://schemas.microsoft.com/office/2007/relationships/hdphoto" Target="../media/hdphoto1.wdp"/><Relationship Id="rId4" Type="http://schemas.openxmlformats.org/officeDocument/2006/relationships/image" Target="../media/image25.png"/></Relationships>
</file>

<file path=ppt/slides/_rels/slide6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23.png"/><Relationship Id="rId4" Type="http://schemas.openxmlformats.org/officeDocument/2006/relationships/image" Target="../media/image22.jpeg"/></Relationships>
</file>

<file path=ppt/slides/_rels/slide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0.wmf"/><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0.wmf"/><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90.png"/></Relationships>
</file>

<file path=ppt/slides/_rels/slide7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0.wmf"/><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5.png"/></Relationships>
</file>

<file path=ppt/slides/_rels/slide8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0.wmf"/><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23.png"/><Relationship Id="rId4" Type="http://schemas.openxmlformats.org/officeDocument/2006/relationships/image" Target="../media/image22.jpeg"/></Relationships>
</file>

<file path=ppt/slides/_rels/slide9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2.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10</a:t>
            </a:r>
            <a:r>
              <a:rPr lang="en-US" sz="3600" kern="0" dirty="0">
                <a:effectLst>
                  <a:outerShdw blurRad="38100" dist="38100" dir="2700000" algn="tl">
                    <a:srgbClr val="000000">
                      <a:alpha val="43137"/>
                    </a:srgbClr>
                  </a:outerShdw>
                </a:effectLst>
                <a:cs typeface="Calibri" panose="020F0502020204030204" pitchFamily="34" charset="0"/>
              </a:rPr>
              <a:t>‒11</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National Dispersion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7B84AC4D-59C2-4053-81EC-A24011A9A6B4}"/>
              </a:ext>
            </a:extLst>
          </p:cNvPr>
          <p:cNvGraphicFramePr>
            <a:graphicFrameLocks noGrp="1"/>
          </p:cNvGraphicFramePr>
          <p:nvPr>
            <p:extLst>
              <p:ext uri="{D42A27DB-BD31-4B8C-83A1-F6EECF244321}">
                <p14:modId xmlns:p14="http://schemas.microsoft.com/office/powerpoint/2010/main" val="983611707"/>
              </p:ext>
            </p:extLst>
          </p:nvPr>
        </p:nvGraphicFramePr>
        <p:xfrm>
          <a:off x="1066800" y="1259628"/>
          <a:ext cx="10058400" cy="4916078"/>
        </p:xfrm>
        <a:graphic>
          <a:graphicData uri="http://schemas.openxmlformats.org/drawingml/2006/table">
            <a:tbl>
              <a:tblPr firstRow="1" bandRow="1">
                <a:tableStyleId>{5940675A-B579-460E-94D1-54222C63F5DA}</a:tableStyleId>
              </a:tblPr>
              <a:tblGrid>
                <a:gridCol w="5029200">
                  <a:extLst>
                    <a:ext uri="{9D8B030D-6E8A-4147-A177-3AD203B41FA5}">
                      <a16:colId xmlns:a16="http://schemas.microsoft.com/office/drawing/2014/main" val="319069713"/>
                    </a:ext>
                  </a:extLst>
                </a:gridCol>
                <a:gridCol w="5029200">
                  <a:extLst>
                    <a:ext uri="{9D8B030D-6E8A-4147-A177-3AD203B41FA5}">
                      <a16:colId xmlns:a16="http://schemas.microsoft.com/office/drawing/2014/main" val="352119831"/>
                    </a:ext>
                  </a:extLst>
                </a:gridCol>
              </a:tblGrid>
              <a:tr h="4916078">
                <a:tc>
                  <a:txBody>
                    <a:bodyPr/>
                    <a:lstStyle/>
                    <a:p>
                      <a:pPr marL="1143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Universe</a:t>
                      </a:r>
                    </a:p>
                    <a:p>
                      <a:pPr marL="1143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Life</a:t>
                      </a:r>
                    </a:p>
                    <a:p>
                      <a:pPr marL="1143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Man</a:t>
                      </a:r>
                    </a:p>
                    <a:p>
                      <a:pPr marL="1143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Marriage</a:t>
                      </a:r>
                    </a:p>
                    <a:p>
                      <a:pPr marL="1143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Evil</a:t>
                      </a:r>
                    </a:p>
                    <a:p>
                      <a:pPr marL="1143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Clothing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290763"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Religion</a:t>
                      </a:r>
                    </a:p>
                    <a:p>
                      <a:pPr marL="2290763"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Salvation</a:t>
                      </a:r>
                    </a:p>
                    <a:p>
                      <a:pPr marL="2290763"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Language</a:t>
                      </a:r>
                    </a:p>
                    <a:p>
                      <a:pPr marL="2290763"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Government</a:t>
                      </a:r>
                    </a:p>
                    <a:p>
                      <a:pPr marL="2290763"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mn-cs"/>
                        </a:rPr>
                        <a:t>Nations</a:t>
                      </a:r>
                    </a:p>
                    <a:p>
                      <a:pPr marL="2290763"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Israel</a:t>
                      </a: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04485221"/>
                  </a:ext>
                </a:extLst>
              </a:tr>
            </a:tbl>
          </a:graphicData>
        </a:graphic>
      </p:graphicFrame>
      <p:sp>
        <p:nvSpPr>
          <p:cNvPr id="7" name="Text Box 5">
            <a:extLst>
              <a:ext uri="{FF2B5EF4-FFF2-40B4-BE49-F238E27FC236}">
                <a16:creationId xmlns:a16="http://schemas.microsoft.com/office/drawing/2014/main" id="{FD19BAAF-3680-4BBC-A95C-D57EC96895B8}"/>
              </a:ext>
            </a:extLst>
          </p:cNvPr>
          <p:cNvSpPr txBox="1">
            <a:spLocks noChangeArrowheads="1"/>
          </p:cNvSpPr>
          <p:nvPr/>
        </p:nvSpPr>
        <p:spPr bwMode="auto">
          <a:xfrm>
            <a:off x="3381375" y="219670"/>
            <a:ext cx="54292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3600" dirty="0">
                <a:solidFill>
                  <a:schemeClr val="tx2"/>
                </a:solidFill>
                <a:latin typeface="Calibri" panose="020F0502020204030204" pitchFamily="34" charset="0"/>
                <a:ea typeface="+mj-ea"/>
                <a:cs typeface="+mj-cs"/>
              </a:rPr>
              <a:t>Beginning Themes</a:t>
            </a:r>
            <a:endPar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p:txBody>
      </p:sp>
      <p:sp>
        <p:nvSpPr>
          <p:cNvPr id="9" name="TextBox 8">
            <a:extLst>
              <a:ext uri="{FF2B5EF4-FFF2-40B4-BE49-F238E27FC236}">
                <a16:creationId xmlns:a16="http://schemas.microsoft.com/office/drawing/2014/main" id="{1D9579E7-5AEA-466B-857D-68E98CD9F67F}"/>
              </a:ext>
            </a:extLst>
          </p:cNvPr>
          <p:cNvSpPr txBox="1"/>
          <p:nvPr/>
        </p:nvSpPr>
        <p:spPr>
          <a:xfrm>
            <a:off x="3048000" y="6320135"/>
            <a:ext cx="6096000" cy="461665"/>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r>
              <a:rPr lang="en-US" sz="2400" dirty="0">
                <a:effectLst>
                  <a:outerShdw blurRad="38100" dist="38100" dir="2700000" algn="tl">
                    <a:srgbClr val="000000"/>
                  </a:outerShdw>
                </a:effectLst>
                <a:latin typeface="Calibri" panose="020F0502020204030204" pitchFamily="34" charset="0"/>
                <a:cs typeface="Arial" panose="020B0604020202020204" pitchFamily="34" charset="0"/>
              </a:rPr>
              <a:t>Morris, </a:t>
            </a:r>
            <a:r>
              <a:rPr lang="en-US" sz="2400" i="1" dirty="0">
                <a:effectLst>
                  <a:outerShdw blurRad="38100" dist="38100" dir="2700000" algn="tl">
                    <a:srgbClr val="000000"/>
                  </a:outerShdw>
                </a:effectLst>
                <a:latin typeface="Calibri" panose="020F0502020204030204" pitchFamily="34" charset="0"/>
                <a:cs typeface="Arial" panose="020B0604020202020204" pitchFamily="34" charset="0"/>
              </a:rPr>
              <a:t>Genesis Record</a:t>
            </a:r>
            <a:r>
              <a:rPr lang="en-US" sz="2400" dirty="0">
                <a:effectLst>
                  <a:outerShdw blurRad="38100" dist="38100" dir="2700000" algn="tl">
                    <a:srgbClr val="000000"/>
                  </a:outerShdw>
                </a:effectLst>
                <a:latin typeface="Calibri" panose="020F0502020204030204" pitchFamily="34" charset="0"/>
                <a:cs typeface="Arial" panose="020B0604020202020204" pitchFamily="34" charset="0"/>
              </a:rPr>
              <a:t>, 18-20</a:t>
            </a:r>
          </a:p>
        </p:txBody>
      </p:sp>
      <p:pic>
        <p:nvPicPr>
          <p:cNvPr id="10" name="Picture 4" descr="5 Bible Lessons to Learn From the Book of Genesis | Jack Wellman">
            <a:extLst>
              <a:ext uri="{FF2B5EF4-FFF2-40B4-BE49-F238E27FC236}">
                <a16:creationId xmlns:a16="http://schemas.microsoft.com/office/drawing/2014/main" id="{57FDCA25-5C58-40DC-94FD-91BEA134229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23026" y="2514600"/>
            <a:ext cx="274594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02E5B21-3AFF-41DF-B8A6-CBFCA08D5B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7712644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3581400" y="228600"/>
            <a:ext cx="5029200" cy="1143000"/>
          </a:xfrm>
        </p:spPr>
        <p:txBody>
          <a:bodyPr/>
          <a:lstStyle/>
          <a:p>
            <a:pPr algn="ctr" eaLnBrk="1" hangingPunct="1"/>
            <a:r>
              <a:rPr lang="en-US" sz="3600" dirty="0"/>
              <a:t>Problems with the Documentary Hypothesis</a:t>
            </a:r>
          </a:p>
        </p:txBody>
      </p:sp>
      <p:sp>
        <p:nvSpPr>
          <p:cNvPr id="87043" name="Rectangle 3"/>
          <p:cNvSpPr>
            <a:spLocks noGrp="1" noChangeArrowheads="1"/>
          </p:cNvSpPr>
          <p:nvPr>
            <p:ph type="body" idx="1"/>
          </p:nvPr>
        </p:nvSpPr>
        <p:spPr>
          <a:xfrm>
            <a:off x="1752600" y="1600200"/>
            <a:ext cx="8686800" cy="4876800"/>
          </a:xfrm>
        </p:spPr>
        <p:txBody>
          <a:bodyPr/>
          <a:lstStyle/>
          <a:p>
            <a:pPr marL="571500" indent="-571500" eaLnBrk="1" hangingPunct="1">
              <a:spcBef>
                <a:spcPts val="0"/>
              </a:spcBef>
              <a:spcAft>
                <a:spcPts val="2400"/>
              </a:spcAft>
              <a:buSzPct val="100000"/>
              <a:buFont typeface="+mj-lt"/>
              <a:buAutoNum type="arabicPeriod"/>
              <a:defRPr/>
            </a:pPr>
            <a:r>
              <a:rPr lang="en-US" sz="3000" dirty="0"/>
              <a:t>Jewish and Christian tradition</a:t>
            </a:r>
          </a:p>
          <a:p>
            <a:pPr marL="571500" indent="-571500" eaLnBrk="1" hangingPunct="1">
              <a:spcBef>
                <a:spcPts val="0"/>
              </a:spcBef>
              <a:spcAft>
                <a:spcPts val="2400"/>
              </a:spcAft>
              <a:buSzPct val="100000"/>
              <a:buFont typeface="+mj-lt"/>
              <a:buAutoNum type="arabicPeriod"/>
              <a:defRPr/>
            </a:pPr>
            <a:r>
              <a:rPr lang="en-US" sz="3000" dirty="0"/>
              <a:t>Mosaic Authorship assumed throughout Scripture (Num. 33:1-2; Dan. 9:11-13; Matt. 19:4-8)</a:t>
            </a:r>
          </a:p>
          <a:p>
            <a:pPr marL="571500" indent="-571500" eaLnBrk="1" hangingPunct="1">
              <a:spcBef>
                <a:spcPts val="0"/>
              </a:spcBef>
              <a:spcAft>
                <a:spcPts val="2400"/>
              </a:spcAft>
              <a:buSzPct val="100000"/>
              <a:buFont typeface="+mj-lt"/>
              <a:buAutoNum type="arabicPeriod"/>
              <a:defRPr/>
            </a:pPr>
            <a:r>
              <a:rPr lang="en-US" sz="3000" dirty="0"/>
              <a:t>Literary unity</a:t>
            </a:r>
          </a:p>
          <a:p>
            <a:pPr marL="571500" indent="-571500" eaLnBrk="1" hangingPunct="1">
              <a:spcBef>
                <a:spcPts val="0"/>
              </a:spcBef>
              <a:spcAft>
                <a:spcPts val="2400"/>
              </a:spcAft>
              <a:buSzPct val="100000"/>
              <a:buFont typeface="+mj-lt"/>
              <a:buAutoNum type="arabicPeriod"/>
              <a:defRPr/>
            </a:pPr>
            <a:r>
              <a:rPr lang="en-US" sz="3000" b="1" u="sng" dirty="0">
                <a:solidFill>
                  <a:srgbClr val="FFFFCC"/>
                </a:solidFill>
              </a:rPr>
              <a:t>Eyewitness testimony (Exod. 15:27)</a:t>
            </a:r>
          </a:p>
          <a:p>
            <a:pPr marL="571500" indent="-571500" eaLnBrk="1" hangingPunct="1">
              <a:spcBef>
                <a:spcPts val="0"/>
              </a:spcBef>
              <a:spcAft>
                <a:spcPts val="2400"/>
              </a:spcAft>
              <a:buSzPct val="100000"/>
              <a:buFont typeface="+mj-lt"/>
              <a:buAutoNum type="arabicPeriod"/>
              <a:defRPr/>
            </a:pPr>
            <a:r>
              <a:rPr lang="en-US" sz="3000" b="1" u="sng" dirty="0">
                <a:solidFill>
                  <a:srgbClr val="FFFFCC"/>
                </a:solidFill>
              </a:rPr>
              <a:t>Familiarity with Egyptian geography (Gen. 13:10)</a:t>
            </a:r>
          </a:p>
          <a:p>
            <a:pPr marL="571500" indent="-571500" eaLnBrk="1" hangingPunct="1">
              <a:spcBef>
                <a:spcPts val="0"/>
              </a:spcBef>
              <a:spcAft>
                <a:spcPts val="2400"/>
              </a:spcAft>
              <a:buSzPct val="100000"/>
              <a:buFont typeface="+mj-lt"/>
              <a:buAutoNum type="arabicPeriod"/>
              <a:defRPr/>
            </a:pPr>
            <a:r>
              <a:rPr lang="en-US" sz="3000" dirty="0"/>
              <a:t>Moses the likely writer (Acts 7:22)</a:t>
            </a:r>
          </a:p>
        </p:txBody>
      </p:sp>
      <p:pic>
        <p:nvPicPr>
          <p:cNvPr id="4" name="Picture 3">
            <a:extLst>
              <a:ext uri="{FF2B5EF4-FFF2-40B4-BE49-F238E27FC236}">
                <a16:creationId xmlns:a16="http://schemas.microsoft.com/office/drawing/2014/main" id="{BBD540D9-C849-4AC6-BB9D-8ED4E62C9D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3657600" y="228600"/>
            <a:ext cx="4876800" cy="1143000"/>
          </a:xfrm>
        </p:spPr>
        <p:txBody>
          <a:bodyPr/>
          <a:lstStyle/>
          <a:p>
            <a:pPr algn="ctr" eaLnBrk="1" hangingPunct="1"/>
            <a:r>
              <a:rPr lang="en-US" sz="3600" dirty="0"/>
              <a:t>Problems with the Documentary Hypothesis</a:t>
            </a:r>
          </a:p>
        </p:txBody>
      </p:sp>
      <p:sp>
        <p:nvSpPr>
          <p:cNvPr id="88067" name="Rectangle 3"/>
          <p:cNvSpPr>
            <a:spLocks noGrp="1" noChangeArrowheads="1"/>
          </p:cNvSpPr>
          <p:nvPr>
            <p:ph type="body" idx="1"/>
          </p:nvPr>
        </p:nvSpPr>
        <p:spPr>
          <a:xfrm>
            <a:off x="1752600" y="1600201"/>
            <a:ext cx="8915400" cy="4648200"/>
          </a:xfrm>
        </p:spPr>
        <p:txBody>
          <a:bodyPr/>
          <a:lstStyle/>
          <a:p>
            <a:pPr marL="571500" indent="-571500" eaLnBrk="1" hangingPunct="1">
              <a:spcBef>
                <a:spcPts val="0"/>
              </a:spcBef>
              <a:spcAft>
                <a:spcPts val="1800"/>
              </a:spcAft>
              <a:buSzPct val="100000"/>
              <a:buFont typeface="+mj-lt"/>
              <a:buAutoNum type="arabicPeriod" startAt="7"/>
              <a:defRPr/>
            </a:pPr>
            <a:r>
              <a:rPr lang="en-US" sz="3000" dirty="0"/>
              <a:t>JEDP Documents </a:t>
            </a:r>
            <a:r>
              <a:rPr lang="en-US" sz="3000" b="1" u="sng" dirty="0">
                <a:solidFill>
                  <a:srgbClr val="FFFFCC"/>
                </a:solidFill>
              </a:rPr>
              <a:t>never</a:t>
            </a:r>
            <a:r>
              <a:rPr lang="en-US" sz="3000" dirty="0"/>
              <a:t> discovered</a:t>
            </a:r>
          </a:p>
          <a:p>
            <a:pPr marL="571500" indent="-571500" eaLnBrk="1" hangingPunct="1">
              <a:spcBef>
                <a:spcPts val="0"/>
              </a:spcBef>
              <a:spcAft>
                <a:spcPts val="1800"/>
              </a:spcAft>
              <a:buSzPct val="100000"/>
              <a:buFont typeface="+mj-lt"/>
              <a:buAutoNum type="arabicPeriod" startAt="7"/>
              <a:defRPr/>
            </a:pPr>
            <a:r>
              <a:rPr lang="en-US" sz="3000" dirty="0"/>
              <a:t>Writing prior to 1500 B.C. </a:t>
            </a:r>
            <a:r>
              <a:rPr lang="en-US" sz="3000" i="1" dirty="0"/>
              <a:t>(Code of </a:t>
            </a:r>
            <a:r>
              <a:rPr lang="en-US" sz="3000" i="1" dirty="0" err="1"/>
              <a:t>Hamurabi</a:t>
            </a:r>
            <a:r>
              <a:rPr lang="en-US" sz="3000" i="1" dirty="0"/>
              <a:t>)</a:t>
            </a:r>
          </a:p>
          <a:p>
            <a:pPr marL="571500" indent="-571500" eaLnBrk="1" hangingPunct="1">
              <a:spcBef>
                <a:spcPts val="0"/>
              </a:spcBef>
              <a:spcAft>
                <a:spcPts val="1800"/>
              </a:spcAft>
              <a:buSzPct val="100000"/>
              <a:buFont typeface="+mj-lt"/>
              <a:buAutoNum type="arabicPeriod" startAt="7"/>
              <a:defRPr/>
            </a:pPr>
            <a:r>
              <a:rPr lang="en-US" sz="3000" dirty="0"/>
              <a:t>Different names for God used for different literary purposes</a:t>
            </a:r>
          </a:p>
          <a:p>
            <a:pPr marL="571500" indent="-571500" eaLnBrk="1" hangingPunct="1">
              <a:spcBef>
                <a:spcPts val="0"/>
              </a:spcBef>
              <a:spcAft>
                <a:spcPts val="1800"/>
              </a:spcAft>
              <a:buSzPct val="100000"/>
              <a:buFont typeface="+mj-lt"/>
              <a:buAutoNum type="arabicPeriod" startAt="7"/>
              <a:defRPr/>
            </a:pPr>
            <a:r>
              <a:rPr lang="en-US" sz="3000" dirty="0"/>
              <a:t>Editorial insertions added after Moses completed the bulk of the work</a:t>
            </a:r>
          </a:p>
          <a:p>
            <a:pPr marL="571500" indent="-571500" eaLnBrk="1" hangingPunct="1">
              <a:spcBef>
                <a:spcPts val="0"/>
              </a:spcBef>
              <a:spcAft>
                <a:spcPts val="1800"/>
              </a:spcAft>
              <a:buSzPct val="100000"/>
              <a:buFont typeface="+mj-lt"/>
              <a:buAutoNum type="arabicPeriod" startAt="7"/>
              <a:defRPr/>
            </a:pPr>
            <a:r>
              <a:rPr lang="en-US" sz="3000" dirty="0"/>
              <a:t>Polytheism to monotheism trajectory </a:t>
            </a:r>
            <a:r>
              <a:rPr lang="en-US" sz="3000" u="sng" dirty="0"/>
              <a:t>never</a:t>
            </a:r>
            <a:r>
              <a:rPr lang="en-US" sz="3000" dirty="0"/>
              <a:t> proven</a:t>
            </a:r>
          </a:p>
          <a:p>
            <a:pPr marL="571500" indent="-571500" eaLnBrk="1" hangingPunct="1">
              <a:spcBef>
                <a:spcPts val="0"/>
              </a:spcBef>
              <a:spcAft>
                <a:spcPts val="1800"/>
              </a:spcAft>
              <a:buSzPct val="100000"/>
              <a:buFont typeface="+mj-lt"/>
              <a:buAutoNum type="arabicPeriod" startAt="7"/>
              <a:defRPr/>
            </a:pPr>
            <a:r>
              <a:rPr lang="en-US" sz="3000" dirty="0"/>
              <a:t>Moses relied upon other sources (Gen. 5:1)</a:t>
            </a:r>
          </a:p>
        </p:txBody>
      </p:sp>
      <p:pic>
        <p:nvPicPr>
          <p:cNvPr id="4" name="Picture 3">
            <a:extLst>
              <a:ext uri="{FF2B5EF4-FFF2-40B4-BE49-F238E27FC236}">
                <a16:creationId xmlns:a16="http://schemas.microsoft.com/office/drawing/2014/main" id="{07821F7F-163F-490C-BC06-600A82472C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485001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24000" y="1600200"/>
            <a:ext cx="4419600"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Introduction (1)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Japheth's line (2-5)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Ham’s Line (6-20)</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Shem’s line (21-31)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Conclusion (32)</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10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45ABAA3F-15BC-47BB-9749-D4513DCD1E9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632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19880" y="1600200"/>
            <a:ext cx="4423719"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Introduction (1)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Japheth's line (2-5)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Ham’s Line (6-20)</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Shem’s line (21-31)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Conclusion (32)</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10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7911831C-B1C8-4AFB-9C49-B0FFA7E6932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312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324100" y="3711476"/>
            <a:ext cx="7543800" cy="2308324"/>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0789" y="533400"/>
            <a:ext cx="5070422" cy="2743200"/>
          </a:xfrm>
          <a:prstGeom prst="rect">
            <a:avLst/>
          </a:prstGeom>
        </p:spPr>
      </p:pic>
    </p:spTree>
    <p:extLst>
      <p:ext uri="{BB962C8B-B14F-4D97-AF65-F5344CB8AC3E}">
        <p14:creationId xmlns:p14="http://schemas.microsoft.com/office/powerpoint/2010/main" val="3651300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4648200" y="228600"/>
            <a:ext cx="2895600" cy="914400"/>
          </a:xfrm>
        </p:spPr>
        <p:txBody>
          <a:bodyPr/>
          <a:lstStyle/>
          <a:p>
            <a:pPr algn="ctr" eaLnBrk="1" hangingPunct="1"/>
            <a:r>
              <a:rPr lang="en-US" sz="3600" dirty="0">
                <a:effectLst>
                  <a:outerShdw blurRad="38100" dist="38100" dir="2700000" algn="tl">
                    <a:srgbClr val="000000">
                      <a:alpha val="43137"/>
                    </a:srgbClr>
                  </a:outerShdw>
                </a:effectLst>
              </a:rPr>
              <a:t>Genesis 10–11</a:t>
            </a:r>
          </a:p>
        </p:txBody>
      </p:sp>
      <p:sp>
        <p:nvSpPr>
          <p:cNvPr id="162819" name="Rectangle 3"/>
          <p:cNvSpPr>
            <a:spLocks noGrp="1" noChangeArrowheads="1"/>
          </p:cNvSpPr>
          <p:nvPr>
            <p:ph type="body" idx="1"/>
          </p:nvPr>
        </p:nvSpPr>
        <p:spPr>
          <a:xfrm>
            <a:off x="2019300" y="1946275"/>
            <a:ext cx="8153400" cy="41148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Sinful origin of the nations necessitating Israel’s unique birth and redemptive purpose to these nations</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 11:1-9 occurs first and Genesis 10 occurs second (Gen 10:5, 20, 31; 11:1)</a:t>
            </a:r>
          </a:p>
        </p:txBody>
      </p:sp>
      <p:pic>
        <p:nvPicPr>
          <p:cNvPr id="5" name="Picture 4">
            <a:extLst>
              <a:ext uri="{FF2B5EF4-FFF2-40B4-BE49-F238E27FC236}">
                <a16:creationId xmlns:a16="http://schemas.microsoft.com/office/drawing/2014/main" id="{FF0B2BE9-B080-417C-AD70-5F50024FD2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24471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3619500" y="228600"/>
            <a:ext cx="4953000" cy="914400"/>
          </a:xfrm>
        </p:spPr>
        <p:txBody>
          <a:bodyPr/>
          <a:lstStyle/>
          <a:p>
            <a:pPr algn="ctr" eaLnBrk="1" hangingPunct="1"/>
            <a:r>
              <a:rPr lang="en-US" sz="3600" dirty="0">
                <a:effectLst>
                  <a:outerShdw blurRad="38100" dist="38100" dir="2700000" algn="tl">
                    <a:srgbClr val="000000">
                      <a:alpha val="43137"/>
                    </a:srgbClr>
                  </a:outerShdw>
                </a:effectLst>
              </a:rPr>
              <a:t>Table of Nations (Gen 10)</a:t>
            </a:r>
          </a:p>
        </p:txBody>
      </p:sp>
      <p:sp>
        <p:nvSpPr>
          <p:cNvPr id="163843" name="Rectangle 3"/>
          <p:cNvSpPr>
            <a:spLocks noGrp="1" noChangeArrowheads="1"/>
          </p:cNvSpPr>
          <p:nvPr>
            <p:ph type="body" idx="1"/>
          </p:nvPr>
        </p:nvSpPr>
        <p:spPr>
          <a:xfrm>
            <a:off x="1981200" y="1828800"/>
            <a:ext cx="8229600" cy="35814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Nations emanating from Noah’s three sons</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Birth order: Shem, Ham, </a:t>
            </a:r>
            <a:r>
              <a:rPr lang="en-US" dirty="0" err="1">
                <a:effectLst>
                  <a:outerShdw blurRad="38100" dist="38100" dir="2700000" algn="tl">
                    <a:srgbClr val="000000">
                      <a:alpha val="43137"/>
                    </a:srgbClr>
                  </a:outerShdw>
                </a:effectLst>
                <a:ea typeface="+mn-ea"/>
                <a:cs typeface="+mn-cs"/>
              </a:rPr>
              <a:t>Japeth</a:t>
            </a:r>
            <a:r>
              <a:rPr lang="en-US" dirty="0">
                <a:effectLst>
                  <a:outerShdw blurRad="38100" dist="38100" dir="2700000" algn="tl">
                    <a:srgbClr val="000000">
                      <a:alpha val="43137"/>
                    </a:srgbClr>
                  </a:outerShdw>
                </a:effectLst>
                <a:ea typeface="+mn-ea"/>
                <a:cs typeface="+mn-cs"/>
              </a:rPr>
              <a:t> (Gen 10:1)</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Lesser to greater importance relative to Israel (Japheth, Ham, Shem)</a:t>
            </a:r>
            <a:endParaRPr lang="en-US" dirty="0"/>
          </a:p>
        </p:txBody>
      </p:sp>
      <p:pic>
        <p:nvPicPr>
          <p:cNvPr id="5" name="Picture 4">
            <a:extLst>
              <a:ext uri="{FF2B5EF4-FFF2-40B4-BE49-F238E27FC236}">
                <a16:creationId xmlns:a16="http://schemas.microsoft.com/office/drawing/2014/main" id="{050792C7-727B-4AEC-88D4-6F2029D287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793747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19881" y="1600200"/>
            <a:ext cx="4423719"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Introduction (1)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Japheth's line (2-5)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Ham’s Line (6-20)</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Shem’s line (21-31)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Conclusion (32)</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10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595789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19880" y="1600200"/>
            <a:ext cx="4423719"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Introduction (1)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Japheth's line (2-5)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Ham’s Line (6-20)</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Shem’s line (21-31)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Conclusion (32)</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10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923948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CA5A34-366F-4694-9ECF-ABC2BDF1A2DF}"/>
              </a:ext>
            </a:extLst>
          </p:cNvPr>
          <p:cNvPicPr>
            <a:picLocks noChangeAspect="1"/>
          </p:cNvPicPr>
          <p:nvPr/>
        </p:nvPicPr>
        <p:blipFill rotWithShape="1">
          <a:blip r:embed="rId2"/>
          <a:srcRect l="1488" t="3488" r="2403" b="2325"/>
          <a:stretch/>
        </p:blipFill>
        <p:spPr>
          <a:xfrm>
            <a:off x="1828800" y="137160"/>
            <a:ext cx="853440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4826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19881" y="1600200"/>
            <a:ext cx="3737919" cy="4343400"/>
          </a:xfrm>
        </p:spPr>
        <p:txBody>
          <a:bodyPr/>
          <a:lstStyle/>
          <a:p>
            <a:pPr lvl="1" indent="-742950" eaLnBrk="1" hangingPunct="1">
              <a:spcBef>
                <a:spcPts val="0"/>
              </a:spcBef>
              <a:spcAft>
                <a:spcPts val="12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Gomer</a:t>
            </a:r>
          </a:p>
          <a:p>
            <a:pPr lvl="1" indent="-742950" eaLnBrk="1" hangingPunct="1">
              <a:spcBef>
                <a:spcPts val="0"/>
              </a:spcBef>
              <a:spcAft>
                <a:spcPts val="12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Magog</a:t>
            </a:r>
          </a:p>
          <a:p>
            <a:pPr lvl="1" indent="-742950" eaLnBrk="1" hangingPunct="1">
              <a:spcBef>
                <a:spcPts val="0"/>
              </a:spcBef>
              <a:spcAft>
                <a:spcPts val="12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Madai</a:t>
            </a:r>
            <a:endParaRPr lang="en-US" dirty="0">
              <a:effectLst>
                <a:outerShdw blurRad="38100" dist="38100" dir="2700000" algn="tl">
                  <a:srgbClr val="000000">
                    <a:alpha val="43137"/>
                  </a:srgbClr>
                </a:outerShdw>
              </a:effectLst>
            </a:endParaRPr>
          </a:p>
          <a:p>
            <a:pPr lvl="1" indent="-742950" eaLnBrk="1" hangingPunct="1">
              <a:spcBef>
                <a:spcPts val="0"/>
              </a:spcBef>
              <a:spcAft>
                <a:spcPts val="12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Javan</a:t>
            </a:r>
          </a:p>
          <a:p>
            <a:pPr lvl="1" indent="-742950" eaLnBrk="1" hangingPunct="1">
              <a:spcBef>
                <a:spcPts val="0"/>
              </a:spcBef>
              <a:spcAft>
                <a:spcPts val="12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Tubal</a:t>
            </a:r>
          </a:p>
          <a:p>
            <a:pPr lvl="1" indent="-742950" eaLnBrk="1" hangingPunct="1">
              <a:spcBef>
                <a:spcPts val="0"/>
              </a:spcBef>
              <a:spcAft>
                <a:spcPts val="12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Meshech</a:t>
            </a:r>
            <a:endParaRPr lang="en-US" dirty="0">
              <a:effectLst>
                <a:outerShdw blurRad="38100" dist="38100" dir="2700000" algn="tl">
                  <a:srgbClr val="000000">
                    <a:alpha val="43137"/>
                  </a:srgbClr>
                </a:outerShdw>
              </a:effectLst>
            </a:endParaRPr>
          </a:p>
          <a:p>
            <a:pPr lvl="1" indent="-742950" eaLnBrk="1" hangingPunct="1">
              <a:spcBef>
                <a:spcPts val="0"/>
              </a:spcBef>
              <a:spcAft>
                <a:spcPts val="12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Tiras</a:t>
            </a:r>
            <a:endParaRPr lang="en-US" dirty="0">
              <a:effectLst>
                <a:outerShdw blurRad="38100" dist="38100" dir="2700000" algn="tl">
                  <a:srgbClr val="000000">
                    <a:alpha val="43137"/>
                  </a:srgbClr>
                </a:outerShdw>
              </a:effectLst>
            </a:endParaRP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Japheth’s Sons (vs. 2)</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3C2E2EB8-CD9F-4C6D-B1C6-B656FE92FF7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439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19882" y="2057400"/>
            <a:ext cx="3814118" cy="2743200"/>
          </a:xfrm>
        </p:spPr>
        <p:txBody>
          <a:bodyPr/>
          <a:lstStyle/>
          <a:p>
            <a:pPr lvl="1" indent="-742950" eaLnBrk="1" hangingPunct="1">
              <a:spcBef>
                <a:spcPts val="0"/>
              </a:spcBef>
              <a:spcAft>
                <a:spcPts val="3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Ashkenaz</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Riphath</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Togarmah</a:t>
            </a:r>
            <a:endParaRPr lang="en-US" dirty="0">
              <a:effectLst>
                <a:outerShdw blurRad="38100" dist="38100" dir="2700000" algn="tl">
                  <a:srgbClr val="000000">
                    <a:alpha val="43137"/>
                  </a:srgbClr>
                </a:outerShdw>
              </a:effectLst>
            </a:endParaRP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457700" cy="914400"/>
          </a:xfrm>
        </p:spPr>
        <p:txBody>
          <a:bodyPr/>
          <a:lstStyle/>
          <a:p>
            <a:pPr algn="ctr" eaLnBrk="1" hangingPunct="1"/>
            <a:r>
              <a:rPr lang="en-US" sz="3600" dirty="0">
                <a:effectLst>
                  <a:outerShdw blurRad="38100" dist="38100" dir="2700000" algn="tl">
                    <a:srgbClr val="000000">
                      <a:alpha val="43137"/>
                    </a:srgbClr>
                  </a:outerShdw>
                </a:effectLst>
              </a:rPr>
              <a:t>1. Gomer’s Sons (vs. 3)</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0FA556A5-9EB2-474E-9280-B102A6BDA56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764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24000" y="1619249"/>
            <a:ext cx="3809999" cy="3629025"/>
          </a:xfrm>
        </p:spPr>
        <p:txBody>
          <a:bodyPr/>
          <a:lstStyle/>
          <a:p>
            <a:pPr lvl="1" indent="-742950" eaLnBrk="1" hangingPunct="1">
              <a:spcBef>
                <a:spcPts val="0"/>
              </a:spcBef>
              <a:spcAft>
                <a:spcPts val="3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Elishah</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Tarshish</a:t>
            </a:r>
          </a:p>
          <a:p>
            <a:pPr lvl="1" indent="-742950" eaLnBrk="1" hangingPunct="1">
              <a:spcBef>
                <a:spcPts val="0"/>
              </a:spcBef>
              <a:spcAft>
                <a:spcPts val="3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Kittim</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Dodanim</a:t>
            </a:r>
            <a:endParaRPr lang="en-US" sz="3600" dirty="0">
              <a:effectLst>
                <a:outerShdw blurRad="38100" dist="38100" dir="2700000" algn="tl">
                  <a:srgbClr val="000000">
                    <a:alpha val="43137"/>
                  </a:srgbClr>
                </a:outerShdw>
              </a:effectLst>
            </a:endParaRP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4. Javan’s Sons (vs. 4)</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F54A0AEB-9219-4F4E-B84C-16FB3434DCA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959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19880" y="1600200"/>
            <a:ext cx="4423719"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Introduction (1)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Japheth's line (2-5)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Ham’s Line (6-20)</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Shem’s line (21-31)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Conclusion (32)</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10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1CC17756-B2B6-4D54-8B52-D53293471D8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4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A254E9F-57EC-49DB-BB63-5454BEF2A0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2628900" y="178595"/>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15953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CA5A34-366F-4694-9ECF-ABC2BDF1A2DF}"/>
              </a:ext>
            </a:extLst>
          </p:cNvPr>
          <p:cNvPicPr>
            <a:picLocks noChangeAspect="1"/>
          </p:cNvPicPr>
          <p:nvPr/>
        </p:nvPicPr>
        <p:blipFill rotWithShape="1">
          <a:blip r:embed="rId2"/>
          <a:srcRect l="1488" t="3488" r="2403" b="2325"/>
          <a:stretch/>
        </p:blipFill>
        <p:spPr>
          <a:xfrm>
            <a:off x="1828800" y="137160"/>
            <a:ext cx="853440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7623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a:xfrm>
            <a:off x="1752600" y="1600200"/>
            <a:ext cx="8686800" cy="32766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Ham’s descendants (Gen 10:6-20)</a:t>
            </a:r>
          </a:p>
          <a:p>
            <a:pPr marL="914400" lvl="1" indent="-457200" algn="just" eaLnBrk="1" hangingPunct="1">
              <a:spcBef>
                <a:spcPts val="0"/>
              </a:spcBef>
              <a:spcAft>
                <a:spcPts val="3600"/>
              </a:spcAft>
              <a:defRPr/>
            </a:pPr>
            <a:r>
              <a:rPr lang="en-US" dirty="0">
                <a:effectLst>
                  <a:outerShdw blurRad="38100" dist="38100" dir="2700000" algn="tl">
                    <a:srgbClr val="000000">
                      <a:alpha val="43137"/>
                    </a:srgbClr>
                  </a:outerShdw>
                </a:effectLst>
                <a:cs typeface="Calibri" panose="020F0502020204030204" pitchFamily="34" charset="0"/>
              </a:rPr>
              <a:t>Southwest Asia and Northeast Africa</a:t>
            </a:r>
          </a:p>
          <a:p>
            <a:pPr marL="914400" lvl="1" indent="-457200" algn="just" eaLnBrk="1" hangingPunct="1">
              <a:spcBef>
                <a:spcPts val="0"/>
              </a:spcBef>
              <a:spcAft>
                <a:spcPts val="3600"/>
              </a:spcAft>
              <a:defRPr/>
            </a:pPr>
            <a:r>
              <a:rPr lang="en-US" dirty="0">
                <a:effectLst>
                  <a:outerShdw blurRad="38100" dist="38100" dir="2700000" algn="tl">
                    <a:srgbClr val="000000">
                      <a:alpha val="43137"/>
                    </a:srgbClr>
                  </a:outerShdw>
                </a:effectLst>
                <a:cs typeface="Calibri" panose="020F0502020204030204" pitchFamily="34" charset="0"/>
              </a:rPr>
              <a:t>Perennial enemies of Israel (Egyptians, Canaanites-Gen 10:15-20)</a:t>
            </a:r>
          </a:p>
        </p:txBody>
      </p:sp>
      <p:sp>
        <p:nvSpPr>
          <p:cNvPr id="5" name="Rectangle 2">
            <a:extLst>
              <a:ext uri="{FF2B5EF4-FFF2-40B4-BE49-F238E27FC236}">
                <a16:creationId xmlns:a16="http://schemas.microsoft.com/office/drawing/2014/main" id="{29D81A9F-0575-45F6-B640-C4A912797222}"/>
              </a:ext>
            </a:extLst>
          </p:cNvPr>
          <p:cNvSpPr>
            <a:spLocks noGrp="1" noChangeArrowheads="1"/>
          </p:cNvSpPr>
          <p:nvPr>
            <p:ph type="title"/>
          </p:nvPr>
        </p:nvSpPr>
        <p:spPr>
          <a:xfrm>
            <a:off x="3619500" y="228600"/>
            <a:ext cx="4953000" cy="914400"/>
          </a:xfrm>
        </p:spPr>
        <p:txBody>
          <a:bodyPr/>
          <a:lstStyle/>
          <a:p>
            <a:pPr algn="ctr" eaLnBrk="1" hangingPunct="1"/>
            <a:r>
              <a:rPr lang="en-US" sz="3600" dirty="0">
                <a:effectLst>
                  <a:outerShdw blurRad="38100" dist="38100" dir="2700000" algn="tl">
                    <a:srgbClr val="000000">
                      <a:alpha val="43137"/>
                    </a:srgbClr>
                  </a:outerShdw>
                </a:effectLst>
              </a:rPr>
              <a:t>Table of Nations (Gen 10)</a:t>
            </a:r>
          </a:p>
        </p:txBody>
      </p:sp>
      <p:pic>
        <p:nvPicPr>
          <p:cNvPr id="8" name="Picture 7">
            <a:extLst>
              <a:ext uri="{FF2B5EF4-FFF2-40B4-BE49-F238E27FC236}">
                <a16:creationId xmlns:a16="http://schemas.microsoft.com/office/drawing/2014/main" id="{96B7AB96-E183-44AB-8276-5BD4915A9B9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053194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19881" y="1676401"/>
            <a:ext cx="3356919" cy="3505199"/>
          </a:xfrm>
        </p:spPr>
        <p:txBody>
          <a:bodyPr/>
          <a:lstStyle/>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Cush</a:t>
            </a: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Mizraim</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Put</a:t>
            </a: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Canaan</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Ham’s Sons (vs. 6)</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55996C9D-D6AC-4293-8504-F05AD64098A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467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88485" y="228600"/>
            <a:ext cx="861503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015345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CFA5D38-2F1F-48BD-9715-92E2419E87F5}"/>
              </a:ext>
            </a:extLst>
          </p:cNvPr>
          <p:cNvGraphicFramePr>
            <a:graphicFrameLocks noGrp="1"/>
          </p:cNvGraphicFramePr>
          <p:nvPr/>
        </p:nvGraphicFramePr>
        <p:xfrm>
          <a:off x="609600" y="304800"/>
          <a:ext cx="10972800" cy="6248400"/>
        </p:xfrm>
        <a:graphic>
          <a:graphicData uri="http://schemas.openxmlformats.org/drawingml/2006/table">
            <a:tbl>
              <a:tblPr firstRow="1" bandRow="1">
                <a:tableStyleId>{073A0DAA-6AF3-43AB-8588-CEC1D06C72B9}</a:tableStyleId>
              </a:tblPr>
              <a:tblGrid>
                <a:gridCol w="5486400">
                  <a:extLst>
                    <a:ext uri="{9D8B030D-6E8A-4147-A177-3AD203B41FA5}">
                      <a16:colId xmlns:a16="http://schemas.microsoft.com/office/drawing/2014/main" val="3051601499"/>
                    </a:ext>
                  </a:extLst>
                </a:gridCol>
                <a:gridCol w="5486400">
                  <a:extLst>
                    <a:ext uri="{9D8B030D-6E8A-4147-A177-3AD203B41FA5}">
                      <a16:colId xmlns:a16="http://schemas.microsoft.com/office/drawing/2014/main" val="1072708087"/>
                    </a:ext>
                  </a:extLst>
                </a:gridCol>
              </a:tblGrid>
              <a:tr h="683858">
                <a:tc gridSpan="2">
                  <a:txBody>
                    <a:bodyPr/>
                    <a:lstStyle/>
                    <a:p>
                      <a:pPr algn="ctr"/>
                      <a:r>
                        <a:rPr lang="en-US" sz="3600" b="0" dirty="0">
                          <a:solidFill>
                            <a:schemeClr val="tx2"/>
                          </a:solidFill>
                          <a:latin typeface="Calibri" panose="020F0502020204030204" pitchFamily="34" charset="0"/>
                          <a:ea typeface="+mj-ea"/>
                          <a:cs typeface="Calibri" panose="020F0502020204030204" pitchFamily="34" charset="0"/>
                        </a:rPr>
                        <a:t>Ancient Names From Ezekiel 38:1-9</a:t>
                      </a:r>
                    </a:p>
                  </a:txBody>
                  <a:tcPr/>
                </a:tc>
                <a:tc hMerge="1">
                  <a:txBody>
                    <a:bodyPr/>
                    <a:lstStyle/>
                    <a:p>
                      <a:endParaRPr lang="en-US" dirty="0"/>
                    </a:p>
                  </a:txBody>
                  <a:tcPr/>
                </a:tc>
                <a:extLst>
                  <a:ext uri="{0D108BD9-81ED-4DB2-BD59-A6C34878D82A}">
                    <a16:rowId xmlns:a16="http://schemas.microsoft.com/office/drawing/2014/main" val="1444934580"/>
                  </a:ext>
                </a:extLst>
              </a:tr>
              <a:tr h="5564542">
                <a:tc>
                  <a:txBody>
                    <a:bodyPr/>
                    <a:lstStyle/>
                    <a:p>
                      <a:pPr marL="461963" indent="-461963" eaLnBrk="1"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Magog (Central Asia)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Rosh (Russia)</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Meshec (Turkey)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Tubal (Turkey)</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Persia (Iran)</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Put (Libya)</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Cush (Sudan)</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Gomer (Turkey)</a:t>
                      </a:r>
                    </a:p>
                  </a:txBody>
                  <a:tcPr/>
                </a:tc>
                <a:tc>
                  <a:txBody>
                    <a:bodyPr/>
                    <a:lstStyle/>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err="1">
                          <a:solidFill>
                            <a:schemeClr val="dk1"/>
                          </a:solidFill>
                          <a:latin typeface="Calibri" panose="020F0502020204030204" pitchFamily="34" charset="0"/>
                          <a:ea typeface="+mn-ea"/>
                          <a:cs typeface="Calibri" panose="020F0502020204030204" pitchFamily="34" charset="0"/>
                        </a:rPr>
                        <a:t>Togarmah</a:t>
                      </a:r>
                      <a:r>
                        <a:rPr lang="en-US" altLang="en-US" sz="3000" kern="1200" dirty="0">
                          <a:solidFill>
                            <a:schemeClr val="dk1"/>
                          </a:solidFill>
                          <a:latin typeface="Calibri" panose="020F0502020204030204" pitchFamily="34" charset="0"/>
                          <a:ea typeface="+mn-ea"/>
                          <a:cs typeface="Calibri" panose="020F0502020204030204" pitchFamily="34" charset="0"/>
                        </a:rPr>
                        <a:t> (Turkey) </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Sheba (Saudi Arabia)</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err="1">
                          <a:solidFill>
                            <a:schemeClr val="dk1"/>
                          </a:solidFill>
                          <a:latin typeface="Calibri" panose="020F0502020204030204" pitchFamily="34" charset="0"/>
                          <a:ea typeface="+mn-ea"/>
                          <a:cs typeface="Calibri" panose="020F0502020204030204" pitchFamily="34" charset="0"/>
                        </a:rPr>
                        <a:t>Dedan</a:t>
                      </a:r>
                      <a:r>
                        <a:rPr lang="en-US" altLang="en-US" sz="3000" kern="1200" dirty="0">
                          <a:solidFill>
                            <a:schemeClr val="dk1"/>
                          </a:solidFill>
                          <a:latin typeface="Calibri" panose="020F0502020204030204" pitchFamily="34" charset="0"/>
                          <a:ea typeface="+mn-ea"/>
                          <a:cs typeface="Calibri" panose="020F0502020204030204" pitchFamily="34" charset="0"/>
                        </a:rPr>
                        <a:t> (Saudi Arabia or Yemen)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Tarshish (Spain)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Merchants of Tarshish (Conglomeration of Western powers including Europe)</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Israel</a:t>
                      </a:r>
                    </a:p>
                  </a:txBody>
                  <a:tcPr/>
                </a:tc>
                <a:extLst>
                  <a:ext uri="{0D108BD9-81ED-4DB2-BD59-A6C34878D82A}">
                    <a16:rowId xmlns:a16="http://schemas.microsoft.com/office/drawing/2014/main" val="598634879"/>
                  </a:ext>
                </a:extLst>
              </a:tr>
            </a:tbl>
          </a:graphicData>
        </a:graphic>
      </p:graphicFrame>
      <p:pic>
        <p:nvPicPr>
          <p:cNvPr id="5" name="Picture 4">
            <a:extLst>
              <a:ext uri="{FF2B5EF4-FFF2-40B4-BE49-F238E27FC236}">
                <a16:creationId xmlns:a16="http://schemas.microsoft.com/office/drawing/2014/main" id="{8654AF7A-9B80-4B3D-B964-B08EFDD07B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78172" y="5486400"/>
            <a:ext cx="1612828" cy="914400"/>
          </a:xfrm>
          <a:prstGeom prst="rect">
            <a:avLst/>
          </a:prstGeom>
        </p:spPr>
      </p:pic>
    </p:spTree>
    <p:extLst>
      <p:ext uri="{BB962C8B-B14F-4D97-AF65-F5344CB8AC3E}">
        <p14:creationId xmlns:p14="http://schemas.microsoft.com/office/powerpoint/2010/main" val="29120694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CFA5D38-2F1F-48BD-9715-92E2419E87F5}"/>
              </a:ext>
            </a:extLst>
          </p:cNvPr>
          <p:cNvGraphicFramePr>
            <a:graphicFrameLocks noGrp="1"/>
          </p:cNvGraphicFramePr>
          <p:nvPr>
            <p:extLst>
              <p:ext uri="{D42A27DB-BD31-4B8C-83A1-F6EECF244321}">
                <p14:modId xmlns:p14="http://schemas.microsoft.com/office/powerpoint/2010/main" val="185571840"/>
              </p:ext>
            </p:extLst>
          </p:nvPr>
        </p:nvGraphicFramePr>
        <p:xfrm>
          <a:off x="609600" y="304800"/>
          <a:ext cx="10972800" cy="6248400"/>
        </p:xfrm>
        <a:graphic>
          <a:graphicData uri="http://schemas.openxmlformats.org/drawingml/2006/table">
            <a:tbl>
              <a:tblPr firstRow="1" bandRow="1">
                <a:tableStyleId>{073A0DAA-6AF3-43AB-8588-CEC1D06C72B9}</a:tableStyleId>
              </a:tblPr>
              <a:tblGrid>
                <a:gridCol w="5486400">
                  <a:extLst>
                    <a:ext uri="{9D8B030D-6E8A-4147-A177-3AD203B41FA5}">
                      <a16:colId xmlns:a16="http://schemas.microsoft.com/office/drawing/2014/main" val="3051601499"/>
                    </a:ext>
                  </a:extLst>
                </a:gridCol>
                <a:gridCol w="5486400">
                  <a:extLst>
                    <a:ext uri="{9D8B030D-6E8A-4147-A177-3AD203B41FA5}">
                      <a16:colId xmlns:a16="http://schemas.microsoft.com/office/drawing/2014/main" val="1072708087"/>
                    </a:ext>
                  </a:extLst>
                </a:gridCol>
              </a:tblGrid>
              <a:tr h="683858">
                <a:tc gridSpan="2">
                  <a:txBody>
                    <a:bodyPr/>
                    <a:lstStyle/>
                    <a:p>
                      <a:pPr algn="ctr"/>
                      <a:r>
                        <a:rPr lang="en-US" sz="3600" b="0" dirty="0">
                          <a:solidFill>
                            <a:schemeClr val="tx2"/>
                          </a:solidFill>
                          <a:latin typeface="Calibri" panose="020F0502020204030204" pitchFamily="34" charset="0"/>
                          <a:ea typeface="+mj-ea"/>
                          <a:cs typeface="Calibri" panose="020F0502020204030204" pitchFamily="34" charset="0"/>
                        </a:rPr>
                        <a:t>Ancient Names From Ezekiel 38:1-9</a:t>
                      </a:r>
                    </a:p>
                  </a:txBody>
                  <a:tcPr/>
                </a:tc>
                <a:tc hMerge="1">
                  <a:txBody>
                    <a:bodyPr/>
                    <a:lstStyle/>
                    <a:p>
                      <a:endParaRPr lang="en-US" dirty="0"/>
                    </a:p>
                  </a:txBody>
                  <a:tcPr/>
                </a:tc>
                <a:extLst>
                  <a:ext uri="{0D108BD9-81ED-4DB2-BD59-A6C34878D82A}">
                    <a16:rowId xmlns:a16="http://schemas.microsoft.com/office/drawing/2014/main" val="1444934580"/>
                  </a:ext>
                </a:extLst>
              </a:tr>
              <a:tr h="5564542">
                <a:tc>
                  <a:txBody>
                    <a:bodyPr/>
                    <a:lstStyle/>
                    <a:p>
                      <a:pPr marL="461963" indent="-461963" eaLnBrk="1" hangingPunct="1">
                        <a:spcAft>
                          <a:spcPts val="600"/>
                        </a:spcAft>
                        <a:buClr>
                          <a:srgbClr val="000099"/>
                        </a:buClr>
                        <a:buFontTx/>
                        <a:buAutoNum type="arabicPeriod"/>
                      </a:pPr>
                      <a:r>
                        <a:rPr lang="en-US" altLang="en-US" sz="3000" b="1" u="sng" kern="1200" dirty="0">
                          <a:solidFill>
                            <a:schemeClr val="dk1"/>
                          </a:solidFill>
                          <a:latin typeface="Calibri" panose="020F0502020204030204" pitchFamily="34" charset="0"/>
                          <a:ea typeface="+mn-ea"/>
                          <a:cs typeface="Calibri" panose="020F0502020204030204" pitchFamily="34" charset="0"/>
                        </a:rPr>
                        <a:t>Magog (Central Asia) </a:t>
                      </a:r>
                    </a:p>
                    <a:p>
                      <a:pPr marL="461963" indent="-461963" algn="l" defTabSz="914400" rtl="0" eaLnBrk="1" latinLnBrk="0" hangingPunct="1">
                        <a:spcAft>
                          <a:spcPts val="600"/>
                        </a:spcAft>
                        <a:buClr>
                          <a:srgbClr val="000099"/>
                        </a:buClr>
                        <a:buFontTx/>
                        <a:buAutoNum type="arabicPeriod"/>
                      </a:pPr>
                      <a:r>
                        <a:rPr lang="en-US" altLang="en-US" sz="3000" b="1" u="sng" kern="1200" dirty="0">
                          <a:solidFill>
                            <a:schemeClr val="dk1"/>
                          </a:solidFill>
                          <a:latin typeface="Calibri" panose="020F0502020204030204" pitchFamily="34" charset="0"/>
                          <a:ea typeface="+mn-ea"/>
                          <a:cs typeface="Calibri" panose="020F0502020204030204" pitchFamily="34" charset="0"/>
                        </a:rPr>
                        <a:t>Rosh (Russia)</a:t>
                      </a:r>
                    </a:p>
                    <a:p>
                      <a:pPr marL="461963" indent="-461963" algn="l" defTabSz="914400" rtl="0" eaLnBrk="1" latinLnBrk="0" hangingPunct="1">
                        <a:spcAft>
                          <a:spcPts val="600"/>
                        </a:spcAft>
                        <a:buClr>
                          <a:srgbClr val="000099"/>
                        </a:buClr>
                        <a:buFontTx/>
                        <a:buAutoNum type="arabicPeriod"/>
                      </a:pPr>
                      <a:r>
                        <a:rPr lang="en-US" altLang="en-US" sz="3000" b="1" u="sng" kern="1200" dirty="0">
                          <a:solidFill>
                            <a:schemeClr val="dk1"/>
                          </a:solidFill>
                          <a:latin typeface="Calibri" panose="020F0502020204030204" pitchFamily="34" charset="0"/>
                          <a:ea typeface="+mn-ea"/>
                          <a:cs typeface="Calibri" panose="020F0502020204030204" pitchFamily="34" charset="0"/>
                        </a:rPr>
                        <a:t>Meshec (Turkey) </a:t>
                      </a:r>
                    </a:p>
                    <a:p>
                      <a:pPr marL="461963" indent="-461963" algn="l" defTabSz="914400" rtl="0" eaLnBrk="1" latinLnBrk="0" hangingPunct="1">
                        <a:spcAft>
                          <a:spcPts val="600"/>
                        </a:spcAft>
                        <a:buClr>
                          <a:srgbClr val="000099"/>
                        </a:buClr>
                        <a:buFontTx/>
                        <a:buAutoNum type="arabicPeriod"/>
                      </a:pPr>
                      <a:r>
                        <a:rPr lang="en-US" altLang="en-US" sz="3000" b="1" u="sng" kern="1200" dirty="0">
                          <a:solidFill>
                            <a:schemeClr val="dk1"/>
                          </a:solidFill>
                          <a:latin typeface="Calibri" panose="020F0502020204030204" pitchFamily="34" charset="0"/>
                          <a:ea typeface="+mn-ea"/>
                          <a:cs typeface="Calibri" panose="020F0502020204030204" pitchFamily="34" charset="0"/>
                        </a:rPr>
                        <a:t>Tubal (Turkey)</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Persia (Iran)</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Put (Libya)</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Cush (Sudan)</a:t>
                      </a:r>
                    </a:p>
                    <a:p>
                      <a:pPr marL="461963" indent="-461963" algn="l" defTabSz="914400" rtl="0" eaLnBrk="1" latinLnBrk="0" hangingPunct="1">
                        <a:spcAft>
                          <a:spcPts val="600"/>
                        </a:spcAft>
                        <a:buClr>
                          <a:srgbClr val="000099"/>
                        </a:buClr>
                        <a:buFontTx/>
                        <a:buAutoNum type="arabicPeriod"/>
                      </a:pPr>
                      <a:r>
                        <a:rPr lang="en-US" altLang="en-US" sz="3000" b="1" u="sng" kern="1200" dirty="0">
                          <a:solidFill>
                            <a:schemeClr val="dk1"/>
                          </a:solidFill>
                          <a:latin typeface="Calibri" panose="020F0502020204030204" pitchFamily="34" charset="0"/>
                          <a:ea typeface="+mn-ea"/>
                          <a:cs typeface="Calibri" panose="020F0502020204030204" pitchFamily="34" charset="0"/>
                        </a:rPr>
                        <a:t>Gomer (Turkey)</a:t>
                      </a:r>
                    </a:p>
                  </a:txBody>
                  <a:tcPr/>
                </a:tc>
                <a:tc>
                  <a:txBody>
                    <a:bodyPr/>
                    <a:lstStyle/>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b="1" u="sng" kern="1200" dirty="0" err="1">
                          <a:solidFill>
                            <a:schemeClr val="dk1"/>
                          </a:solidFill>
                          <a:latin typeface="Calibri" panose="020F0502020204030204" pitchFamily="34" charset="0"/>
                          <a:ea typeface="+mn-ea"/>
                          <a:cs typeface="Calibri" panose="020F0502020204030204" pitchFamily="34" charset="0"/>
                        </a:rPr>
                        <a:t>Togarmah</a:t>
                      </a:r>
                      <a:r>
                        <a:rPr lang="en-US" altLang="en-US" sz="3000" b="1" u="sng" kern="1200" dirty="0">
                          <a:solidFill>
                            <a:schemeClr val="dk1"/>
                          </a:solidFill>
                          <a:latin typeface="Calibri" panose="020F0502020204030204" pitchFamily="34" charset="0"/>
                          <a:ea typeface="+mn-ea"/>
                          <a:cs typeface="Calibri" panose="020F0502020204030204" pitchFamily="34" charset="0"/>
                        </a:rPr>
                        <a:t> (Turkey) </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Sheba (Saudi Arabia)</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err="1">
                          <a:solidFill>
                            <a:schemeClr val="dk1"/>
                          </a:solidFill>
                          <a:latin typeface="Calibri" panose="020F0502020204030204" pitchFamily="34" charset="0"/>
                          <a:ea typeface="+mn-ea"/>
                          <a:cs typeface="Calibri" panose="020F0502020204030204" pitchFamily="34" charset="0"/>
                        </a:rPr>
                        <a:t>Dedan</a:t>
                      </a:r>
                      <a:r>
                        <a:rPr lang="en-US" altLang="en-US" sz="3000" kern="1200" dirty="0">
                          <a:solidFill>
                            <a:schemeClr val="dk1"/>
                          </a:solidFill>
                          <a:latin typeface="Calibri" panose="020F0502020204030204" pitchFamily="34" charset="0"/>
                          <a:ea typeface="+mn-ea"/>
                          <a:cs typeface="Calibri" panose="020F0502020204030204" pitchFamily="34" charset="0"/>
                        </a:rPr>
                        <a:t> (Saudi Arabia or Yemen)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b="1" u="sng" kern="1200" dirty="0">
                          <a:solidFill>
                            <a:schemeClr val="dk1"/>
                          </a:solidFill>
                          <a:latin typeface="Calibri" panose="020F0502020204030204" pitchFamily="34" charset="0"/>
                          <a:ea typeface="+mn-ea"/>
                          <a:cs typeface="Calibri" panose="020F0502020204030204" pitchFamily="34" charset="0"/>
                        </a:rPr>
                        <a:t>Tarshish (Spain)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b="1" u="sng" kern="1200" dirty="0">
                          <a:solidFill>
                            <a:schemeClr val="dk1"/>
                          </a:solidFill>
                          <a:latin typeface="Calibri" panose="020F0502020204030204" pitchFamily="34" charset="0"/>
                          <a:ea typeface="+mn-ea"/>
                          <a:cs typeface="Calibri" panose="020F0502020204030204" pitchFamily="34" charset="0"/>
                        </a:rPr>
                        <a:t>Merchants of Tarshish (Conglomeration of Western powers including Europe)</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Israel</a:t>
                      </a:r>
                    </a:p>
                  </a:txBody>
                  <a:tcPr/>
                </a:tc>
                <a:extLst>
                  <a:ext uri="{0D108BD9-81ED-4DB2-BD59-A6C34878D82A}">
                    <a16:rowId xmlns:a16="http://schemas.microsoft.com/office/drawing/2014/main" val="598634879"/>
                  </a:ext>
                </a:extLst>
              </a:tr>
            </a:tbl>
          </a:graphicData>
        </a:graphic>
      </p:graphicFrame>
      <p:pic>
        <p:nvPicPr>
          <p:cNvPr id="5" name="Picture 4">
            <a:extLst>
              <a:ext uri="{FF2B5EF4-FFF2-40B4-BE49-F238E27FC236}">
                <a16:creationId xmlns:a16="http://schemas.microsoft.com/office/drawing/2014/main" id="{8654AF7A-9B80-4B3D-B964-B08EFDD07B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78172" y="5486400"/>
            <a:ext cx="1612828" cy="914400"/>
          </a:xfrm>
          <a:prstGeom prst="rect">
            <a:avLst/>
          </a:prstGeom>
        </p:spPr>
      </p:pic>
    </p:spTree>
    <p:extLst>
      <p:ext uri="{BB962C8B-B14F-4D97-AF65-F5344CB8AC3E}">
        <p14:creationId xmlns:p14="http://schemas.microsoft.com/office/powerpoint/2010/main" val="3798118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24000" y="1676401"/>
            <a:ext cx="3352800" cy="3505199"/>
          </a:xfrm>
        </p:spPr>
        <p:txBody>
          <a:bodyPr/>
          <a:lstStyle/>
          <a:p>
            <a:pPr lvl="1" indent="-742950" eaLnBrk="1" hangingPunct="1">
              <a:spcBef>
                <a:spcPts val="0"/>
              </a:spcBef>
              <a:spcAft>
                <a:spcPts val="3600"/>
              </a:spcAft>
              <a:buClr>
                <a:schemeClr val="tx2"/>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Cush</a:t>
            </a: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Mizraim</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Put</a:t>
            </a: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Canaan</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Ham’s Sons (vs. 6)</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5D788A7E-73F9-4411-BBA2-1C1514507A1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687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505200" y="2057400"/>
            <a:ext cx="80772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"For of the four sons of Ham, time has not at all hurt the name of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Cush</a:t>
            </a:r>
            <a:r>
              <a:rPr lang="en-US" altLang="en-US" dirty="0">
                <a:effectLst>
                  <a:outerShdw blurRad="38100" dist="38100" dir="2700000" algn="tl">
                    <a:srgbClr val="000000">
                      <a:alpha val="43137"/>
                    </a:srgbClr>
                  </a:outerShdw>
                </a:effectLst>
                <a:cs typeface="Calibri" panose="020F0502020204030204" pitchFamily="34" charset="0"/>
              </a:rPr>
              <a:t>; for the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Ethiopians</a:t>
            </a:r>
            <a:r>
              <a:rPr lang="en-US" altLang="en-US" dirty="0">
                <a:effectLst>
                  <a:outerShdw blurRad="38100" dist="38100" dir="2700000" algn="tl">
                    <a:srgbClr val="000000">
                      <a:alpha val="43137"/>
                    </a:srgbClr>
                  </a:outerShdw>
                </a:effectLst>
                <a:cs typeface="Calibri" panose="020F0502020204030204" pitchFamily="34" charset="0"/>
              </a:rPr>
              <a:t>, over whom he reigned, are even at this day, both by themselves and by all men in Asia, called </a:t>
            </a:r>
            <a:r>
              <a:rPr lang="en-US" altLang="en-US" b="1" u="sng" dirty="0" err="1">
                <a:solidFill>
                  <a:srgbClr val="FFFFCC"/>
                </a:solidFill>
                <a:effectLst>
                  <a:outerShdw blurRad="38100" dist="38100" dir="2700000" algn="tl">
                    <a:srgbClr val="000000">
                      <a:alpha val="43137"/>
                    </a:srgbClr>
                  </a:outerShdw>
                </a:effectLst>
                <a:cs typeface="Calibri" panose="020F0502020204030204" pitchFamily="34" charset="0"/>
              </a:rPr>
              <a:t>Cushites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26627" name="TextBox 2"/>
          <p:cNvSpPr txBox="1">
            <a:spLocks noChangeArrowheads="1"/>
          </p:cNvSpPr>
          <p:nvPr/>
        </p:nvSpPr>
        <p:spPr bwMode="auto">
          <a:xfrm>
            <a:off x="2438400" y="216694"/>
            <a:ext cx="731519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Josephus</a:t>
            </a:r>
          </a:p>
          <a:p>
            <a:pPr algn="ctr" eaLnBrk="1" hangingPunct="1">
              <a:spcBef>
                <a:spcPct val="0"/>
              </a:spcBef>
              <a:buClrTx/>
              <a:buSzTx/>
              <a:buFontTx/>
              <a:buNone/>
            </a:pPr>
            <a:r>
              <a:rPr lang="en-US" altLang="en-US" sz="2000" dirty="0">
                <a:effectLst>
                  <a:outerShdw blurRad="38100" dist="38100" dir="2700000" algn="tl">
                    <a:srgbClr val="000000">
                      <a:alpha val="43137"/>
                    </a:srgbClr>
                  </a:outerShdw>
                </a:effectLst>
                <a:cs typeface="Calibri" panose="020F0502020204030204" pitchFamily="34" charset="0"/>
              </a:rPr>
              <a:t>Josephus, </a:t>
            </a:r>
            <a:r>
              <a:rPr lang="en-US" altLang="en-US" sz="2000" i="1" dirty="0">
                <a:effectLst>
                  <a:outerShdw blurRad="38100" dist="38100" dir="2700000" algn="tl">
                    <a:srgbClr val="000000">
                      <a:alpha val="43137"/>
                    </a:srgbClr>
                  </a:outerShdw>
                </a:effectLst>
                <a:cs typeface="Calibri" panose="020F0502020204030204" pitchFamily="34" charset="0"/>
              </a:rPr>
              <a:t>Antiquities</a:t>
            </a:r>
            <a:r>
              <a:rPr lang="en-US" altLang="en-US" sz="2000" dirty="0">
                <a:effectLst>
                  <a:outerShdw blurRad="38100" dist="38100" dir="2700000" algn="tl">
                    <a:srgbClr val="000000">
                      <a:alpha val="43137"/>
                    </a:srgbClr>
                  </a:outerShdw>
                </a:effectLst>
                <a:cs typeface="Calibri" panose="020F0502020204030204" pitchFamily="34" charset="0"/>
              </a:rPr>
              <a:t>, 1.6.2.</a:t>
            </a:r>
          </a:p>
        </p:txBody>
      </p:sp>
      <p:pic>
        <p:nvPicPr>
          <p:cNvPr id="6" name="Picture 5">
            <a:extLst>
              <a:ext uri="{FF2B5EF4-FFF2-40B4-BE49-F238E27FC236}">
                <a16:creationId xmlns:a16="http://schemas.microsoft.com/office/drawing/2014/main" id="{430011BF-A83D-4C68-A64C-CB8AE5725ED8}"/>
              </a:ext>
            </a:extLst>
          </p:cNvPr>
          <p:cNvPicPr>
            <a:picLocks noChangeAspect="1"/>
          </p:cNvPicPr>
          <p:nvPr/>
        </p:nvPicPr>
        <p:blipFill>
          <a:blip r:embed="rId2"/>
          <a:stretch>
            <a:fillRect/>
          </a:stretch>
        </p:blipFill>
        <p:spPr>
          <a:xfrm>
            <a:off x="685801" y="2209800"/>
            <a:ext cx="2612210" cy="3200400"/>
          </a:xfrm>
          <a:prstGeom prst="rect">
            <a:avLst/>
          </a:prstGeom>
        </p:spPr>
      </p:pic>
      <p:pic>
        <p:nvPicPr>
          <p:cNvPr id="7" name="Picture 6">
            <a:extLst>
              <a:ext uri="{FF2B5EF4-FFF2-40B4-BE49-F238E27FC236}">
                <a16:creationId xmlns:a16="http://schemas.microsoft.com/office/drawing/2014/main" id="{E9485242-78AA-4BCF-A7CB-685016BA0E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59304801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505200" y="2031274"/>
            <a:ext cx="80772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"The designation, Ethiopia, is misleading for it did not refer to the modern state of Ethiopia...Cush... bordered Egypt on the South,...or modern Sudan."</a:t>
            </a:r>
          </a:p>
        </p:txBody>
      </p:sp>
      <p:sp>
        <p:nvSpPr>
          <p:cNvPr id="26627" name="TextBox 2"/>
          <p:cNvSpPr txBox="1">
            <a:spLocks noChangeArrowheads="1"/>
          </p:cNvSpPr>
          <p:nvPr/>
        </p:nvSpPr>
        <p:spPr bwMode="auto">
          <a:xfrm>
            <a:off x="2438400" y="216694"/>
            <a:ext cx="7315199"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Cush = Sudan</a:t>
            </a:r>
          </a:p>
          <a:p>
            <a:pPr algn="ctr" eaLnBrk="1" hangingPunct="1">
              <a:spcBef>
                <a:spcPct val="0"/>
              </a:spcBef>
              <a:buClrTx/>
              <a:buSzTx/>
              <a:buFontTx/>
              <a:buNone/>
            </a:pPr>
            <a:r>
              <a:rPr lang="en-US" altLang="en-US" sz="2000" dirty="0">
                <a:effectLst>
                  <a:outerShdw blurRad="38100" dist="38100" dir="2700000" algn="tl">
                    <a:srgbClr val="000000">
                      <a:alpha val="43137"/>
                    </a:srgbClr>
                  </a:outerShdw>
                </a:effectLst>
                <a:cs typeface="Calibri" panose="020F0502020204030204" pitchFamily="34" charset="0"/>
              </a:rPr>
              <a:t>Philip C. Johnson, “Cush,” in Wycliffe Bible Encyclopedia, ed. Howard F. Vos, Charles F. Pfeiffer,  John Rea (Chicago: Moody, 1975), p. 1.411. </a:t>
            </a:r>
          </a:p>
        </p:txBody>
      </p:sp>
      <p:pic>
        <p:nvPicPr>
          <p:cNvPr id="3" name="Picture 2">
            <a:extLst>
              <a:ext uri="{FF2B5EF4-FFF2-40B4-BE49-F238E27FC236}">
                <a16:creationId xmlns:a16="http://schemas.microsoft.com/office/drawing/2014/main" id="{42BFBF8F-87CC-4786-BC04-5798E8D3C8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2180574"/>
            <a:ext cx="2743200" cy="2743200"/>
          </a:xfrm>
          <a:prstGeom prst="rect">
            <a:avLst/>
          </a:prstGeom>
        </p:spPr>
      </p:pic>
      <p:pic>
        <p:nvPicPr>
          <p:cNvPr id="5" name="Picture 4">
            <a:extLst>
              <a:ext uri="{FF2B5EF4-FFF2-40B4-BE49-F238E27FC236}">
                <a16:creationId xmlns:a16="http://schemas.microsoft.com/office/drawing/2014/main" id="{1BC1DDA1-ACEE-413E-86DC-7DF3EED6A3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65854462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371601"/>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1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ED74B2F-0F7A-479F-AFBA-B47ACFCCCBAE}"/>
              </a:ext>
            </a:extLst>
          </p:cNvPr>
          <p:cNvGraphicFramePr>
            <a:graphicFrameLocks noGrp="1"/>
          </p:cNvGraphicFramePr>
          <p:nvPr>
            <p:extLst>
              <p:ext uri="{D42A27DB-BD31-4B8C-83A1-F6EECF244321}">
                <p14:modId xmlns:p14="http://schemas.microsoft.com/office/powerpoint/2010/main" val="204496782"/>
              </p:ext>
            </p:extLst>
          </p:nvPr>
        </p:nvGraphicFramePr>
        <p:xfrm>
          <a:off x="609600" y="495300"/>
          <a:ext cx="10972800" cy="5867400"/>
        </p:xfrm>
        <a:graphic>
          <a:graphicData uri="http://schemas.openxmlformats.org/drawingml/2006/table">
            <a:tbl>
              <a:tblPr firstRow="1" bandRow="1">
                <a:tableStyleId>{073A0DAA-6AF3-43AB-8588-CEC1D06C72B9}</a:tableStyleId>
              </a:tblPr>
              <a:tblGrid>
                <a:gridCol w="5486400">
                  <a:extLst>
                    <a:ext uri="{9D8B030D-6E8A-4147-A177-3AD203B41FA5}">
                      <a16:colId xmlns:a16="http://schemas.microsoft.com/office/drawing/2014/main" val="3051601499"/>
                    </a:ext>
                  </a:extLst>
                </a:gridCol>
                <a:gridCol w="5486400">
                  <a:extLst>
                    <a:ext uri="{9D8B030D-6E8A-4147-A177-3AD203B41FA5}">
                      <a16:colId xmlns:a16="http://schemas.microsoft.com/office/drawing/2014/main" val="1072708087"/>
                    </a:ext>
                  </a:extLst>
                </a:gridCol>
              </a:tblGrid>
              <a:tr h="642159">
                <a:tc gridSpan="2">
                  <a:txBody>
                    <a:bodyPr/>
                    <a:lstStyle/>
                    <a:p>
                      <a:pPr algn="ctr"/>
                      <a:r>
                        <a:rPr lang="en-US" sz="3600" b="0" dirty="0">
                          <a:solidFill>
                            <a:schemeClr val="tx2"/>
                          </a:solidFill>
                          <a:latin typeface="Calibri" panose="020F0502020204030204" pitchFamily="34" charset="0"/>
                          <a:ea typeface="+mj-ea"/>
                          <a:cs typeface="Calibri" panose="020F0502020204030204" pitchFamily="34" charset="0"/>
                        </a:rPr>
                        <a:t>Ancient Names From Ezekiel 38:1-9</a:t>
                      </a:r>
                    </a:p>
                  </a:txBody>
                  <a:tcPr/>
                </a:tc>
                <a:tc hMerge="1">
                  <a:txBody>
                    <a:bodyPr/>
                    <a:lstStyle/>
                    <a:p>
                      <a:endParaRPr lang="en-US" dirty="0"/>
                    </a:p>
                  </a:txBody>
                  <a:tcPr/>
                </a:tc>
                <a:extLst>
                  <a:ext uri="{0D108BD9-81ED-4DB2-BD59-A6C34878D82A}">
                    <a16:rowId xmlns:a16="http://schemas.microsoft.com/office/drawing/2014/main" val="1444934580"/>
                  </a:ext>
                </a:extLst>
              </a:tr>
              <a:tr h="5225241">
                <a:tc>
                  <a:txBody>
                    <a:bodyPr/>
                    <a:lstStyle/>
                    <a:p>
                      <a:pPr marL="461963" indent="-461963" eaLnBrk="1"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Magog (Central Asia)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Rosh (Russia)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Meshec (Turkey)</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Tubal (Turkey)</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Persia (Iran)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Put (Libya) </a:t>
                      </a:r>
                    </a:p>
                    <a:p>
                      <a:pPr marL="461963" indent="-461963" algn="l" defTabSz="914400" rtl="0" eaLnBrk="1" latinLnBrk="0" hangingPunct="1">
                        <a:spcAft>
                          <a:spcPts val="600"/>
                        </a:spcAft>
                        <a:buClr>
                          <a:srgbClr val="000099"/>
                        </a:buClr>
                        <a:buFontTx/>
                        <a:buAutoNum type="arabicPeriod"/>
                      </a:pPr>
                      <a:r>
                        <a:rPr lang="en-US" altLang="en-US" sz="3000" b="1" u="sng" kern="1200" dirty="0">
                          <a:solidFill>
                            <a:schemeClr val="dk1"/>
                          </a:solidFill>
                          <a:latin typeface="Calibri" panose="020F0502020204030204" pitchFamily="34" charset="0"/>
                          <a:ea typeface="+mn-ea"/>
                          <a:cs typeface="Calibri" panose="020F0502020204030204" pitchFamily="34" charset="0"/>
                        </a:rPr>
                        <a:t>Cush (Sudan)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Gomer (Turkey)</a:t>
                      </a:r>
                    </a:p>
                  </a:txBody>
                  <a:tcPr/>
                </a:tc>
                <a:tc>
                  <a:txBody>
                    <a:bodyPr/>
                    <a:lstStyle/>
                    <a:p>
                      <a:pPr marL="514350" marR="0" lvl="0" indent="-514350"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Togarmah (Turkey) </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Sheba (Saudi Arabia)</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Dedan (Saudi Arabia or Yemen)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Tarshish (Spain)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Merchants of Tarshish (Conglomeration of Western powers including Europe)</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Israel</a:t>
                      </a:r>
                    </a:p>
                  </a:txBody>
                  <a:tcPr/>
                </a:tc>
                <a:extLst>
                  <a:ext uri="{0D108BD9-81ED-4DB2-BD59-A6C34878D82A}">
                    <a16:rowId xmlns:a16="http://schemas.microsoft.com/office/drawing/2014/main" val="598634879"/>
                  </a:ext>
                </a:extLst>
              </a:tr>
            </a:tbl>
          </a:graphicData>
        </a:graphic>
      </p:graphicFrame>
    </p:spTree>
    <p:extLst>
      <p:ext uri="{BB962C8B-B14F-4D97-AF65-F5344CB8AC3E}">
        <p14:creationId xmlns:p14="http://schemas.microsoft.com/office/powerpoint/2010/main" val="18222474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88485" y="228600"/>
            <a:ext cx="861503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501913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3657600" y="1676400"/>
            <a:ext cx="79248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t>Putin meets with Sudanese President Omar al-Bashir. Sudanese President Omar al-Bashir, who is wanted by the International Criminal Court for genocide and war crimes, asks Russia's Vladimir Putin to protect his country from the United States.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78851" name="TextBox 2"/>
          <p:cNvSpPr txBox="1">
            <a:spLocks noChangeArrowheads="1"/>
          </p:cNvSpPr>
          <p:nvPr/>
        </p:nvSpPr>
        <p:spPr bwMode="auto">
          <a:xfrm>
            <a:off x="2324100" y="228600"/>
            <a:ext cx="75438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buClrTx/>
              <a:buSzTx/>
              <a:buFontTx/>
              <a:buNone/>
            </a:pPr>
            <a:r>
              <a:rPr lang="en-US" altLang="en-US" sz="3600" dirty="0">
                <a:solidFill>
                  <a:schemeClr val="tx2"/>
                </a:solidFill>
                <a:effectLst>
                  <a:outerShdw blurRad="38100" dist="38100" dir="2700000" algn="tl">
                    <a:srgbClr val="000000">
                      <a:alpha val="43137"/>
                    </a:srgbClr>
                  </a:outerShdw>
                </a:effectLst>
                <a:ea typeface="+mj-ea"/>
                <a:cs typeface="+mj-cs"/>
              </a:rPr>
              <a:t>AFP News</a:t>
            </a:r>
          </a:p>
          <a:p>
            <a:pPr algn="ctr" eaLnBrk="1" hangingPunct="1">
              <a:spcBef>
                <a:spcPct val="0"/>
              </a:spcBef>
              <a:buClrTx/>
              <a:buSzTx/>
              <a:buFontTx/>
              <a:buNone/>
            </a:pPr>
            <a:r>
              <a:rPr lang="en-US" altLang="en-US" sz="1600" dirty="0">
                <a:effectLst>
                  <a:outerShdw blurRad="38100" dist="38100" dir="2700000" algn="tl">
                    <a:srgbClr val="000000">
                      <a:alpha val="43137"/>
                    </a:srgbClr>
                  </a:outerShdw>
                </a:effectLst>
                <a:cs typeface="Calibri" panose="020F0502020204030204" pitchFamily="34" charset="0"/>
              </a:rPr>
              <a:t>online: </a:t>
            </a:r>
            <a:r>
              <a:rPr lang="en-US" sz="1600" dirty="0"/>
              <a:t>http://www.dailymail.co.uk/wires/afp/article-5111291/In-Russia-Sudans-Bashir-asks-Putin-protection-US.html</a:t>
            </a:r>
            <a:r>
              <a:rPr lang="en-US" sz="1600" dirty="0">
                <a:hlinkClick r:id="rId2" tooltip="https://jamestown.org/program/russia-and-uzbekistan-hold-first-joint-military-exercise-in-12-years-plan-further-cooperation/&#10;CTRL + Click to follow link"/>
              </a:rPr>
              <a:t>/</a:t>
            </a:r>
            <a:r>
              <a:rPr lang="en-US" sz="1600" dirty="0"/>
              <a:t>. </a:t>
            </a:r>
            <a:r>
              <a:rPr lang="en-US" sz="1600" dirty="0">
                <a:effectLst>
                  <a:outerShdw blurRad="38100" dist="38100" dir="2700000" algn="tl">
                    <a:srgbClr val="000000">
                      <a:alpha val="43137"/>
                    </a:srgbClr>
                  </a:outerShdw>
                </a:effectLst>
              </a:rPr>
              <a:t>November</a:t>
            </a:r>
            <a:r>
              <a:rPr lang="en-US" altLang="en-US" sz="1600" dirty="0">
                <a:effectLst>
                  <a:outerShdw blurRad="38100" dist="38100" dir="2700000" algn="tl">
                    <a:srgbClr val="000000">
                      <a:alpha val="43137"/>
                    </a:srgbClr>
                  </a:outerShdw>
                </a:effectLst>
                <a:cs typeface="Calibri" panose="020F0502020204030204" pitchFamily="34" charset="0"/>
              </a:rPr>
              <a:t> 23, 2017 , accessed 12 December 2017.</a:t>
            </a:r>
          </a:p>
        </p:txBody>
      </p:sp>
      <p:pic>
        <p:nvPicPr>
          <p:cNvPr id="2" name="Picture 1">
            <a:extLst>
              <a:ext uri="{FF2B5EF4-FFF2-40B4-BE49-F238E27FC236}">
                <a16:creationId xmlns:a16="http://schemas.microsoft.com/office/drawing/2014/main" id="{CA61E969-007F-4F94-BF79-A7B2F0BCE3B7}"/>
              </a:ext>
            </a:extLst>
          </p:cNvPr>
          <p:cNvPicPr>
            <a:picLocks noChangeAspect="1"/>
          </p:cNvPicPr>
          <p:nvPr/>
        </p:nvPicPr>
        <p:blipFill>
          <a:blip r:embed="rId3"/>
          <a:stretch>
            <a:fillRect/>
          </a:stretch>
        </p:blipFill>
        <p:spPr>
          <a:xfrm>
            <a:off x="685800" y="1828800"/>
            <a:ext cx="2743200" cy="2743200"/>
          </a:xfrm>
          <a:prstGeom prst="rect">
            <a:avLst/>
          </a:prstGeom>
        </p:spPr>
      </p:pic>
      <p:pic>
        <p:nvPicPr>
          <p:cNvPr id="5" name="Picture 4">
            <a:extLst>
              <a:ext uri="{FF2B5EF4-FFF2-40B4-BE49-F238E27FC236}">
                <a16:creationId xmlns:a16="http://schemas.microsoft.com/office/drawing/2014/main" id="{A6CD0F67-6C97-4EA1-8261-AA3904558B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25963359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19881" y="1676401"/>
            <a:ext cx="3356919" cy="3505199"/>
          </a:xfrm>
        </p:spPr>
        <p:txBody>
          <a:bodyPr/>
          <a:lstStyle/>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Cush</a:t>
            </a:r>
          </a:p>
          <a:p>
            <a:pPr lvl="1" indent="-742950" eaLnBrk="1" hangingPunct="1">
              <a:spcBef>
                <a:spcPts val="0"/>
              </a:spcBef>
              <a:spcAft>
                <a:spcPts val="3600"/>
              </a:spcAft>
              <a:buClr>
                <a:schemeClr val="tx2"/>
              </a:buClr>
              <a:buSzPct val="100000"/>
              <a:buFont typeface="+mj-lt"/>
              <a:buAutoNum type="arabicPeriod"/>
              <a:defRPr/>
            </a:pPr>
            <a:r>
              <a:rPr lang="en-US" b="1" u="sng" dirty="0" err="1">
                <a:solidFill>
                  <a:srgbClr val="FFFFCC"/>
                </a:solidFill>
                <a:effectLst>
                  <a:outerShdw blurRad="38100" dist="38100" dir="2700000" algn="tl">
                    <a:srgbClr val="000000">
                      <a:alpha val="43137"/>
                    </a:srgbClr>
                  </a:outerShdw>
                </a:effectLst>
              </a:rPr>
              <a:t>Mizraim</a:t>
            </a:r>
            <a:endParaRPr lang="en-US" b="1" u="sng" dirty="0">
              <a:solidFill>
                <a:srgbClr val="FFFFCC"/>
              </a:solidFill>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Put</a:t>
            </a: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Canaan</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Ham’s Sons (vs. 6)</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4646DB7D-E5F8-4543-B9CA-BAD029B4BFA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402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1025" y="1600200"/>
            <a:ext cx="11001375" cy="4191000"/>
          </a:xfrm>
        </p:spPr>
        <p:txBody>
          <a:bodyPr/>
          <a:lstStyle/>
          <a:p>
            <a:pPr marL="0" indent="0" algn="just">
              <a:spcBef>
                <a:spcPts val="0"/>
              </a:spcBef>
              <a:buNone/>
            </a:pPr>
            <a:r>
              <a:rPr lang="en-US" sz="3600" dirty="0">
                <a:effectLst>
                  <a:outerShdw blurRad="38100" dist="38100" dir="2700000" algn="tl">
                    <a:srgbClr val="000000">
                      <a:alpha val="43137"/>
                    </a:srgbClr>
                  </a:outerShdw>
                </a:effectLst>
              </a:rPr>
              <a:t>“</a:t>
            </a:r>
            <a:r>
              <a:rPr lang="en-US" sz="3600" i="1" dirty="0" err="1">
                <a:effectLst>
                  <a:outerShdw blurRad="38100" dist="38100" dir="2700000" algn="tl">
                    <a:srgbClr val="000000">
                      <a:alpha val="43137"/>
                    </a:srgbClr>
                  </a:outerShdw>
                </a:effectLst>
              </a:rPr>
              <a:t>Mitzraim</a:t>
            </a:r>
            <a:r>
              <a:rPr lang="en-US" sz="3600" dirty="0">
                <a:effectLst>
                  <a:outerShdw blurRad="38100" dist="38100" dir="2700000" algn="tl">
                    <a:srgbClr val="000000">
                      <a:alpha val="43137"/>
                    </a:srgbClr>
                  </a:outerShdw>
                </a:effectLst>
              </a:rPr>
              <a:t> is a name by which Egypt is frequently called in Scripture, and this man was the father of the Egyptians; and because Egypt was inhabited by a son of Ham, it is sometimes called the land of Ham (Psalm 105:23). The word is of the dual number, and serves to express Egypt, which was divided into two parts, lower and upper Egypt.”</a:t>
            </a: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John Gill</a:t>
            </a:r>
          </a:p>
          <a:p>
            <a:pPr algn="ctr"/>
            <a:r>
              <a:rPr lang="en-US" altLang="en-US" sz="1800" i="1" dirty="0">
                <a:effectLst>
                  <a:outerShdw blurRad="38100" dist="38100" dir="2700000" algn="tl">
                    <a:srgbClr val="000000"/>
                  </a:outerShdw>
                </a:effectLst>
                <a:latin typeface="Calibri" panose="020F0502020204030204" pitchFamily="34" charset="0"/>
                <a:cs typeface="+mn-cs"/>
              </a:rPr>
              <a:t>Exposition of the Old and New Testaments, </a:t>
            </a:r>
            <a:r>
              <a:rPr lang="en-US" altLang="en-US" sz="1800" dirty="0">
                <a:effectLst>
                  <a:outerShdw blurRad="38100" dist="38100" dir="2700000" algn="tl">
                    <a:srgbClr val="000000"/>
                  </a:outerShdw>
                </a:effectLst>
                <a:latin typeface="Calibri" panose="020F0502020204030204" pitchFamily="34" charset="0"/>
                <a:cs typeface="+mn-cs"/>
              </a:rPr>
              <a:t>1810</a:t>
            </a:r>
          </a:p>
        </p:txBody>
      </p:sp>
      <p:pic>
        <p:nvPicPr>
          <p:cNvPr id="5122" name="Picture 2" descr="John Gill's Exposition of the Entire Bible by John Gill">
            <a:extLst>
              <a:ext uri="{FF2B5EF4-FFF2-40B4-BE49-F238E27FC236}">
                <a16:creationId xmlns:a16="http://schemas.microsoft.com/office/drawing/2014/main" id="{79E06B7D-D73D-4CAD-8BD6-3582CCA4951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000" t="3016" r="32000" b="9365"/>
          <a:stretch/>
        </p:blipFill>
        <p:spPr bwMode="auto">
          <a:xfrm>
            <a:off x="10580537" y="70757"/>
            <a:ext cx="1001863" cy="128016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y Contributions to Yahoo! Answers: Did you know that ...">
            <a:extLst>
              <a:ext uri="{FF2B5EF4-FFF2-40B4-BE49-F238E27FC236}">
                <a16:creationId xmlns:a16="http://schemas.microsoft.com/office/drawing/2014/main" id="{FF7E9759-9D4D-4B7A-B22A-A368782377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76200"/>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92042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History of Israel - A Chronological Presentation - Introduction">
            <a:extLst>
              <a:ext uri="{FF2B5EF4-FFF2-40B4-BE49-F238E27FC236}">
                <a16:creationId xmlns:a16="http://schemas.microsoft.com/office/drawing/2014/main" id="{17F73DE1-3AAB-4DD4-980E-56F9678D01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685800"/>
            <a:ext cx="109728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0798B0FF-97DF-4124-88DA-AFE31C26481C}"/>
              </a:ext>
            </a:extLst>
          </p:cNvPr>
          <p:cNvSpPr>
            <a:spLocks noChangeArrowheads="1"/>
          </p:cNvSpPr>
          <p:nvPr/>
        </p:nvSpPr>
        <p:spPr bwMode="auto">
          <a:xfrm>
            <a:off x="6096000" y="3276600"/>
            <a:ext cx="12192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570620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Review of Relations Between Israel and Egypt - TeachMideast">
            <a:extLst>
              <a:ext uri="{FF2B5EF4-FFF2-40B4-BE49-F238E27FC236}">
                <a16:creationId xmlns:a16="http://schemas.microsoft.com/office/drawing/2014/main" id="{23346DA1-A148-40E0-86CE-E6CE96B8A02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67001" y="152399"/>
            <a:ext cx="720241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7">
            <a:extLst>
              <a:ext uri="{FF2B5EF4-FFF2-40B4-BE49-F238E27FC236}">
                <a16:creationId xmlns:a16="http://schemas.microsoft.com/office/drawing/2014/main" id="{95A26DE0-BE95-4139-B1A6-A0DF6E4F215C}"/>
              </a:ext>
            </a:extLst>
          </p:cNvPr>
          <p:cNvSpPr>
            <a:spLocks noChangeArrowheads="1"/>
          </p:cNvSpPr>
          <p:nvPr/>
        </p:nvSpPr>
        <p:spPr bwMode="auto">
          <a:xfrm>
            <a:off x="3276600" y="4800600"/>
            <a:ext cx="12192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825069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017" y="80621"/>
            <a:ext cx="8839966" cy="66635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432290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24000" y="1676401"/>
            <a:ext cx="3352800" cy="3505199"/>
          </a:xfrm>
        </p:spPr>
        <p:txBody>
          <a:bodyPr/>
          <a:lstStyle/>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Cush</a:t>
            </a: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Mizraim</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Put</a:t>
            </a: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Canaan</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Ham’s Sons (vs. 6)</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78872790-E4B0-4C54-A59D-651C3CC912E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842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505200" y="1676400"/>
            <a:ext cx="80772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Phut</a:t>
            </a:r>
            <a:r>
              <a:rPr lang="en-US" altLang="en-US" dirty="0">
                <a:effectLst>
                  <a:outerShdw blurRad="38100" dist="38100" dir="2700000" algn="tl">
                    <a:srgbClr val="000000">
                      <a:alpha val="43137"/>
                    </a:srgbClr>
                  </a:outerShdw>
                </a:effectLst>
                <a:cs typeface="Calibri" panose="020F0502020204030204" pitchFamily="34" charset="0"/>
              </a:rPr>
              <a:t> also was the founder of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Libya</a:t>
            </a:r>
            <a:r>
              <a:rPr lang="en-US" altLang="en-US" dirty="0">
                <a:effectLst>
                  <a:outerShdw blurRad="38100" dist="38100" dir="2700000" algn="tl">
                    <a:srgbClr val="000000">
                      <a:alpha val="43137"/>
                    </a:srgbClr>
                  </a:outerShdw>
                </a:effectLst>
                <a:cs typeface="Calibri" panose="020F0502020204030204" pitchFamily="34" charset="0"/>
              </a:rPr>
              <a:t>, and called the inhabitants </a:t>
            </a:r>
            <a:r>
              <a:rPr lang="en-US" altLang="en-US" b="1" u="sng" dirty="0" err="1">
                <a:solidFill>
                  <a:srgbClr val="FFFFCC"/>
                </a:solidFill>
                <a:effectLst>
                  <a:outerShdw blurRad="38100" dist="38100" dir="2700000" algn="tl">
                    <a:srgbClr val="000000">
                      <a:alpha val="43137"/>
                    </a:srgbClr>
                  </a:outerShdw>
                </a:effectLst>
                <a:cs typeface="Calibri" panose="020F0502020204030204" pitchFamily="34" charset="0"/>
              </a:rPr>
              <a:t>Phutites</a:t>
            </a:r>
            <a:r>
              <a:rPr lang="en-US" altLang="en-US" dirty="0">
                <a:effectLst>
                  <a:outerShdw blurRad="38100" dist="38100" dir="2700000" algn="tl">
                    <a:srgbClr val="000000">
                      <a:alpha val="43137"/>
                    </a:srgbClr>
                  </a:outerShdw>
                </a:effectLst>
                <a:cs typeface="Calibri" panose="020F0502020204030204" pitchFamily="34" charset="0"/>
              </a:rPr>
              <a:t>, from himself: there is also a river in the country of Moors which bears that name; whence it is that we may see the greatest part of the Grecian historiographers mention that river and the adjoining country by the </a:t>
            </a:r>
            <a:r>
              <a:rPr lang="en-US" altLang="en-US" dirty="0" err="1">
                <a:effectLst>
                  <a:outerShdw blurRad="38100" dist="38100" dir="2700000" algn="tl">
                    <a:srgbClr val="000000">
                      <a:alpha val="43137"/>
                    </a:srgbClr>
                  </a:outerShdw>
                </a:effectLst>
                <a:cs typeface="Calibri" panose="020F0502020204030204" pitchFamily="34" charset="0"/>
              </a:rPr>
              <a:t>apellation</a:t>
            </a:r>
            <a:r>
              <a:rPr lang="en-US" altLang="en-US" dirty="0">
                <a:effectLst>
                  <a:outerShdw blurRad="38100" dist="38100" dir="2700000" algn="tl">
                    <a:srgbClr val="000000">
                      <a:alpha val="43137"/>
                    </a:srgbClr>
                  </a:outerShdw>
                </a:effectLst>
                <a:cs typeface="Calibri" panose="020F0502020204030204" pitchFamily="34" charset="0"/>
              </a:rPr>
              <a:t> of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Phut</a:t>
            </a:r>
            <a:r>
              <a:rPr lang="en-US" altLang="en-US" dirty="0">
                <a:effectLst>
                  <a:outerShdw blurRad="38100" dist="38100" dir="2700000" algn="tl">
                    <a:srgbClr val="000000">
                      <a:alpha val="43137"/>
                    </a:srgbClr>
                  </a:outerShdw>
                </a:effectLst>
                <a:cs typeface="Calibri" panose="020F0502020204030204" pitchFamily="34" charset="0"/>
              </a:rPr>
              <a:t>: but the name it has now has been by change given it from one of the sons of </a:t>
            </a:r>
            <a:r>
              <a:rPr lang="en-US" altLang="en-US" dirty="0" err="1">
                <a:effectLst>
                  <a:outerShdw blurRad="38100" dist="38100" dir="2700000" algn="tl">
                    <a:srgbClr val="000000">
                      <a:alpha val="43137"/>
                    </a:srgbClr>
                  </a:outerShdw>
                </a:effectLst>
                <a:cs typeface="Calibri" panose="020F0502020204030204" pitchFamily="34" charset="0"/>
              </a:rPr>
              <a:t>Mesraim</a:t>
            </a:r>
            <a:r>
              <a:rPr lang="en-US" altLang="en-US" dirty="0">
                <a:effectLst>
                  <a:outerShdw blurRad="38100" dist="38100" dir="2700000" algn="tl">
                    <a:srgbClr val="000000">
                      <a:alpha val="43137"/>
                    </a:srgbClr>
                  </a:outerShdw>
                </a:effectLst>
                <a:cs typeface="Calibri" panose="020F0502020204030204" pitchFamily="34" charset="0"/>
              </a:rPr>
              <a:t>, who was called </a:t>
            </a:r>
            <a:r>
              <a:rPr lang="en-US" altLang="en-US" b="1" u="sng" dirty="0" err="1">
                <a:solidFill>
                  <a:srgbClr val="FFFFCC"/>
                </a:solidFill>
                <a:effectLst>
                  <a:outerShdw blurRad="38100" dist="38100" dir="2700000" algn="tl">
                    <a:srgbClr val="000000">
                      <a:alpha val="43137"/>
                    </a:srgbClr>
                  </a:outerShdw>
                </a:effectLst>
                <a:cs typeface="Calibri" panose="020F0502020204030204" pitchFamily="34" charset="0"/>
              </a:rPr>
              <a:t>Lybyos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26627" name="TextBox 2"/>
          <p:cNvSpPr txBox="1">
            <a:spLocks noChangeArrowheads="1"/>
          </p:cNvSpPr>
          <p:nvPr/>
        </p:nvSpPr>
        <p:spPr bwMode="auto">
          <a:xfrm>
            <a:off x="2438400" y="216694"/>
            <a:ext cx="7315199"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Josephus</a:t>
            </a:r>
          </a:p>
          <a:p>
            <a:pPr algn="ctr" eaLnBrk="1" hangingPunct="1">
              <a:spcBef>
                <a:spcPct val="0"/>
              </a:spcBef>
              <a:buClrTx/>
              <a:buSzTx/>
              <a:buFontTx/>
              <a:buNone/>
            </a:pPr>
            <a:r>
              <a:rPr lang="en-US" altLang="en-US" sz="2000" dirty="0">
                <a:effectLst>
                  <a:outerShdw blurRad="38100" dist="38100" dir="2700000" algn="tl">
                    <a:srgbClr val="000000">
                      <a:alpha val="43137"/>
                    </a:srgbClr>
                  </a:outerShdw>
                </a:effectLst>
                <a:cs typeface="Calibri" panose="020F0502020204030204" pitchFamily="34" charset="0"/>
              </a:rPr>
              <a:t>Josephus, </a:t>
            </a:r>
            <a:r>
              <a:rPr lang="en-US" altLang="en-US" sz="2000" i="1" dirty="0">
                <a:effectLst>
                  <a:outerShdw blurRad="38100" dist="38100" dir="2700000" algn="tl">
                    <a:srgbClr val="000000">
                      <a:alpha val="43137"/>
                    </a:srgbClr>
                  </a:outerShdw>
                </a:effectLst>
                <a:cs typeface="Calibri" panose="020F0502020204030204" pitchFamily="34" charset="0"/>
              </a:rPr>
              <a:t>Antiquities</a:t>
            </a:r>
            <a:r>
              <a:rPr lang="en-US" altLang="en-US" sz="2000" dirty="0">
                <a:effectLst>
                  <a:outerShdw blurRad="38100" dist="38100" dir="2700000" algn="tl">
                    <a:srgbClr val="000000">
                      <a:alpha val="43137"/>
                    </a:srgbClr>
                  </a:outerShdw>
                </a:effectLst>
                <a:cs typeface="Calibri" panose="020F0502020204030204" pitchFamily="34" charset="0"/>
              </a:rPr>
              <a:t>, 1.6.2.</a:t>
            </a:r>
          </a:p>
        </p:txBody>
      </p:sp>
      <p:pic>
        <p:nvPicPr>
          <p:cNvPr id="5" name="Picture 4">
            <a:extLst>
              <a:ext uri="{FF2B5EF4-FFF2-40B4-BE49-F238E27FC236}">
                <a16:creationId xmlns:a16="http://schemas.microsoft.com/office/drawing/2014/main" id="{933B0BF1-E58D-42F2-9936-952187CF60CC}"/>
              </a:ext>
            </a:extLst>
          </p:cNvPr>
          <p:cNvPicPr>
            <a:picLocks noChangeAspect="1"/>
          </p:cNvPicPr>
          <p:nvPr/>
        </p:nvPicPr>
        <p:blipFill>
          <a:blip r:embed="rId2"/>
          <a:stretch>
            <a:fillRect/>
          </a:stretch>
        </p:blipFill>
        <p:spPr>
          <a:xfrm>
            <a:off x="685801" y="1857315"/>
            <a:ext cx="2612210" cy="3200400"/>
          </a:xfrm>
          <a:prstGeom prst="rect">
            <a:avLst/>
          </a:prstGeom>
        </p:spPr>
      </p:pic>
      <p:pic>
        <p:nvPicPr>
          <p:cNvPr id="6" name="Picture 5">
            <a:extLst>
              <a:ext uri="{FF2B5EF4-FFF2-40B4-BE49-F238E27FC236}">
                <a16:creationId xmlns:a16="http://schemas.microsoft.com/office/drawing/2014/main" id="{CDE365A9-E8EC-43F3-82B9-6526BC5494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79610884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371601"/>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1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BB31395D-112A-4DDC-B4B3-B50B290B9B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72932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ED74B2F-0F7A-479F-AFBA-B47ACFCCCBAE}"/>
              </a:ext>
            </a:extLst>
          </p:cNvPr>
          <p:cNvGraphicFramePr>
            <a:graphicFrameLocks noGrp="1"/>
          </p:cNvGraphicFramePr>
          <p:nvPr>
            <p:extLst>
              <p:ext uri="{D42A27DB-BD31-4B8C-83A1-F6EECF244321}">
                <p14:modId xmlns:p14="http://schemas.microsoft.com/office/powerpoint/2010/main" val="2570977055"/>
              </p:ext>
            </p:extLst>
          </p:nvPr>
        </p:nvGraphicFramePr>
        <p:xfrm>
          <a:off x="609600" y="495300"/>
          <a:ext cx="10972800" cy="5867400"/>
        </p:xfrm>
        <a:graphic>
          <a:graphicData uri="http://schemas.openxmlformats.org/drawingml/2006/table">
            <a:tbl>
              <a:tblPr firstRow="1" bandRow="1">
                <a:tableStyleId>{073A0DAA-6AF3-43AB-8588-CEC1D06C72B9}</a:tableStyleId>
              </a:tblPr>
              <a:tblGrid>
                <a:gridCol w="5486400">
                  <a:extLst>
                    <a:ext uri="{9D8B030D-6E8A-4147-A177-3AD203B41FA5}">
                      <a16:colId xmlns:a16="http://schemas.microsoft.com/office/drawing/2014/main" val="3051601499"/>
                    </a:ext>
                  </a:extLst>
                </a:gridCol>
                <a:gridCol w="5486400">
                  <a:extLst>
                    <a:ext uri="{9D8B030D-6E8A-4147-A177-3AD203B41FA5}">
                      <a16:colId xmlns:a16="http://schemas.microsoft.com/office/drawing/2014/main" val="1072708087"/>
                    </a:ext>
                  </a:extLst>
                </a:gridCol>
              </a:tblGrid>
              <a:tr h="642159">
                <a:tc gridSpan="2">
                  <a:txBody>
                    <a:bodyPr/>
                    <a:lstStyle/>
                    <a:p>
                      <a:pPr algn="ctr"/>
                      <a:r>
                        <a:rPr lang="en-US" sz="3600" b="0" dirty="0">
                          <a:solidFill>
                            <a:schemeClr val="tx2"/>
                          </a:solidFill>
                          <a:latin typeface="Calibri" panose="020F0502020204030204" pitchFamily="34" charset="0"/>
                          <a:ea typeface="+mj-ea"/>
                          <a:cs typeface="Calibri" panose="020F0502020204030204" pitchFamily="34" charset="0"/>
                        </a:rPr>
                        <a:t>Ancient Names From Ezekiel 38:1-9</a:t>
                      </a:r>
                    </a:p>
                  </a:txBody>
                  <a:tcPr/>
                </a:tc>
                <a:tc hMerge="1">
                  <a:txBody>
                    <a:bodyPr/>
                    <a:lstStyle/>
                    <a:p>
                      <a:endParaRPr lang="en-US" dirty="0"/>
                    </a:p>
                  </a:txBody>
                  <a:tcPr/>
                </a:tc>
                <a:extLst>
                  <a:ext uri="{0D108BD9-81ED-4DB2-BD59-A6C34878D82A}">
                    <a16:rowId xmlns:a16="http://schemas.microsoft.com/office/drawing/2014/main" val="1444934580"/>
                  </a:ext>
                </a:extLst>
              </a:tr>
              <a:tr h="5225241">
                <a:tc>
                  <a:txBody>
                    <a:bodyPr/>
                    <a:lstStyle/>
                    <a:p>
                      <a:pPr marL="461963" indent="-461963" eaLnBrk="1"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Magog (Central Asia)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Rosh (Russia)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Meshec (Turkey)</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Tubal (Turkey)</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Persia (Iran) </a:t>
                      </a:r>
                    </a:p>
                    <a:p>
                      <a:pPr marL="461963" indent="-461963" algn="l" defTabSz="914400" rtl="0" eaLnBrk="1" latinLnBrk="0" hangingPunct="1">
                        <a:spcAft>
                          <a:spcPts val="600"/>
                        </a:spcAft>
                        <a:buClr>
                          <a:srgbClr val="000099"/>
                        </a:buClr>
                        <a:buFontTx/>
                        <a:buAutoNum type="arabicPeriod"/>
                      </a:pPr>
                      <a:r>
                        <a:rPr lang="en-US" altLang="en-US" sz="3000" b="1" u="sng" kern="1200" dirty="0">
                          <a:solidFill>
                            <a:schemeClr val="dk1"/>
                          </a:solidFill>
                          <a:latin typeface="Calibri" panose="020F0502020204030204" pitchFamily="34" charset="0"/>
                          <a:ea typeface="+mn-ea"/>
                          <a:cs typeface="Calibri" panose="020F0502020204030204" pitchFamily="34" charset="0"/>
                        </a:rPr>
                        <a:t>Put (Libya)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Cush (Sudan)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Gomer (Turkey)</a:t>
                      </a:r>
                    </a:p>
                  </a:txBody>
                  <a:tcPr/>
                </a:tc>
                <a:tc>
                  <a:txBody>
                    <a:bodyPr/>
                    <a:lstStyle/>
                    <a:p>
                      <a:pPr marL="514350" marR="0" lvl="0" indent="-514350"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Togarmah (Turkey) </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Sheba (Saudi Arabia)</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Dedan (Saudi Arabia or Yemen)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Tarshish (Spain)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Merchants of Tarshish (Conglomeration of Western powers including Europe)</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Israel</a:t>
                      </a:r>
                    </a:p>
                  </a:txBody>
                  <a:tcPr/>
                </a:tc>
                <a:extLst>
                  <a:ext uri="{0D108BD9-81ED-4DB2-BD59-A6C34878D82A}">
                    <a16:rowId xmlns:a16="http://schemas.microsoft.com/office/drawing/2014/main" val="598634879"/>
                  </a:ext>
                </a:extLst>
              </a:tr>
            </a:tbl>
          </a:graphicData>
        </a:graphic>
      </p:graphicFrame>
    </p:spTree>
    <p:extLst>
      <p:ext uri="{BB962C8B-B14F-4D97-AF65-F5344CB8AC3E}">
        <p14:creationId xmlns:p14="http://schemas.microsoft.com/office/powerpoint/2010/main" val="192526048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88485" y="228600"/>
            <a:ext cx="861503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0947013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24000" y="1676401"/>
            <a:ext cx="3352800" cy="3505199"/>
          </a:xfrm>
        </p:spPr>
        <p:txBody>
          <a:bodyPr/>
          <a:lstStyle/>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Cush</a:t>
            </a: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Mizraim</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Put</a:t>
            </a:r>
          </a:p>
          <a:p>
            <a:pPr lvl="1" indent="-742950" eaLnBrk="1" hangingPunct="1">
              <a:spcBef>
                <a:spcPts val="0"/>
              </a:spcBef>
              <a:spcAft>
                <a:spcPts val="3600"/>
              </a:spcAft>
              <a:buClr>
                <a:schemeClr val="tx2"/>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Canaan</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Ham’s Sons (vs. 6)</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93DDECEB-6A88-477D-887F-86EB3F4A10B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206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2628900" y="178595"/>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D34B6927-886D-4BCB-82AC-18D26A977967}"/>
              </a:ext>
            </a:extLst>
          </p:cNvPr>
          <p:cNvSpPr>
            <a:spLocks noChangeArrowheads="1"/>
          </p:cNvSpPr>
          <p:nvPr/>
        </p:nvSpPr>
        <p:spPr bwMode="auto">
          <a:xfrm>
            <a:off x="5334000" y="1295400"/>
            <a:ext cx="609600" cy="10668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38529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33400" y="1905000"/>
            <a:ext cx="10866853" cy="1676400"/>
          </a:xfrm>
        </p:spPr>
        <p:txBody>
          <a:bodyPr/>
          <a:lstStyle/>
          <a:p>
            <a:pPr marL="0" marR="0" indent="0" algn="just">
              <a:spcBef>
                <a:spcPts val="0"/>
              </a:spcBef>
              <a:spcAft>
                <a:spcPts val="0"/>
              </a:spcAft>
              <a:buNone/>
            </a:pPr>
            <a:r>
              <a:rPr lang="en-US" dirty="0">
                <a:effectLst>
                  <a:outerShdw blurRad="38100" dist="38100" dir="2700000" algn="tl">
                    <a:srgbClr val="000000">
                      <a:alpha val="43137"/>
                    </a:srgbClr>
                  </a:outerShdw>
                </a:effectLst>
              </a:rPr>
              <a:t>“Hammurabi is famous for the Code of Hammurabi, a set of 282 laws with harsh punishments.29 For example, if a man strikes a pregnant woman and she and her child die, his daughter would be executed (209–210). If a builder builds a house badly and it falls and kills the owner’s son, then the builder’s son would be executed (229–230). This is contrary to biblical law, ‘The son shall not suffer for the iniquity of the father, nor the father suffer for the iniquity of the son’ (Ezekiel 18:20).”</a:t>
            </a:r>
          </a:p>
        </p:txBody>
      </p:sp>
      <p:sp>
        <p:nvSpPr>
          <p:cNvPr id="4" name="Text Box 5"/>
          <p:cNvSpPr txBox="1">
            <a:spLocks noChangeArrowheads="1"/>
          </p:cNvSpPr>
          <p:nvPr/>
        </p:nvSpPr>
        <p:spPr bwMode="auto">
          <a:xfrm>
            <a:off x="1524000" y="304800"/>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Code of Hammurabi?</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Jonathan D. Sarfati,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Genesis Account: A Theological, Historical, and Scientific Commentary on Genesis 1‒11</a:t>
            </a:r>
            <a:r>
              <a:rPr lang="en-US" sz="1800" dirty="0">
                <a:effectLst/>
                <a:latin typeface="Calibri" panose="020F0502020204030204" pitchFamily="34" charset="0"/>
                <a:ea typeface="Calibri" panose="020F0502020204030204" pitchFamily="34" charset="0"/>
                <a:cs typeface="Times New Roman" panose="02020603050405020304" pitchFamily="18" charset="0"/>
              </a:rPr>
              <a:t> (Powder Springs, GA: Creation Book Publishers, 2015), 648.</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7" name="Picture 2" descr="Genesis Account By JONATHAN SARFATI">
            <a:extLst>
              <a:ext uri="{FF2B5EF4-FFF2-40B4-BE49-F238E27FC236}">
                <a16:creationId xmlns:a16="http://schemas.microsoft.com/office/drawing/2014/main" id="{876D98B6-BE41-4728-97E5-63B1C74F35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1049" y="76200"/>
            <a:ext cx="737373" cy="10972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reation Conference 2019 - Grace Advance Mid-Atlantic">
            <a:extLst>
              <a:ext uri="{FF2B5EF4-FFF2-40B4-BE49-F238E27FC236}">
                <a16:creationId xmlns:a16="http://schemas.microsoft.com/office/drawing/2014/main" id="{C7F83E82-5FD8-4B4F-A8F4-11B6EFDBD2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34043"/>
            <a:ext cx="783772"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85384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1019253" cy="4800600"/>
          </a:xfrm>
        </p:spPr>
        <p:txBody>
          <a:bodyPr/>
          <a:lstStyle/>
          <a:p>
            <a:pPr marL="0" indent="0" algn="just">
              <a:spcBef>
                <a:spcPts val="0"/>
              </a:spcBef>
              <a:buNone/>
            </a:pPr>
            <a:r>
              <a:rPr lang="en-US" sz="3000" dirty="0">
                <a:effectLst>
                  <a:outerShdw blurRad="38100" dist="38100" dir="2700000" algn="tl">
                    <a:srgbClr val="000000">
                      <a:alpha val="43137"/>
                    </a:srgbClr>
                  </a:outerShdw>
                </a:effectLst>
              </a:rPr>
              <a:t>“In some circles in preceding times, it was taught that the curse of Canaan was upon the Negro or the Black race, which is simply not true to the text. While it is true that Blacks are the descendants of Ham, not all descendants of Ham were black-skinned people. Only one of Ham’s sons was cursed, and that was Canaan. As is known from the Egyptian portrayals of the Canaanites, the Canaanites were not black-skinned; they were white, or it would be more correct to say, olive-skinned. Therefore, black skin has nothing to do with this curse, and the curse of Canaan is not biblical grounds for the enslavement of Blacks.</a:t>
            </a:r>
            <a:r>
              <a:rPr lang="en-US" altLang="en-US" sz="3000" dirty="0">
                <a:effectLst>
                  <a:outerShdw blurRad="38100" dist="38100" dir="2700000" algn="tl">
                    <a:srgbClr val="000000">
                      <a:alpha val="43137"/>
                    </a:srgbClr>
                  </a:outerShdw>
                </a:effectLst>
                <a:cs typeface="Calibri" panose="020F0502020204030204" pitchFamily="34" charset="0"/>
              </a:rPr>
              <a:t>”</a:t>
            </a:r>
            <a:endParaRPr lang="en-US" alt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200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48140642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24000" y="1676401"/>
            <a:ext cx="3352800" cy="3505199"/>
          </a:xfrm>
        </p:spPr>
        <p:txBody>
          <a:bodyPr/>
          <a:lstStyle/>
          <a:p>
            <a:pPr lvl="1" indent="-742950" eaLnBrk="1" hangingPunct="1">
              <a:spcBef>
                <a:spcPts val="0"/>
              </a:spcBef>
              <a:spcAft>
                <a:spcPts val="3600"/>
              </a:spcAft>
              <a:buClr>
                <a:schemeClr val="tx2"/>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Cush</a:t>
            </a: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Mizraim</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Put</a:t>
            </a: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Canaan</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Ham’s Sons (vs. 6)</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882B579F-A1D3-4208-8188-1331909732A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597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24001" y="1104899"/>
            <a:ext cx="3234380" cy="5524501"/>
          </a:xfrm>
        </p:spPr>
        <p:txBody>
          <a:bodyPr/>
          <a:lstStyle/>
          <a:p>
            <a:pPr marL="457200" lvl="1" indent="-457200" eaLnBrk="1" hangingPunct="1">
              <a:spcBef>
                <a:spcPts val="0"/>
              </a:spcBef>
              <a:spcAft>
                <a:spcPts val="16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Seba</a:t>
            </a:r>
          </a:p>
          <a:p>
            <a:pPr marL="457200" lvl="1" indent="-457200" eaLnBrk="1" hangingPunct="1">
              <a:spcBef>
                <a:spcPts val="0"/>
              </a:spcBef>
              <a:spcAft>
                <a:spcPts val="16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Havilah</a:t>
            </a: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Sabtah</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Raamah</a:t>
            </a:r>
            <a:endParaRPr lang="en-US" dirty="0">
              <a:effectLst>
                <a:outerShdw blurRad="38100" dist="38100" dir="2700000" algn="tl">
                  <a:srgbClr val="000000">
                    <a:alpha val="43137"/>
                  </a:srgbClr>
                </a:outerShdw>
              </a:effectLst>
            </a:endParaRPr>
          </a:p>
          <a:p>
            <a:pPr marL="914400" lvl="2" indent="-457200" eaLnBrk="1" hangingPunct="1">
              <a:spcBef>
                <a:spcPts val="0"/>
              </a:spcBef>
              <a:spcAft>
                <a:spcPts val="1600"/>
              </a:spcAft>
              <a:buClr>
                <a:srgbClr val="33CC33"/>
              </a:buClr>
              <a:buSzPct val="100000"/>
              <a:buAutoNum type="arabicPeriod"/>
              <a:defRPr/>
            </a:pPr>
            <a:r>
              <a:rPr lang="en-US" dirty="0">
                <a:effectLst>
                  <a:outerShdw blurRad="38100" dist="38100" dir="2700000" algn="tl">
                    <a:srgbClr val="000000">
                      <a:alpha val="43137"/>
                    </a:srgbClr>
                  </a:outerShdw>
                </a:effectLst>
              </a:rPr>
              <a:t>Sheba</a:t>
            </a:r>
          </a:p>
          <a:p>
            <a:pPr marL="914400" lvl="2" indent="-457200" eaLnBrk="1" hangingPunct="1">
              <a:spcBef>
                <a:spcPts val="0"/>
              </a:spcBef>
              <a:spcAft>
                <a:spcPts val="1600"/>
              </a:spcAft>
              <a:buClr>
                <a:srgbClr val="33CC33"/>
              </a:buClr>
              <a:buSzPct val="100000"/>
              <a:buAutoNum type="arabicPeriod"/>
              <a:defRPr/>
            </a:pPr>
            <a:r>
              <a:rPr lang="en-US" dirty="0" err="1">
                <a:effectLst>
                  <a:outerShdw blurRad="38100" dist="38100" dir="2700000" algn="tl">
                    <a:srgbClr val="000000">
                      <a:alpha val="43137"/>
                    </a:srgbClr>
                  </a:outerShdw>
                </a:effectLst>
              </a:rPr>
              <a:t>Dedan</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Sabteca</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Nimrod</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686300" cy="914400"/>
          </a:xfrm>
        </p:spPr>
        <p:txBody>
          <a:bodyPr/>
          <a:lstStyle/>
          <a:p>
            <a:pPr algn="ctr" eaLnBrk="1" hangingPunct="1"/>
            <a:r>
              <a:rPr lang="en-US" sz="3600" dirty="0">
                <a:effectLst>
                  <a:outerShdw blurRad="38100" dist="38100" dir="2700000" algn="tl">
                    <a:srgbClr val="000000">
                      <a:alpha val="43137"/>
                    </a:srgbClr>
                  </a:outerShdw>
                </a:effectLst>
              </a:rPr>
              <a:t>1. Cush’s Sons (vs. 7-12)</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4C823CD0-E31B-4088-ADF4-6670719A63A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293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24001" y="1104899"/>
            <a:ext cx="3234380" cy="5524501"/>
          </a:xfrm>
        </p:spPr>
        <p:txBody>
          <a:bodyPr/>
          <a:lstStyle/>
          <a:p>
            <a:pPr marL="457200" lvl="1" indent="-457200" eaLnBrk="1" hangingPunct="1">
              <a:spcBef>
                <a:spcPts val="0"/>
              </a:spcBef>
              <a:spcAft>
                <a:spcPts val="16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Seba</a:t>
            </a:r>
          </a:p>
          <a:p>
            <a:pPr marL="457200" lvl="1" indent="-457200" eaLnBrk="1" hangingPunct="1">
              <a:spcBef>
                <a:spcPts val="0"/>
              </a:spcBef>
              <a:spcAft>
                <a:spcPts val="16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Havilah</a:t>
            </a: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Sabtah</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b="1" dirty="0" err="1">
                <a:solidFill>
                  <a:srgbClr val="FFFFCC"/>
                </a:solidFill>
                <a:effectLst>
                  <a:outerShdw blurRad="38100" dist="38100" dir="2700000" algn="tl">
                    <a:srgbClr val="000000">
                      <a:alpha val="43137"/>
                    </a:srgbClr>
                  </a:outerShdw>
                </a:effectLst>
              </a:rPr>
              <a:t>Raamah</a:t>
            </a:r>
            <a:endParaRPr lang="en-US" b="1" dirty="0">
              <a:solidFill>
                <a:srgbClr val="FFFFCC"/>
              </a:solidFill>
              <a:effectLst>
                <a:outerShdw blurRad="38100" dist="38100" dir="2700000" algn="tl">
                  <a:srgbClr val="000000">
                    <a:alpha val="43137"/>
                  </a:srgbClr>
                </a:outerShdw>
              </a:effectLst>
            </a:endParaRPr>
          </a:p>
          <a:p>
            <a:pPr marL="914400" lvl="2" indent="-457200" eaLnBrk="1" hangingPunct="1">
              <a:spcBef>
                <a:spcPts val="0"/>
              </a:spcBef>
              <a:spcAft>
                <a:spcPts val="1600"/>
              </a:spcAft>
              <a:buClr>
                <a:srgbClr val="33CC33"/>
              </a:buClr>
              <a:buSzPct val="100000"/>
              <a:buAutoNum type="arabicPeriod"/>
              <a:defRPr/>
            </a:pPr>
            <a:r>
              <a:rPr lang="en-US" b="1" u="sng" dirty="0">
                <a:solidFill>
                  <a:srgbClr val="FFFFCC"/>
                </a:solidFill>
                <a:effectLst>
                  <a:outerShdw blurRad="38100" dist="38100" dir="2700000" algn="tl">
                    <a:srgbClr val="000000">
                      <a:alpha val="43137"/>
                    </a:srgbClr>
                  </a:outerShdw>
                </a:effectLst>
              </a:rPr>
              <a:t>Sheba</a:t>
            </a:r>
          </a:p>
          <a:p>
            <a:pPr marL="914400" lvl="2" indent="-457200" eaLnBrk="1" hangingPunct="1">
              <a:spcBef>
                <a:spcPts val="0"/>
              </a:spcBef>
              <a:spcAft>
                <a:spcPts val="1600"/>
              </a:spcAft>
              <a:buClr>
                <a:srgbClr val="33CC33"/>
              </a:buClr>
              <a:buSzPct val="100000"/>
              <a:buAutoNum type="arabicPeriod"/>
              <a:defRPr/>
            </a:pPr>
            <a:r>
              <a:rPr lang="en-US" b="1" u="sng" dirty="0" err="1">
                <a:solidFill>
                  <a:srgbClr val="FFFFCC"/>
                </a:solidFill>
                <a:effectLst>
                  <a:outerShdw blurRad="38100" dist="38100" dir="2700000" algn="tl">
                    <a:srgbClr val="000000">
                      <a:alpha val="43137"/>
                    </a:srgbClr>
                  </a:outerShdw>
                </a:effectLst>
              </a:rPr>
              <a:t>Dedan</a:t>
            </a:r>
            <a:endParaRPr lang="en-US" b="1" u="sng" dirty="0">
              <a:solidFill>
                <a:srgbClr val="FFFFCC"/>
              </a:solidFill>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Sabteca</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Nimrod</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686300" cy="914400"/>
          </a:xfrm>
        </p:spPr>
        <p:txBody>
          <a:bodyPr/>
          <a:lstStyle/>
          <a:p>
            <a:pPr algn="ctr" eaLnBrk="1" hangingPunct="1"/>
            <a:r>
              <a:rPr lang="en-US" sz="3600" dirty="0">
                <a:effectLst>
                  <a:outerShdw blurRad="38100" dist="38100" dir="2700000" algn="tl">
                    <a:srgbClr val="000000">
                      <a:alpha val="43137"/>
                    </a:srgbClr>
                  </a:outerShdw>
                </a:effectLst>
              </a:rPr>
              <a:t>1. Cush’s Sons (vs. 7-12)</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92EBD5E1-2056-4250-91EF-B71969E4E4F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631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B2AA8-3439-4CF9-8D3C-651824B1AD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895600"/>
          </a:xfrm>
        </p:spPr>
        <p:txBody>
          <a:bodyPr/>
          <a:lstStyle/>
          <a:p>
            <a:pPr algn="ctr">
              <a:spcBef>
                <a:spcPts val="0"/>
              </a:spcBef>
              <a:spcAft>
                <a:spcPts val="1200"/>
              </a:spcAft>
              <a:buNone/>
              <a:defRPr/>
            </a:pPr>
            <a:r>
              <a:rPr lang="en-US" sz="3600" dirty="0"/>
              <a:t>	</a:t>
            </a:r>
            <a:r>
              <a:rPr lang="en-US" sz="4000" kern="1200" dirty="0">
                <a:solidFill>
                  <a:schemeClr val="tx2"/>
                </a:solidFill>
                <a:ea typeface="+mj-ea"/>
                <a:cs typeface="Calibri" panose="020F0502020204030204" pitchFamily="34" charset="0"/>
              </a:rPr>
              <a:t>Ezekiel</a:t>
            </a:r>
            <a:r>
              <a:rPr lang="en-US" altLang="en-US" sz="4000" kern="1200" dirty="0">
                <a:solidFill>
                  <a:schemeClr val="tx2"/>
                </a:solidFill>
                <a:ea typeface="+mj-ea"/>
                <a:cs typeface="Calibri" panose="020F0502020204030204" pitchFamily="34" charset="0"/>
              </a:rPr>
              <a:t> 38:13</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cs typeface="Calibri" panose="020F0502020204030204" pitchFamily="34" charset="0"/>
              </a:rPr>
              <a:t>“</a:t>
            </a:r>
            <a:r>
              <a:rPr lang="en-US" sz="3600" b="1" u="sng" dirty="0">
                <a:solidFill>
                  <a:srgbClr val="FFFFCC"/>
                </a:solidFill>
                <a:cs typeface="Calibri" panose="020F0502020204030204" pitchFamily="34" charset="0"/>
              </a:rPr>
              <a:t>Sheba and Dedan</a:t>
            </a:r>
            <a:r>
              <a:rPr lang="en-US" sz="3600" b="1" dirty="0">
                <a:solidFill>
                  <a:srgbClr val="FFFFCC"/>
                </a:solidFill>
                <a:cs typeface="Calibri" panose="020F0502020204030204" pitchFamily="34" charset="0"/>
              </a:rPr>
              <a:t> </a:t>
            </a:r>
            <a:r>
              <a:rPr lang="en-US" sz="3600" dirty="0">
                <a:cs typeface="Calibri" panose="020F0502020204030204" pitchFamily="34" charset="0"/>
              </a:rPr>
              <a:t>and the merchants of Tarshish with all its villages will say to you, ‘Have you come to capture spoil? Have you assembled your company to seize plunder, to carry away silver and gold, to take away cattle and goods, to capture great spoil?’</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55917839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8176" y="3048000"/>
            <a:ext cx="1755648" cy="1828800"/>
          </a:xfrm>
          <a:prstGeom prst="rect">
            <a:avLst/>
          </a:prstGeom>
        </p:spPr>
      </p:pic>
    </p:spTree>
    <p:extLst>
      <p:ext uri="{BB962C8B-B14F-4D97-AF65-F5344CB8AC3E}">
        <p14:creationId xmlns:p14="http://schemas.microsoft.com/office/powerpoint/2010/main" val="218960692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 AM COMING SOON! : The HOLY SPIRIT Made The Bible We Have">
            <a:extLst>
              <a:ext uri="{FF2B5EF4-FFF2-40B4-BE49-F238E27FC236}">
                <a16:creationId xmlns:a16="http://schemas.microsoft.com/office/drawing/2014/main" id="{9DA18DB7-A560-47F1-B99A-D05C85A9B26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542" y="137160"/>
            <a:ext cx="4280916" cy="658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86050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ED74B2F-0F7A-479F-AFBA-B47ACFCCCBAE}"/>
              </a:ext>
            </a:extLst>
          </p:cNvPr>
          <p:cNvGraphicFramePr>
            <a:graphicFrameLocks noGrp="1"/>
          </p:cNvGraphicFramePr>
          <p:nvPr/>
        </p:nvGraphicFramePr>
        <p:xfrm>
          <a:off x="609600" y="495300"/>
          <a:ext cx="10972800" cy="5867400"/>
        </p:xfrm>
        <a:graphic>
          <a:graphicData uri="http://schemas.openxmlformats.org/drawingml/2006/table">
            <a:tbl>
              <a:tblPr firstRow="1" bandRow="1">
                <a:tableStyleId>{073A0DAA-6AF3-43AB-8588-CEC1D06C72B9}</a:tableStyleId>
              </a:tblPr>
              <a:tblGrid>
                <a:gridCol w="5486400">
                  <a:extLst>
                    <a:ext uri="{9D8B030D-6E8A-4147-A177-3AD203B41FA5}">
                      <a16:colId xmlns:a16="http://schemas.microsoft.com/office/drawing/2014/main" val="3051601499"/>
                    </a:ext>
                  </a:extLst>
                </a:gridCol>
                <a:gridCol w="5486400">
                  <a:extLst>
                    <a:ext uri="{9D8B030D-6E8A-4147-A177-3AD203B41FA5}">
                      <a16:colId xmlns:a16="http://schemas.microsoft.com/office/drawing/2014/main" val="1072708087"/>
                    </a:ext>
                  </a:extLst>
                </a:gridCol>
              </a:tblGrid>
              <a:tr h="642159">
                <a:tc gridSpan="2">
                  <a:txBody>
                    <a:bodyPr/>
                    <a:lstStyle/>
                    <a:p>
                      <a:pPr algn="ctr"/>
                      <a:r>
                        <a:rPr lang="en-US" sz="3600" b="0" dirty="0">
                          <a:solidFill>
                            <a:schemeClr val="tx2"/>
                          </a:solidFill>
                          <a:latin typeface="Calibri" panose="020F0502020204030204" pitchFamily="34" charset="0"/>
                          <a:ea typeface="+mj-ea"/>
                          <a:cs typeface="Calibri" panose="020F0502020204030204" pitchFamily="34" charset="0"/>
                        </a:rPr>
                        <a:t>Ancient Names From Ezekiel 38:1-9</a:t>
                      </a:r>
                    </a:p>
                  </a:txBody>
                  <a:tcPr/>
                </a:tc>
                <a:tc hMerge="1">
                  <a:txBody>
                    <a:bodyPr/>
                    <a:lstStyle/>
                    <a:p>
                      <a:endParaRPr lang="en-US" dirty="0"/>
                    </a:p>
                  </a:txBody>
                  <a:tcPr/>
                </a:tc>
                <a:extLst>
                  <a:ext uri="{0D108BD9-81ED-4DB2-BD59-A6C34878D82A}">
                    <a16:rowId xmlns:a16="http://schemas.microsoft.com/office/drawing/2014/main" val="1444934580"/>
                  </a:ext>
                </a:extLst>
              </a:tr>
              <a:tr h="5225241">
                <a:tc>
                  <a:txBody>
                    <a:bodyPr/>
                    <a:lstStyle/>
                    <a:p>
                      <a:pPr marL="461963" indent="-461963" eaLnBrk="1"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Magog (Central Asia)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Rosh (Russia)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Meshec (Turkey)</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Tubal (Turkey)</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Persia (Iran)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Put (Libya)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Cush (Sudan)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Gomer (Turkey)</a:t>
                      </a:r>
                    </a:p>
                  </a:txBody>
                  <a:tcPr/>
                </a:tc>
                <a:tc>
                  <a:txBody>
                    <a:bodyPr/>
                    <a:lstStyle/>
                    <a:p>
                      <a:pPr marL="514350" marR="0" lvl="0" indent="-514350"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Togarmah (Turkey) </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b="1" u="sng" kern="1200" dirty="0">
                          <a:solidFill>
                            <a:schemeClr val="bg2"/>
                          </a:solidFill>
                          <a:latin typeface="Calibri" panose="020F0502020204030204" pitchFamily="34" charset="0"/>
                          <a:ea typeface="+mn-ea"/>
                          <a:cs typeface="Calibri" panose="020F0502020204030204" pitchFamily="34" charset="0"/>
                        </a:rPr>
                        <a:t>Sheba (Saudi Arabia)</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b="1" u="sng" kern="1200" dirty="0">
                          <a:solidFill>
                            <a:schemeClr val="bg2"/>
                          </a:solidFill>
                          <a:latin typeface="Calibri" panose="020F0502020204030204" pitchFamily="34" charset="0"/>
                          <a:ea typeface="+mn-ea"/>
                          <a:cs typeface="Calibri" panose="020F0502020204030204" pitchFamily="34" charset="0"/>
                        </a:rPr>
                        <a:t>Dedan (Saudi Arabia or Yemen)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Tarshish (Spain)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Merchants of Tarshish (Conglomeration of Western powers including Europe)</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Israel</a:t>
                      </a:r>
                    </a:p>
                  </a:txBody>
                  <a:tcPr/>
                </a:tc>
                <a:extLst>
                  <a:ext uri="{0D108BD9-81ED-4DB2-BD59-A6C34878D82A}">
                    <a16:rowId xmlns:a16="http://schemas.microsoft.com/office/drawing/2014/main" val="598634879"/>
                  </a:ext>
                </a:extLst>
              </a:tr>
            </a:tbl>
          </a:graphicData>
        </a:graphic>
      </p:graphicFrame>
    </p:spTree>
    <p:extLst>
      <p:ext uri="{BB962C8B-B14F-4D97-AF65-F5344CB8AC3E}">
        <p14:creationId xmlns:p14="http://schemas.microsoft.com/office/powerpoint/2010/main" val="2480749174"/>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88485" y="228600"/>
            <a:ext cx="861503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9566194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
            <a:extLst>
              <a:ext uri="{FF2B5EF4-FFF2-40B4-BE49-F238E27FC236}">
                <a16:creationId xmlns:a16="http://schemas.microsoft.com/office/drawing/2014/main" id="{E3D858E4-A493-41D5-9473-B1AFB8F5E0B3}"/>
              </a:ext>
            </a:extLst>
          </p:cNvPr>
          <p:cNvSpPr>
            <a:spLocks noChangeArrowheads="1"/>
          </p:cNvSpPr>
          <p:nvPr/>
        </p:nvSpPr>
        <p:spPr bwMode="auto">
          <a:xfrm>
            <a:off x="1066800" y="228600"/>
            <a:ext cx="10058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“SAUDI PRINCE: ‘I’LL SIDE WITH ISRAEL’ AGAINST PALESTINIAN UPRISING, [AND] IRAN.”</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79875" name="Picture 2" descr="Saudi Arabian Prince al-Waleed bin Talal (Left) with UAE Vice President, Prime Minister and Ruler of Dubai Sheikh Mohammed (Right). (Photo: Official Facebook Page of His Highness Prince Alwaleed Bin Talal Bin Abdulaziz Alsaud)">
            <a:extLst>
              <a:ext uri="{FF2B5EF4-FFF2-40B4-BE49-F238E27FC236}">
                <a16:creationId xmlns:a16="http://schemas.microsoft.com/office/drawing/2014/main" id="{02723035-8E04-499F-AAE3-F1A3FF0DDD9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8400" y="1828800"/>
            <a:ext cx="7315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extBox 3">
            <a:extLst>
              <a:ext uri="{FF2B5EF4-FFF2-40B4-BE49-F238E27FC236}">
                <a16:creationId xmlns:a16="http://schemas.microsoft.com/office/drawing/2014/main" id="{706466E6-7AB3-475A-A464-F41C8C3C2491}"/>
              </a:ext>
            </a:extLst>
          </p:cNvPr>
          <p:cNvSpPr txBox="1">
            <a:spLocks noChangeArrowheads="1"/>
          </p:cNvSpPr>
          <p:nvPr/>
        </p:nvSpPr>
        <p:spPr bwMode="auto">
          <a:xfrm>
            <a:off x="1066800" y="5798403"/>
            <a:ext cx="10058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https://www.breakingisraelnews.com/52468/saudi-prince-ill-side-with-israel-against-palestinian-uprising-middle-east/#bco8FQkRWpkSLkuq.97</a:t>
            </a:r>
          </a:p>
        </p:txBody>
      </p:sp>
    </p:spTree>
    <p:extLst>
      <p:ext uri="{BB962C8B-B14F-4D97-AF65-F5344CB8AC3E}">
        <p14:creationId xmlns:p14="http://schemas.microsoft.com/office/powerpoint/2010/main" val="425826343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3581400" y="1524000"/>
            <a:ext cx="8001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rPr>
              <a:t>Saudi Arabia intercepts second Yemen missile in a month. Saudi Arabia on Thursday intercepted and destroyed a ballistic missile fired from war-torn Yemen, state media reported, the second such attack this month claimed by Iran-backed </a:t>
            </a:r>
            <a:r>
              <a:rPr lang="en-US" dirty="0" err="1">
                <a:effectLst>
                  <a:outerShdw blurRad="38100" dist="38100" dir="2700000" algn="tl">
                    <a:srgbClr val="000000">
                      <a:alpha val="43137"/>
                    </a:srgbClr>
                  </a:outerShdw>
                </a:effectLst>
              </a:rPr>
              <a:t>Huthi</a:t>
            </a:r>
            <a:r>
              <a:rPr lang="en-US" dirty="0">
                <a:effectLst>
                  <a:outerShdw blurRad="38100" dist="38100" dir="2700000" algn="tl">
                    <a:srgbClr val="000000">
                      <a:alpha val="43137"/>
                    </a:srgbClr>
                  </a:outerShdw>
                </a:effectLst>
              </a:rPr>
              <a:t> rebels.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78851" name="TextBox 2"/>
          <p:cNvSpPr txBox="1">
            <a:spLocks noChangeArrowheads="1"/>
          </p:cNvSpPr>
          <p:nvPr/>
        </p:nvSpPr>
        <p:spPr bwMode="auto">
          <a:xfrm>
            <a:off x="1066800" y="228600"/>
            <a:ext cx="10058400"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FontTx/>
              <a:buNone/>
            </a:pPr>
            <a:r>
              <a:rPr lang="en-US" altLang="en-US" sz="3600" dirty="0">
                <a:solidFill>
                  <a:schemeClr val="tx2"/>
                </a:solidFill>
                <a:effectLst>
                  <a:outerShdw blurRad="38100" dist="38100" dir="2700000" algn="tl">
                    <a:srgbClr val="000000">
                      <a:alpha val="43137"/>
                    </a:srgbClr>
                  </a:outerShdw>
                </a:effectLst>
                <a:ea typeface="+mj-ea"/>
                <a:cs typeface="+mj-cs"/>
              </a:rPr>
              <a:t>TIMES OF INDIA</a:t>
            </a:r>
          </a:p>
          <a:p>
            <a:pPr algn="ctr" eaLnBrk="1" hangingPunct="1">
              <a:spcBef>
                <a:spcPct val="0"/>
              </a:spcBef>
              <a:buClrTx/>
              <a:buSzTx/>
              <a:buFontTx/>
              <a:buNone/>
            </a:pPr>
            <a:r>
              <a:rPr lang="en-US" altLang="en-US" sz="1600" dirty="0">
                <a:effectLst>
                  <a:outerShdw blurRad="38100" dist="38100" dir="2700000" algn="tl">
                    <a:srgbClr val="000000">
                      <a:alpha val="43137"/>
                    </a:srgbClr>
                  </a:outerShdw>
                </a:effectLst>
                <a:cs typeface="Calibri" panose="020F0502020204030204" pitchFamily="34" charset="0"/>
              </a:rPr>
              <a:t>online: </a:t>
            </a:r>
            <a:r>
              <a:rPr lang="en-US" sz="1600" dirty="0">
                <a:effectLst>
                  <a:outerShdw blurRad="38100" dist="38100" dir="2700000" algn="tl">
                    <a:srgbClr val="000000">
                      <a:alpha val="43137"/>
                    </a:srgbClr>
                  </a:outerShdw>
                </a:effectLst>
              </a:rPr>
              <a:t>http://tass.com/politics/932980. December</a:t>
            </a:r>
            <a:r>
              <a:rPr lang="en-US" altLang="en-US" sz="1600" dirty="0">
                <a:effectLst>
                  <a:outerShdw blurRad="38100" dist="38100" dir="2700000" algn="tl">
                    <a:srgbClr val="000000">
                      <a:alpha val="43137"/>
                    </a:srgbClr>
                  </a:outerShdw>
                </a:effectLst>
                <a:cs typeface="Calibri" panose="020F0502020204030204" pitchFamily="34" charset="0"/>
              </a:rPr>
              <a:t> 01, 2017 , accessed 12 December 2017.</a:t>
            </a:r>
          </a:p>
        </p:txBody>
      </p:sp>
      <p:pic>
        <p:nvPicPr>
          <p:cNvPr id="2" name="Picture 1">
            <a:extLst>
              <a:ext uri="{FF2B5EF4-FFF2-40B4-BE49-F238E27FC236}">
                <a16:creationId xmlns:a16="http://schemas.microsoft.com/office/drawing/2014/main" id="{0266C27A-FD2E-4A77-812C-0D959B1D43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1675894"/>
            <a:ext cx="2743200" cy="2743200"/>
          </a:xfrm>
          <a:prstGeom prst="rect">
            <a:avLst/>
          </a:prstGeom>
        </p:spPr>
      </p:pic>
      <p:pic>
        <p:nvPicPr>
          <p:cNvPr id="5" name="Picture 4">
            <a:extLst>
              <a:ext uri="{FF2B5EF4-FFF2-40B4-BE49-F238E27FC236}">
                <a16:creationId xmlns:a16="http://schemas.microsoft.com/office/drawing/2014/main" id="{C13FF2FB-DD40-42AA-A682-E0DE7A4CA7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94720600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059183-A579-4B51-83BD-81F1D1EDAC96}"/>
              </a:ext>
            </a:extLst>
          </p:cNvPr>
          <p:cNvPicPr>
            <a:picLocks noChangeAspect="1"/>
          </p:cNvPicPr>
          <p:nvPr/>
        </p:nvPicPr>
        <p:blipFill>
          <a:blip r:embed="rId2"/>
          <a:stretch>
            <a:fillRect/>
          </a:stretch>
        </p:blipFill>
        <p:spPr>
          <a:xfrm>
            <a:off x="3908965" y="228600"/>
            <a:ext cx="4374071"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996251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3369" y="91153"/>
            <a:ext cx="7785267" cy="6675699"/>
          </a:xfrm>
          <a:prstGeom prst="rect">
            <a:avLst/>
          </a:prstGeom>
        </p:spPr>
      </p:pic>
    </p:spTree>
    <p:extLst>
      <p:ext uri="{BB962C8B-B14F-4D97-AF65-F5344CB8AC3E}">
        <p14:creationId xmlns:p14="http://schemas.microsoft.com/office/powerpoint/2010/main" val="428657889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8CDDF87B-9DEA-405F-9E03-62180EB0A1B3">
            <a:extLst>
              <a:ext uri="{FF2B5EF4-FFF2-40B4-BE49-F238E27FC236}">
                <a16:creationId xmlns:a16="http://schemas.microsoft.com/office/drawing/2014/main" id="{9BEABDE5-6ED3-42D4-8EF4-7C071E85BE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304800"/>
            <a:ext cx="62484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47676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24001" y="1104899"/>
            <a:ext cx="3234380" cy="5524501"/>
          </a:xfrm>
        </p:spPr>
        <p:txBody>
          <a:bodyPr/>
          <a:lstStyle/>
          <a:p>
            <a:pPr marL="457200" lvl="1" indent="-457200" eaLnBrk="1" hangingPunct="1">
              <a:spcBef>
                <a:spcPts val="0"/>
              </a:spcBef>
              <a:spcAft>
                <a:spcPts val="16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Seba</a:t>
            </a:r>
          </a:p>
          <a:p>
            <a:pPr marL="457200" lvl="1" indent="-457200" eaLnBrk="1" hangingPunct="1">
              <a:spcBef>
                <a:spcPts val="0"/>
              </a:spcBef>
              <a:spcAft>
                <a:spcPts val="16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Havilah</a:t>
            </a: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Sabtah</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Raamah</a:t>
            </a:r>
            <a:endParaRPr lang="en-US" dirty="0">
              <a:effectLst>
                <a:outerShdw blurRad="38100" dist="38100" dir="2700000" algn="tl">
                  <a:srgbClr val="000000">
                    <a:alpha val="43137"/>
                  </a:srgbClr>
                </a:outerShdw>
              </a:effectLst>
            </a:endParaRPr>
          </a:p>
          <a:p>
            <a:pPr marL="914400" lvl="2" indent="-457200" eaLnBrk="1" hangingPunct="1">
              <a:spcBef>
                <a:spcPts val="0"/>
              </a:spcBef>
              <a:spcAft>
                <a:spcPts val="1600"/>
              </a:spcAft>
              <a:buClr>
                <a:srgbClr val="33CC33"/>
              </a:buClr>
              <a:buSzPct val="100000"/>
              <a:buAutoNum type="arabicPeriod"/>
              <a:defRPr/>
            </a:pPr>
            <a:r>
              <a:rPr lang="en-US" dirty="0">
                <a:effectLst>
                  <a:outerShdw blurRad="38100" dist="38100" dir="2700000" algn="tl">
                    <a:srgbClr val="000000">
                      <a:alpha val="43137"/>
                    </a:srgbClr>
                  </a:outerShdw>
                </a:effectLst>
              </a:rPr>
              <a:t>Sheba</a:t>
            </a:r>
          </a:p>
          <a:p>
            <a:pPr marL="914400" lvl="2" indent="-457200" eaLnBrk="1" hangingPunct="1">
              <a:spcBef>
                <a:spcPts val="0"/>
              </a:spcBef>
              <a:spcAft>
                <a:spcPts val="1600"/>
              </a:spcAft>
              <a:buClr>
                <a:srgbClr val="33CC33"/>
              </a:buClr>
              <a:buSzPct val="100000"/>
              <a:buAutoNum type="arabicPeriod"/>
              <a:defRPr/>
            </a:pPr>
            <a:r>
              <a:rPr lang="en-US" dirty="0" err="1">
                <a:effectLst>
                  <a:outerShdw blurRad="38100" dist="38100" dir="2700000" algn="tl">
                    <a:srgbClr val="000000">
                      <a:alpha val="43137"/>
                    </a:srgbClr>
                  </a:outerShdw>
                </a:effectLst>
              </a:rPr>
              <a:t>Dedan</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Sabteca</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Nimrod</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762500" cy="914400"/>
          </a:xfrm>
        </p:spPr>
        <p:txBody>
          <a:bodyPr/>
          <a:lstStyle/>
          <a:p>
            <a:pPr algn="ctr" eaLnBrk="1" hangingPunct="1"/>
            <a:r>
              <a:rPr lang="en-US" sz="3600" dirty="0">
                <a:effectLst>
                  <a:outerShdw blurRad="38100" dist="38100" dir="2700000" algn="tl">
                    <a:srgbClr val="000000">
                      <a:alpha val="43137"/>
                    </a:srgbClr>
                  </a:outerShdw>
                </a:effectLst>
              </a:rPr>
              <a:t>1. Cush’s Sons (vs. 7-12)</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D6FD9C23-F8F6-48F7-8FF0-C15A91D2D87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10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1915478" y="1600201"/>
            <a:ext cx="8361045" cy="1295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“For the meaning of the verb form </a:t>
            </a:r>
            <a:r>
              <a:rPr lang="en-US" i="1" dirty="0" err="1">
                <a:effectLst>
                  <a:outerShdw blurRad="38100" dist="38100" dir="2700000" algn="tl">
                    <a:srgbClr val="000000">
                      <a:alpha val="43137"/>
                    </a:srgbClr>
                  </a:outerShdw>
                </a:effectLst>
              </a:rPr>
              <a:t>nimrodh</a:t>
            </a:r>
            <a:r>
              <a:rPr lang="en-US" dirty="0">
                <a:effectLst>
                  <a:outerShdw blurRad="38100" dist="38100" dir="2700000" algn="tl">
                    <a:srgbClr val="000000">
                      <a:alpha val="43137"/>
                    </a:srgbClr>
                  </a:outerShdw>
                </a:effectLst>
              </a:rPr>
              <a:t>, without a doubt, is ‘let us revolt’.”</a:t>
            </a:r>
          </a:p>
        </p:txBody>
      </p:sp>
      <p:sp>
        <p:nvSpPr>
          <p:cNvPr id="4" name="Text Box 5"/>
          <p:cNvSpPr txBox="1">
            <a:spLocks noChangeArrowheads="1"/>
          </p:cNvSpPr>
          <p:nvPr/>
        </p:nvSpPr>
        <p:spPr bwMode="auto">
          <a:xfrm>
            <a:off x="2963888" y="295870"/>
            <a:ext cx="62960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 C. </a:t>
            </a:r>
            <a:r>
              <a:rPr lang="en-US" alt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Leupold</a:t>
            </a:r>
            <a:endPar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H.C.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Leupold</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Exposition of Genesis</a:t>
            </a:r>
            <a:r>
              <a:rPr lang="en-US" sz="1800" dirty="0">
                <a:effectLst/>
                <a:latin typeface="Calibri" panose="020F0502020204030204" pitchFamily="34" charset="0"/>
                <a:ea typeface="Calibri" panose="020F0502020204030204" pitchFamily="34" charset="0"/>
                <a:cs typeface="Times New Roman" panose="02020603050405020304" pitchFamily="18" charset="0"/>
              </a:rPr>
              <a:t>, 1:366.</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1026" name="Picture 2" descr="60-Year-Old Nimrod is Safe • Jane's Genes • Origin of the ...">
            <a:extLst>
              <a:ext uri="{FF2B5EF4-FFF2-40B4-BE49-F238E27FC236}">
                <a16:creationId xmlns:a16="http://schemas.microsoft.com/office/drawing/2014/main" id="{664EA6E1-B9D7-4670-8C70-861A63557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8230" y="3581400"/>
            <a:ext cx="381554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8" name="Picture 2" descr="Exposition of Genesis: Volumes 1 and 2 by H C Leupold: New">
            <a:extLst>
              <a:ext uri="{FF2B5EF4-FFF2-40B4-BE49-F238E27FC236}">
                <a16:creationId xmlns:a16="http://schemas.microsoft.com/office/drawing/2014/main" id="{B5E1BBB8-45FA-4424-B253-776288C1D3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44200" y="114708"/>
            <a:ext cx="914400"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9877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371601"/>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1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F3EFE7DD-EBD2-45E8-A193-F72F6E3720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175958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47800"/>
            <a:ext cx="10866853" cy="1676400"/>
          </a:xfrm>
        </p:spPr>
        <p:txBody>
          <a:bodyPr/>
          <a:lstStyle/>
          <a:p>
            <a:pPr marL="0" indent="0" algn="just">
              <a:spcBef>
                <a:spcPts val="0"/>
              </a:spcBef>
              <a:buNone/>
            </a:pPr>
            <a:r>
              <a:rPr lang="en-US" dirty="0">
                <a:effectLst>
                  <a:outerShdw blurRad="38100" dist="38100" dir="2700000" algn="tl">
                    <a:srgbClr val="000000">
                      <a:alpha val="43137"/>
                    </a:srgbClr>
                  </a:outerShdw>
                </a:effectLst>
              </a:rPr>
              <a:t>“Verse 9 deals with Nimrod’s relationship to God: He was a mighty hunter before Jehovah. The terminology implies antagonism; antagonism against and in opposition to God.”</a:t>
            </a: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213</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96600" y="76200"/>
            <a:ext cx="732253" cy="1097280"/>
          </a:xfrm>
          <a:prstGeom prst="rect">
            <a:avLst/>
          </a:prstGeom>
          <a:ln>
            <a:solidFill>
              <a:schemeClr val="tx1"/>
            </a:solidFill>
          </a:ln>
        </p:spPr>
      </p:pic>
      <p:pic>
        <p:nvPicPr>
          <p:cNvPr id="8" name="Picture 2" descr="60-Year-Old Nimrod is Safe • Jane's Genes • Origin of the ...">
            <a:extLst>
              <a:ext uri="{FF2B5EF4-FFF2-40B4-BE49-F238E27FC236}">
                <a16:creationId xmlns:a16="http://schemas.microsoft.com/office/drawing/2014/main" id="{830A3003-2B97-4043-BCC3-52D1A4CB7B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8230" y="3581400"/>
            <a:ext cx="381554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2625599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866853" cy="1676400"/>
          </a:xfrm>
        </p:spPr>
        <p:txBody>
          <a:bodyPr/>
          <a:lstStyle/>
          <a:p>
            <a:pPr marL="0" marR="0" indent="0" algn="just">
              <a:spcBef>
                <a:spcPts val="0"/>
              </a:spcBef>
              <a:spcAft>
                <a:spcPts val="0"/>
              </a:spcAft>
              <a:buNone/>
            </a:pPr>
            <a:r>
              <a:rPr lang="en-US" dirty="0">
                <a:effectLst>
                  <a:outerShdw blurRad="38100" dist="38100" dir="2700000" algn="tl">
                    <a:srgbClr val="000000">
                      <a:alpha val="43137"/>
                    </a:srgbClr>
                  </a:outerShdw>
                </a:effectLst>
              </a:rPr>
              <a:t>The Jerusalem Targum paraphrases this passage as follows: “He was powerful in hunting and in wickedness before the Lord for </a:t>
            </a:r>
            <a:r>
              <a:rPr lang="en-US" b="1" u="sng" dirty="0">
                <a:solidFill>
                  <a:srgbClr val="FFFFCC"/>
                </a:solidFill>
                <a:effectLst>
                  <a:outerShdw blurRad="38100" dist="38100" dir="2700000" algn="tl">
                    <a:srgbClr val="000000">
                      <a:alpha val="43137"/>
                    </a:srgbClr>
                  </a:outerShdw>
                </a:effectLst>
              </a:rPr>
              <a:t>he was a hunter of the sons of men</a:t>
            </a:r>
            <a:r>
              <a:rPr lang="en-US" dirty="0">
                <a:effectLst>
                  <a:outerShdw blurRad="38100" dist="38100" dir="2700000" algn="tl">
                    <a:srgbClr val="000000">
                      <a:alpha val="43137"/>
                    </a:srgbClr>
                  </a:outerShdw>
                </a:effectLst>
              </a:rPr>
              <a:t>, as he said to them, ‘Depart from the judgment of the Lord and hear the judgement of Nimrod.’ Therefore, it is said as Nimrod the strong one, strong in hunting, and wickedness before the Lord.”</a:t>
            </a:r>
          </a:p>
        </p:txBody>
      </p:sp>
      <p:sp>
        <p:nvSpPr>
          <p:cNvPr id="4" name="Text Box 5"/>
          <p:cNvSpPr txBox="1">
            <a:spLocks noChangeArrowheads="1"/>
          </p:cNvSpPr>
          <p:nvPr/>
        </p:nvSpPr>
        <p:spPr bwMode="auto">
          <a:xfrm>
            <a:off x="1524000" y="304800"/>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The Jerusalem Targum</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Jonathan D. Sarfati,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Genesis Account: A Theological, Historical, and Scientific Commentary on Genesis 1‒11</a:t>
            </a:r>
            <a:r>
              <a:rPr lang="en-US" sz="1800" dirty="0">
                <a:effectLst/>
                <a:latin typeface="Calibri" panose="020F0502020204030204" pitchFamily="34" charset="0"/>
                <a:ea typeface="Calibri" panose="020F0502020204030204" pitchFamily="34" charset="0"/>
                <a:cs typeface="Times New Roman" panose="02020603050405020304" pitchFamily="18" charset="0"/>
              </a:rPr>
              <a:t> (Powder Springs, GA: Creation Book Publishers, 2015), 642.</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1026" name="Picture 2" descr="60-Year-Old Nimrod is Safe • Jane's Genes • Origin of the ...">
            <a:extLst>
              <a:ext uri="{FF2B5EF4-FFF2-40B4-BE49-F238E27FC236}">
                <a16:creationId xmlns:a16="http://schemas.microsoft.com/office/drawing/2014/main" id="{664EA6E1-B9D7-4670-8C70-861A63557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4154" y="4800600"/>
            <a:ext cx="2543693"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4" name="Picture 2" descr="Genesis Account By JONATHAN SARFATI">
            <a:extLst>
              <a:ext uri="{FF2B5EF4-FFF2-40B4-BE49-F238E27FC236}">
                <a16:creationId xmlns:a16="http://schemas.microsoft.com/office/drawing/2014/main" id="{7DF9A592-C195-4F4C-835C-8148857F01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91049" y="76200"/>
            <a:ext cx="737373" cy="10972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reation Conference 2019 - Grace Advance Mid-Atlantic">
            <a:extLst>
              <a:ext uri="{FF2B5EF4-FFF2-40B4-BE49-F238E27FC236}">
                <a16:creationId xmlns:a16="http://schemas.microsoft.com/office/drawing/2014/main" id="{A3D96B73-3502-4C92-991F-BDCF97ACCB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34043"/>
            <a:ext cx="783772"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37015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2609850" y="228600"/>
            <a:ext cx="6972300" cy="1447800"/>
          </a:xfrm>
        </p:spPr>
        <p:txBody>
          <a:bodyPr/>
          <a:lstStyle/>
          <a:p>
            <a:pPr algn="ctr" eaLnBrk="1" hangingPunct="1"/>
            <a:r>
              <a:rPr lang="en-US" sz="3600" dirty="0"/>
              <a:t>Names &amp; Titles Demonstrating Satan’s Post-Fall, Earthly Authority </a:t>
            </a:r>
            <a:br>
              <a:rPr lang="en-US" sz="2800" dirty="0"/>
            </a:br>
            <a:r>
              <a:rPr lang="en-US" sz="2400" dirty="0">
                <a:solidFill>
                  <a:schemeClr val="tx1"/>
                </a:solidFill>
                <a:ea typeface="+mn-ea"/>
                <a:cs typeface="+mn-cs"/>
              </a:rPr>
              <a:t>(Job 1:7; 2:2; Luke 4:5-8; Rom. 8:19-22)</a:t>
            </a:r>
            <a:endParaRPr lang="en-US" sz="3200" dirty="0">
              <a:solidFill>
                <a:schemeClr val="tx1"/>
              </a:solidFill>
              <a:ea typeface="+mn-ea"/>
              <a:cs typeface="+mn-cs"/>
            </a:endParaRPr>
          </a:p>
        </p:txBody>
      </p:sp>
      <p:sp>
        <p:nvSpPr>
          <p:cNvPr id="6147" name="Rectangle 3"/>
          <p:cNvSpPr>
            <a:spLocks noGrp="1" noChangeArrowheads="1"/>
          </p:cNvSpPr>
          <p:nvPr>
            <p:ph type="body" idx="1"/>
          </p:nvPr>
        </p:nvSpPr>
        <p:spPr>
          <a:xfrm>
            <a:off x="3274248" y="1981200"/>
            <a:ext cx="8305800" cy="4114801"/>
          </a:xfrm>
        </p:spPr>
        <p:txBody>
          <a:bodyPr/>
          <a:lstStyle/>
          <a:p>
            <a:pPr marL="461963" indent="-461963">
              <a:spcBef>
                <a:spcPts val="0"/>
              </a:spcBef>
              <a:spcAft>
                <a:spcPts val="2400"/>
              </a:spcAft>
              <a:defRPr/>
            </a:pPr>
            <a:r>
              <a:rPr lang="en-US" dirty="0">
                <a:effectLst/>
              </a:rPr>
              <a:t>Prince of this world (John 12:31; 14:30; 16:11)</a:t>
            </a:r>
          </a:p>
          <a:p>
            <a:pPr marL="461963" indent="-461963">
              <a:spcBef>
                <a:spcPts val="0"/>
              </a:spcBef>
              <a:spcAft>
                <a:spcPts val="2400"/>
              </a:spcAft>
              <a:defRPr/>
            </a:pPr>
            <a:r>
              <a:rPr lang="en-US" dirty="0">
                <a:effectLst/>
              </a:rPr>
              <a:t>God of this age (2 Cor. 4:4)</a:t>
            </a:r>
          </a:p>
          <a:p>
            <a:pPr marL="461963" indent="-461963">
              <a:spcBef>
                <a:spcPts val="0"/>
              </a:spcBef>
              <a:spcAft>
                <a:spcPts val="2400"/>
              </a:spcAft>
              <a:defRPr/>
            </a:pPr>
            <a:r>
              <a:rPr lang="en-US" dirty="0">
                <a:effectLst/>
              </a:rPr>
              <a:t>Prince and power of the air (Eph. 2:2)</a:t>
            </a:r>
          </a:p>
          <a:p>
            <a:pPr marL="461963" indent="-461963">
              <a:spcBef>
                <a:spcPts val="0"/>
              </a:spcBef>
              <a:spcAft>
                <a:spcPts val="2400"/>
              </a:spcAft>
              <a:defRPr/>
            </a:pPr>
            <a:r>
              <a:rPr lang="en-US" dirty="0">
                <a:effectLst/>
              </a:rPr>
              <a:t>Who the believer wrestles with (Eph. 6:12)</a:t>
            </a:r>
          </a:p>
          <a:p>
            <a:pPr marL="461963" indent="-461963">
              <a:spcBef>
                <a:spcPts val="0"/>
              </a:spcBef>
              <a:spcAft>
                <a:spcPts val="2400"/>
              </a:spcAft>
              <a:defRPr/>
            </a:pPr>
            <a:r>
              <a:rPr lang="en-US" dirty="0">
                <a:effectLst/>
              </a:rPr>
              <a:t>Roaring lion (1 Pet. 5:8)</a:t>
            </a:r>
          </a:p>
          <a:p>
            <a:pPr marL="461963" indent="-461963">
              <a:spcBef>
                <a:spcPts val="0"/>
              </a:spcBef>
              <a:spcAft>
                <a:spcPts val="2400"/>
              </a:spcAft>
              <a:defRPr/>
            </a:pPr>
            <a:r>
              <a:rPr lang="en-US" dirty="0">
                <a:effectLst/>
              </a:rPr>
              <a:t>Whole world lies in his power (1 John 5:19)</a:t>
            </a:r>
            <a:endParaRPr lang="en-US" dirty="0"/>
          </a:p>
        </p:txBody>
      </p:sp>
      <p:pic>
        <p:nvPicPr>
          <p:cNvPr id="66564" name="Picture 2" descr="https://encrypted-tbn2.gstatic.com/images?q=tbn:ANd9GcSBMfbzscRtRxzhQdk5QNPtl4JEhIIZ2ki1w7Rw4zlT093wbKcls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4424" y="2667000"/>
            <a:ext cx="1775009" cy="2286000"/>
          </a:xfrm>
          <a:prstGeom prst="rect">
            <a:avLst/>
          </a:prstGeom>
          <a:noFill/>
          <a:ln w="9525">
            <a:noFill/>
            <a:miter lim="800000"/>
            <a:headEnd/>
            <a:tailEnd/>
          </a:ln>
        </p:spPr>
      </p:pic>
      <p:pic>
        <p:nvPicPr>
          <p:cNvPr id="5" name="Picture 4">
            <a:extLst>
              <a:ext uri="{FF2B5EF4-FFF2-40B4-BE49-F238E27FC236}">
                <a16:creationId xmlns:a16="http://schemas.microsoft.com/office/drawing/2014/main" id="{90B17EDF-AD4B-49F4-A633-205E857264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966753080"/>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0" y="76200"/>
            <a:ext cx="8991600" cy="6705600"/>
          </a:xfrm>
          <a:prstGeom prst="rect">
            <a:avLst/>
          </a:prstGeom>
        </p:spPr>
      </p:pic>
    </p:spTree>
    <p:extLst>
      <p:ext uri="{BB962C8B-B14F-4D97-AF65-F5344CB8AC3E}">
        <p14:creationId xmlns:p14="http://schemas.microsoft.com/office/powerpoint/2010/main" val="372480851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799" cy="5334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Genesis 11:1-4</a:t>
            </a:r>
          </a:p>
          <a:p>
            <a:pPr marL="0" indent="0" algn="just" eaLnBrk="1" hangingPunct="1">
              <a:spcBef>
                <a:spcPts val="0"/>
              </a:spcBef>
              <a:spcAft>
                <a:spcPts val="600"/>
              </a:spcAft>
              <a:buNone/>
              <a:defRPr/>
            </a:pPr>
            <a:r>
              <a:rPr lang="en-US" altLang="en-US" baseline="30000" dirty="0">
                <a:effectLst>
                  <a:outerShdw blurRad="38100" dist="38100" dir="2700000" algn="tl">
                    <a:srgbClr val="000000">
                      <a:alpha val="43137"/>
                    </a:srgbClr>
                  </a:outerShdw>
                </a:effectLst>
              </a:rPr>
              <a:t>1</a:t>
            </a:r>
            <a:r>
              <a:rPr lang="en-US" altLang="en-US" dirty="0">
                <a:effectLst>
                  <a:outerShdw blurRad="38100" dist="38100" dir="2700000" algn="tl">
                    <a:srgbClr val="000000">
                      <a:alpha val="43137"/>
                    </a:srgbClr>
                  </a:outerShdw>
                </a:effectLst>
              </a:rPr>
              <a:t> Now the whole earth used the same language and the same words. </a:t>
            </a:r>
            <a:r>
              <a:rPr lang="en-US" altLang="en-US" baseline="30000" dirty="0">
                <a:effectLst>
                  <a:outerShdw blurRad="38100" dist="38100" dir="2700000" algn="tl">
                    <a:srgbClr val="000000">
                      <a:alpha val="43137"/>
                    </a:srgbClr>
                  </a:outerShdw>
                </a:effectLst>
              </a:rPr>
              <a:t>2</a:t>
            </a:r>
            <a:r>
              <a:rPr lang="en-US" altLang="en-US" dirty="0">
                <a:effectLst>
                  <a:outerShdw blurRad="38100" dist="38100" dir="2700000" algn="tl">
                    <a:srgbClr val="000000">
                      <a:alpha val="43137"/>
                    </a:srgbClr>
                  </a:outerShdw>
                </a:effectLst>
              </a:rPr>
              <a:t> It came about as they journeyed </a:t>
            </a:r>
            <a:r>
              <a:rPr lang="en-US" altLang="en-US" b="1" u="sng" dirty="0">
                <a:solidFill>
                  <a:srgbClr val="FFFFCC"/>
                </a:solidFill>
                <a:effectLst>
                  <a:outerShdw blurRad="38100" dist="38100" dir="2700000" algn="tl">
                    <a:srgbClr val="000000">
                      <a:alpha val="43137"/>
                    </a:srgbClr>
                  </a:outerShdw>
                </a:effectLst>
              </a:rPr>
              <a:t>east</a:t>
            </a:r>
            <a:r>
              <a:rPr lang="en-US" altLang="en-US" dirty="0">
                <a:effectLst>
                  <a:outerShdw blurRad="38100" dist="38100" dir="2700000" algn="tl">
                    <a:srgbClr val="000000">
                      <a:alpha val="43137"/>
                    </a:srgbClr>
                  </a:outerShdw>
                </a:effectLst>
              </a:rPr>
              <a:t>, that they found a plain in the land of </a:t>
            </a:r>
            <a:r>
              <a:rPr lang="en-US" altLang="en-US" b="1" u="sng" dirty="0">
                <a:solidFill>
                  <a:srgbClr val="FFFFCC"/>
                </a:solidFill>
                <a:effectLst>
                  <a:outerShdw blurRad="38100" dist="38100" dir="2700000" algn="tl">
                    <a:srgbClr val="000000">
                      <a:alpha val="43137"/>
                    </a:srgbClr>
                  </a:outerShdw>
                </a:effectLst>
              </a:rPr>
              <a:t>Shinar</a:t>
            </a:r>
            <a:r>
              <a:rPr lang="en-US" altLang="en-US" dirty="0">
                <a:effectLst>
                  <a:outerShdw blurRad="38100" dist="38100" dir="2700000" algn="tl">
                    <a:srgbClr val="000000">
                      <a:alpha val="43137"/>
                    </a:srgbClr>
                  </a:outerShdw>
                </a:effectLst>
              </a:rPr>
              <a:t> and settled there. </a:t>
            </a:r>
            <a:r>
              <a:rPr lang="en-US" altLang="en-US" baseline="30000" dirty="0">
                <a:effectLst>
                  <a:outerShdw blurRad="38100" dist="38100" dir="2700000" algn="tl">
                    <a:srgbClr val="000000">
                      <a:alpha val="43137"/>
                    </a:srgbClr>
                  </a:outerShdw>
                </a:effectLst>
              </a:rPr>
              <a:t>3</a:t>
            </a:r>
            <a:r>
              <a:rPr lang="en-US" altLang="en-US" dirty="0">
                <a:effectLst>
                  <a:outerShdw blurRad="38100" dist="38100" dir="2700000" algn="tl">
                    <a:srgbClr val="000000">
                      <a:alpha val="43137"/>
                    </a:srgbClr>
                  </a:outerShdw>
                </a:effectLst>
              </a:rPr>
              <a:t> They said to one another, “Come, let us make bricks and burn them thoroughly.” And they used brick for stone, and they used tar for mortar. </a:t>
            </a:r>
            <a:r>
              <a:rPr lang="en-US" altLang="en-US" baseline="30000" dirty="0">
                <a:effectLst>
                  <a:outerShdw blurRad="38100" dist="38100" dir="2700000" algn="tl">
                    <a:srgbClr val="000000">
                      <a:alpha val="43137"/>
                    </a:srgbClr>
                  </a:outerShdw>
                </a:effectLst>
              </a:rPr>
              <a:t>4</a:t>
            </a:r>
            <a:r>
              <a:rPr lang="en-US" altLang="en-US" dirty="0">
                <a:effectLst>
                  <a:outerShdw blurRad="38100" dist="38100" dir="2700000" algn="tl">
                    <a:srgbClr val="000000">
                      <a:alpha val="43137"/>
                    </a:srgbClr>
                  </a:outerShdw>
                </a:effectLst>
              </a:rPr>
              <a:t> They said, “Come, let us build for ourselves a city, and a tower whose top will reach into heaven, and let us make for ourselves a name, otherwise we will be scattered abroad over the face of the whole earth.”</a:t>
            </a:r>
          </a:p>
        </p:txBody>
      </p:sp>
    </p:spTree>
    <p:extLst>
      <p:ext uri="{BB962C8B-B14F-4D97-AF65-F5344CB8AC3E}">
        <p14:creationId xmlns:p14="http://schemas.microsoft.com/office/powerpoint/2010/main" val="210601917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233CF8-91C8-45CB-9690-5B529F3653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7171" name="Rectangle 1027"/>
          <p:cNvSpPr>
            <a:spLocks noGrp="1" noChangeArrowheads="1"/>
          </p:cNvSpPr>
          <p:nvPr>
            <p:ph type="body" idx="1"/>
          </p:nvPr>
        </p:nvSpPr>
        <p:spPr>
          <a:xfrm>
            <a:off x="609600" y="0"/>
            <a:ext cx="10972800" cy="5334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Daniel 1:1-2</a:t>
            </a:r>
          </a:p>
          <a:p>
            <a:pPr marL="0" indent="0" algn="just" eaLnBrk="1" hangingPunct="1">
              <a:spcBef>
                <a:spcPts val="0"/>
              </a:spcBef>
              <a:buNone/>
              <a:defRPr/>
            </a:pP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1 </a:t>
            </a:r>
            <a:r>
              <a:rPr lang="en-US" dirty="0">
                <a:effectLst>
                  <a:outerShdw blurRad="38100" dist="38100" dir="2700000" algn="tl">
                    <a:srgbClr val="000000">
                      <a:alpha val="43137"/>
                    </a:srgbClr>
                  </a:outerShdw>
                </a:effectLst>
              </a:rPr>
              <a:t>In the third year of the reign of Jehoiakim king of Judah, Nebuchadnezzar king of Babylon came to Jerusalem and besieged it.</a:t>
            </a:r>
            <a:r>
              <a:rPr lang="en-US" baseline="30000" dirty="0">
                <a:effectLst>
                  <a:outerShdw blurRad="38100" dist="38100" dir="2700000" algn="tl">
                    <a:srgbClr val="000000">
                      <a:alpha val="43137"/>
                    </a:srgbClr>
                  </a:outerShdw>
                </a:effectLst>
              </a:rPr>
              <a:t>2</a:t>
            </a:r>
            <a:r>
              <a:rPr lang="en-US" dirty="0">
                <a:effectLst>
                  <a:outerShdw blurRad="38100" dist="38100" dir="2700000" algn="tl">
                    <a:srgbClr val="000000">
                      <a:alpha val="43137"/>
                    </a:srgbClr>
                  </a:outerShdw>
                </a:effectLst>
              </a:rPr>
              <a:t> The Lord gave Jehoiakim king of Judah into his hand, along with some of the vessels of the house of God; and he brought them to the land of </a:t>
            </a:r>
            <a:r>
              <a:rPr lang="en-US" b="1" u="sng" dirty="0">
                <a:solidFill>
                  <a:srgbClr val="FFFFCC"/>
                </a:solidFill>
                <a:effectLst>
                  <a:outerShdw blurRad="38100" dist="38100" dir="2700000" algn="tl">
                    <a:srgbClr val="000000">
                      <a:alpha val="43137"/>
                    </a:srgbClr>
                  </a:outerShdw>
                </a:effectLst>
              </a:rPr>
              <a:t>Shinar</a:t>
            </a:r>
            <a:r>
              <a:rPr lang="en-US" dirty="0">
                <a:effectLst>
                  <a:outerShdw blurRad="38100" dist="38100" dir="2700000" algn="tl">
                    <a:srgbClr val="000000">
                      <a:alpha val="43137"/>
                    </a:srgbClr>
                  </a:outerShdw>
                </a:effectLst>
              </a:rPr>
              <a:t>, to the house of his god, and he brought the vessels into the treasury of his god</a:t>
            </a:r>
            <a:r>
              <a:rPr lang="en-US" altLang="en-US"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48172682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1" y="45720"/>
            <a:ext cx="8926101" cy="6766560"/>
          </a:xfrm>
          <a:prstGeom prst="rect">
            <a:avLst/>
          </a:prstGeom>
        </p:spPr>
      </p:pic>
    </p:spTree>
    <p:extLst>
      <p:ext uri="{BB962C8B-B14F-4D97-AF65-F5344CB8AC3E}">
        <p14:creationId xmlns:p14="http://schemas.microsoft.com/office/powerpoint/2010/main" val="148331024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4000" dirty="0">
                <a:effectLst>
                  <a:outerShdw blurRad="38100" dist="38100" dir="2700000" algn="tl">
                    <a:srgbClr val="000000">
                      <a:alpha val="43137"/>
                    </a:srgbClr>
                  </a:outerShdw>
                </a:effectLst>
              </a:rPr>
              <a:t>Israel's Judgments</a:t>
            </a:r>
          </a:p>
        </p:txBody>
      </p:sp>
      <p:sp>
        <p:nvSpPr>
          <p:cNvPr id="32771" name="Rectangle 3"/>
          <p:cNvSpPr>
            <a:spLocks noGrp="1" noChangeArrowheads="1"/>
          </p:cNvSpPr>
          <p:nvPr>
            <p:ph type="body" idx="4294967295"/>
          </p:nvPr>
        </p:nvSpPr>
        <p:spPr>
          <a:xfrm>
            <a:off x="1981200" y="1371601"/>
            <a:ext cx="8229600" cy="3200399"/>
          </a:xfrm>
        </p:spPr>
        <p:txBody>
          <a:bodyPr/>
          <a:lstStyle/>
          <a:p>
            <a:pPr marL="457200" indent="-457200">
              <a:spcBef>
                <a:spcPts val="0"/>
              </a:spcBef>
              <a:spcAft>
                <a:spcPts val="2400"/>
              </a:spcAft>
              <a:defRPr/>
            </a:pPr>
            <a:r>
              <a:rPr lang="en-US" dirty="0">
                <a:effectLst>
                  <a:outerShdw blurRad="38100" dist="38100" dir="2700000" algn="tl">
                    <a:srgbClr val="000000">
                      <a:alpha val="43137"/>
                    </a:srgbClr>
                  </a:outerShdw>
                </a:effectLst>
              </a:rPr>
              <a:t>Division of the kingdom in 931 B.C. (1 Kgs. 12)</a:t>
            </a:r>
          </a:p>
          <a:p>
            <a:pPr marL="457200" indent="-457200">
              <a:spcBef>
                <a:spcPts val="0"/>
              </a:spcBef>
              <a:spcAft>
                <a:spcPts val="2400"/>
              </a:spcAft>
              <a:defRPr/>
            </a:pPr>
            <a:r>
              <a:rPr lang="en-US" dirty="0">
                <a:effectLst>
                  <a:outerShdw blurRad="38100" dist="38100" dir="2700000" algn="tl">
                    <a:srgbClr val="000000">
                      <a:alpha val="43137"/>
                    </a:srgbClr>
                  </a:outerShdw>
                </a:effectLst>
              </a:rPr>
              <a:t>Assyrian judgment in 722 B.C. (2 Kgs. 17)</a:t>
            </a:r>
          </a:p>
          <a:p>
            <a:pPr marL="457200" indent="-457200">
              <a:spcBef>
                <a:spcPts val="0"/>
              </a:spcBef>
              <a:spcAft>
                <a:spcPts val="2400"/>
              </a:spcAft>
              <a:defRPr/>
            </a:pPr>
            <a:r>
              <a:rPr lang="en-US" dirty="0">
                <a:effectLst>
                  <a:outerShdw blurRad="38100" dist="38100" dir="2700000" algn="tl">
                    <a:srgbClr val="000000">
                      <a:alpha val="43137"/>
                    </a:srgbClr>
                  </a:outerShdw>
                </a:effectLst>
              </a:rPr>
              <a:t>Babylonian captivity in 586 B.C. (2 Kgs. 25)</a:t>
            </a:r>
          </a:p>
          <a:p>
            <a:pPr marL="457200" indent="-457200">
              <a:spcBef>
                <a:spcPts val="0"/>
              </a:spcBef>
              <a:spcAft>
                <a:spcPts val="2400"/>
              </a:spcAft>
              <a:defRPr/>
            </a:pPr>
            <a:r>
              <a:rPr lang="en-US" dirty="0">
                <a:effectLst>
                  <a:outerShdw blurRad="38100" dist="38100" dir="2700000" algn="tl">
                    <a:srgbClr val="000000">
                      <a:alpha val="43137"/>
                    </a:srgbClr>
                  </a:outerShdw>
                </a:effectLst>
              </a:rPr>
              <a:t>Rome </a:t>
            </a:r>
            <a:r>
              <a:rPr lang="en-US" i="1" dirty="0">
                <a:effectLst>
                  <a:outerShdw blurRad="38100" dist="38100" dir="2700000" algn="tl">
                    <a:srgbClr val="000000">
                      <a:alpha val="43137"/>
                    </a:srgbClr>
                  </a:outerShdw>
                </a:effectLst>
              </a:rPr>
              <a:t>Diaspora</a:t>
            </a:r>
            <a:r>
              <a:rPr lang="en-US" dirty="0">
                <a:effectLst>
                  <a:outerShdw blurRad="38100" dist="38100" dir="2700000" algn="tl">
                    <a:srgbClr val="000000">
                      <a:alpha val="43137"/>
                    </a:srgbClr>
                  </a:outerShdw>
                </a:effectLst>
              </a:rPr>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4983685" y="4343400"/>
            <a:ext cx="2224631" cy="2286000"/>
          </a:xfrm>
          <a:prstGeom prst="rect">
            <a:avLst/>
          </a:prstGeom>
          <a:noFill/>
          <a:ln w="9525">
            <a:noFill/>
            <a:miter lim="800000"/>
            <a:headEnd/>
            <a:tailEnd/>
          </a:ln>
        </p:spPr>
      </p:pic>
      <p:pic>
        <p:nvPicPr>
          <p:cNvPr id="6" name="Picture 5">
            <a:extLst>
              <a:ext uri="{FF2B5EF4-FFF2-40B4-BE49-F238E27FC236}">
                <a16:creationId xmlns:a16="http://schemas.microsoft.com/office/drawing/2014/main" id="{EC562B8A-E1F5-4664-AD0A-09C8F0B4FE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76095323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4000" dirty="0">
                <a:effectLst>
                  <a:outerShdw blurRad="38100" dist="38100" dir="2700000" algn="tl">
                    <a:srgbClr val="000000">
                      <a:alpha val="43137"/>
                    </a:srgbClr>
                  </a:outerShdw>
                </a:effectLst>
              </a:rPr>
              <a:t>Israel's Judgments</a:t>
            </a:r>
          </a:p>
        </p:txBody>
      </p:sp>
      <p:sp>
        <p:nvSpPr>
          <p:cNvPr id="32771" name="Rectangle 3"/>
          <p:cNvSpPr>
            <a:spLocks noGrp="1" noChangeArrowheads="1"/>
          </p:cNvSpPr>
          <p:nvPr>
            <p:ph type="body" idx="4294967295"/>
          </p:nvPr>
        </p:nvSpPr>
        <p:spPr>
          <a:xfrm>
            <a:off x="1981200" y="1371601"/>
            <a:ext cx="8229600" cy="3200399"/>
          </a:xfrm>
        </p:spPr>
        <p:txBody>
          <a:bodyPr/>
          <a:lstStyle/>
          <a:p>
            <a:pPr marL="457200" indent="-457200">
              <a:spcBef>
                <a:spcPts val="0"/>
              </a:spcBef>
              <a:spcAft>
                <a:spcPts val="2400"/>
              </a:spcAft>
              <a:defRPr/>
            </a:pPr>
            <a:r>
              <a:rPr lang="en-US" dirty="0">
                <a:effectLst>
                  <a:outerShdw blurRad="38100" dist="38100" dir="2700000" algn="tl">
                    <a:srgbClr val="000000">
                      <a:alpha val="43137"/>
                    </a:srgbClr>
                  </a:outerShdw>
                </a:effectLst>
              </a:rPr>
              <a:t>Division of the kingdom in 931 B.C. (1 Kgs. 12)</a:t>
            </a:r>
          </a:p>
          <a:p>
            <a:pPr marL="457200" indent="-457200">
              <a:spcBef>
                <a:spcPts val="0"/>
              </a:spcBef>
              <a:spcAft>
                <a:spcPts val="2400"/>
              </a:spcAft>
              <a:defRPr/>
            </a:pPr>
            <a:r>
              <a:rPr lang="en-US" dirty="0">
                <a:effectLst>
                  <a:outerShdw blurRad="38100" dist="38100" dir="2700000" algn="tl">
                    <a:srgbClr val="000000">
                      <a:alpha val="43137"/>
                    </a:srgbClr>
                  </a:outerShdw>
                </a:effectLst>
              </a:rPr>
              <a:t>Assyrian judgment in 722 B.C. (2 Kgs. 17)</a:t>
            </a:r>
          </a:p>
          <a:p>
            <a:pPr marL="457200" indent="-457200">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Babylonian captivity in 586 B.C. (2 Kgs. 25)</a:t>
            </a:r>
          </a:p>
          <a:p>
            <a:pPr marL="457200" indent="-457200">
              <a:spcBef>
                <a:spcPts val="0"/>
              </a:spcBef>
              <a:spcAft>
                <a:spcPts val="2400"/>
              </a:spcAft>
              <a:defRPr/>
            </a:pPr>
            <a:r>
              <a:rPr lang="en-US" dirty="0">
                <a:effectLst>
                  <a:outerShdw blurRad="38100" dist="38100" dir="2700000" algn="tl">
                    <a:srgbClr val="000000">
                      <a:alpha val="43137"/>
                    </a:srgbClr>
                  </a:outerShdw>
                </a:effectLst>
              </a:rPr>
              <a:t>Rome </a:t>
            </a:r>
            <a:r>
              <a:rPr lang="en-US" i="1" dirty="0">
                <a:effectLst>
                  <a:outerShdw blurRad="38100" dist="38100" dir="2700000" algn="tl">
                    <a:srgbClr val="000000">
                      <a:alpha val="43137"/>
                    </a:srgbClr>
                  </a:outerShdw>
                </a:effectLst>
              </a:rPr>
              <a:t>Diaspora</a:t>
            </a:r>
            <a:r>
              <a:rPr lang="en-US" dirty="0">
                <a:effectLst>
                  <a:outerShdw blurRad="38100" dist="38100" dir="2700000" algn="tl">
                    <a:srgbClr val="000000">
                      <a:alpha val="43137"/>
                    </a:srgbClr>
                  </a:outerShdw>
                </a:effectLst>
              </a:rPr>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4983685" y="4343400"/>
            <a:ext cx="2224631" cy="2286000"/>
          </a:xfrm>
          <a:prstGeom prst="rect">
            <a:avLst/>
          </a:prstGeom>
          <a:noFill/>
          <a:ln w="9525">
            <a:noFill/>
            <a:miter lim="800000"/>
            <a:headEnd/>
            <a:tailEnd/>
          </a:ln>
        </p:spPr>
      </p:pic>
      <p:pic>
        <p:nvPicPr>
          <p:cNvPr id="6" name="Picture 5">
            <a:extLst>
              <a:ext uri="{FF2B5EF4-FFF2-40B4-BE49-F238E27FC236}">
                <a16:creationId xmlns:a16="http://schemas.microsoft.com/office/drawing/2014/main" id="{751B3581-D2EE-4481-A784-F758A4C6CC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54108844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875F8F-F3EA-4FBD-A661-C5337866A9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7171" name="Rectangle 1027"/>
          <p:cNvSpPr>
            <a:spLocks noGrp="1" noChangeArrowheads="1"/>
          </p:cNvSpPr>
          <p:nvPr>
            <p:ph type="body" idx="1"/>
          </p:nvPr>
        </p:nvSpPr>
        <p:spPr>
          <a:xfrm>
            <a:off x="609600" y="0"/>
            <a:ext cx="10972800" cy="5334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Zechariah 5:5-11</a:t>
            </a:r>
          </a:p>
          <a:p>
            <a:pPr marL="0" indent="0" algn="just" eaLnBrk="1" hangingPunct="1">
              <a:spcBef>
                <a:spcPts val="0"/>
              </a:spcBef>
              <a:buNone/>
              <a:defRPr/>
            </a:pPr>
            <a:r>
              <a:rPr lang="en-US" baseline="30000" dirty="0">
                <a:effectLst>
                  <a:outerShdw blurRad="38100" dist="38100" dir="2700000" algn="tl">
                    <a:srgbClr val="000000">
                      <a:alpha val="43137"/>
                    </a:srgbClr>
                  </a:outerShdw>
                </a:effectLst>
              </a:rPr>
              <a:t>9 </a:t>
            </a:r>
            <a:r>
              <a:rPr lang="en-US" dirty="0">
                <a:effectLst>
                  <a:outerShdw blurRad="38100" dist="38100" dir="2700000" algn="tl">
                    <a:srgbClr val="000000">
                      <a:alpha val="43137"/>
                    </a:srgbClr>
                  </a:outerShdw>
                </a:effectLst>
              </a:rPr>
              <a:t>Then I lifted up my eyes and looked, and there two women were coming out with the wind in their wings; and they had wings like the wings of a stork, and they lifted up the ephah between the earth and the heavens. </a:t>
            </a:r>
            <a:r>
              <a:rPr lang="en-US" baseline="30000" dirty="0">
                <a:effectLst>
                  <a:outerShdw blurRad="38100" dist="38100" dir="2700000" algn="tl">
                    <a:srgbClr val="000000">
                      <a:alpha val="43137"/>
                    </a:srgbClr>
                  </a:outerShdw>
                </a:effectLst>
              </a:rPr>
              <a:t>10 </a:t>
            </a:r>
            <a:r>
              <a:rPr lang="en-US" dirty="0">
                <a:effectLst>
                  <a:outerShdw blurRad="38100" dist="38100" dir="2700000" algn="tl">
                    <a:srgbClr val="000000">
                      <a:alpha val="43137"/>
                    </a:srgbClr>
                  </a:outerShdw>
                </a:effectLst>
              </a:rPr>
              <a:t>I said to the angel who was speaking with me, “Where are they taking the ephah?” </a:t>
            </a:r>
            <a:r>
              <a:rPr lang="en-US" baseline="30000" dirty="0">
                <a:effectLst>
                  <a:outerShdw blurRad="38100" dist="38100" dir="2700000" algn="tl">
                    <a:srgbClr val="000000">
                      <a:alpha val="43137"/>
                    </a:srgbClr>
                  </a:outerShdw>
                </a:effectLst>
              </a:rPr>
              <a:t>11 </a:t>
            </a:r>
            <a:r>
              <a:rPr lang="en-US" dirty="0">
                <a:effectLst>
                  <a:outerShdw blurRad="38100" dist="38100" dir="2700000" algn="tl">
                    <a:srgbClr val="000000">
                      <a:alpha val="43137"/>
                    </a:srgbClr>
                  </a:outerShdw>
                </a:effectLst>
              </a:rPr>
              <a:t>Then he said to me, “To build a </a:t>
            </a:r>
            <a:r>
              <a:rPr lang="en-US" b="1" u="sng" dirty="0">
                <a:solidFill>
                  <a:srgbClr val="FFFFCC"/>
                </a:solidFill>
                <a:effectLst>
                  <a:outerShdw blurRad="38100" dist="38100" dir="2700000" algn="tl">
                    <a:srgbClr val="000000">
                      <a:alpha val="43137"/>
                    </a:srgbClr>
                  </a:outerShdw>
                </a:effectLst>
              </a:rPr>
              <a:t>temple</a:t>
            </a:r>
            <a:r>
              <a:rPr lang="en-US" dirty="0">
                <a:effectLst>
                  <a:outerShdw blurRad="38100" dist="38100" dir="2700000" algn="tl">
                    <a:srgbClr val="000000">
                      <a:alpha val="43137"/>
                    </a:srgbClr>
                  </a:outerShdw>
                </a:effectLst>
              </a:rPr>
              <a:t> for her in the land of </a:t>
            </a:r>
            <a:r>
              <a:rPr lang="en-US" b="1" u="sng" dirty="0">
                <a:solidFill>
                  <a:srgbClr val="FFFFCC"/>
                </a:solidFill>
                <a:effectLst>
                  <a:outerShdw blurRad="38100" dist="38100" dir="2700000" algn="tl">
                    <a:srgbClr val="000000">
                      <a:alpha val="43137"/>
                    </a:srgbClr>
                  </a:outerShdw>
                </a:effectLst>
              </a:rPr>
              <a:t>Shinar</a:t>
            </a:r>
            <a:r>
              <a:rPr lang="en-US" dirty="0">
                <a:effectLst>
                  <a:outerShdw blurRad="38100" dist="38100" dir="2700000" algn="tl">
                    <a:srgbClr val="000000">
                      <a:alpha val="43137"/>
                    </a:srgbClr>
                  </a:outerShdw>
                </a:effectLst>
              </a:rPr>
              <a:t>; and when it is prepared, she will be set there on her own pedestal.”</a:t>
            </a:r>
          </a:p>
          <a:p>
            <a:pPr marL="0" indent="0" algn="just" eaLnBrk="1" hangingPunct="1">
              <a:buNone/>
              <a:defRPr/>
            </a:pPr>
            <a:endParaRPr lang="en-US" altLang="en-US" sz="30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8507227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371601"/>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1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F3EFE7DD-EBD2-45E8-A193-F72F6E3720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44416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26">
            <a:extLst>
              <a:ext uri="{FF2B5EF4-FFF2-40B4-BE49-F238E27FC236}">
                <a16:creationId xmlns:a16="http://schemas.microsoft.com/office/drawing/2014/main" id="{59AC0AEE-CF81-4C41-B426-16FB57E127DB}"/>
              </a:ext>
            </a:extLst>
          </p:cNvPr>
          <p:cNvSpPr>
            <a:spLocks noGrp="1" noChangeArrowheads="1"/>
          </p:cNvSpPr>
          <p:nvPr>
            <p:ph type="title"/>
          </p:nvPr>
        </p:nvSpPr>
        <p:spPr>
          <a:xfrm>
            <a:off x="4038600" y="228600"/>
            <a:ext cx="4114800" cy="914400"/>
          </a:xfrm>
        </p:spPr>
        <p:txBody>
          <a:bodyPr/>
          <a:lstStyle/>
          <a:p>
            <a:pPr algn="ctr"/>
            <a:r>
              <a:rPr lang="en-US" altLang="en-US" sz="4000" dirty="0">
                <a:solidFill>
                  <a:srgbClr val="00FFFF"/>
                </a:solidFill>
                <a:effectLst>
                  <a:outerShdw blurRad="38100" dist="38100" dir="2700000" algn="tl">
                    <a:srgbClr val="000000">
                      <a:alpha val="43137"/>
                    </a:srgbClr>
                  </a:outerShdw>
                </a:effectLst>
              </a:rPr>
              <a:t>Zechariah 5:5-11</a:t>
            </a:r>
          </a:p>
        </p:txBody>
      </p:sp>
      <p:sp>
        <p:nvSpPr>
          <p:cNvPr id="53251" name="Rectangle 1027">
            <a:extLst>
              <a:ext uri="{FF2B5EF4-FFF2-40B4-BE49-F238E27FC236}">
                <a16:creationId xmlns:a16="http://schemas.microsoft.com/office/drawing/2014/main" id="{D6629322-8FC8-4B24-AF26-B6E2EE4B54B0}"/>
              </a:ext>
            </a:extLst>
          </p:cNvPr>
          <p:cNvSpPr>
            <a:spLocks noGrp="1" noChangeArrowheads="1"/>
          </p:cNvSpPr>
          <p:nvPr>
            <p:ph type="body" idx="1"/>
          </p:nvPr>
        </p:nvSpPr>
        <p:spPr>
          <a:xfrm>
            <a:off x="1049730" y="1600200"/>
            <a:ext cx="7027470" cy="3810000"/>
          </a:xfrm>
        </p:spPr>
        <p:txBody>
          <a:bodyPr/>
          <a:lstStyle/>
          <a:p>
            <a:pPr marL="457200" indent="-457200">
              <a:spcBef>
                <a:spcPts val="0"/>
              </a:spcBef>
              <a:spcAft>
                <a:spcPts val="3600"/>
              </a:spcAft>
            </a:pPr>
            <a:r>
              <a:rPr lang="en-US" altLang="en-US" dirty="0">
                <a:effectLst>
                  <a:outerShdw blurRad="38100" dist="38100" dir="2700000" algn="tl">
                    <a:srgbClr val="000000">
                      <a:alpha val="43137"/>
                    </a:srgbClr>
                  </a:outerShdw>
                </a:effectLst>
              </a:rPr>
              <a:t>Woman (wickedness)</a:t>
            </a:r>
          </a:p>
          <a:p>
            <a:pPr marL="457200" indent="-457200">
              <a:spcBef>
                <a:spcPts val="0"/>
              </a:spcBef>
              <a:spcAft>
                <a:spcPts val="3600"/>
              </a:spcAft>
            </a:pPr>
            <a:r>
              <a:rPr lang="en-US" altLang="en-US" dirty="0">
                <a:effectLst>
                  <a:outerShdw blurRad="38100" dist="38100" dir="2700000" algn="tl">
                    <a:srgbClr val="000000">
                      <a:alpha val="43137"/>
                    </a:srgbClr>
                  </a:outerShdw>
                </a:effectLst>
              </a:rPr>
              <a:t>Ephah (commerce)</a:t>
            </a:r>
          </a:p>
          <a:p>
            <a:pPr marL="457200" indent="-457200">
              <a:spcBef>
                <a:spcPts val="0"/>
              </a:spcBef>
              <a:spcAft>
                <a:spcPts val="3600"/>
              </a:spcAft>
            </a:pPr>
            <a:r>
              <a:rPr lang="en-US" altLang="en-US" dirty="0">
                <a:effectLst>
                  <a:outerShdw blurRad="38100" dist="38100" dir="2700000" algn="tl">
                    <a:srgbClr val="000000">
                      <a:alpha val="43137"/>
                    </a:srgbClr>
                  </a:outerShdw>
                </a:effectLst>
              </a:rPr>
              <a:t>House (Temple-2 Sam 7; religion)</a:t>
            </a:r>
          </a:p>
          <a:p>
            <a:pPr marL="457200" indent="-457200">
              <a:spcBef>
                <a:spcPts val="0"/>
              </a:spcBef>
              <a:spcAft>
                <a:spcPts val="3600"/>
              </a:spcAft>
            </a:pPr>
            <a:r>
              <a:rPr lang="en-US" altLang="en-US" b="1" u="sng" dirty="0">
                <a:solidFill>
                  <a:srgbClr val="FFFFCC"/>
                </a:solidFill>
                <a:effectLst>
                  <a:outerShdw blurRad="38100" dist="38100" dir="2700000" algn="tl">
                    <a:srgbClr val="000000">
                      <a:alpha val="43137"/>
                    </a:srgbClr>
                  </a:outerShdw>
                </a:effectLst>
              </a:rPr>
              <a:t>Shinar (Gen 10:10; 11:2; Dan 1:2)</a:t>
            </a:r>
          </a:p>
        </p:txBody>
      </p:sp>
      <p:pic>
        <p:nvPicPr>
          <p:cNvPr id="53254" name="Picture 1030" descr="C:\Documents and Settings\Owner\Application Data\Microsoft\Media Catalog\Copy of WOMAN IN THE BASKET.JPG">
            <a:extLst>
              <a:ext uri="{FF2B5EF4-FFF2-40B4-BE49-F238E27FC236}">
                <a16:creationId xmlns:a16="http://schemas.microsoft.com/office/drawing/2014/main" id="{06328F4E-5373-471D-97BA-19AE89821DA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63000" y="1752600"/>
            <a:ext cx="2379270" cy="32003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856E1D3-E4C4-42AE-B5B1-A761BB4A87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20466572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307" name="Group 3">
            <a:extLst>
              <a:ext uri="{FF2B5EF4-FFF2-40B4-BE49-F238E27FC236}">
                <a16:creationId xmlns:a16="http://schemas.microsoft.com/office/drawing/2014/main" id="{479309E5-679C-4C49-A8D9-FF1ED4DCD3F5}"/>
              </a:ext>
            </a:extLst>
          </p:cNvPr>
          <p:cNvGraphicFramePr>
            <a:graphicFrameLocks noGrp="1"/>
          </p:cNvGraphicFramePr>
          <p:nvPr>
            <p:ph type="tbl" idx="1"/>
            <p:extLst>
              <p:ext uri="{D42A27DB-BD31-4B8C-83A1-F6EECF244321}">
                <p14:modId xmlns:p14="http://schemas.microsoft.com/office/powerpoint/2010/main" val="648546144"/>
              </p:ext>
            </p:extLst>
          </p:nvPr>
        </p:nvGraphicFramePr>
        <p:xfrm>
          <a:off x="609600" y="217962"/>
          <a:ext cx="10972800" cy="6422076"/>
        </p:xfrm>
        <a:graphic>
          <a:graphicData uri="http://schemas.openxmlformats.org/drawingml/2006/table">
            <a:tbl>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0">
                <a:tc gridSpan="2">
                  <a:txBody>
                    <a:bodyPr/>
                    <a:lstStyle/>
                    <a:p>
                      <a:pPr marL="0" marR="0" lvl="0" indent="0" algn="ctr" defTabSz="914400" rtl="0" eaLnBrk="0" fontAlgn="base" latinLnBrk="0" hangingPunct="0">
                        <a:lnSpc>
                          <a:spcPct val="100000"/>
                        </a:lnSpc>
                        <a:spcBef>
                          <a:spcPct val="0"/>
                        </a:spcBef>
                        <a:spcAft>
                          <a:spcPct val="0"/>
                        </a:spcAft>
                        <a:buClr>
                          <a:schemeClr val="tx2"/>
                        </a:buClr>
                        <a:buSzTx/>
                        <a:buFontTx/>
                        <a:buNone/>
                        <a:tabLs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Hitchcock</a:t>
                      </a:r>
                      <a:r>
                        <a:rPr lang="en-US" sz="36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marL="0" marR="0" lvl="0" indent="0" algn="ctr" defTabSz="914400" rtl="0" eaLnBrk="0" fontAlgn="base" latinLnBrk="0" hangingPunct="0">
                        <a:lnSpc>
                          <a:spcPct val="100000"/>
                        </a:lnSpc>
                        <a:spcBef>
                          <a:spcPct val="0"/>
                        </a:spcBef>
                        <a:spcAft>
                          <a:spcPct val="0"/>
                        </a:spcAft>
                        <a:buClr>
                          <a:schemeClr val="tx2"/>
                        </a:buClr>
                        <a:buSzTx/>
                        <a:buFontTx/>
                        <a:buNone/>
                        <a:tabLst/>
                        <a:defRPr/>
                      </a:pPr>
                      <a:r>
                        <a:rPr lang="en-US" sz="2400" b="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Second Coming of Babylon</a:t>
                      </a:r>
                      <a:r>
                        <a:rPr lang="en-US" sz="2400" b="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109.</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endParaRPr kumimoji="0" lang="en-US" sz="2600" b="1" i="0" u="none" strike="noStrike" cap="none" normalizeH="0" baseline="0" dirty="0">
                        <a:ln>
                          <a:noFill/>
                        </a:ln>
                        <a:solidFill>
                          <a:srgbClr val="FFFF00"/>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marT="45717" marB="45717" horzOverflow="overflow">
                    <a:lnL>
                      <a:noFill/>
                    </a:lnL>
                    <a:lnR cap="flat">
                      <a:noFill/>
                    </a:lnR>
                    <a:lnT cap="flat">
                      <a:noFill/>
                    </a:lnT>
                    <a:lnB w="12700" cap="flat" cmpd="sng" algn="ctr">
                      <a:solidFill>
                        <a:schemeClr va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38814076"/>
                  </a:ext>
                </a:extLst>
              </a:tr>
              <a:tr h="533370">
                <a:tc>
                  <a:txBody>
                    <a:bodyPr/>
                    <a:lstStyle/>
                    <a:p>
                      <a:pPr marL="0" marR="0" lvl="0" indent="0" algn="ctr" defTabSz="914400" rtl="0" eaLnBrk="0" fontAlgn="base" latinLnBrk="0" hangingPunct="0">
                        <a:lnSpc>
                          <a:spcPct val="100000"/>
                        </a:lnSpc>
                        <a:spcBef>
                          <a:spcPct val="0"/>
                        </a:spcBef>
                        <a:spcAft>
                          <a:spcPct val="0"/>
                        </a:spcAft>
                        <a:buClr>
                          <a:schemeClr val="tx2"/>
                        </a:buClr>
                        <a:buSzTx/>
                        <a:buFontTx/>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ZECHARIAH 5:5-11</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ctr" defTabSz="914400" rtl="0" eaLnBrk="0" fontAlgn="base" latinLnBrk="0" hangingPunct="0">
                        <a:lnSpc>
                          <a:spcPct val="100000"/>
                        </a:lnSpc>
                        <a:spcBef>
                          <a:spcPct val="0"/>
                        </a:spcBef>
                        <a:spcAft>
                          <a:spcPct val="0"/>
                        </a:spcAft>
                        <a:buClr>
                          <a:schemeClr val="tx2"/>
                        </a:buClr>
                        <a:buSzTx/>
                        <a:buFontTx/>
                        <a:buNone/>
                        <a:tabLst/>
                      </a:pPr>
                      <a:r>
                        <a:rPr kumimoji="0" 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REVELATION 17–18</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457200">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7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Woman sitting in a basket</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7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Woman sitting on beast, seven mountains, many waters (17: 3, 9, 15)</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457200">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7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Emphasis on commerce </a:t>
                      </a:r>
                    </a:p>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7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(basket for measuring grain)</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7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Emphasis on commerce (merchant of grain, 18:13)</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457200">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7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Woman’s name is wickedness</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7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Woman’s name is Babylon the Great, Mother of Harlots and Abominations of the Earth</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457200">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7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Focus on False worship </a:t>
                      </a:r>
                    </a:p>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7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(temple is built for the woman)</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7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Focus on False worship (17:5)</a:t>
                      </a:r>
                    </a:p>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27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731520">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700" b="0"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Woman taken to Babylon</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700" b="0"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Woman called Babylon</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4748859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a:extLst>
              <a:ext uri="{FF2B5EF4-FFF2-40B4-BE49-F238E27FC236}">
                <a16:creationId xmlns:a16="http://schemas.microsoft.com/office/drawing/2014/main" id="{1CFB42D7-1A29-40D6-B4CC-EF1019837C08}"/>
              </a:ext>
            </a:extLst>
          </p:cNvPr>
          <p:cNvSpPr>
            <a:spLocks noGrp="1" noChangeArrowheads="1"/>
          </p:cNvSpPr>
          <p:nvPr>
            <p:ph type="body" idx="1"/>
          </p:nvPr>
        </p:nvSpPr>
        <p:spPr>
          <a:xfrm>
            <a:off x="1676400" y="2476500"/>
            <a:ext cx="8839200" cy="1905000"/>
          </a:xfrm>
        </p:spPr>
        <p:txBody>
          <a:bodyPr/>
          <a:lstStyle/>
          <a:p>
            <a:pPr marL="0" indent="0" algn="just">
              <a:buNone/>
            </a:pPr>
            <a:r>
              <a:rPr lang="en-US" altLang="en-US" dirty="0">
                <a:effectLst>
                  <a:outerShdw blurRad="38100" dist="38100" dir="2700000" algn="tl">
                    <a:srgbClr val="000000">
                      <a:alpha val="43137"/>
                    </a:srgbClr>
                  </a:outerShdw>
                </a:effectLst>
                <a:cs typeface="Times New Roman" panose="02020603050405020304" pitchFamily="18" charset="0"/>
              </a:rPr>
              <a:t>“The vision or prophecy (</a:t>
            </a:r>
            <a:r>
              <a:rPr lang="en-US" altLang="en-US" dirty="0" err="1">
                <a:effectLst>
                  <a:outerShdw blurRad="38100" dist="38100" dir="2700000" algn="tl">
                    <a:srgbClr val="000000">
                      <a:alpha val="43137"/>
                    </a:srgbClr>
                  </a:outerShdw>
                </a:effectLst>
                <a:cs typeface="Times New Roman" panose="02020603050405020304" pitchFamily="18" charset="0"/>
              </a:rPr>
              <a:t>Zec</a:t>
            </a:r>
            <a:r>
              <a:rPr lang="en-US" altLang="en-US" dirty="0">
                <a:effectLst>
                  <a:outerShdw blurRad="38100" dist="38100" dir="2700000" algn="tl">
                    <a:srgbClr val="000000">
                      <a:alpha val="43137"/>
                    </a:srgbClr>
                  </a:outerShdw>
                </a:effectLst>
                <a:cs typeface="Times New Roman" panose="02020603050405020304" pitchFamily="18" charset="0"/>
              </a:rPr>
              <a:t>. 5) contains the germ which is afterward expanded and developed in such detail in Rev. 17 and 18.” Pink, </a:t>
            </a:r>
            <a:r>
              <a:rPr lang="en-US" altLang="en-US" i="1" dirty="0">
                <a:effectLst>
                  <a:outerShdw blurRad="38100" dist="38100" dir="2700000" algn="tl">
                    <a:srgbClr val="000000">
                      <a:alpha val="43137"/>
                    </a:srgbClr>
                  </a:outerShdw>
                </a:effectLst>
                <a:cs typeface="Times New Roman" panose="02020603050405020304" pitchFamily="18" charset="0"/>
              </a:rPr>
              <a:t>The Antichrist</a:t>
            </a:r>
            <a:r>
              <a:rPr lang="en-US" altLang="en-US" dirty="0">
                <a:effectLst>
                  <a:outerShdw blurRad="38100" dist="38100" dir="2700000" algn="tl">
                    <a:srgbClr val="000000">
                      <a:alpha val="43137"/>
                    </a:srgbClr>
                  </a:outerShdw>
                </a:effectLst>
                <a:cs typeface="Times New Roman" panose="02020603050405020304" pitchFamily="18" charset="0"/>
              </a:rPr>
              <a:t>, 281. </a:t>
            </a:r>
          </a:p>
        </p:txBody>
      </p:sp>
      <p:pic>
        <p:nvPicPr>
          <p:cNvPr id="2" name="Picture 1">
            <a:extLst>
              <a:ext uri="{FF2B5EF4-FFF2-40B4-BE49-F238E27FC236}">
                <a16:creationId xmlns:a16="http://schemas.microsoft.com/office/drawing/2014/main" id="{33F80191-5462-4966-A82B-9F7690CFA14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19415" y="238127"/>
            <a:ext cx="6353175" cy="1362075"/>
          </a:xfrm>
          <a:prstGeom prst="rect">
            <a:avLst/>
          </a:prstGeom>
        </p:spPr>
      </p:pic>
    </p:spTree>
    <p:extLst>
      <p:ext uri="{BB962C8B-B14F-4D97-AF65-F5344CB8AC3E}">
        <p14:creationId xmlns:p14="http://schemas.microsoft.com/office/powerpoint/2010/main" val="156148597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7A2324-3666-46A1-8621-46B2822F57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 y="0"/>
            <a:ext cx="12161521" cy="6858000"/>
          </a:xfrm>
          <a:prstGeom prst="rect">
            <a:avLst/>
          </a:prstGeom>
        </p:spPr>
      </p:pic>
      <p:sp>
        <p:nvSpPr>
          <p:cNvPr id="27650" name="Rectangle 3"/>
          <p:cNvSpPr>
            <a:spLocks noGrp="1"/>
          </p:cNvSpPr>
          <p:nvPr>
            <p:ph type="body" idx="4294967295"/>
          </p:nvPr>
        </p:nvSpPr>
        <p:spPr>
          <a:xfrm>
            <a:off x="609600" y="0"/>
            <a:ext cx="10972800" cy="2667000"/>
          </a:xfrm>
        </p:spPr>
        <p:txBody>
          <a:bodyPr/>
          <a:lstStyle/>
          <a:p>
            <a:pPr marL="0" indent="0" algn="ctr" eaLnBrk="1" hangingPunct="1">
              <a:spcBef>
                <a:spcPts val="0"/>
              </a:spcBef>
              <a:spcAft>
                <a:spcPts val="1200"/>
              </a:spcAft>
              <a:buNone/>
              <a:defRPr/>
            </a:pPr>
            <a:r>
              <a:rPr lang="en-US" altLang="en-US" sz="4000" kern="1200" dirty="0">
                <a:solidFill>
                  <a:schemeClr val="tx2"/>
                </a:solidFill>
                <a:ea typeface="+mj-ea"/>
                <a:cs typeface="+mj-cs"/>
              </a:rPr>
              <a:t>Ecclesiastes 1:9</a:t>
            </a:r>
            <a:endParaRPr lang="en-US" sz="4000" kern="1200" dirty="0">
              <a:solidFill>
                <a:schemeClr val="tx2"/>
              </a:solidFill>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“That which has been is that which will be, And that which has been done is that which will be done. So there is nothing new under the sun.”</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90656" y="2590800"/>
            <a:ext cx="1810688" cy="219456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3649"/>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808229-4769-492A-A051-C5300733B4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98387" y="228600"/>
            <a:ext cx="9195227" cy="6400800"/>
          </a:xfrm>
          <a:prstGeom prst="rect">
            <a:avLst/>
          </a:prstGeom>
          <a:ln>
            <a:solidFill>
              <a:schemeClr val="tx1"/>
            </a:solidFill>
          </a:ln>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8551B636-DE5F-4B45-A786-FD2C9BC25151}"/>
                  </a:ext>
                </a:extLst>
              </p14:cNvPr>
              <p14:cNvContentPartPr/>
              <p14:nvPr/>
            </p14:nvContentPartPr>
            <p14:xfrm>
              <a:off x="12710231" y="2795645"/>
              <a:ext cx="17640" cy="17640"/>
            </p14:xfrm>
          </p:contentPart>
        </mc:Choice>
        <mc:Fallback xmlns="">
          <p:pic>
            <p:nvPicPr>
              <p:cNvPr id="3" name="Ink 2">
                <a:extLst>
                  <a:ext uri="{FF2B5EF4-FFF2-40B4-BE49-F238E27FC236}">
                    <a16:creationId xmlns:a16="http://schemas.microsoft.com/office/drawing/2014/main" id="{8551B636-DE5F-4B45-A786-FD2C9BC25151}"/>
                  </a:ext>
                </a:extLst>
              </p:cNvPr>
              <p:cNvPicPr/>
              <p:nvPr/>
            </p:nvPicPr>
            <p:blipFill>
              <a:blip r:embed="rId4"/>
              <a:stretch>
                <a:fillRect/>
              </a:stretch>
            </p:blipFill>
            <p:spPr>
              <a:xfrm>
                <a:off x="12705997" y="2791325"/>
                <a:ext cx="26107" cy="26280"/>
              </a:xfrm>
              <a:prstGeom prst="rect">
                <a:avLst/>
              </a:prstGeom>
            </p:spPr>
          </p:pic>
        </mc:Fallback>
      </mc:AlternateContent>
    </p:spTree>
    <p:extLst>
      <p:ext uri="{BB962C8B-B14F-4D97-AF65-F5344CB8AC3E}">
        <p14:creationId xmlns:p14="http://schemas.microsoft.com/office/powerpoint/2010/main" val="381502338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1" y="45720"/>
            <a:ext cx="8926101" cy="6766560"/>
          </a:xfrm>
          <a:prstGeom prst="rect">
            <a:avLst/>
          </a:prstGeom>
        </p:spPr>
      </p:pic>
      <p:sp>
        <p:nvSpPr>
          <p:cNvPr id="4" name="Oval 7">
            <a:extLst>
              <a:ext uri="{FF2B5EF4-FFF2-40B4-BE49-F238E27FC236}">
                <a16:creationId xmlns:a16="http://schemas.microsoft.com/office/drawing/2014/main" id="{77F5D89E-3E1F-4C3B-A6EF-D7A948CD0B21}"/>
              </a:ext>
            </a:extLst>
          </p:cNvPr>
          <p:cNvSpPr>
            <a:spLocks noChangeArrowheads="1"/>
          </p:cNvSpPr>
          <p:nvPr/>
        </p:nvSpPr>
        <p:spPr bwMode="auto">
          <a:xfrm>
            <a:off x="5562600" y="1600200"/>
            <a:ext cx="25908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001936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4000" dirty="0">
                <a:effectLst>
                  <a:outerShdw blurRad="38100" dist="38100" dir="2700000" algn="tl">
                    <a:srgbClr val="000000">
                      <a:alpha val="43137"/>
                    </a:srgbClr>
                  </a:outerShdw>
                </a:effectLst>
              </a:rPr>
              <a:t>Israel's Judgments</a:t>
            </a:r>
          </a:p>
        </p:txBody>
      </p:sp>
      <p:sp>
        <p:nvSpPr>
          <p:cNvPr id="32771" name="Rectangle 3"/>
          <p:cNvSpPr>
            <a:spLocks noGrp="1" noChangeArrowheads="1"/>
          </p:cNvSpPr>
          <p:nvPr>
            <p:ph type="body" idx="4294967295"/>
          </p:nvPr>
        </p:nvSpPr>
        <p:spPr>
          <a:xfrm>
            <a:off x="1981200" y="1371601"/>
            <a:ext cx="8229600" cy="3200399"/>
          </a:xfrm>
        </p:spPr>
        <p:txBody>
          <a:bodyPr/>
          <a:lstStyle/>
          <a:p>
            <a:pPr marL="457200" indent="-457200">
              <a:spcBef>
                <a:spcPts val="0"/>
              </a:spcBef>
              <a:spcAft>
                <a:spcPts val="2400"/>
              </a:spcAft>
              <a:defRPr/>
            </a:pPr>
            <a:r>
              <a:rPr lang="en-US" dirty="0">
                <a:effectLst>
                  <a:outerShdw blurRad="38100" dist="38100" dir="2700000" algn="tl">
                    <a:srgbClr val="000000">
                      <a:alpha val="43137"/>
                    </a:srgbClr>
                  </a:outerShdw>
                </a:effectLst>
              </a:rPr>
              <a:t>Division of the kingdom in 931 B.C. (1 Kgs. 12)</a:t>
            </a:r>
          </a:p>
          <a:p>
            <a:pPr marL="457200" indent="-457200">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Assyrian judgment in 722 B.C. (2 Kgs. 17)</a:t>
            </a:r>
          </a:p>
          <a:p>
            <a:pPr marL="457200" indent="-457200">
              <a:spcBef>
                <a:spcPts val="0"/>
              </a:spcBef>
              <a:spcAft>
                <a:spcPts val="2400"/>
              </a:spcAft>
              <a:defRPr/>
            </a:pPr>
            <a:r>
              <a:rPr lang="en-US" dirty="0">
                <a:effectLst>
                  <a:outerShdw blurRad="38100" dist="38100" dir="2700000" algn="tl">
                    <a:srgbClr val="000000">
                      <a:alpha val="43137"/>
                    </a:srgbClr>
                  </a:outerShdw>
                </a:effectLst>
              </a:rPr>
              <a:t>Babylonian captivity in 586 B.C. (2 Kgs. 25)</a:t>
            </a:r>
          </a:p>
          <a:p>
            <a:pPr marL="457200" indent="-457200">
              <a:spcBef>
                <a:spcPts val="0"/>
              </a:spcBef>
              <a:spcAft>
                <a:spcPts val="2400"/>
              </a:spcAft>
              <a:defRPr/>
            </a:pPr>
            <a:r>
              <a:rPr lang="en-US" dirty="0">
                <a:effectLst>
                  <a:outerShdw blurRad="38100" dist="38100" dir="2700000" algn="tl">
                    <a:srgbClr val="000000">
                      <a:alpha val="43137"/>
                    </a:srgbClr>
                  </a:outerShdw>
                </a:effectLst>
              </a:rPr>
              <a:t>Rome </a:t>
            </a:r>
            <a:r>
              <a:rPr lang="en-US" i="1" dirty="0">
                <a:effectLst>
                  <a:outerShdw blurRad="38100" dist="38100" dir="2700000" algn="tl">
                    <a:srgbClr val="000000">
                      <a:alpha val="43137"/>
                    </a:srgbClr>
                  </a:outerShdw>
                </a:effectLst>
              </a:rPr>
              <a:t>Diaspora</a:t>
            </a:r>
            <a:r>
              <a:rPr lang="en-US" dirty="0">
                <a:effectLst>
                  <a:outerShdw blurRad="38100" dist="38100" dir="2700000" algn="tl">
                    <a:srgbClr val="000000">
                      <a:alpha val="43137"/>
                    </a:srgbClr>
                  </a:outerShdw>
                </a:effectLst>
              </a:rPr>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4983685" y="4343400"/>
            <a:ext cx="2224631" cy="2286000"/>
          </a:xfrm>
          <a:prstGeom prst="rect">
            <a:avLst/>
          </a:prstGeom>
          <a:noFill/>
          <a:ln w="9525">
            <a:noFill/>
            <a:miter lim="800000"/>
            <a:headEnd/>
            <a:tailEnd/>
          </a:ln>
        </p:spPr>
      </p:pic>
      <p:pic>
        <p:nvPicPr>
          <p:cNvPr id="6" name="Picture 5">
            <a:extLst>
              <a:ext uri="{FF2B5EF4-FFF2-40B4-BE49-F238E27FC236}">
                <a16:creationId xmlns:a16="http://schemas.microsoft.com/office/drawing/2014/main" id="{02B292B0-341C-403F-9319-7DFD8669CB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54447536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24000" y="1600201"/>
            <a:ext cx="3352800" cy="3581400"/>
          </a:xfrm>
        </p:spPr>
        <p:txBody>
          <a:bodyPr/>
          <a:lstStyle/>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Cush</a:t>
            </a:r>
          </a:p>
          <a:p>
            <a:pPr lvl="1" indent="-742950" eaLnBrk="1" hangingPunct="1">
              <a:spcBef>
                <a:spcPts val="0"/>
              </a:spcBef>
              <a:spcAft>
                <a:spcPts val="3600"/>
              </a:spcAft>
              <a:buClr>
                <a:schemeClr val="tx2"/>
              </a:buClr>
              <a:buSzPct val="100000"/>
              <a:buFont typeface="+mj-lt"/>
              <a:buAutoNum type="arabicPeriod"/>
              <a:defRPr/>
            </a:pPr>
            <a:r>
              <a:rPr lang="en-US" b="1" u="sng" dirty="0" err="1">
                <a:solidFill>
                  <a:srgbClr val="FFFFCC"/>
                </a:solidFill>
                <a:effectLst>
                  <a:outerShdw blurRad="38100" dist="38100" dir="2700000" algn="tl">
                    <a:srgbClr val="000000">
                      <a:alpha val="43137"/>
                    </a:srgbClr>
                  </a:outerShdw>
                </a:effectLst>
              </a:rPr>
              <a:t>Mizraim</a:t>
            </a:r>
            <a:endParaRPr lang="en-US" b="1" u="sng" dirty="0">
              <a:solidFill>
                <a:srgbClr val="FFFFCC"/>
              </a:solidFill>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Put</a:t>
            </a: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Canaan</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Ham’s Sons (vs. 6)</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E6871326-69B3-42E7-9A2B-8F5ACB59455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786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24000" y="1371601"/>
            <a:ext cx="3661720" cy="4952999"/>
          </a:xfrm>
        </p:spPr>
        <p:txBody>
          <a:bodyPr/>
          <a:lstStyle/>
          <a:p>
            <a:pPr marL="457200" lvl="1" indent="-457200" eaLnBrk="1" hangingPunct="1">
              <a:spcBef>
                <a:spcPts val="0"/>
              </a:spcBef>
              <a:spcAft>
                <a:spcPts val="16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Ludim</a:t>
            </a: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Anaim</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Lehabim</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Naphtushim</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Pathrushim</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Calushim</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Caphtorim</a:t>
            </a:r>
            <a:endParaRPr lang="en-US" dirty="0">
              <a:effectLst>
                <a:outerShdw blurRad="38100" dist="38100" dir="2700000" algn="tl">
                  <a:srgbClr val="000000">
                    <a:alpha val="43137"/>
                  </a:srgbClr>
                </a:outerShdw>
              </a:effectLst>
            </a:endParaRP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5524500" cy="914400"/>
          </a:xfrm>
        </p:spPr>
        <p:txBody>
          <a:bodyPr/>
          <a:lstStyle/>
          <a:p>
            <a:pPr algn="ctr" eaLnBrk="1" hangingPunct="1"/>
            <a:r>
              <a:rPr lang="en-US" sz="3600" dirty="0">
                <a:effectLst>
                  <a:outerShdw blurRad="38100" dist="38100" dir="2700000" algn="tl">
                    <a:srgbClr val="000000">
                      <a:alpha val="43137"/>
                    </a:srgbClr>
                  </a:outerShdw>
                </a:effectLst>
              </a:rPr>
              <a:t>2. Mizraim’s Sons (vs. 13-14)</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B23EAD38-F073-4DF9-ABAA-F6224C6045F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837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24000" y="1371601"/>
            <a:ext cx="7543800" cy="4724399"/>
          </a:xfrm>
        </p:spPr>
        <p:txBody>
          <a:bodyPr/>
          <a:lstStyle/>
          <a:p>
            <a:pPr marL="457200" lvl="1" indent="-457200" eaLnBrk="1" hangingPunct="1">
              <a:spcBef>
                <a:spcPts val="0"/>
              </a:spcBef>
              <a:spcAft>
                <a:spcPts val="16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Ludim</a:t>
            </a: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Anaim</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Lehabim</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Naphtushim</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Pathrushim</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b="1" u="sng" dirty="0" err="1">
                <a:solidFill>
                  <a:srgbClr val="FFFFCC"/>
                </a:solidFill>
                <a:effectLst>
                  <a:outerShdw blurRad="38100" dist="38100" dir="2700000" algn="tl">
                    <a:srgbClr val="000000">
                      <a:alpha val="43137"/>
                    </a:srgbClr>
                  </a:outerShdw>
                </a:effectLst>
              </a:rPr>
              <a:t>Calushim</a:t>
            </a:r>
            <a:endParaRPr lang="en-US" b="1" u="sng" dirty="0">
              <a:solidFill>
                <a:srgbClr val="FFFFCC"/>
              </a:solidFill>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Caphtorim</a:t>
            </a:r>
            <a:endParaRPr lang="en-US" dirty="0">
              <a:effectLst>
                <a:outerShdw blurRad="38100" dist="38100" dir="2700000" algn="tl">
                  <a:srgbClr val="000000">
                    <a:alpha val="43137"/>
                  </a:srgbClr>
                </a:outerShdw>
              </a:effectLst>
            </a:endParaRP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5524500" cy="914400"/>
          </a:xfrm>
        </p:spPr>
        <p:txBody>
          <a:bodyPr/>
          <a:lstStyle/>
          <a:p>
            <a:pPr algn="ctr" eaLnBrk="1" hangingPunct="1"/>
            <a:r>
              <a:rPr lang="en-US" sz="3600" dirty="0">
                <a:effectLst>
                  <a:outerShdw blurRad="38100" dist="38100" dir="2700000" algn="tl">
                    <a:srgbClr val="000000">
                      <a:alpha val="43137"/>
                    </a:srgbClr>
                  </a:outerShdw>
                </a:effectLst>
              </a:rPr>
              <a:t>2. Mizraim’s Sons (vs. 13-14)</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5541F9DB-92E4-4530-9DAC-EB9841F7D4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120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295900" y="228600"/>
            <a:ext cx="16002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61795" name="Rectangle 3"/>
          <p:cNvSpPr>
            <a:spLocks noGrp="1" noChangeArrowheads="1"/>
          </p:cNvSpPr>
          <p:nvPr>
            <p:ph type="body" idx="1"/>
          </p:nvPr>
        </p:nvSpPr>
        <p:spPr>
          <a:xfrm>
            <a:off x="1524000" y="1887538"/>
            <a:ext cx="5829300" cy="3082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Table of nations (Gen 10)</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Tower of Babel (Gen 11:1-9)</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Genealogy from Shem to Terah (Gen 11:10-32)</a:t>
            </a:r>
          </a:p>
        </p:txBody>
      </p:sp>
      <p:pic>
        <p:nvPicPr>
          <p:cNvPr id="3" name="Picture 2">
            <a:extLst>
              <a:ext uri="{FF2B5EF4-FFF2-40B4-BE49-F238E27FC236}">
                <a16:creationId xmlns:a16="http://schemas.microsoft.com/office/drawing/2014/main" id="{D4A7D6B0-D5B4-4251-B16C-6C63DF0D24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16404" y="1828800"/>
            <a:ext cx="3142071" cy="4114800"/>
          </a:xfrm>
          <a:prstGeom prst="rect">
            <a:avLst/>
          </a:prstGeom>
        </p:spPr>
      </p:pic>
      <p:pic>
        <p:nvPicPr>
          <p:cNvPr id="6" name="Picture 5">
            <a:extLst>
              <a:ext uri="{FF2B5EF4-FFF2-40B4-BE49-F238E27FC236}">
                <a16:creationId xmlns:a16="http://schemas.microsoft.com/office/drawing/2014/main" id="{9DEB64C1-A26B-4A92-9EF1-C981BBF789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7168763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p of 5 city states of philistines - AtoZMom's Blog">
            <a:extLst>
              <a:ext uri="{FF2B5EF4-FFF2-40B4-BE49-F238E27FC236}">
                <a16:creationId xmlns:a16="http://schemas.microsoft.com/office/drawing/2014/main" id="{0A4D7223-1084-46AE-9448-850B64B1F2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7936" y="137160"/>
            <a:ext cx="5596128" cy="658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316343"/>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24000" y="1600200"/>
            <a:ext cx="3200400" cy="3200400"/>
          </a:xfrm>
        </p:spPr>
        <p:txBody>
          <a:bodyPr/>
          <a:lstStyle/>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Cush</a:t>
            </a: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Mizraim</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Put</a:t>
            </a:r>
          </a:p>
          <a:p>
            <a:pPr lvl="1" indent="-742950" eaLnBrk="1" hangingPunct="1">
              <a:spcBef>
                <a:spcPts val="0"/>
              </a:spcBef>
              <a:spcAft>
                <a:spcPts val="3600"/>
              </a:spcAft>
              <a:buClr>
                <a:schemeClr val="tx2"/>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Canaan</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Ham’s Sons (vs. 6)</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75B57554-ADD2-4E02-BD73-9E7147C6638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205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2628900" y="178595"/>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D34B6927-886D-4BCB-82AC-18D26A977967}"/>
              </a:ext>
            </a:extLst>
          </p:cNvPr>
          <p:cNvSpPr>
            <a:spLocks noChangeArrowheads="1"/>
          </p:cNvSpPr>
          <p:nvPr/>
        </p:nvSpPr>
        <p:spPr bwMode="auto">
          <a:xfrm>
            <a:off x="5334000" y="1295400"/>
            <a:ext cx="609600" cy="10668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07241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1019253" cy="4800600"/>
          </a:xfrm>
        </p:spPr>
        <p:txBody>
          <a:bodyPr/>
          <a:lstStyle/>
          <a:p>
            <a:pPr marL="0" indent="0" algn="just">
              <a:spcBef>
                <a:spcPts val="0"/>
              </a:spcBef>
              <a:buNone/>
            </a:pPr>
            <a:r>
              <a:rPr lang="en-US" sz="3000" dirty="0">
                <a:effectLst>
                  <a:outerShdw blurRad="38100" dist="38100" dir="2700000" algn="tl">
                    <a:srgbClr val="000000">
                      <a:alpha val="43137"/>
                    </a:srgbClr>
                  </a:outerShdw>
                </a:effectLst>
              </a:rPr>
              <a:t>“In some circles in preceding times, it was taught that the curse of Canaan was upon the Negro or the Black race, which is simply not true to the text. While it is true that Blacks are the descendants of Ham, not all descendants of Ham were black-skinned people. Only one of Ham’s sons was cursed, and that was Canaan. As is known from the Egyptian portrayals of the Canaanites, the Canaanites were not black-skinned; they were white, or it would be more correct to say, olive-skinned. Therefore, black skin has nothing to do with this curse, and the curse of Canaan is not biblical grounds for the enslavement of Blacks.</a:t>
            </a:r>
            <a:r>
              <a:rPr lang="en-US" altLang="en-US" sz="3000" dirty="0">
                <a:effectLst>
                  <a:outerShdw blurRad="38100" dist="38100" dir="2700000" algn="tl">
                    <a:srgbClr val="000000">
                      <a:alpha val="43137"/>
                    </a:srgbClr>
                  </a:outerShdw>
                </a:effectLst>
                <a:cs typeface="Calibri" panose="020F0502020204030204" pitchFamily="34" charset="0"/>
              </a:rPr>
              <a:t>”</a:t>
            </a:r>
            <a:endParaRPr lang="en-US" alt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200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591284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905000"/>
            <a:ext cx="2476500" cy="3810000"/>
          </a:xfrm>
        </p:spPr>
        <p:txBody>
          <a:bodyPr/>
          <a:lstStyle/>
          <a:p>
            <a:pPr marL="457200" lvl="1" indent="-457200" eaLnBrk="1" hangingPunct="1">
              <a:spcBef>
                <a:spcPts val="0"/>
              </a:spcBef>
              <a:spcAft>
                <a:spcPts val="12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Sidon</a:t>
            </a:r>
          </a:p>
          <a:p>
            <a:pPr marL="457200" lvl="1" indent="-457200" eaLnBrk="1" hangingPunct="1">
              <a:spcBef>
                <a:spcPts val="0"/>
              </a:spcBef>
              <a:spcAft>
                <a:spcPts val="12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Heth</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Jebusite</a:t>
            </a:r>
          </a:p>
          <a:p>
            <a:pPr marL="457200" lvl="1" indent="-457200" eaLnBrk="1" hangingPunct="1">
              <a:spcBef>
                <a:spcPts val="0"/>
              </a:spcBef>
              <a:spcAft>
                <a:spcPts val="12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Amorite</a:t>
            </a:r>
          </a:p>
          <a:p>
            <a:pPr marL="457200" lvl="1" indent="-457200" eaLnBrk="1" hangingPunct="1">
              <a:spcBef>
                <a:spcPts val="0"/>
              </a:spcBef>
              <a:spcAft>
                <a:spcPts val="12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Girgahite</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Hivite</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409950" y="228600"/>
            <a:ext cx="5372100" cy="914400"/>
          </a:xfrm>
        </p:spPr>
        <p:txBody>
          <a:bodyPr/>
          <a:lstStyle/>
          <a:p>
            <a:pPr algn="ctr" eaLnBrk="1" hangingPunct="1"/>
            <a:r>
              <a:rPr lang="en-US" sz="3600" dirty="0">
                <a:effectLst>
                  <a:outerShdw blurRad="38100" dist="38100" dir="2700000" algn="tl">
                    <a:srgbClr val="000000">
                      <a:alpha val="43137"/>
                    </a:srgbClr>
                  </a:outerShdw>
                </a:effectLst>
              </a:rPr>
              <a:t>4. Canaan’s Sons (vs. 15-18)</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DEAC3B32-A254-4F8E-939C-624F54B9396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208C36FC-EA30-4D3E-BADE-C7A9D3D052E4}"/>
              </a:ext>
            </a:extLst>
          </p:cNvPr>
          <p:cNvSpPr txBox="1">
            <a:spLocks noChangeArrowheads="1"/>
          </p:cNvSpPr>
          <p:nvPr/>
        </p:nvSpPr>
        <p:spPr bwMode="auto">
          <a:xfrm>
            <a:off x="3924300" y="1905000"/>
            <a:ext cx="2476500" cy="304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1" indent="-514350" eaLnBrk="1" hangingPunct="1">
              <a:spcBef>
                <a:spcPts val="0"/>
              </a:spcBef>
              <a:spcAft>
                <a:spcPts val="1200"/>
              </a:spcAft>
              <a:buClr>
                <a:srgbClr val="FF99FF"/>
              </a:buClr>
              <a:buSzPct val="100000"/>
              <a:buFont typeface="+mj-lt"/>
              <a:buAutoNum type="alphaUcPeriod" startAt="7"/>
              <a:defRPr/>
            </a:pPr>
            <a:r>
              <a:rPr lang="en-US" kern="0" dirty="0">
                <a:effectLst>
                  <a:outerShdw blurRad="38100" dist="38100" dir="2700000" algn="tl">
                    <a:srgbClr val="000000">
                      <a:alpha val="43137"/>
                    </a:srgbClr>
                  </a:outerShdw>
                </a:effectLst>
              </a:rPr>
              <a:t>Arkite</a:t>
            </a:r>
          </a:p>
          <a:p>
            <a:pPr marL="457200" lvl="1" indent="-457200" eaLnBrk="1" hangingPunct="1">
              <a:spcBef>
                <a:spcPts val="0"/>
              </a:spcBef>
              <a:spcAft>
                <a:spcPts val="1200"/>
              </a:spcAft>
              <a:buClr>
                <a:srgbClr val="FF99FF"/>
              </a:buClr>
              <a:buSzPct val="100000"/>
              <a:buFont typeface="+mj-lt"/>
              <a:buAutoNum type="alphaUcPeriod" startAt="7"/>
              <a:defRPr/>
            </a:pPr>
            <a:r>
              <a:rPr lang="en-US" kern="0" dirty="0" err="1">
                <a:effectLst>
                  <a:outerShdw blurRad="38100" dist="38100" dir="2700000" algn="tl">
                    <a:srgbClr val="000000">
                      <a:alpha val="43137"/>
                    </a:srgbClr>
                  </a:outerShdw>
                </a:effectLst>
              </a:rPr>
              <a:t>Sinite</a:t>
            </a:r>
            <a:endParaRPr lang="en-US" kern="0"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startAt="7"/>
              <a:defRPr/>
            </a:pPr>
            <a:r>
              <a:rPr lang="en-US" kern="0" dirty="0" err="1">
                <a:effectLst>
                  <a:outerShdw blurRad="38100" dist="38100" dir="2700000" algn="tl">
                    <a:srgbClr val="000000">
                      <a:alpha val="43137"/>
                    </a:srgbClr>
                  </a:outerShdw>
                </a:effectLst>
              </a:rPr>
              <a:t>Arvadite</a:t>
            </a:r>
            <a:endParaRPr lang="en-US" kern="0"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startAt="7"/>
              <a:defRPr/>
            </a:pPr>
            <a:r>
              <a:rPr lang="en-US" kern="0" dirty="0" err="1">
                <a:effectLst>
                  <a:outerShdw blurRad="38100" dist="38100" dir="2700000" algn="tl">
                    <a:srgbClr val="000000">
                      <a:alpha val="43137"/>
                    </a:srgbClr>
                  </a:outerShdw>
                </a:effectLst>
              </a:rPr>
              <a:t>Zemaritie</a:t>
            </a:r>
            <a:endParaRPr lang="en-US" kern="0"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startAt="7"/>
              <a:defRPr/>
            </a:pPr>
            <a:r>
              <a:rPr lang="en-US" kern="0" dirty="0" err="1">
                <a:effectLst>
                  <a:outerShdw blurRad="38100" dist="38100" dir="2700000" algn="tl">
                    <a:srgbClr val="000000">
                      <a:alpha val="43137"/>
                    </a:srgbClr>
                  </a:outerShdw>
                </a:effectLst>
              </a:rPr>
              <a:t>Hamathite</a:t>
            </a:r>
            <a:endParaRPr lang="en-US" kern="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30822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905000"/>
            <a:ext cx="2476500" cy="3810000"/>
          </a:xfrm>
        </p:spPr>
        <p:txBody>
          <a:bodyPr/>
          <a:lstStyle/>
          <a:p>
            <a:pPr marL="457200" lvl="1" indent="-457200" eaLnBrk="1" hangingPunct="1">
              <a:spcBef>
                <a:spcPts val="0"/>
              </a:spcBef>
              <a:spcAft>
                <a:spcPts val="12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Sidon</a:t>
            </a:r>
          </a:p>
          <a:p>
            <a:pPr marL="457200" lvl="1" indent="-457200" eaLnBrk="1" hangingPunct="1">
              <a:spcBef>
                <a:spcPts val="0"/>
              </a:spcBef>
              <a:spcAft>
                <a:spcPts val="12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Heth</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Jebusite</a:t>
            </a:r>
          </a:p>
          <a:p>
            <a:pPr marL="457200" lvl="1" indent="-457200" eaLnBrk="1" hangingPunct="1">
              <a:spcBef>
                <a:spcPts val="0"/>
              </a:spcBef>
              <a:spcAft>
                <a:spcPts val="12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Amorite</a:t>
            </a:r>
          </a:p>
          <a:p>
            <a:pPr marL="457200" lvl="1" indent="-457200" eaLnBrk="1" hangingPunct="1">
              <a:spcBef>
                <a:spcPts val="0"/>
              </a:spcBef>
              <a:spcAft>
                <a:spcPts val="12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Girgahite</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Hivite</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409950" y="228600"/>
            <a:ext cx="5372100" cy="914400"/>
          </a:xfrm>
        </p:spPr>
        <p:txBody>
          <a:bodyPr/>
          <a:lstStyle/>
          <a:p>
            <a:pPr algn="ctr" eaLnBrk="1" hangingPunct="1"/>
            <a:r>
              <a:rPr lang="en-US" sz="3600" dirty="0">
                <a:effectLst>
                  <a:outerShdw blurRad="38100" dist="38100" dir="2700000" algn="tl">
                    <a:srgbClr val="000000">
                      <a:alpha val="43137"/>
                    </a:srgbClr>
                  </a:outerShdw>
                </a:effectLst>
              </a:rPr>
              <a:t>4. Canaan’s Sons (vs. 15-18)</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DEAC3B32-A254-4F8E-939C-624F54B9396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208C36FC-EA30-4D3E-BADE-C7A9D3D052E4}"/>
              </a:ext>
            </a:extLst>
          </p:cNvPr>
          <p:cNvSpPr txBox="1">
            <a:spLocks noChangeArrowheads="1"/>
          </p:cNvSpPr>
          <p:nvPr/>
        </p:nvSpPr>
        <p:spPr bwMode="auto">
          <a:xfrm>
            <a:off x="3924300" y="1905000"/>
            <a:ext cx="2476500" cy="304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1" indent="-514350" eaLnBrk="1" hangingPunct="1">
              <a:spcBef>
                <a:spcPts val="0"/>
              </a:spcBef>
              <a:spcAft>
                <a:spcPts val="1200"/>
              </a:spcAft>
              <a:buClr>
                <a:srgbClr val="FF99FF"/>
              </a:buClr>
              <a:buSzPct val="100000"/>
              <a:buFont typeface="+mj-lt"/>
              <a:buAutoNum type="alphaUcPeriod" startAt="7"/>
              <a:defRPr/>
            </a:pPr>
            <a:r>
              <a:rPr lang="en-US" kern="0" dirty="0">
                <a:effectLst>
                  <a:outerShdw blurRad="38100" dist="38100" dir="2700000" algn="tl">
                    <a:srgbClr val="000000">
                      <a:alpha val="43137"/>
                    </a:srgbClr>
                  </a:outerShdw>
                </a:effectLst>
              </a:rPr>
              <a:t>Arkite</a:t>
            </a:r>
          </a:p>
          <a:p>
            <a:pPr marL="457200" lvl="1" indent="-457200" eaLnBrk="1" hangingPunct="1">
              <a:spcBef>
                <a:spcPts val="0"/>
              </a:spcBef>
              <a:spcAft>
                <a:spcPts val="1200"/>
              </a:spcAft>
              <a:buClr>
                <a:srgbClr val="FF99FF"/>
              </a:buClr>
              <a:buSzPct val="100000"/>
              <a:buFont typeface="+mj-lt"/>
              <a:buAutoNum type="alphaUcPeriod" startAt="7"/>
              <a:defRPr/>
            </a:pPr>
            <a:r>
              <a:rPr lang="en-US" kern="0" dirty="0" err="1">
                <a:effectLst>
                  <a:outerShdw blurRad="38100" dist="38100" dir="2700000" algn="tl">
                    <a:srgbClr val="000000">
                      <a:alpha val="43137"/>
                    </a:srgbClr>
                  </a:outerShdw>
                </a:effectLst>
              </a:rPr>
              <a:t>Sinite</a:t>
            </a:r>
            <a:endParaRPr lang="en-US" kern="0"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startAt="7"/>
              <a:defRPr/>
            </a:pPr>
            <a:r>
              <a:rPr lang="en-US" kern="0" dirty="0" err="1">
                <a:effectLst>
                  <a:outerShdw blurRad="38100" dist="38100" dir="2700000" algn="tl">
                    <a:srgbClr val="000000">
                      <a:alpha val="43137"/>
                    </a:srgbClr>
                  </a:outerShdw>
                </a:effectLst>
              </a:rPr>
              <a:t>Arvadite</a:t>
            </a:r>
            <a:endParaRPr lang="en-US" kern="0"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startAt="7"/>
              <a:defRPr/>
            </a:pPr>
            <a:r>
              <a:rPr lang="en-US" kern="0" dirty="0" err="1">
                <a:effectLst>
                  <a:outerShdw blurRad="38100" dist="38100" dir="2700000" algn="tl">
                    <a:srgbClr val="000000">
                      <a:alpha val="43137"/>
                    </a:srgbClr>
                  </a:outerShdw>
                </a:effectLst>
              </a:rPr>
              <a:t>Zemaritie</a:t>
            </a:r>
            <a:endParaRPr lang="en-US" kern="0"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startAt="7"/>
              <a:defRPr/>
            </a:pPr>
            <a:r>
              <a:rPr lang="en-US" kern="0" dirty="0" err="1">
                <a:effectLst>
                  <a:outerShdw blurRad="38100" dist="38100" dir="2700000" algn="tl">
                    <a:srgbClr val="000000">
                      <a:alpha val="43137"/>
                    </a:srgbClr>
                  </a:outerShdw>
                </a:effectLst>
              </a:rPr>
              <a:t>Hamathite</a:t>
            </a:r>
            <a:endParaRPr lang="en-US" kern="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72431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860153" y="228600"/>
            <a:ext cx="8471694" cy="1143000"/>
          </a:xfrm>
        </p:spPr>
        <p:txBody>
          <a:bodyPr/>
          <a:lstStyle/>
          <a:p>
            <a:pPr algn="ctr"/>
            <a:r>
              <a:rPr lang="en-US" sz="3200" dirty="0"/>
              <a:t>Land Promises Fulfilled in the Time of Joshua (Josh. 11:23; 21:43-45) or Solomon (1 Kgs. 4:21)?</a:t>
            </a:r>
          </a:p>
        </p:txBody>
      </p:sp>
      <p:sp>
        <p:nvSpPr>
          <p:cNvPr id="35843" name="Rectangle 3"/>
          <p:cNvSpPr>
            <a:spLocks noGrp="1" noChangeArrowheads="1"/>
          </p:cNvSpPr>
          <p:nvPr>
            <p:ph type="body" idx="1"/>
          </p:nvPr>
        </p:nvSpPr>
        <p:spPr>
          <a:xfrm>
            <a:off x="609600" y="1600201"/>
            <a:ext cx="10972800" cy="4460875"/>
          </a:xfrm>
        </p:spPr>
        <p:txBody>
          <a:bodyPr/>
          <a:lstStyle/>
          <a:p>
            <a:pPr>
              <a:lnSpc>
                <a:spcPct val="90000"/>
              </a:lnSpc>
              <a:spcBef>
                <a:spcPts val="0"/>
              </a:spcBef>
              <a:spcAft>
                <a:spcPts val="1200"/>
              </a:spcAft>
              <a:defRPr/>
            </a:pPr>
            <a:r>
              <a:rPr lang="en-US" sz="2800" dirty="0"/>
              <a:t>Extended context (Josh 13:1-7; Judges 1:19, 21, 27, 29, 30-36)</a:t>
            </a:r>
          </a:p>
          <a:p>
            <a:pPr>
              <a:lnSpc>
                <a:spcPct val="90000"/>
              </a:lnSpc>
              <a:spcBef>
                <a:spcPts val="0"/>
              </a:spcBef>
              <a:spcAft>
                <a:spcPts val="1200"/>
              </a:spcAft>
              <a:defRPr/>
            </a:pPr>
            <a:r>
              <a:rPr lang="en-US" sz="2800" dirty="0"/>
              <a:t>Land gained in conquest was only a fraction of what was promised (1 Kgs. 4:25)</a:t>
            </a:r>
          </a:p>
          <a:p>
            <a:pPr>
              <a:lnSpc>
                <a:spcPct val="90000"/>
              </a:lnSpc>
              <a:spcBef>
                <a:spcPts val="0"/>
              </a:spcBef>
              <a:spcAft>
                <a:spcPts val="1200"/>
              </a:spcAft>
              <a:defRPr/>
            </a:pPr>
            <a:r>
              <a:rPr lang="en-US" sz="2800" dirty="0"/>
              <a:t>Jerusalem not conquered in Joshua’s day (Josh 15:63; 2 Sam 5)</a:t>
            </a:r>
          </a:p>
          <a:p>
            <a:pPr>
              <a:lnSpc>
                <a:spcPct val="90000"/>
              </a:lnSpc>
              <a:spcBef>
                <a:spcPts val="0"/>
              </a:spcBef>
              <a:spcAft>
                <a:spcPts val="1200"/>
              </a:spcAft>
              <a:defRPr/>
            </a:pPr>
            <a:r>
              <a:rPr lang="en-US" sz="2800" dirty="0"/>
              <a:t>Solomon’s reign extended to the border of Egypt (1 Kgs. 4:21) and not the River of Egypt (Gen. 15:18)</a:t>
            </a:r>
          </a:p>
          <a:p>
            <a:pPr>
              <a:lnSpc>
                <a:spcPct val="90000"/>
              </a:lnSpc>
              <a:spcBef>
                <a:spcPts val="0"/>
              </a:spcBef>
              <a:spcAft>
                <a:spcPts val="1200"/>
              </a:spcAft>
              <a:defRPr/>
            </a:pPr>
            <a:r>
              <a:rPr lang="en-US" sz="2800" dirty="0"/>
              <a:t>Solomon’s reign was tributary only (1 Kgs. 4:21)</a:t>
            </a:r>
          </a:p>
          <a:p>
            <a:pPr>
              <a:lnSpc>
                <a:spcPct val="90000"/>
              </a:lnSpc>
              <a:spcBef>
                <a:spcPts val="0"/>
              </a:spcBef>
              <a:spcAft>
                <a:spcPts val="1200"/>
              </a:spcAft>
              <a:defRPr/>
            </a:pPr>
            <a:r>
              <a:rPr lang="en-US" sz="2800" dirty="0"/>
              <a:t>Forever? (Gen 17:7-8, 13, 19)</a:t>
            </a:r>
          </a:p>
          <a:p>
            <a:pPr>
              <a:lnSpc>
                <a:spcPct val="90000"/>
              </a:lnSpc>
              <a:spcBef>
                <a:spcPts val="0"/>
              </a:spcBef>
              <a:spcAft>
                <a:spcPts val="1200"/>
              </a:spcAft>
              <a:defRPr/>
            </a:pPr>
            <a:r>
              <a:rPr lang="en-US" sz="2800" dirty="0"/>
              <a:t>Reaffirmation of land promises long after Joshua and Solomon’s time (Amos 9:11-15)</a:t>
            </a:r>
          </a:p>
        </p:txBody>
      </p:sp>
      <p:sp>
        <p:nvSpPr>
          <p:cNvPr id="32772" name="Text Box 4"/>
          <p:cNvSpPr txBox="1">
            <a:spLocks noChangeArrowheads="1"/>
          </p:cNvSpPr>
          <p:nvPr/>
        </p:nvSpPr>
        <p:spPr bwMode="auto">
          <a:xfrm>
            <a:off x="3581400" y="6331042"/>
            <a:ext cx="5562600" cy="400110"/>
          </a:xfrm>
          <a:prstGeom prst="rect">
            <a:avLst/>
          </a:prstGeom>
          <a:noFill/>
          <a:ln w="9525">
            <a:noFill/>
            <a:miter lim="800000"/>
            <a:headEnd/>
            <a:tailEnd/>
          </a:ln>
        </p:spPr>
        <p:txBody>
          <a:bodyPr wrap="square">
            <a:spAutoFit/>
          </a:bodyPr>
          <a:lstStyle/>
          <a:p>
            <a:pPr algn="ctr">
              <a:spcBef>
                <a:spcPct val="50000"/>
              </a:spcBef>
            </a:pPr>
            <a:r>
              <a:rPr lang="en-US" sz="2000" dirty="0" err="1">
                <a:latin typeface="Calibri" panose="020F0502020204030204" pitchFamily="34" charset="0"/>
              </a:rPr>
              <a:t>Fruchtenbaum</a:t>
            </a:r>
            <a:r>
              <a:rPr lang="en-US" sz="2000" dirty="0">
                <a:latin typeface="Calibri" panose="020F0502020204030204" pitchFamily="34" charset="0"/>
              </a:rPr>
              <a:t>, </a:t>
            </a:r>
            <a:r>
              <a:rPr lang="en-US" sz="2000" i="1" dirty="0" err="1">
                <a:latin typeface="Calibri" panose="020F0502020204030204" pitchFamily="34" charset="0"/>
              </a:rPr>
              <a:t>Israelology</a:t>
            </a:r>
            <a:r>
              <a:rPr lang="en-US" sz="2000" dirty="0">
                <a:latin typeface="Calibri" panose="020F0502020204030204" pitchFamily="34" charset="0"/>
              </a:rPr>
              <a:t>, 521-22, 631-32</a:t>
            </a:r>
          </a:p>
        </p:txBody>
      </p:sp>
      <p:pic>
        <p:nvPicPr>
          <p:cNvPr id="6" name="Picture 5">
            <a:extLst>
              <a:ext uri="{FF2B5EF4-FFF2-40B4-BE49-F238E27FC236}">
                <a16:creationId xmlns:a16="http://schemas.microsoft.com/office/drawing/2014/main" id="{D4625233-D2F6-4EC8-9802-4441BC373B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7" name="Picture 6">
            <a:extLst>
              <a:ext uri="{FF2B5EF4-FFF2-40B4-BE49-F238E27FC236}">
                <a16:creationId xmlns:a16="http://schemas.microsoft.com/office/drawing/2014/main" id="{2E203639-6EA1-4E62-9592-248E7ADB83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p:spPr>
      </p:pic>
    </p:spTree>
    <p:extLst>
      <p:ext uri="{BB962C8B-B14F-4D97-AF65-F5344CB8AC3E}">
        <p14:creationId xmlns:p14="http://schemas.microsoft.com/office/powerpoint/2010/main" val="2065292891"/>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624806" y="228600"/>
            <a:ext cx="8942388" cy="1143000"/>
          </a:xfrm>
        </p:spPr>
        <p:txBody>
          <a:bodyPr/>
          <a:lstStyle/>
          <a:p>
            <a:pPr algn="ctr"/>
            <a:r>
              <a:rPr lang="en-US" sz="3200" dirty="0"/>
              <a:t>Land Promises Fulfilled in the Time of Joshua (Josh. 11:23; 21:43-45) or Solomon (1 Kgs. 4:21)?</a:t>
            </a:r>
          </a:p>
        </p:txBody>
      </p:sp>
      <p:sp>
        <p:nvSpPr>
          <p:cNvPr id="35843" name="Rectangle 3"/>
          <p:cNvSpPr>
            <a:spLocks noGrp="1" noChangeArrowheads="1"/>
          </p:cNvSpPr>
          <p:nvPr>
            <p:ph type="body" idx="1"/>
          </p:nvPr>
        </p:nvSpPr>
        <p:spPr>
          <a:xfrm>
            <a:off x="609600" y="1600201"/>
            <a:ext cx="10972800" cy="4460875"/>
          </a:xfrm>
        </p:spPr>
        <p:txBody>
          <a:bodyPr/>
          <a:lstStyle/>
          <a:p>
            <a:pPr>
              <a:lnSpc>
                <a:spcPct val="90000"/>
              </a:lnSpc>
              <a:spcBef>
                <a:spcPts val="0"/>
              </a:spcBef>
              <a:spcAft>
                <a:spcPts val="1200"/>
              </a:spcAft>
              <a:defRPr/>
            </a:pPr>
            <a:r>
              <a:rPr lang="en-US" sz="2800" dirty="0"/>
              <a:t>Extended context (Josh 13:1-7; Judges 1:19, 21, 27, 29, 30-36)</a:t>
            </a:r>
          </a:p>
          <a:p>
            <a:pPr>
              <a:lnSpc>
                <a:spcPct val="90000"/>
              </a:lnSpc>
              <a:spcBef>
                <a:spcPts val="0"/>
              </a:spcBef>
              <a:spcAft>
                <a:spcPts val="1200"/>
              </a:spcAft>
              <a:defRPr/>
            </a:pPr>
            <a:r>
              <a:rPr lang="en-US" sz="2800" b="1" u="sng" dirty="0">
                <a:solidFill>
                  <a:srgbClr val="FFFFCC"/>
                </a:solidFill>
              </a:rPr>
              <a:t>Land gained in conquest was only a fraction of what was promised (1 Kgs. 4:25)</a:t>
            </a:r>
          </a:p>
          <a:p>
            <a:pPr>
              <a:lnSpc>
                <a:spcPct val="90000"/>
              </a:lnSpc>
              <a:spcBef>
                <a:spcPts val="0"/>
              </a:spcBef>
              <a:spcAft>
                <a:spcPts val="1200"/>
              </a:spcAft>
              <a:defRPr/>
            </a:pPr>
            <a:r>
              <a:rPr lang="en-US" sz="2800" dirty="0"/>
              <a:t>Jerusalem not conquered in Joshua’s day (Josh 15:63; 2 Sam 5)</a:t>
            </a:r>
          </a:p>
          <a:p>
            <a:pPr>
              <a:lnSpc>
                <a:spcPct val="90000"/>
              </a:lnSpc>
              <a:spcBef>
                <a:spcPts val="0"/>
              </a:spcBef>
              <a:spcAft>
                <a:spcPts val="1200"/>
              </a:spcAft>
              <a:defRPr/>
            </a:pPr>
            <a:r>
              <a:rPr lang="en-US" sz="2800" dirty="0"/>
              <a:t>Solomon’s reign extended to the border of Egypt (1 Kgs. 4:21) and not the River of Egypt (Gen. 15:18)</a:t>
            </a:r>
          </a:p>
          <a:p>
            <a:pPr>
              <a:lnSpc>
                <a:spcPct val="90000"/>
              </a:lnSpc>
              <a:spcBef>
                <a:spcPts val="0"/>
              </a:spcBef>
              <a:spcAft>
                <a:spcPts val="1200"/>
              </a:spcAft>
              <a:defRPr/>
            </a:pPr>
            <a:r>
              <a:rPr lang="en-US" sz="2800" dirty="0"/>
              <a:t>Solomon’s reign was tributary only (1 Kgs. 4:21)</a:t>
            </a:r>
          </a:p>
          <a:p>
            <a:pPr>
              <a:lnSpc>
                <a:spcPct val="90000"/>
              </a:lnSpc>
              <a:spcBef>
                <a:spcPts val="0"/>
              </a:spcBef>
              <a:spcAft>
                <a:spcPts val="1200"/>
              </a:spcAft>
              <a:defRPr/>
            </a:pPr>
            <a:r>
              <a:rPr lang="en-US" sz="2800" dirty="0"/>
              <a:t>Forever? (Gen 17:7-8, 13, 19)</a:t>
            </a:r>
          </a:p>
          <a:p>
            <a:pPr>
              <a:lnSpc>
                <a:spcPct val="90000"/>
              </a:lnSpc>
              <a:spcBef>
                <a:spcPts val="0"/>
              </a:spcBef>
              <a:spcAft>
                <a:spcPts val="1200"/>
              </a:spcAft>
              <a:defRPr/>
            </a:pPr>
            <a:r>
              <a:rPr lang="en-US" sz="2800" dirty="0"/>
              <a:t>Reaffirmation of land promises long after Joshua and Solomon’s time (Amos 9:11-15)</a:t>
            </a:r>
          </a:p>
        </p:txBody>
      </p:sp>
      <p:sp>
        <p:nvSpPr>
          <p:cNvPr id="32772" name="Text Box 4"/>
          <p:cNvSpPr txBox="1">
            <a:spLocks noChangeArrowheads="1"/>
          </p:cNvSpPr>
          <p:nvPr/>
        </p:nvSpPr>
        <p:spPr bwMode="auto">
          <a:xfrm>
            <a:off x="3581400" y="6331042"/>
            <a:ext cx="5562600" cy="400110"/>
          </a:xfrm>
          <a:prstGeom prst="rect">
            <a:avLst/>
          </a:prstGeom>
          <a:noFill/>
          <a:ln w="9525">
            <a:noFill/>
            <a:miter lim="800000"/>
            <a:headEnd/>
            <a:tailEnd/>
          </a:ln>
        </p:spPr>
        <p:txBody>
          <a:bodyPr wrap="square">
            <a:spAutoFit/>
          </a:bodyPr>
          <a:lstStyle/>
          <a:p>
            <a:pPr algn="ctr">
              <a:spcBef>
                <a:spcPct val="50000"/>
              </a:spcBef>
            </a:pPr>
            <a:r>
              <a:rPr lang="en-US" sz="2000" dirty="0" err="1">
                <a:latin typeface="Calibri" panose="020F0502020204030204" pitchFamily="34" charset="0"/>
              </a:rPr>
              <a:t>Fruchtenbaum</a:t>
            </a:r>
            <a:r>
              <a:rPr lang="en-US" sz="2000" dirty="0">
                <a:latin typeface="Calibri" panose="020F0502020204030204" pitchFamily="34" charset="0"/>
              </a:rPr>
              <a:t>, </a:t>
            </a:r>
            <a:r>
              <a:rPr lang="en-US" sz="2000" i="1" dirty="0" err="1">
                <a:latin typeface="Calibri" panose="020F0502020204030204" pitchFamily="34" charset="0"/>
              </a:rPr>
              <a:t>Israelology</a:t>
            </a:r>
            <a:r>
              <a:rPr lang="en-US" sz="2000" dirty="0">
                <a:latin typeface="Calibri" panose="020F0502020204030204" pitchFamily="34" charset="0"/>
              </a:rPr>
              <a:t>, 521-22, 631-32</a:t>
            </a:r>
          </a:p>
        </p:txBody>
      </p:sp>
      <p:pic>
        <p:nvPicPr>
          <p:cNvPr id="7" name="Picture 6">
            <a:extLst>
              <a:ext uri="{FF2B5EF4-FFF2-40B4-BE49-F238E27FC236}">
                <a16:creationId xmlns:a16="http://schemas.microsoft.com/office/drawing/2014/main" id="{7D2DDBD5-3FD7-446E-B3FF-C864054E87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7">
            <a:extLst>
              <a:ext uri="{FF2B5EF4-FFF2-40B4-BE49-F238E27FC236}">
                <a16:creationId xmlns:a16="http://schemas.microsoft.com/office/drawing/2014/main" id="{791D88E7-98E8-43DD-984E-F1DD83E820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p:spPr>
      </p:pic>
    </p:spTree>
    <p:extLst>
      <p:ext uri="{BB962C8B-B14F-4D97-AF65-F5344CB8AC3E}">
        <p14:creationId xmlns:p14="http://schemas.microsoft.com/office/powerpoint/2010/main" val="3117577571"/>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an to beersheba"/>
          <p:cNvPicPr>
            <a:picLocks noChangeAspect="1" noChangeArrowheads="1"/>
          </p:cNvPicPr>
          <p:nvPr/>
        </p:nvPicPr>
        <p:blipFill rotWithShape="1">
          <a:blip r:embed="rId2">
            <a:extLst>
              <a:ext uri="{28A0092B-C50C-407E-A947-70E740481C1C}">
                <a14:useLocalDpi xmlns:a14="http://schemas.microsoft.com/office/drawing/2010/main"/>
              </a:ext>
            </a:extLst>
          </a:blip>
          <a:srcRect t="-1" b="4706"/>
          <a:stretch/>
        </p:blipFill>
        <p:spPr bwMode="auto">
          <a:xfrm>
            <a:off x="2743200" y="342900"/>
            <a:ext cx="70104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983483"/>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680634" y="228600"/>
            <a:ext cx="8830733" cy="6400800"/>
          </a:xfrm>
          <a:prstGeom prst="rect">
            <a:avLst/>
          </a:prstGeom>
        </p:spPr>
      </p:pic>
    </p:spTree>
    <p:extLst>
      <p:ext uri="{BB962C8B-B14F-4D97-AF65-F5344CB8AC3E}">
        <p14:creationId xmlns:p14="http://schemas.microsoft.com/office/powerpoint/2010/main" val="2062009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295900" y="228600"/>
            <a:ext cx="16002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61795" name="Rectangle 3"/>
          <p:cNvSpPr>
            <a:spLocks noGrp="1" noChangeArrowheads="1"/>
          </p:cNvSpPr>
          <p:nvPr>
            <p:ph type="body" idx="1"/>
          </p:nvPr>
        </p:nvSpPr>
        <p:spPr>
          <a:xfrm>
            <a:off x="1533524" y="1887538"/>
            <a:ext cx="6010275" cy="3082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Table of nations (Gen 10)</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Tower of Babel (Gen 11:1-9)</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Genealogy from Shem to Terah (Gen 11:10-32)</a:t>
            </a:r>
          </a:p>
        </p:txBody>
      </p:sp>
      <p:pic>
        <p:nvPicPr>
          <p:cNvPr id="6" name="Picture 5">
            <a:extLst>
              <a:ext uri="{FF2B5EF4-FFF2-40B4-BE49-F238E27FC236}">
                <a16:creationId xmlns:a16="http://schemas.microsoft.com/office/drawing/2014/main" id="{9DEB64C1-A26B-4A92-9EF1-C981BBF789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7" name="Picture 6">
            <a:extLst>
              <a:ext uri="{FF2B5EF4-FFF2-40B4-BE49-F238E27FC236}">
                <a16:creationId xmlns:a16="http://schemas.microsoft.com/office/drawing/2014/main" id="{EDB94B05-9109-443E-B83A-BED6CD24FB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16404" y="1828800"/>
            <a:ext cx="3142071" cy="4114800"/>
          </a:xfrm>
          <a:prstGeom prst="rect">
            <a:avLst/>
          </a:prstGeom>
        </p:spPr>
      </p:pic>
    </p:spTree>
    <p:extLst>
      <p:ext uri="{BB962C8B-B14F-4D97-AF65-F5344CB8AC3E}">
        <p14:creationId xmlns:p14="http://schemas.microsoft.com/office/powerpoint/2010/main" val="11671391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624806" y="228600"/>
            <a:ext cx="8942388" cy="1143000"/>
          </a:xfrm>
        </p:spPr>
        <p:txBody>
          <a:bodyPr/>
          <a:lstStyle/>
          <a:p>
            <a:pPr algn="ctr"/>
            <a:r>
              <a:rPr lang="en-US" sz="3200" dirty="0"/>
              <a:t>Land Promises Fulfilled in the Time of Joshua (Josh. 11:23; 21:43-45) or Solomon (1 Kgs. 4:21)?</a:t>
            </a:r>
          </a:p>
        </p:txBody>
      </p:sp>
      <p:sp>
        <p:nvSpPr>
          <p:cNvPr id="35843" name="Rectangle 3"/>
          <p:cNvSpPr>
            <a:spLocks noGrp="1" noChangeArrowheads="1"/>
          </p:cNvSpPr>
          <p:nvPr>
            <p:ph type="body" idx="1"/>
          </p:nvPr>
        </p:nvSpPr>
        <p:spPr>
          <a:xfrm>
            <a:off x="609600" y="1600201"/>
            <a:ext cx="10972800" cy="4460875"/>
          </a:xfrm>
        </p:spPr>
        <p:txBody>
          <a:bodyPr/>
          <a:lstStyle/>
          <a:p>
            <a:pPr>
              <a:lnSpc>
                <a:spcPct val="90000"/>
              </a:lnSpc>
              <a:spcBef>
                <a:spcPts val="0"/>
              </a:spcBef>
              <a:spcAft>
                <a:spcPts val="1200"/>
              </a:spcAft>
              <a:defRPr/>
            </a:pPr>
            <a:r>
              <a:rPr lang="en-US" sz="2800" dirty="0"/>
              <a:t>Extended context (Josh 13:1-7; Judges 1:19, 21, 27, 29, 30-36)</a:t>
            </a:r>
          </a:p>
          <a:p>
            <a:pPr>
              <a:lnSpc>
                <a:spcPct val="90000"/>
              </a:lnSpc>
              <a:spcBef>
                <a:spcPts val="0"/>
              </a:spcBef>
              <a:spcAft>
                <a:spcPts val="1200"/>
              </a:spcAft>
              <a:defRPr/>
            </a:pPr>
            <a:r>
              <a:rPr lang="en-US" sz="2800" dirty="0"/>
              <a:t>Land gained in conquest was only a fraction of what was promised (1 Kgs. 4:25)</a:t>
            </a:r>
          </a:p>
          <a:p>
            <a:pPr>
              <a:lnSpc>
                <a:spcPct val="90000"/>
              </a:lnSpc>
              <a:spcBef>
                <a:spcPts val="0"/>
              </a:spcBef>
              <a:spcAft>
                <a:spcPts val="1200"/>
              </a:spcAft>
              <a:defRPr/>
            </a:pPr>
            <a:r>
              <a:rPr lang="en-US" sz="2800" b="1" u="sng" dirty="0">
                <a:solidFill>
                  <a:srgbClr val="FFFFCC"/>
                </a:solidFill>
              </a:rPr>
              <a:t>Jerusalem not conquered in Joshua’s day (Josh 15:63; 2 Sam 5)</a:t>
            </a:r>
          </a:p>
          <a:p>
            <a:pPr>
              <a:lnSpc>
                <a:spcPct val="90000"/>
              </a:lnSpc>
              <a:spcBef>
                <a:spcPts val="0"/>
              </a:spcBef>
              <a:spcAft>
                <a:spcPts val="1200"/>
              </a:spcAft>
              <a:defRPr/>
            </a:pPr>
            <a:r>
              <a:rPr lang="en-US" sz="2800" dirty="0"/>
              <a:t>Solomon’s reign extended to the border of Egypt (1 Kgs. 4:21) and not the River of Egypt (Gen. 15:18)</a:t>
            </a:r>
          </a:p>
          <a:p>
            <a:pPr>
              <a:lnSpc>
                <a:spcPct val="90000"/>
              </a:lnSpc>
              <a:spcBef>
                <a:spcPts val="0"/>
              </a:spcBef>
              <a:spcAft>
                <a:spcPts val="1200"/>
              </a:spcAft>
              <a:defRPr/>
            </a:pPr>
            <a:r>
              <a:rPr lang="en-US" sz="2800" dirty="0"/>
              <a:t>Solomon’s reign was tributary only (1 Kgs. 4:21)</a:t>
            </a:r>
          </a:p>
          <a:p>
            <a:pPr>
              <a:lnSpc>
                <a:spcPct val="90000"/>
              </a:lnSpc>
              <a:spcBef>
                <a:spcPts val="0"/>
              </a:spcBef>
              <a:spcAft>
                <a:spcPts val="1200"/>
              </a:spcAft>
              <a:defRPr/>
            </a:pPr>
            <a:r>
              <a:rPr lang="en-US" sz="2800" dirty="0"/>
              <a:t>Forever? (Gen 17:7-8, 13, 19)</a:t>
            </a:r>
          </a:p>
          <a:p>
            <a:pPr>
              <a:lnSpc>
                <a:spcPct val="90000"/>
              </a:lnSpc>
              <a:spcBef>
                <a:spcPts val="0"/>
              </a:spcBef>
              <a:spcAft>
                <a:spcPts val="1200"/>
              </a:spcAft>
              <a:defRPr/>
            </a:pPr>
            <a:r>
              <a:rPr lang="en-US" sz="2800" dirty="0"/>
              <a:t>Reaffirmation of land promises long after Joshua and Solomon’s time (Amos 9:11-15)</a:t>
            </a:r>
          </a:p>
        </p:txBody>
      </p:sp>
      <p:sp>
        <p:nvSpPr>
          <p:cNvPr id="32772" name="Text Box 4"/>
          <p:cNvSpPr txBox="1">
            <a:spLocks noChangeArrowheads="1"/>
          </p:cNvSpPr>
          <p:nvPr/>
        </p:nvSpPr>
        <p:spPr bwMode="auto">
          <a:xfrm>
            <a:off x="3581400" y="6331042"/>
            <a:ext cx="5562600" cy="400110"/>
          </a:xfrm>
          <a:prstGeom prst="rect">
            <a:avLst/>
          </a:prstGeom>
          <a:noFill/>
          <a:ln w="9525">
            <a:noFill/>
            <a:miter lim="800000"/>
            <a:headEnd/>
            <a:tailEnd/>
          </a:ln>
        </p:spPr>
        <p:txBody>
          <a:bodyPr wrap="square">
            <a:spAutoFit/>
          </a:bodyPr>
          <a:lstStyle/>
          <a:p>
            <a:pPr algn="ctr">
              <a:spcBef>
                <a:spcPct val="50000"/>
              </a:spcBef>
            </a:pPr>
            <a:r>
              <a:rPr lang="en-US" sz="2000" dirty="0" err="1">
                <a:latin typeface="Calibri" panose="020F0502020204030204" pitchFamily="34" charset="0"/>
              </a:rPr>
              <a:t>Fruchtenbaum</a:t>
            </a:r>
            <a:r>
              <a:rPr lang="en-US" sz="2000" dirty="0">
                <a:latin typeface="Calibri" panose="020F0502020204030204" pitchFamily="34" charset="0"/>
              </a:rPr>
              <a:t>, </a:t>
            </a:r>
            <a:r>
              <a:rPr lang="en-US" sz="2000" i="1" dirty="0" err="1">
                <a:latin typeface="Calibri" panose="020F0502020204030204" pitchFamily="34" charset="0"/>
              </a:rPr>
              <a:t>Israelology</a:t>
            </a:r>
            <a:r>
              <a:rPr lang="en-US" sz="2000" dirty="0">
                <a:latin typeface="Calibri" panose="020F0502020204030204" pitchFamily="34" charset="0"/>
              </a:rPr>
              <a:t>, 521-22, 631-32</a:t>
            </a:r>
          </a:p>
        </p:txBody>
      </p:sp>
      <p:pic>
        <p:nvPicPr>
          <p:cNvPr id="7" name="Picture 6">
            <a:extLst>
              <a:ext uri="{FF2B5EF4-FFF2-40B4-BE49-F238E27FC236}">
                <a16:creationId xmlns:a16="http://schemas.microsoft.com/office/drawing/2014/main" id="{B6700BF9-8212-40E2-9E5A-D4EC8A9DE7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7">
            <a:extLst>
              <a:ext uri="{FF2B5EF4-FFF2-40B4-BE49-F238E27FC236}">
                <a16:creationId xmlns:a16="http://schemas.microsoft.com/office/drawing/2014/main" id="{9BB3F70E-CE5E-4178-852B-ECF60B8198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p:spPr>
      </p:pic>
    </p:spTree>
    <p:extLst>
      <p:ext uri="{BB962C8B-B14F-4D97-AF65-F5344CB8AC3E}">
        <p14:creationId xmlns:p14="http://schemas.microsoft.com/office/powerpoint/2010/main" val="4154293052"/>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860153" y="228600"/>
            <a:ext cx="8471694" cy="1143000"/>
          </a:xfrm>
        </p:spPr>
        <p:txBody>
          <a:bodyPr/>
          <a:lstStyle/>
          <a:p>
            <a:pPr algn="ctr"/>
            <a:r>
              <a:rPr lang="en-US" sz="3200" dirty="0"/>
              <a:t>Land Promises Fulfilled in the Time of Joshua (Josh. 11:23; 21:43-45) or Solomon (1 Kgs. 4:21)?</a:t>
            </a:r>
          </a:p>
        </p:txBody>
      </p:sp>
      <p:sp>
        <p:nvSpPr>
          <p:cNvPr id="35843" name="Rectangle 3"/>
          <p:cNvSpPr>
            <a:spLocks noGrp="1" noChangeArrowheads="1"/>
          </p:cNvSpPr>
          <p:nvPr>
            <p:ph type="body" idx="1"/>
          </p:nvPr>
        </p:nvSpPr>
        <p:spPr>
          <a:xfrm>
            <a:off x="609600" y="1600201"/>
            <a:ext cx="10972800" cy="4460875"/>
          </a:xfrm>
        </p:spPr>
        <p:txBody>
          <a:bodyPr/>
          <a:lstStyle/>
          <a:p>
            <a:pPr>
              <a:lnSpc>
                <a:spcPct val="90000"/>
              </a:lnSpc>
              <a:spcBef>
                <a:spcPts val="0"/>
              </a:spcBef>
              <a:spcAft>
                <a:spcPts val="1200"/>
              </a:spcAft>
              <a:defRPr/>
            </a:pPr>
            <a:r>
              <a:rPr lang="en-US" sz="2800" dirty="0"/>
              <a:t>Extended context (Josh 13:1-7; Judges 1:19, 21, 27, 29, 30-36)</a:t>
            </a:r>
          </a:p>
          <a:p>
            <a:pPr>
              <a:lnSpc>
                <a:spcPct val="90000"/>
              </a:lnSpc>
              <a:spcBef>
                <a:spcPts val="0"/>
              </a:spcBef>
              <a:spcAft>
                <a:spcPts val="1200"/>
              </a:spcAft>
              <a:defRPr/>
            </a:pPr>
            <a:r>
              <a:rPr lang="en-US" sz="2800" dirty="0"/>
              <a:t>Land gained in conquest was only a fraction of what was promised (1 Kgs. 4:25)</a:t>
            </a:r>
          </a:p>
          <a:p>
            <a:pPr>
              <a:lnSpc>
                <a:spcPct val="90000"/>
              </a:lnSpc>
              <a:spcBef>
                <a:spcPts val="0"/>
              </a:spcBef>
              <a:spcAft>
                <a:spcPts val="1200"/>
              </a:spcAft>
              <a:defRPr/>
            </a:pPr>
            <a:r>
              <a:rPr lang="en-US" sz="2800" dirty="0"/>
              <a:t>Jerusalem not conquered in Joshua’s day (Josh 15:63; 2 Sam 5)</a:t>
            </a:r>
          </a:p>
          <a:p>
            <a:pPr>
              <a:lnSpc>
                <a:spcPct val="90000"/>
              </a:lnSpc>
              <a:spcBef>
                <a:spcPts val="0"/>
              </a:spcBef>
              <a:spcAft>
                <a:spcPts val="1200"/>
              </a:spcAft>
              <a:defRPr/>
            </a:pPr>
            <a:r>
              <a:rPr lang="en-US" sz="2800" dirty="0"/>
              <a:t>Solomon’s reign extended to the border of Egypt (1 Kgs. 4:21) and not the River of Egypt (Gen. 15:18)</a:t>
            </a:r>
          </a:p>
          <a:p>
            <a:pPr>
              <a:lnSpc>
                <a:spcPct val="90000"/>
              </a:lnSpc>
              <a:spcBef>
                <a:spcPts val="0"/>
              </a:spcBef>
              <a:spcAft>
                <a:spcPts val="1200"/>
              </a:spcAft>
              <a:defRPr/>
            </a:pPr>
            <a:r>
              <a:rPr lang="en-US" sz="2800" dirty="0"/>
              <a:t>Solomon’s reign was tributary only (1 Kgs. 4:21)</a:t>
            </a:r>
          </a:p>
          <a:p>
            <a:pPr>
              <a:lnSpc>
                <a:spcPct val="90000"/>
              </a:lnSpc>
              <a:spcBef>
                <a:spcPts val="0"/>
              </a:spcBef>
              <a:spcAft>
                <a:spcPts val="1200"/>
              </a:spcAft>
              <a:defRPr/>
            </a:pPr>
            <a:r>
              <a:rPr lang="en-US" sz="2800" b="1" u="sng" dirty="0">
                <a:solidFill>
                  <a:srgbClr val="FFFFCC"/>
                </a:solidFill>
              </a:rPr>
              <a:t>Forever? (Gen 17:7-8, 13, 19)</a:t>
            </a:r>
          </a:p>
          <a:p>
            <a:pPr>
              <a:lnSpc>
                <a:spcPct val="90000"/>
              </a:lnSpc>
              <a:spcBef>
                <a:spcPts val="0"/>
              </a:spcBef>
              <a:spcAft>
                <a:spcPts val="1200"/>
              </a:spcAft>
              <a:defRPr/>
            </a:pPr>
            <a:r>
              <a:rPr lang="en-US" sz="2800" dirty="0"/>
              <a:t>Reaffirmation of land promises long after Joshua and Solomon’s time (Amos 9:11-15)</a:t>
            </a:r>
          </a:p>
        </p:txBody>
      </p:sp>
      <p:sp>
        <p:nvSpPr>
          <p:cNvPr id="32772" name="Text Box 4"/>
          <p:cNvSpPr txBox="1">
            <a:spLocks noChangeArrowheads="1"/>
          </p:cNvSpPr>
          <p:nvPr/>
        </p:nvSpPr>
        <p:spPr bwMode="auto">
          <a:xfrm>
            <a:off x="3581400" y="6331042"/>
            <a:ext cx="5562600" cy="400110"/>
          </a:xfrm>
          <a:prstGeom prst="rect">
            <a:avLst/>
          </a:prstGeom>
          <a:noFill/>
          <a:ln w="9525">
            <a:noFill/>
            <a:miter lim="800000"/>
            <a:headEnd/>
            <a:tailEnd/>
          </a:ln>
        </p:spPr>
        <p:txBody>
          <a:bodyPr wrap="square">
            <a:spAutoFit/>
          </a:bodyPr>
          <a:lstStyle/>
          <a:p>
            <a:pPr algn="ctr">
              <a:spcBef>
                <a:spcPct val="50000"/>
              </a:spcBef>
            </a:pPr>
            <a:r>
              <a:rPr lang="en-US" sz="2000" dirty="0" err="1">
                <a:latin typeface="Calibri" panose="020F0502020204030204" pitchFamily="34" charset="0"/>
              </a:rPr>
              <a:t>Fruchtenbaum</a:t>
            </a:r>
            <a:r>
              <a:rPr lang="en-US" sz="2000" dirty="0">
                <a:latin typeface="Calibri" panose="020F0502020204030204" pitchFamily="34" charset="0"/>
              </a:rPr>
              <a:t>, </a:t>
            </a:r>
            <a:r>
              <a:rPr lang="en-US" sz="2000" i="1" dirty="0" err="1">
                <a:latin typeface="Calibri" panose="020F0502020204030204" pitchFamily="34" charset="0"/>
              </a:rPr>
              <a:t>Israelology</a:t>
            </a:r>
            <a:r>
              <a:rPr lang="en-US" sz="2000" dirty="0">
                <a:latin typeface="Calibri" panose="020F0502020204030204" pitchFamily="34" charset="0"/>
              </a:rPr>
              <a:t>, 521-22, 631-32</a:t>
            </a:r>
          </a:p>
        </p:txBody>
      </p:sp>
      <p:pic>
        <p:nvPicPr>
          <p:cNvPr id="7" name="Picture 6">
            <a:extLst>
              <a:ext uri="{FF2B5EF4-FFF2-40B4-BE49-F238E27FC236}">
                <a16:creationId xmlns:a16="http://schemas.microsoft.com/office/drawing/2014/main" id="{31ED6A3F-16E9-4962-824E-27772C5144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7">
            <a:extLst>
              <a:ext uri="{FF2B5EF4-FFF2-40B4-BE49-F238E27FC236}">
                <a16:creationId xmlns:a16="http://schemas.microsoft.com/office/drawing/2014/main" id="{5559BBAD-14AE-4421-B89A-8705E4B898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p:spPr>
      </p:pic>
    </p:spTree>
    <p:extLst>
      <p:ext uri="{BB962C8B-B14F-4D97-AF65-F5344CB8AC3E}">
        <p14:creationId xmlns:p14="http://schemas.microsoft.com/office/powerpoint/2010/main" val="1179158465"/>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1143000"/>
          </a:xfrm>
        </p:spPr>
        <p:txBody>
          <a:bodyPr/>
          <a:lstStyle/>
          <a:p>
            <a:pPr algn="ctr" eaLnBrk="1" hangingPunct="1"/>
            <a:r>
              <a:rPr lang="en-US" sz="4000" dirty="0">
                <a:effectLst>
                  <a:outerShdw blurRad="38100" dist="38100" dir="2700000" algn="tl">
                    <a:srgbClr val="000000">
                      <a:alpha val="43137"/>
                    </a:srgbClr>
                  </a:outerShdw>
                </a:effectLst>
              </a:rPr>
              <a:t>Israel's Judgments</a:t>
            </a:r>
          </a:p>
        </p:txBody>
      </p:sp>
      <p:sp>
        <p:nvSpPr>
          <p:cNvPr id="32771" name="Rectangle 3"/>
          <p:cNvSpPr>
            <a:spLocks noGrp="1" noChangeArrowheads="1"/>
          </p:cNvSpPr>
          <p:nvPr>
            <p:ph type="body" idx="4294967295"/>
          </p:nvPr>
        </p:nvSpPr>
        <p:spPr>
          <a:xfrm>
            <a:off x="1524000" y="1371601"/>
            <a:ext cx="5867400" cy="4689476"/>
          </a:xfrm>
        </p:spPr>
        <p:txBody>
          <a:bodyPr/>
          <a:lstStyle/>
          <a:p>
            <a:pPr marL="457200" indent="-457200">
              <a:spcBef>
                <a:spcPts val="0"/>
              </a:spcBef>
              <a:spcAft>
                <a:spcPts val="2400"/>
              </a:spcAft>
              <a:defRPr/>
            </a:pPr>
            <a:r>
              <a:rPr lang="en-US" dirty="0">
                <a:effectLst>
                  <a:outerShdw blurRad="38100" dist="38100" dir="2700000" algn="tl">
                    <a:srgbClr val="000000">
                      <a:alpha val="43137"/>
                    </a:srgbClr>
                  </a:outerShdw>
                </a:effectLst>
              </a:rPr>
              <a:t>Division of the kingdom in 931 B.C. (1 Kgs. 12)</a:t>
            </a:r>
          </a:p>
          <a:p>
            <a:pPr marL="457200" indent="-457200">
              <a:spcBef>
                <a:spcPts val="0"/>
              </a:spcBef>
              <a:spcAft>
                <a:spcPts val="2400"/>
              </a:spcAft>
              <a:defRPr/>
            </a:pPr>
            <a:r>
              <a:rPr lang="en-US" dirty="0">
                <a:effectLst>
                  <a:outerShdw blurRad="38100" dist="38100" dir="2700000" algn="tl">
                    <a:srgbClr val="000000">
                      <a:alpha val="43137"/>
                    </a:srgbClr>
                  </a:outerShdw>
                </a:effectLst>
              </a:rPr>
              <a:t>Assyrian judgment in 722 B.C. (2 Kgs. 17)</a:t>
            </a:r>
          </a:p>
          <a:p>
            <a:pPr marL="457200" indent="-457200">
              <a:spcBef>
                <a:spcPts val="0"/>
              </a:spcBef>
              <a:spcAft>
                <a:spcPts val="2400"/>
              </a:spcAft>
              <a:defRPr/>
            </a:pPr>
            <a:r>
              <a:rPr lang="en-US" dirty="0">
                <a:effectLst>
                  <a:outerShdw blurRad="38100" dist="38100" dir="2700000" algn="tl">
                    <a:srgbClr val="000000">
                      <a:alpha val="43137"/>
                    </a:srgbClr>
                  </a:outerShdw>
                </a:effectLst>
              </a:rPr>
              <a:t>Babylonian captivity in 586 B.C. (2 Kgs. 25)</a:t>
            </a:r>
          </a:p>
          <a:p>
            <a:pPr marL="457200" indent="-457200">
              <a:spcBef>
                <a:spcPts val="0"/>
              </a:spcBef>
              <a:spcAft>
                <a:spcPts val="2400"/>
              </a:spcAft>
              <a:defRPr/>
            </a:pPr>
            <a:r>
              <a:rPr lang="en-US" dirty="0">
                <a:effectLst>
                  <a:outerShdw blurRad="38100" dist="38100" dir="2700000" algn="tl">
                    <a:srgbClr val="000000">
                      <a:alpha val="43137"/>
                    </a:srgbClr>
                  </a:outerShdw>
                </a:effectLst>
              </a:rPr>
              <a:t>Rome </a:t>
            </a:r>
            <a:r>
              <a:rPr lang="en-US" i="1" dirty="0">
                <a:effectLst>
                  <a:outerShdw blurRad="38100" dist="38100" dir="2700000" algn="tl">
                    <a:srgbClr val="000000">
                      <a:alpha val="43137"/>
                    </a:srgbClr>
                  </a:outerShdw>
                </a:effectLst>
              </a:rPr>
              <a:t>Diaspora</a:t>
            </a:r>
            <a:r>
              <a:rPr lang="en-US" dirty="0">
                <a:effectLst>
                  <a:outerShdw blurRad="38100" dist="38100" dir="2700000" algn="tl">
                    <a:srgbClr val="000000">
                      <a:alpha val="43137"/>
                    </a:srgbClr>
                  </a:outerShdw>
                </a:effectLst>
              </a:rPr>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7675562" y="1981200"/>
            <a:ext cx="2992438" cy="3074988"/>
          </a:xfrm>
          <a:prstGeom prst="rect">
            <a:avLst/>
          </a:prstGeom>
          <a:noFill/>
          <a:ln w="9525">
            <a:noFill/>
            <a:miter lim="800000"/>
            <a:headEnd/>
            <a:tailEnd/>
          </a:ln>
        </p:spPr>
      </p:pic>
      <p:pic>
        <p:nvPicPr>
          <p:cNvPr id="6" name="Picture 5">
            <a:extLst>
              <a:ext uri="{FF2B5EF4-FFF2-40B4-BE49-F238E27FC236}">
                <a16:creationId xmlns:a16="http://schemas.microsoft.com/office/drawing/2014/main" id="{1B1F4CE6-65FA-471C-88A8-FE5AF06DA1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102905560"/>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905000"/>
            <a:ext cx="2476500" cy="3810000"/>
          </a:xfrm>
        </p:spPr>
        <p:txBody>
          <a:bodyPr/>
          <a:lstStyle/>
          <a:p>
            <a:pPr marL="457200" lvl="1" indent="-457200" eaLnBrk="1" hangingPunct="1">
              <a:spcBef>
                <a:spcPts val="0"/>
              </a:spcBef>
              <a:spcAft>
                <a:spcPts val="12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Sidon</a:t>
            </a:r>
          </a:p>
          <a:p>
            <a:pPr marL="457200" lvl="1" indent="-457200" eaLnBrk="1" hangingPunct="1">
              <a:spcBef>
                <a:spcPts val="0"/>
              </a:spcBef>
              <a:spcAft>
                <a:spcPts val="12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Heth</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Jebusite</a:t>
            </a:r>
          </a:p>
          <a:p>
            <a:pPr marL="457200" lvl="1" indent="-457200" eaLnBrk="1" hangingPunct="1">
              <a:spcBef>
                <a:spcPts val="0"/>
              </a:spcBef>
              <a:spcAft>
                <a:spcPts val="1200"/>
              </a:spcAft>
              <a:buClr>
                <a:srgbClr val="FF99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Amorite</a:t>
            </a:r>
          </a:p>
          <a:p>
            <a:pPr marL="457200" lvl="1" indent="-457200" eaLnBrk="1" hangingPunct="1">
              <a:spcBef>
                <a:spcPts val="0"/>
              </a:spcBef>
              <a:spcAft>
                <a:spcPts val="12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Girgahite</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Hivite</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371850" y="228600"/>
            <a:ext cx="5448300" cy="914400"/>
          </a:xfrm>
        </p:spPr>
        <p:txBody>
          <a:bodyPr/>
          <a:lstStyle/>
          <a:p>
            <a:pPr algn="ctr" eaLnBrk="1" hangingPunct="1"/>
            <a:r>
              <a:rPr lang="en-US" sz="3600" dirty="0">
                <a:effectLst>
                  <a:outerShdw blurRad="38100" dist="38100" dir="2700000" algn="tl">
                    <a:srgbClr val="000000">
                      <a:alpha val="43137"/>
                    </a:srgbClr>
                  </a:outerShdw>
                </a:effectLst>
              </a:rPr>
              <a:t>4. Canaan’s Sons (vs. 15-18)</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DEAC3B32-A254-4F8E-939C-624F54B9396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208C36FC-EA30-4D3E-BADE-C7A9D3D052E4}"/>
              </a:ext>
            </a:extLst>
          </p:cNvPr>
          <p:cNvSpPr txBox="1">
            <a:spLocks noChangeArrowheads="1"/>
          </p:cNvSpPr>
          <p:nvPr/>
        </p:nvSpPr>
        <p:spPr bwMode="auto">
          <a:xfrm>
            <a:off x="3924300" y="1905000"/>
            <a:ext cx="2476500" cy="304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1" indent="-514350" eaLnBrk="1" hangingPunct="1">
              <a:spcBef>
                <a:spcPts val="0"/>
              </a:spcBef>
              <a:spcAft>
                <a:spcPts val="1200"/>
              </a:spcAft>
              <a:buClr>
                <a:srgbClr val="FF99FF"/>
              </a:buClr>
              <a:buSzPct val="100000"/>
              <a:buFont typeface="+mj-lt"/>
              <a:buAutoNum type="alphaUcPeriod" startAt="7"/>
              <a:defRPr/>
            </a:pPr>
            <a:r>
              <a:rPr lang="en-US" kern="0" dirty="0">
                <a:effectLst>
                  <a:outerShdw blurRad="38100" dist="38100" dir="2700000" algn="tl">
                    <a:srgbClr val="000000">
                      <a:alpha val="43137"/>
                    </a:srgbClr>
                  </a:outerShdw>
                </a:effectLst>
              </a:rPr>
              <a:t>Arkite</a:t>
            </a:r>
          </a:p>
          <a:p>
            <a:pPr marL="457200" lvl="1" indent="-457200" eaLnBrk="1" hangingPunct="1">
              <a:spcBef>
                <a:spcPts val="0"/>
              </a:spcBef>
              <a:spcAft>
                <a:spcPts val="1200"/>
              </a:spcAft>
              <a:buClr>
                <a:srgbClr val="FF99FF"/>
              </a:buClr>
              <a:buSzPct val="100000"/>
              <a:buFont typeface="+mj-lt"/>
              <a:buAutoNum type="alphaUcPeriod" startAt="7"/>
              <a:defRPr/>
            </a:pPr>
            <a:r>
              <a:rPr lang="en-US" kern="0" dirty="0" err="1">
                <a:effectLst>
                  <a:outerShdw blurRad="38100" dist="38100" dir="2700000" algn="tl">
                    <a:srgbClr val="000000">
                      <a:alpha val="43137"/>
                    </a:srgbClr>
                  </a:outerShdw>
                </a:effectLst>
              </a:rPr>
              <a:t>Sinite</a:t>
            </a:r>
            <a:endParaRPr lang="en-US" kern="0"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startAt="7"/>
              <a:defRPr/>
            </a:pPr>
            <a:r>
              <a:rPr lang="en-US" kern="0" dirty="0" err="1">
                <a:effectLst>
                  <a:outerShdw blurRad="38100" dist="38100" dir="2700000" algn="tl">
                    <a:srgbClr val="000000">
                      <a:alpha val="43137"/>
                    </a:srgbClr>
                  </a:outerShdw>
                </a:effectLst>
              </a:rPr>
              <a:t>Arvadite</a:t>
            </a:r>
            <a:endParaRPr lang="en-US" kern="0"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startAt="7"/>
              <a:defRPr/>
            </a:pPr>
            <a:r>
              <a:rPr lang="en-US" kern="0" dirty="0" err="1">
                <a:effectLst>
                  <a:outerShdw blurRad="38100" dist="38100" dir="2700000" algn="tl">
                    <a:srgbClr val="000000">
                      <a:alpha val="43137"/>
                    </a:srgbClr>
                  </a:outerShdw>
                </a:effectLst>
              </a:rPr>
              <a:t>Zemaritie</a:t>
            </a:r>
            <a:endParaRPr lang="en-US" kern="0"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startAt="7"/>
              <a:defRPr/>
            </a:pPr>
            <a:r>
              <a:rPr lang="en-US" kern="0" dirty="0" err="1">
                <a:effectLst>
                  <a:outerShdw blurRad="38100" dist="38100" dir="2700000" algn="tl">
                    <a:srgbClr val="000000">
                      <a:alpha val="43137"/>
                    </a:srgbClr>
                  </a:outerShdw>
                </a:effectLst>
              </a:rPr>
              <a:t>Hamathite</a:t>
            </a:r>
            <a:endParaRPr lang="en-US" kern="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59610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017" y="80621"/>
            <a:ext cx="8839966" cy="66635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58041679"/>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7442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15:16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in the fourth generation they will return here, for the wrongdoing of the Amorite is not yet complete.”</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p:spPr>
      </p:pic>
    </p:spTree>
    <p:extLst>
      <p:ext uri="{BB962C8B-B14F-4D97-AF65-F5344CB8AC3E}">
        <p14:creationId xmlns:p14="http://schemas.microsoft.com/office/powerpoint/2010/main" val="2561207112"/>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876800"/>
          </a:xfrm>
        </p:spPr>
        <p:txBody>
          <a:bodyPr/>
          <a:lstStyle/>
          <a:p>
            <a:pPr marL="0" indent="0" algn="ctr" defTabSz="685800">
              <a:spcBef>
                <a:spcPts val="0"/>
              </a:spcBef>
              <a:spcAft>
                <a:spcPts val="1200"/>
              </a:spcAft>
              <a:buNone/>
              <a:defRPr/>
            </a:pPr>
            <a:r>
              <a:rPr lang="en-US" sz="4000" kern="1200" dirty="0">
                <a:solidFill>
                  <a:srgbClr val="00FFFF"/>
                </a:solidFill>
                <a:ea typeface="+mj-ea"/>
                <a:cs typeface="+mj-cs"/>
              </a:rPr>
              <a:t>Genesis 6:1-4</a:t>
            </a:r>
          </a:p>
          <a:p>
            <a:pPr marL="0" indent="0" algn="just">
              <a:spcBef>
                <a:spcPts val="0"/>
              </a:spcBef>
              <a:buNone/>
            </a:pPr>
            <a:r>
              <a:rPr lang="en-US" sz="2900" dirty="0">
                <a:effectLst>
                  <a:outerShdw blurRad="38100" dist="38100" dir="2700000" algn="tl">
                    <a:srgbClr val="000000">
                      <a:alpha val="43137"/>
                    </a:srgbClr>
                  </a:outerShdw>
                </a:effectLst>
              </a:rPr>
              <a:t>“</a:t>
            </a:r>
            <a:r>
              <a:rPr lang="en-US" sz="2900" baseline="30000" dirty="0">
                <a:effectLst/>
              </a:rPr>
              <a:t>1 </a:t>
            </a:r>
            <a:r>
              <a:rPr lang="en-US" sz="2900" dirty="0">
                <a:effectLst>
                  <a:outerShdw blurRad="38100" dist="38100" dir="2700000" algn="tl">
                    <a:srgbClr val="000000">
                      <a:alpha val="43137"/>
                    </a:srgbClr>
                  </a:outerShdw>
                </a:effectLst>
              </a:rPr>
              <a:t>Now it came about, when men began to multiply on the face of the land, and daughters were born to them</a:t>
            </a:r>
            <a:r>
              <a:rPr lang="en-US" sz="2900" dirty="0">
                <a:effectLst/>
              </a:rPr>
              <a:t>, </a:t>
            </a:r>
            <a:r>
              <a:rPr lang="en-US" sz="2900" baseline="30000" dirty="0">
                <a:effectLst/>
              </a:rPr>
              <a:t>2 </a:t>
            </a:r>
            <a:r>
              <a:rPr lang="en-US" sz="2900" dirty="0">
                <a:effectLst>
                  <a:outerShdw blurRad="38100" dist="38100" dir="2700000" algn="tl">
                    <a:srgbClr val="000000">
                      <a:alpha val="43137"/>
                    </a:srgbClr>
                  </a:outerShdw>
                </a:effectLst>
              </a:rPr>
              <a:t>that the sons of God saw that the daughters of men were beautiful; and they took wives for themselves, whomever they chose. </a:t>
            </a:r>
            <a:r>
              <a:rPr lang="en-US" sz="2900" baseline="30000" dirty="0">
                <a:effectLst/>
              </a:rPr>
              <a:t>3</a:t>
            </a:r>
            <a:r>
              <a:rPr lang="en-US" sz="2900" dirty="0">
                <a:effectLst>
                  <a:outerShdw blurRad="38100" dist="38100" dir="2700000" algn="tl">
                    <a:srgbClr val="000000">
                      <a:alpha val="43137"/>
                    </a:srgbClr>
                  </a:outerShdw>
                </a:effectLst>
              </a:rPr>
              <a:t> </a:t>
            </a:r>
            <a:r>
              <a:rPr lang="en-US" sz="2900" b="1" u="sng" dirty="0">
                <a:solidFill>
                  <a:srgbClr val="FFFFCC"/>
                </a:solidFill>
                <a:effectLst>
                  <a:outerShdw blurRad="38100" dist="38100" dir="2700000" algn="tl">
                    <a:srgbClr val="000000">
                      <a:alpha val="43137"/>
                    </a:srgbClr>
                  </a:outerShdw>
                </a:effectLst>
              </a:rPr>
              <a:t>Then the Lord said, ‘My Spirit shall not strive with man forever, because he also is flesh; nevertheless his days shall be one hundred and twenty years.’</a:t>
            </a:r>
            <a:r>
              <a:rPr lang="en-US" sz="2900" dirty="0">
                <a:effectLst>
                  <a:outerShdw blurRad="38100" dist="38100" dir="2700000" algn="tl">
                    <a:srgbClr val="000000">
                      <a:alpha val="43137"/>
                    </a:srgbClr>
                  </a:outerShdw>
                </a:effectLst>
              </a:rPr>
              <a:t> </a:t>
            </a:r>
            <a:r>
              <a:rPr lang="en-US" sz="2900" baseline="30000" dirty="0">
                <a:effectLst/>
              </a:rPr>
              <a:t>4</a:t>
            </a:r>
            <a:r>
              <a:rPr lang="en-US" sz="2900" dirty="0">
                <a:effectLst>
                  <a:outerShdw blurRad="38100" dist="38100" dir="2700000" algn="tl">
                    <a:srgbClr val="000000">
                      <a:alpha val="43137"/>
                    </a:srgbClr>
                  </a:outerShdw>
                </a:effectLst>
              </a:rPr>
              <a:t> The Nephilim were on the earth in those days, and also afterward, when the sons of God came in to the daughters of men, and they bore children to them. Those were the mighty men who were of old, men of renown.”</a:t>
            </a:r>
          </a:p>
        </p:txBody>
      </p:sp>
    </p:spTree>
    <p:extLst>
      <p:ext uri="{BB962C8B-B14F-4D97-AF65-F5344CB8AC3E}">
        <p14:creationId xmlns:p14="http://schemas.microsoft.com/office/powerpoint/2010/main" val="2341257646"/>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680634" y="228600"/>
            <a:ext cx="8830733" cy="6400800"/>
          </a:xfrm>
          <a:prstGeom prst="rect">
            <a:avLst/>
          </a:prstGeom>
        </p:spPr>
      </p:pic>
    </p:spTree>
    <p:extLst>
      <p:ext uri="{BB962C8B-B14F-4D97-AF65-F5344CB8AC3E}">
        <p14:creationId xmlns:p14="http://schemas.microsoft.com/office/powerpoint/2010/main" val="25552883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33400" y="1905000"/>
            <a:ext cx="10866853" cy="1676400"/>
          </a:xfrm>
        </p:spPr>
        <p:txBody>
          <a:bodyPr/>
          <a:lstStyle/>
          <a:p>
            <a:pPr marL="0" marR="0" indent="0" algn="just">
              <a:spcBef>
                <a:spcPts val="0"/>
              </a:spcBef>
              <a:spcAft>
                <a:spcPts val="0"/>
              </a:spcAft>
              <a:buNone/>
            </a:pPr>
            <a:r>
              <a:rPr lang="en-US" dirty="0">
                <a:effectLst>
                  <a:outerShdw blurRad="38100" dist="38100" dir="2700000" algn="tl">
                    <a:srgbClr val="000000">
                      <a:alpha val="43137"/>
                    </a:srgbClr>
                  </a:outerShdw>
                </a:effectLst>
              </a:rPr>
              <a:t>“Here we have a clear dating of this Table of the Nations. It must have been composed while Sodom and the other cites of the plain were still flourishing, and known as landmarks.”</a:t>
            </a:r>
          </a:p>
        </p:txBody>
      </p:sp>
      <p:sp>
        <p:nvSpPr>
          <p:cNvPr id="4" name="Text Box 5"/>
          <p:cNvSpPr txBox="1">
            <a:spLocks noChangeArrowheads="1"/>
          </p:cNvSpPr>
          <p:nvPr/>
        </p:nvSpPr>
        <p:spPr bwMode="auto">
          <a:xfrm>
            <a:off x="1524000" y="304800"/>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Date of Writing?</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Jonathan D. Sarfati,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Genesis Account: A Theological, Historical, and Scientific Commentary on Genesis 1‒11</a:t>
            </a:r>
            <a:r>
              <a:rPr lang="en-US" sz="1800" dirty="0">
                <a:effectLst/>
                <a:latin typeface="Calibri" panose="020F0502020204030204" pitchFamily="34" charset="0"/>
                <a:ea typeface="Calibri" panose="020F0502020204030204" pitchFamily="34" charset="0"/>
                <a:cs typeface="Times New Roman" panose="02020603050405020304" pitchFamily="18" charset="0"/>
              </a:rPr>
              <a:t> (Powder Springs, GA: Creation Book Publishers, 2015), 649.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1026" name="Picture 2" descr="60-Year-Old Nimrod is Safe • Jane's Genes • Origin of the ...">
            <a:extLst>
              <a:ext uri="{FF2B5EF4-FFF2-40B4-BE49-F238E27FC236}">
                <a16:creationId xmlns:a16="http://schemas.microsoft.com/office/drawing/2014/main" id="{664EA6E1-B9D7-4670-8C70-861A63557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6192" y="4124890"/>
            <a:ext cx="3179617"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2" descr="Genesis Account By JONATHAN SARFATI">
            <a:extLst>
              <a:ext uri="{FF2B5EF4-FFF2-40B4-BE49-F238E27FC236}">
                <a16:creationId xmlns:a16="http://schemas.microsoft.com/office/drawing/2014/main" id="{876D98B6-BE41-4728-97E5-63B1C74F35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91049" y="76200"/>
            <a:ext cx="737373" cy="10972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reation Conference 2019 - Grace Advance Mid-Atlantic">
            <a:extLst>
              <a:ext uri="{FF2B5EF4-FFF2-40B4-BE49-F238E27FC236}">
                <a16:creationId xmlns:a16="http://schemas.microsoft.com/office/drawing/2014/main" id="{C7F83E82-5FD8-4B4F-A8F4-11B6EFDBD25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34043"/>
            <a:ext cx="783772"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859302"/>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2209800" y="228600"/>
            <a:ext cx="7772400" cy="914400"/>
          </a:xfrm>
        </p:spPr>
        <p:txBody>
          <a:bodyPr/>
          <a:lstStyle/>
          <a:p>
            <a:pPr algn="ctr" eaLnBrk="1" hangingPunct="1"/>
            <a:r>
              <a:rPr lang="en-US" sz="3600" dirty="0"/>
              <a:t>DOCUMENTARY HYPOTHESIS</a:t>
            </a:r>
          </a:p>
        </p:txBody>
      </p:sp>
      <p:sp>
        <p:nvSpPr>
          <p:cNvPr id="5123" name="Rectangle 3"/>
          <p:cNvSpPr>
            <a:spLocks noGrp="1" noChangeArrowheads="1"/>
          </p:cNvSpPr>
          <p:nvPr>
            <p:ph type="body" idx="1"/>
          </p:nvPr>
        </p:nvSpPr>
        <p:spPr>
          <a:xfrm>
            <a:off x="1752600" y="1600200"/>
            <a:ext cx="5715000" cy="4114800"/>
          </a:xfrm>
        </p:spPr>
        <p:txBody>
          <a:bodyPr/>
          <a:lstStyle/>
          <a:p>
            <a:pPr marL="461963" indent="-461963" eaLnBrk="1" hangingPunct="1">
              <a:spcBef>
                <a:spcPts val="0"/>
              </a:spcBef>
              <a:spcAft>
                <a:spcPts val="3600"/>
              </a:spcAft>
              <a:defRPr/>
            </a:pPr>
            <a:r>
              <a:rPr lang="en-US" dirty="0"/>
              <a:t>J – Yahwist (850 B.C.)</a:t>
            </a:r>
          </a:p>
          <a:p>
            <a:pPr marL="461963" indent="-461963" eaLnBrk="1" hangingPunct="1">
              <a:spcBef>
                <a:spcPts val="0"/>
              </a:spcBef>
              <a:spcAft>
                <a:spcPts val="3600"/>
              </a:spcAft>
              <a:defRPr/>
            </a:pPr>
            <a:r>
              <a:rPr lang="en-US" dirty="0"/>
              <a:t>E – </a:t>
            </a:r>
            <a:r>
              <a:rPr lang="en-US" dirty="0" err="1"/>
              <a:t>Elohist</a:t>
            </a:r>
            <a:r>
              <a:rPr lang="en-US" dirty="0"/>
              <a:t> (750 B.C.)</a:t>
            </a:r>
          </a:p>
          <a:p>
            <a:pPr marL="461963" indent="-461963" eaLnBrk="1" hangingPunct="1">
              <a:spcBef>
                <a:spcPts val="0"/>
              </a:spcBef>
              <a:spcAft>
                <a:spcPts val="3600"/>
              </a:spcAft>
              <a:defRPr/>
            </a:pPr>
            <a:r>
              <a:rPr lang="en-US" dirty="0"/>
              <a:t>D – Deuteronomist (621 B.C.)</a:t>
            </a:r>
          </a:p>
          <a:p>
            <a:pPr marL="461963" indent="-461963" eaLnBrk="1" hangingPunct="1">
              <a:spcBef>
                <a:spcPts val="0"/>
              </a:spcBef>
              <a:spcAft>
                <a:spcPts val="3600"/>
              </a:spcAft>
              <a:defRPr/>
            </a:pPr>
            <a:r>
              <a:rPr lang="en-US" dirty="0"/>
              <a:t>P – Priestly code (525 B.C.)</a:t>
            </a:r>
          </a:p>
        </p:txBody>
      </p:sp>
      <p:pic>
        <p:nvPicPr>
          <p:cNvPr id="2" name="Picture 4" descr="5 Bible Lessons to Learn From the Book of Genesis | Jack Wellman">
            <a:extLst>
              <a:ext uri="{FF2B5EF4-FFF2-40B4-BE49-F238E27FC236}">
                <a16:creationId xmlns:a16="http://schemas.microsoft.com/office/drawing/2014/main" id="{AF8B4529-C26C-4113-B17B-237DE2814B4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96200" y="2286000"/>
            <a:ext cx="2773944"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9DC1436-E7A9-40F8-89B7-E3366ABB24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18484</TotalTime>
  <Words>4064</Words>
  <Application>Microsoft Office PowerPoint</Application>
  <PresentationFormat>Widescreen</PresentationFormat>
  <Paragraphs>478</Paragraphs>
  <Slides>105</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105</vt:i4>
      </vt:variant>
    </vt:vector>
  </HeadingPairs>
  <TitlesOfParts>
    <vt:vector size="109" baseType="lpstr">
      <vt:lpstr>Calibri</vt:lpstr>
      <vt:lpstr>Times New Roman</vt:lpstr>
      <vt:lpstr>Wingdings</vt:lpstr>
      <vt:lpstr>Azure</vt:lpstr>
      <vt:lpstr>PowerPoint Presentation</vt:lpstr>
      <vt:lpstr>GENESIS STRUCTURE</vt:lpstr>
      <vt:lpstr>GENESIS STRUCTURE</vt:lpstr>
      <vt:lpstr>GENESIS STRUCTURE</vt:lpstr>
      <vt:lpstr>PowerPoint Presentation</vt:lpstr>
      <vt:lpstr>GENESIS STRUCTURE</vt:lpstr>
      <vt:lpstr>GENESIS STRUCTURE</vt:lpstr>
      <vt:lpstr>Outline</vt:lpstr>
      <vt:lpstr>Outline</vt:lpstr>
      <vt:lpstr>PowerPoint Presentation</vt:lpstr>
      <vt:lpstr>Genesis 10–11</vt:lpstr>
      <vt:lpstr>Table of Nations (Gen 10)</vt:lpstr>
      <vt:lpstr>GENESIS 10  Outline</vt:lpstr>
      <vt:lpstr>GENESIS 10  Outline</vt:lpstr>
      <vt:lpstr>PowerPoint Presentation</vt:lpstr>
      <vt:lpstr>Japheth’s Sons (vs. 2)</vt:lpstr>
      <vt:lpstr>1. Gomer’s Sons (vs. 3)</vt:lpstr>
      <vt:lpstr>4. Javan’s Sons (vs. 4)</vt:lpstr>
      <vt:lpstr>GENESIS 10  Outline</vt:lpstr>
      <vt:lpstr>PowerPoint Presentation</vt:lpstr>
      <vt:lpstr>PowerPoint Presentation</vt:lpstr>
      <vt:lpstr>Table of Nations (Gen 10)</vt:lpstr>
      <vt:lpstr>Ham’s Sons (vs. 6)</vt:lpstr>
      <vt:lpstr>PowerPoint Presentation</vt:lpstr>
      <vt:lpstr>PowerPoint Presentation</vt:lpstr>
      <vt:lpstr>PowerPoint Presentation</vt:lpstr>
      <vt:lpstr>Ham’s Sons (vs. 6)</vt:lpstr>
      <vt:lpstr>PowerPoint Presentation</vt:lpstr>
      <vt:lpstr>PowerPoint Presentation</vt:lpstr>
      <vt:lpstr>PowerPoint Presentation</vt:lpstr>
      <vt:lpstr>PowerPoint Presentation</vt:lpstr>
      <vt:lpstr>PowerPoint Presentation</vt:lpstr>
      <vt:lpstr>Ham’s Sons (vs. 6)</vt:lpstr>
      <vt:lpstr>PowerPoint Presentation</vt:lpstr>
      <vt:lpstr>PowerPoint Presentation</vt:lpstr>
      <vt:lpstr>PowerPoint Presentation</vt:lpstr>
      <vt:lpstr>PowerPoint Presentation</vt:lpstr>
      <vt:lpstr>Ham’s Sons (vs. 6)</vt:lpstr>
      <vt:lpstr>PowerPoint Presentation</vt:lpstr>
      <vt:lpstr>PowerPoint Presentation</vt:lpstr>
      <vt:lpstr>PowerPoint Presentation</vt:lpstr>
      <vt:lpstr>Ham’s Sons (vs. 6)</vt:lpstr>
      <vt:lpstr>PowerPoint Presentation</vt:lpstr>
      <vt:lpstr>PowerPoint Presentation</vt:lpstr>
      <vt:lpstr>PowerPoint Presentation</vt:lpstr>
      <vt:lpstr>Ham’s Sons (vs. 6)</vt:lpstr>
      <vt:lpstr>1. Cush’s Sons (vs. 7-12)</vt:lpstr>
      <vt:lpstr>1. Cush’s Sons (vs. 7-12)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Cush’s Sons (vs. 7-12)</vt:lpstr>
      <vt:lpstr>PowerPoint Presentation</vt:lpstr>
      <vt:lpstr>PowerPoint Presentation</vt:lpstr>
      <vt:lpstr>PowerPoint Presentation</vt:lpstr>
      <vt:lpstr>Names &amp; Titles Demonstrating Satan’s Post-Fall, Earthly Authority  (Job 1:7; 2:2; Luke 4:5-8; Rom. 8:19-22)</vt:lpstr>
      <vt:lpstr>PowerPoint Presentation</vt:lpstr>
      <vt:lpstr>PowerPoint Presentation</vt:lpstr>
      <vt:lpstr>PowerPoint Presentation</vt:lpstr>
      <vt:lpstr>PowerPoint Presentation</vt:lpstr>
      <vt:lpstr>Israel's Judgments</vt:lpstr>
      <vt:lpstr>Israel's Judgments</vt:lpstr>
      <vt:lpstr>PowerPoint Presentation</vt:lpstr>
      <vt:lpstr>Zechariah 5:5-11</vt:lpstr>
      <vt:lpstr>PowerPoint Presentation</vt:lpstr>
      <vt:lpstr>PowerPoint Presentation</vt:lpstr>
      <vt:lpstr>PowerPoint Presentation</vt:lpstr>
      <vt:lpstr>PowerPoint Presentation</vt:lpstr>
      <vt:lpstr>PowerPoint Presentation</vt:lpstr>
      <vt:lpstr>Israel's Judgments</vt:lpstr>
      <vt:lpstr>Ham’s Sons (vs. 6)</vt:lpstr>
      <vt:lpstr>2. Mizraim’s Sons (vs. 13-14)</vt:lpstr>
      <vt:lpstr>2. Mizraim’s Sons (vs. 13-14)</vt:lpstr>
      <vt:lpstr>PowerPoint Presentation</vt:lpstr>
      <vt:lpstr>Ham’s Sons (vs. 6)</vt:lpstr>
      <vt:lpstr>PowerPoint Presentation</vt:lpstr>
      <vt:lpstr>PowerPoint Presentation</vt:lpstr>
      <vt:lpstr>4. Canaan’s Sons (vs. 15-18)</vt:lpstr>
      <vt:lpstr>4. Canaan’s Sons (vs. 15-18)</vt:lpstr>
      <vt:lpstr>Land Promises Fulfilled in the Time of Joshua (Josh. 11:23; 21:43-45) or Solomon (1 Kgs. 4:21)?</vt:lpstr>
      <vt:lpstr>Land Promises Fulfilled in the Time of Joshua (Josh. 11:23; 21:43-45) or Solomon (1 Kgs. 4:21)?</vt:lpstr>
      <vt:lpstr>PowerPoint Presentation</vt:lpstr>
      <vt:lpstr>PowerPoint Presentation</vt:lpstr>
      <vt:lpstr>Land Promises Fulfilled in the Time of Joshua (Josh. 11:23; 21:43-45) or Solomon (1 Kgs. 4:21)?</vt:lpstr>
      <vt:lpstr>Land Promises Fulfilled in the Time of Joshua (Josh. 11:23; 21:43-45) or Solomon (1 Kgs. 4:21)?</vt:lpstr>
      <vt:lpstr>Israel's Judgments</vt:lpstr>
      <vt:lpstr>4. Canaan’s Sons (vs. 15-18)</vt:lpstr>
      <vt:lpstr>PowerPoint Presentation</vt:lpstr>
      <vt:lpstr>PowerPoint Presentation</vt:lpstr>
      <vt:lpstr>PowerPoint Presentation</vt:lpstr>
      <vt:lpstr>PowerPoint Presentation</vt:lpstr>
      <vt:lpstr>PowerPoint Presentation</vt:lpstr>
      <vt:lpstr>DOCUMENTARY HYPOTHESIS</vt:lpstr>
      <vt:lpstr>Problems with the Documentary Hypothesis</vt:lpstr>
      <vt:lpstr>Problems with the Documentary Hypothesis</vt:lpstr>
      <vt:lpstr>Conclusion</vt:lpstr>
      <vt:lpstr>GENESIS 10  Outline</vt:lpstr>
      <vt:lpstr>GENESIS 10  Outline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Genesis-043-10v6-20-16-X-9 - MODIFIED</dc:title>
  <dc:subject>Genesis 10</dc:subject>
  <dc:creator>A. Woods</dc:creator>
  <dc:description>Modified by Jim McGowan</dc:description>
  <cp:lastModifiedBy>Jim McGowan</cp:lastModifiedBy>
  <cp:revision>1913</cp:revision>
  <cp:lastPrinted>2021-07-10T23:34:51Z</cp:lastPrinted>
  <dcterms:created xsi:type="dcterms:W3CDTF">2009-03-17T12:21:13Z</dcterms:created>
  <dcterms:modified xsi:type="dcterms:W3CDTF">2021-07-10T23:35:04Z</dcterms:modified>
</cp:coreProperties>
</file>