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8"/>
  </p:notesMasterIdLst>
  <p:handoutMasterIdLst>
    <p:handoutMasterId r:id="rId69"/>
  </p:handoutMasterIdLst>
  <p:sldIdLst>
    <p:sldId id="4643" r:id="rId2"/>
    <p:sldId id="6678" r:id="rId3"/>
    <p:sldId id="6700" r:id="rId4"/>
    <p:sldId id="4644" r:id="rId5"/>
    <p:sldId id="6701" r:id="rId6"/>
    <p:sldId id="4647" r:id="rId7"/>
    <p:sldId id="6703" r:id="rId8"/>
    <p:sldId id="4665" r:id="rId9"/>
    <p:sldId id="6704" r:id="rId10"/>
    <p:sldId id="4910" r:id="rId11"/>
    <p:sldId id="7084" r:id="rId12"/>
    <p:sldId id="7085" r:id="rId13"/>
    <p:sldId id="4523" r:id="rId14"/>
    <p:sldId id="492" r:id="rId15"/>
    <p:sldId id="7120" r:id="rId16"/>
    <p:sldId id="7119" r:id="rId17"/>
    <p:sldId id="6316" r:id="rId18"/>
    <p:sldId id="6322" r:id="rId19"/>
    <p:sldId id="6323" r:id="rId20"/>
    <p:sldId id="7104" r:id="rId21"/>
    <p:sldId id="7129" r:id="rId22"/>
    <p:sldId id="7105" r:id="rId23"/>
    <p:sldId id="6408" r:id="rId24"/>
    <p:sldId id="7106" r:id="rId25"/>
    <p:sldId id="6320" r:id="rId26"/>
    <p:sldId id="7107" r:id="rId27"/>
    <p:sldId id="7121" r:id="rId28"/>
    <p:sldId id="7108" r:id="rId29"/>
    <p:sldId id="7114" r:id="rId30"/>
    <p:sldId id="7109" r:id="rId31"/>
    <p:sldId id="7122" r:id="rId32"/>
    <p:sldId id="7110" r:id="rId33"/>
    <p:sldId id="7123" r:id="rId34"/>
    <p:sldId id="7111" r:id="rId35"/>
    <p:sldId id="7117" r:id="rId36"/>
    <p:sldId id="7112" r:id="rId37"/>
    <p:sldId id="7118" r:id="rId38"/>
    <p:sldId id="7113" r:id="rId39"/>
    <p:sldId id="6324" r:id="rId40"/>
    <p:sldId id="7133" r:id="rId41"/>
    <p:sldId id="7132" r:id="rId42"/>
    <p:sldId id="7115" r:id="rId43"/>
    <p:sldId id="7116" r:id="rId44"/>
    <p:sldId id="7124" r:id="rId45"/>
    <p:sldId id="7125" r:id="rId46"/>
    <p:sldId id="7127" r:id="rId47"/>
    <p:sldId id="7126" r:id="rId48"/>
    <p:sldId id="7128" r:id="rId49"/>
    <p:sldId id="6412" r:id="rId50"/>
    <p:sldId id="2619" r:id="rId51"/>
    <p:sldId id="3986" r:id="rId52"/>
    <p:sldId id="4907" r:id="rId53"/>
    <p:sldId id="7135" r:id="rId54"/>
    <p:sldId id="7134" r:id="rId55"/>
    <p:sldId id="7136" r:id="rId56"/>
    <p:sldId id="7137" r:id="rId57"/>
    <p:sldId id="7139" r:id="rId58"/>
    <p:sldId id="4896" r:id="rId59"/>
    <p:sldId id="4897" r:id="rId60"/>
    <p:sldId id="4645" r:id="rId61"/>
    <p:sldId id="4898" r:id="rId62"/>
    <p:sldId id="6510" r:id="rId63"/>
    <p:sldId id="7141" r:id="rId64"/>
    <p:sldId id="7140" r:id="rId65"/>
    <p:sldId id="6981" r:id="rId66"/>
    <p:sldId id="6705" r:id="rId67"/>
  </p:sldIdLst>
  <p:sldSz cx="12192000" cy="6858000"/>
  <p:notesSz cx="7315200" cy="9601200"/>
  <p:custDataLst>
    <p:tags r:id="rId70"/>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CCFF"/>
    <a:srgbClr val="0000CC"/>
    <a:srgbClr val="00FF99"/>
    <a:srgbClr val="000099"/>
    <a:srgbClr val="FF99FF"/>
    <a:srgbClr val="FFFF99"/>
    <a:srgbClr val="00CC00"/>
    <a:srgbClr val="66330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4E4CA8-2E66-42C9-ADF7-EA1FDA6FE902}" v="2" dt="2021-06-27T15:47:51.132"/>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01" autoAdjust="0"/>
    <p:restoredTop sz="96318" autoAdjust="0"/>
  </p:normalViewPr>
  <p:slideViewPr>
    <p:cSldViewPr>
      <p:cViewPr varScale="1">
        <p:scale>
          <a:sx n="110" d="100"/>
          <a:sy n="110" d="100"/>
        </p:scale>
        <p:origin x="510"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90" d="100"/>
          <a:sy n="90" d="100"/>
        </p:scale>
        <p:origin x="3564"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685800"/>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a:t>
            </a:r>
          </a:p>
          <a:p>
            <a:pPr algn="ctr">
              <a:defRPr/>
            </a:pPr>
            <a:r>
              <a:rPr lang="en-US" sz="1300" dirty="0">
                <a:latin typeface="Calibri" panose="020F0502020204030204" pitchFamily="34" charset="0"/>
                <a:cs typeface="Calibri" panose="020F0502020204030204" pitchFamily="34" charset="0"/>
              </a:rPr>
              <a:t>THE RAPTURE 055 – Partial Rapture – Part 7</a:t>
            </a:r>
          </a:p>
          <a:p>
            <a:pPr algn="ctr">
              <a:defRPr/>
            </a:pPr>
            <a:r>
              <a:rPr lang="en-US" sz="1300" dirty="0">
                <a:latin typeface="Calibri" panose="020F0502020204030204" pitchFamily="34" charset="0"/>
                <a:cs typeface="Calibri" panose="020F0502020204030204" pitchFamily="34" charset="0"/>
              </a:rPr>
              <a:t>07-11-2021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23</a:t>
            </a:fld>
            <a:endParaRPr lang="en-US" altLang="en-US" dirty="0"/>
          </a:p>
        </p:txBody>
      </p:sp>
    </p:spTree>
    <p:extLst>
      <p:ext uri="{BB962C8B-B14F-4D97-AF65-F5344CB8AC3E}">
        <p14:creationId xmlns:p14="http://schemas.microsoft.com/office/powerpoint/2010/main" val="379172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7/10/2021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2885514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E07277-F4B9-4EDF-B778-15DDA463EEA7}" type="datetimeFigureOut">
              <a:rPr lang="en-US"/>
              <a:pPr>
                <a:defRPr/>
              </a:pPr>
              <a:t>7/10/2021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B57FB27F-9C3A-4E80-907C-E9DE2FB9D8EC}" type="slidenum">
              <a:rPr lang="en-US" altLang="en-US"/>
              <a:pPr>
                <a:defRPr/>
              </a:pPr>
              <a:t>‹#›</a:t>
            </a:fld>
            <a:endParaRPr lang="en-US" altLang="en-US"/>
          </a:p>
        </p:txBody>
      </p:sp>
    </p:spTree>
    <p:extLst>
      <p:ext uri="{BB962C8B-B14F-4D97-AF65-F5344CB8AC3E}">
        <p14:creationId xmlns:p14="http://schemas.microsoft.com/office/powerpoint/2010/main" val="581293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a:lstStyle/>
          <a:p>
            <a:pPr lvl="0"/>
            <a:endParaRPr lang="en-US" noProof="0" dirty="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991725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1938112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8" r:id="rId11"/>
    <p:sldLayoutId id="2147492670" r:id="rId12"/>
    <p:sldLayoutId id="2147492671" r:id="rId13"/>
    <p:sldLayoutId id="2147492672" r:id="rId14"/>
    <p:sldLayoutId id="2147492673"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300.png"/><Relationship Id="rId5" Type="http://schemas.openxmlformats.org/officeDocument/2006/relationships/customXml" Target="../ink/ink2.xml"/><Relationship Id="rId10" Type="http://schemas.openxmlformats.org/officeDocument/2006/relationships/image" Target="../media/image11.jpeg"/><Relationship Id="rId4" Type="http://schemas.openxmlformats.org/officeDocument/2006/relationships/image" Target="../media/image290.png"/><Relationship Id="rId9"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1524000" y="228601"/>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a:t>
            </a:r>
            <a:r>
              <a:rPr lang="en-US" sz="36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 55</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1"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3352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75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304800"/>
            <a:ext cx="77724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3064332" y="1600200"/>
            <a:ext cx="6063343" cy="3200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777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324100" y="285750"/>
            <a:ext cx="7543800" cy="7048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Problems with Partial Rapturism?</a:t>
            </a:r>
          </a:p>
        </p:txBody>
      </p:sp>
      <p:sp>
        <p:nvSpPr>
          <p:cNvPr id="21507" name="Rectangle 3"/>
          <p:cNvSpPr>
            <a:spLocks noGrp="1" noChangeArrowheads="1"/>
          </p:cNvSpPr>
          <p:nvPr>
            <p:ph idx="1"/>
          </p:nvPr>
        </p:nvSpPr>
        <p:spPr>
          <a:xfrm>
            <a:off x="1066800" y="990600"/>
            <a:ext cx="10058400" cy="5638800"/>
          </a:xfrm>
        </p:spPr>
        <p:txBody>
          <a:bodyPr/>
          <a:lstStyle/>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Every divine blessing is given on the basis of His grace and not human effort (Eph. 2:8-9; Rom. 12:6)</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Symbolic parallels mandate that carnal as well as sanctified Christians will be taken up in the rapture (Gen. 19:22)</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The promise of the rapture is mentioned in Paul's letter to the carnal Corinthian church (1 Cor. 15:51)</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 partial rapture would sever Christ's body (1 Cor 12:12-14)</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The partial rapture view subjects believers to God's wrath (Thess 1:10)</a:t>
            </a:r>
          </a:p>
        </p:txBody>
      </p:sp>
    </p:spTree>
    <p:extLst>
      <p:ext uri="{BB962C8B-B14F-4D97-AF65-F5344CB8AC3E}">
        <p14:creationId xmlns:p14="http://schemas.microsoft.com/office/powerpoint/2010/main" val="1776139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E0BC0FE-4875-4AE0-89A1-8632B961BFBD}"/>
              </a:ext>
            </a:extLst>
          </p:cNvPr>
          <p:cNvSpPr>
            <a:spLocks noGrp="1" noChangeArrowheads="1"/>
          </p:cNvSpPr>
          <p:nvPr>
            <p:ph type="title"/>
          </p:nvPr>
        </p:nvSpPr>
        <p:spPr>
          <a:xfrm>
            <a:off x="2324100" y="285750"/>
            <a:ext cx="7543800" cy="7048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Problems with Partial Rapturism?</a:t>
            </a:r>
          </a:p>
        </p:txBody>
      </p:sp>
      <p:sp>
        <p:nvSpPr>
          <p:cNvPr id="21507" name="Rectangle 3"/>
          <p:cNvSpPr>
            <a:spLocks noGrp="1" noChangeArrowheads="1"/>
          </p:cNvSpPr>
          <p:nvPr>
            <p:ph idx="1"/>
          </p:nvPr>
        </p:nvSpPr>
        <p:spPr>
          <a:xfrm>
            <a:off x="1066800" y="990600"/>
            <a:ext cx="10058400" cy="5181600"/>
          </a:xfrm>
        </p:spPr>
        <p:txBody>
          <a:bodyPr/>
          <a:lstStyle/>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rapturism makes the Bema Seat Judgment unnecessary (1 Cor. 3:10-15)</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never objectively quantify the exact degree of faithfulness or spiritual maturity that is necessary to participate in the rapture</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appear individually biased</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dispensationally misapply Bible passages (Matt. 25:1-13)</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misapply passages promising a reward to faithful believers (Rev. 3:11)</a:t>
            </a:r>
          </a:p>
        </p:txBody>
      </p:sp>
    </p:spTree>
    <p:extLst>
      <p:ext uri="{BB962C8B-B14F-4D97-AF65-F5344CB8AC3E}">
        <p14:creationId xmlns:p14="http://schemas.microsoft.com/office/powerpoint/2010/main" val="2432820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748716660"/>
              </p:ext>
            </p:extLst>
          </p:nvPr>
        </p:nvGraphicFramePr>
        <p:xfrm>
          <a:off x="609601" y="152400"/>
          <a:ext cx="10972799" cy="6553198"/>
        </p:xfrm>
        <a:graphic>
          <a:graphicData uri="http://schemas.openxmlformats.org/drawingml/2006/table">
            <a:tbl>
              <a:tblPr>
                <a:tableStyleId>{D7AC3CCA-C797-4891-BE02-D94E43425B78}</a:tableStyleId>
              </a:tblPr>
              <a:tblGrid>
                <a:gridCol w="3681663">
                  <a:extLst>
                    <a:ext uri="{9D8B030D-6E8A-4147-A177-3AD203B41FA5}">
                      <a16:colId xmlns:a16="http://schemas.microsoft.com/office/drawing/2014/main" val="20000"/>
                    </a:ext>
                  </a:extLst>
                </a:gridCol>
                <a:gridCol w="3681663">
                  <a:extLst>
                    <a:ext uri="{9D8B030D-6E8A-4147-A177-3AD203B41FA5}">
                      <a16:colId xmlns:a16="http://schemas.microsoft.com/office/drawing/2014/main" val="20001"/>
                    </a:ext>
                  </a:extLst>
                </a:gridCol>
                <a:gridCol w="3609473">
                  <a:extLst>
                    <a:ext uri="{9D8B030D-6E8A-4147-A177-3AD203B41FA5}">
                      <a16:colId xmlns:a16="http://schemas.microsoft.com/office/drawing/2014/main" val="20003"/>
                    </a:ext>
                  </a:extLst>
                </a:gridCol>
              </a:tblGrid>
              <a:tr h="120816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668129">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Philadelphia</a:t>
                      </a:r>
                    </a:p>
                  </a:txBody>
                  <a:tcPr marT="45713" marB="45713" anchor="ctr" horzOverflow="overflow">
                    <a:solidFill>
                      <a:srgbClr val="FFFFCC"/>
                    </a:solidFill>
                  </a:tcPr>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3:7-13</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Missionary</a:t>
                      </a:r>
                    </a:p>
                  </a:txBody>
                  <a:tcPr marT="45713" marB="45713" anchor="ctr" horzOverflow="overflow">
                    <a:solidFill>
                      <a:srgbClr val="FFFFCC"/>
                    </a:solidFill>
                  </a:tcPr>
                </a:tc>
                <a:extLst>
                  <a:ext uri="{0D108BD9-81ED-4DB2-BD59-A6C34878D82A}">
                    <a16:rowId xmlns:a16="http://schemas.microsoft.com/office/drawing/2014/main" val="10006"/>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9910510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5943600" y="3405982"/>
            <a:ext cx="1676400" cy="1013618"/>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55633D-6926-4078-A23D-ADF3A3C09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pic>
        <p:nvPicPr>
          <p:cNvPr id="6" name="Picture 2" descr="Image result for church of philadelphia">
            <a:extLst>
              <a:ext uri="{FF2B5EF4-FFF2-40B4-BE49-F238E27FC236}">
                <a16:creationId xmlns:a16="http://schemas.microsoft.com/office/drawing/2014/main" id="{ED227EAC-A83A-4366-B056-D1592D123A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0400" y="3048000"/>
            <a:ext cx="3251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3077766"/>
          </a:xfrm>
          <a:prstGeom prst="rect">
            <a:avLst/>
          </a:prstGeom>
          <a:noFill/>
        </p:spPr>
        <p:txBody>
          <a:bodyPr wrap="square">
            <a:spAutoFit/>
          </a:bodyPr>
          <a:lstStyle/>
          <a:p>
            <a:pPr algn="ctr" defTabSz="685800">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3:10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‘Because you have kept the word of My perseverance, I also will keep you from the hour of testing, that hour which is about to come upon the whole world, to test those who dwell on the earth. </a:t>
            </a:r>
          </a:p>
        </p:txBody>
      </p:sp>
    </p:spTree>
    <p:extLst>
      <p:ext uri="{BB962C8B-B14F-4D97-AF65-F5344CB8AC3E}">
        <p14:creationId xmlns:p14="http://schemas.microsoft.com/office/powerpoint/2010/main" val="2948547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55633D-6926-4078-A23D-ADF3A3C09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3077766"/>
          </a:xfrm>
          <a:prstGeom prst="rect">
            <a:avLst/>
          </a:prstGeom>
          <a:noFill/>
        </p:spPr>
        <p:txBody>
          <a:bodyPr wrap="square">
            <a:spAutoFit/>
          </a:bodyPr>
          <a:lstStyle/>
          <a:p>
            <a:pPr algn="ctr" defTabSz="685800">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3:10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‘Because you have kept the word of My perseverance,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 also will keep you from the hour of testing, that hour which is about to come upon the whole world, to test those who dwell on the earth. </a:t>
            </a:r>
          </a:p>
        </p:txBody>
      </p:sp>
      <p:pic>
        <p:nvPicPr>
          <p:cNvPr id="8" name="Picture 2" descr="Image result for church of philadelphia">
            <a:extLst>
              <a:ext uri="{FF2B5EF4-FFF2-40B4-BE49-F238E27FC236}">
                <a16:creationId xmlns:a16="http://schemas.microsoft.com/office/drawing/2014/main" id="{AEF1C5E6-CA03-4C51-83CF-7BE5558475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0400" y="30480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731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55633D-6926-4078-A23D-ADF3A3C09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3077766"/>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3:10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Because you have kept the word of My perseverance</a:t>
            </a:r>
            <a:r>
              <a:rPr lang="en-US" sz="36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600" i="1" dirty="0">
                <a:effectLst>
                  <a:outerShdw blurRad="38100" dist="38100" dir="2700000" algn="tl">
                    <a:srgbClr val="000000">
                      <a:alpha val="43137"/>
                    </a:srgbClr>
                  </a:outerShdw>
                </a:effectLst>
                <a:latin typeface="Calibri" panose="020F0502020204030204" pitchFamily="34" charset="0"/>
              </a:rPr>
              <a:t>hour</a:t>
            </a:r>
            <a:r>
              <a:rPr lang="en-US" sz="36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pic>
        <p:nvPicPr>
          <p:cNvPr id="8" name="Picture 2" descr="Image result for church of philadelphia">
            <a:extLst>
              <a:ext uri="{FF2B5EF4-FFF2-40B4-BE49-F238E27FC236}">
                <a16:creationId xmlns:a16="http://schemas.microsoft.com/office/drawing/2014/main" id="{DC325926-F225-4B45-AB09-60C42F6224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0400" y="30480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230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in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90747268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1295400"/>
            <a:ext cx="10972800" cy="5029200"/>
          </a:xfrm>
        </p:spPr>
        <p:txBody>
          <a:bodyPr/>
          <a:lstStyle/>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Rev. 3:10b becomes an additional unconditional promise of Rapture participation beyond the promises of Rev. 2:9b.</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It is rare to begin a sentence with “because”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in a causative sense.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Instead,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(“because”), when casual in function, usually follows a statement or promise in providing a reason for what preceded it in the sentence.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5" name="TextBox 4">
            <a:extLst>
              <a:ext uri="{FF2B5EF4-FFF2-40B4-BE49-F238E27FC236}">
                <a16:creationId xmlns:a16="http://schemas.microsoft.com/office/drawing/2014/main" id="{7C255AD7-D3CC-4F2A-88BD-396629E8BB5E}"/>
              </a:ext>
            </a:extLst>
          </p:cNvPr>
          <p:cNvSpPr txBox="1"/>
          <p:nvPr/>
        </p:nvSpPr>
        <p:spPr>
          <a:xfrm>
            <a:off x="2743200" y="6324600"/>
            <a:ext cx="67056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7914452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7" y="1600200"/>
            <a:ext cx="7451269" cy="37338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494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in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10910594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55633D-6926-4078-A23D-ADF3A3C09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pic>
        <p:nvPicPr>
          <p:cNvPr id="6" name="Picture 2" descr="Image result for church of philadelphia">
            <a:extLst>
              <a:ext uri="{FF2B5EF4-FFF2-40B4-BE49-F238E27FC236}">
                <a16:creationId xmlns:a16="http://schemas.microsoft.com/office/drawing/2014/main" id="{ED227EAC-A83A-4366-B056-D1592D123A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0400" y="3048000"/>
            <a:ext cx="3251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3077766"/>
          </a:xfrm>
          <a:prstGeom prst="rect">
            <a:avLst/>
          </a:prstGeom>
          <a:noFill/>
        </p:spPr>
        <p:txBody>
          <a:bodyPr wrap="square">
            <a:spAutoFit/>
          </a:bodyPr>
          <a:lstStyle/>
          <a:p>
            <a:pPr algn="ctr" defTabSz="685800">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3:10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‘Because you have kept the word of My perseverance, I also will keep you from the hour of testing, that hour which is about to come upon the whole world, to test those who dwell on the earth. </a:t>
            </a:r>
          </a:p>
        </p:txBody>
      </p:sp>
    </p:spTree>
    <p:extLst>
      <p:ext uri="{BB962C8B-B14F-4D97-AF65-F5344CB8AC3E}">
        <p14:creationId xmlns:p14="http://schemas.microsoft.com/office/powerpoint/2010/main" val="3441877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in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154213076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2001975"/>
            <a:ext cx="10972800" cy="3332025"/>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Stephen Langton (ca. 1155–1228)</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Archbishop of Canterbury, held that spiritual interpretation is superior to literal interpretation. Therefore in the Book of Ruth, the field is the Bible, Ruth represents students, and the reapers are the teachers.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Langton is the one who made chapter divisions in the Vulgate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3438525" y="228601"/>
            <a:ext cx="5314950" cy="1031051"/>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Roy B.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Zuck</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sz="2000" i="1" dirty="0">
                <a:latin typeface="Calibri" panose="020F0502020204030204" pitchFamily="34" charset="0"/>
                <a:cs typeface="Calibri" panose="020F0502020204030204" pitchFamily="34" charset="0"/>
              </a:rPr>
              <a:t>Basic Bible Interpretation</a:t>
            </a:r>
            <a:r>
              <a:rPr lang="en-US" sz="2000" dirty="0">
                <a:latin typeface="Calibri" panose="020F0502020204030204" pitchFamily="34" charset="0"/>
                <a:cs typeface="Calibri" panose="020F0502020204030204" pitchFamily="34" charset="0"/>
              </a:rPr>
              <a:t>, p. 43.</a:t>
            </a:r>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D533C8A8-5FDB-42FC-B4E9-70FDAEA5F8B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665555" y="76200"/>
            <a:ext cx="916845" cy="137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Image result for roy zuck basic bible interpretation">
            <a:extLst>
              <a:ext uri="{FF2B5EF4-FFF2-40B4-BE49-F238E27FC236}">
                <a16:creationId xmlns:a16="http://schemas.microsoft.com/office/drawing/2014/main" id="{40886A84-48AB-487C-AD4C-F17BFD9F817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85800" y="82311"/>
            <a:ext cx="1413375"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339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in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87339489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4524315"/>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3:9-10</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 ‘Behold, I will cause </a:t>
            </a:r>
            <a:r>
              <a:rPr lang="en-US" sz="3400" i="1" dirty="0">
                <a:effectLst>
                  <a:outerShdw blurRad="38100" dist="38100" dir="2700000" algn="tl">
                    <a:srgbClr val="000000">
                      <a:alpha val="43137"/>
                    </a:srgbClr>
                  </a:outerShdw>
                </a:effectLst>
                <a:latin typeface="Calibri" panose="020F0502020204030204" pitchFamily="34" charset="0"/>
              </a:rPr>
              <a:t>those</a:t>
            </a:r>
            <a:r>
              <a:rPr lang="en-US" sz="34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400" i="1" dirty="0">
                <a:effectLst>
                  <a:outerShdw blurRad="38100" dist="38100" dir="2700000" algn="tl">
                    <a:srgbClr val="000000">
                      <a:alpha val="43137"/>
                    </a:srgbClr>
                  </a:outerShdw>
                </a:effectLst>
                <a:latin typeface="Calibri" panose="020F0502020204030204" pitchFamily="34" charset="0"/>
              </a:rPr>
              <a:t>make them</a:t>
            </a:r>
            <a:r>
              <a:rPr lang="en-US" sz="3400" dirty="0">
                <a:effectLst>
                  <a:outerShdw blurRad="38100" dist="38100" dir="2700000" algn="tl">
                    <a:srgbClr val="000000">
                      <a:alpha val="43137"/>
                    </a:srgbClr>
                  </a:outerShdw>
                </a:effectLst>
                <a:latin typeface="Calibri" panose="020F0502020204030204" pitchFamily="34" charset="0"/>
              </a:rPr>
              <a:t> know that I have loved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4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4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400" i="1" dirty="0">
                <a:effectLst>
                  <a:outerShdw blurRad="38100" dist="38100" dir="2700000" algn="tl">
                    <a:srgbClr val="000000">
                      <a:alpha val="43137"/>
                    </a:srgbClr>
                  </a:outerShdw>
                </a:effectLst>
                <a:latin typeface="Calibri" panose="020F0502020204030204" pitchFamily="34" charset="0"/>
              </a:rPr>
              <a:t>hour</a:t>
            </a:r>
            <a:r>
              <a:rPr lang="en-US" sz="34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3307615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Thus, it becomes cause for participating in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180875373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4524315"/>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3:9-10</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 ‘Behold, I will cause </a:t>
            </a:r>
            <a:r>
              <a:rPr lang="en-US" sz="3400" i="1" dirty="0">
                <a:effectLst>
                  <a:outerShdw blurRad="38100" dist="38100" dir="2700000" algn="tl">
                    <a:srgbClr val="000000">
                      <a:alpha val="43137"/>
                    </a:srgbClr>
                  </a:outerShdw>
                </a:effectLst>
                <a:latin typeface="Calibri" panose="020F0502020204030204" pitchFamily="34" charset="0"/>
              </a:rPr>
              <a:t>those</a:t>
            </a:r>
            <a:r>
              <a:rPr lang="en-US" sz="34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400" i="1" dirty="0">
                <a:effectLst>
                  <a:outerShdw blurRad="38100" dist="38100" dir="2700000" algn="tl">
                    <a:srgbClr val="000000">
                      <a:alpha val="43137"/>
                    </a:srgbClr>
                  </a:outerShdw>
                </a:effectLst>
                <a:latin typeface="Calibri" panose="020F0502020204030204" pitchFamily="34" charset="0"/>
              </a:rPr>
              <a:t>make them</a:t>
            </a:r>
            <a:r>
              <a:rPr lang="en-US" sz="3400" dirty="0">
                <a:effectLst>
                  <a:outerShdw blurRad="38100" dist="38100" dir="2700000" algn="tl">
                    <a:srgbClr val="000000">
                      <a:alpha val="43137"/>
                    </a:srgbClr>
                  </a:outerShdw>
                </a:effectLst>
                <a:latin typeface="Calibri" panose="020F0502020204030204" pitchFamily="34" charset="0"/>
              </a:rPr>
              <a:t> know that I have loved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4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4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400" i="1" dirty="0">
                <a:effectLst>
                  <a:outerShdw blurRad="38100" dist="38100" dir="2700000" algn="tl">
                    <a:srgbClr val="000000">
                      <a:alpha val="43137"/>
                    </a:srgbClr>
                  </a:outerShdw>
                </a:effectLst>
                <a:latin typeface="Calibri" panose="020F0502020204030204" pitchFamily="34" charset="0"/>
              </a:rPr>
              <a:t>hour</a:t>
            </a:r>
            <a:r>
              <a:rPr lang="en-US" sz="34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1003049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in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151328500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4524315"/>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3:9-10</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 ‘Behold, I will cause </a:t>
            </a:r>
            <a:r>
              <a:rPr lang="en-US" sz="3400" i="1" dirty="0">
                <a:effectLst>
                  <a:outerShdw blurRad="38100" dist="38100" dir="2700000" algn="tl">
                    <a:srgbClr val="000000">
                      <a:alpha val="43137"/>
                    </a:srgbClr>
                  </a:outerShdw>
                </a:effectLst>
                <a:latin typeface="Calibri" panose="020F0502020204030204" pitchFamily="34" charset="0"/>
              </a:rPr>
              <a:t>those</a:t>
            </a:r>
            <a:r>
              <a:rPr lang="en-US" sz="34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400" i="1" dirty="0">
                <a:effectLst>
                  <a:outerShdw blurRad="38100" dist="38100" dir="2700000" algn="tl">
                    <a:srgbClr val="000000">
                      <a:alpha val="43137"/>
                    </a:srgbClr>
                  </a:outerShdw>
                </a:effectLst>
                <a:latin typeface="Calibri" panose="020F0502020204030204" pitchFamily="34" charset="0"/>
              </a:rPr>
              <a:t>make them</a:t>
            </a:r>
            <a:r>
              <a:rPr lang="en-US" sz="3400" dirty="0">
                <a:effectLst>
                  <a:outerShdw blurRad="38100" dist="38100" dir="2700000" algn="tl">
                    <a:srgbClr val="000000">
                      <a:alpha val="43137"/>
                    </a:srgbClr>
                  </a:outerShdw>
                </a:effectLst>
                <a:latin typeface="Calibri" panose="020F0502020204030204" pitchFamily="34" charset="0"/>
              </a:rPr>
              <a:t> know that I have loved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4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4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400" i="1" dirty="0">
                <a:effectLst>
                  <a:outerShdw blurRad="38100" dist="38100" dir="2700000" algn="tl">
                    <a:srgbClr val="000000">
                      <a:alpha val="43137"/>
                    </a:srgbClr>
                  </a:outerShdw>
                </a:effectLst>
                <a:latin typeface="Calibri" panose="020F0502020204030204" pitchFamily="34" charset="0"/>
              </a:rPr>
              <a:t>hour</a:t>
            </a:r>
            <a:r>
              <a:rPr lang="en-US" sz="34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2389802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7" y="1600200"/>
            <a:ext cx="7451269"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975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in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21897860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4524315"/>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3:9-10</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 ‘Behold, I will cause </a:t>
            </a:r>
            <a:r>
              <a:rPr lang="en-US" sz="3400" i="1" dirty="0">
                <a:effectLst>
                  <a:outerShdw blurRad="38100" dist="38100" dir="2700000" algn="tl">
                    <a:srgbClr val="000000">
                      <a:alpha val="43137"/>
                    </a:srgbClr>
                  </a:outerShdw>
                </a:effectLst>
                <a:latin typeface="Calibri" panose="020F0502020204030204" pitchFamily="34" charset="0"/>
              </a:rPr>
              <a:t>those</a:t>
            </a:r>
            <a:r>
              <a:rPr lang="en-US" sz="34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400" i="1" dirty="0">
                <a:effectLst>
                  <a:outerShdw blurRad="38100" dist="38100" dir="2700000" algn="tl">
                    <a:srgbClr val="000000">
                      <a:alpha val="43137"/>
                    </a:srgbClr>
                  </a:outerShdw>
                </a:effectLst>
                <a:latin typeface="Calibri" panose="020F0502020204030204" pitchFamily="34" charset="0"/>
              </a:rPr>
              <a:t>make them</a:t>
            </a:r>
            <a:r>
              <a:rPr lang="en-US" sz="3400" dirty="0">
                <a:effectLst>
                  <a:outerShdw blurRad="38100" dist="38100" dir="2700000" algn="tl">
                    <a:srgbClr val="000000">
                      <a:alpha val="43137"/>
                    </a:srgbClr>
                  </a:outerShdw>
                </a:effectLst>
                <a:latin typeface="Calibri" panose="020F0502020204030204" pitchFamily="34" charset="0"/>
              </a:rPr>
              <a:t> know that I have loved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4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4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400" i="1" dirty="0">
                <a:effectLst>
                  <a:outerShdw blurRad="38100" dist="38100" dir="2700000" algn="tl">
                    <a:srgbClr val="000000">
                      <a:alpha val="43137"/>
                    </a:srgbClr>
                  </a:outerShdw>
                </a:effectLst>
                <a:latin typeface="Calibri" panose="020F0502020204030204" pitchFamily="34" charset="0"/>
              </a:rPr>
              <a:t>hour</a:t>
            </a:r>
            <a:r>
              <a:rPr lang="en-US" sz="34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109005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1295400"/>
            <a:ext cx="10972800" cy="5029200"/>
          </a:xfrm>
        </p:spPr>
        <p:txBody>
          <a:bodyPr/>
          <a:lstStyle/>
          <a:p>
            <a:pPr marL="457200" indent="-457200" algn="just" eaLnBrk="1" hangingPunct="1">
              <a:spcBef>
                <a:spcPts val="0"/>
              </a:spcBef>
              <a:spcAft>
                <a:spcPts val="900"/>
              </a:spcAft>
              <a:buSzPct val="100000"/>
              <a:buFont typeface="+mj-lt"/>
              <a:buAutoNum type="arabicPeriod" startAt="7"/>
              <a:defRPr/>
            </a:pPr>
            <a:r>
              <a:rPr lang="en-US" sz="2800" b="1" u="sng" dirty="0">
                <a:solidFill>
                  <a:srgbClr val="FFFFCC"/>
                </a:solidFill>
                <a:effectLst>
                  <a:outerShdw blurRad="38100" dist="38100" dir="2700000" algn="tl">
                    <a:srgbClr val="000000">
                      <a:alpha val="43137"/>
                    </a:srgbClr>
                  </a:outerShdw>
                </a:effectLst>
              </a:rPr>
              <a:t>Rev. 3:10b becomes an additional unconditional promise of Rapture participation beyond the promises of Rev. 3:9b.</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It is rare to begin a sentence with “because”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in a causative sense.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Instead,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(“because”), when casual in function, usually follows a statement or promise in providing a reason for what preceded it in the sentence.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5" name="TextBox 4">
            <a:extLst>
              <a:ext uri="{FF2B5EF4-FFF2-40B4-BE49-F238E27FC236}">
                <a16:creationId xmlns:a16="http://schemas.microsoft.com/office/drawing/2014/main" id="{7C255AD7-D3CC-4F2A-88BD-396629E8BB5E}"/>
              </a:ext>
            </a:extLst>
          </p:cNvPr>
          <p:cNvSpPr txBox="1"/>
          <p:nvPr/>
        </p:nvSpPr>
        <p:spPr>
          <a:xfrm>
            <a:off x="2705100" y="6396335"/>
            <a:ext cx="67056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9773530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4524315"/>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3:9-10</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 ‘Behold, I will cause </a:t>
            </a:r>
            <a:r>
              <a:rPr lang="en-US" sz="3400" i="1" dirty="0">
                <a:effectLst>
                  <a:outerShdw blurRad="38100" dist="38100" dir="2700000" algn="tl">
                    <a:srgbClr val="000000">
                      <a:alpha val="43137"/>
                    </a:srgbClr>
                  </a:outerShdw>
                </a:effectLst>
                <a:latin typeface="Calibri" panose="020F0502020204030204" pitchFamily="34" charset="0"/>
              </a:rPr>
              <a:t>those</a:t>
            </a:r>
            <a:r>
              <a:rPr lang="en-US" sz="34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400" i="1" dirty="0">
                <a:effectLst>
                  <a:outerShdw blurRad="38100" dist="38100" dir="2700000" algn="tl">
                    <a:srgbClr val="000000">
                      <a:alpha val="43137"/>
                    </a:srgbClr>
                  </a:outerShdw>
                </a:effectLst>
                <a:latin typeface="Calibri" panose="020F0502020204030204" pitchFamily="34" charset="0"/>
              </a:rPr>
              <a:t>make them</a:t>
            </a:r>
            <a:r>
              <a:rPr lang="en-US" sz="3400" dirty="0">
                <a:effectLst>
                  <a:outerShdw blurRad="38100" dist="38100" dir="2700000" algn="tl">
                    <a:srgbClr val="000000">
                      <a:alpha val="43137"/>
                    </a:srgbClr>
                  </a:outerShdw>
                </a:effectLst>
                <a:latin typeface="Calibri" panose="020F0502020204030204" pitchFamily="34" charset="0"/>
              </a:rPr>
              <a:t> know that I have loved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4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4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400" i="1" dirty="0">
                <a:effectLst>
                  <a:outerShdw blurRad="38100" dist="38100" dir="2700000" algn="tl">
                    <a:srgbClr val="000000">
                      <a:alpha val="43137"/>
                    </a:srgbClr>
                  </a:outerShdw>
                </a:effectLst>
                <a:latin typeface="Calibri" panose="020F0502020204030204" pitchFamily="34" charset="0"/>
              </a:rPr>
              <a:t>hour</a:t>
            </a:r>
            <a:r>
              <a:rPr lang="en-US" sz="34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2648354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1295400"/>
            <a:ext cx="11277600" cy="5029200"/>
          </a:xfrm>
        </p:spPr>
        <p:txBody>
          <a:bodyPr/>
          <a:lstStyle/>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Rev. 3:10b becomes an additional unconditional promise of Rapture participation beyond the promises of Rev. 3:9b.</a:t>
            </a:r>
          </a:p>
          <a:p>
            <a:pPr marL="457200" indent="-457200" algn="just" eaLnBrk="1" hangingPunct="1">
              <a:spcBef>
                <a:spcPts val="0"/>
              </a:spcBef>
              <a:spcAft>
                <a:spcPts val="900"/>
              </a:spcAft>
              <a:buSzPct val="100000"/>
              <a:buFont typeface="+mj-lt"/>
              <a:buAutoNum type="arabicPeriod" startAt="7"/>
              <a:defRPr/>
            </a:pPr>
            <a:r>
              <a:rPr lang="en-US" sz="2800" b="1" u="sng" dirty="0">
                <a:solidFill>
                  <a:srgbClr val="FFFFCC"/>
                </a:solidFill>
                <a:effectLst>
                  <a:outerShdw blurRad="38100" dist="38100" dir="2700000" algn="tl">
                    <a:srgbClr val="000000">
                      <a:alpha val="43137"/>
                    </a:srgbClr>
                  </a:outerShdw>
                </a:effectLst>
              </a:rPr>
              <a:t>It is rare to begin a sentence with “because” (</a:t>
            </a:r>
            <a:r>
              <a:rPr lang="en-US" sz="2800" b="1" i="1" u="sng" dirty="0" err="1">
                <a:solidFill>
                  <a:srgbClr val="FFFFCC"/>
                </a:solidFill>
                <a:effectLst>
                  <a:outerShdw blurRad="38100" dist="38100" dir="2700000" algn="tl">
                    <a:srgbClr val="000000">
                      <a:alpha val="43137"/>
                    </a:srgbClr>
                  </a:outerShdw>
                </a:effectLst>
              </a:rPr>
              <a:t>hoti</a:t>
            </a:r>
            <a:r>
              <a:rPr lang="en-US" sz="2800" b="1" u="sng" dirty="0">
                <a:solidFill>
                  <a:srgbClr val="FFFFCC"/>
                </a:solidFill>
                <a:effectLst>
                  <a:outerShdw blurRad="38100" dist="38100" dir="2700000" algn="tl">
                    <a:srgbClr val="000000">
                      <a:alpha val="43137"/>
                    </a:srgbClr>
                  </a:outerShdw>
                </a:effectLst>
              </a:rPr>
              <a:t>) in a causative sense.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Instead,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(“because”), when casual in function, usually follows a statement or promise in providing a reason for what preceded it in the sentence.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5" name="TextBox 4">
            <a:extLst>
              <a:ext uri="{FF2B5EF4-FFF2-40B4-BE49-F238E27FC236}">
                <a16:creationId xmlns:a16="http://schemas.microsoft.com/office/drawing/2014/main" id="{7C255AD7-D3CC-4F2A-88BD-396629E8BB5E}"/>
              </a:ext>
            </a:extLst>
          </p:cNvPr>
          <p:cNvSpPr txBox="1"/>
          <p:nvPr/>
        </p:nvSpPr>
        <p:spPr>
          <a:xfrm>
            <a:off x="2705100" y="6396335"/>
            <a:ext cx="67056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46819291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4524315"/>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3:9-10</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 ‘Behold, I will cause </a:t>
            </a:r>
            <a:r>
              <a:rPr lang="en-US" sz="3400" i="1" dirty="0">
                <a:effectLst>
                  <a:outerShdw blurRad="38100" dist="38100" dir="2700000" algn="tl">
                    <a:srgbClr val="000000">
                      <a:alpha val="43137"/>
                    </a:srgbClr>
                  </a:outerShdw>
                </a:effectLst>
                <a:latin typeface="Calibri" panose="020F0502020204030204" pitchFamily="34" charset="0"/>
              </a:rPr>
              <a:t>those</a:t>
            </a:r>
            <a:r>
              <a:rPr lang="en-US" sz="34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400" i="1" dirty="0">
                <a:effectLst>
                  <a:outerShdw blurRad="38100" dist="38100" dir="2700000" algn="tl">
                    <a:srgbClr val="000000">
                      <a:alpha val="43137"/>
                    </a:srgbClr>
                  </a:outerShdw>
                </a:effectLst>
                <a:latin typeface="Calibri" panose="020F0502020204030204" pitchFamily="34" charset="0"/>
              </a:rPr>
              <a:t>make them</a:t>
            </a:r>
            <a:r>
              <a:rPr lang="en-US" sz="3400" dirty="0">
                <a:effectLst>
                  <a:outerShdw blurRad="38100" dist="38100" dir="2700000" algn="tl">
                    <a:srgbClr val="000000">
                      <a:alpha val="43137"/>
                    </a:srgbClr>
                  </a:outerShdw>
                </a:effectLst>
                <a:latin typeface="Calibri" panose="020F0502020204030204" pitchFamily="34" charset="0"/>
              </a:rPr>
              <a:t> know that I have loved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4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4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400" i="1" dirty="0">
                <a:effectLst>
                  <a:outerShdw blurRad="38100" dist="38100" dir="2700000" algn="tl">
                    <a:srgbClr val="000000">
                      <a:alpha val="43137"/>
                    </a:srgbClr>
                  </a:outerShdw>
                </a:effectLst>
                <a:latin typeface="Calibri" panose="020F0502020204030204" pitchFamily="34" charset="0"/>
              </a:rPr>
              <a:t>hour</a:t>
            </a:r>
            <a:r>
              <a:rPr lang="en-US" sz="34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84012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1295400"/>
            <a:ext cx="10972800" cy="5029200"/>
          </a:xfrm>
        </p:spPr>
        <p:txBody>
          <a:bodyPr/>
          <a:lstStyle/>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Rev. 3:10b becomes an additional unconditional promise of Rapture participation beyond the promises of Rev. 3:9b.</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It is rare to begin a sentence with “because”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in a causative sense.</a:t>
            </a:r>
          </a:p>
          <a:p>
            <a:pPr marL="457200" indent="-457200" algn="just" eaLnBrk="1" hangingPunct="1">
              <a:spcBef>
                <a:spcPts val="0"/>
              </a:spcBef>
              <a:spcAft>
                <a:spcPts val="900"/>
              </a:spcAft>
              <a:buSzPct val="100000"/>
              <a:buFont typeface="+mj-lt"/>
              <a:buAutoNum type="arabicPeriod" startAt="7"/>
              <a:defRPr/>
            </a:pPr>
            <a:r>
              <a:rPr lang="en-US" sz="2800" b="1" u="sng" dirty="0">
                <a:solidFill>
                  <a:srgbClr val="FFFFCC"/>
                </a:solidFill>
                <a:effectLst>
                  <a:outerShdw blurRad="38100" dist="38100" dir="2700000" algn="tl">
                    <a:srgbClr val="000000">
                      <a:alpha val="43137"/>
                    </a:srgbClr>
                  </a:outerShdw>
                </a:effectLst>
              </a:rPr>
              <a:t>Instead, </a:t>
            </a:r>
            <a:r>
              <a:rPr lang="en-US" sz="2800" b="1" i="1" u="sng" dirty="0" err="1">
                <a:solidFill>
                  <a:srgbClr val="FFFFCC"/>
                </a:solidFill>
                <a:effectLst>
                  <a:outerShdw blurRad="38100" dist="38100" dir="2700000" algn="tl">
                    <a:srgbClr val="000000">
                      <a:alpha val="43137"/>
                    </a:srgbClr>
                  </a:outerShdw>
                </a:effectLst>
              </a:rPr>
              <a:t>hoti</a:t>
            </a:r>
            <a:r>
              <a:rPr lang="en-US" sz="2800" b="1" u="sng" dirty="0">
                <a:solidFill>
                  <a:srgbClr val="FFFFCC"/>
                </a:solidFill>
                <a:effectLst>
                  <a:outerShdw blurRad="38100" dist="38100" dir="2700000" algn="tl">
                    <a:srgbClr val="000000">
                      <a:alpha val="43137"/>
                    </a:srgbClr>
                  </a:outerShdw>
                </a:effectLst>
              </a:rPr>
              <a:t> (“because”), when casual in function, usually follows a statement or promise in providing a reason for what preceded it in the sentence.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5" name="TextBox 4">
            <a:extLst>
              <a:ext uri="{FF2B5EF4-FFF2-40B4-BE49-F238E27FC236}">
                <a16:creationId xmlns:a16="http://schemas.microsoft.com/office/drawing/2014/main" id="{7C255AD7-D3CC-4F2A-88BD-396629E8BB5E}"/>
              </a:ext>
            </a:extLst>
          </p:cNvPr>
          <p:cNvSpPr txBox="1"/>
          <p:nvPr/>
        </p:nvSpPr>
        <p:spPr>
          <a:xfrm>
            <a:off x="2705100" y="6396335"/>
            <a:ext cx="67056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37617817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4524315"/>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3:9-10</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 ‘Behold, I will cause </a:t>
            </a:r>
            <a:r>
              <a:rPr lang="en-US" sz="3400" i="1" dirty="0">
                <a:effectLst>
                  <a:outerShdw blurRad="38100" dist="38100" dir="2700000" algn="tl">
                    <a:srgbClr val="000000">
                      <a:alpha val="43137"/>
                    </a:srgbClr>
                  </a:outerShdw>
                </a:effectLst>
                <a:latin typeface="Calibri" panose="020F0502020204030204" pitchFamily="34" charset="0"/>
              </a:rPr>
              <a:t>those</a:t>
            </a:r>
            <a:r>
              <a:rPr lang="en-US" sz="34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400" i="1" dirty="0">
                <a:effectLst>
                  <a:outerShdw blurRad="38100" dist="38100" dir="2700000" algn="tl">
                    <a:srgbClr val="000000">
                      <a:alpha val="43137"/>
                    </a:srgbClr>
                  </a:outerShdw>
                </a:effectLst>
                <a:latin typeface="Calibri" panose="020F0502020204030204" pitchFamily="34" charset="0"/>
              </a:rPr>
              <a:t>make them</a:t>
            </a:r>
            <a:r>
              <a:rPr lang="en-US" sz="3400" dirty="0">
                <a:effectLst>
                  <a:outerShdw blurRad="38100" dist="38100" dir="2700000" algn="tl">
                    <a:srgbClr val="000000">
                      <a:alpha val="43137"/>
                    </a:srgbClr>
                  </a:outerShdw>
                </a:effectLst>
                <a:latin typeface="Calibri" panose="020F0502020204030204" pitchFamily="34" charset="0"/>
              </a:rPr>
              <a:t> know that I have loved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4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4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400" i="1" dirty="0">
                <a:effectLst>
                  <a:outerShdw blurRad="38100" dist="38100" dir="2700000" algn="tl">
                    <a:srgbClr val="000000">
                      <a:alpha val="43137"/>
                    </a:srgbClr>
                  </a:outerShdw>
                </a:effectLst>
                <a:latin typeface="Calibri" panose="020F0502020204030204" pitchFamily="34" charset="0"/>
              </a:rPr>
              <a:t>hour</a:t>
            </a:r>
            <a:r>
              <a:rPr lang="en-US" sz="34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3999432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1295400"/>
            <a:ext cx="10972800" cy="5029200"/>
          </a:xfrm>
        </p:spPr>
        <p:txBody>
          <a:bodyPr/>
          <a:lstStyle/>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Rev. 3:10b becomes an additional unconditional promise of Rapture participation beyond the promises of Rev. 3:9b.</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It is rare to begin a sentence with “because”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in a causative sense.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Instead,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(“because”), when casual in function, usually follows a statement or promise in providing a reason for what preceded it in the sentence.</a:t>
            </a:r>
          </a:p>
          <a:p>
            <a:pPr marL="457200" indent="-457200" algn="just" eaLnBrk="1" hangingPunct="1">
              <a:spcBef>
                <a:spcPts val="0"/>
              </a:spcBef>
              <a:spcAft>
                <a:spcPts val="900"/>
              </a:spcAft>
              <a:buSzPct val="100000"/>
              <a:buFont typeface="+mj-lt"/>
              <a:buAutoNum type="arabicPeriod" startAt="7"/>
              <a:defRPr/>
            </a:pPr>
            <a:r>
              <a:rPr lang="en-US" sz="2800" b="1" u="sng" dirty="0">
                <a:solidFill>
                  <a:srgbClr val="FFFFCC"/>
                </a:solidFill>
                <a:effectLst>
                  <a:outerShdw blurRad="38100" dist="38100" dir="2700000" algn="tl">
                    <a:srgbClr val="000000">
                      <a:alpha val="43137"/>
                    </a:srgbClr>
                  </a:outerShdw>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5" name="TextBox 4">
            <a:extLst>
              <a:ext uri="{FF2B5EF4-FFF2-40B4-BE49-F238E27FC236}">
                <a16:creationId xmlns:a16="http://schemas.microsoft.com/office/drawing/2014/main" id="{7C255AD7-D3CC-4F2A-88BD-396629E8BB5E}"/>
              </a:ext>
            </a:extLst>
          </p:cNvPr>
          <p:cNvSpPr txBox="1"/>
          <p:nvPr/>
        </p:nvSpPr>
        <p:spPr>
          <a:xfrm>
            <a:off x="2705100" y="6396335"/>
            <a:ext cx="67056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85754205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7551A6-AB45-4AF6-A640-F300277446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4744889"/>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3:9-10</a:t>
            </a:r>
          </a:p>
          <a:p>
            <a:pPr algn="ctr">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MacDonald’s Idiomatic Translation (MIT) </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would put at your disposal those from the synagogue of Satan who call themselves Jews but are not; they are lying. See: I will make them come and bow down before your feet, and they will know that I loved you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you kept my enduring word. I also will keep you from the time of trial that is about to come...”</a:t>
            </a:r>
          </a:p>
        </p:txBody>
      </p:sp>
    </p:spTree>
    <p:extLst>
      <p:ext uri="{BB962C8B-B14F-4D97-AF65-F5344CB8AC3E}">
        <p14:creationId xmlns:p14="http://schemas.microsoft.com/office/powerpoint/2010/main" val="1666921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09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What is the Rapture?</a:t>
            </a:r>
          </a:p>
        </p:txBody>
      </p:sp>
      <p:sp>
        <p:nvSpPr>
          <p:cNvPr id="32771" name="Rectangle 3"/>
          <p:cNvSpPr>
            <a:spLocks noGrp="1" noChangeArrowheads="1"/>
          </p:cNvSpPr>
          <p:nvPr>
            <p:ph idx="1"/>
          </p:nvPr>
        </p:nvSpPr>
        <p:spPr>
          <a:xfrm>
            <a:off x="1752600" y="990600"/>
            <a:ext cx="8686800" cy="5715000"/>
          </a:xfrm>
        </p:spPr>
        <p:txBody>
          <a:bodyPr/>
          <a:lstStyle/>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An important doctrine</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Distinct from the Second Advent</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Catching away of all living believers (1 Thess 4:17)</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Reunion (1 Thess 4:14-16)</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Resurrection (1 Cor 15:50-54)</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Exemption from death (1 Cor 15:51, 54-56) </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Instantaneous (1 Cor 15:52)</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Mystery (1 Cor 15:51)</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Imminent (1 Cor 15:51; 1 Thess 4:15)</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94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0D51E9E5-A8D4-4E15-970E-D209F98ED290}"/>
              </a:ext>
            </a:extLst>
          </p:cNvPr>
          <p:cNvPicPr>
            <a:picLocks noChangeAspect="1"/>
          </p:cNvPicPr>
          <p:nvPr/>
        </p:nvPicPr>
        <p:blipFill rotWithShape="1">
          <a:blip r:embed="rId2">
            <a:extLst>
              <a:ext uri="{28A0092B-C50C-407E-A947-70E740481C1C}">
                <a14:useLocalDpi xmlns:a14="http://schemas.microsoft.com/office/drawing/2010/main" val="0"/>
              </a:ext>
            </a:extLst>
          </a:blip>
          <a:srcRect b="2164"/>
          <a:stretch/>
        </p:blipFill>
        <p:spPr>
          <a:xfrm>
            <a:off x="3048000" y="951651"/>
            <a:ext cx="6096000" cy="5525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DF5576F0-33D0-440C-8F4F-A1A286EA4162}"/>
              </a:ext>
            </a:extLst>
          </p:cNvPr>
          <p:cNvSpPr txBox="1"/>
          <p:nvPr/>
        </p:nvSpPr>
        <p:spPr>
          <a:xfrm>
            <a:off x="1752600" y="224135"/>
            <a:ext cx="8686800" cy="646331"/>
          </a:xfrm>
          <a:prstGeom prst="rect">
            <a:avLst/>
          </a:prstGeom>
          <a:noFill/>
        </p:spPr>
        <p:txBody>
          <a:bodyPr wrap="square" rtlCol="0">
            <a:spAutoFit/>
          </a:bodyPr>
          <a:lstStyle/>
          <a:p>
            <a:pPr algn="ctr"/>
            <a:r>
              <a:rPr lang="en-US" sz="36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Keith R. Moritz</a:t>
            </a:r>
          </a:p>
        </p:txBody>
      </p:sp>
    </p:spTree>
    <p:extLst>
      <p:ext uri="{BB962C8B-B14F-4D97-AF65-F5344CB8AC3E}">
        <p14:creationId xmlns:p14="http://schemas.microsoft.com/office/powerpoint/2010/main" val="3821268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document, receipt&#10;&#10;Description automatically generated">
            <a:extLst>
              <a:ext uri="{FF2B5EF4-FFF2-40B4-BE49-F238E27FC236}">
                <a16:creationId xmlns:a16="http://schemas.microsoft.com/office/drawing/2014/main" id="{1C84E937-1696-4B70-91B7-A0ED0CFDA240}"/>
              </a:ext>
            </a:extLst>
          </p:cNvPr>
          <p:cNvPicPr>
            <a:picLocks noChangeAspect="1"/>
          </p:cNvPicPr>
          <p:nvPr/>
        </p:nvPicPr>
        <p:blipFill rotWithShape="1">
          <a:blip r:embed="rId2">
            <a:extLst>
              <a:ext uri="{28A0092B-C50C-407E-A947-70E740481C1C}">
                <a14:useLocalDpi xmlns:a14="http://schemas.microsoft.com/office/drawing/2010/main" val="0"/>
              </a:ext>
            </a:extLst>
          </a:blip>
          <a:srcRect r="9722"/>
          <a:stretch/>
        </p:blipFill>
        <p:spPr>
          <a:xfrm>
            <a:off x="609598" y="1143000"/>
            <a:ext cx="10914954" cy="4937760"/>
          </a:xfrm>
          <a:prstGeom prst="rect">
            <a:avLst/>
          </a:prstGeom>
        </p:spPr>
      </p:pic>
      <p:sp>
        <p:nvSpPr>
          <p:cNvPr id="5" name="TextBox 4">
            <a:extLst>
              <a:ext uri="{FF2B5EF4-FFF2-40B4-BE49-F238E27FC236}">
                <a16:creationId xmlns:a16="http://schemas.microsoft.com/office/drawing/2014/main" id="{0239DF4D-C4CE-4F42-998A-F214E416C191}"/>
              </a:ext>
            </a:extLst>
          </p:cNvPr>
          <p:cNvSpPr txBox="1"/>
          <p:nvPr/>
        </p:nvSpPr>
        <p:spPr>
          <a:xfrm>
            <a:off x="1752600" y="224135"/>
            <a:ext cx="8686800" cy="646331"/>
          </a:xfrm>
          <a:prstGeom prst="rect">
            <a:avLst/>
          </a:prstGeom>
          <a:noFill/>
        </p:spPr>
        <p:txBody>
          <a:bodyPr wrap="square" rtlCol="0">
            <a:spAutoFit/>
          </a:bodyPr>
          <a:lstStyle/>
          <a:p>
            <a:pPr algn="ctr"/>
            <a:r>
              <a:rPr lang="en-US" sz="36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Keith R. Moritz</a:t>
            </a:r>
          </a:p>
        </p:txBody>
      </p:sp>
    </p:spTree>
    <p:extLst>
      <p:ext uri="{BB962C8B-B14F-4D97-AF65-F5344CB8AC3E}">
        <p14:creationId xmlns:p14="http://schemas.microsoft.com/office/powerpoint/2010/main" val="1310090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in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3381245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1295400"/>
            <a:ext cx="10972800" cy="5029200"/>
          </a:xfrm>
        </p:spPr>
        <p:txBody>
          <a:bodyPr/>
          <a:lstStyle/>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Rev. 3:10b becomes an additional unconditional promise of Rapture participation beyond the promises of Rev. 2:9b.</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It is rare to begin a sentence with “because”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in a causative sense.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Instead,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(“because”), when casual in function, usually follows a statement or promise in providing a reason for what preceded it in the sentence.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5" name="TextBox 4">
            <a:extLst>
              <a:ext uri="{FF2B5EF4-FFF2-40B4-BE49-F238E27FC236}">
                <a16:creationId xmlns:a16="http://schemas.microsoft.com/office/drawing/2014/main" id="{7C255AD7-D3CC-4F2A-88BD-396629E8BB5E}"/>
              </a:ext>
            </a:extLst>
          </p:cNvPr>
          <p:cNvSpPr txBox="1"/>
          <p:nvPr/>
        </p:nvSpPr>
        <p:spPr>
          <a:xfrm>
            <a:off x="2705100" y="6396335"/>
            <a:ext cx="67056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51775068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26029287"/>
              </p:ext>
            </p:extLst>
          </p:nvPr>
        </p:nvGraphicFramePr>
        <p:xfrm>
          <a:off x="381000" y="152400"/>
          <a:ext cx="11430000" cy="6553198"/>
        </p:xfrm>
        <a:graphic>
          <a:graphicData uri="http://schemas.openxmlformats.org/drawingml/2006/table">
            <a:tbl>
              <a:tblPr>
                <a:tableStyleId>{D7AC3CCA-C797-4891-BE02-D94E43425B78}</a:tableStyleId>
              </a:tblPr>
              <a:tblGrid>
                <a:gridCol w="3835066">
                  <a:extLst>
                    <a:ext uri="{9D8B030D-6E8A-4147-A177-3AD203B41FA5}">
                      <a16:colId xmlns:a16="http://schemas.microsoft.com/office/drawing/2014/main" val="20000"/>
                    </a:ext>
                  </a:extLst>
                </a:gridCol>
                <a:gridCol w="3835066">
                  <a:extLst>
                    <a:ext uri="{9D8B030D-6E8A-4147-A177-3AD203B41FA5}">
                      <a16:colId xmlns:a16="http://schemas.microsoft.com/office/drawing/2014/main" val="20001"/>
                    </a:ext>
                  </a:extLst>
                </a:gridCol>
                <a:gridCol w="3759868">
                  <a:extLst>
                    <a:ext uri="{9D8B030D-6E8A-4147-A177-3AD203B41FA5}">
                      <a16:colId xmlns:a16="http://schemas.microsoft.com/office/drawing/2014/main" val="20003"/>
                    </a:ext>
                  </a:extLst>
                </a:gridCol>
              </a:tblGrid>
              <a:tr h="120816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668129">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Thyatira</a:t>
                      </a:r>
                    </a:p>
                  </a:txBody>
                  <a:tcPr marT="45713" marB="45713" anchor="ctr" horzOverflow="overflow">
                    <a:solidFill>
                      <a:srgbClr val="FFFFCC"/>
                    </a:solidFill>
                  </a:tcPr>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2:18-29</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Corrupt</a:t>
                      </a:r>
                    </a:p>
                  </a:txBody>
                  <a:tcPr marT="45713" marB="45713" anchor="ctr" horzOverflow="overflow">
                    <a:solidFill>
                      <a:srgbClr val="FFFFCC"/>
                    </a:solidFill>
                  </a:tcPr>
                </a:tc>
                <a:extLst>
                  <a:ext uri="{0D108BD9-81ED-4DB2-BD59-A6C34878D82A}">
                    <a16:rowId xmlns:a16="http://schemas.microsoft.com/office/drawing/2014/main" val="10004"/>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solidFill>
                      <a:schemeClr val="accent4"/>
                    </a:solidFill>
                  </a:tcPr>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3:7-13</a:t>
                      </a:r>
                    </a:p>
                  </a:txBody>
                  <a:tcPr marT="45713" marB="45713" anchor="ctr" horzOverflow="overflow">
                    <a:solidFill>
                      <a:schemeClr val="accent4"/>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solidFill>
                      <a:schemeClr val="accent4"/>
                    </a:solidFill>
                  </a:tcPr>
                </a:tc>
                <a:extLst>
                  <a:ext uri="{0D108BD9-81ED-4DB2-BD59-A6C34878D82A}">
                    <a16:rowId xmlns:a16="http://schemas.microsoft.com/office/drawing/2014/main" val="10006"/>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6434970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7">
            <a:extLst>
              <a:ext uri="{FF2B5EF4-FFF2-40B4-BE49-F238E27FC236}">
                <a16:creationId xmlns:a16="http://schemas.microsoft.com/office/drawing/2014/main" id="{A760FBDA-D8F2-4AA4-BDD9-F0FD9525F555}"/>
              </a:ext>
            </a:extLst>
          </p:cNvPr>
          <p:cNvSpPr>
            <a:spLocks noChangeArrowheads="1"/>
          </p:cNvSpPr>
          <p:nvPr/>
        </p:nvSpPr>
        <p:spPr bwMode="auto">
          <a:xfrm>
            <a:off x="4953000" y="2895600"/>
            <a:ext cx="1676400" cy="762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3285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AD38EA-8219-41DD-9C2E-8CF81FE884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2523768"/>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2:22</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“Behold, I will throw her on a bed of sickness, and those who commit adultery with her into great tribulation, unless they repent of her deeds.” </a:t>
            </a:r>
          </a:p>
        </p:txBody>
      </p:sp>
      <p:pic>
        <p:nvPicPr>
          <p:cNvPr id="8" name="Picture 2" descr="Image result for thyatira">
            <a:extLst>
              <a:ext uri="{FF2B5EF4-FFF2-40B4-BE49-F238E27FC236}">
                <a16:creationId xmlns:a16="http://schemas.microsoft.com/office/drawing/2014/main" id="{A2EF8575-CC44-432D-A0A8-E1C08E28D47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3143" y="2743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048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AD38EA-8219-41DD-9C2E-8CF81FE884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2523768"/>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2:22</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“Behold, I will throw her on a bed of sickness, and those who commit adultery with her into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great tribulation, unless they repent of her deeds</a:t>
            </a:r>
            <a:r>
              <a:rPr lang="en-US" sz="3600" dirty="0">
                <a:effectLst>
                  <a:outerShdw blurRad="38100" dist="38100" dir="2700000" algn="tl">
                    <a:srgbClr val="000000">
                      <a:alpha val="43137"/>
                    </a:srgbClr>
                  </a:outerShdw>
                </a:effectLst>
                <a:latin typeface="Calibri" panose="020F0502020204030204" pitchFamily="34" charset="0"/>
              </a:rPr>
              <a:t>.” </a:t>
            </a:r>
          </a:p>
        </p:txBody>
      </p:sp>
      <p:pic>
        <p:nvPicPr>
          <p:cNvPr id="8" name="Picture 2" descr="Image result for thyatira">
            <a:extLst>
              <a:ext uri="{FF2B5EF4-FFF2-40B4-BE49-F238E27FC236}">
                <a16:creationId xmlns:a16="http://schemas.microsoft.com/office/drawing/2014/main" id="{A2EF8575-CC44-432D-A0A8-E1C08E28D47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3143" y="2743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394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AD38EA-8219-41DD-9C2E-8CF81FE884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4739759"/>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7:13-14</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rPr>
              <a:t> Then one of the elders responded, saying to me, ‘These who are clothed in the white robes, who are they, and where have they come from?’ </a:t>
            </a:r>
            <a:r>
              <a:rPr lang="en-US" sz="3600" baseline="30000" dirty="0">
                <a:effectLst>
                  <a:outerShdw blurRad="38100" dist="38100" dir="2700000" algn="tl">
                    <a:srgbClr val="000000">
                      <a:alpha val="43137"/>
                    </a:srgbClr>
                  </a:outerShdw>
                </a:effectLst>
                <a:latin typeface="Calibri" panose="020F0502020204030204" pitchFamily="34" charset="0"/>
              </a:rPr>
              <a:t>14</a:t>
            </a:r>
            <a:r>
              <a:rPr lang="en-US" sz="3600" dirty="0">
                <a:effectLst>
                  <a:outerShdw blurRad="38100" dist="38100" dir="2700000" algn="tl">
                    <a:srgbClr val="000000">
                      <a:alpha val="43137"/>
                    </a:srgbClr>
                  </a:outerShdw>
                </a:effectLst>
                <a:latin typeface="Calibri" panose="020F0502020204030204" pitchFamily="34" charset="0"/>
              </a:rPr>
              <a:t> I said to him, ‘My lord, you know.’ And he said to me, ‘These are the ones who come out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great tribulation</a:t>
            </a:r>
            <a:r>
              <a:rPr lang="en-US" sz="3600" dirty="0">
                <a:effectLst>
                  <a:outerShdw blurRad="38100" dist="38100" dir="2700000" algn="tl">
                    <a:srgbClr val="000000">
                      <a:alpha val="43137"/>
                    </a:srgbClr>
                  </a:outerShdw>
                </a:effectLst>
                <a:latin typeface="Calibri" panose="020F0502020204030204" pitchFamily="34" charset="0"/>
              </a:rPr>
              <a:t>, and they have washed their robes and made them white in the blood of the Lamb.’” </a:t>
            </a:r>
          </a:p>
        </p:txBody>
      </p:sp>
    </p:spTree>
    <p:extLst>
      <p:ext uri="{BB962C8B-B14F-4D97-AF65-F5344CB8AC3E}">
        <p14:creationId xmlns:p14="http://schemas.microsoft.com/office/powerpoint/2010/main" val="3399420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3200400" y="1600200"/>
            <a:ext cx="8382000" cy="3616643"/>
          </a:xfrm>
        </p:spPr>
        <p:txBody>
          <a:bodyPr/>
          <a:lstStyle/>
          <a:p>
            <a:pPr marL="0" indent="0" algn="just">
              <a:buNone/>
            </a:pPr>
            <a:r>
              <a:rPr lang="en-US" b="1" dirty="0">
                <a:solidFill>
                  <a:srgbClr val="FFFFCC"/>
                </a:solidFill>
                <a:effectLst/>
              </a:rPr>
              <a:t>“Unwarranted adoption of an expanded semantic field</a:t>
            </a:r>
            <a:r>
              <a:rPr lang="en-US" dirty="0">
                <a:effectLst/>
              </a:rPr>
              <a:t>: The fallacy in this instance lies in the supposition that the meaning of a word in a specific context is much broader than the context itself allows and may bring with it the word’s entire semantic range. This step is sometimes called </a:t>
            </a:r>
            <a:r>
              <a:rPr lang="en-US" b="1" u="sng" dirty="0">
                <a:solidFill>
                  <a:srgbClr val="FFFFCC"/>
                </a:solidFill>
                <a:effectLst/>
              </a:rPr>
              <a:t>illegitimate totality transfer</a:t>
            </a:r>
            <a:r>
              <a:rPr lang="en-US" dirty="0">
                <a:effectLst/>
              </a:rPr>
              <a:t>.”</a:t>
            </a:r>
          </a:p>
        </p:txBody>
      </p:sp>
      <p:sp>
        <p:nvSpPr>
          <p:cNvPr id="4" name="TextBox 3">
            <a:extLst>
              <a:ext uri="{FF2B5EF4-FFF2-40B4-BE49-F238E27FC236}">
                <a16:creationId xmlns:a16="http://schemas.microsoft.com/office/drawing/2014/main" id="{3D0DF032-DE24-4699-83BD-7C8A3CB3ED9F}"/>
              </a:ext>
            </a:extLst>
          </p:cNvPr>
          <p:cNvSpPr txBox="1"/>
          <p:nvPr/>
        </p:nvSpPr>
        <p:spPr>
          <a:xfrm>
            <a:off x="1752600" y="206515"/>
            <a:ext cx="8686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Illegitimate Totality Transfer</a:t>
            </a:r>
          </a:p>
          <a:p>
            <a:pPr algn="ctr"/>
            <a:r>
              <a:rPr lang="en-US" sz="1800" dirty="0">
                <a:latin typeface="Calibri" panose="020F0502020204030204" pitchFamily="34" charset="0"/>
              </a:rPr>
              <a:t>D. A. Carson, </a:t>
            </a:r>
            <a:r>
              <a:rPr lang="en-US" sz="1800" i="1" dirty="0">
                <a:latin typeface="Calibri" panose="020F0502020204030204" pitchFamily="34" charset="0"/>
              </a:rPr>
              <a:t>Exegetical Fallacies</a:t>
            </a:r>
            <a:r>
              <a:rPr lang="en-US" sz="1800" dirty="0">
                <a:latin typeface="Calibri" panose="020F0502020204030204" pitchFamily="34" charset="0"/>
              </a:rPr>
              <a:t>, 2nd ed. (Grand Rapids, MI: Baker Academic, 1996), 60-61.</a:t>
            </a:r>
          </a:p>
          <a:p>
            <a:pPr algn="ctr"/>
            <a:endParaRPr lang="en-US" sz="18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1026" name="Picture 2">
            <a:extLst>
              <a:ext uri="{FF2B5EF4-FFF2-40B4-BE49-F238E27FC236}">
                <a16:creationId xmlns:a16="http://schemas.microsoft.com/office/drawing/2014/main" id="{B761368B-1FAE-49A3-8F6E-8EA8769FFA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752600"/>
            <a:ext cx="236643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967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7" y="1600200"/>
            <a:ext cx="7451269"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958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5821C039-CB7A-4D93-B10F-0F7E17DA96A1}"/>
              </a:ext>
            </a:extLst>
          </p:cNvPr>
          <p:cNvSpPr>
            <a:spLocks noChangeArrowheads="1"/>
          </p:cNvSpPr>
          <p:nvPr/>
        </p:nvSpPr>
        <p:spPr bwMode="auto">
          <a:xfrm>
            <a:off x="609600" y="1600200"/>
            <a:ext cx="10972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out of ingredients for the salad, so I decided to make a quick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down to the store. While at the store, I left the car engine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while I made my purchase, thinking that I would be right out again. However, while I was in the store, I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into my good friend Edward who was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county supervisor. This resulted in my having to endure a somewhat long-winded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down on how his campaign was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Finally, fearing that my car would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out of gas, I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great haste out to the parking lot and returned home with the car surely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only on fumes.”</a:t>
            </a:r>
          </a:p>
        </p:txBody>
      </p:sp>
      <p:sp>
        <p:nvSpPr>
          <p:cNvPr id="47107" name="TextBox 4">
            <a:extLst>
              <a:ext uri="{FF2B5EF4-FFF2-40B4-BE49-F238E27FC236}">
                <a16:creationId xmlns:a16="http://schemas.microsoft.com/office/drawing/2014/main" id="{7FD25604-B6E0-4EBA-AAED-E10342248A30}"/>
              </a:ext>
            </a:extLst>
          </p:cNvPr>
          <p:cNvSpPr txBox="1">
            <a:spLocks noChangeArrowheads="1"/>
          </p:cNvSpPr>
          <p:nvPr/>
        </p:nvSpPr>
        <p:spPr bwMode="auto">
          <a:xfrm>
            <a:off x="1524000" y="228602"/>
            <a:ext cx="914400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spcAft>
                <a:spcPts val="600"/>
              </a:spcAft>
              <a:buClrTx/>
              <a:buSzTx/>
              <a:buNone/>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George Gunn</a:t>
            </a:r>
          </a:p>
          <a:p>
            <a:pPr algn="ctr" eaLnBrk="1" hangingPunct="1">
              <a:spcBef>
                <a:spcPct val="0"/>
              </a:spcBef>
              <a:buClrTx/>
              <a:buSzTx/>
              <a:buFontTx/>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14:1-3 – The Father’s House: Are We There Yet?, 30. www.pre-trib.org</a:t>
            </a:r>
          </a:p>
        </p:txBody>
      </p:sp>
    </p:spTree>
    <p:extLst>
      <p:ext uri="{BB962C8B-B14F-4D97-AF65-F5344CB8AC3E}">
        <p14:creationId xmlns:p14="http://schemas.microsoft.com/office/powerpoint/2010/main" val="27457284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extLst>
              <p:ext uri="{D42A27DB-BD31-4B8C-83A1-F6EECF244321}">
                <p14:modId xmlns:p14="http://schemas.microsoft.com/office/powerpoint/2010/main" val="727151694"/>
              </p:ext>
            </p:extLst>
          </p:nvPr>
        </p:nvGraphicFramePr>
        <p:xfrm>
          <a:off x="609600" y="150736"/>
          <a:ext cx="10972800" cy="6556528"/>
        </p:xfrm>
        <a:graphic>
          <a:graphicData uri="http://schemas.openxmlformats.org/drawingml/2006/table">
            <a:tbl>
              <a:tblPr>
                <a:tableStyleId>{8A107856-5554-42FB-B03E-39F5DBC370BA}</a:tableStyleId>
              </a:tblPr>
              <a:tblGrid>
                <a:gridCol w="3657600">
                  <a:extLst>
                    <a:ext uri="{9D8B030D-6E8A-4147-A177-3AD203B41FA5}">
                      <a16:colId xmlns:a16="http://schemas.microsoft.com/office/drawing/2014/main" val="836798824"/>
                    </a:ext>
                  </a:extLst>
                </a:gridCol>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731520">
                <a:tc gridSpan="3">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lang="en-US" sz="3600" b="1" kern="1200" dirty="0">
                          <a:solidFill>
                            <a:schemeClr val="bg2"/>
                          </a:solidFill>
                          <a:effectLst/>
                          <a:latin typeface="Calibri" panose="020F0502020204030204" pitchFamily="34" charset="0"/>
                          <a:ea typeface="+mj-ea"/>
                          <a:cs typeface="+mj-cs"/>
                        </a:rPr>
                        <a:t>Great Tribulation?</a:t>
                      </a:r>
                    </a:p>
                  </a:txBody>
                  <a:tcPr marT="45714" marB="45714" anchor="ctr" horzOverflow="overflow">
                    <a:solidFill>
                      <a:schemeClr val="tx1"/>
                    </a:solidFill>
                  </a:tcPr>
                </a:tc>
                <a:tc hMerge="1">
                  <a:txBody>
                    <a:bodyPr/>
                    <a:lstStyle/>
                    <a:p>
                      <a:endParaRPr lang="en-US" dirty="0"/>
                    </a:p>
                  </a:txBody>
                  <a:tcPr horzOverflow="overflow">
                    <a:solidFill>
                      <a:srgbClr val="66FFFF"/>
                    </a:solidFill>
                  </a:tcPr>
                </a:tc>
                <a:tc hMerge="1">
                  <a:txBody>
                    <a:bodyPr/>
                    <a:lstStyle/>
                    <a:p>
                      <a:endParaRPr lang="en-US" dirty="0"/>
                    </a:p>
                  </a:txBody>
                  <a:tcPr horzOverflow="overflow">
                    <a:solidFill>
                      <a:srgbClr val="66FFFF"/>
                    </a:solidFill>
                  </a:tcPr>
                </a:tc>
                <a:extLst>
                  <a:ext uri="{0D108BD9-81ED-4DB2-BD59-A6C34878D82A}">
                    <a16:rowId xmlns:a16="http://schemas.microsoft.com/office/drawing/2014/main" val="152437786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Scripture</a:t>
                      </a:r>
                    </a:p>
                  </a:txBody>
                  <a:tcPr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Tx/>
                        <a:buFontTx/>
                        <a:buNone/>
                        <a:tabLst/>
                        <a:defRPr/>
                      </a:pPr>
                      <a:r>
                        <a:rPr lang="en-US" sz="3200" b="1" kern="1200" dirty="0">
                          <a:solidFill>
                            <a:srgbClr val="C00000"/>
                          </a:solidFill>
                          <a:effectLst/>
                          <a:latin typeface="Calibri" panose="020F0502020204030204" pitchFamily="34" charset="0"/>
                          <a:ea typeface="+mj-ea"/>
                          <a:cs typeface="+mj-cs"/>
                        </a:rPr>
                        <a:t>Rev 2:22</a:t>
                      </a:r>
                    </a:p>
                  </a:txBody>
                  <a:tcPr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Tx/>
                        <a:buFontTx/>
                        <a:buNone/>
                        <a:tabLst/>
                        <a:defRPr/>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Rev 7:13-14</a:t>
                      </a:r>
                    </a:p>
                  </a:txBody>
                  <a:tcPr anchor="ctr" horzOverflow="overflow"/>
                </a:tc>
                <a:extLst>
                  <a:ext uri="{0D108BD9-81ED-4DB2-BD59-A6C34878D82A}">
                    <a16:rowId xmlns:a16="http://schemas.microsoft.com/office/drawing/2014/main" val="3920265982"/>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Circumstance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3200" b="1" kern="1200" dirty="0">
                          <a:solidFill>
                            <a:srgbClr val="C00000"/>
                          </a:solidFill>
                          <a:effectLst/>
                          <a:latin typeface="Calibri" panose="020F0502020204030204" pitchFamily="34" charset="0"/>
                          <a:ea typeface="+mj-ea"/>
                          <a:cs typeface="+mj-cs"/>
                        </a:rPr>
                        <a:t>Letter to the Church</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Tribulation Period</a:t>
                      </a:r>
                    </a:p>
                  </a:txBody>
                  <a:tcPr anchor="ctr" horzOverflow="overflow"/>
                </a:tc>
                <a:extLst>
                  <a:ext uri="{0D108BD9-81ED-4DB2-BD59-A6C34878D82A}">
                    <a16:rowId xmlns:a16="http://schemas.microsoft.com/office/drawing/2014/main" val="10000"/>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Situation</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3200" b="1" kern="1200" dirty="0">
                          <a:solidFill>
                            <a:srgbClr val="C00000"/>
                          </a:solidFill>
                          <a:effectLst/>
                          <a:latin typeface="Calibri" panose="020F0502020204030204" pitchFamily="34" charset="0"/>
                          <a:ea typeface="+mj-ea"/>
                          <a:cs typeface="+mj-cs"/>
                        </a:rPr>
                        <a:t>Divine Discipline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Divine Wrath</a:t>
                      </a:r>
                    </a:p>
                  </a:txBody>
                  <a:tcPr anchor="ctr" horzOverflow="overflow"/>
                </a:tc>
                <a:extLst>
                  <a:ext uri="{0D108BD9-81ED-4DB2-BD59-A6C34878D82A}">
                    <a16:rowId xmlns:a16="http://schemas.microsoft.com/office/drawing/2014/main" val="10001"/>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Opening Scroll</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3200" b="1" kern="1200" dirty="0">
                          <a:solidFill>
                            <a:srgbClr val="C00000"/>
                          </a:solidFill>
                          <a:effectLst/>
                          <a:latin typeface="Calibri" panose="020F0502020204030204" pitchFamily="34" charset="0"/>
                          <a:ea typeface="+mj-ea"/>
                          <a:cs typeface="+mj-cs"/>
                        </a:rPr>
                        <a:t>Before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After</a:t>
                      </a:r>
                    </a:p>
                  </a:txBody>
                  <a:tcPr anchor="ctr" horzOverflow="overflow"/>
                </a:tc>
                <a:extLst>
                  <a:ext uri="{0D108BD9-81ED-4DB2-BD59-A6C34878D82A}">
                    <a16:rowId xmlns:a16="http://schemas.microsoft.com/office/drawing/2014/main" val="10002"/>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Daniel’s 70</a:t>
                      </a:r>
                      <a:r>
                        <a:rPr kumimoji="0" lang="en-US" sz="3200" b="1"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th</a:t>
                      </a:r>
                      <a:r>
                        <a:rPr kumimoji="0" lang="en-US" sz="32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Week</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3200" b="1" kern="1200" dirty="0">
                          <a:solidFill>
                            <a:srgbClr val="C00000"/>
                          </a:solidFill>
                          <a:effectLst/>
                          <a:latin typeface="Calibri" panose="020F0502020204030204" pitchFamily="34" charset="0"/>
                          <a:ea typeface="+mj-ea"/>
                          <a:cs typeface="+mj-cs"/>
                        </a:rPr>
                        <a:t>Before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After</a:t>
                      </a:r>
                    </a:p>
                  </a:txBody>
                  <a:tcPr anchor="ctr" horzOverflow="overflow"/>
                </a:tc>
                <a:extLst>
                  <a:ext uri="{0D108BD9-81ED-4DB2-BD59-A6C34878D82A}">
                    <a16:rowId xmlns:a16="http://schemas.microsoft.com/office/drawing/2014/main" val="10003"/>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Audience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3200" b="1" kern="1200" dirty="0">
                          <a:solidFill>
                            <a:srgbClr val="C00000"/>
                          </a:solidFill>
                          <a:effectLst/>
                          <a:latin typeface="Calibri" panose="020F0502020204030204" pitchFamily="34" charset="0"/>
                          <a:ea typeface="+mj-ea"/>
                          <a:cs typeface="+mj-cs"/>
                        </a:rPr>
                        <a:t>Church-Age Saint</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Tribulation Saint</a:t>
                      </a:r>
                    </a:p>
                  </a:txBody>
                  <a:tcPr anchor="ctr" horzOverflow="overflow"/>
                </a:tc>
                <a:extLst>
                  <a:ext uri="{0D108BD9-81ED-4DB2-BD59-A6C34878D82A}">
                    <a16:rowId xmlns:a16="http://schemas.microsoft.com/office/drawing/2014/main" val="1000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Church Presence?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3200" b="1" kern="1200" dirty="0">
                          <a:solidFill>
                            <a:srgbClr val="C00000"/>
                          </a:solidFill>
                          <a:effectLst/>
                          <a:latin typeface="Calibri" panose="020F0502020204030204" pitchFamily="34" charset="0"/>
                          <a:ea typeface="+mj-ea"/>
                          <a:cs typeface="+mj-cs"/>
                        </a:rPr>
                        <a:t>Yes</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a:t>
                      </a:r>
                    </a:p>
                  </a:txBody>
                  <a:tcPr anchor="ctr" horzOverflow="overflow"/>
                </a:tc>
                <a:extLst>
                  <a:ext uri="{0D108BD9-81ED-4DB2-BD59-A6C34878D82A}">
                    <a16:rowId xmlns:a16="http://schemas.microsoft.com/office/drawing/2014/main" val="10005"/>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Hebrew Context?</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3200" b="1" kern="1200" dirty="0">
                          <a:solidFill>
                            <a:srgbClr val="C00000"/>
                          </a:solidFill>
                          <a:effectLst/>
                          <a:latin typeface="Calibri" panose="020F0502020204030204" pitchFamily="34" charset="0"/>
                          <a:ea typeface="+mj-ea"/>
                          <a:cs typeface="+mj-cs"/>
                        </a:rPr>
                        <a:t>No</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Yes</a:t>
                      </a:r>
                    </a:p>
                  </a:txBody>
                  <a:tcPr anchor="ctr" horzOverflow="overflow"/>
                </a:tc>
                <a:extLst>
                  <a:ext uri="{0D108BD9-81ED-4DB2-BD59-A6C34878D82A}">
                    <a16:rowId xmlns:a16="http://schemas.microsoft.com/office/drawing/2014/main" val="2593101886"/>
                  </a:ext>
                </a:extLst>
              </a:tr>
            </a:tbl>
          </a:graphicData>
        </a:graphic>
      </p:graphicFrame>
      <p:sp>
        <p:nvSpPr>
          <p:cNvPr id="3" name="Slide Number Placeholder 1">
            <a:extLst>
              <a:ext uri="{FF2B5EF4-FFF2-40B4-BE49-F238E27FC236}">
                <a16:creationId xmlns:a16="http://schemas.microsoft.com/office/drawing/2014/main" id="{37608364-BE8B-4F9F-9E18-C906FA6738CC}"/>
              </a:ext>
            </a:extLst>
          </p:cNvPr>
          <p:cNvSpPr txBox="1">
            <a:spLocks/>
          </p:cNvSpPr>
          <p:nvPr/>
        </p:nvSpPr>
        <p:spPr>
          <a:xfrm>
            <a:off x="10896600" y="6324600"/>
            <a:ext cx="685800" cy="457200"/>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B3C3A6CF-E9D9-4FB9-8425-0D4364AA3ACE}" type="slidenum">
              <a:rPr lang="en-US" altLang="en-US" sz="1400">
                <a:latin typeface="Calibri" panose="020F0502020204030204" pitchFamily="34" charset="0"/>
                <a:cs typeface="Calibri" panose="020F0502020204030204" pitchFamily="34" charset="0"/>
              </a:rPr>
              <a:pPr algn="r">
                <a:defRPr/>
              </a:pPr>
              <a:t>51</a:t>
            </a:fld>
            <a:endParaRPr lang="en-US" alt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49940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extLst>
              <p:ext uri="{D42A27DB-BD31-4B8C-83A1-F6EECF244321}">
                <p14:modId xmlns:p14="http://schemas.microsoft.com/office/powerpoint/2010/main" val="1037516886"/>
              </p:ext>
            </p:extLst>
          </p:nvPr>
        </p:nvGraphicFramePr>
        <p:xfrm>
          <a:off x="609600" y="228600"/>
          <a:ext cx="10972800" cy="6286707"/>
        </p:xfrm>
        <a:graphic>
          <a:graphicData uri="http://schemas.openxmlformats.org/drawingml/2006/table">
            <a:tbl>
              <a:tblPr firstRow="1" bandRow="1">
                <a:tableStyleId>{073A0DAA-6AF3-43AB-8588-CEC1D06C72B9}</a:tableStyleId>
              </a:tblPr>
              <a:tblGrid>
                <a:gridCol w="5207430">
                  <a:extLst>
                    <a:ext uri="{9D8B030D-6E8A-4147-A177-3AD203B41FA5}">
                      <a16:colId xmlns:a16="http://schemas.microsoft.com/office/drawing/2014/main" val="450372001"/>
                    </a:ext>
                  </a:extLst>
                </a:gridCol>
                <a:gridCol w="5765370">
                  <a:extLst>
                    <a:ext uri="{9D8B030D-6E8A-4147-A177-3AD203B41FA5}">
                      <a16:colId xmlns:a16="http://schemas.microsoft.com/office/drawing/2014/main" val="3560513311"/>
                    </a:ext>
                  </a:extLst>
                </a:gridCol>
              </a:tblGrid>
              <a:tr h="822960">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6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822960">
                <a:tc>
                  <a:txBody>
                    <a:bodyPr/>
                    <a:lstStyle/>
                    <a:p>
                      <a:pPr marL="461963" indent="-461963" algn="ctr" eaLnBrk="1" hangingPunct="1">
                        <a:defRPr/>
                      </a:pPr>
                      <a:r>
                        <a:rPr lang="en-US" altLang="en-US" sz="32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32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32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32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822960">
                <a:tc>
                  <a:txBody>
                    <a:bodyPr/>
                    <a:lstStyle/>
                    <a:p>
                      <a:pPr marL="461963" indent="-461963" algn="l" eaLnBrk="1" hangingPunct="1">
                        <a:defRPr/>
                      </a:pPr>
                      <a:r>
                        <a:rPr lang="en-US" sz="32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32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822960">
                <a:tc>
                  <a:txBody>
                    <a:bodyPr/>
                    <a:lstStyle/>
                    <a:p>
                      <a:pPr marL="461963" indent="-461963" eaLnBrk="1" hangingPunct="1">
                        <a:defRPr/>
                      </a:pPr>
                      <a:r>
                        <a:rPr lang="en-US" sz="32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32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822960">
                <a:tc>
                  <a:txBody>
                    <a:bodyPr/>
                    <a:lstStyle/>
                    <a:p>
                      <a:pPr marL="461963" indent="-461963" eaLnBrk="1" hangingPunct="1">
                        <a:defRPr/>
                      </a:pPr>
                      <a:r>
                        <a:rPr lang="en-US" sz="32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32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822960">
                <a:tc>
                  <a:txBody>
                    <a:bodyPr/>
                    <a:lstStyle/>
                    <a:p>
                      <a:pPr marL="461963" indent="-461963" eaLnBrk="1" hangingPunct="1">
                        <a:defRPr/>
                      </a:pPr>
                      <a:r>
                        <a:rPr lang="en-US" sz="32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32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822960">
                <a:tc>
                  <a:txBody>
                    <a:bodyPr/>
                    <a:lstStyle/>
                    <a:p>
                      <a:r>
                        <a:rPr lang="en-US" sz="3200" b="1" dirty="0">
                          <a:effectLst/>
                          <a:latin typeface="Calibri" panose="020F0502020204030204" pitchFamily="34" charset="0"/>
                          <a:cs typeface="Calibri" panose="020F0502020204030204" pitchFamily="34" charset="0"/>
                        </a:rPr>
                        <a:t>Sealed </a:t>
                      </a:r>
                      <a:r>
                        <a:rPr lang="en-US" sz="3200" b="1" u="sng" dirty="0">
                          <a:solidFill>
                            <a:srgbClr val="C00000"/>
                          </a:solidFill>
                          <a:effectLst/>
                          <a:latin typeface="Calibri" panose="020F0502020204030204" pitchFamily="34" charset="0"/>
                          <a:cs typeface="Calibri" panose="020F0502020204030204" pitchFamily="34" charset="0"/>
                        </a:rPr>
                        <a:t>before</a:t>
                      </a:r>
                      <a:r>
                        <a:rPr lang="en-US" sz="32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effectLst/>
                          <a:latin typeface="Calibri" panose="020F0502020204030204" pitchFamily="34" charset="0"/>
                          <a:cs typeface="Calibri" panose="020F0502020204030204" pitchFamily="34" charset="0"/>
                        </a:rPr>
                        <a:t>Converted </a:t>
                      </a:r>
                      <a:r>
                        <a:rPr lang="en-US" sz="32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32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5259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effectLst/>
                          <a:latin typeface="Calibri" panose="020F0502020204030204" pitchFamily="34" charset="0"/>
                          <a:cs typeface="Calibri" panose="020F0502020204030204" pitchFamily="34" charset="0"/>
                        </a:rPr>
                        <a:t>Hitchcock and Ice, </a:t>
                      </a:r>
                      <a:r>
                        <a:rPr lang="en-US" altLang="en-US" sz="2000" i="1" dirty="0">
                          <a:effectLst/>
                          <a:latin typeface="Calibri" panose="020F0502020204030204" pitchFamily="34" charset="0"/>
                          <a:cs typeface="Calibri" panose="020F0502020204030204" pitchFamily="34" charset="0"/>
                        </a:rPr>
                        <a:t>The Truth Behind Left Behind</a:t>
                      </a:r>
                      <a:r>
                        <a:rPr lang="en-US" altLang="en-US" sz="20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35050655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3965471044"/>
              </p:ext>
            </p:extLst>
          </p:nvPr>
        </p:nvGraphicFramePr>
        <p:xfrm>
          <a:off x="609601" y="152400"/>
          <a:ext cx="10972799" cy="6553198"/>
        </p:xfrm>
        <a:graphic>
          <a:graphicData uri="http://schemas.openxmlformats.org/drawingml/2006/table">
            <a:tbl>
              <a:tblPr>
                <a:tableStyleId>{D7AC3CCA-C797-4891-BE02-D94E43425B78}</a:tableStyleId>
              </a:tblPr>
              <a:tblGrid>
                <a:gridCol w="3681663">
                  <a:extLst>
                    <a:ext uri="{9D8B030D-6E8A-4147-A177-3AD203B41FA5}">
                      <a16:colId xmlns:a16="http://schemas.microsoft.com/office/drawing/2014/main" val="20000"/>
                    </a:ext>
                  </a:extLst>
                </a:gridCol>
                <a:gridCol w="3681663">
                  <a:extLst>
                    <a:ext uri="{9D8B030D-6E8A-4147-A177-3AD203B41FA5}">
                      <a16:colId xmlns:a16="http://schemas.microsoft.com/office/drawing/2014/main" val="20001"/>
                    </a:ext>
                  </a:extLst>
                </a:gridCol>
                <a:gridCol w="3609473">
                  <a:extLst>
                    <a:ext uri="{9D8B030D-6E8A-4147-A177-3AD203B41FA5}">
                      <a16:colId xmlns:a16="http://schemas.microsoft.com/office/drawing/2014/main" val="20003"/>
                    </a:ext>
                  </a:extLst>
                </a:gridCol>
              </a:tblGrid>
              <a:tr h="120816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668129">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solidFill>
                      <a:schemeClr val="accent4"/>
                    </a:solidFill>
                  </a:tcPr>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2:18-29</a:t>
                      </a:r>
                    </a:p>
                  </a:txBody>
                  <a:tcPr marT="45713" marB="45713" anchor="ctr" horzOverflow="overflow">
                    <a:solidFill>
                      <a:schemeClr val="accent4"/>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solidFill>
                      <a:schemeClr val="accent4"/>
                    </a:solidFill>
                  </a:tcPr>
                </a:tc>
                <a:extLst>
                  <a:ext uri="{0D108BD9-81ED-4DB2-BD59-A6C34878D82A}">
                    <a16:rowId xmlns:a16="http://schemas.microsoft.com/office/drawing/2014/main" val="10004"/>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Sardis</a:t>
                      </a:r>
                    </a:p>
                  </a:txBody>
                  <a:tcPr marT="45713" marB="45713" anchor="ctr" horzOverflow="overflow">
                    <a:solidFill>
                      <a:srgbClr val="FFFFCC"/>
                    </a:solidFill>
                  </a:tcPr>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3:1-6</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Dead</a:t>
                      </a:r>
                    </a:p>
                  </a:txBody>
                  <a:tcPr marT="45713" marB="45713" anchor="ctr" horzOverflow="overflow">
                    <a:solidFill>
                      <a:srgbClr val="FFFFCC"/>
                    </a:solidFill>
                  </a:tcPr>
                </a:tc>
                <a:extLst>
                  <a:ext uri="{0D108BD9-81ED-4DB2-BD59-A6C34878D82A}">
                    <a16:rowId xmlns:a16="http://schemas.microsoft.com/office/drawing/2014/main" val="10005"/>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solidFill>
                      <a:schemeClr val="accent4"/>
                    </a:solidFill>
                  </a:tcPr>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3:7-13</a:t>
                      </a:r>
                    </a:p>
                  </a:txBody>
                  <a:tcPr marT="45713" marB="45713" anchor="ctr" horzOverflow="overflow">
                    <a:solidFill>
                      <a:schemeClr val="accent4"/>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solidFill>
                      <a:schemeClr val="accent4"/>
                    </a:solidFill>
                  </a:tcPr>
                </a:tc>
                <a:extLst>
                  <a:ext uri="{0D108BD9-81ED-4DB2-BD59-A6C34878D82A}">
                    <a16:rowId xmlns:a16="http://schemas.microsoft.com/office/drawing/2014/main" val="10006"/>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8875157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7">
            <a:extLst>
              <a:ext uri="{FF2B5EF4-FFF2-40B4-BE49-F238E27FC236}">
                <a16:creationId xmlns:a16="http://schemas.microsoft.com/office/drawing/2014/main" id="{A760FBDA-D8F2-4AA4-BDD9-F0FD9525F555}"/>
              </a:ext>
            </a:extLst>
          </p:cNvPr>
          <p:cNvSpPr>
            <a:spLocks noChangeArrowheads="1"/>
          </p:cNvSpPr>
          <p:nvPr/>
        </p:nvSpPr>
        <p:spPr bwMode="auto">
          <a:xfrm>
            <a:off x="5410200" y="3429000"/>
            <a:ext cx="838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36741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AD38EA-8219-41DD-9C2E-8CF81FE884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3816429"/>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3:2-3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2</a:t>
            </a:r>
            <a:r>
              <a:rPr lang="en-US" sz="3200" dirty="0">
                <a:effectLst>
                  <a:outerShdw blurRad="38100" dist="38100" dir="2700000" algn="tl">
                    <a:srgbClr val="000000">
                      <a:alpha val="43137"/>
                    </a:srgbClr>
                  </a:outerShdw>
                </a:effectLst>
                <a:latin typeface="Calibri" panose="020F0502020204030204" pitchFamily="34" charset="0"/>
              </a:rPr>
              <a:t> Wake up, and strengthen the things that remain, which were about to die; for I have not found your deeds completed in the sight of My God. </a:t>
            </a:r>
            <a:r>
              <a:rPr lang="en-US" sz="3200" baseline="30000" dirty="0">
                <a:effectLst>
                  <a:outerShdw blurRad="38100" dist="38100" dir="2700000" algn="tl">
                    <a:srgbClr val="000000">
                      <a:alpha val="43137"/>
                    </a:srgbClr>
                  </a:outerShdw>
                </a:effectLst>
                <a:latin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So remember what you have received and heard; and keep it, and repent. Therefore if you do not wake up, I will come like a thief, and you will not know at what hour I will come to you.” </a:t>
            </a:r>
          </a:p>
        </p:txBody>
      </p:sp>
      <p:pic>
        <p:nvPicPr>
          <p:cNvPr id="6" name="Picture 5">
            <a:extLst>
              <a:ext uri="{FF2B5EF4-FFF2-40B4-BE49-F238E27FC236}">
                <a16:creationId xmlns:a16="http://schemas.microsoft.com/office/drawing/2014/main" id="{967A5E77-7DB3-4E82-9446-0D4954B4A1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8080" y="3581400"/>
            <a:ext cx="2275840" cy="1280160"/>
          </a:xfrm>
          <a:prstGeom prst="rect">
            <a:avLst/>
          </a:prstGeom>
        </p:spPr>
      </p:pic>
    </p:spTree>
    <p:extLst>
      <p:ext uri="{BB962C8B-B14F-4D97-AF65-F5344CB8AC3E}">
        <p14:creationId xmlns:p14="http://schemas.microsoft.com/office/powerpoint/2010/main" val="2524993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AD38EA-8219-41DD-9C2E-8CF81FE884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3816429"/>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3:2-3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2</a:t>
            </a:r>
            <a:r>
              <a:rPr lang="en-US" sz="3200" dirty="0">
                <a:effectLst>
                  <a:outerShdw blurRad="38100" dist="38100" dir="2700000" algn="tl">
                    <a:srgbClr val="000000">
                      <a:alpha val="43137"/>
                    </a:srgbClr>
                  </a:outerShdw>
                </a:effectLst>
                <a:latin typeface="Calibri" panose="020F0502020204030204" pitchFamily="34" charset="0"/>
              </a:rPr>
              <a:t> Wake up, and strengthen the things that remain, which were about to die; for I have not found your deeds completed in the sight of My God. </a:t>
            </a:r>
            <a:r>
              <a:rPr lang="en-US" sz="3200" baseline="30000" dirty="0">
                <a:effectLst>
                  <a:outerShdw blurRad="38100" dist="38100" dir="2700000" algn="tl">
                    <a:srgbClr val="000000">
                      <a:alpha val="43137"/>
                    </a:srgbClr>
                  </a:outerShdw>
                </a:effectLst>
                <a:latin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So remember what you have received and heard; and keep it, and repent. Therefore if you do not wake up, I will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come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rPr>
              <a:t>hēkō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like a thief, and you will not know at what hour I will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come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rPr>
              <a:t>hēkō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to you.” </a:t>
            </a:r>
          </a:p>
        </p:txBody>
      </p:sp>
      <p:pic>
        <p:nvPicPr>
          <p:cNvPr id="8" name="Picture 7">
            <a:extLst>
              <a:ext uri="{FF2B5EF4-FFF2-40B4-BE49-F238E27FC236}">
                <a16:creationId xmlns:a16="http://schemas.microsoft.com/office/drawing/2014/main" id="{5B1F4948-1A94-4ECA-A1E9-CC468BCD9E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8080" y="3581400"/>
            <a:ext cx="2275840" cy="1280160"/>
          </a:xfrm>
          <a:prstGeom prst="rect">
            <a:avLst/>
          </a:prstGeom>
        </p:spPr>
      </p:pic>
    </p:spTree>
    <p:extLst>
      <p:ext uri="{BB962C8B-B14F-4D97-AF65-F5344CB8AC3E}">
        <p14:creationId xmlns:p14="http://schemas.microsoft.com/office/powerpoint/2010/main" val="1536428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AD38EA-8219-41DD-9C2E-8CF81FE884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3816429"/>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3:2-3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2</a:t>
            </a:r>
            <a:r>
              <a:rPr lang="en-US" sz="3200" dirty="0">
                <a:effectLst>
                  <a:outerShdw blurRad="38100" dist="38100" dir="2700000" algn="tl">
                    <a:srgbClr val="000000">
                      <a:alpha val="43137"/>
                    </a:srgbClr>
                  </a:outerShdw>
                </a:effectLst>
                <a:latin typeface="Calibri" panose="020F0502020204030204" pitchFamily="34" charset="0"/>
              </a:rPr>
              <a:t> Wake up, and strengthen the things that remain, which were about to die; for I have not found your deeds completed in the sight of My God. </a:t>
            </a:r>
            <a:r>
              <a:rPr lang="en-US" sz="3200" baseline="30000" dirty="0">
                <a:effectLst>
                  <a:outerShdw blurRad="38100" dist="38100" dir="2700000" algn="tl">
                    <a:srgbClr val="000000">
                      <a:alpha val="43137"/>
                    </a:srgbClr>
                  </a:outerShdw>
                </a:effectLst>
                <a:latin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So remember what you have received and heard; and keep it, and repent. Therefore if you do not wake up, I will come like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thief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rPr>
              <a:t>kleptēs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and you will not know at what hour I will come to you.” </a:t>
            </a:r>
          </a:p>
        </p:txBody>
      </p:sp>
      <p:pic>
        <p:nvPicPr>
          <p:cNvPr id="8" name="Picture 7">
            <a:extLst>
              <a:ext uri="{FF2B5EF4-FFF2-40B4-BE49-F238E27FC236}">
                <a16:creationId xmlns:a16="http://schemas.microsoft.com/office/drawing/2014/main" id="{2568F579-BF5A-4C85-B113-00CC0A0376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8080" y="3581400"/>
            <a:ext cx="2275840" cy="1280160"/>
          </a:xfrm>
          <a:prstGeom prst="rect">
            <a:avLst/>
          </a:prstGeom>
        </p:spPr>
      </p:pic>
    </p:spTree>
    <p:extLst>
      <p:ext uri="{BB962C8B-B14F-4D97-AF65-F5344CB8AC3E}">
        <p14:creationId xmlns:p14="http://schemas.microsoft.com/office/powerpoint/2010/main" val="2524426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2400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When is the Rapture?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152400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Symbolic parallels (2 Peter 2:5-9)</a:t>
            </a:r>
          </a:p>
        </p:txBody>
      </p:sp>
    </p:spTree>
    <p:extLst>
      <p:ext uri="{BB962C8B-B14F-4D97-AF65-F5344CB8AC3E}">
        <p14:creationId xmlns:p14="http://schemas.microsoft.com/office/powerpoint/2010/main" val="2551263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B816A4-72A6-438C-BEE8-E282B7643E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1"/>
            <a:ext cx="10972800" cy="4714111"/>
          </a:xfrm>
          <a:prstGeom prst="rect">
            <a:avLst/>
          </a:prstGeom>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John 14:1–4</a:t>
            </a:r>
          </a:p>
          <a:p>
            <a:pPr algn="just">
              <a:spcBef>
                <a:spcPts val="0"/>
              </a:spcBef>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rPr>
              <a:t>1</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Do not let your heart be troubled</a:t>
            </a:r>
            <a:r>
              <a:rPr lang="en-US" sz="3600" dirty="0">
                <a:effectLst>
                  <a:outerShdw blurRad="38100" dist="38100" dir="2700000" algn="tl">
                    <a:srgbClr val="000000">
                      <a:alpha val="43137"/>
                    </a:srgbClr>
                  </a:outerShdw>
                </a:effectLst>
                <a:latin typeface="Calibri" panose="020F0502020204030204" pitchFamily="34" charset="0"/>
              </a:rPr>
              <a:t>; believe in God, believe also in Me. </a:t>
            </a:r>
            <a:r>
              <a:rPr lang="en-US" sz="3600" baseline="30000" dirty="0">
                <a:effectLst>
                  <a:outerShdw blurRad="38100" dist="38100" dir="2700000" algn="tl">
                    <a:srgbClr val="000000">
                      <a:alpha val="43137"/>
                    </a:srgbClr>
                  </a:outerShdw>
                </a:effectLst>
                <a:latin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600" baseline="30000" dirty="0">
                <a:effectLst>
                  <a:outerShdw blurRad="38100" dist="38100" dir="2700000" algn="tl">
                    <a:srgbClr val="000000">
                      <a:alpha val="43137"/>
                    </a:srgbClr>
                  </a:outerShdw>
                </a:effectLst>
                <a:latin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rPr>
              <a:t> “If I go and prepare a place for you, I will come again and receive you to Myself, that where I am, </a:t>
            </a:r>
            <a:r>
              <a:rPr lang="en-US" sz="3600" i="1" dirty="0">
                <a:effectLst>
                  <a:outerShdw blurRad="38100" dist="38100" dir="2700000" algn="tl">
                    <a:srgbClr val="000000">
                      <a:alpha val="43137"/>
                    </a:srgbClr>
                  </a:outerShdw>
                </a:effectLst>
                <a:latin typeface="Calibri" panose="020F0502020204030204" pitchFamily="34" charset="0"/>
              </a:rPr>
              <a:t>there</a:t>
            </a:r>
            <a:r>
              <a:rPr lang="en-US" sz="3600" dirty="0">
                <a:effectLst>
                  <a:outerShdw blurRad="38100" dist="38100" dir="2700000" algn="tl">
                    <a:srgbClr val="000000">
                      <a:alpha val="43137"/>
                    </a:srgbClr>
                  </a:outerShdw>
                </a:effectLst>
                <a:latin typeface="Calibri" panose="020F0502020204030204" pitchFamily="34" charset="0"/>
              </a:rPr>
              <a:t> you may be also. </a:t>
            </a:r>
            <a:r>
              <a:rPr lang="en-US" sz="3600" baseline="30000" dirty="0">
                <a:effectLst>
                  <a:outerShdw blurRad="38100" dist="38100" dir="2700000" algn="tl">
                    <a:srgbClr val="000000">
                      <a:alpha val="43137"/>
                    </a:srgbClr>
                  </a:outerShdw>
                </a:effectLst>
                <a:latin typeface="Calibri" panose="020F0502020204030204" pitchFamily="34" charset="0"/>
              </a:rPr>
              <a:t>4</a:t>
            </a:r>
            <a:r>
              <a:rPr lang="en-US" sz="36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93147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638300" y="1600200"/>
            <a:ext cx="8915400" cy="5105400"/>
          </a:xfrm>
        </p:spPr>
        <p:txBody>
          <a:bodyPr/>
          <a:lstStyle/>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Tribulation's purpose concerns Israel (Jer 30:7; Dan 9:24)</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No biblical reference to the church on earth during the Tribulation period (Rev 4-22)</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Church is promised an exemption from divine wrath (1 Thess 1:10; 5:9; Rom 5:9; Rev 3:10; 6:17)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Rapture is imminent (1 Cor 15:51; 1 Thess 4:15)</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Rapture is a comfort (1 Thess 4:18)</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Antichrist cannot come to power until the restrainer is removed (2 Thess 2:6-7)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Symbolic parallels (2 Peter 2:5-9)</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152400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09599" y="0"/>
            <a:ext cx="10972801" cy="5105400"/>
          </a:xfrm>
        </p:spPr>
        <p:txBody>
          <a:bodyPr/>
          <a:lstStyle/>
          <a:p>
            <a:pPr marL="0" indent="0" algn="ctr">
              <a:spcBef>
                <a:spcPct val="0"/>
              </a:spcBef>
              <a:spcAft>
                <a:spcPts val="1200"/>
              </a:spcAft>
              <a:buNone/>
            </a:pPr>
            <a:r>
              <a:rPr lang="en-US" sz="4000" kern="1200" dirty="0">
                <a:solidFill>
                  <a:srgbClr val="00FFFF"/>
                </a:solidFill>
                <a:cs typeface="Calibri" panose="020F0502020204030204" pitchFamily="34" charset="0"/>
              </a:rPr>
              <a:t>1 Thessalonians 4:13-18</a:t>
            </a:r>
          </a:p>
          <a:p>
            <a:pPr marL="0" indent="0" algn="just">
              <a:spcBef>
                <a:spcPts val="0"/>
              </a:spcBef>
              <a:buNone/>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that we who are alive and remain until the coming of the Lord, will not . . . </a:t>
            </a:r>
          </a:p>
        </p:txBody>
      </p:sp>
    </p:spTree>
    <p:extLst>
      <p:ext uri="{BB962C8B-B14F-4D97-AF65-F5344CB8AC3E}">
        <p14:creationId xmlns:p14="http://schemas.microsoft.com/office/powerpoint/2010/main" val="24744731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09601" y="0"/>
            <a:ext cx="10972800" cy="5105400"/>
          </a:xfrm>
        </p:spPr>
        <p:txBody>
          <a:bodyPr/>
          <a:lstStyle/>
          <a:p>
            <a:pPr marL="0" indent="0" algn="ctr">
              <a:spcBef>
                <a:spcPts val="0"/>
              </a:spcBef>
              <a:spcAft>
                <a:spcPts val="1000"/>
              </a:spcAft>
              <a:buNone/>
            </a:pPr>
            <a:r>
              <a:rPr 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1 Thessalonians 4:13-18</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..precede those who have fallen asleep.</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caught up together with them in the clouds to meet the Lord in the air, and so we shall always be with the Lord.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946270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178FFA-2753-4636-AC1B-B435CD8B3C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533400" y="0"/>
            <a:ext cx="11201400" cy="2092881"/>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Titus 2:13</a:t>
            </a:r>
          </a:p>
          <a:p>
            <a:pPr algn="just">
              <a:spcBef>
                <a:spcPts val="0"/>
              </a:spcBef>
              <a:spcAft>
                <a:spcPts val="0"/>
              </a:spcAft>
            </a:pP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ooking for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blessed hope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appearing of the glory of our great God and Savior, Christ Jesus.”</a:t>
            </a:r>
          </a:p>
        </p:txBody>
      </p:sp>
      <p:pic>
        <p:nvPicPr>
          <p:cNvPr id="3" name="Picture 2">
            <a:extLst>
              <a:ext uri="{FF2B5EF4-FFF2-40B4-BE49-F238E27FC236}">
                <a16:creationId xmlns:a16="http://schemas.microsoft.com/office/drawing/2014/main" id="{557DEFB2-31B3-41D8-A38A-324497FFB9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5814" y="2590800"/>
            <a:ext cx="3000375" cy="2286000"/>
          </a:xfrm>
          <a:prstGeom prst="rect">
            <a:avLst/>
          </a:prstGeom>
        </p:spPr>
      </p:pic>
      <p:pic>
        <p:nvPicPr>
          <p:cNvPr id="1026" name="Picture 2" descr="Serve Wenatchee Valley">
            <a:extLst>
              <a:ext uri="{FF2B5EF4-FFF2-40B4-BE49-F238E27FC236}">
                <a16:creationId xmlns:a16="http://schemas.microsoft.com/office/drawing/2014/main" id="{EB457AEA-4FF7-4FD2-91CF-24AD613B574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323337">
            <a:off x="1998305" y="2929918"/>
            <a:ext cx="204075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rve Wenatchee Valley">
            <a:extLst>
              <a:ext uri="{FF2B5EF4-FFF2-40B4-BE49-F238E27FC236}">
                <a16:creationId xmlns:a16="http://schemas.microsoft.com/office/drawing/2014/main" id="{07E7A1B4-2A41-4E8C-A0D2-9678A217601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424449">
            <a:off x="8082188" y="3810001"/>
            <a:ext cx="2027307"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rve Wenatchee Valley">
            <a:extLst>
              <a:ext uri="{FF2B5EF4-FFF2-40B4-BE49-F238E27FC236}">
                <a16:creationId xmlns:a16="http://schemas.microsoft.com/office/drawing/2014/main" id="{0DB7B82C-1DDF-4F01-96CA-3D3CC15FEC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323337">
            <a:off x="2163694" y="3810000"/>
            <a:ext cx="2027307"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erve Wenatchee Valley">
            <a:extLst>
              <a:ext uri="{FF2B5EF4-FFF2-40B4-BE49-F238E27FC236}">
                <a16:creationId xmlns:a16="http://schemas.microsoft.com/office/drawing/2014/main" id="{7D98FA37-0999-4D7E-AB8F-4DEF2AFD878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424449">
            <a:off x="8251079" y="2925396"/>
            <a:ext cx="2041773"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9751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7">
            <a:extLst>
              <a:ext uri="{FF2B5EF4-FFF2-40B4-BE49-F238E27FC236}">
                <a16:creationId xmlns:a16="http://schemas.microsoft.com/office/drawing/2014/main" id="{A760FBDA-D8F2-4AA4-BDD9-F0FD9525F555}"/>
              </a:ext>
            </a:extLst>
          </p:cNvPr>
          <p:cNvSpPr>
            <a:spLocks noChangeArrowheads="1"/>
          </p:cNvSpPr>
          <p:nvPr/>
        </p:nvSpPr>
        <p:spPr bwMode="auto">
          <a:xfrm>
            <a:off x="4648200" y="4038600"/>
            <a:ext cx="990600" cy="8382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84894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AD38EA-8219-41DD-9C2E-8CF81FE884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3631763"/>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2:4-5</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4</a:t>
            </a:r>
            <a:r>
              <a:rPr lang="en-US" sz="3600" dirty="0">
                <a:effectLst>
                  <a:outerShdw blurRad="38100" dist="38100" dir="2700000" algn="tl">
                    <a:srgbClr val="000000">
                      <a:alpha val="43137"/>
                    </a:srgbClr>
                  </a:outerShdw>
                </a:effectLst>
                <a:latin typeface="Calibri" panose="020F0502020204030204" pitchFamily="34" charset="0"/>
              </a:rPr>
              <a:t> But I have this against you, that you have left your first love. </a:t>
            </a:r>
            <a:r>
              <a:rPr lang="en-US" sz="3600" baseline="30000" dirty="0">
                <a:effectLst>
                  <a:outerShdw blurRad="38100" dist="38100" dir="2700000" algn="tl">
                    <a:srgbClr val="000000">
                      <a:alpha val="43137"/>
                    </a:srgbClr>
                  </a:outerShdw>
                </a:effectLst>
                <a:latin typeface="Calibri" panose="020F0502020204030204" pitchFamily="34" charset="0"/>
              </a:rPr>
              <a:t>5</a:t>
            </a:r>
            <a:r>
              <a:rPr lang="en-US" sz="3600" dirty="0">
                <a:effectLst>
                  <a:outerShdw blurRad="38100" dist="38100" dir="2700000" algn="tl">
                    <a:srgbClr val="000000">
                      <a:alpha val="43137"/>
                    </a:srgbClr>
                  </a:outerShdw>
                </a:effectLst>
                <a:latin typeface="Calibri" panose="020F0502020204030204" pitchFamily="34" charset="0"/>
              </a:rPr>
              <a:t> Therefore remember from where you have fallen, and repent and do the deeds you did at first; or else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 am coming to you and will remove your lampstand out of its place</a:t>
            </a:r>
            <a:r>
              <a:rPr lang="en-US" sz="3600" dirty="0">
                <a:effectLst>
                  <a:outerShdw blurRad="38100" dist="38100" dir="2700000" algn="tl">
                    <a:srgbClr val="000000">
                      <a:alpha val="43137"/>
                    </a:srgbClr>
                  </a:outerShdw>
                </a:effectLst>
                <a:latin typeface="Calibri" panose="020F0502020204030204" pitchFamily="34" charset="0"/>
              </a:rPr>
              <a:t>—unless you repent.” </a:t>
            </a:r>
          </a:p>
        </p:txBody>
      </p:sp>
      <p:pic>
        <p:nvPicPr>
          <p:cNvPr id="8" name="Picture 7">
            <a:extLst>
              <a:ext uri="{FF2B5EF4-FFF2-40B4-BE49-F238E27FC236}">
                <a16:creationId xmlns:a16="http://schemas.microsoft.com/office/drawing/2014/main" id="{668A44F9-E645-4328-A02A-0A1D0F2DD8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518" t="4762" r="2854" b="4762"/>
          <a:stretch/>
        </p:blipFill>
        <p:spPr>
          <a:xfrm>
            <a:off x="5356058" y="3505200"/>
            <a:ext cx="1479884" cy="1371600"/>
          </a:xfrm>
          <a:prstGeom prst="rect">
            <a:avLst/>
          </a:prstGeom>
        </p:spPr>
      </p:pic>
    </p:spTree>
    <p:extLst>
      <p:ext uri="{BB962C8B-B14F-4D97-AF65-F5344CB8AC3E}">
        <p14:creationId xmlns:p14="http://schemas.microsoft.com/office/powerpoint/2010/main" val="4006274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2209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0973300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409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322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9144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2159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59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The opposing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9124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4643"/>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23042</TotalTime>
  <Words>5172</Words>
  <Application>Microsoft Office PowerPoint</Application>
  <PresentationFormat>Widescreen</PresentationFormat>
  <Paragraphs>371</Paragraphs>
  <Slides>66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Calibri</vt:lpstr>
      <vt:lpstr>Times New Roman</vt:lpstr>
      <vt:lpstr>Wingdings</vt:lpstr>
      <vt:lpstr>Azure</vt:lpstr>
      <vt:lpstr>PowerPoint Presentation</vt:lpstr>
      <vt:lpstr>The Rapture Course Overview</vt:lpstr>
      <vt:lpstr>The Rapture Course Overview</vt:lpstr>
      <vt:lpstr>What is the Rapture?</vt:lpstr>
      <vt:lpstr>The Rapture Course Overview</vt:lpstr>
      <vt:lpstr>PowerPoint Presentation</vt:lpstr>
      <vt:lpstr>The Rapture Course Overview</vt:lpstr>
      <vt:lpstr>Strengthening the Pre-Tribulation Case</vt:lpstr>
      <vt:lpstr>The Rapture Course Overview</vt:lpstr>
      <vt:lpstr>When Will the Rapture Take Place Relative to the Tribulation Period?</vt:lpstr>
      <vt:lpstr>Problems with Partial Rapturism?</vt:lpstr>
      <vt:lpstr>Problems with Partial Rapturism?</vt:lpstr>
      <vt:lpstr>PowerPoint Presentation</vt:lpstr>
      <vt:lpstr>PowerPoint Presentation</vt:lpstr>
      <vt:lpstr>PowerPoint Presentation</vt:lpstr>
      <vt:lpstr>PowerPoint Presentation</vt:lpstr>
      <vt:lpstr>PowerPoint Presentation</vt:lpstr>
      <vt:lpstr>Problems with Beginning the Sentence in Rev. 3:10 with “Because” </vt:lpstr>
      <vt:lpstr>Problems with Beginning the Sentence in Rev. 3:10 with “Because” (cont’d)</vt:lpstr>
      <vt:lpstr>Problems with Beginning the Sentence in Rev. 3:10 with “Because” </vt:lpstr>
      <vt:lpstr>PowerPoint Presentation</vt:lpstr>
      <vt:lpstr>Problems with Beginning the Sentence in Rev. 3:10 with “Because” </vt:lpstr>
      <vt:lpstr>PowerPoint Presentation</vt:lpstr>
      <vt:lpstr>Problems with Beginning the Sentence in Rev. 3:10 with “Because” </vt:lpstr>
      <vt:lpstr>PowerPoint Presentation</vt:lpstr>
      <vt:lpstr>Problems with Beginning the Sentence in Rev. 3:10 with “Because” </vt:lpstr>
      <vt:lpstr>PowerPoint Presentation</vt:lpstr>
      <vt:lpstr>Problems with Beginning the Sentence in Rev. 3:10 with “Because” </vt:lpstr>
      <vt:lpstr>PowerPoint Presentation</vt:lpstr>
      <vt:lpstr>Problems with Beginning the Sentence in Rev. 3:10 with “Because” </vt:lpstr>
      <vt:lpstr>PowerPoint Presentation</vt:lpstr>
      <vt:lpstr>Problems with Beginning the Sentence in Rev. 3:10 with “Because” (cont’d)</vt:lpstr>
      <vt:lpstr>PowerPoint Presentation</vt:lpstr>
      <vt:lpstr>Problems with Beginning the Sentence in Rev. 3:10 with “Because” (cont’d)</vt:lpstr>
      <vt:lpstr>PowerPoint Presentation</vt:lpstr>
      <vt:lpstr>Problems with Beginning the Sentence in Rev. 3:10 with “Because” (cont’d)</vt:lpstr>
      <vt:lpstr>PowerPoint Presentation</vt:lpstr>
      <vt:lpstr>Problems with Beginning the Sentence in Rev. 3:10 with “Because” (cont’d)</vt:lpstr>
      <vt:lpstr>PowerPoint Presentation</vt:lpstr>
      <vt:lpstr>PowerPoint Presentation</vt:lpstr>
      <vt:lpstr>PowerPoint Presentation</vt:lpstr>
      <vt:lpstr>Problems with Beginning the Sentence in Rev. 3:10 with “Because” </vt:lpstr>
      <vt:lpstr>Problems with Beginning the Sentence in Rev. 3:10 with “Because”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is the Rapture?  7 Arguments Favoring the Pre-Tribulation View</vt:lpstr>
      <vt:lpstr>PowerPoint Presentation</vt:lpstr>
      <vt:lpstr>PowerPoint Presentation</vt:lpstr>
      <vt:lpstr>PowerPoint Presentation</vt:lpstr>
      <vt:lpstr>PowerPoint Presentation</vt:lpstr>
      <vt:lpstr>PowerPoint Presentation</vt:lpstr>
      <vt:lpstr>PowerPoint Presentation</vt:lpstr>
      <vt:lpstr>CONCLUSION</vt:lpstr>
      <vt:lpstr>The Rapture Course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055 - Partial Rapture - Part 7 -16-X-9</dc:title>
  <dc:subject>RAPTURE - Partial Rapture</dc:subject>
  <dc:creator>A. Woods</dc:creator>
  <dc:description>Modified by Jim McGowan</dc:description>
  <cp:lastModifiedBy>Jim McGowan</cp:lastModifiedBy>
  <cp:revision>2613</cp:revision>
  <cp:lastPrinted>2021-06-27T03:52:52Z</cp:lastPrinted>
  <dcterms:created xsi:type="dcterms:W3CDTF">2009-03-17T12:21:13Z</dcterms:created>
  <dcterms:modified xsi:type="dcterms:W3CDTF">2021-07-10T23:21:30Z</dcterms:modified>
</cp:coreProperties>
</file>