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1544" r:id="rId2"/>
    <p:sldId id="5358" r:id="rId3"/>
    <p:sldId id="1545" r:id="rId4"/>
    <p:sldId id="1546" r:id="rId5"/>
    <p:sldId id="1547" r:id="rId6"/>
    <p:sldId id="6302" r:id="rId7"/>
    <p:sldId id="1549" r:id="rId8"/>
    <p:sldId id="1551" r:id="rId9"/>
    <p:sldId id="1550" r:id="rId10"/>
    <p:sldId id="5359" r:id="rId11"/>
    <p:sldId id="6303" r:id="rId12"/>
    <p:sldId id="1556" r:id="rId13"/>
    <p:sldId id="1553" r:id="rId14"/>
    <p:sldId id="1555" r:id="rId15"/>
    <p:sldId id="1554" r:id="rId16"/>
    <p:sldId id="6304" r:id="rId17"/>
    <p:sldId id="1559" r:id="rId18"/>
    <p:sldId id="1560" r:id="rId19"/>
    <p:sldId id="1558" r:id="rId20"/>
    <p:sldId id="1607" r:id="rId21"/>
    <p:sldId id="6291" r:id="rId22"/>
    <p:sldId id="6305" r:id="rId23"/>
    <p:sldId id="1565" r:id="rId24"/>
    <p:sldId id="1566" r:id="rId25"/>
    <p:sldId id="1567" r:id="rId26"/>
    <p:sldId id="1568" r:id="rId27"/>
    <p:sldId id="1570" r:id="rId28"/>
    <p:sldId id="1571" r:id="rId29"/>
    <p:sldId id="1572" r:id="rId30"/>
    <p:sldId id="1573" r:id="rId31"/>
    <p:sldId id="1574" r:id="rId32"/>
    <p:sldId id="1608" r:id="rId33"/>
    <p:sldId id="6306" r:id="rId34"/>
    <p:sldId id="1577" r:id="rId35"/>
    <p:sldId id="6307" r:id="rId36"/>
    <p:sldId id="1579" r:id="rId37"/>
    <p:sldId id="1580" r:id="rId38"/>
    <p:sldId id="6308" r:id="rId39"/>
    <p:sldId id="1734" r:id="rId40"/>
    <p:sldId id="6309" r:id="rId41"/>
    <p:sldId id="1584" r:id="rId42"/>
    <p:sldId id="6301" r:id="rId43"/>
    <p:sldId id="301" r:id="rId44"/>
    <p:sldId id="1585" r:id="rId45"/>
    <p:sldId id="1586" r:id="rId46"/>
    <p:sldId id="1587" r:id="rId47"/>
    <p:sldId id="6310" r:id="rId48"/>
    <p:sldId id="1589" r:id="rId49"/>
    <p:sldId id="1590" r:id="rId50"/>
    <p:sldId id="1591" r:id="rId51"/>
    <p:sldId id="1593" r:id="rId52"/>
    <p:sldId id="282" r:id="rId53"/>
    <p:sldId id="283" r:id="rId54"/>
    <p:sldId id="1596" r:id="rId55"/>
    <p:sldId id="1600" r:id="rId56"/>
    <p:sldId id="1601" r:id="rId57"/>
    <p:sldId id="291" r:id="rId58"/>
    <p:sldId id="6311" r:id="rId59"/>
    <p:sldId id="6312" r:id="rId60"/>
    <p:sldId id="1604" r:id="rId61"/>
    <p:sldId id="1605" r:id="rId62"/>
  </p:sldIdLst>
  <p:sldSz cx="12192000" cy="6858000"/>
  <p:notesSz cx="6881813" cy="9296400"/>
  <p:custDataLst>
    <p:tags r:id="rId65"/>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FFFF99"/>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5370" autoAdjust="0"/>
  </p:normalViewPr>
  <p:slideViewPr>
    <p:cSldViewPr>
      <p:cViewPr>
        <p:scale>
          <a:sx n="80" d="100"/>
          <a:sy n="80" d="100"/>
        </p:scale>
        <p:origin x="826" y="29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89890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Times New Roman" pitchFamily="18" charset="0"/>
                <a:cs typeface="Arial" charset="0"/>
              </a:defRPr>
            </a:lvl1pPr>
          </a:lstStyle>
          <a:p>
            <a:pPr>
              <a:defRPr/>
            </a:pPr>
            <a:fld id="{5800389A-3474-4B41-9CB2-F1B2DAE08F62}" type="datetimeFigureOut">
              <a:rPr lang="en-US"/>
              <a:pPr>
                <a:defRPr/>
              </a:pPr>
              <a:t>6/30/2021</a:t>
            </a:fld>
            <a:endParaRPr 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4</a:t>
            </a:fld>
            <a:endParaRPr lang="en-US"/>
          </a:p>
        </p:txBody>
      </p:sp>
    </p:spTree>
    <p:extLst>
      <p:ext uri="{BB962C8B-B14F-4D97-AF65-F5344CB8AC3E}">
        <p14:creationId xmlns:p14="http://schemas.microsoft.com/office/powerpoint/2010/main" val="214098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6</a:t>
            </a:fld>
            <a:endParaRPr lang="en-US"/>
          </a:p>
        </p:txBody>
      </p:sp>
    </p:spTree>
    <p:extLst>
      <p:ext uri="{BB962C8B-B14F-4D97-AF65-F5344CB8AC3E}">
        <p14:creationId xmlns:p14="http://schemas.microsoft.com/office/powerpoint/2010/main" val="3107180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Tree>
    <p:extLst>
      <p:ext uri="{BB962C8B-B14F-4D97-AF65-F5344CB8AC3E}">
        <p14:creationId xmlns:p14="http://schemas.microsoft.com/office/powerpoint/2010/main" val="214253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16</a:t>
            </a:fld>
            <a:endParaRPr lang="en-US"/>
          </a:p>
        </p:txBody>
      </p:sp>
    </p:spTree>
    <p:extLst>
      <p:ext uri="{BB962C8B-B14F-4D97-AF65-F5344CB8AC3E}">
        <p14:creationId xmlns:p14="http://schemas.microsoft.com/office/powerpoint/2010/main" val="19081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22</a:t>
            </a:fld>
            <a:endParaRPr lang="en-US"/>
          </a:p>
        </p:txBody>
      </p:sp>
    </p:spTree>
    <p:extLst>
      <p:ext uri="{BB962C8B-B14F-4D97-AF65-F5344CB8AC3E}">
        <p14:creationId xmlns:p14="http://schemas.microsoft.com/office/powerpoint/2010/main" val="301097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42900" y="698500"/>
            <a:ext cx="6196013" cy="348615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0217F2-AC7D-4231-B561-E78D812A5265}" type="slidenum">
              <a:rPr lang="en-US" smtClean="0">
                <a:cs typeface="Arial" pitchFamily="34" charset="0"/>
              </a:rPr>
              <a:pPr fontAlgn="base">
                <a:spcBef>
                  <a:spcPct val="0"/>
                </a:spcBef>
                <a:spcAft>
                  <a:spcPct val="0"/>
                </a:spcAft>
                <a:defRPr/>
              </a:pPr>
              <a:t>27</a:t>
            </a:fld>
            <a:endParaRPr lang="en-US">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42900" y="698500"/>
            <a:ext cx="6196013" cy="348615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6AEF49-FB07-41DF-B8D1-A048371AA4A6}" type="slidenum">
              <a:rPr lang="en-US" smtClean="0">
                <a:cs typeface="Arial" pitchFamily="34" charset="0"/>
              </a:rPr>
              <a:pPr fontAlgn="base">
                <a:spcBef>
                  <a:spcPct val="0"/>
                </a:spcBef>
                <a:spcAft>
                  <a:spcPct val="0"/>
                </a:spcAft>
                <a:defRPr/>
              </a:pPr>
              <a:t>45</a:t>
            </a:fld>
            <a:endParaRPr lang="en-US">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42900" y="698500"/>
            <a:ext cx="6196013" cy="348615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192E9-CF8F-411C-BFA1-D45C262E5812}" type="slidenum">
              <a:rPr lang="en-US" smtClean="0">
                <a:cs typeface="Arial" pitchFamily="34" charset="0"/>
              </a:rPr>
              <a:pPr fontAlgn="base">
                <a:spcBef>
                  <a:spcPct val="0"/>
                </a:spcBef>
                <a:spcAft>
                  <a:spcPct val="0"/>
                </a:spcAft>
                <a:defRPr/>
              </a:pPr>
              <a:t>48</a:t>
            </a:fld>
            <a:endParaRPr lang="en-US">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8500"/>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58</a:t>
            </a:fld>
            <a:endParaRPr lang="en-US"/>
          </a:p>
        </p:txBody>
      </p:sp>
    </p:spTree>
    <p:extLst>
      <p:ext uri="{BB962C8B-B14F-4D97-AF65-F5344CB8AC3E}">
        <p14:creationId xmlns:p14="http://schemas.microsoft.com/office/powerpoint/2010/main" val="2617988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3669469" y="23622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1905000" y="685800"/>
            <a:ext cx="8534400" cy="1143000"/>
          </a:xfrm>
        </p:spPr>
        <p:txBody>
          <a:bodyPr/>
          <a:lstStyle/>
          <a:p>
            <a:pPr eaLnBrk="1" hangingPunct="1"/>
            <a:r>
              <a:rPr lang="en-US" dirty="0">
                <a:latin typeface="Calibri" pitchFamily="34" charset="0"/>
                <a:cs typeface="Calibri" pitchFamily="34" charset="0"/>
              </a:rPr>
              <a:t>THE BIG LIE: SEPARATION OF CHURCH AND STATE</a:t>
            </a:r>
          </a:p>
        </p:txBody>
      </p:sp>
      <p:sp>
        <p:nvSpPr>
          <p:cNvPr id="3075" name="Subtitle 2"/>
          <p:cNvSpPr>
            <a:spLocks noGrp="1"/>
          </p:cNvSpPr>
          <p:nvPr>
            <p:ph type="subTitle" sz="quarter" idx="1"/>
          </p:nvPr>
        </p:nvSpPr>
        <p:spPr>
          <a:xfrm>
            <a:off x="2819400" y="5829300"/>
            <a:ext cx="6400800" cy="647700"/>
          </a:xfrm>
        </p:spPr>
        <p:txBody>
          <a:bodyPr/>
          <a:lstStyle/>
          <a:p>
            <a:pPr eaLnBrk="1" hangingPunct="1">
              <a:defRPr/>
            </a:pPr>
            <a:r>
              <a:rPr lang="en-US" dirty="0">
                <a:latin typeface="Calibri" pitchFamily="34" charset="0"/>
                <a:cs typeface="Calibri" pitchFamily="34" charset="0"/>
              </a:rPr>
              <a:t>Dr. Andy Woods</a:t>
            </a:r>
          </a:p>
        </p:txBody>
      </p:sp>
      <p:sp>
        <p:nvSpPr>
          <p:cNvPr id="5" name="TextBox 4"/>
          <p:cNvSpPr txBox="1"/>
          <p:nvPr/>
        </p:nvSpPr>
        <p:spPr>
          <a:xfrm>
            <a:off x="4533900" y="6504801"/>
            <a:ext cx="3124200"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Power Point Update by Dr. Jim McGowan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828800"/>
          </a:xfrm>
        </p:spPr>
        <p:txBody>
          <a:bodyPr rtlCol="0">
            <a:normAutofit/>
          </a:bodyPr>
          <a:lstStyle/>
          <a:p>
            <a:pPr algn="ctr">
              <a:spcBef>
                <a:spcPts val="0"/>
              </a:spcBef>
              <a:spcAft>
                <a:spcPts val="0"/>
              </a:spcAft>
            </a:pPr>
            <a:r>
              <a:rPr lang="en-US" sz="4000" dirty="0">
                <a:latin typeface="Calibri" pitchFamily="34" charset="0"/>
                <a:cs typeface="Calibri" pitchFamily="34" charset="0"/>
              </a:rPr>
              <a:t>Communist Goals (1963)</a:t>
            </a:r>
            <a:br>
              <a:rPr lang="en-US" sz="4000" dirty="0">
                <a:latin typeface="Calibri" pitchFamily="34" charset="0"/>
                <a:cs typeface="Calibri" pitchFamily="34" charset="0"/>
              </a:rPr>
            </a:br>
            <a:r>
              <a:rPr lang="en-US" sz="1600" dirty="0">
                <a:solidFill>
                  <a:schemeClr val="tx1"/>
                </a:solidFill>
                <a:latin typeface="Calibri" pitchFamily="34" charset="0"/>
                <a:cs typeface="Calibri" pitchFamily="34" charset="0"/>
              </a:rPr>
              <a:t>Congressional Record--Appendix, pp. A34-A35 January 10, 1963 </a:t>
            </a:r>
            <a:br>
              <a:rPr lang="en-US" sz="1600" dirty="0">
                <a:solidFill>
                  <a:schemeClr val="tx1"/>
                </a:solidFill>
                <a:latin typeface="Calibri" pitchFamily="34" charset="0"/>
                <a:cs typeface="Calibri" pitchFamily="34" charset="0"/>
              </a:rPr>
            </a:br>
            <a:r>
              <a:rPr lang="en-US" sz="1600" dirty="0">
                <a:solidFill>
                  <a:schemeClr val="tx1"/>
                </a:solidFill>
                <a:latin typeface="Calibri" pitchFamily="34" charset="0"/>
                <a:cs typeface="Calibri" pitchFamily="34" charset="0"/>
              </a:rPr>
              <a:t>Current Communist Goals </a:t>
            </a:r>
            <a:br>
              <a:rPr lang="en-US" sz="1600" dirty="0">
                <a:solidFill>
                  <a:schemeClr val="tx1"/>
                </a:solidFill>
                <a:latin typeface="Calibri" pitchFamily="34" charset="0"/>
                <a:cs typeface="Calibri" pitchFamily="34" charset="0"/>
              </a:rPr>
            </a:br>
            <a:r>
              <a:rPr lang="en-US" sz="1600" dirty="0">
                <a:solidFill>
                  <a:schemeClr val="tx1"/>
                </a:solidFill>
                <a:latin typeface="Calibri" pitchFamily="34" charset="0"/>
                <a:cs typeface="Calibri" pitchFamily="34" charset="0"/>
              </a:rPr>
              <a:t>EXTENSION OF REMARKS OF HON. A. S. HERLONG, JR. OF FLORIDA IN THE HOUSE OF REPRESENTATIVES </a:t>
            </a:r>
            <a:br>
              <a:rPr lang="en-US" sz="1600" dirty="0">
                <a:solidFill>
                  <a:schemeClr val="tx1"/>
                </a:solidFill>
                <a:latin typeface="Calibri" pitchFamily="34" charset="0"/>
                <a:cs typeface="Calibri" pitchFamily="34" charset="0"/>
              </a:rPr>
            </a:br>
            <a:r>
              <a:rPr lang="en-US" sz="1600" dirty="0">
                <a:solidFill>
                  <a:schemeClr val="tx1"/>
                </a:solidFill>
                <a:latin typeface="Calibri" pitchFamily="34" charset="0"/>
                <a:cs typeface="Calibri" pitchFamily="34" charset="0"/>
              </a:rPr>
              <a:t>Thursday, January 10, 1963</a:t>
            </a:r>
          </a:p>
        </p:txBody>
      </p:sp>
      <p:sp>
        <p:nvSpPr>
          <p:cNvPr id="19458" name="Content Placeholder 2"/>
          <p:cNvSpPr>
            <a:spLocks noGrp="1"/>
          </p:cNvSpPr>
          <p:nvPr>
            <p:ph idx="1"/>
          </p:nvPr>
        </p:nvSpPr>
        <p:spPr>
          <a:xfrm>
            <a:off x="609600" y="2286000"/>
            <a:ext cx="10972800" cy="1600200"/>
          </a:xfrm>
        </p:spPr>
        <p:txBody>
          <a:bodyPr>
            <a:noAutofit/>
          </a:bodyPr>
          <a:lstStyle/>
          <a:p>
            <a:pPr marL="137160" indent="0" algn="just" eaLnBrk="1" fontAlgn="auto" hangingPunct="1">
              <a:spcAft>
                <a:spcPts val="0"/>
              </a:spcAft>
              <a:buClr>
                <a:schemeClr val="tx1">
                  <a:shade val="95000"/>
                </a:schemeClr>
              </a:buClr>
              <a:buNone/>
              <a:defRPr/>
            </a:pPr>
            <a:r>
              <a:rPr lang="en-US" dirty="0">
                <a:latin typeface="Calibri" pitchFamily="34" charset="0"/>
                <a:cs typeface="Calibri" pitchFamily="34" charset="0"/>
              </a:rPr>
              <a:t>“28. Eliminate prayer or any phase of religious expression in the schools on the ground that it violates the principle of ‘</a:t>
            </a:r>
            <a:r>
              <a:rPr lang="en-US" b="1" i="1" u="sng" dirty="0">
                <a:solidFill>
                  <a:srgbClr val="FFFFCC"/>
                </a:solidFill>
                <a:latin typeface="Calibri" pitchFamily="34" charset="0"/>
                <a:cs typeface="Calibri" pitchFamily="34" charset="0"/>
              </a:rPr>
              <a:t>separation of church and state</a:t>
            </a:r>
            <a:r>
              <a:rPr lang="en-US" dirty="0">
                <a:latin typeface="Calibri" pitchFamily="34" charset="0"/>
                <a:cs typeface="Calibri" pitchFamily="34" charset="0"/>
              </a:rPr>
              <a:t>.’"</a:t>
            </a:r>
          </a:p>
        </p:txBody>
      </p:sp>
      <p:sp>
        <p:nvSpPr>
          <p:cNvPr id="19460" name="TextBox 3"/>
          <p:cNvSpPr txBox="1">
            <a:spLocks noChangeArrowheads="1"/>
          </p:cNvSpPr>
          <p:nvPr/>
        </p:nvSpPr>
        <p:spPr bwMode="auto">
          <a:xfrm>
            <a:off x="800100" y="6400800"/>
            <a:ext cx="10591800" cy="338554"/>
          </a:xfrm>
          <a:prstGeom prst="rect">
            <a:avLst/>
          </a:prstGeom>
          <a:noFill/>
          <a:ln w="9525">
            <a:noFill/>
            <a:miter lim="800000"/>
            <a:headEnd/>
            <a:tailEnd/>
          </a:ln>
        </p:spPr>
        <p:txBody>
          <a:bodyPr wrap="square">
            <a:spAutoFit/>
          </a:bodyPr>
          <a:lstStyle/>
          <a:p>
            <a:pPr algn="ctr">
              <a:spcBef>
                <a:spcPts val="0"/>
              </a:spcBef>
              <a:spcAft>
                <a:spcPts val="0"/>
              </a:spcAft>
            </a:pPr>
            <a:r>
              <a:rPr lang="en-US" sz="1600" dirty="0">
                <a:latin typeface="Calibri" pitchFamily="34" charset="0"/>
                <a:cs typeface="Calibri" pitchFamily="34" charset="0"/>
              </a:rPr>
              <a:t>Skousen, W. Cleon. </a:t>
            </a:r>
            <a:r>
              <a:rPr lang="en-US" sz="1600" i="1" dirty="0">
                <a:latin typeface="Calibri" pitchFamily="34" charset="0"/>
                <a:cs typeface="Calibri" pitchFamily="34" charset="0"/>
              </a:rPr>
              <a:t>Naked Communist. </a:t>
            </a:r>
            <a:r>
              <a:rPr lang="en-US" sz="1600" dirty="0">
                <a:latin typeface="Calibri" pitchFamily="34" charset="0"/>
                <a:cs typeface="Calibri" pitchFamily="34" charset="0"/>
              </a:rPr>
              <a:t>Salt Lake City, Utah: Ensign Publishing Co. C. 1961 , 9th edition July 1961.</a:t>
            </a:r>
            <a:endParaRPr lang="en-US" sz="1800" dirty="0">
              <a:latin typeface="Calibri" pitchFamily="34" charset="0"/>
              <a:cs typeface="Calibri"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5394" y="4053840"/>
            <a:ext cx="3521212" cy="2194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970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1"/>
            <a:ext cx="10972799"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
        <p:nvSpPr>
          <p:cNvPr id="3" name="Content Placeholder 2"/>
          <p:cNvSpPr>
            <a:spLocks noGrp="1"/>
          </p:cNvSpPr>
          <p:nvPr>
            <p:ph idx="1"/>
          </p:nvPr>
        </p:nvSpPr>
        <p:spPr>
          <a:xfrm>
            <a:off x="609599" y="1143000"/>
            <a:ext cx="10972799" cy="4953000"/>
          </a:xfrm>
        </p:spPr>
        <p:txBody>
          <a:bodyPr rtlCol="0">
            <a:noAutofit/>
          </a:bodyPr>
          <a:lstStyle/>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Read words into the first amendment that simply are not there</a:t>
            </a:r>
          </a:p>
          <a:p>
            <a:pPr marL="514350" indent="-514350" eaLnBrk="1" fontAlgn="auto" hangingPunct="1">
              <a:spcAft>
                <a:spcPts val="0"/>
              </a:spcAft>
              <a:buClrTx/>
              <a:buFont typeface="+mj-lt"/>
              <a:buAutoNum type="arabicPeriod"/>
              <a:defRPr/>
            </a:pPr>
            <a:r>
              <a:rPr lang="en-US" b="1" u="sng" dirty="0">
                <a:solidFill>
                  <a:schemeClr val="bg1">
                    <a:lumMod val="50000"/>
                  </a:schemeClr>
                </a:solidFill>
                <a:effectLst/>
                <a:latin typeface="Calibri" pitchFamily="34" charset="0"/>
                <a:cs typeface="Calibri" pitchFamily="34" charset="0"/>
              </a:rPr>
              <a:t>Relied upon and took out of context a letter written by Thomas Jefferson more than a decade after the constitution was created</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Ignored the legislative activities of those who authored the first amendment</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Applied the first amendment to the states although the first amendment describes itself only as a limitation upon federal power</a:t>
            </a:r>
          </a:p>
        </p:txBody>
      </p:sp>
    </p:spTree>
    <p:extLst>
      <p:ext uri="{BB962C8B-B14F-4D97-AF65-F5344CB8AC3E}">
        <p14:creationId xmlns:p14="http://schemas.microsoft.com/office/powerpoint/2010/main" val="340158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85850" y="228600"/>
            <a:ext cx="10020300" cy="838200"/>
          </a:xfrm>
        </p:spPr>
        <p:txBody>
          <a:bodyPr rtlCol="0">
            <a:noAutofit/>
          </a:bodyPr>
          <a:lstStyle/>
          <a:p>
            <a:pPr algn="ctr" eaLnBrk="1" fontAlgn="auto" hangingPunct="1">
              <a:spcAft>
                <a:spcPts val="0"/>
              </a:spcAft>
              <a:defRPr/>
            </a:pPr>
            <a:r>
              <a:rPr lang="en-US" sz="4000" dirty="0">
                <a:latin typeface="Calibri" pitchFamily="34" charset="0"/>
                <a:cs typeface="Calibri" pitchFamily="34" charset="0"/>
              </a:rPr>
              <a:t>Origin of Separation Between Church and State</a:t>
            </a:r>
          </a:p>
        </p:txBody>
      </p:sp>
      <p:sp>
        <p:nvSpPr>
          <p:cNvPr id="3" name="Content Placeholder 2"/>
          <p:cNvSpPr>
            <a:spLocks noGrp="1"/>
          </p:cNvSpPr>
          <p:nvPr>
            <p:ph idx="1"/>
          </p:nvPr>
        </p:nvSpPr>
        <p:spPr>
          <a:xfrm>
            <a:off x="609600" y="1143000"/>
            <a:ext cx="10972800" cy="4724400"/>
          </a:xfrm>
        </p:spPr>
        <p:txBody>
          <a:bodyPr rtlCol="0">
            <a:noAutofit/>
          </a:bodyPr>
          <a:lstStyle/>
          <a:p>
            <a:pPr marL="0" indent="0" algn="just" eaLnBrk="1" fontAlgn="auto" hangingPunct="1">
              <a:spcAft>
                <a:spcPts val="0"/>
              </a:spcAft>
              <a:buClr>
                <a:schemeClr val="tx1">
                  <a:shade val="95000"/>
                </a:schemeClr>
              </a:buClr>
              <a:buNone/>
              <a:defRPr/>
            </a:pPr>
            <a:r>
              <a:rPr lang="en-US" sz="3400" dirty="0">
                <a:latin typeface="Calibri" pitchFamily="34" charset="0"/>
                <a:cs typeface="Calibri" pitchFamily="34" charset="0"/>
              </a:rPr>
              <a:t>“Believing with you that religion is a matter which lies solely between a man and his God; that he owes account to none other for his faith or his worship; and that the legislative powers of government reach actions only and not opinions, I contemplate with solemn reverence the act of the whole American people which declared that their legislature should ‘make no law respecting an establishment of religion or prohibiting the free exercise thereof,’ </a:t>
            </a:r>
            <a:r>
              <a:rPr lang="en-US" sz="3400" i="1" dirty="0">
                <a:latin typeface="Calibri" pitchFamily="34" charset="0"/>
                <a:cs typeface="Calibri" pitchFamily="34" charset="0"/>
              </a:rPr>
              <a:t>thus building a wall of separation between Church and State</a:t>
            </a:r>
            <a:r>
              <a:rPr lang="en-US" sz="3400" dirty="0">
                <a:latin typeface="Calibri" pitchFamily="34" charset="0"/>
                <a:cs typeface="Calibri" pitchFamily="34" charset="0"/>
              </a:rPr>
              <a:t>”</a:t>
            </a:r>
            <a:r>
              <a:rPr lang="en-US" sz="3400" i="1" dirty="0">
                <a:latin typeface="Calibri" pitchFamily="34" charset="0"/>
                <a:cs typeface="Calibri" pitchFamily="34" charset="0"/>
              </a:rPr>
              <a:t> </a:t>
            </a:r>
            <a:r>
              <a:rPr lang="en-US" sz="3400" dirty="0">
                <a:latin typeface="Calibri" pitchFamily="34" charset="0"/>
                <a:cs typeface="Calibri" pitchFamily="34" charset="0"/>
              </a:rPr>
              <a:t>(italics added).</a:t>
            </a:r>
          </a:p>
        </p:txBody>
      </p:sp>
      <p:sp>
        <p:nvSpPr>
          <p:cNvPr id="24581" name="TextBox 4"/>
          <p:cNvSpPr txBox="1">
            <a:spLocks noChangeArrowheads="1"/>
          </p:cNvSpPr>
          <p:nvPr/>
        </p:nvSpPr>
        <p:spPr bwMode="auto">
          <a:xfrm>
            <a:off x="1095375" y="6197025"/>
            <a:ext cx="10001250" cy="584775"/>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Thomas Jefferson, </a:t>
            </a:r>
            <a:r>
              <a:rPr lang="en-US" sz="1600" i="1" dirty="0">
                <a:latin typeface="Calibri" pitchFamily="34" charset="0"/>
                <a:cs typeface="Calibri" pitchFamily="34" charset="0"/>
              </a:rPr>
              <a:t>Writings of Thomas Jefferson</a:t>
            </a:r>
            <a:r>
              <a:rPr lang="en-US" sz="1600" dirty="0">
                <a:latin typeface="Calibri" pitchFamily="34" charset="0"/>
                <a:cs typeface="Calibri" pitchFamily="34" charset="0"/>
              </a:rPr>
              <a:t>, Albert Bergh, ed. (Washington D.C.: Thomas Jefferson Memorial Association, 1904), Vol. XVI, p. 281-82, in a letter from Jefferson to the Danbury Baptist Association on January 1, 1802.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24100" y="274638"/>
            <a:ext cx="7543800" cy="868362"/>
          </a:xfrm>
        </p:spPr>
        <p:txBody>
          <a:bodyPr/>
          <a:lstStyle/>
          <a:p>
            <a:pPr algn="ctr" eaLnBrk="1" hangingPunct="1"/>
            <a:r>
              <a:rPr lang="en-US" sz="4000" dirty="0">
                <a:latin typeface="Calibri" pitchFamily="34" charset="0"/>
                <a:cs typeface="Calibri" pitchFamily="34" charset="0"/>
              </a:rPr>
              <a:t>Thomas Jefferson</a:t>
            </a:r>
          </a:p>
        </p:txBody>
      </p:sp>
      <p:sp>
        <p:nvSpPr>
          <p:cNvPr id="2" name="Content Placeholder 2"/>
          <p:cNvSpPr>
            <a:spLocks noGrp="1"/>
          </p:cNvSpPr>
          <p:nvPr>
            <p:ph idx="1"/>
          </p:nvPr>
        </p:nvSpPr>
        <p:spPr>
          <a:xfrm>
            <a:off x="2850973" y="1219201"/>
            <a:ext cx="8731427" cy="4114799"/>
          </a:xfrm>
        </p:spPr>
        <p:txBody>
          <a:bodyPr>
            <a:normAutofit/>
          </a:bodyPr>
          <a:lstStyle/>
          <a:p>
            <a:pPr marL="0"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“One passage, in the paper you enclosed me, must be corrected. It is the following, ‘and all say it was yourself more than any other individual, that planned and established it,’ </a:t>
            </a:r>
            <a:r>
              <a:rPr lang="en-US" sz="3600" i="1" dirty="0">
                <a:latin typeface="Calibri" pitchFamily="34" charset="0"/>
                <a:cs typeface="Calibri" pitchFamily="34" charset="0"/>
              </a:rPr>
              <a:t>i.e</a:t>
            </a:r>
            <a:r>
              <a:rPr lang="en-US" sz="3600" dirty="0">
                <a:latin typeface="Calibri" pitchFamily="34" charset="0"/>
                <a:cs typeface="Calibri" pitchFamily="34" charset="0"/>
              </a:rPr>
              <a:t>., the Constitution. I was in Europe when the Constitution was planned, and never saw it till after it was established.”</a:t>
            </a:r>
          </a:p>
        </p:txBody>
      </p:sp>
      <p:sp>
        <p:nvSpPr>
          <p:cNvPr id="21510" name="TextBox 5"/>
          <p:cNvSpPr txBox="1">
            <a:spLocks noChangeArrowheads="1"/>
          </p:cNvSpPr>
          <p:nvPr/>
        </p:nvSpPr>
        <p:spPr bwMode="auto">
          <a:xfrm>
            <a:off x="1752600" y="6197026"/>
            <a:ext cx="8686800" cy="584775"/>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Thomas Jefferson, </a:t>
            </a:r>
            <a:r>
              <a:rPr lang="en-US" sz="1600" i="1" dirty="0">
                <a:latin typeface="Calibri" pitchFamily="34" charset="0"/>
                <a:cs typeface="Calibri" pitchFamily="34" charset="0"/>
              </a:rPr>
              <a:t>The Writings of Thomas Jefferson</a:t>
            </a:r>
            <a:r>
              <a:rPr lang="en-US" sz="1600" dirty="0">
                <a:latin typeface="Calibri" pitchFamily="34" charset="0"/>
                <a:cs typeface="Calibri" pitchFamily="34" charset="0"/>
              </a:rPr>
              <a:t>, 20 vols., ed. Albert Ellery Bergh (Washington D.C: Thomas Jefferson Memorial Association, 1904), 10:325, to Dr. Joseph Priestly on June 19, 1802.</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228" y="1444458"/>
            <a:ext cx="2050296" cy="256032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667000" y="228600"/>
            <a:ext cx="6858000" cy="609600"/>
          </a:xfrm>
        </p:spPr>
        <p:txBody>
          <a:bodyPr/>
          <a:lstStyle/>
          <a:p>
            <a:pPr algn="ctr"/>
            <a:r>
              <a:rPr lang="en-US" sz="4000" dirty="0">
                <a:latin typeface="Calibri" pitchFamily="34" charset="0"/>
                <a:cs typeface="Calibri" pitchFamily="34" charset="0"/>
              </a:rPr>
              <a:t>Declaration of Independence</a:t>
            </a:r>
          </a:p>
        </p:txBody>
      </p:sp>
      <p:sp>
        <p:nvSpPr>
          <p:cNvPr id="3" name="Content Placeholder 2"/>
          <p:cNvSpPr>
            <a:spLocks noGrp="1"/>
          </p:cNvSpPr>
          <p:nvPr>
            <p:ph idx="1"/>
          </p:nvPr>
        </p:nvSpPr>
        <p:spPr>
          <a:xfrm>
            <a:off x="609600" y="1066801"/>
            <a:ext cx="10972800" cy="5330825"/>
          </a:xfrm>
        </p:spPr>
        <p:txBody>
          <a:bodyPr rtlCol="0">
            <a:noAutofit/>
          </a:bodyPr>
          <a:lstStyle/>
          <a:p>
            <a:pPr marL="688975" indent="-688975" fontAlgn="auto">
              <a:spcBef>
                <a:spcPts val="1200"/>
              </a:spcBef>
              <a:spcAft>
                <a:spcPts val="1200"/>
              </a:spcAft>
              <a:buClr>
                <a:schemeClr val="tx1">
                  <a:shade val="95000"/>
                </a:schemeClr>
              </a:buClr>
              <a:buSzPct val="150000"/>
              <a:buBlip>
                <a:blip r:embed="rId2"/>
              </a:buBlip>
              <a:defRPr/>
            </a:pPr>
            <a:r>
              <a:rPr lang="en-US" dirty="0">
                <a:latin typeface="Calibri" pitchFamily="34" charset="0"/>
                <a:cs typeface="Calibri" pitchFamily="34" charset="0"/>
              </a:rPr>
              <a:t>“the Laws of Nature and of Nature’s </a:t>
            </a:r>
            <a:r>
              <a:rPr lang="en-US" b="1" u="sng" dirty="0">
                <a:solidFill>
                  <a:srgbClr val="FFFFCC"/>
                </a:solidFill>
                <a:latin typeface="Calibri" pitchFamily="34" charset="0"/>
                <a:cs typeface="Calibri" pitchFamily="34" charset="0"/>
              </a:rPr>
              <a:t>God</a:t>
            </a:r>
            <a:r>
              <a:rPr lang="en-US" dirty="0">
                <a:latin typeface="Calibri" pitchFamily="34" charset="0"/>
                <a:cs typeface="Calibri" pitchFamily="34" charset="0"/>
              </a:rPr>
              <a:t>,” </a:t>
            </a:r>
          </a:p>
          <a:p>
            <a:pPr marL="688975" indent="-688975" fontAlgn="auto">
              <a:spcBef>
                <a:spcPts val="1200"/>
              </a:spcBef>
              <a:spcAft>
                <a:spcPts val="1200"/>
              </a:spcAft>
              <a:buClr>
                <a:schemeClr val="tx1">
                  <a:shade val="95000"/>
                </a:schemeClr>
              </a:buClr>
              <a:buSzPct val="150000"/>
              <a:buBlip>
                <a:blip r:embed="rId2"/>
              </a:buBlip>
              <a:defRPr/>
            </a:pPr>
            <a:r>
              <a:rPr lang="en-US" dirty="0">
                <a:latin typeface="Calibri" pitchFamily="34" charset="0"/>
                <a:cs typeface="Calibri" pitchFamily="34" charset="0"/>
              </a:rPr>
              <a:t>“we hold these truths to be self evident, that all men are </a:t>
            </a:r>
            <a:r>
              <a:rPr lang="en-US" b="1" u="sng" dirty="0">
                <a:solidFill>
                  <a:srgbClr val="FFFFCC"/>
                </a:solidFill>
                <a:latin typeface="Calibri" pitchFamily="34" charset="0"/>
                <a:cs typeface="Calibri" pitchFamily="34" charset="0"/>
              </a:rPr>
              <a:t>created</a:t>
            </a:r>
            <a:r>
              <a:rPr lang="en-US" dirty="0">
                <a:latin typeface="Calibri" pitchFamily="34" charset="0"/>
                <a:cs typeface="Calibri" pitchFamily="34" charset="0"/>
              </a:rPr>
              <a:t> equal,” </a:t>
            </a:r>
          </a:p>
          <a:p>
            <a:pPr marL="688975" indent="-688975" fontAlgn="auto">
              <a:spcBef>
                <a:spcPts val="1200"/>
              </a:spcBef>
              <a:spcAft>
                <a:spcPts val="1200"/>
              </a:spcAft>
              <a:buClr>
                <a:schemeClr val="tx1">
                  <a:shade val="95000"/>
                </a:schemeClr>
              </a:buClr>
              <a:buSzPct val="150000"/>
              <a:buBlip>
                <a:blip r:embed="rId2"/>
              </a:buBlip>
              <a:defRPr/>
            </a:pPr>
            <a:r>
              <a:rPr lang="en-US" dirty="0">
                <a:latin typeface="Calibri" pitchFamily="34" charset="0"/>
                <a:cs typeface="Calibri" pitchFamily="34" charset="0"/>
              </a:rPr>
              <a:t>“they are endowed by their </a:t>
            </a:r>
            <a:r>
              <a:rPr lang="en-US" b="1" u="sng" dirty="0">
                <a:solidFill>
                  <a:srgbClr val="FFFFCC"/>
                </a:solidFill>
                <a:latin typeface="Calibri" pitchFamily="34" charset="0"/>
                <a:cs typeface="Calibri" pitchFamily="34" charset="0"/>
              </a:rPr>
              <a:t>Creator</a:t>
            </a:r>
            <a:r>
              <a:rPr lang="en-US" dirty="0">
                <a:latin typeface="Calibri" pitchFamily="34" charset="0"/>
                <a:cs typeface="Calibri" pitchFamily="34" charset="0"/>
              </a:rPr>
              <a:t> with certain unalienable Rights,” </a:t>
            </a:r>
          </a:p>
          <a:p>
            <a:pPr marL="688975" indent="-688975" fontAlgn="auto">
              <a:spcBef>
                <a:spcPts val="1200"/>
              </a:spcBef>
              <a:spcAft>
                <a:spcPts val="1200"/>
              </a:spcAft>
              <a:buClr>
                <a:schemeClr val="tx1">
                  <a:shade val="95000"/>
                </a:schemeClr>
              </a:buClr>
              <a:buSzPct val="150000"/>
              <a:buBlip>
                <a:blip r:embed="rId2"/>
              </a:buBlip>
              <a:defRPr/>
            </a:pPr>
            <a:r>
              <a:rPr lang="en-US" dirty="0">
                <a:latin typeface="Calibri" pitchFamily="34" charset="0"/>
                <a:cs typeface="Calibri" pitchFamily="34" charset="0"/>
              </a:rPr>
              <a:t>“appealing to the </a:t>
            </a:r>
            <a:r>
              <a:rPr lang="en-US" b="1" u="sng" dirty="0">
                <a:solidFill>
                  <a:srgbClr val="FFFFCC"/>
                </a:solidFill>
                <a:latin typeface="Calibri" pitchFamily="34" charset="0"/>
                <a:cs typeface="Calibri" pitchFamily="34" charset="0"/>
              </a:rPr>
              <a:t>Supreme Judge of the world </a:t>
            </a:r>
            <a:r>
              <a:rPr lang="en-US" dirty="0">
                <a:latin typeface="Calibri" pitchFamily="34" charset="0"/>
                <a:cs typeface="Calibri" pitchFamily="34" charset="0"/>
              </a:rPr>
              <a:t>for the rectitude of our intentions,”</a:t>
            </a:r>
          </a:p>
          <a:p>
            <a:pPr marL="688975" indent="-688975" fontAlgn="auto">
              <a:spcBef>
                <a:spcPts val="1200"/>
              </a:spcBef>
              <a:spcAft>
                <a:spcPts val="1200"/>
              </a:spcAft>
              <a:buClr>
                <a:schemeClr val="tx1">
                  <a:shade val="95000"/>
                </a:schemeClr>
              </a:buClr>
              <a:buSzPct val="150000"/>
              <a:buBlip>
                <a:blip r:embed="rId2"/>
              </a:buBlip>
              <a:defRPr/>
            </a:pPr>
            <a:r>
              <a:rPr lang="en-US" dirty="0">
                <a:latin typeface="Calibri" pitchFamily="34" charset="0"/>
                <a:cs typeface="Calibri" pitchFamily="34" charset="0"/>
              </a:rPr>
              <a:t>“with firm reliance on the protection of </a:t>
            </a:r>
            <a:r>
              <a:rPr lang="en-US" b="1" u="sng" dirty="0">
                <a:solidFill>
                  <a:srgbClr val="FFFFCC"/>
                </a:solidFill>
                <a:latin typeface="Calibri" pitchFamily="34" charset="0"/>
                <a:cs typeface="Calibri" pitchFamily="34" charset="0"/>
              </a:rPr>
              <a:t>Divine</a:t>
            </a:r>
            <a:r>
              <a:rPr lang="en-US" dirty="0">
                <a:latin typeface="Calibri" pitchFamily="34" charset="0"/>
                <a:cs typeface="Calibri" pitchFamily="34" charset="0"/>
              </a:rPr>
              <a:t> Providence.”</a:t>
            </a:r>
          </a:p>
        </p:txBody>
      </p:sp>
      <p:sp>
        <p:nvSpPr>
          <p:cNvPr id="40964" name="TextBox 3"/>
          <p:cNvSpPr txBox="1">
            <a:spLocks noChangeArrowheads="1"/>
          </p:cNvSpPr>
          <p:nvPr/>
        </p:nvSpPr>
        <p:spPr bwMode="auto">
          <a:xfrm>
            <a:off x="3657600" y="6477001"/>
            <a:ext cx="4876800" cy="307975"/>
          </a:xfrm>
          <a:prstGeom prst="rect">
            <a:avLst/>
          </a:prstGeom>
          <a:noFill/>
          <a:ln w="9525">
            <a:noFill/>
            <a:miter lim="800000"/>
            <a:headEnd/>
            <a:tailEnd/>
          </a:ln>
        </p:spPr>
        <p:txBody>
          <a:bodyPr>
            <a:spAutoFit/>
          </a:bodyPr>
          <a:lstStyle/>
          <a:p>
            <a:pPr algn="ctr">
              <a:spcBef>
                <a:spcPts val="1800"/>
              </a:spcBef>
            </a:pPr>
            <a:r>
              <a:rPr lang="en-US" sz="1400" b="1" i="1" dirty="0">
                <a:latin typeface="Calibri" pitchFamily="34" charset="0"/>
                <a:cs typeface="Calibri" pitchFamily="34" charset="0"/>
              </a:rPr>
              <a:t>Church of the Holy Trinity v. U.S</a:t>
            </a:r>
            <a:r>
              <a:rPr lang="en-US" sz="1400" b="1" dirty="0">
                <a:latin typeface="Calibri" pitchFamily="34" charset="0"/>
                <a:cs typeface="Calibri" pitchFamily="34" charset="0"/>
              </a:rPr>
              <a:t>., 143 U.S. 457, 467-68 (1892)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2324100" y="274638"/>
            <a:ext cx="7543800" cy="868362"/>
          </a:xfrm>
        </p:spPr>
        <p:txBody>
          <a:bodyPr/>
          <a:lstStyle/>
          <a:p>
            <a:pPr algn="ctr" eaLnBrk="1" hangingPunct="1"/>
            <a:r>
              <a:rPr lang="en-US" sz="4000" dirty="0">
                <a:latin typeface="Calibri" pitchFamily="34" charset="0"/>
                <a:cs typeface="Calibri" pitchFamily="34" charset="0"/>
              </a:rPr>
              <a:t>Thomas Jefferson</a:t>
            </a:r>
          </a:p>
        </p:txBody>
      </p:sp>
      <p:sp>
        <p:nvSpPr>
          <p:cNvPr id="21506" name="Content Placeholder 2"/>
          <p:cNvSpPr>
            <a:spLocks noGrp="1"/>
          </p:cNvSpPr>
          <p:nvPr>
            <p:ph idx="1"/>
          </p:nvPr>
        </p:nvSpPr>
        <p:spPr>
          <a:xfrm>
            <a:off x="609600" y="1219201"/>
            <a:ext cx="8763000" cy="4038599"/>
          </a:xfrm>
        </p:spPr>
        <p:txBody>
          <a:bodyPr>
            <a:noAutofit/>
          </a:bodyPr>
          <a:lstStyle/>
          <a:p>
            <a:pPr marL="0"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“It was Jefferson, after all, who approved funds for evangelizing Native Americans. It was Jefferson who attended church on federal property for most of his administration, approved still other churches on federal property, and even ordered the marine band to play in his church.”</a:t>
            </a:r>
          </a:p>
        </p:txBody>
      </p:sp>
      <p:sp>
        <p:nvSpPr>
          <p:cNvPr id="22532" name="TextBox 3"/>
          <p:cNvSpPr txBox="1">
            <a:spLocks noChangeArrowheads="1"/>
          </p:cNvSpPr>
          <p:nvPr/>
        </p:nvSpPr>
        <p:spPr bwMode="auto">
          <a:xfrm>
            <a:off x="2895600" y="6248401"/>
            <a:ext cx="6400800" cy="338554"/>
          </a:xfrm>
          <a:prstGeom prst="rect">
            <a:avLst/>
          </a:prstGeom>
          <a:noFill/>
          <a:ln w="9525">
            <a:noFill/>
            <a:miter lim="800000"/>
            <a:headEnd/>
            <a:tailEnd/>
          </a:ln>
        </p:spPr>
        <p:txBody>
          <a:bodyPr>
            <a:spAutoFit/>
          </a:bodyPr>
          <a:lstStyle/>
          <a:p>
            <a:pPr algn="ctr"/>
            <a:r>
              <a:rPr lang="en-US" sz="1600" dirty="0">
                <a:latin typeface="Calibri" pitchFamily="34" charset="0"/>
                <a:cs typeface="Calibri" pitchFamily="34" charset="0"/>
              </a:rPr>
              <a:t>Mansfield, </a:t>
            </a:r>
            <a:r>
              <a:rPr lang="en-US" sz="1600" i="1" dirty="0">
                <a:latin typeface="Calibri" pitchFamily="34" charset="0"/>
                <a:cs typeface="Calibri" pitchFamily="34" charset="0"/>
              </a:rPr>
              <a:t>Ten Tortured Words</a:t>
            </a:r>
            <a:r>
              <a:rPr lang="en-US" sz="1600" dirty="0">
                <a:latin typeface="Calibri" pitchFamily="34" charset="0"/>
                <a:cs typeface="Calibri" pitchFamily="34" charset="0"/>
              </a:rPr>
              <a:t>, 65.</a:t>
            </a:r>
          </a:p>
        </p:txBody>
      </p:sp>
      <p:pic>
        <p:nvPicPr>
          <p:cNvPr id="7" name="Picture 2">
            <a:extLst>
              <a:ext uri="{FF2B5EF4-FFF2-40B4-BE49-F238E27FC236}">
                <a16:creationId xmlns:a16="http://schemas.microsoft.com/office/drawing/2014/main" id="{CE91D2EC-041F-4BF6-9CB1-CE571E4D21A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2104" y="1444458"/>
            <a:ext cx="2050296" cy="256032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1"/>
            <a:ext cx="10972799"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
        <p:nvSpPr>
          <p:cNvPr id="3" name="Content Placeholder 2"/>
          <p:cNvSpPr>
            <a:spLocks noGrp="1"/>
          </p:cNvSpPr>
          <p:nvPr>
            <p:ph idx="1"/>
          </p:nvPr>
        </p:nvSpPr>
        <p:spPr>
          <a:xfrm>
            <a:off x="609599" y="1143000"/>
            <a:ext cx="10972799" cy="4953000"/>
          </a:xfrm>
        </p:spPr>
        <p:txBody>
          <a:bodyPr rtlCol="0">
            <a:noAutofit/>
          </a:bodyPr>
          <a:lstStyle/>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Read words into the first amendment that simply are not there</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Relied upon and took out of context a letter written by Thomas Jefferson more than a decade after the constitution was created</a:t>
            </a:r>
          </a:p>
          <a:p>
            <a:pPr marL="514350" indent="-514350" eaLnBrk="1" fontAlgn="auto" hangingPunct="1">
              <a:spcAft>
                <a:spcPts val="0"/>
              </a:spcAft>
              <a:buClrTx/>
              <a:buFont typeface="+mj-lt"/>
              <a:buAutoNum type="arabicPeriod"/>
              <a:defRPr/>
            </a:pPr>
            <a:r>
              <a:rPr lang="en-US" b="1" u="sng" dirty="0">
                <a:solidFill>
                  <a:schemeClr val="bg1">
                    <a:lumMod val="50000"/>
                  </a:schemeClr>
                </a:solidFill>
                <a:effectLst/>
                <a:latin typeface="Calibri" pitchFamily="34" charset="0"/>
                <a:cs typeface="Calibri" pitchFamily="34" charset="0"/>
              </a:rPr>
              <a:t>Ignored the legislative activities of those who authored the first amendment</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Applied the first amendment to the states although the first amendment describes itself only as a limitation upon federal power</a:t>
            </a:r>
          </a:p>
        </p:txBody>
      </p:sp>
    </p:spTree>
    <p:extLst>
      <p:ext uri="{BB962C8B-B14F-4D97-AF65-F5344CB8AC3E}">
        <p14:creationId xmlns:p14="http://schemas.microsoft.com/office/powerpoint/2010/main" val="221630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Picture 3" descr="C:\Users\Dr. Jim McGowan\Desktop\liberty-bell_14540_l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1040" y="685800"/>
            <a:ext cx="4929923" cy="5486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905000" y="228600"/>
            <a:ext cx="8534400" cy="762000"/>
          </a:xfrm>
        </p:spPr>
        <p:txBody>
          <a:bodyPr/>
          <a:lstStyle/>
          <a:p>
            <a:pPr algn="ctr" eaLnBrk="1" hangingPunct="1"/>
            <a:r>
              <a:rPr lang="en-US" sz="4000" dirty="0">
                <a:latin typeface="Calibri" pitchFamily="34" charset="0"/>
                <a:cs typeface="Calibri" pitchFamily="34" charset="0"/>
              </a:rPr>
              <a:t>Leviticus 25:10</a:t>
            </a:r>
          </a:p>
        </p:txBody>
      </p:sp>
      <p:sp>
        <p:nvSpPr>
          <p:cNvPr id="3" name="Content Placeholder 2"/>
          <p:cNvSpPr>
            <a:spLocks noGrp="1"/>
          </p:cNvSpPr>
          <p:nvPr>
            <p:ph idx="1"/>
          </p:nvPr>
        </p:nvSpPr>
        <p:spPr>
          <a:xfrm>
            <a:off x="609600" y="1270001"/>
            <a:ext cx="7848600" cy="4708525"/>
          </a:xfrm>
        </p:spPr>
        <p:txBody>
          <a:bodyPr/>
          <a:lstStyle/>
          <a:p>
            <a:pPr marL="0" indent="0" algn="just" eaLnBrk="1" hangingPunct="1">
              <a:buNone/>
              <a:defRPr/>
            </a:pPr>
            <a:r>
              <a:rPr lang="en-US" sz="3600" dirty="0">
                <a:latin typeface="Calibri" pitchFamily="34" charset="0"/>
                <a:cs typeface="Calibri" pitchFamily="34" charset="0"/>
              </a:rPr>
              <a:t>“And you shall consecrate the fiftieth year, and </a:t>
            </a:r>
            <a:r>
              <a:rPr lang="en-US" sz="3600" b="1" u="sng" dirty="0">
                <a:solidFill>
                  <a:srgbClr val="FFFFCC"/>
                </a:solidFill>
                <a:latin typeface="Calibri" pitchFamily="34" charset="0"/>
                <a:cs typeface="Calibri" pitchFamily="34" charset="0"/>
              </a:rPr>
              <a:t>proclaim liberty throughout [all] the land to all its inhabitants</a:t>
            </a:r>
            <a:r>
              <a:rPr lang="en-US" sz="3600" dirty="0">
                <a:latin typeface="Calibri" pitchFamily="34" charset="0"/>
                <a:cs typeface="Calibri" pitchFamily="34" charset="0"/>
              </a:rPr>
              <a:t>. It shall be a Jubilee for you; and each of you shall return to his possession, and each of you shall return to his family.” </a:t>
            </a:r>
          </a:p>
        </p:txBody>
      </p:sp>
      <p:pic>
        <p:nvPicPr>
          <p:cNvPr id="25603" name="Picture 3" descr="C:\Users\Dr. Jim McGowan\Desktop\liberty-bell_14540_l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1102" y="1600200"/>
            <a:ext cx="3286617" cy="3657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534400" cy="609600"/>
          </a:xfrm>
        </p:spPr>
        <p:txBody>
          <a:bodyPr rtlCol="0">
            <a:normAutofit fontScale="90000"/>
          </a:bodyPr>
          <a:lstStyle/>
          <a:p>
            <a:pPr algn="ctr" eaLnBrk="1" fontAlgn="auto" hangingPunct="1">
              <a:spcAft>
                <a:spcPts val="0"/>
              </a:spcAft>
              <a:defRPr/>
            </a:pPr>
            <a:r>
              <a:rPr lang="en-US" dirty="0">
                <a:latin typeface="Calibri" pitchFamily="34" charset="0"/>
                <a:cs typeface="Calibri" pitchFamily="34" charset="0"/>
              </a:rPr>
              <a:t>Article III of the Northwest Ordinance</a:t>
            </a:r>
          </a:p>
        </p:txBody>
      </p:sp>
      <p:sp>
        <p:nvSpPr>
          <p:cNvPr id="24578" name="Content Placeholder 2"/>
          <p:cNvSpPr>
            <a:spLocks noGrp="1"/>
          </p:cNvSpPr>
          <p:nvPr>
            <p:ph idx="1"/>
          </p:nvPr>
        </p:nvSpPr>
        <p:spPr>
          <a:xfrm>
            <a:off x="3810000" y="1143000"/>
            <a:ext cx="7772400" cy="3048000"/>
          </a:xfrm>
        </p:spPr>
        <p:txBody>
          <a:bodyPr>
            <a:normAutofit/>
          </a:bodyPr>
          <a:lstStyle/>
          <a:p>
            <a:pPr marL="1588"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a:t>
            </a:r>
            <a:r>
              <a:rPr lang="en-US" sz="3600" b="1" u="sng" dirty="0">
                <a:solidFill>
                  <a:srgbClr val="FFFFCC"/>
                </a:solidFill>
                <a:latin typeface="Calibri" pitchFamily="34" charset="0"/>
                <a:cs typeface="Calibri" pitchFamily="34" charset="0"/>
              </a:rPr>
              <a:t>Religion, morality</a:t>
            </a:r>
            <a:r>
              <a:rPr lang="en-US" sz="3600" dirty="0">
                <a:latin typeface="Calibri" pitchFamily="34" charset="0"/>
                <a:cs typeface="Calibri" pitchFamily="34" charset="0"/>
              </a:rPr>
              <a:t>, and knowledge being </a:t>
            </a:r>
            <a:r>
              <a:rPr lang="en-US" sz="3600" b="1" u="sng" dirty="0">
                <a:solidFill>
                  <a:srgbClr val="FFFFCC"/>
                </a:solidFill>
                <a:latin typeface="Calibri" pitchFamily="34" charset="0"/>
                <a:cs typeface="Calibri" pitchFamily="34" charset="0"/>
              </a:rPr>
              <a:t>necessary</a:t>
            </a:r>
            <a:r>
              <a:rPr lang="en-US" sz="3600" dirty="0">
                <a:latin typeface="Calibri" pitchFamily="34" charset="0"/>
                <a:cs typeface="Calibri" pitchFamily="34" charset="0"/>
              </a:rPr>
              <a:t> to good government and the happiness of mankind, </a:t>
            </a:r>
            <a:r>
              <a:rPr lang="en-US" sz="3600" b="1" u="sng" dirty="0">
                <a:solidFill>
                  <a:srgbClr val="FFFFCC"/>
                </a:solidFill>
                <a:latin typeface="Calibri" pitchFamily="34" charset="0"/>
                <a:cs typeface="Calibri" pitchFamily="34" charset="0"/>
              </a:rPr>
              <a:t>schools</a:t>
            </a:r>
            <a:r>
              <a:rPr lang="en-US" sz="3600" dirty="0">
                <a:latin typeface="Calibri" pitchFamily="34" charset="0"/>
                <a:cs typeface="Calibri" pitchFamily="34" charset="0"/>
              </a:rPr>
              <a:t> and the means of education shall </a:t>
            </a:r>
            <a:r>
              <a:rPr lang="en-US" sz="3600" b="1" u="sng" dirty="0">
                <a:solidFill>
                  <a:srgbClr val="FFFFCC"/>
                </a:solidFill>
                <a:latin typeface="Calibri" pitchFamily="34" charset="0"/>
                <a:cs typeface="Calibri" pitchFamily="34" charset="0"/>
              </a:rPr>
              <a:t>forever be encouraged</a:t>
            </a:r>
            <a:r>
              <a:rPr lang="en-US" sz="3600" dirty="0">
                <a:latin typeface="Calibri" pitchFamily="34" charset="0"/>
                <a:cs typeface="Calibri" pitchFamily="34" charset="0"/>
              </a:rPr>
              <a:t>.”</a:t>
            </a:r>
          </a:p>
        </p:txBody>
      </p:sp>
      <p:sp>
        <p:nvSpPr>
          <p:cNvPr id="25604" name="TextBox 4"/>
          <p:cNvSpPr txBox="1">
            <a:spLocks noChangeArrowheads="1"/>
          </p:cNvSpPr>
          <p:nvPr/>
        </p:nvSpPr>
        <p:spPr bwMode="auto">
          <a:xfrm>
            <a:off x="2362200" y="5867401"/>
            <a:ext cx="7543800" cy="830997"/>
          </a:xfrm>
          <a:prstGeom prst="rect">
            <a:avLst/>
          </a:prstGeom>
          <a:noFill/>
          <a:ln w="9525">
            <a:noFill/>
            <a:miter lim="800000"/>
            <a:headEnd/>
            <a:tailEnd/>
          </a:ln>
        </p:spPr>
        <p:txBody>
          <a:bodyPr>
            <a:spAutoFit/>
          </a:bodyPr>
          <a:lstStyle/>
          <a:p>
            <a:pPr algn="ctr"/>
            <a:r>
              <a:rPr lang="en-US" i="1">
                <a:latin typeface="Calibri" pitchFamily="34" charset="0"/>
                <a:cs typeface="Calibri" pitchFamily="34" charset="0"/>
              </a:rPr>
              <a:t>Documents of American History</a:t>
            </a:r>
            <a:r>
              <a:rPr lang="en-US">
                <a:latin typeface="Calibri" pitchFamily="34" charset="0"/>
                <a:cs typeface="Calibri" pitchFamily="34" charset="0"/>
              </a:rPr>
              <a:t>, Henry S. Commager, ed., 5</a:t>
            </a:r>
            <a:r>
              <a:rPr lang="en-US" baseline="30000">
                <a:latin typeface="Calibri" pitchFamily="34" charset="0"/>
                <a:cs typeface="Calibri" pitchFamily="34" charset="0"/>
              </a:rPr>
              <a:t>th</a:t>
            </a:r>
            <a:r>
              <a:rPr lang="en-US">
                <a:latin typeface="Calibri" pitchFamily="34" charset="0"/>
                <a:cs typeface="Calibri" pitchFamily="34" charset="0"/>
              </a:rPr>
              <a:t> ed. (NY: Appleton-Century-Crofts, Inc., 1949), 131.</a:t>
            </a:r>
          </a:p>
        </p:txBody>
      </p:sp>
      <p:pic>
        <p:nvPicPr>
          <p:cNvPr id="5" name="Picture 1"/>
          <p:cNvPicPr>
            <a:picLocks noChangeAspect="1" noChangeArrowheads="1"/>
          </p:cNvPicPr>
          <p:nvPr/>
        </p:nvPicPr>
        <p:blipFill>
          <a:blip r:embed="rId2" cstate="print"/>
          <a:srcRect/>
          <a:stretch>
            <a:fillRect/>
          </a:stretch>
        </p:blipFill>
        <p:spPr bwMode="auto">
          <a:xfrm>
            <a:off x="533400" y="1295400"/>
            <a:ext cx="3048000" cy="3733800"/>
          </a:xfrm>
          <a:prstGeom prst="rect">
            <a:avLst/>
          </a:prstGeom>
          <a:noFill/>
          <a:ln w="38100">
            <a:solidFill>
              <a:schemeClr val="tx1"/>
            </a:solidFill>
            <a:miter lim="800000"/>
            <a:headEnd/>
            <a:tailEnd/>
          </a:ln>
          <a:scene3d>
            <a:camera prst="orthographicFront">
              <a:rot lat="0" lon="10800000" rev="0"/>
            </a:camera>
            <a:lightRig rig="threePt" dir="t"/>
          </a:scene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DC61C5-D86F-487C-AF10-0100D03DFE3A}"/>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p:cNvSpPr>
            <a:spLocks noChangeArrowheads="1"/>
          </p:cNvSpPr>
          <p:nvPr/>
        </p:nvSpPr>
        <p:spPr bwMode="auto">
          <a:xfrm>
            <a:off x="609600" y="1"/>
            <a:ext cx="109728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13:9-10 (NIV)</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Saul, who was also called Paul, filled with the Holy Spirit, looked straight at </a:t>
            </a:r>
            <a:r>
              <a:rPr lang="en-US" sz="3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Elymas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said,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a child of the devil and an enemy of everything that is right! You are full of all kinds of deceit and trickery. Will you never stop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perverting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right ways of the Lord?’”</a:t>
            </a:r>
          </a:p>
        </p:txBody>
      </p:sp>
    </p:spTree>
    <p:extLst>
      <p:ext uri="{BB962C8B-B14F-4D97-AF65-F5344CB8AC3E}">
        <p14:creationId xmlns:p14="http://schemas.microsoft.com/office/powerpoint/2010/main" val="27944144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933700" y="228600"/>
            <a:ext cx="6324600" cy="969864"/>
          </a:xfrm>
        </p:spPr>
        <p:txBody>
          <a:bodyPr/>
          <a:lstStyle/>
          <a:p>
            <a:pPr algn="ctr" eaLnBrk="1" hangingPunct="1"/>
            <a:r>
              <a:rPr lang="en-US" sz="4000" dirty="0">
                <a:latin typeface="Calibri" pitchFamily="34" charset="0"/>
                <a:cs typeface="Calibri" pitchFamily="34" charset="0"/>
              </a:rPr>
              <a:t>Chief Justice Warren Burger</a:t>
            </a:r>
            <a:br>
              <a:rPr lang="en-US" sz="3600" dirty="0">
                <a:latin typeface="Calibri" pitchFamily="34" charset="0"/>
                <a:cs typeface="Calibri" pitchFamily="34" charset="0"/>
              </a:rPr>
            </a:br>
            <a:r>
              <a:rPr lang="en-US" sz="1600" i="1" dirty="0">
                <a:solidFill>
                  <a:schemeClr val="tx1"/>
                </a:solidFill>
                <a:latin typeface="Calibri" pitchFamily="34" charset="0"/>
                <a:cs typeface="Calibri" pitchFamily="34" charset="0"/>
              </a:rPr>
              <a:t>Lynch v. Donnelly</a:t>
            </a:r>
            <a:r>
              <a:rPr lang="en-US" sz="1600" dirty="0">
                <a:solidFill>
                  <a:schemeClr val="tx1"/>
                </a:solidFill>
                <a:latin typeface="Calibri" pitchFamily="34" charset="0"/>
                <a:cs typeface="Calibri" pitchFamily="34" charset="0"/>
              </a:rPr>
              <a:t>, 465 U.S. 668, 673-74 (1984). </a:t>
            </a:r>
            <a:endParaRPr lang="en-US" sz="3600" dirty="0">
              <a:latin typeface="Calibri" pitchFamily="34" charset="0"/>
              <a:cs typeface="Calibri" pitchFamily="34" charset="0"/>
            </a:endParaRPr>
          </a:p>
        </p:txBody>
      </p:sp>
      <p:sp>
        <p:nvSpPr>
          <p:cNvPr id="3" name="Content Placeholder 2"/>
          <p:cNvSpPr>
            <a:spLocks noGrp="1"/>
          </p:cNvSpPr>
          <p:nvPr>
            <p:ph idx="1"/>
          </p:nvPr>
        </p:nvSpPr>
        <p:spPr>
          <a:xfrm>
            <a:off x="575583" y="1371600"/>
            <a:ext cx="11006817" cy="5257800"/>
          </a:xfrm>
        </p:spPr>
        <p:txBody>
          <a:bodyPr rtlCol="0">
            <a:noAutofit/>
          </a:bodyPr>
          <a:lstStyle/>
          <a:p>
            <a:pPr marL="0" indent="0" algn="just" eaLnBrk="1" fontAlgn="auto" hangingPunct="1">
              <a:spcAft>
                <a:spcPts val="0"/>
              </a:spcAft>
              <a:buClr>
                <a:schemeClr val="tx1">
                  <a:shade val="95000"/>
                </a:schemeClr>
              </a:buClr>
              <a:buNone/>
              <a:defRPr/>
            </a:pPr>
            <a:r>
              <a:rPr lang="en-US" sz="2900" dirty="0">
                <a:latin typeface="Calibri" panose="020F0502020204030204" pitchFamily="34" charset="0"/>
                <a:cs typeface="Calibri" panose="020F0502020204030204" pitchFamily="34" charset="0"/>
              </a:rPr>
              <a:t>"A significant example of the contemporaneous understanding of that Clause is found in the events of the first week of the First Session of the First Congress in 1789. In the very week that Congress approved the Establishment Clause as part of the Bill of Rights for submission to the states, it enacted legislation providing for paid Chaplains for the House and Senate... It is clear that neither the 17 draftsmen of the Constitution who were Members of the First Congress, nor the Congress of 1789, saw any establishment problem in the employment of congressional Chaplains to offer daily prayers in the Congress, a practice that has continued for nearly two centuries. It would be difficult to identify a more striking example of the accommodation of religious belief intended by the Framers."</a:t>
            </a:r>
          </a:p>
        </p:txBody>
      </p:sp>
      <p:pic>
        <p:nvPicPr>
          <p:cNvPr id="1026" name="Picture 2" descr="https://upload.wikimedia.org/wikipedia/commons/4/47/Warren_e_burger_photo.jpeg"/>
          <p:cNvPicPr>
            <a:picLocks noChangeAspect="1" noChangeArrowheads="1"/>
          </p:cNvPicPr>
          <p:nvPr/>
        </p:nvPicPr>
        <p:blipFill>
          <a:blip r:embed="rId2" cstate="print"/>
          <a:srcRect/>
          <a:stretch>
            <a:fillRect/>
          </a:stretch>
        </p:blipFill>
        <p:spPr bwMode="auto">
          <a:xfrm flipH="1">
            <a:off x="575583" y="101184"/>
            <a:ext cx="719817" cy="1097280"/>
          </a:xfrm>
          <a:prstGeom prst="rect">
            <a:avLst/>
          </a:prstGeom>
          <a:noFill/>
          <a:ln w="19050">
            <a:solidFill>
              <a:schemeClr val="tx1"/>
            </a:solidFill>
          </a:ln>
        </p:spPr>
      </p:pic>
      <p:pic>
        <p:nvPicPr>
          <p:cNvPr id="1028" name="Picture 4" descr="https://upload.wikimedia.org/wikipedia/commons/4/47/Warren_e_burger_photo.jpeg"/>
          <p:cNvPicPr>
            <a:picLocks noChangeAspect="1" noChangeArrowheads="1"/>
          </p:cNvPicPr>
          <p:nvPr/>
        </p:nvPicPr>
        <p:blipFill>
          <a:blip r:embed="rId3" cstate="print"/>
          <a:srcRect/>
          <a:stretch>
            <a:fillRect/>
          </a:stretch>
        </p:blipFill>
        <p:spPr bwMode="auto">
          <a:xfrm>
            <a:off x="10862583" y="101184"/>
            <a:ext cx="719817" cy="1097280"/>
          </a:xfrm>
          <a:prstGeom prst="rect">
            <a:avLst/>
          </a:prstGeom>
          <a:noFill/>
          <a:ln w="19050">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222" y="1237596"/>
            <a:ext cx="10982178" cy="4247317"/>
          </a:xfrm>
          <a:prstGeom prst="rect">
            <a:avLst/>
          </a:prstGeom>
        </p:spPr>
        <p:txBody>
          <a:bodyPr wrap="square">
            <a:spAutoFit/>
          </a:bodyPr>
          <a:lstStyle/>
          <a:p>
            <a:pPr algn="just"/>
            <a:r>
              <a:rPr lang="en-US" sz="3000" dirty="0">
                <a:latin typeface="Calibri" panose="020F0502020204030204" pitchFamily="34" charset="0"/>
                <a:cs typeface="Calibri" panose="020F0502020204030204" pitchFamily="34" charset="0"/>
              </a:rPr>
              <a:t>“Probably at the time of the adoption of the Constitution, and of the amendment to it now under consideration [the First Amendment], the general if not the universal sentiment in America was, that </a:t>
            </a:r>
            <a:r>
              <a:rPr lang="en-US" sz="3000" b="1" u="sng" dirty="0">
                <a:solidFill>
                  <a:srgbClr val="FFFFCC"/>
                </a:solidFill>
                <a:latin typeface="Calibri" panose="020F0502020204030204" pitchFamily="34" charset="0"/>
                <a:cs typeface="Calibri" panose="020F0502020204030204" pitchFamily="34" charset="0"/>
              </a:rPr>
              <a:t>Christianity ought to receive encouragement from the state</a:t>
            </a:r>
            <a:r>
              <a:rPr lang="en-US" sz="3000" dirty="0">
                <a:latin typeface="Calibri" panose="020F0502020204030204" pitchFamily="34" charset="0"/>
                <a:cs typeface="Calibri" panose="020F0502020204030204" pitchFamily="34" charset="0"/>
              </a:rPr>
              <a:t> so far as it was not incompatible with the private rights of conscience and the freedom of religious worship. An attempt to level all religions, and to make it a matter of state policy to hold all in utter indifference, would have created universal disapprobation, if not universal indignation</a:t>
            </a:r>
            <a:r>
              <a:rPr lang="en-US" sz="3000" dirty="0">
                <a:solidFill>
                  <a:srgbClr val="FFFFCC"/>
                </a:solidFill>
                <a:latin typeface="Calibri" panose="020F0502020204030204" pitchFamily="34" charset="0"/>
                <a:cs typeface="Calibri" panose="020F0502020204030204" pitchFamily="34" charset="0"/>
              </a:rPr>
              <a:t>” </a:t>
            </a:r>
            <a:r>
              <a:rPr lang="en-US" sz="3000" dirty="0">
                <a:latin typeface="Calibri" panose="020F0502020204030204" pitchFamily="34" charset="0"/>
                <a:cs typeface="Calibri" panose="020F0502020204030204" pitchFamily="34" charset="0"/>
              </a:rPr>
              <a:t>(underlining mine).</a:t>
            </a:r>
          </a:p>
        </p:txBody>
      </p:sp>
      <p:sp>
        <p:nvSpPr>
          <p:cNvPr id="5" name="TextBox 4"/>
          <p:cNvSpPr txBox="1"/>
          <p:nvPr/>
        </p:nvSpPr>
        <p:spPr>
          <a:xfrm>
            <a:off x="1419225" y="5943600"/>
            <a:ext cx="9353550" cy="830997"/>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Joseph Story, </a:t>
            </a:r>
            <a:r>
              <a:rPr lang="en-US" sz="1600" i="1" dirty="0">
                <a:latin typeface="Calibri" panose="020F0502020204030204" pitchFamily="34" charset="0"/>
                <a:cs typeface="Calibri" panose="020F0502020204030204" pitchFamily="34" charset="0"/>
              </a:rPr>
              <a:t>Commentaries on the Constitution of the United States: With a Preliminary Review of the Constitutional History of the Colonies and the States before the Adoption of the Constitution</a:t>
            </a:r>
            <a:r>
              <a:rPr lang="en-US" sz="1600" dirty="0">
                <a:latin typeface="Calibri" panose="020F0502020204030204" pitchFamily="34" charset="0"/>
                <a:cs typeface="Calibri" panose="020F0502020204030204" pitchFamily="34" charset="0"/>
              </a:rPr>
              <a:t>, 5th ed., 2 vols., ed. Melville M. Bigelow (Boston, MA: Little and Brown, 1891; reprint, Buffalo, NY: Hein, 1994), 2:630-31.</a:t>
            </a:r>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222" y="121920"/>
            <a:ext cx="923778" cy="1097280"/>
          </a:xfrm>
          <a:prstGeom prst="rect">
            <a:avLst/>
          </a:prstGeom>
          <a:noFill/>
          <a:ln w="28575">
            <a:solidFill>
              <a:schemeClr val="tx1"/>
            </a:solidFill>
            <a:miter lim="800000"/>
            <a:headEnd/>
            <a:tailEnd/>
          </a:ln>
        </p:spPr>
      </p:pic>
      <p:sp>
        <p:nvSpPr>
          <p:cNvPr id="6" name="Title 1">
            <a:extLst>
              <a:ext uri="{FF2B5EF4-FFF2-40B4-BE49-F238E27FC236}">
                <a16:creationId xmlns:a16="http://schemas.microsoft.com/office/drawing/2014/main" id="{51B03B09-B5B6-45BD-871E-D586557D36B8}"/>
              </a:ext>
            </a:extLst>
          </p:cNvPr>
          <p:cNvSpPr txBox="1">
            <a:spLocks/>
          </p:cNvSpPr>
          <p:nvPr/>
        </p:nvSpPr>
        <p:spPr>
          <a:xfrm>
            <a:off x="2882900" y="228601"/>
            <a:ext cx="6426200" cy="914399"/>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defRPr/>
            </a:pPr>
            <a:r>
              <a:rPr lang="en-US" sz="4000" kern="0" dirty="0"/>
              <a:t>Joseph Story</a:t>
            </a:r>
          </a:p>
        </p:txBody>
      </p:sp>
    </p:spTree>
    <p:extLst>
      <p:ext uri="{BB962C8B-B14F-4D97-AF65-F5344CB8AC3E}">
        <p14:creationId xmlns:p14="http://schemas.microsoft.com/office/powerpoint/2010/main" val="409461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1"/>
            <a:ext cx="10972799"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
        <p:nvSpPr>
          <p:cNvPr id="3" name="Content Placeholder 2"/>
          <p:cNvSpPr>
            <a:spLocks noGrp="1"/>
          </p:cNvSpPr>
          <p:nvPr>
            <p:ph idx="1"/>
          </p:nvPr>
        </p:nvSpPr>
        <p:spPr>
          <a:xfrm>
            <a:off x="609599" y="1143000"/>
            <a:ext cx="10972799" cy="4953000"/>
          </a:xfrm>
        </p:spPr>
        <p:txBody>
          <a:bodyPr rtlCol="0">
            <a:noAutofit/>
          </a:bodyPr>
          <a:lstStyle/>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Read words into the first amendment that simply are not there</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Relied upon and took out of context a letter written by Thomas Jefferson more than a decade after the constitution was created</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Ignored the legislative activities of those who authored the first amendment</a:t>
            </a:r>
          </a:p>
          <a:p>
            <a:pPr marL="514350" indent="-514350" eaLnBrk="1" fontAlgn="auto" hangingPunct="1">
              <a:spcAft>
                <a:spcPts val="0"/>
              </a:spcAft>
              <a:buClrTx/>
              <a:buFont typeface="+mj-lt"/>
              <a:buAutoNum type="arabicPeriod"/>
              <a:defRPr/>
            </a:pPr>
            <a:r>
              <a:rPr lang="en-US" b="1" u="sng" dirty="0">
                <a:solidFill>
                  <a:schemeClr val="bg1">
                    <a:lumMod val="50000"/>
                  </a:schemeClr>
                </a:solidFill>
                <a:effectLst/>
                <a:latin typeface="Calibri" pitchFamily="34" charset="0"/>
                <a:cs typeface="Calibri" pitchFamily="34" charset="0"/>
              </a:rPr>
              <a:t>Applied the first amendment to the states although the first amendment describes itself only as a limitation upon federal power</a:t>
            </a:r>
          </a:p>
        </p:txBody>
      </p:sp>
    </p:spTree>
    <p:extLst>
      <p:ext uri="{BB962C8B-B14F-4D97-AF65-F5344CB8AC3E}">
        <p14:creationId xmlns:p14="http://schemas.microsoft.com/office/powerpoint/2010/main" val="248006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8746" y="228600"/>
            <a:ext cx="4554511" cy="838200"/>
          </a:xfrm>
        </p:spPr>
        <p:txBody>
          <a:bodyPr/>
          <a:lstStyle/>
          <a:p>
            <a:pPr algn="ctr" eaLnBrk="1" hangingPunct="1"/>
            <a:r>
              <a:rPr lang="en-US" sz="4000" dirty="0">
                <a:latin typeface="Calibri" pitchFamily="34" charset="0"/>
                <a:cs typeface="Calibri" pitchFamily="34" charset="0"/>
              </a:rPr>
              <a:t>Tenth Amendment</a:t>
            </a:r>
          </a:p>
        </p:txBody>
      </p:sp>
      <p:sp>
        <p:nvSpPr>
          <p:cNvPr id="29698" name="Content Placeholder 2"/>
          <p:cNvSpPr>
            <a:spLocks noGrp="1"/>
          </p:cNvSpPr>
          <p:nvPr>
            <p:ph idx="1"/>
          </p:nvPr>
        </p:nvSpPr>
        <p:spPr>
          <a:xfrm>
            <a:off x="609600" y="1143000"/>
            <a:ext cx="10972800" cy="1981200"/>
          </a:xfrm>
        </p:spPr>
        <p:txBody>
          <a:bodyPr>
            <a:normAutofit/>
          </a:bodyPr>
          <a:lstStyle/>
          <a:p>
            <a:pPr marL="1588"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“The powers not delegated to the United States by the Constitution nor prohibited by it to the States are reserved to the States respectively or to the people.”</a:t>
            </a:r>
          </a:p>
        </p:txBody>
      </p:sp>
      <p:pic>
        <p:nvPicPr>
          <p:cNvPr id="4" name="Picture 1"/>
          <p:cNvPicPr>
            <a:picLocks noChangeAspect="1" noChangeArrowheads="1"/>
          </p:cNvPicPr>
          <p:nvPr/>
        </p:nvPicPr>
        <p:blipFill>
          <a:blip r:embed="rId2" cstate="print"/>
          <a:srcRect/>
          <a:stretch>
            <a:fillRect/>
          </a:stretch>
        </p:blipFill>
        <p:spPr bwMode="auto">
          <a:xfrm>
            <a:off x="4267200" y="2971800"/>
            <a:ext cx="3657600" cy="3657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229100" y="228600"/>
            <a:ext cx="3733800" cy="800100"/>
          </a:xfrm>
        </p:spPr>
        <p:txBody>
          <a:bodyPr/>
          <a:lstStyle/>
          <a:p>
            <a:pPr algn="ctr" eaLnBrk="1" hangingPunct="1"/>
            <a:r>
              <a:rPr lang="en-US" dirty="0">
                <a:latin typeface="Calibri" pitchFamily="34" charset="0"/>
                <a:cs typeface="Calibri" pitchFamily="34" charset="0"/>
              </a:rPr>
              <a:t>Federalist # 45</a:t>
            </a:r>
          </a:p>
        </p:txBody>
      </p:sp>
      <p:sp>
        <p:nvSpPr>
          <p:cNvPr id="3" name="Content Placeholder 2"/>
          <p:cNvSpPr>
            <a:spLocks noGrp="1"/>
          </p:cNvSpPr>
          <p:nvPr>
            <p:ph idx="1"/>
          </p:nvPr>
        </p:nvSpPr>
        <p:spPr>
          <a:xfrm>
            <a:off x="3733800" y="1371600"/>
            <a:ext cx="7848600" cy="4191000"/>
          </a:xfrm>
        </p:spPr>
        <p:txBody>
          <a:bodyPr/>
          <a:lstStyle/>
          <a:p>
            <a:pPr marL="0" indent="0" algn="just" eaLnBrk="1" hangingPunct="1">
              <a:buNone/>
              <a:defRPr/>
            </a:pPr>
            <a:r>
              <a:rPr lang="en-US" sz="3600" dirty="0">
                <a:latin typeface="Calibri" pitchFamily="34" charset="0"/>
                <a:cs typeface="Calibri" pitchFamily="34" charset="0"/>
              </a:rPr>
              <a:t>“The powers delegated by the proposed Constitution to the federal government, are few and defined. Those which are to remain in the State governments are numerous and indefinite.”</a:t>
            </a:r>
          </a:p>
        </p:txBody>
      </p:sp>
      <p:sp>
        <p:nvSpPr>
          <p:cNvPr id="30724" name="TextBox 4"/>
          <p:cNvSpPr txBox="1">
            <a:spLocks noChangeArrowheads="1"/>
          </p:cNvSpPr>
          <p:nvPr/>
        </p:nvSpPr>
        <p:spPr bwMode="auto">
          <a:xfrm>
            <a:off x="533400" y="6400800"/>
            <a:ext cx="11125200" cy="338554"/>
          </a:xfrm>
          <a:prstGeom prst="rect">
            <a:avLst/>
          </a:prstGeom>
          <a:noFill/>
          <a:ln w="9525">
            <a:noFill/>
            <a:miter lim="800000"/>
            <a:headEnd/>
            <a:tailEnd/>
          </a:ln>
        </p:spPr>
        <p:txBody>
          <a:bodyPr wrap="square">
            <a:spAutoFit/>
          </a:bodyPr>
          <a:lstStyle/>
          <a:p>
            <a:pPr algn="ctr" eaLnBrk="0" hangingPunct="0"/>
            <a:r>
              <a:rPr lang="en-US" sz="1600" dirty="0">
                <a:latin typeface="Calibri" pitchFamily="34" charset="0"/>
                <a:cs typeface="Calibri" pitchFamily="34" charset="0"/>
              </a:rPr>
              <a:t>Alexander Hamilton, James Madison, and John Jay, </a:t>
            </a:r>
            <a:r>
              <a:rPr lang="en-US" sz="1600" i="1" dirty="0">
                <a:latin typeface="Calibri" pitchFamily="34" charset="0"/>
                <a:cs typeface="Calibri" pitchFamily="34" charset="0"/>
              </a:rPr>
              <a:t>The Federalist Papers</a:t>
            </a:r>
            <a:r>
              <a:rPr lang="en-US" sz="1600" dirty="0">
                <a:latin typeface="Calibri" pitchFamily="34" charset="0"/>
                <a:cs typeface="Calibri" pitchFamily="34" charset="0"/>
              </a:rPr>
              <a:t>, trans. Clinton </a:t>
            </a:r>
            <a:r>
              <a:rPr lang="en-US" sz="1600" dirty="0" err="1">
                <a:latin typeface="Calibri" pitchFamily="34" charset="0"/>
                <a:cs typeface="Calibri" pitchFamily="34" charset="0"/>
              </a:rPr>
              <a:t>Rossiter</a:t>
            </a:r>
            <a:r>
              <a:rPr lang="en-US" sz="1600" dirty="0">
                <a:latin typeface="Calibri" pitchFamily="34" charset="0"/>
                <a:cs typeface="Calibri" pitchFamily="34" charset="0"/>
              </a:rPr>
              <a:t> (New York, NY: Penguin, 1961), 292.</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2726267" cy="3200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a:xfrm>
            <a:off x="4152900" y="228601"/>
            <a:ext cx="3886200" cy="785813"/>
          </a:xfrm>
        </p:spPr>
        <p:txBody>
          <a:bodyPr/>
          <a:lstStyle/>
          <a:p>
            <a:pPr algn="ctr" eaLnBrk="1" hangingPunct="1"/>
            <a:r>
              <a:rPr lang="en-US" sz="4000" dirty="0">
                <a:latin typeface="Calibri" pitchFamily="34" charset="0"/>
                <a:cs typeface="Calibri" pitchFamily="34" charset="0"/>
              </a:rPr>
              <a:t>Federalist # 51</a:t>
            </a:r>
          </a:p>
        </p:txBody>
      </p:sp>
      <p:sp>
        <p:nvSpPr>
          <p:cNvPr id="3" name="Content Placeholder 2"/>
          <p:cNvSpPr>
            <a:spLocks noGrp="1"/>
          </p:cNvSpPr>
          <p:nvPr>
            <p:ph idx="1"/>
          </p:nvPr>
        </p:nvSpPr>
        <p:spPr>
          <a:xfrm>
            <a:off x="580611" y="1371600"/>
            <a:ext cx="11030778" cy="3886200"/>
          </a:xfrm>
        </p:spPr>
        <p:txBody>
          <a:bodyPr/>
          <a:lstStyle/>
          <a:p>
            <a:pPr marL="0" indent="0" algn="just" eaLnBrk="1" hangingPunct="1">
              <a:buNone/>
              <a:defRPr/>
            </a:pPr>
            <a:r>
              <a:rPr lang="en-US" dirty="0">
                <a:latin typeface="Calibri" pitchFamily="34" charset="0"/>
                <a:cs typeface="Calibri" pitchFamily="34" charset="0"/>
              </a:rPr>
              <a:t>“But what is government but the greatest of all reflections on human nature? 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in the next place oblige it to control itself.”</a:t>
            </a:r>
          </a:p>
        </p:txBody>
      </p:sp>
      <p:sp>
        <p:nvSpPr>
          <p:cNvPr id="30724" name="TextBox 4"/>
          <p:cNvSpPr txBox="1">
            <a:spLocks noChangeArrowheads="1"/>
          </p:cNvSpPr>
          <p:nvPr/>
        </p:nvSpPr>
        <p:spPr bwMode="auto">
          <a:xfrm>
            <a:off x="2590800" y="6197025"/>
            <a:ext cx="7239000" cy="584775"/>
          </a:xfrm>
          <a:prstGeom prst="rect">
            <a:avLst/>
          </a:prstGeom>
          <a:noFill/>
          <a:ln w="9525">
            <a:noFill/>
            <a:miter lim="800000"/>
            <a:headEnd/>
            <a:tailEnd/>
          </a:ln>
        </p:spPr>
        <p:txBody>
          <a:bodyPr>
            <a:spAutoFit/>
          </a:bodyPr>
          <a:lstStyle/>
          <a:p>
            <a:pPr algn="ctr" eaLnBrk="0" hangingPunct="0"/>
            <a:r>
              <a:rPr lang="en-US" sz="1600" dirty="0">
                <a:latin typeface="Calibri" pitchFamily="34" charset="0"/>
                <a:cs typeface="Calibri" pitchFamily="34" charset="0"/>
              </a:rPr>
              <a:t>Alexander Hamilton, James Madison, and John Jay, </a:t>
            </a:r>
            <a:r>
              <a:rPr lang="en-US" sz="1600" i="1" dirty="0">
                <a:latin typeface="Calibri" pitchFamily="34" charset="0"/>
                <a:cs typeface="Calibri" pitchFamily="34" charset="0"/>
              </a:rPr>
              <a:t>The Federalist Papers</a:t>
            </a:r>
            <a:r>
              <a:rPr lang="en-US" sz="1600" dirty="0">
                <a:latin typeface="Calibri" pitchFamily="34" charset="0"/>
                <a:cs typeface="Calibri" pitchFamily="34" charset="0"/>
              </a:rPr>
              <a:t>, trans. Clinton Rossiter (New York, NY: Penguin, 1961), 322.</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0" y="76200"/>
            <a:ext cx="943389"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8534400" cy="762000"/>
          </a:xfrm>
        </p:spPr>
        <p:txBody>
          <a:bodyPr/>
          <a:lstStyle/>
          <a:p>
            <a:pPr algn="ctr"/>
            <a:r>
              <a:rPr lang="en-US" dirty="0">
                <a:latin typeface="Calibri" pitchFamily="34" charset="0"/>
                <a:cs typeface="Calibri" pitchFamily="34" charset="0"/>
              </a:rPr>
              <a:t>Lord Acton</a:t>
            </a:r>
          </a:p>
        </p:txBody>
      </p:sp>
      <p:sp>
        <p:nvSpPr>
          <p:cNvPr id="3" name="Content Placeholder 2"/>
          <p:cNvSpPr>
            <a:spLocks noGrp="1"/>
          </p:cNvSpPr>
          <p:nvPr>
            <p:ph idx="1"/>
          </p:nvPr>
        </p:nvSpPr>
        <p:spPr>
          <a:xfrm>
            <a:off x="1752600" y="1143000"/>
            <a:ext cx="8686800" cy="1524000"/>
          </a:xfrm>
        </p:spPr>
        <p:txBody>
          <a:bodyPr/>
          <a:lstStyle/>
          <a:p>
            <a:pPr marL="0" indent="0" algn="just">
              <a:buNone/>
            </a:pPr>
            <a:r>
              <a:rPr lang="en-US" sz="4400" dirty="0">
                <a:latin typeface="Calibri" pitchFamily="34" charset="0"/>
                <a:cs typeface="Calibri" pitchFamily="34" charset="0"/>
              </a:rPr>
              <a:t>“All power tends to corrupt and absolute power corrupts absolutely.”</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6340" y="2819400"/>
            <a:ext cx="233172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a:xfrm>
            <a:off x="4495800" y="228600"/>
            <a:ext cx="3200400" cy="914400"/>
          </a:xfrm>
        </p:spPr>
        <p:txBody>
          <a:bodyPr/>
          <a:lstStyle/>
          <a:p>
            <a:pPr algn="ctr" eaLnBrk="1" hangingPunct="1"/>
            <a:r>
              <a:rPr lang="en-US" sz="4000" dirty="0">
                <a:latin typeface="Calibri" pitchFamily="34" charset="0"/>
                <a:cs typeface="Calibri" pitchFamily="34" charset="0"/>
              </a:rPr>
              <a:t>Federalism</a:t>
            </a:r>
          </a:p>
        </p:txBody>
      </p:sp>
      <p:sp>
        <p:nvSpPr>
          <p:cNvPr id="27650" name="Content Placeholder 2"/>
          <p:cNvSpPr>
            <a:spLocks noGrp="1"/>
          </p:cNvSpPr>
          <p:nvPr>
            <p:ph idx="1"/>
          </p:nvPr>
        </p:nvSpPr>
        <p:spPr>
          <a:xfrm>
            <a:off x="609600" y="1143000"/>
            <a:ext cx="10972800" cy="4648200"/>
          </a:xfrm>
        </p:spPr>
        <p:txBody>
          <a:bodyPr>
            <a:noAutofit/>
          </a:bodyPr>
          <a:lstStyle/>
          <a:p>
            <a:pPr marL="1588"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“When the founding generation of Americans turned to the business of creating a country, they had just fought a war against a centralized and controlling government. They had no intention of creating an American version of the same evil.”</a:t>
            </a:r>
          </a:p>
        </p:txBody>
      </p:sp>
      <p:sp>
        <p:nvSpPr>
          <p:cNvPr id="32772" name="TextBox 3"/>
          <p:cNvSpPr txBox="1">
            <a:spLocks noChangeArrowheads="1"/>
          </p:cNvSpPr>
          <p:nvPr/>
        </p:nvSpPr>
        <p:spPr bwMode="auto">
          <a:xfrm>
            <a:off x="2590800" y="6477000"/>
            <a:ext cx="7162800" cy="338554"/>
          </a:xfrm>
          <a:prstGeom prst="rect">
            <a:avLst/>
          </a:prstGeom>
          <a:noFill/>
          <a:ln w="9525">
            <a:noFill/>
            <a:miter lim="800000"/>
            <a:headEnd/>
            <a:tailEnd/>
          </a:ln>
        </p:spPr>
        <p:txBody>
          <a:bodyPr>
            <a:spAutoFit/>
          </a:bodyPr>
          <a:lstStyle/>
          <a:p>
            <a:pPr algn="ctr"/>
            <a:r>
              <a:rPr lang="en-US" sz="1600" dirty="0">
                <a:latin typeface="Calibri" pitchFamily="34" charset="0"/>
                <a:cs typeface="Calibri" pitchFamily="34" charset="0"/>
              </a:rPr>
              <a:t>Mansfield, </a:t>
            </a:r>
            <a:r>
              <a:rPr lang="en-US" sz="1600" i="1" dirty="0">
                <a:latin typeface="Calibri" pitchFamily="34" charset="0"/>
                <a:cs typeface="Calibri" pitchFamily="34" charset="0"/>
              </a:rPr>
              <a:t>Ten Tortured Words</a:t>
            </a:r>
            <a:r>
              <a:rPr lang="en-US" sz="1600" dirty="0">
                <a:latin typeface="Calibri" pitchFamily="34" charset="0"/>
                <a:cs typeface="Calibri" pitchFamily="34" charset="0"/>
              </a:rPr>
              <a:t>, 38.</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263" y="3886200"/>
            <a:ext cx="26574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00500" y="228600"/>
            <a:ext cx="4191000" cy="762000"/>
          </a:xfrm>
        </p:spPr>
        <p:txBody>
          <a:bodyPr/>
          <a:lstStyle/>
          <a:p>
            <a:pPr eaLnBrk="1" hangingPunct="1"/>
            <a:r>
              <a:rPr lang="en-US" sz="4000" dirty="0">
                <a:latin typeface="Calibri" pitchFamily="34" charset="0"/>
                <a:cs typeface="Calibri" pitchFamily="34" charset="0"/>
              </a:rPr>
              <a:t>First Amendment</a:t>
            </a:r>
          </a:p>
        </p:txBody>
      </p:sp>
      <p:sp>
        <p:nvSpPr>
          <p:cNvPr id="29698" name="Content Placeholder 2"/>
          <p:cNvSpPr>
            <a:spLocks noGrp="1"/>
          </p:cNvSpPr>
          <p:nvPr>
            <p:ph idx="1"/>
          </p:nvPr>
        </p:nvSpPr>
        <p:spPr>
          <a:xfrm>
            <a:off x="609600" y="1143000"/>
            <a:ext cx="10972800" cy="1828800"/>
          </a:xfrm>
        </p:spPr>
        <p:txBody>
          <a:bodyPr>
            <a:normAutofit/>
          </a:bodyPr>
          <a:lstStyle/>
          <a:p>
            <a:pPr marL="1588"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a:t>
            </a:r>
            <a:r>
              <a:rPr lang="en-US" sz="3600" b="1" i="1" u="sng" dirty="0">
                <a:solidFill>
                  <a:srgbClr val="FFFFCC"/>
                </a:solidFill>
                <a:latin typeface="Calibri" pitchFamily="34" charset="0"/>
                <a:cs typeface="Calibri" pitchFamily="34" charset="0"/>
              </a:rPr>
              <a:t>Congress</a:t>
            </a:r>
            <a:r>
              <a:rPr lang="en-US" sz="3600" dirty="0">
                <a:solidFill>
                  <a:srgbClr val="FFFFCC"/>
                </a:solidFill>
                <a:latin typeface="Calibri" pitchFamily="34" charset="0"/>
                <a:cs typeface="Calibri" pitchFamily="34" charset="0"/>
              </a:rPr>
              <a:t> </a:t>
            </a:r>
            <a:r>
              <a:rPr lang="en-US" sz="3600" dirty="0">
                <a:latin typeface="Calibri" pitchFamily="34" charset="0"/>
                <a:cs typeface="Calibri" pitchFamily="34" charset="0"/>
              </a:rPr>
              <a:t>shall make no law respecting an establishment of religion, or prohibiting the free exercise there of” (italics added).</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438400"/>
            <a:ext cx="7848600" cy="38650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2438400" y="228600"/>
            <a:ext cx="7315200" cy="914400"/>
          </a:xfrm>
        </p:spPr>
        <p:txBody>
          <a:bodyPr/>
          <a:lstStyle/>
          <a:p>
            <a:pPr algn="ctr" eaLnBrk="1" hangingPunct="1"/>
            <a:r>
              <a:rPr lang="en-US" sz="4000" dirty="0">
                <a:latin typeface="Calibri" pitchFamily="34" charset="0"/>
                <a:cs typeface="Calibri" pitchFamily="34" charset="0"/>
              </a:rPr>
              <a:t>Chief Justice John Marshall</a:t>
            </a:r>
          </a:p>
        </p:txBody>
      </p:sp>
      <p:sp>
        <p:nvSpPr>
          <p:cNvPr id="3" name="Content Placeholder 2"/>
          <p:cNvSpPr>
            <a:spLocks noGrp="1"/>
          </p:cNvSpPr>
          <p:nvPr>
            <p:ph idx="1"/>
          </p:nvPr>
        </p:nvSpPr>
        <p:spPr>
          <a:xfrm>
            <a:off x="600075" y="1371600"/>
            <a:ext cx="10982325" cy="3505200"/>
          </a:xfrm>
        </p:spPr>
        <p:txBody>
          <a:bodyPr rtlCol="0">
            <a:noAutofit/>
          </a:bodyPr>
          <a:lstStyle/>
          <a:p>
            <a:pPr marL="0"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“The </a:t>
            </a:r>
            <a:r>
              <a:rPr lang="en-US" sz="3600" b="1" u="sng" dirty="0">
                <a:solidFill>
                  <a:srgbClr val="FFFFCC"/>
                </a:solidFill>
                <a:latin typeface="Calibri" pitchFamily="34" charset="0"/>
                <a:cs typeface="Calibri" pitchFamily="34" charset="0"/>
              </a:rPr>
              <a:t>Constitution</a:t>
            </a:r>
            <a:r>
              <a:rPr lang="en-US" sz="3600" dirty="0">
                <a:solidFill>
                  <a:srgbClr val="FFFFCC"/>
                </a:solidFill>
                <a:latin typeface="Calibri" pitchFamily="34" charset="0"/>
                <a:cs typeface="Calibri" pitchFamily="34" charset="0"/>
              </a:rPr>
              <a:t> </a:t>
            </a:r>
            <a:r>
              <a:rPr lang="en-US" sz="3600" dirty="0">
                <a:latin typeface="Calibri" pitchFamily="34" charset="0"/>
                <a:cs typeface="Calibri" pitchFamily="34" charset="0"/>
              </a:rPr>
              <a:t>was ordained and established by the people of the United States for themselves, for their own government and </a:t>
            </a:r>
            <a:r>
              <a:rPr lang="en-US" sz="3600" b="1" u="sng" dirty="0">
                <a:solidFill>
                  <a:srgbClr val="FFFFCC"/>
                </a:solidFill>
                <a:latin typeface="Calibri" pitchFamily="34" charset="0"/>
                <a:cs typeface="Calibri" pitchFamily="34" charset="0"/>
              </a:rPr>
              <a:t>not</a:t>
            </a:r>
            <a:r>
              <a:rPr lang="en-US" sz="3600" dirty="0">
                <a:solidFill>
                  <a:srgbClr val="FFFFCC"/>
                </a:solidFill>
                <a:latin typeface="Calibri" pitchFamily="34" charset="0"/>
                <a:cs typeface="Calibri" pitchFamily="34" charset="0"/>
              </a:rPr>
              <a:t> </a:t>
            </a:r>
            <a:r>
              <a:rPr lang="en-US" sz="3600" dirty="0">
                <a:latin typeface="Calibri" pitchFamily="34" charset="0"/>
                <a:cs typeface="Calibri" pitchFamily="34" charset="0"/>
              </a:rPr>
              <a:t>for the government of </a:t>
            </a:r>
            <a:r>
              <a:rPr lang="en-US" sz="3600" b="1" u="sng" dirty="0">
                <a:solidFill>
                  <a:srgbClr val="FFFFCC"/>
                </a:solidFill>
                <a:latin typeface="Calibri" pitchFamily="34" charset="0"/>
                <a:cs typeface="Calibri" pitchFamily="34" charset="0"/>
              </a:rPr>
              <a:t>the individual States</a:t>
            </a:r>
            <a:r>
              <a:rPr lang="en-US" sz="3600" dirty="0">
                <a:latin typeface="Calibri" pitchFamily="34" charset="0"/>
                <a:cs typeface="Calibri" pitchFamily="34" charset="0"/>
              </a:rPr>
              <a:t>.” Therefore, the </a:t>
            </a:r>
            <a:r>
              <a:rPr lang="en-US" sz="3600" b="1" u="sng" dirty="0">
                <a:solidFill>
                  <a:srgbClr val="FFFFCC"/>
                </a:solidFill>
                <a:latin typeface="Calibri" pitchFamily="34" charset="0"/>
                <a:cs typeface="Calibri" pitchFamily="34" charset="0"/>
              </a:rPr>
              <a:t>Bill of Rights</a:t>
            </a:r>
            <a:r>
              <a:rPr lang="en-US" sz="3600" dirty="0">
                <a:latin typeface="Calibri" pitchFamily="34" charset="0"/>
                <a:cs typeface="Calibri" pitchFamily="34" charset="0"/>
              </a:rPr>
              <a:t> “contains </a:t>
            </a:r>
            <a:r>
              <a:rPr lang="en-US" sz="3600" b="1" u="sng" dirty="0">
                <a:solidFill>
                  <a:srgbClr val="FFFFCC"/>
                </a:solidFill>
                <a:latin typeface="Calibri" pitchFamily="34" charset="0"/>
                <a:cs typeface="Calibri" pitchFamily="34" charset="0"/>
              </a:rPr>
              <a:t>no expression</a:t>
            </a:r>
            <a:r>
              <a:rPr lang="en-US" sz="3600" dirty="0">
                <a:latin typeface="Calibri" pitchFamily="34" charset="0"/>
                <a:cs typeface="Calibri" pitchFamily="34" charset="0"/>
              </a:rPr>
              <a:t> indicating an intention to apply them </a:t>
            </a:r>
            <a:r>
              <a:rPr lang="en-US" sz="3600" b="1" u="sng" dirty="0">
                <a:solidFill>
                  <a:srgbClr val="FFFFCC"/>
                </a:solidFill>
                <a:latin typeface="Calibri" pitchFamily="34" charset="0"/>
                <a:cs typeface="Calibri" pitchFamily="34" charset="0"/>
              </a:rPr>
              <a:t>to the state governments</a:t>
            </a:r>
            <a:r>
              <a:rPr lang="en-US" sz="3600" dirty="0">
                <a:latin typeface="Calibri" pitchFamily="34" charset="0"/>
                <a:cs typeface="Calibri" pitchFamily="34" charset="0"/>
              </a:rPr>
              <a:t>.”</a:t>
            </a:r>
          </a:p>
        </p:txBody>
      </p:sp>
      <p:sp>
        <p:nvSpPr>
          <p:cNvPr id="34820" name="Rectangle 4"/>
          <p:cNvSpPr>
            <a:spLocks noChangeArrowheads="1"/>
          </p:cNvSpPr>
          <p:nvPr/>
        </p:nvSpPr>
        <p:spPr bwMode="auto">
          <a:xfrm>
            <a:off x="3238500" y="6473678"/>
            <a:ext cx="5715000" cy="338554"/>
          </a:xfrm>
          <a:prstGeom prst="rect">
            <a:avLst/>
          </a:prstGeom>
          <a:noFill/>
          <a:ln w="9525">
            <a:noFill/>
            <a:miter lim="800000"/>
            <a:headEnd/>
            <a:tailEnd/>
          </a:ln>
        </p:spPr>
        <p:txBody>
          <a:bodyPr anchor="ctr">
            <a:spAutoFit/>
          </a:bodyPr>
          <a:lstStyle/>
          <a:p>
            <a:pPr algn="ctr"/>
            <a:r>
              <a:rPr lang="en-US" sz="1600" i="1" dirty="0">
                <a:latin typeface="Calibri" pitchFamily="34" charset="0"/>
                <a:cs typeface="Calibri" pitchFamily="34" charset="0"/>
              </a:rPr>
              <a:t>Barron v. Baltimore</a:t>
            </a:r>
            <a:r>
              <a:rPr lang="en-US" sz="1600" dirty="0">
                <a:latin typeface="Calibri" pitchFamily="34" charset="0"/>
                <a:cs typeface="Calibri" pitchFamily="34" charset="0"/>
              </a:rPr>
              <a:t>, 32 U.S. 243, 247, 250 (1833).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075" y="152400"/>
            <a:ext cx="874397" cy="1097280"/>
          </a:xfrm>
          <a:prstGeom prst="rect">
            <a:avLst/>
          </a:prstGeom>
          <a:ln w="2857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08003" y="152400"/>
            <a:ext cx="874397" cy="1097280"/>
          </a:xfrm>
          <a:prstGeom prst="rect">
            <a:avLst/>
          </a:prstGeom>
          <a:ln w="2857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8534400" cy="1143000"/>
          </a:xfrm>
        </p:spPr>
        <p:txBody>
          <a:bodyPr rtlCol="0">
            <a:normAutofit fontScale="90000"/>
          </a:bodyPr>
          <a:lstStyle/>
          <a:p>
            <a:pPr eaLnBrk="1" fontAlgn="auto" hangingPunct="1">
              <a:spcAft>
                <a:spcPts val="0"/>
              </a:spcAft>
              <a:defRPr/>
            </a:pPr>
            <a:r>
              <a:rPr lang="en-US" i="1" dirty="0">
                <a:latin typeface="Calibri" pitchFamily="34" charset="0"/>
                <a:cs typeface="Calibri" pitchFamily="34" charset="0"/>
              </a:rPr>
              <a:t>Engle v. Vitale</a:t>
            </a:r>
            <a:r>
              <a:rPr lang="en-US" dirty="0">
                <a:latin typeface="Calibri" pitchFamily="34" charset="0"/>
                <a:cs typeface="Calibri" pitchFamily="34" charset="0"/>
              </a:rPr>
              <a:t>, 370 U.S. 421-22 (1962).</a:t>
            </a:r>
          </a:p>
        </p:txBody>
      </p:sp>
      <p:sp>
        <p:nvSpPr>
          <p:cNvPr id="15362" name="Content Placeholder 2"/>
          <p:cNvSpPr>
            <a:spLocks noGrp="1"/>
          </p:cNvSpPr>
          <p:nvPr>
            <p:ph idx="1"/>
          </p:nvPr>
        </p:nvSpPr>
        <p:spPr>
          <a:xfrm>
            <a:off x="609600" y="1600200"/>
            <a:ext cx="6934200" cy="4114800"/>
          </a:xfrm>
        </p:spPr>
        <p:txBody>
          <a:bodyPr>
            <a:noAutofit/>
          </a:bodyPr>
          <a:lstStyle/>
          <a:p>
            <a:pPr marL="0"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“Almighty God, we acknowledge our dependence upon Thee, and we beg thy blessings upon us, our parents, our teachers, and our country.”</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399" y="1981200"/>
            <a:ext cx="3352801" cy="395458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itle 1"/>
          <p:cNvSpPr>
            <a:spLocks noGrp="1"/>
          </p:cNvSpPr>
          <p:nvPr>
            <p:ph type="title"/>
          </p:nvPr>
        </p:nvSpPr>
        <p:spPr>
          <a:xfrm>
            <a:off x="4229100" y="228600"/>
            <a:ext cx="3733800" cy="914400"/>
          </a:xfrm>
        </p:spPr>
        <p:txBody>
          <a:bodyPr/>
          <a:lstStyle/>
          <a:p>
            <a:pPr eaLnBrk="1" hangingPunct="1"/>
            <a:r>
              <a:rPr lang="en-US" sz="4000" dirty="0">
                <a:latin typeface="Calibri" pitchFamily="34" charset="0"/>
                <a:cs typeface="Calibri" pitchFamily="34" charset="0"/>
              </a:rPr>
              <a:t>14</a:t>
            </a:r>
            <a:r>
              <a:rPr lang="en-US" sz="4000" baseline="30000" dirty="0">
                <a:latin typeface="Calibri" pitchFamily="34" charset="0"/>
                <a:cs typeface="Calibri" pitchFamily="34" charset="0"/>
              </a:rPr>
              <a:t>th</a:t>
            </a:r>
            <a:r>
              <a:rPr lang="en-US" sz="4000" dirty="0">
                <a:latin typeface="Calibri" pitchFamily="34" charset="0"/>
                <a:cs typeface="Calibri" pitchFamily="34" charset="0"/>
              </a:rPr>
              <a:t> Amendment</a:t>
            </a:r>
          </a:p>
        </p:txBody>
      </p:sp>
      <p:sp>
        <p:nvSpPr>
          <p:cNvPr id="3" name="Content Placeholder 2"/>
          <p:cNvSpPr>
            <a:spLocks noGrp="1"/>
          </p:cNvSpPr>
          <p:nvPr>
            <p:ph idx="1"/>
          </p:nvPr>
        </p:nvSpPr>
        <p:spPr>
          <a:xfrm>
            <a:off x="609600" y="1143000"/>
            <a:ext cx="10972800" cy="4114800"/>
          </a:xfrm>
        </p:spPr>
        <p:txBody>
          <a:bodyPr rtlCol="0">
            <a:noAutofit/>
          </a:bodyPr>
          <a:lstStyle/>
          <a:p>
            <a:pPr marL="0" indent="0" algn="just" eaLnBrk="1" fontAlgn="auto" hangingPunct="1">
              <a:spcAft>
                <a:spcPts val="0"/>
              </a:spcAft>
              <a:buClr>
                <a:schemeClr val="tx1">
                  <a:shade val="95000"/>
                </a:schemeClr>
              </a:buClr>
              <a:buNone/>
              <a:defRPr/>
            </a:pPr>
            <a:r>
              <a:rPr lang="en-US" dirty="0">
                <a:latin typeface="Calibri" pitchFamily="34" charset="0"/>
                <a:cs typeface="Calibri" pitchFamily="34" charset="0"/>
              </a:rPr>
              <a:t>“All persons born or naturalized in the United States, and subject to the jurisdiction thereof, are citizens of the United States and of the </a:t>
            </a:r>
            <a:r>
              <a:rPr lang="en-US" b="1" i="1" u="sng" dirty="0">
                <a:solidFill>
                  <a:srgbClr val="FFFFCC"/>
                </a:solidFill>
                <a:latin typeface="Calibri" pitchFamily="34" charset="0"/>
                <a:cs typeface="Calibri" pitchFamily="34" charset="0"/>
              </a:rPr>
              <a:t>State</a:t>
            </a:r>
            <a:r>
              <a:rPr lang="en-US" dirty="0">
                <a:solidFill>
                  <a:srgbClr val="FFFFCC"/>
                </a:solidFill>
                <a:latin typeface="Calibri" pitchFamily="34" charset="0"/>
                <a:cs typeface="Calibri" pitchFamily="34" charset="0"/>
              </a:rPr>
              <a:t> </a:t>
            </a:r>
            <a:r>
              <a:rPr lang="en-US" dirty="0">
                <a:latin typeface="Calibri" pitchFamily="34" charset="0"/>
                <a:cs typeface="Calibri" pitchFamily="34" charset="0"/>
              </a:rPr>
              <a:t>wherein they reside. </a:t>
            </a:r>
            <a:r>
              <a:rPr lang="en-US" b="1" i="1" u="sng" dirty="0">
                <a:solidFill>
                  <a:srgbClr val="FFFFCC"/>
                </a:solidFill>
                <a:latin typeface="Calibri" pitchFamily="34" charset="0"/>
                <a:cs typeface="Calibri" pitchFamily="34" charset="0"/>
              </a:rPr>
              <a:t>No State </a:t>
            </a:r>
            <a:r>
              <a:rPr lang="en-US" dirty="0">
                <a:latin typeface="Calibri" pitchFamily="34" charset="0"/>
                <a:cs typeface="Calibri" pitchFamily="34" charset="0"/>
              </a:rPr>
              <a:t>shall make or enforce any law which shall abridge the privileges or immunities of the United States; nor shall </a:t>
            </a:r>
            <a:r>
              <a:rPr lang="en-US" b="1" i="1" u="sng" dirty="0">
                <a:solidFill>
                  <a:srgbClr val="FFFFCC"/>
                </a:solidFill>
                <a:latin typeface="Calibri" pitchFamily="34" charset="0"/>
                <a:cs typeface="Calibri" pitchFamily="34" charset="0"/>
              </a:rPr>
              <a:t>any</a:t>
            </a:r>
            <a:r>
              <a:rPr lang="en-US" b="1" i="1" u="sng" dirty="0">
                <a:latin typeface="Calibri" pitchFamily="34" charset="0"/>
                <a:cs typeface="Calibri" pitchFamily="34" charset="0"/>
              </a:rPr>
              <a:t> </a:t>
            </a:r>
            <a:r>
              <a:rPr lang="en-US" b="1" i="1" u="sng" dirty="0">
                <a:solidFill>
                  <a:srgbClr val="FFFFCC"/>
                </a:solidFill>
                <a:latin typeface="Calibri" pitchFamily="34" charset="0"/>
                <a:cs typeface="Calibri" pitchFamily="34" charset="0"/>
              </a:rPr>
              <a:t>State</a:t>
            </a:r>
            <a:r>
              <a:rPr lang="en-US" dirty="0">
                <a:latin typeface="Calibri" pitchFamily="34" charset="0"/>
                <a:cs typeface="Calibri" pitchFamily="34" charset="0"/>
              </a:rPr>
              <a:t> deprive any person of life, liberty, or property, without due process of law; nor to deny to any person </a:t>
            </a:r>
            <a:r>
              <a:rPr lang="en-US" b="1" i="1" u="sng" dirty="0">
                <a:solidFill>
                  <a:srgbClr val="FFFFCC"/>
                </a:solidFill>
                <a:latin typeface="Calibri" pitchFamily="34" charset="0"/>
                <a:cs typeface="Calibri" pitchFamily="34" charset="0"/>
              </a:rPr>
              <a:t>within its jurisdiction</a:t>
            </a:r>
            <a:r>
              <a:rPr lang="en-US" dirty="0">
                <a:solidFill>
                  <a:srgbClr val="FFFFCC"/>
                </a:solidFill>
                <a:effectLst/>
                <a:latin typeface="Calibri" pitchFamily="34" charset="0"/>
                <a:cs typeface="Calibri" pitchFamily="34" charset="0"/>
              </a:rPr>
              <a:t> </a:t>
            </a:r>
            <a:r>
              <a:rPr lang="en-US" dirty="0">
                <a:latin typeface="Calibri" pitchFamily="34" charset="0"/>
                <a:cs typeface="Calibri" pitchFamily="34" charset="0"/>
              </a:rPr>
              <a:t>the equal protection of the laws (italics added).”</a:t>
            </a:r>
          </a:p>
        </p:txBody>
      </p:sp>
      <p:pic>
        <p:nvPicPr>
          <p:cNvPr id="4" name="Picture 1"/>
          <p:cNvPicPr>
            <a:picLocks noChangeAspect="1" noChangeArrowheads="1"/>
          </p:cNvPicPr>
          <p:nvPr/>
        </p:nvPicPr>
        <p:blipFill>
          <a:blip r:embed="rId2" cstate="print"/>
          <a:srcRect/>
          <a:stretch>
            <a:fillRect/>
          </a:stretch>
        </p:blipFill>
        <p:spPr bwMode="auto">
          <a:xfrm>
            <a:off x="4848069" y="5059680"/>
            <a:ext cx="2495862" cy="164592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4419600" y="228600"/>
            <a:ext cx="3352800" cy="762000"/>
          </a:xfrm>
        </p:spPr>
        <p:txBody>
          <a:bodyPr/>
          <a:lstStyle/>
          <a:p>
            <a:pPr eaLnBrk="1" hangingPunct="1"/>
            <a:r>
              <a:rPr lang="en-US" sz="4000" dirty="0">
                <a:latin typeface="Calibri" pitchFamily="34" charset="0"/>
                <a:cs typeface="Calibri" pitchFamily="34" charset="0"/>
              </a:rPr>
              <a:t>Everson (1947)</a:t>
            </a:r>
          </a:p>
        </p:txBody>
      </p:sp>
      <p:sp>
        <p:nvSpPr>
          <p:cNvPr id="32770" name="Content Placeholder 2"/>
          <p:cNvSpPr>
            <a:spLocks noGrp="1"/>
          </p:cNvSpPr>
          <p:nvPr>
            <p:ph idx="1"/>
          </p:nvPr>
        </p:nvSpPr>
        <p:spPr>
          <a:xfrm>
            <a:off x="609600" y="1143000"/>
            <a:ext cx="10972800" cy="2971800"/>
          </a:xfrm>
        </p:spPr>
        <p:txBody>
          <a:bodyPr>
            <a:noAutofit/>
          </a:bodyPr>
          <a:lstStyle/>
          <a:p>
            <a:pPr marL="1588" indent="0" algn="just" eaLnBrk="1" fontAlgn="auto" hangingPunct="1">
              <a:spcAft>
                <a:spcPts val="0"/>
              </a:spcAft>
              <a:buClr>
                <a:schemeClr val="tx1">
                  <a:shade val="95000"/>
                </a:schemeClr>
              </a:buClr>
              <a:buNone/>
              <a:defRPr/>
            </a:pPr>
            <a:r>
              <a:rPr lang="en-US" dirty="0">
                <a:latin typeface="Calibri" pitchFamily="34" charset="0"/>
                <a:cs typeface="Calibri" pitchFamily="34" charset="0"/>
              </a:rPr>
              <a:t>“In the words of Jefferson, the clause against establishment of religion by law was intended to erect </a:t>
            </a:r>
            <a:r>
              <a:rPr lang="en-US" b="1" dirty="0">
                <a:latin typeface="Calibri" pitchFamily="34" charset="0"/>
                <a:cs typeface="Calibri" pitchFamily="34" charset="0"/>
              </a:rPr>
              <a:t>‘</a:t>
            </a:r>
            <a:r>
              <a:rPr lang="en-US" b="1" u="sng" dirty="0">
                <a:solidFill>
                  <a:srgbClr val="FFFFCC"/>
                </a:solidFill>
                <a:latin typeface="Calibri" pitchFamily="34" charset="0"/>
                <a:cs typeface="Calibri" pitchFamily="34" charset="0"/>
              </a:rPr>
              <a:t>a wall of separation between church and State</a:t>
            </a:r>
            <a:r>
              <a:rPr lang="en-US" dirty="0">
                <a:latin typeface="Calibri" pitchFamily="34" charset="0"/>
                <a:cs typeface="Calibri" pitchFamily="34" charset="0"/>
              </a:rPr>
              <a:t>’…The First Amendment has erected a wall between church and state. </a:t>
            </a:r>
            <a:r>
              <a:rPr lang="en-US" b="1" u="sng" dirty="0">
                <a:solidFill>
                  <a:srgbClr val="FFFFCC"/>
                </a:solidFill>
                <a:latin typeface="Calibri" pitchFamily="34" charset="0"/>
                <a:cs typeface="Calibri" pitchFamily="34" charset="0"/>
              </a:rPr>
              <a:t>That wall must be kept high and impregnable. We could not approve the slightest breach</a:t>
            </a:r>
            <a:r>
              <a:rPr lang="en-US" dirty="0">
                <a:solidFill>
                  <a:srgbClr val="FFFFCC"/>
                </a:solidFill>
                <a:latin typeface="Calibri" pitchFamily="34" charset="0"/>
                <a:cs typeface="Calibri" pitchFamily="34" charset="0"/>
              </a:rPr>
              <a:t> </a:t>
            </a:r>
            <a:r>
              <a:rPr lang="en-US" dirty="0">
                <a:latin typeface="Calibri" pitchFamily="34" charset="0"/>
                <a:cs typeface="Calibri" pitchFamily="34" charset="0"/>
              </a:rPr>
              <a:t>(italics added)</a:t>
            </a:r>
            <a:r>
              <a:rPr lang="en-US" dirty="0">
                <a:solidFill>
                  <a:srgbClr val="FFFFCC"/>
                </a:solidFill>
                <a:latin typeface="Calibri" pitchFamily="34" charset="0"/>
                <a:cs typeface="Calibri" pitchFamily="34" charset="0"/>
              </a:rPr>
              <a:t>.</a:t>
            </a:r>
            <a:r>
              <a:rPr lang="en-US" dirty="0">
                <a:latin typeface="Calibri" pitchFamily="34" charset="0"/>
                <a:cs typeface="Calibri" pitchFamily="34" charset="0"/>
              </a:rPr>
              <a:t>”</a:t>
            </a:r>
          </a:p>
        </p:txBody>
      </p:sp>
      <p:sp>
        <p:nvSpPr>
          <p:cNvPr id="36868" name="Rectangle 1"/>
          <p:cNvSpPr>
            <a:spLocks noChangeArrowheads="1"/>
          </p:cNvSpPr>
          <p:nvPr/>
        </p:nvSpPr>
        <p:spPr bwMode="auto">
          <a:xfrm>
            <a:off x="3162300" y="6477000"/>
            <a:ext cx="5867400" cy="338554"/>
          </a:xfrm>
          <a:prstGeom prst="rect">
            <a:avLst/>
          </a:prstGeom>
          <a:noFill/>
          <a:ln w="9525">
            <a:noFill/>
            <a:miter lim="800000"/>
            <a:headEnd/>
            <a:tailEnd/>
          </a:ln>
        </p:spPr>
        <p:txBody>
          <a:bodyPr anchor="ctr">
            <a:spAutoFit/>
          </a:bodyPr>
          <a:lstStyle/>
          <a:p>
            <a:pPr algn="ctr"/>
            <a:r>
              <a:rPr lang="en-US" sz="1600" i="1" dirty="0">
                <a:latin typeface="Calibri" pitchFamily="34" charset="0"/>
                <a:cs typeface="Calibri" pitchFamily="34" charset="0"/>
              </a:rPr>
              <a:t>Everson v. Board of Education</a:t>
            </a:r>
            <a:r>
              <a:rPr lang="en-US" sz="1600" dirty="0">
                <a:latin typeface="Calibri" pitchFamily="34" charset="0"/>
                <a:cs typeface="Calibri" pitchFamily="34" charset="0"/>
              </a:rPr>
              <a:t>, 330 U.S. 1, 15 (1947). </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900" y="40386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05000" y="228600"/>
            <a:ext cx="8534400" cy="838200"/>
          </a:xfrm>
        </p:spPr>
        <p:txBody>
          <a:bodyPr/>
          <a:lstStyle/>
          <a:p>
            <a:pPr algn="ctr" eaLnBrk="1" hangingPunct="1"/>
            <a:r>
              <a:rPr lang="en-US" sz="4000" dirty="0">
                <a:latin typeface="Calibri" pitchFamily="34" charset="0"/>
                <a:cs typeface="Calibri" pitchFamily="34" charset="0"/>
              </a:rPr>
              <a:t>Justice Hugo Black </a:t>
            </a:r>
          </a:p>
        </p:txBody>
      </p:sp>
      <p:sp>
        <p:nvSpPr>
          <p:cNvPr id="33794" name="Content Placeholder 2"/>
          <p:cNvSpPr>
            <a:spLocks noGrp="1"/>
          </p:cNvSpPr>
          <p:nvPr>
            <p:ph idx="1"/>
          </p:nvPr>
        </p:nvSpPr>
        <p:spPr>
          <a:xfrm>
            <a:off x="609600" y="1371600"/>
            <a:ext cx="8458200" cy="2514600"/>
          </a:xfrm>
        </p:spPr>
        <p:txBody>
          <a:bodyPr>
            <a:noAutofit/>
          </a:bodyPr>
          <a:lstStyle/>
          <a:p>
            <a:pPr marL="0"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“Jim </a:t>
            </a:r>
            <a:r>
              <a:rPr lang="en-US" sz="3600" dirty="0" err="1">
                <a:latin typeface="Calibri" pitchFamily="34" charset="0"/>
                <a:cs typeface="Calibri" pitchFamily="34" charset="0"/>
              </a:rPr>
              <a:t>Esdale</a:t>
            </a:r>
            <a:r>
              <a:rPr lang="en-US" sz="3600" dirty="0">
                <a:latin typeface="Calibri" pitchFamily="34" charset="0"/>
                <a:cs typeface="Calibri" pitchFamily="34" charset="0"/>
              </a:rPr>
              <a:t> , a Grand Dragon of the Klan and Klan Colleague of [Hugo] Black…noted that ‘Hugo could make the best anti-Catholic speech you ever heard.’”</a:t>
            </a:r>
          </a:p>
        </p:txBody>
      </p:sp>
      <p:sp>
        <p:nvSpPr>
          <p:cNvPr id="37892" name="TextBox 3"/>
          <p:cNvSpPr txBox="1">
            <a:spLocks noChangeArrowheads="1"/>
          </p:cNvSpPr>
          <p:nvPr/>
        </p:nvSpPr>
        <p:spPr bwMode="auto">
          <a:xfrm>
            <a:off x="2019300" y="6400800"/>
            <a:ext cx="8153400" cy="338554"/>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Philip Hamburger, </a:t>
            </a:r>
            <a:r>
              <a:rPr lang="en-US" sz="1600" i="1" dirty="0">
                <a:latin typeface="Calibri" pitchFamily="34" charset="0"/>
                <a:cs typeface="Calibri" pitchFamily="34" charset="0"/>
              </a:rPr>
              <a:t>The Separation of Church and State</a:t>
            </a:r>
            <a:r>
              <a:rPr lang="en-US" sz="1600" dirty="0">
                <a:latin typeface="Calibri" pitchFamily="34" charset="0"/>
                <a:cs typeface="Calibri" pitchFamily="34" charset="0"/>
              </a:rPr>
              <a:t>, 427.</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96400" y="1524000"/>
            <a:ext cx="2286000" cy="3435246"/>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3A52A-BCAD-4E70-9CC6-89FBBB6D16BE}"/>
              </a:ext>
            </a:extLst>
          </p:cNvPr>
          <p:cNvPicPr>
            <a:picLocks noChangeAspect="1"/>
          </p:cNvPicPr>
          <p:nvPr/>
        </p:nvPicPr>
        <p:blipFill>
          <a:blip r:embed="rId2"/>
          <a:stretch>
            <a:fillRect/>
          </a:stretch>
        </p:blipFill>
        <p:spPr>
          <a:xfrm>
            <a:off x="609124" y="152116"/>
            <a:ext cx="10973751" cy="6553768"/>
          </a:xfrm>
          <a:prstGeom prst="rect">
            <a:avLst/>
          </a:prstGeom>
        </p:spPr>
      </p:pic>
      <p:sp>
        <p:nvSpPr>
          <p:cNvPr id="3" name="Content Placeholder 2"/>
          <p:cNvSpPr>
            <a:spLocks noGrp="1"/>
          </p:cNvSpPr>
          <p:nvPr>
            <p:ph idx="1"/>
          </p:nvPr>
        </p:nvSpPr>
        <p:spPr>
          <a:xfrm>
            <a:off x="609124" y="1143000"/>
            <a:ext cx="10973750" cy="5486400"/>
          </a:xfrm>
        </p:spPr>
        <p:txBody>
          <a:bodyPr rtlCol="0">
            <a:noAutofit/>
          </a:bodyPr>
          <a:lstStyle/>
          <a:p>
            <a:pPr marL="515938" indent="-514350" eaLnBrk="1" fontAlgn="auto" hangingPunct="1">
              <a:spcAft>
                <a:spcPts val="0"/>
              </a:spcAft>
              <a:buClrTx/>
              <a:buFont typeface="+mj-lt"/>
              <a:buAutoNum type="arabicPeriod" startAt="5"/>
              <a:defRPr/>
            </a:pPr>
            <a:r>
              <a:rPr lang="en-US" b="1" u="sng" dirty="0">
                <a:solidFill>
                  <a:schemeClr val="bg1">
                    <a:lumMod val="50000"/>
                  </a:schemeClr>
                </a:solidFill>
                <a:effectLst/>
                <a:latin typeface="Calibri" pitchFamily="34" charset="0"/>
                <a:cs typeface="Calibri" pitchFamily="34" charset="0"/>
              </a:rPr>
              <a:t>Ignored the original intent of the fourteenth amendment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Failed to cite a single precedent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Erroneously believed that Christianity causes psychological damage</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Acted as the constitution’s amender rather than its interpreter</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Selectively applied their newly created separation doctrine only to Judeo-Christian truth while giving alternative non-Christian religions a virtual free pass.</a:t>
            </a:r>
          </a:p>
        </p:txBody>
      </p:sp>
      <p:sp>
        <p:nvSpPr>
          <p:cNvPr id="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Tree>
    <p:extLst>
      <p:ext uri="{BB962C8B-B14F-4D97-AF65-F5344CB8AC3E}">
        <p14:creationId xmlns:p14="http://schemas.microsoft.com/office/powerpoint/2010/main" val="341053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3657600" y="274638"/>
            <a:ext cx="4876800" cy="792162"/>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cs typeface="Calibri" pitchFamily="34" charset="0"/>
              </a:rPr>
              <a:t>Justice Learned Hand</a:t>
            </a:r>
          </a:p>
        </p:txBody>
      </p:sp>
      <p:sp>
        <p:nvSpPr>
          <p:cNvPr id="34818" name="Content Placeholder 2"/>
          <p:cNvSpPr>
            <a:spLocks noGrp="1"/>
          </p:cNvSpPr>
          <p:nvPr>
            <p:ph idx="1"/>
          </p:nvPr>
        </p:nvSpPr>
        <p:spPr>
          <a:xfrm>
            <a:off x="3023524" y="1371600"/>
            <a:ext cx="8558876" cy="2895600"/>
          </a:xfrm>
        </p:spPr>
        <p:txBody>
          <a:bodyPr>
            <a:normAutofit/>
          </a:bodyPr>
          <a:lstStyle/>
          <a:p>
            <a:pPr marL="1588"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The Blaine Amendment’s defeat was a “stark testimony to the fact that the adopters of the Fourteenth Amendment never intended to incorporate the establishment clause of the First Amendment against the states.”</a:t>
            </a:r>
          </a:p>
        </p:txBody>
      </p:sp>
      <p:sp>
        <p:nvSpPr>
          <p:cNvPr id="38916" name="TextBox 4"/>
          <p:cNvSpPr txBox="1">
            <a:spLocks noChangeArrowheads="1"/>
          </p:cNvSpPr>
          <p:nvPr/>
        </p:nvSpPr>
        <p:spPr bwMode="auto">
          <a:xfrm>
            <a:off x="1421938" y="6400800"/>
            <a:ext cx="9348124" cy="338554"/>
          </a:xfrm>
          <a:prstGeom prst="rect">
            <a:avLst/>
          </a:prstGeom>
          <a:noFill/>
          <a:ln w="9525">
            <a:noFill/>
            <a:miter lim="800000"/>
            <a:headEnd/>
            <a:tailEnd/>
          </a:ln>
        </p:spPr>
        <p:txBody>
          <a:bodyPr wrap="square">
            <a:spAutoFit/>
          </a:bodyPr>
          <a:lstStyle/>
          <a:p>
            <a:pPr algn="ctr"/>
            <a:r>
              <a:rPr lang="en-US" sz="1600" i="1" dirty="0" err="1">
                <a:latin typeface="Calibri" pitchFamily="34" charset="0"/>
                <a:cs typeface="Calibri" pitchFamily="34" charset="0"/>
              </a:rPr>
              <a:t>Jaffree</a:t>
            </a:r>
            <a:r>
              <a:rPr lang="en-US" sz="1600" i="1" dirty="0">
                <a:latin typeface="Calibri" pitchFamily="34" charset="0"/>
                <a:cs typeface="Calibri" pitchFamily="34" charset="0"/>
              </a:rPr>
              <a:t> v. Board of School Commissioners</a:t>
            </a:r>
            <a:r>
              <a:rPr lang="en-US" sz="1600" dirty="0">
                <a:latin typeface="Calibri" pitchFamily="34" charset="0"/>
                <a:cs typeface="Calibri" pitchFamily="34" charset="0"/>
              </a:rPr>
              <a:t>, 554 F. supp. 1104, 1126 (1983).</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2" y="1524000"/>
            <a:ext cx="2271562" cy="36576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3A52A-BCAD-4E70-9CC6-89FBBB6D16BE}"/>
              </a:ext>
            </a:extLst>
          </p:cNvPr>
          <p:cNvPicPr>
            <a:picLocks noChangeAspect="1"/>
          </p:cNvPicPr>
          <p:nvPr/>
        </p:nvPicPr>
        <p:blipFill>
          <a:blip r:embed="rId2"/>
          <a:stretch>
            <a:fillRect/>
          </a:stretch>
        </p:blipFill>
        <p:spPr>
          <a:xfrm>
            <a:off x="609124" y="152116"/>
            <a:ext cx="10973751" cy="6553768"/>
          </a:xfrm>
          <a:prstGeom prst="rect">
            <a:avLst/>
          </a:prstGeom>
        </p:spPr>
      </p:pic>
      <p:sp>
        <p:nvSpPr>
          <p:cNvPr id="3" name="Content Placeholder 2"/>
          <p:cNvSpPr>
            <a:spLocks noGrp="1"/>
          </p:cNvSpPr>
          <p:nvPr>
            <p:ph idx="1"/>
          </p:nvPr>
        </p:nvSpPr>
        <p:spPr>
          <a:xfrm>
            <a:off x="609124" y="1143000"/>
            <a:ext cx="10973750" cy="5486400"/>
          </a:xfrm>
        </p:spPr>
        <p:txBody>
          <a:bodyPr rtlCol="0">
            <a:noAutofit/>
          </a:bodyPr>
          <a:lstStyle/>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Ignored the original intent of the fourteenth amendment</a:t>
            </a:r>
          </a:p>
          <a:p>
            <a:pPr marL="515938" indent="-514350" eaLnBrk="1" fontAlgn="auto" hangingPunct="1">
              <a:spcAft>
                <a:spcPts val="0"/>
              </a:spcAft>
              <a:buClrTx/>
              <a:buFont typeface="+mj-lt"/>
              <a:buAutoNum type="arabicPeriod" startAt="5"/>
              <a:defRPr/>
            </a:pPr>
            <a:r>
              <a:rPr lang="en-US" b="1" u="sng" dirty="0">
                <a:solidFill>
                  <a:schemeClr val="bg1">
                    <a:lumMod val="50000"/>
                  </a:schemeClr>
                </a:solidFill>
                <a:effectLst/>
                <a:latin typeface="Calibri" pitchFamily="34" charset="0"/>
                <a:cs typeface="Calibri" pitchFamily="34" charset="0"/>
              </a:rPr>
              <a:t>Failed to cite a single precedent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Erroneously believed that Christianity causes psychological damage</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Acted as the constitution’s amender rather than its interpreter</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Selectively applied their newly created separation doctrine only to Judeo-Christian truth while giving alternative non-Christian religions a virtual free pass.</a:t>
            </a:r>
          </a:p>
        </p:txBody>
      </p:sp>
      <p:sp>
        <p:nvSpPr>
          <p:cNvPr id="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Tree>
    <p:extLst>
      <p:ext uri="{BB962C8B-B14F-4D97-AF65-F5344CB8AC3E}">
        <p14:creationId xmlns:p14="http://schemas.microsoft.com/office/powerpoint/2010/main" val="1849709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1"/>
          <p:cNvSpPr>
            <a:spLocks noGrp="1"/>
          </p:cNvSpPr>
          <p:nvPr>
            <p:ph type="title"/>
          </p:nvPr>
        </p:nvSpPr>
        <p:spPr>
          <a:xfrm>
            <a:off x="4381500" y="186267"/>
            <a:ext cx="3429000" cy="762000"/>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cs typeface="Calibri" pitchFamily="34" charset="0"/>
              </a:rPr>
              <a:t>No Precedent</a:t>
            </a:r>
          </a:p>
        </p:txBody>
      </p:sp>
      <p:sp>
        <p:nvSpPr>
          <p:cNvPr id="35842" name="Content Placeholder 2"/>
          <p:cNvSpPr>
            <a:spLocks noGrp="1"/>
          </p:cNvSpPr>
          <p:nvPr>
            <p:ph idx="1"/>
          </p:nvPr>
        </p:nvSpPr>
        <p:spPr>
          <a:xfrm>
            <a:off x="609600" y="1371600"/>
            <a:ext cx="7315200" cy="2971800"/>
          </a:xfrm>
        </p:spPr>
        <p:txBody>
          <a:bodyPr>
            <a:noAutofit/>
          </a:bodyPr>
          <a:lstStyle/>
          <a:p>
            <a:pPr marL="1588"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“Finally, in </a:t>
            </a:r>
            <a:r>
              <a:rPr lang="en-US" sz="3600" i="1" dirty="0">
                <a:latin typeface="Calibri" pitchFamily="34" charset="0"/>
                <a:cs typeface="Calibri" pitchFamily="34" charset="0"/>
              </a:rPr>
              <a:t>Engel v. Vitale</a:t>
            </a:r>
            <a:r>
              <a:rPr lang="en-US" sz="3600" dirty="0">
                <a:latin typeface="Calibri" pitchFamily="34" charset="0"/>
                <a:cs typeface="Calibri" pitchFamily="34" charset="0"/>
              </a:rPr>
              <a:t>, only last year, these principles were so universally recognized that the court, </a:t>
            </a:r>
            <a:r>
              <a:rPr lang="en-US" sz="3600" b="1" i="1" u="sng" dirty="0">
                <a:solidFill>
                  <a:srgbClr val="FFFFCC"/>
                </a:solidFill>
                <a:latin typeface="Calibri" pitchFamily="34" charset="0"/>
                <a:cs typeface="Calibri" pitchFamily="34" charset="0"/>
              </a:rPr>
              <a:t>without the citation of a single case</a:t>
            </a:r>
            <a:r>
              <a:rPr lang="en-US" sz="3600" dirty="0">
                <a:latin typeface="Calibri" pitchFamily="34" charset="0"/>
                <a:cs typeface="Calibri" pitchFamily="34" charset="0"/>
              </a:rPr>
              <a:t>… reaffirmed them” (italics added).</a:t>
            </a:r>
          </a:p>
        </p:txBody>
      </p:sp>
      <p:sp>
        <p:nvSpPr>
          <p:cNvPr id="39940" name="Rectangle 1"/>
          <p:cNvSpPr>
            <a:spLocks noChangeArrowheads="1"/>
          </p:cNvSpPr>
          <p:nvPr/>
        </p:nvSpPr>
        <p:spPr bwMode="auto">
          <a:xfrm>
            <a:off x="2324100" y="6400800"/>
            <a:ext cx="7543800" cy="338554"/>
          </a:xfrm>
          <a:prstGeom prst="rect">
            <a:avLst/>
          </a:prstGeom>
          <a:noFill/>
          <a:ln w="9525">
            <a:noFill/>
            <a:miter lim="800000"/>
            <a:headEnd/>
            <a:tailEnd/>
          </a:ln>
        </p:spPr>
        <p:txBody>
          <a:bodyPr anchor="ctr">
            <a:spAutoFit/>
          </a:bodyPr>
          <a:lstStyle/>
          <a:p>
            <a:pPr algn="ctr"/>
            <a:r>
              <a:rPr lang="en-US" sz="1600" i="1" dirty="0">
                <a:latin typeface="Calibri" pitchFamily="34" charset="0"/>
                <a:cs typeface="Calibri" pitchFamily="34" charset="0"/>
              </a:rPr>
              <a:t>School District of Abington Township v. </a:t>
            </a:r>
            <a:r>
              <a:rPr lang="en-US" sz="1600" i="1" dirty="0" err="1">
                <a:latin typeface="Calibri" pitchFamily="34" charset="0"/>
                <a:cs typeface="Calibri" pitchFamily="34" charset="0"/>
              </a:rPr>
              <a:t>Schempp</a:t>
            </a:r>
            <a:r>
              <a:rPr lang="en-US" sz="1600" dirty="0">
                <a:latin typeface="Calibri" pitchFamily="34" charset="0"/>
                <a:cs typeface="Calibri" pitchFamily="34" charset="0"/>
              </a:rPr>
              <a:t>, 374 U.S. 203, 220-21 (1963). </a:t>
            </a:r>
          </a:p>
        </p:txBody>
      </p:sp>
      <p:pic>
        <p:nvPicPr>
          <p:cNvPr id="2" name="Picture 1">
            <a:extLst>
              <a:ext uri="{FF2B5EF4-FFF2-40B4-BE49-F238E27FC236}">
                <a16:creationId xmlns:a16="http://schemas.microsoft.com/office/drawing/2014/main" id="{BE3698D0-BAD2-4A83-AF9C-71C7F252DD6F}"/>
              </a:ext>
            </a:extLst>
          </p:cNvPr>
          <p:cNvPicPr>
            <a:picLocks noChangeAspect="1"/>
          </p:cNvPicPr>
          <p:nvPr/>
        </p:nvPicPr>
        <p:blipFill>
          <a:blip r:embed="rId2"/>
          <a:stretch>
            <a:fillRect/>
          </a:stretch>
        </p:blipFill>
        <p:spPr>
          <a:xfrm>
            <a:off x="8166968" y="1603004"/>
            <a:ext cx="3401863" cy="28165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46063869"/>
              </p:ext>
            </p:extLst>
          </p:nvPr>
        </p:nvGraphicFramePr>
        <p:xfrm>
          <a:off x="609600" y="445274"/>
          <a:ext cx="10972800" cy="5967452"/>
        </p:xfrm>
        <a:graphic>
          <a:graphicData uri="http://schemas.openxmlformats.org/drawingml/2006/table">
            <a:tbl>
              <a:tblPr firstRow="1" bandRow="1">
                <a:tableStyleId>{D7AC3CCA-C797-4891-BE02-D94E43425B78}</a:tableStyleId>
              </a:tblPr>
              <a:tblGrid>
                <a:gridCol w="3962400">
                  <a:extLst>
                    <a:ext uri="{9D8B030D-6E8A-4147-A177-3AD203B41FA5}">
                      <a16:colId xmlns:a16="http://schemas.microsoft.com/office/drawing/2014/main" val="20000"/>
                    </a:ext>
                  </a:extLst>
                </a:gridCol>
                <a:gridCol w="2336800">
                  <a:extLst>
                    <a:ext uri="{9D8B030D-6E8A-4147-A177-3AD203B41FA5}">
                      <a16:colId xmlns:a16="http://schemas.microsoft.com/office/drawing/2014/main" val="20001"/>
                    </a:ext>
                  </a:extLst>
                </a:gridCol>
                <a:gridCol w="2336800">
                  <a:extLst>
                    <a:ext uri="{9D8B030D-6E8A-4147-A177-3AD203B41FA5}">
                      <a16:colId xmlns:a16="http://schemas.microsoft.com/office/drawing/2014/main" val="20002"/>
                    </a:ext>
                  </a:extLst>
                </a:gridCol>
                <a:gridCol w="2336800">
                  <a:extLst>
                    <a:ext uri="{9D8B030D-6E8A-4147-A177-3AD203B41FA5}">
                      <a16:colId xmlns:a16="http://schemas.microsoft.com/office/drawing/2014/main" val="20003"/>
                    </a:ext>
                  </a:extLst>
                </a:gridCol>
              </a:tblGrid>
              <a:tr h="570506">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2"/>
                          </a:solidFill>
                          <a:effectLst>
                            <a:outerShdw blurRad="38100" dist="38100" dir="2700000" algn="tl">
                              <a:srgbClr val="000000">
                                <a:alpha val="43137"/>
                              </a:srgbClr>
                            </a:outerShdw>
                          </a:effectLst>
                          <a:latin typeface="Calibri" pitchFamily="34" charset="0"/>
                          <a:cs typeface="Calibri" pitchFamily="34" charset="0"/>
                        </a:rPr>
                        <a:t>LACK OF PRE-1947 PRECEDENT</a:t>
                      </a:r>
                    </a:p>
                  </a:txBody>
                  <a:tcPr anchor="ctr">
                    <a:solidFill>
                      <a:schemeClr val="bg2"/>
                    </a:solidFill>
                  </a:tcPr>
                </a:tc>
                <a:tc hMerge="1">
                  <a:txBody>
                    <a:bodyPr/>
                    <a:lstStyle/>
                    <a:p>
                      <a:pPr algn="ctr"/>
                      <a:endParaRPr lang="en-US" sz="2800" b="1" cap="small" baseline="0" dirty="0">
                        <a:solidFill>
                          <a:schemeClr val="tx2"/>
                        </a:solidFill>
                        <a:latin typeface="Calibri" pitchFamily="34" charset="0"/>
                        <a:cs typeface="Calibri" pitchFamily="34" charset="0"/>
                      </a:endParaRPr>
                    </a:p>
                  </a:txBody>
                  <a:tcPr anchor="ctr">
                    <a:solidFill>
                      <a:schemeClr val="bg2"/>
                    </a:solidFill>
                  </a:tcPr>
                </a:tc>
                <a:tc hMerge="1">
                  <a:txBody>
                    <a:bodyPr/>
                    <a:lstStyle/>
                    <a:p>
                      <a:pPr algn="ctr"/>
                      <a:endParaRPr lang="en-US" sz="2800" b="1" cap="small" baseline="0" dirty="0">
                        <a:solidFill>
                          <a:schemeClr val="tx2"/>
                        </a:solidFill>
                        <a:latin typeface="Calibri" pitchFamily="34" charset="0"/>
                        <a:cs typeface="Calibri" pitchFamily="34" charset="0"/>
                      </a:endParaRPr>
                    </a:p>
                  </a:txBody>
                  <a:tcPr anchor="ctr">
                    <a:solidFill>
                      <a:schemeClr val="bg2"/>
                    </a:solidFill>
                  </a:tcPr>
                </a:tc>
                <a:tc hMerge="1">
                  <a:txBody>
                    <a:bodyPr/>
                    <a:lstStyle/>
                    <a:p>
                      <a:pPr algn="ctr"/>
                      <a:endParaRPr lang="en-US" sz="2800" b="1" cap="small" baseline="0" dirty="0">
                        <a:solidFill>
                          <a:schemeClr val="tx2"/>
                        </a:solidFill>
                        <a:latin typeface="Calibri" pitchFamily="34" charset="0"/>
                        <a:cs typeface="Calibri" pitchFamily="34" charset="0"/>
                      </a:endParaRPr>
                    </a:p>
                  </a:txBody>
                  <a:tcPr anchor="ctr">
                    <a:solidFill>
                      <a:schemeClr val="bg2"/>
                    </a:solidFill>
                  </a:tcPr>
                </a:tc>
                <a:extLst>
                  <a:ext uri="{0D108BD9-81ED-4DB2-BD59-A6C34878D82A}">
                    <a16:rowId xmlns:a16="http://schemas.microsoft.com/office/drawing/2014/main" val="10000"/>
                  </a:ext>
                </a:extLst>
              </a:tr>
              <a:tr h="570506">
                <a:tc>
                  <a:txBody>
                    <a:bodyPr/>
                    <a:lstStyle/>
                    <a:p>
                      <a:pPr algn="ctr"/>
                      <a:r>
                        <a:rPr lang="en-US" sz="3200" b="1" cap="none" baseline="0" dirty="0">
                          <a:solidFill>
                            <a:schemeClr val="bg2"/>
                          </a:solidFill>
                          <a:latin typeface="Calibri" panose="020F0502020204030204" pitchFamily="34" charset="0"/>
                          <a:cs typeface="Calibri" panose="020F0502020204030204" pitchFamily="34" charset="0"/>
                        </a:rPr>
                        <a:t>CASE</a:t>
                      </a:r>
                    </a:p>
                  </a:txBody>
                  <a:tcPr anchor="ctr">
                    <a:solidFill>
                      <a:schemeClr val="tx1">
                        <a:lumMod val="75000"/>
                      </a:schemeClr>
                    </a:solidFill>
                  </a:tcPr>
                </a:tc>
                <a:tc>
                  <a:txBody>
                    <a:bodyPr/>
                    <a:lstStyle/>
                    <a:p>
                      <a:pPr algn="ctr"/>
                      <a:r>
                        <a:rPr lang="en-US" sz="3200" b="1" cap="none" baseline="0" dirty="0">
                          <a:solidFill>
                            <a:schemeClr val="bg2"/>
                          </a:solidFill>
                          <a:latin typeface="Calibri" panose="020F0502020204030204" pitchFamily="34" charset="0"/>
                          <a:cs typeface="Calibri" panose="020F0502020204030204" pitchFamily="34" charset="0"/>
                        </a:rPr>
                        <a:t>DATE</a:t>
                      </a:r>
                    </a:p>
                  </a:txBody>
                  <a:tcPr anchor="ct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cap="none" baseline="0" dirty="0">
                          <a:solidFill>
                            <a:schemeClr val="bg2"/>
                          </a:solidFill>
                          <a:latin typeface="Calibri" pitchFamily="34" charset="0"/>
                          <a:cs typeface="Calibri" pitchFamily="34" charset="0"/>
                        </a:rPr>
                        <a:t>PRE 1947  CITATIONS</a:t>
                      </a:r>
                    </a:p>
                  </a:txBody>
                  <a:tcPr anchor="ctr">
                    <a:solidFill>
                      <a:schemeClr val="tx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cap="none" baseline="0" dirty="0">
                          <a:solidFill>
                            <a:schemeClr val="bg2"/>
                          </a:solidFill>
                          <a:latin typeface="Calibri" pitchFamily="34" charset="0"/>
                          <a:cs typeface="Calibri" pitchFamily="34" charset="0"/>
                        </a:rPr>
                        <a:t>POST 1947 CITATIONS</a:t>
                      </a:r>
                    </a:p>
                  </a:txBody>
                  <a:tcPr anchor="ctr">
                    <a:solidFill>
                      <a:schemeClr val="tx1">
                        <a:lumMod val="75000"/>
                      </a:schemeClr>
                    </a:solidFill>
                  </a:tcPr>
                </a:tc>
                <a:extLst>
                  <a:ext uri="{0D108BD9-81ED-4DB2-BD59-A6C34878D82A}">
                    <a16:rowId xmlns:a16="http://schemas.microsoft.com/office/drawing/2014/main" val="1679175123"/>
                  </a:ext>
                </a:extLst>
              </a:tr>
              <a:tr h="950843">
                <a:tc>
                  <a:txBody>
                    <a:bodyPr/>
                    <a:lstStyle/>
                    <a:p>
                      <a:pPr algn="l"/>
                      <a:r>
                        <a:rPr lang="en-US" sz="2800" dirty="0">
                          <a:latin typeface="Calibri" pitchFamily="34" charset="0"/>
                          <a:cs typeface="Calibri" pitchFamily="34" charset="0"/>
                        </a:rPr>
                        <a:t>Levitt v. Committee</a:t>
                      </a:r>
                    </a:p>
                  </a:txBody>
                  <a:tcPr anchor="ctr"/>
                </a:tc>
                <a:tc>
                  <a:txBody>
                    <a:bodyPr/>
                    <a:lstStyle/>
                    <a:p>
                      <a:pPr algn="ctr"/>
                      <a:r>
                        <a:rPr lang="en-US" sz="2800" dirty="0">
                          <a:latin typeface="Calibri" pitchFamily="34" charset="0"/>
                          <a:cs typeface="Calibri" pitchFamily="34" charset="0"/>
                        </a:rPr>
                        <a:t>1973</a:t>
                      </a:r>
                    </a:p>
                  </a:txBody>
                  <a:tcPr anchor="ctr"/>
                </a:tc>
                <a:tc>
                  <a:txBody>
                    <a:bodyPr/>
                    <a:lstStyle/>
                    <a:p>
                      <a:pPr algn="ctr"/>
                      <a:r>
                        <a:rPr lang="en-US" sz="2800" dirty="0">
                          <a:latin typeface="Calibri" pitchFamily="34" charset="0"/>
                          <a:cs typeface="Calibri" pitchFamily="34" charset="0"/>
                        </a:rPr>
                        <a:t>0</a:t>
                      </a:r>
                    </a:p>
                  </a:txBody>
                  <a:tcPr anchor="ctr"/>
                </a:tc>
                <a:tc>
                  <a:txBody>
                    <a:bodyPr/>
                    <a:lstStyle/>
                    <a:p>
                      <a:pPr algn="ctr"/>
                      <a:r>
                        <a:rPr lang="en-US" sz="2800" dirty="0">
                          <a:latin typeface="Calibri" pitchFamily="34" charset="0"/>
                          <a:cs typeface="Calibri" pitchFamily="34" charset="0"/>
                        </a:rPr>
                        <a:t>18</a:t>
                      </a:r>
                    </a:p>
                  </a:txBody>
                  <a:tcPr anchor="ctr"/>
                </a:tc>
                <a:extLst>
                  <a:ext uri="{0D108BD9-81ED-4DB2-BD59-A6C34878D82A}">
                    <a16:rowId xmlns:a16="http://schemas.microsoft.com/office/drawing/2014/main" val="10001"/>
                  </a:ext>
                </a:extLst>
              </a:tr>
              <a:tr h="950843">
                <a:tc>
                  <a:txBody>
                    <a:bodyPr/>
                    <a:lstStyle/>
                    <a:p>
                      <a:pPr algn="l"/>
                      <a:r>
                        <a:rPr lang="en-US" sz="2800" dirty="0">
                          <a:latin typeface="Calibri" pitchFamily="34" charset="0"/>
                          <a:cs typeface="Calibri" pitchFamily="34" charset="0"/>
                        </a:rPr>
                        <a:t>Committee v. Nyquist</a:t>
                      </a:r>
                    </a:p>
                  </a:txBody>
                  <a:tcPr anchor="ctr"/>
                </a:tc>
                <a:tc>
                  <a:txBody>
                    <a:bodyPr/>
                    <a:lstStyle/>
                    <a:p>
                      <a:pPr algn="ctr"/>
                      <a:r>
                        <a:rPr lang="en-US" sz="2800" dirty="0">
                          <a:latin typeface="Calibri" pitchFamily="34" charset="0"/>
                          <a:cs typeface="Calibri" pitchFamily="34" charset="0"/>
                        </a:rPr>
                        <a:t>1973</a:t>
                      </a:r>
                    </a:p>
                  </a:txBody>
                  <a:tcPr anchor="ctr"/>
                </a:tc>
                <a:tc>
                  <a:txBody>
                    <a:bodyPr/>
                    <a:lstStyle/>
                    <a:p>
                      <a:pPr algn="ctr"/>
                      <a:r>
                        <a:rPr lang="en-US" sz="2800" dirty="0">
                          <a:latin typeface="Calibri" pitchFamily="34" charset="0"/>
                          <a:cs typeface="Calibri" pitchFamily="34" charset="0"/>
                        </a:rPr>
                        <a:t>1</a:t>
                      </a:r>
                    </a:p>
                  </a:txBody>
                  <a:tcPr anchor="ctr"/>
                </a:tc>
                <a:tc>
                  <a:txBody>
                    <a:bodyPr/>
                    <a:lstStyle/>
                    <a:p>
                      <a:pPr algn="ctr"/>
                      <a:r>
                        <a:rPr lang="en-US" sz="2800" dirty="0">
                          <a:latin typeface="Calibri" pitchFamily="34" charset="0"/>
                          <a:cs typeface="Calibri" pitchFamily="34" charset="0"/>
                        </a:rPr>
                        <a:t>99</a:t>
                      </a:r>
                    </a:p>
                  </a:txBody>
                  <a:tcPr anchor="ctr"/>
                </a:tc>
                <a:extLst>
                  <a:ext uri="{0D108BD9-81ED-4DB2-BD59-A6C34878D82A}">
                    <a16:rowId xmlns:a16="http://schemas.microsoft.com/office/drawing/2014/main" val="10002"/>
                  </a:ext>
                </a:extLst>
              </a:tr>
              <a:tr h="950843">
                <a:tc>
                  <a:txBody>
                    <a:bodyPr/>
                    <a:lstStyle/>
                    <a:p>
                      <a:pPr algn="l"/>
                      <a:r>
                        <a:rPr lang="en-US" sz="2800" dirty="0">
                          <a:latin typeface="Calibri" pitchFamily="34" charset="0"/>
                          <a:cs typeface="Calibri" pitchFamily="34" charset="0"/>
                        </a:rPr>
                        <a:t>Stone v. Graham</a:t>
                      </a:r>
                    </a:p>
                  </a:txBody>
                  <a:tcPr anchor="ctr"/>
                </a:tc>
                <a:tc>
                  <a:txBody>
                    <a:bodyPr/>
                    <a:lstStyle/>
                    <a:p>
                      <a:pPr algn="ctr"/>
                      <a:r>
                        <a:rPr lang="en-US" sz="2800" dirty="0">
                          <a:latin typeface="Calibri" pitchFamily="34" charset="0"/>
                          <a:cs typeface="Calibri" pitchFamily="34" charset="0"/>
                        </a:rPr>
                        <a:t>1980</a:t>
                      </a:r>
                    </a:p>
                  </a:txBody>
                  <a:tcPr anchor="ctr"/>
                </a:tc>
                <a:tc>
                  <a:txBody>
                    <a:bodyPr/>
                    <a:lstStyle/>
                    <a:p>
                      <a:pPr algn="ctr"/>
                      <a:r>
                        <a:rPr lang="en-US" sz="2800" dirty="0">
                          <a:latin typeface="Calibri" pitchFamily="34" charset="0"/>
                          <a:cs typeface="Calibri" pitchFamily="34" charset="0"/>
                        </a:rPr>
                        <a:t>0</a:t>
                      </a:r>
                    </a:p>
                  </a:txBody>
                  <a:tcPr anchor="ctr"/>
                </a:tc>
                <a:tc>
                  <a:txBody>
                    <a:bodyPr/>
                    <a:lstStyle/>
                    <a:p>
                      <a:pPr algn="ctr"/>
                      <a:r>
                        <a:rPr lang="en-US" sz="2800" dirty="0">
                          <a:latin typeface="Calibri" pitchFamily="34" charset="0"/>
                          <a:cs typeface="Calibri" pitchFamily="34" charset="0"/>
                        </a:rPr>
                        <a:t>9</a:t>
                      </a:r>
                    </a:p>
                  </a:txBody>
                  <a:tcPr anchor="ctr"/>
                </a:tc>
                <a:extLst>
                  <a:ext uri="{0D108BD9-81ED-4DB2-BD59-A6C34878D82A}">
                    <a16:rowId xmlns:a16="http://schemas.microsoft.com/office/drawing/2014/main" val="10003"/>
                  </a:ext>
                </a:extLst>
              </a:tr>
              <a:tr h="950843">
                <a:tc>
                  <a:txBody>
                    <a:bodyPr/>
                    <a:lstStyle/>
                    <a:p>
                      <a:pPr algn="l"/>
                      <a:r>
                        <a:rPr lang="en-US" sz="2800" dirty="0">
                          <a:latin typeface="Calibri" pitchFamily="34" charset="0"/>
                          <a:cs typeface="Calibri" pitchFamily="34" charset="0"/>
                        </a:rPr>
                        <a:t>Marsh v. Chambers</a:t>
                      </a:r>
                    </a:p>
                  </a:txBody>
                  <a:tcPr anchor="ctr"/>
                </a:tc>
                <a:tc>
                  <a:txBody>
                    <a:bodyPr/>
                    <a:lstStyle/>
                    <a:p>
                      <a:pPr algn="ctr"/>
                      <a:r>
                        <a:rPr lang="en-US" sz="2800" dirty="0">
                          <a:latin typeface="Calibri" pitchFamily="34" charset="0"/>
                          <a:cs typeface="Calibri" pitchFamily="34" charset="0"/>
                        </a:rPr>
                        <a:t>1982</a:t>
                      </a:r>
                    </a:p>
                  </a:txBody>
                  <a:tcPr anchor="ctr"/>
                </a:tc>
                <a:tc>
                  <a:txBody>
                    <a:bodyPr/>
                    <a:lstStyle/>
                    <a:p>
                      <a:pPr algn="ctr"/>
                      <a:r>
                        <a:rPr lang="en-US" sz="2800" dirty="0">
                          <a:latin typeface="Calibri" pitchFamily="34" charset="0"/>
                          <a:cs typeface="Calibri" pitchFamily="34" charset="0"/>
                        </a:rPr>
                        <a:t>1</a:t>
                      </a:r>
                    </a:p>
                  </a:txBody>
                  <a:tcPr anchor="ctr"/>
                </a:tc>
                <a:tc>
                  <a:txBody>
                    <a:bodyPr/>
                    <a:lstStyle/>
                    <a:p>
                      <a:pPr algn="ctr"/>
                      <a:r>
                        <a:rPr lang="en-US" sz="2800" dirty="0">
                          <a:latin typeface="Calibri" pitchFamily="34" charset="0"/>
                          <a:cs typeface="Calibri" pitchFamily="34" charset="0"/>
                        </a:rPr>
                        <a:t>32</a:t>
                      </a:r>
                    </a:p>
                  </a:txBody>
                  <a:tcPr anchor="ctr"/>
                </a:tc>
                <a:extLst>
                  <a:ext uri="{0D108BD9-81ED-4DB2-BD59-A6C34878D82A}">
                    <a16:rowId xmlns:a16="http://schemas.microsoft.com/office/drawing/2014/main" val="10004"/>
                  </a:ext>
                </a:extLst>
              </a:tr>
              <a:tr h="45720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itchFamily="34" charset="0"/>
                          <a:cs typeface="Calibri" pitchFamily="34" charset="0"/>
                        </a:rPr>
                        <a:t>Barton, </a:t>
                      </a:r>
                      <a:r>
                        <a:rPr lang="en-US" sz="2000" i="1" dirty="0">
                          <a:latin typeface="Calibri" pitchFamily="34" charset="0"/>
                          <a:cs typeface="Calibri" pitchFamily="34" charset="0"/>
                        </a:rPr>
                        <a:t>Myth of Separation</a:t>
                      </a:r>
                      <a:r>
                        <a:rPr lang="en-US" sz="2000" dirty="0">
                          <a:latin typeface="Calibri" pitchFamily="34" charset="0"/>
                          <a:cs typeface="Calibri" pitchFamily="34" charset="0"/>
                        </a:rPr>
                        <a:t>, 163-66.</a:t>
                      </a:r>
                    </a:p>
                  </a:txBody>
                  <a:tcPr anchor="ctr"/>
                </a:tc>
                <a:tc hMerge="1">
                  <a:txBody>
                    <a:bodyPr/>
                    <a:lstStyle/>
                    <a:p>
                      <a:pPr algn="ctr"/>
                      <a:endParaRPr lang="en-US" sz="2800" dirty="0">
                        <a:latin typeface="Calibri" pitchFamily="34" charset="0"/>
                        <a:cs typeface="Calibri" pitchFamily="34" charset="0"/>
                      </a:endParaRPr>
                    </a:p>
                  </a:txBody>
                  <a:tcPr anchor="ctr"/>
                </a:tc>
                <a:tc hMerge="1">
                  <a:txBody>
                    <a:bodyPr/>
                    <a:lstStyle/>
                    <a:p>
                      <a:pPr algn="ctr"/>
                      <a:endParaRPr lang="en-US" sz="2800" dirty="0">
                        <a:latin typeface="Calibri" pitchFamily="34" charset="0"/>
                        <a:cs typeface="Calibri" pitchFamily="34" charset="0"/>
                      </a:endParaRPr>
                    </a:p>
                  </a:txBody>
                  <a:tcPr anchor="ctr"/>
                </a:tc>
                <a:tc hMerge="1">
                  <a:txBody>
                    <a:bodyPr/>
                    <a:lstStyle/>
                    <a:p>
                      <a:pPr algn="ctr"/>
                      <a:endParaRPr lang="en-US" sz="2800" dirty="0">
                        <a:latin typeface="Calibri" pitchFamily="34" charset="0"/>
                        <a:cs typeface="Calibri" pitchFamily="34" charset="0"/>
                      </a:endParaRPr>
                    </a:p>
                  </a:txBody>
                  <a:tcPr anchor="ctr"/>
                </a:tc>
                <a:extLst>
                  <a:ext uri="{0D108BD9-81ED-4DB2-BD59-A6C34878D82A}">
                    <a16:rowId xmlns:a16="http://schemas.microsoft.com/office/drawing/2014/main" val="611011469"/>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3A52A-BCAD-4E70-9CC6-89FBBB6D16BE}"/>
              </a:ext>
            </a:extLst>
          </p:cNvPr>
          <p:cNvPicPr>
            <a:picLocks noChangeAspect="1"/>
          </p:cNvPicPr>
          <p:nvPr/>
        </p:nvPicPr>
        <p:blipFill>
          <a:blip r:embed="rId2"/>
          <a:stretch>
            <a:fillRect/>
          </a:stretch>
        </p:blipFill>
        <p:spPr>
          <a:xfrm>
            <a:off x="609124" y="152116"/>
            <a:ext cx="10973751" cy="6553768"/>
          </a:xfrm>
          <a:prstGeom prst="rect">
            <a:avLst/>
          </a:prstGeom>
        </p:spPr>
      </p:pic>
      <p:sp>
        <p:nvSpPr>
          <p:cNvPr id="3" name="Content Placeholder 2"/>
          <p:cNvSpPr>
            <a:spLocks noGrp="1"/>
          </p:cNvSpPr>
          <p:nvPr>
            <p:ph idx="1"/>
          </p:nvPr>
        </p:nvSpPr>
        <p:spPr>
          <a:xfrm>
            <a:off x="609124" y="1143000"/>
            <a:ext cx="10973750" cy="5486400"/>
          </a:xfrm>
        </p:spPr>
        <p:txBody>
          <a:bodyPr rtlCol="0">
            <a:noAutofit/>
          </a:bodyPr>
          <a:lstStyle/>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Ignored the original intent of the fourteenth amendment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Failed to cite a single precedent</a:t>
            </a:r>
          </a:p>
          <a:p>
            <a:pPr marL="515938" indent="-514350" eaLnBrk="1" fontAlgn="auto" hangingPunct="1">
              <a:spcAft>
                <a:spcPts val="0"/>
              </a:spcAft>
              <a:buClrTx/>
              <a:buFont typeface="+mj-lt"/>
              <a:buAutoNum type="arabicPeriod" startAt="5"/>
              <a:defRPr/>
            </a:pPr>
            <a:r>
              <a:rPr lang="en-US" b="1" u="sng" dirty="0">
                <a:solidFill>
                  <a:schemeClr val="bg1">
                    <a:lumMod val="50000"/>
                  </a:schemeClr>
                </a:solidFill>
                <a:effectLst/>
                <a:latin typeface="Calibri" pitchFamily="34" charset="0"/>
                <a:cs typeface="Calibri" pitchFamily="34" charset="0"/>
              </a:rPr>
              <a:t>Erroneously believed that Christianity causes psychological damage</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Acted as the constitution’s amender rather than its interpreter</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Selectively applied their newly created separation doctrine only to Judeo-Christian truth while giving alternative non-Christian religions a virtual free pass.</a:t>
            </a:r>
          </a:p>
        </p:txBody>
      </p:sp>
      <p:sp>
        <p:nvSpPr>
          <p:cNvPr id="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Tree>
    <p:extLst>
      <p:ext uri="{BB962C8B-B14F-4D97-AF65-F5344CB8AC3E}">
        <p14:creationId xmlns:p14="http://schemas.microsoft.com/office/powerpoint/2010/main" val="2115048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828800" y="228600"/>
            <a:ext cx="8534400" cy="762000"/>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ea typeface="Calibri" pitchFamily="34" charset="0"/>
                <a:cs typeface="Calibri" pitchFamily="34" charset="0"/>
              </a:rPr>
              <a:t>Scripture and Psychological Damage</a:t>
            </a:r>
          </a:p>
        </p:txBody>
      </p:sp>
      <p:sp>
        <p:nvSpPr>
          <p:cNvPr id="37890" name="Content Placeholder 2"/>
          <p:cNvSpPr>
            <a:spLocks noGrp="1"/>
          </p:cNvSpPr>
          <p:nvPr>
            <p:ph idx="1"/>
          </p:nvPr>
        </p:nvSpPr>
        <p:spPr>
          <a:xfrm>
            <a:off x="609600" y="1143000"/>
            <a:ext cx="10972800" cy="2971800"/>
          </a:xfrm>
        </p:spPr>
        <p:txBody>
          <a:bodyPr>
            <a:noAutofit/>
          </a:bodyPr>
          <a:lstStyle/>
          <a:p>
            <a:pPr marL="1588" indent="0" algn="just" eaLnBrk="1" fontAlgn="auto" hangingPunct="1">
              <a:spcAft>
                <a:spcPts val="0"/>
              </a:spcAft>
              <a:buClr>
                <a:schemeClr val="tx1">
                  <a:shade val="95000"/>
                </a:schemeClr>
              </a:buClr>
              <a:buNone/>
              <a:defRPr/>
            </a:pPr>
            <a:r>
              <a:rPr lang="en-US" sz="3600" dirty="0">
                <a:effectLst>
                  <a:outerShdw blurRad="38100" dist="38100" dir="2700000" algn="tl">
                    <a:srgbClr val="000000">
                      <a:alpha val="43137"/>
                    </a:srgbClr>
                  </a:outerShdw>
                </a:effectLst>
                <a:latin typeface="Calibri" pitchFamily="34" charset="0"/>
                <a:cs typeface="Calibri" pitchFamily="34" charset="0"/>
              </a:rPr>
              <a:t>“But if portions of the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New Testament</a:t>
            </a:r>
            <a:r>
              <a:rPr lang="en-US" sz="3600" dirty="0">
                <a:effectLst>
                  <a:outerShdw blurRad="38100" dist="38100" dir="2700000" algn="tl">
                    <a:srgbClr val="000000">
                      <a:alpha val="43137"/>
                    </a:srgbClr>
                  </a:outerShdw>
                </a:effectLst>
                <a:latin typeface="Calibri" pitchFamily="34" charset="0"/>
                <a:cs typeface="Calibri" pitchFamily="34" charset="0"/>
              </a:rPr>
              <a:t> were read without explanation, they could be, and in his specific experience with children Dr. </a:t>
            </a:r>
            <a:r>
              <a:rPr lang="en-US" sz="3600" dirty="0" err="1">
                <a:effectLst>
                  <a:outerShdw blurRad="38100" dist="38100" dir="2700000" algn="tl">
                    <a:srgbClr val="000000">
                      <a:alpha val="43137"/>
                    </a:srgbClr>
                  </a:outerShdw>
                </a:effectLst>
                <a:latin typeface="Calibri" pitchFamily="34" charset="0"/>
                <a:cs typeface="Calibri" pitchFamily="34" charset="0"/>
              </a:rPr>
              <a:t>Grayzel</a:t>
            </a:r>
            <a:r>
              <a:rPr lang="en-US" sz="3600" dirty="0">
                <a:effectLst>
                  <a:outerShdw blurRad="38100" dist="38100" dir="2700000" algn="tl">
                    <a:srgbClr val="000000">
                      <a:alpha val="43137"/>
                    </a:srgbClr>
                  </a:outerShdw>
                </a:effectLst>
                <a:latin typeface="Calibri" pitchFamily="34" charset="0"/>
                <a:cs typeface="Calibri" pitchFamily="34" charset="0"/>
              </a:rPr>
              <a:t> observed, had been, </a:t>
            </a:r>
            <a:r>
              <a:rPr lang="en-US" sz="36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psychologically harmful to the child</a:t>
            </a:r>
            <a:r>
              <a:rPr lang="en-US" sz="3600" b="1" dirty="0">
                <a:effectLst>
                  <a:outerShdw blurRad="38100" dist="38100" dir="2700000" algn="tl">
                    <a:srgbClr val="000000">
                      <a:alpha val="43137"/>
                    </a:srgbClr>
                  </a:outerShdw>
                </a:effectLst>
                <a:latin typeface="Calibri" pitchFamily="34" charset="0"/>
                <a:cs typeface="Calibri" pitchFamily="34" charset="0"/>
              </a:rPr>
              <a:t> </a:t>
            </a:r>
            <a:r>
              <a:rPr lang="en-US" sz="3600" dirty="0">
                <a:effectLst>
                  <a:outerShdw blurRad="38100" dist="38100" dir="2700000" algn="tl">
                    <a:srgbClr val="000000">
                      <a:alpha val="43137"/>
                    </a:srgbClr>
                  </a:outerShdw>
                </a:effectLst>
                <a:latin typeface="Calibri" pitchFamily="34" charset="0"/>
                <a:cs typeface="Calibri" pitchFamily="34" charset="0"/>
              </a:rPr>
              <a:t>and had caused a divisive force within the social media of the school.”</a:t>
            </a:r>
          </a:p>
        </p:txBody>
      </p:sp>
      <p:sp>
        <p:nvSpPr>
          <p:cNvPr id="34820" name="Rectangle 1"/>
          <p:cNvSpPr>
            <a:spLocks noChangeArrowheads="1"/>
          </p:cNvSpPr>
          <p:nvPr/>
        </p:nvSpPr>
        <p:spPr bwMode="auto">
          <a:xfrm>
            <a:off x="2076450" y="6477000"/>
            <a:ext cx="8039100" cy="338554"/>
          </a:xfrm>
          <a:prstGeom prst="rect">
            <a:avLst/>
          </a:prstGeom>
          <a:noFill/>
          <a:ln w="9525">
            <a:noFill/>
            <a:miter lim="800000"/>
            <a:headEnd/>
            <a:tailEnd/>
          </a:ln>
        </p:spPr>
        <p:txBody>
          <a:bodyPr wrap="square" anchor="ctr">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School District of Abington Township v.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Schempp</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374 U.S. 203, 209 (1963). </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1861" y="4038600"/>
            <a:ext cx="2068281" cy="2286000"/>
          </a:xfrm>
          <a:prstGeom prst="rect">
            <a:avLst/>
          </a:prstGeom>
        </p:spPr>
      </p:pic>
    </p:spTree>
    <p:extLst>
      <p:ext uri="{BB962C8B-B14F-4D97-AF65-F5344CB8AC3E}">
        <p14:creationId xmlns:p14="http://schemas.microsoft.com/office/powerpoint/2010/main" val="50269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1"/>
            <a:ext cx="10972799"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
        <p:nvSpPr>
          <p:cNvPr id="3" name="Content Placeholder 2"/>
          <p:cNvSpPr>
            <a:spLocks noGrp="1"/>
          </p:cNvSpPr>
          <p:nvPr>
            <p:ph idx="1"/>
          </p:nvPr>
        </p:nvSpPr>
        <p:spPr>
          <a:xfrm>
            <a:off x="609599" y="1143000"/>
            <a:ext cx="10972799" cy="4953000"/>
          </a:xfrm>
        </p:spPr>
        <p:txBody>
          <a:bodyPr rtlCol="0">
            <a:noAutofit/>
          </a:bodyPr>
          <a:lstStyle/>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Read words into the first amendment that simply are not there</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Relied upon and took out of context a letter written by Thomas Jefferson more than a decade after the constitution was created</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Ignored the legislative activities of those who authored the first amendment</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Applied the first amendment to the states although the first amendment describes itself only as a limitation upon federal power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3A52A-BCAD-4E70-9CC6-89FBBB6D16BE}"/>
              </a:ext>
            </a:extLst>
          </p:cNvPr>
          <p:cNvPicPr>
            <a:picLocks noChangeAspect="1"/>
          </p:cNvPicPr>
          <p:nvPr/>
        </p:nvPicPr>
        <p:blipFill>
          <a:blip r:embed="rId2"/>
          <a:stretch>
            <a:fillRect/>
          </a:stretch>
        </p:blipFill>
        <p:spPr>
          <a:xfrm>
            <a:off x="609124" y="152116"/>
            <a:ext cx="10973751" cy="6553768"/>
          </a:xfrm>
          <a:prstGeom prst="rect">
            <a:avLst/>
          </a:prstGeom>
        </p:spPr>
      </p:pic>
      <p:sp>
        <p:nvSpPr>
          <p:cNvPr id="3" name="Content Placeholder 2"/>
          <p:cNvSpPr>
            <a:spLocks noGrp="1"/>
          </p:cNvSpPr>
          <p:nvPr>
            <p:ph idx="1"/>
          </p:nvPr>
        </p:nvSpPr>
        <p:spPr>
          <a:xfrm>
            <a:off x="609124" y="1143000"/>
            <a:ext cx="10973750" cy="5486400"/>
          </a:xfrm>
        </p:spPr>
        <p:txBody>
          <a:bodyPr rtlCol="0">
            <a:noAutofit/>
          </a:bodyPr>
          <a:lstStyle/>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Ignored the original intent of the fourteenth amendment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Failed to cite a single precedent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Erroneously believed that Christianity causes psychological damage</a:t>
            </a:r>
          </a:p>
          <a:p>
            <a:pPr marL="515938" indent="-514350" eaLnBrk="1" fontAlgn="auto" hangingPunct="1">
              <a:spcAft>
                <a:spcPts val="0"/>
              </a:spcAft>
              <a:buClrTx/>
              <a:buFont typeface="+mj-lt"/>
              <a:buAutoNum type="arabicPeriod" startAt="5"/>
              <a:defRPr/>
            </a:pPr>
            <a:r>
              <a:rPr lang="en-US" b="1" u="sng" dirty="0">
                <a:solidFill>
                  <a:schemeClr val="bg1">
                    <a:lumMod val="50000"/>
                  </a:schemeClr>
                </a:solidFill>
                <a:effectLst/>
                <a:latin typeface="Calibri" pitchFamily="34" charset="0"/>
                <a:cs typeface="Calibri" pitchFamily="34" charset="0"/>
              </a:rPr>
              <a:t>Acted as the constitution’s amender rather than its interpreter</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Selectively applied their newly created separation doctrine only to Judeo-Christian truth while giving alternative non-Christian religions a virtual free pass.</a:t>
            </a:r>
          </a:p>
        </p:txBody>
      </p:sp>
      <p:sp>
        <p:nvSpPr>
          <p:cNvPr id="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Tree>
    <p:extLst>
      <p:ext uri="{BB962C8B-B14F-4D97-AF65-F5344CB8AC3E}">
        <p14:creationId xmlns:p14="http://schemas.microsoft.com/office/powerpoint/2010/main" val="409461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0" y="228600"/>
            <a:ext cx="4572000" cy="609600"/>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cs typeface="Calibri" pitchFamily="34" charset="0"/>
              </a:rPr>
              <a:t>George Washington</a:t>
            </a:r>
          </a:p>
        </p:txBody>
      </p:sp>
      <p:sp>
        <p:nvSpPr>
          <p:cNvPr id="38914" name="Rectangle 12"/>
          <p:cNvSpPr>
            <a:spLocks noGrp="1" noChangeArrowheads="1"/>
          </p:cNvSpPr>
          <p:nvPr>
            <p:ph idx="1"/>
          </p:nvPr>
        </p:nvSpPr>
        <p:spPr>
          <a:xfrm>
            <a:off x="609600" y="1409700"/>
            <a:ext cx="10972800" cy="4038600"/>
          </a:xfrm>
        </p:spPr>
        <p:txBody>
          <a:bodyPr>
            <a:noAutofit/>
          </a:bodyPr>
          <a:lstStyle/>
          <a:p>
            <a:pPr marL="0" indent="0" algn="just" eaLnBrk="1" fontAlgn="auto" hangingPunct="1">
              <a:spcBef>
                <a:spcPct val="50000"/>
              </a:spcBef>
              <a:spcAft>
                <a:spcPts val="0"/>
              </a:spcAft>
              <a:buClr>
                <a:schemeClr val="tx1">
                  <a:shade val="95000"/>
                </a:schemeClr>
              </a:buClr>
              <a:buNone/>
              <a:defRPr/>
            </a:pPr>
            <a:r>
              <a:rPr lang="en-US" sz="3600" dirty="0">
                <a:latin typeface="Calibri" pitchFamily="34" charset="0"/>
                <a:cs typeface="Calibri" pitchFamily="34" charset="0"/>
              </a:rPr>
              <a:t>“If, in the opinion of the people, the distribution or modification of the Constitutional powers be at any particular wrong, let it be corrected by an amendment the way the Constitution designates. But let there be no change by usurpation; though this may in one instance be the instrument of good, it is the customary weapon by which free governments are destroyed.” </a:t>
            </a:r>
          </a:p>
        </p:txBody>
      </p:sp>
      <p:sp>
        <p:nvSpPr>
          <p:cNvPr id="5" name="Rectangle 2"/>
          <p:cNvSpPr txBox="1">
            <a:spLocks noChangeArrowheads="1"/>
          </p:cNvSpPr>
          <p:nvPr/>
        </p:nvSpPr>
        <p:spPr bwMode="auto">
          <a:xfrm>
            <a:off x="800100" y="6400800"/>
            <a:ext cx="10591800" cy="381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eaLnBrk="1" hangingPunct="1"/>
            <a:r>
              <a:rPr lang="en-US" sz="1800" dirty="0">
                <a:solidFill>
                  <a:schemeClr val="tx1"/>
                </a:solidFill>
                <a:latin typeface="Calibri" pitchFamily="34" charset="0"/>
                <a:cs typeface="Calibri" pitchFamily="34" charset="0"/>
              </a:rPr>
              <a:t>George Washington</a:t>
            </a:r>
            <a:r>
              <a:rPr lang="en-US" sz="1800" i="1" dirty="0">
                <a:solidFill>
                  <a:schemeClr val="tx1"/>
                </a:solidFill>
                <a:latin typeface="Calibri" pitchFamily="34" charset="0"/>
                <a:cs typeface="Calibri" pitchFamily="34" charset="0"/>
              </a:rPr>
              <a:t>, American Historical Documents</a:t>
            </a:r>
            <a:r>
              <a:rPr lang="en-US" sz="1800" dirty="0">
                <a:solidFill>
                  <a:schemeClr val="tx1"/>
                </a:solidFill>
                <a:latin typeface="Calibri" pitchFamily="34" charset="0"/>
                <a:cs typeface="Calibri" pitchFamily="34" charset="0"/>
              </a:rPr>
              <a:t> (New York: Barnes and Noble, Inc., 1960), p. 144.</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
            <a:ext cx="1645920" cy="13716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000500" y="228600"/>
            <a:ext cx="4191000" cy="838200"/>
          </a:xfrm>
        </p:spPr>
        <p:txBody>
          <a:bodyPr/>
          <a:lstStyle/>
          <a:p>
            <a:pPr algn="ctr" eaLnBrk="1" hangingPunct="1"/>
            <a:r>
              <a:rPr lang="en-US" sz="4000" dirty="0">
                <a:effectLst>
                  <a:outerShdw blurRad="38100" dist="38100" dir="2700000" algn="tl">
                    <a:srgbClr val="000000">
                      <a:alpha val="43137"/>
                    </a:srgbClr>
                  </a:outerShdw>
                </a:effectLst>
                <a:latin typeface="Calibri" panose="020F0502020204030204" pitchFamily="34" charset="0"/>
                <a:cs typeface="Calibri" pitchFamily="34" charset="0"/>
              </a:rPr>
              <a:t>Thomas Jefferson</a:t>
            </a:r>
          </a:p>
        </p:txBody>
      </p:sp>
      <p:sp>
        <p:nvSpPr>
          <p:cNvPr id="3" name="Content Placeholder 2"/>
          <p:cNvSpPr>
            <a:spLocks noGrp="1"/>
          </p:cNvSpPr>
          <p:nvPr>
            <p:ph idx="1"/>
          </p:nvPr>
        </p:nvSpPr>
        <p:spPr>
          <a:xfrm>
            <a:off x="609600" y="1447800"/>
            <a:ext cx="10972800" cy="4267200"/>
          </a:xfrm>
        </p:spPr>
        <p:txBody>
          <a:bodyPr/>
          <a:lstStyle/>
          <a:p>
            <a:pPr marL="0" indent="0" algn="just" eaLnBrk="1" hangingPunct="1">
              <a:buNone/>
              <a:defRPr/>
            </a:pPr>
            <a:r>
              <a:rPr lang="en-US" sz="3400" dirty="0">
                <a:latin typeface="Calibri" panose="020F0502020204030204" pitchFamily="34" charset="0"/>
                <a:cs typeface="Calibri" pitchFamily="34" charset="0"/>
              </a:rPr>
              <a:t>“You seem…to consider judges as the ultimate arbiters of all constitutional questions; a very dangerous doctrine indeed, and one which would place us under the despotism of an oligarchy. Our judges are as honest as other men, and not more so…and their power the more dangerous as they are in office for life, and not responsible, as the other functionaries are to the elective control. The Constitution has erected no such single tribunal...”</a:t>
            </a:r>
          </a:p>
        </p:txBody>
      </p:sp>
      <p:sp>
        <p:nvSpPr>
          <p:cNvPr id="13317" name="TextBox 4"/>
          <p:cNvSpPr txBox="1">
            <a:spLocks noChangeArrowheads="1"/>
          </p:cNvSpPr>
          <p:nvPr/>
        </p:nvSpPr>
        <p:spPr bwMode="auto">
          <a:xfrm>
            <a:off x="2095500" y="6172200"/>
            <a:ext cx="8001000" cy="584775"/>
          </a:xfrm>
          <a:prstGeom prst="rect">
            <a:avLst/>
          </a:prstGeom>
          <a:noFill/>
          <a:ln w="9525">
            <a:noFill/>
            <a:miter lim="800000"/>
            <a:headEnd/>
            <a:tailEnd/>
          </a:ln>
        </p:spPr>
        <p:txBody>
          <a:bodyPr wrap="square">
            <a:spAutoFit/>
          </a:bodyPr>
          <a:lstStyle/>
          <a:p>
            <a:pPr algn="ctr"/>
            <a:r>
              <a:rPr lang="en-US" sz="1600" dirty="0">
                <a:latin typeface="Calibri" panose="020F0502020204030204" pitchFamily="34" charset="0"/>
                <a:cs typeface="Calibri" panose="020F0502020204030204" pitchFamily="34" charset="0"/>
              </a:rPr>
              <a:t>Thomas Jefferson, </a:t>
            </a:r>
            <a:r>
              <a:rPr lang="en-US" sz="1600" i="1" dirty="0">
                <a:latin typeface="Calibri" panose="020F0502020204030204" pitchFamily="34" charset="0"/>
                <a:cs typeface="Calibri" panose="020F0502020204030204" pitchFamily="34" charset="0"/>
              </a:rPr>
              <a:t>Writings of Thomas Jefferson</a:t>
            </a:r>
            <a:r>
              <a:rPr lang="en-US" sz="1600" dirty="0">
                <a:latin typeface="Calibri" panose="020F0502020204030204" pitchFamily="34" charset="0"/>
                <a:cs typeface="Calibri" panose="020F0502020204030204" pitchFamily="34" charset="0"/>
              </a:rPr>
              <a:t>, Albert Bergh, ed. (Washington D.C.: Thomas Jefferson Memorial Association, 1904), Vol. XV, p. 277, September 28, 1820.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4200" y="76200"/>
            <a:ext cx="813510" cy="1015876"/>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2687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000500" y="304800"/>
            <a:ext cx="4191000" cy="838200"/>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cs typeface="Calibri" pitchFamily="34" charset="0"/>
              </a:rPr>
              <a:t>Thomas Jefferson</a:t>
            </a:r>
          </a:p>
        </p:txBody>
      </p:sp>
      <p:sp>
        <p:nvSpPr>
          <p:cNvPr id="3" name="Content Placeholder 2"/>
          <p:cNvSpPr>
            <a:spLocks noGrp="1"/>
          </p:cNvSpPr>
          <p:nvPr>
            <p:ph idx="1"/>
          </p:nvPr>
        </p:nvSpPr>
        <p:spPr>
          <a:xfrm>
            <a:off x="609600" y="1600200"/>
            <a:ext cx="8534400" cy="1981200"/>
          </a:xfrm>
        </p:spPr>
        <p:txBody>
          <a:bodyPr/>
          <a:lstStyle/>
          <a:p>
            <a:pPr marL="0" indent="0" algn="just" eaLnBrk="1" hangingPunct="1">
              <a:buNone/>
              <a:defRPr/>
            </a:pPr>
            <a:r>
              <a:rPr lang="en-US" sz="3600" dirty="0">
                <a:latin typeface="Calibri" pitchFamily="34" charset="0"/>
                <a:cs typeface="Calibri" pitchFamily="34" charset="0"/>
              </a:rPr>
              <a:t>“…a mere thing of wax in the hands of the judiciary, which they may twist and shape into any form they please.”</a:t>
            </a:r>
          </a:p>
        </p:txBody>
      </p:sp>
      <p:sp>
        <p:nvSpPr>
          <p:cNvPr id="13317" name="TextBox 4"/>
          <p:cNvSpPr txBox="1">
            <a:spLocks noChangeArrowheads="1"/>
          </p:cNvSpPr>
          <p:nvPr/>
        </p:nvSpPr>
        <p:spPr bwMode="auto">
          <a:xfrm>
            <a:off x="723900" y="6443246"/>
            <a:ext cx="10744200" cy="338554"/>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Jefferson, </a:t>
            </a:r>
            <a:r>
              <a:rPr lang="en-US" sz="1600" i="1" dirty="0">
                <a:latin typeface="Calibri" pitchFamily="34" charset="0"/>
                <a:cs typeface="Calibri" pitchFamily="34" charset="0"/>
              </a:rPr>
              <a:t>The Writings of Thomas Jefferson</a:t>
            </a:r>
            <a:r>
              <a:rPr lang="en-US" sz="1600" dirty="0">
                <a:latin typeface="Calibri" pitchFamily="34" charset="0"/>
                <a:cs typeface="Calibri" pitchFamily="34" charset="0"/>
              </a:rPr>
              <a:t>, 15:213, in a letter from Jefferson  to Judge Spencer Roane on September 6, 1819.</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5654" y="1828800"/>
            <a:ext cx="2196746"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p:nvPr>
        </p:nvSpPr>
        <p:spPr>
          <a:xfrm>
            <a:off x="1981200" y="274638"/>
            <a:ext cx="8229600" cy="639762"/>
          </a:xfrm>
        </p:spPr>
        <p:txBody>
          <a:bodyPr/>
          <a:lstStyle/>
          <a:p>
            <a:pPr algn="ctr" eaLnBrk="1" hangingPunct="1"/>
            <a:r>
              <a:rPr lang="en-US" sz="4000" dirty="0">
                <a:latin typeface="Calibri" pitchFamily="34" charset="0"/>
                <a:cs typeface="Calibri" pitchFamily="34" charset="0"/>
              </a:rPr>
              <a:t>A Legislative Philosophy</a:t>
            </a:r>
          </a:p>
        </p:txBody>
      </p:sp>
      <p:sp>
        <p:nvSpPr>
          <p:cNvPr id="3" name="Content Placeholder 2"/>
          <p:cNvSpPr>
            <a:spLocks noGrp="1"/>
          </p:cNvSpPr>
          <p:nvPr>
            <p:ph idx="1"/>
          </p:nvPr>
        </p:nvSpPr>
        <p:spPr>
          <a:xfrm>
            <a:off x="594783" y="1371600"/>
            <a:ext cx="10972800" cy="4648200"/>
          </a:xfrm>
        </p:spPr>
        <p:txBody>
          <a:bodyPr rtlCol="0">
            <a:noAutofit/>
          </a:bodyPr>
          <a:lstStyle/>
          <a:p>
            <a:pPr marL="0" indent="0" algn="just" eaLnBrk="1" fontAlgn="auto" hangingPunct="1">
              <a:spcAft>
                <a:spcPts val="0"/>
              </a:spcAft>
              <a:buClr>
                <a:schemeClr val="tx1">
                  <a:shade val="95000"/>
                </a:schemeClr>
              </a:buClr>
              <a:buNone/>
              <a:defRPr/>
            </a:pPr>
            <a:r>
              <a:rPr lang="en-US" sz="3400" dirty="0">
                <a:latin typeface="Calibri" pitchFamily="34" charset="0"/>
                <a:cs typeface="Calibri" pitchFamily="34" charset="0"/>
              </a:rPr>
              <a:t>“For example, Chief Justice Earl Warren had been the governor of California for ten years prior to his appointment to the court; Justice Hugo Black had been a U.S. Senator for ten years prior to his appointment; Justice Felix Frankfurter had been an assistant to the Secretary of Labor and a founding member of the ACLU; Justice Arthur Goldberg had been the Secretary of Labor and ambassador to the United Nations; Justice William Douglas was chairman of the Securities and Exchange Commission all the justices . . .</a:t>
            </a:r>
          </a:p>
        </p:txBody>
      </p:sp>
      <p:sp>
        <p:nvSpPr>
          <p:cNvPr id="44036" name="TextBox 3"/>
          <p:cNvSpPr txBox="1">
            <a:spLocks noChangeArrowheads="1"/>
          </p:cNvSpPr>
          <p:nvPr/>
        </p:nvSpPr>
        <p:spPr bwMode="auto">
          <a:xfrm>
            <a:off x="3886200" y="6477000"/>
            <a:ext cx="4419600" cy="338554"/>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Barton, </a:t>
            </a:r>
            <a:r>
              <a:rPr lang="en-US" sz="1600" i="1" dirty="0">
                <a:latin typeface="Calibri" pitchFamily="34" charset="0"/>
                <a:cs typeface="Calibri" pitchFamily="34" charset="0"/>
              </a:rPr>
              <a:t>Myth of Separation</a:t>
            </a:r>
            <a:r>
              <a:rPr lang="en-US" sz="1600" dirty="0">
                <a:latin typeface="Calibri" pitchFamily="34" charset="0"/>
                <a:cs typeface="Calibri" pitchFamily="34" charset="0"/>
              </a:rPr>
              <a:t>, 148</a:t>
            </a:r>
          </a:p>
        </p:txBody>
      </p:sp>
      <p:pic>
        <p:nvPicPr>
          <p:cNvPr id="44037" name="Picture 11" descr="David Barton"/>
          <p:cNvPicPr>
            <a:picLocks noChangeAspect="1" noChangeArrowheads="1"/>
          </p:cNvPicPr>
          <p:nvPr/>
        </p:nvPicPr>
        <p:blipFill>
          <a:blip r:embed="rId2" cstate="print"/>
          <a:srcRect/>
          <a:stretch>
            <a:fillRect/>
          </a:stretch>
        </p:blipFill>
        <p:spPr bwMode="auto">
          <a:xfrm>
            <a:off x="615952" y="76200"/>
            <a:ext cx="848359" cy="109728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343401"/>
          </a:xfrm>
        </p:spPr>
        <p:txBody>
          <a:bodyPr rtlCol="0">
            <a:noAutofit/>
          </a:bodyPr>
          <a:lstStyle/>
          <a:p>
            <a:pPr marL="1588" indent="0" algn="just" eaLnBrk="1" fontAlgn="auto" hangingPunct="1">
              <a:spcAft>
                <a:spcPts val="0"/>
              </a:spcAft>
              <a:buClr>
                <a:schemeClr val="tx1">
                  <a:shade val="95000"/>
                </a:schemeClr>
              </a:buClr>
              <a:buNone/>
              <a:defRPr/>
            </a:pPr>
            <a:r>
              <a:rPr lang="en-US" sz="3400" dirty="0">
                <a:latin typeface="Calibri" pitchFamily="34" charset="0"/>
                <a:cs typeface="Calibri" pitchFamily="34" charset="0"/>
              </a:rPr>
              <a:t>. . .except Potter Stewart had similar political backgrounds. Justice Potter Stewart, having been a federal judge for four years prior to his appointment, was the only member of the court with extended federal constitutional experience before his appointment. Interestingly Justice Potter Stewart was the only justice who objected to the removal of prayer on the basis of precedent. He alone acted as a judge: the rest acted as politicians.”</a:t>
            </a:r>
          </a:p>
        </p:txBody>
      </p:sp>
      <p:sp>
        <p:nvSpPr>
          <p:cNvPr id="8" name="Title 1"/>
          <p:cNvSpPr>
            <a:spLocks noGrp="1"/>
          </p:cNvSpPr>
          <p:nvPr>
            <p:ph type="title"/>
          </p:nvPr>
        </p:nvSpPr>
        <p:spPr>
          <a:xfrm>
            <a:off x="1981200" y="274638"/>
            <a:ext cx="8229600" cy="639762"/>
          </a:xfrm>
        </p:spPr>
        <p:txBody>
          <a:bodyPr/>
          <a:lstStyle/>
          <a:p>
            <a:pPr algn="ctr" eaLnBrk="1" hangingPunct="1"/>
            <a:r>
              <a:rPr lang="en-US" sz="4000" dirty="0">
                <a:latin typeface="Calibri" pitchFamily="34" charset="0"/>
                <a:cs typeface="Calibri" pitchFamily="34" charset="0"/>
              </a:rPr>
              <a:t>A Legislative Philosophy</a:t>
            </a:r>
          </a:p>
        </p:txBody>
      </p:sp>
      <p:pic>
        <p:nvPicPr>
          <p:cNvPr id="7" name="Picture 11" descr="David Barton">
            <a:extLst>
              <a:ext uri="{FF2B5EF4-FFF2-40B4-BE49-F238E27FC236}">
                <a16:creationId xmlns:a16="http://schemas.microsoft.com/office/drawing/2014/main" id="{A21066D5-066B-44B2-A47A-7F447D74561C}"/>
              </a:ext>
            </a:extLst>
          </p:cNvPr>
          <p:cNvPicPr>
            <a:picLocks noChangeAspect="1" noChangeArrowheads="1"/>
          </p:cNvPicPr>
          <p:nvPr/>
        </p:nvPicPr>
        <p:blipFill>
          <a:blip r:embed="rId3" cstate="print"/>
          <a:srcRect/>
          <a:stretch>
            <a:fillRect/>
          </a:stretch>
        </p:blipFill>
        <p:spPr bwMode="auto">
          <a:xfrm>
            <a:off x="615952" y="76200"/>
            <a:ext cx="848359" cy="109728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9" name="TextBox 3">
            <a:extLst>
              <a:ext uri="{FF2B5EF4-FFF2-40B4-BE49-F238E27FC236}">
                <a16:creationId xmlns:a16="http://schemas.microsoft.com/office/drawing/2014/main" id="{8AD45DCE-67A5-47EF-B13F-B1129B18FFFA}"/>
              </a:ext>
            </a:extLst>
          </p:cNvPr>
          <p:cNvSpPr txBox="1">
            <a:spLocks noChangeArrowheads="1"/>
          </p:cNvSpPr>
          <p:nvPr/>
        </p:nvSpPr>
        <p:spPr bwMode="auto">
          <a:xfrm>
            <a:off x="3886200" y="6477000"/>
            <a:ext cx="4419600" cy="338554"/>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Barton, </a:t>
            </a:r>
            <a:r>
              <a:rPr lang="en-US" sz="1600" i="1" dirty="0">
                <a:latin typeface="Calibri" pitchFamily="34" charset="0"/>
                <a:cs typeface="Calibri" pitchFamily="34" charset="0"/>
              </a:rPr>
              <a:t>Myth of Separation</a:t>
            </a:r>
            <a:r>
              <a:rPr lang="en-US" sz="1600" dirty="0">
                <a:latin typeface="Calibri" pitchFamily="34" charset="0"/>
                <a:cs typeface="Calibri" pitchFamily="34" charset="0"/>
              </a:rPr>
              <a:t>, 148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91733" y="228601"/>
            <a:ext cx="8907991" cy="1455737"/>
          </a:xfrm>
        </p:spPr>
        <p:txBody>
          <a:bodyPr/>
          <a:lstStyle/>
          <a:p>
            <a:pPr algn="ctr" eaLnBrk="1" hangingPunct="1"/>
            <a:r>
              <a:rPr lang="en-US" sz="4000" dirty="0">
                <a:latin typeface="Calibri" pitchFamily="34" charset="0"/>
                <a:cs typeface="Calibri" pitchFamily="34" charset="0"/>
              </a:rPr>
              <a:t>Infamous Warren Court Quip Attributed to Justice William O. Douglas </a:t>
            </a:r>
          </a:p>
        </p:txBody>
      </p:sp>
      <p:sp>
        <p:nvSpPr>
          <p:cNvPr id="30723" name="Content Placeholder 2"/>
          <p:cNvSpPr>
            <a:spLocks noGrp="1"/>
          </p:cNvSpPr>
          <p:nvPr>
            <p:ph idx="1"/>
          </p:nvPr>
        </p:nvSpPr>
        <p:spPr>
          <a:xfrm>
            <a:off x="3705225" y="2705100"/>
            <a:ext cx="4781550" cy="1447800"/>
          </a:xfrm>
        </p:spPr>
        <p:txBody>
          <a:bodyPr/>
          <a:lstStyle/>
          <a:p>
            <a:pPr eaLnBrk="1" hangingPunct="1">
              <a:buFontTx/>
              <a:buNone/>
              <a:defRPr/>
            </a:pPr>
            <a:r>
              <a:rPr lang="en-US" sz="4400" dirty="0">
                <a:latin typeface="Calibri" pitchFamily="34" charset="0"/>
                <a:cs typeface="Calibri" pitchFamily="34" charset="0"/>
              </a:rPr>
              <a:t>“With five votes we can do anything”</a:t>
            </a:r>
          </a:p>
        </p:txBody>
      </p:sp>
      <p:sp>
        <p:nvSpPr>
          <p:cNvPr id="43012" name="TextBox 3"/>
          <p:cNvSpPr txBox="1">
            <a:spLocks noChangeArrowheads="1"/>
          </p:cNvSpPr>
          <p:nvPr/>
        </p:nvSpPr>
        <p:spPr bwMode="auto">
          <a:xfrm>
            <a:off x="1638300" y="6172200"/>
            <a:ext cx="8915400" cy="584775"/>
          </a:xfrm>
          <a:prstGeom prst="rect">
            <a:avLst/>
          </a:prstGeom>
          <a:noFill/>
          <a:ln w="9525">
            <a:noFill/>
            <a:miter lim="800000"/>
            <a:headEnd/>
            <a:tailEnd/>
          </a:ln>
        </p:spPr>
        <p:txBody>
          <a:bodyPr wrap="square">
            <a:spAutoFit/>
          </a:bodyPr>
          <a:lstStyle/>
          <a:p>
            <a:r>
              <a:rPr lang="en-US" sz="1600" dirty="0">
                <a:latin typeface="Calibri" pitchFamily="34" charset="0"/>
                <a:cs typeface="Calibri" pitchFamily="34" charset="0"/>
              </a:rPr>
              <a:t>Owen M. </a:t>
            </a:r>
            <a:r>
              <a:rPr lang="en-US" sz="1600" dirty="0" err="1">
                <a:latin typeface="Calibri" pitchFamily="34" charset="0"/>
                <a:cs typeface="Calibri" pitchFamily="34" charset="0"/>
              </a:rPr>
              <a:t>Fiss</a:t>
            </a:r>
            <a:r>
              <a:rPr lang="en-US" sz="1600" dirty="0">
                <a:latin typeface="Calibri" pitchFamily="34" charset="0"/>
                <a:cs typeface="Calibri" pitchFamily="34" charset="0"/>
              </a:rPr>
              <a:t>, “Objectivity and Interpretation,” in Interpreting Law and Literature: A Hermeneutic Reader, ed. Stanford Levinson and Steven </a:t>
            </a:r>
            <a:r>
              <a:rPr lang="en-US" sz="1600" dirty="0" err="1">
                <a:latin typeface="Calibri" pitchFamily="34" charset="0"/>
                <a:cs typeface="Calibri" pitchFamily="34" charset="0"/>
              </a:rPr>
              <a:t>Mailloux</a:t>
            </a:r>
            <a:r>
              <a:rPr lang="en-US" sz="1600" dirty="0">
                <a:latin typeface="Calibri" pitchFamily="34" charset="0"/>
                <a:cs typeface="Calibri" pitchFamily="34" charset="0"/>
              </a:rPr>
              <a:t> (Evanston, IL: Northwestern University Press, 1988), 244.</a:t>
            </a:r>
          </a:p>
        </p:txBody>
      </p:sp>
      <p:pic>
        <p:nvPicPr>
          <p:cNvPr id="43013" name="Picture 6"/>
          <p:cNvPicPr>
            <a:picLocks noChangeAspect="1" noChangeArrowheads="1"/>
          </p:cNvPicPr>
          <p:nvPr/>
        </p:nvPicPr>
        <p:blipFill>
          <a:blip r:embed="rId2" cstate="print"/>
          <a:srcRect/>
          <a:stretch>
            <a:fillRect/>
          </a:stretch>
        </p:blipFill>
        <p:spPr bwMode="auto">
          <a:xfrm>
            <a:off x="9628491" y="2133600"/>
            <a:ext cx="1953909" cy="2743200"/>
          </a:xfrm>
          <a:prstGeom prst="rect">
            <a:avLst/>
          </a:prstGeom>
          <a:noFill/>
          <a:ln w="9525">
            <a:noFill/>
            <a:miter lim="800000"/>
            <a:headEnd/>
            <a:tailEnd/>
          </a:ln>
        </p:spPr>
      </p:pic>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09800"/>
            <a:ext cx="2054753"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3A52A-BCAD-4E70-9CC6-89FBBB6D16BE}"/>
              </a:ext>
            </a:extLst>
          </p:cNvPr>
          <p:cNvPicPr>
            <a:picLocks noChangeAspect="1"/>
          </p:cNvPicPr>
          <p:nvPr/>
        </p:nvPicPr>
        <p:blipFill>
          <a:blip r:embed="rId2"/>
          <a:stretch>
            <a:fillRect/>
          </a:stretch>
        </p:blipFill>
        <p:spPr>
          <a:xfrm>
            <a:off x="609124" y="152116"/>
            <a:ext cx="10973751" cy="6553768"/>
          </a:xfrm>
          <a:prstGeom prst="rect">
            <a:avLst/>
          </a:prstGeom>
        </p:spPr>
      </p:pic>
      <p:sp>
        <p:nvSpPr>
          <p:cNvPr id="3" name="Content Placeholder 2"/>
          <p:cNvSpPr>
            <a:spLocks noGrp="1"/>
          </p:cNvSpPr>
          <p:nvPr>
            <p:ph idx="1"/>
          </p:nvPr>
        </p:nvSpPr>
        <p:spPr>
          <a:xfrm>
            <a:off x="609124" y="1143000"/>
            <a:ext cx="10973750" cy="5486400"/>
          </a:xfrm>
        </p:spPr>
        <p:txBody>
          <a:bodyPr rtlCol="0">
            <a:noAutofit/>
          </a:bodyPr>
          <a:lstStyle/>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Ignored the original intent of the fourteenth amendment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Failed to cite a single precedent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Erroneously believed that Christianity causes psychological damage</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Acted as the constitution’s amender rather than its interpreter</a:t>
            </a:r>
          </a:p>
          <a:p>
            <a:pPr marL="515938" indent="-514350" eaLnBrk="1" fontAlgn="auto" hangingPunct="1">
              <a:spcAft>
                <a:spcPts val="0"/>
              </a:spcAft>
              <a:buClrTx/>
              <a:buFont typeface="+mj-lt"/>
              <a:buAutoNum type="arabicPeriod" startAt="5"/>
              <a:defRPr/>
            </a:pPr>
            <a:r>
              <a:rPr lang="en-US" b="1" u="sng" dirty="0">
                <a:solidFill>
                  <a:schemeClr val="bg1">
                    <a:lumMod val="50000"/>
                  </a:schemeClr>
                </a:solidFill>
                <a:effectLst/>
                <a:latin typeface="Calibri" pitchFamily="34" charset="0"/>
                <a:cs typeface="Calibri" pitchFamily="34" charset="0"/>
              </a:rPr>
              <a:t>Selectively applied their newly created separation doctrine only to Judeo-Christian truth while giving alternative non-Christian religions a virtual free pass.</a:t>
            </a:r>
          </a:p>
        </p:txBody>
      </p:sp>
      <p:sp>
        <p:nvSpPr>
          <p:cNvPr id="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Tree>
    <p:extLst>
      <p:ext uri="{BB962C8B-B14F-4D97-AF65-F5344CB8AC3E}">
        <p14:creationId xmlns:p14="http://schemas.microsoft.com/office/powerpoint/2010/main" val="3014863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itle 1"/>
          <p:cNvSpPr>
            <a:spLocks noGrp="1"/>
          </p:cNvSpPr>
          <p:nvPr>
            <p:ph type="title"/>
          </p:nvPr>
        </p:nvSpPr>
        <p:spPr>
          <a:xfrm>
            <a:off x="3467100" y="228600"/>
            <a:ext cx="5257800" cy="762000"/>
          </a:xfrm>
        </p:spPr>
        <p:txBody>
          <a:bodyPr/>
          <a:lstStyle/>
          <a:p>
            <a:pPr algn="ctr" eaLnBrk="1" hangingPunct="1"/>
            <a:r>
              <a:rPr lang="en-US" sz="4000" dirty="0">
                <a:effectLst>
                  <a:outerShdw blurRad="38100" dist="38100" dir="2700000" algn="tl">
                    <a:srgbClr val="000000">
                      <a:alpha val="43137"/>
                    </a:srgbClr>
                  </a:outerShdw>
                </a:effectLst>
                <a:latin typeface="Calibri" pitchFamily="34" charset="0"/>
                <a:cs typeface="Calibri" pitchFamily="34" charset="0"/>
              </a:rPr>
              <a:t>New Age Proselytizing</a:t>
            </a:r>
          </a:p>
        </p:txBody>
      </p:sp>
      <p:sp>
        <p:nvSpPr>
          <p:cNvPr id="3" name="Content Placeholder 2"/>
          <p:cNvSpPr>
            <a:spLocks noGrp="1"/>
          </p:cNvSpPr>
          <p:nvPr>
            <p:ph idx="1"/>
          </p:nvPr>
        </p:nvSpPr>
        <p:spPr>
          <a:xfrm>
            <a:off x="609600" y="1459166"/>
            <a:ext cx="10972800" cy="4560633"/>
          </a:xfrm>
        </p:spPr>
        <p:txBody>
          <a:bodyPr rtlCol="0">
            <a:noAutofit/>
          </a:bodyPr>
          <a:lstStyle/>
          <a:p>
            <a:pPr marL="1588" indent="0" algn="just" eaLnBrk="1" fontAlgn="auto" hangingPunct="1">
              <a:spcAft>
                <a:spcPts val="0"/>
              </a:spcAft>
              <a:buClr>
                <a:schemeClr val="tx1">
                  <a:shade val="95000"/>
                </a:schemeClr>
              </a:buClr>
              <a:buNone/>
              <a:defRPr/>
            </a:pPr>
            <a:r>
              <a:rPr lang="en-US" sz="3600" dirty="0">
                <a:effectLst>
                  <a:outerShdw blurRad="38100" dist="38100" dir="2700000" algn="tl">
                    <a:srgbClr val="000000">
                      <a:alpha val="43137"/>
                    </a:srgbClr>
                  </a:outerShdw>
                </a:effectLst>
                <a:latin typeface="Calibri" pitchFamily="34" charset="0"/>
                <a:cs typeface="Calibri" pitchFamily="34" charset="0"/>
              </a:rPr>
              <a:t>“I am convinced that the battle for humankind’s future must be waged and won in the public school classrooms by teachers who correctly perceive their role as proselytizers of a new faith: a religion of humanity that recognizes and respects the spark of what theologians call the Divinity in every human being. These teachers must embody the same selfless dedication as the most rabid fundamentalist preachers.”</a:t>
            </a:r>
          </a:p>
        </p:txBody>
      </p:sp>
      <p:sp>
        <p:nvSpPr>
          <p:cNvPr id="46084" name="TextBox 3"/>
          <p:cNvSpPr txBox="1">
            <a:spLocks noChangeArrowheads="1"/>
          </p:cNvSpPr>
          <p:nvPr/>
        </p:nvSpPr>
        <p:spPr bwMode="auto">
          <a:xfrm>
            <a:off x="1257299" y="6443246"/>
            <a:ext cx="9677402" cy="338554"/>
          </a:xfrm>
          <a:prstGeom prst="rect">
            <a:avLst/>
          </a:prstGeom>
          <a:noFill/>
          <a:ln w="9525">
            <a:noFill/>
            <a:miter lim="800000"/>
            <a:headEnd/>
            <a:tailEnd/>
          </a:ln>
        </p:spPr>
        <p:txBody>
          <a:bodyPr wrap="square">
            <a:spAutoFit/>
          </a:bodyPr>
          <a:lstStyle/>
          <a:p>
            <a:pPr algn="ctr"/>
            <a:r>
              <a:rPr lang="en-US" sz="1600" dirty="0">
                <a:effectLst>
                  <a:outerShdw blurRad="38100" dist="38100" dir="2700000" algn="tl">
                    <a:srgbClr val="000000">
                      <a:alpha val="43137"/>
                    </a:srgbClr>
                  </a:outerShdw>
                </a:effectLst>
                <a:latin typeface="Calibri" pitchFamily="34" charset="0"/>
                <a:cs typeface="Calibri" pitchFamily="34" charset="0"/>
              </a:rPr>
              <a:t>John </a:t>
            </a:r>
            <a:r>
              <a:rPr lang="en-US" sz="1600" dirty="0" err="1">
                <a:effectLst>
                  <a:outerShdw blurRad="38100" dist="38100" dir="2700000" algn="tl">
                    <a:srgbClr val="000000">
                      <a:alpha val="43137"/>
                    </a:srgbClr>
                  </a:outerShdw>
                </a:effectLst>
                <a:latin typeface="Calibri" pitchFamily="34" charset="0"/>
                <a:cs typeface="Calibri" pitchFamily="34" charset="0"/>
              </a:rPr>
              <a:t>Dunphy</a:t>
            </a:r>
            <a:r>
              <a:rPr lang="en-US" sz="1600" dirty="0">
                <a:effectLst>
                  <a:outerShdw blurRad="38100" dist="38100" dir="2700000" algn="tl">
                    <a:srgbClr val="000000">
                      <a:alpha val="43137"/>
                    </a:srgbClr>
                  </a:outerShdw>
                </a:effectLst>
                <a:latin typeface="Calibri" pitchFamily="34" charset="0"/>
                <a:cs typeface="Calibri" pitchFamily="34" charset="0"/>
              </a:rPr>
              <a:t>, “A Religion for the New Age,” </a:t>
            </a:r>
            <a:r>
              <a:rPr lang="en-US" sz="1600" i="1" dirty="0">
                <a:effectLst>
                  <a:outerShdw blurRad="38100" dist="38100" dir="2700000" algn="tl">
                    <a:srgbClr val="000000">
                      <a:alpha val="43137"/>
                    </a:srgbClr>
                  </a:outerShdw>
                </a:effectLst>
                <a:latin typeface="Calibri" pitchFamily="34" charset="0"/>
                <a:cs typeface="Calibri" pitchFamily="34" charset="0"/>
              </a:rPr>
              <a:t>The Humanist</a:t>
            </a:r>
            <a:r>
              <a:rPr lang="en-US" sz="1600" dirty="0">
                <a:effectLst>
                  <a:outerShdw blurRad="38100" dist="38100" dir="2700000" algn="tl">
                    <a:srgbClr val="000000">
                      <a:alpha val="43137"/>
                    </a:srgbClr>
                  </a:outerShdw>
                </a:effectLst>
                <a:latin typeface="Calibri" pitchFamily="34" charset="0"/>
                <a:cs typeface="Calibri" pitchFamily="34" charset="0"/>
              </a:rPr>
              <a:t>  (January/February 1983): 26</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1387707"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8450" y="76201"/>
            <a:ext cx="1123950" cy="1239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9" name="Picture 1"/>
          <p:cNvPicPr>
            <a:picLocks noChangeAspect="1" noChangeArrowheads="1"/>
          </p:cNvPicPr>
          <p:nvPr/>
        </p:nvPicPr>
        <p:blipFill>
          <a:blip r:embed="rId2" cstate="print">
            <a:lum bright="70000" contrast="-70000"/>
          </a:blip>
          <a:srcRect/>
          <a:stretch>
            <a:fillRect/>
          </a:stretch>
        </p:blipFill>
        <p:spPr bwMode="auto">
          <a:xfrm>
            <a:off x="609600" y="914400"/>
            <a:ext cx="10972800" cy="5257800"/>
          </a:xfrm>
          <a:prstGeom prst="rect">
            <a:avLst/>
          </a:prstGeom>
          <a:noFill/>
          <a:ln w="9525">
            <a:noFill/>
            <a:miter lim="800000"/>
            <a:headEnd/>
            <a:tailEnd/>
          </a:ln>
        </p:spPr>
      </p:pic>
      <p:sp>
        <p:nvSpPr>
          <p:cNvPr id="47106" name="Title 1"/>
          <p:cNvSpPr>
            <a:spLocks noGrp="1"/>
          </p:cNvSpPr>
          <p:nvPr>
            <p:ph type="title"/>
          </p:nvPr>
        </p:nvSpPr>
        <p:spPr>
          <a:xfrm>
            <a:off x="1905000" y="76200"/>
            <a:ext cx="8534400" cy="762000"/>
          </a:xfrm>
        </p:spPr>
        <p:txBody>
          <a:bodyPr/>
          <a:lstStyle/>
          <a:p>
            <a:pPr algn="ctr" eaLnBrk="1" hangingPunct="1"/>
            <a:r>
              <a:rPr lang="en-US" sz="4000" dirty="0">
                <a:latin typeface="Calibri" pitchFamily="34" charset="0"/>
                <a:cs typeface="Calibri" pitchFamily="34" charset="0"/>
              </a:rPr>
              <a:t>Islamic Proselytizing</a:t>
            </a:r>
          </a:p>
        </p:txBody>
      </p:sp>
      <p:sp>
        <p:nvSpPr>
          <p:cNvPr id="3" name="Content Placeholder 2"/>
          <p:cNvSpPr>
            <a:spLocks noGrp="1"/>
          </p:cNvSpPr>
          <p:nvPr>
            <p:ph idx="1"/>
          </p:nvPr>
        </p:nvSpPr>
        <p:spPr>
          <a:xfrm>
            <a:off x="609600" y="1143000"/>
            <a:ext cx="10972800" cy="4800600"/>
          </a:xfrm>
        </p:spPr>
        <p:txBody>
          <a:bodyPr rtlCol="0">
            <a:noAutofit/>
          </a:bodyPr>
          <a:lstStyle/>
          <a:p>
            <a:pPr marL="1588" indent="0" algn="just" eaLnBrk="1" fontAlgn="auto" hangingPunct="1">
              <a:spcAft>
                <a:spcPts val="0"/>
              </a:spcAft>
              <a:buClr>
                <a:schemeClr val="tx1">
                  <a:shade val="95000"/>
                </a:schemeClr>
              </a:buClr>
              <a:buNone/>
              <a:defRPr/>
            </a:pPr>
            <a:r>
              <a:rPr lang="en-US" sz="3400" dirty="0">
                <a:solidFill>
                  <a:schemeClr val="bg2"/>
                </a:solidFill>
                <a:effectLst/>
                <a:latin typeface="Calibri" pitchFamily="34" charset="0"/>
                <a:cs typeface="Calibri" pitchFamily="34" charset="0"/>
              </a:rPr>
              <a:t>In the wake of Sept. 11, an increasing number of California public school students must attend an intensive </a:t>
            </a:r>
            <a:r>
              <a:rPr lang="en-US" sz="3400" b="1" dirty="0">
                <a:solidFill>
                  <a:schemeClr val="bg2"/>
                </a:solidFill>
                <a:effectLst/>
                <a:latin typeface="Calibri" pitchFamily="34" charset="0"/>
                <a:cs typeface="Calibri" pitchFamily="34" charset="0"/>
              </a:rPr>
              <a:t>three-week course on Islam</a:t>
            </a:r>
            <a:r>
              <a:rPr lang="en-US" sz="3400" dirty="0">
                <a:solidFill>
                  <a:schemeClr val="bg2"/>
                </a:solidFill>
                <a:effectLst/>
                <a:latin typeface="Calibri" pitchFamily="34" charset="0"/>
                <a:cs typeface="Calibri" pitchFamily="34" charset="0"/>
              </a:rPr>
              <a:t>, reports ASSIST NEWS SERVICE. The course mandates that seventh-graders learn the tenets of Islam, study the important figures of the faith, wear a robe, adopt a Muslim name and stage their own jihad…students must memorize many verses in the Koran, are taught to pray “in the name of Allah, the Compassionate, the Merciful” and are instructed to chant, “Praise to Allah, Lord of Creation.”</a:t>
            </a:r>
          </a:p>
        </p:txBody>
      </p:sp>
      <p:sp>
        <p:nvSpPr>
          <p:cNvPr id="47108" name="TextBox 3"/>
          <p:cNvSpPr txBox="1">
            <a:spLocks noChangeArrowheads="1"/>
          </p:cNvSpPr>
          <p:nvPr/>
        </p:nvSpPr>
        <p:spPr bwMode="auto">
          <a:xfrm>
            <a:off x="1752600" y="6275387"/>
            <a:ext cx="8686800" cy="523220"/>
          </a:xfrm>
          <a:prstGeom prst="rect">
            <a:avLst/>
          </a:prstGeom>
          <a:noFill/>
          <a:ln w="9525">
            <a:noFill/>
            <a:miter lim="800000"/>
            <a:headEnd/>
            <a:tailEnd/>
          </a:ln>
        </p:spPr>
        <p:txBody>
          <a:bodyPr wrap="square">
            <a:spAutoFit/>
          </a:bodyPr>
          <a:lstStyle/>
          <a:p>
            <a:pPr algn="ctr"/>
            <a:r>
              <a:rPr lang="en-US" sz="1400" dirty="0" err="1">
                <a:latin typeface="Calibri" pitchFamily="34" charset="0"/>
                <a:cs typeface="Calibri" pitchFamily="34" charset="0"/>
              </a:rPr>
              <a:t>WorldNetDaily</a:t>
            </a:r>
            <a:r>
              <a:rPr lang="en-US" sz="1400" dirty="0">
                <a:latin typeface="Calibri" pitchFamily="34" charset="0"/>
                <a:cs typeface="Calibri" pitchFamily="34" charset="0"/>
              </a:rPr>
              <a:t>, “Brave New Schools: Islam Required in California District; Course has 7th-Graders Memorizing Koran Verses, Praying to Allah,” online: </a:t>
            </a:r>
            <a:r>
              <a:rPr lang="en-US" sz="1400" u="sng" dirty="0">
                <a:latin typeface="Calibri" pitchFamily="34" charset="0"/>
                <a:cs typeface="Calibri" pitchFamily="34" charset="0"/>
              </a:rPr>
              <a:t>http://www.wnd.com</a:t>
            </a:r>
            <a:r>
              <a:rPr lang="en-US" sz="1400" dirty="0">
                <a:latin typeface="Calibri" pitchFamily="34" charset="0"/>
                <a:cs typeface="Calibri" pitchFamily="34" charset="0"/>
              </a:rPr>
              <a:t>, accessed 12 October 2009, 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3A52A-BCAD-4E70-9CC6-89FBBB6D16BE}"/>
              </a:ext>
            </a:extLst>
          </p:cNvPr>
          <p:cNvPicPr>
            <a:picLocks noChangeAspect="1"/>
          </p:cNvPicPr>
          <p:nvPr/>
        </p:nvPicPr>
        <p:blipFill>
          <a:blip r:embed="rId2"/>
          <a:stretch>
            <a:fillRect/>
          </a:stretch>
        </p:blipFill>
        <p:spPr>
          <a:xfrm>
            <a:off x="609124" y="152116"/>
            <a:ext cx="10973751" cy="6553768"/>
          </a:xfrm>
          <a:prstGeom prst="rect">
            <a:avLst/>
          </a:prstGeom>
        </p:spPr>
      </p:pic>
      <p:sp>
        <p:nvSpPr>
          <p:cNvPr id="3" name="Content Placeholder 2"/>
          <p:cNvSpPr>
            <a:spLocks noGrp="1"/>
          </p:cNvSpPr>
          <p:nvPr>
            <p:ph idx="1"/>
          </p:nvPr>
        </p:nvSpPr>
        <p:spPr>
          <a:xfrm>
            <a:off x="609124" y="1143000"/>
            <a:ext cx="10973750" cy="5486400"/>
          </a:xfrm>
        </p:spPr>
        <p:txBody>
          <a:bodyPr rtlCol="0">
            <a:noAutofit/>
          </a:bodyPr>
          <a:lstStyle/>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Ignored the original intent of the fourteenth amendment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Failed to cite a single precedent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Erroneously believed that Christianity causes psychological damage</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Acted as the constitution’s amender rather than its interpreter</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Selectively applied their newly created separation doctrine only to Judeo-Christian truth while giving alternative non-Christian religions a virtual free pass.</a:t>
            </a:r>
          </a:p>
        </p:txBody>
      </p:sp>
      <p:sp>
        <p:nvSpPr>
          <p:cNvPr id="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a:extLst>
              <a:ext uri="{FF2B5EF4-FFF2-40B4-BE49-F238E27FC236}">
                <a16:creationId xmlns:a16="http://schemas.microsoft.com/office/drawing/2014/main" id="{FAFDA771-AEA7-4AF6-9A3B-E7C8F5E1A1C9}"/>
              </a:ext>
            </a:extLst>
          </p:cNvPr>
          <p:cNvPicPr>
            <a:picLocks noChangeAspect="1" noChangeArrowheads="1"/>
          </p:cNvPicPr>
          <p:nvPr/>
        </p:nvPicPr>
        <p:blipFill>
          <a:blip r:embed="rId2" cstate="print">
            <a:lum bright="70000" contrast="-70000"/>
          </a:blip>
          <a:srcRect/>
          <a:stretch>
            <a:fillRect/>
          </a:stretch>
        </p:blipFill>
        <p:spPr bwMode="auto">
          <a:xfrm>
            <a:off x="609600" y="914400"/>
            <a:ext cx="10972800" cy="5257800"/>
          </a:xfrm>
          <a:prstGeom prst="rect">
            <a:avLst/>
          </a:prstGeom>
          <a:noFill/>
          <a:ln w="9525">
            <a:noFill/>
            <a:miter lim="800000"/>
            <a:headEnd/>
            <a:tailEnd/>
          </a:ln>
        </p:spPr>
      </p:pic>
      <p:sp>
        <p:nvSpPr>
          <p:cNvPr id="3" name="Content Placeholder 2"/>
          <p:cNvSpPr>
            <a:spLocks noGrp="1"/>
          </p:cNvSpPr>
          <p:nvPr>
            <p:ph idx="1"/>
          </p:nvPr>
        </p:nvSpPr>
        <p:spPr>
          <a:xfrm>
            <a:off x="609600" y="1066800"/>
            <a:ext cx="10972800" cy="4876800"/>
          </a:xfrm>
        </p:spPr>
        <p:txBody>
          <a:bodyPr rtlCol="0">
            <a:noAutofit/>
          </a:bodyPr>
          <a:lstStyle/>
          <a:p>
            <a:pPr marL="1588" indent="0" algn="just" eaLnBrk="1" fontAlgn="auto" hangingPunct="1">
              <a:spcAft>
                <a:spcPts val="0"/>
              </a:spcAft>
              <a:buClr>
                <a:schemeClr val="tx1">
                  <a:shade val="95000"/>
                </a:schemeClr>
              </a:buClr>
              <a:buNone/>
              <a:defRPr/>
            </a:pPr>
            <a:r>
              <a:rPr lang="en-US" sz="3150" dirty="0">
                <a:solidFill>
                  <a:schemeClr val="bg2"/>
                </a:solidFill>
                <a:effectLst/>
                <a:latin typeface="Calibri" pitchFamily="34" charset="0"/>
                <a:cs typeface="Calibri" pitchFamily="34" charset="0"/>
              </a:rPr>
              <a:t>“We could never teach Christianity like this,” one outraged parent told ANS… “We can’t even mentioned the name of Jesus in public schools…but…they teach Islam as the true religion, and students are taught about Islam and how to pray to Allah. Could you imagine the barrage and problems we would have from the ACLU if Christianity were taught in the public schools, and if we tried to teach about the contributions of Matthew, Mark, Luke, John, and the Apostle Paul? But when it comes to furthering the Islamic religion in public schools, there is not one word from the ACLU, People for the American Way or any body else. This is hypocrisy.”</a:t>
            </a:r>
          </a:p>
        </p:txBody>
      </p:sp>
      <p:sp>
        <p:nvSpPr>
          <p:cNvPr id="8" name="Title 1"/>
          <p:cNvSpPr>
            <a:spLocks noGrp="1"/>
          </p:cNvSpPr>
          <p:nvPr>
            <p:ph type="title"/>
          </p:nvPr>
        </p:nvSpPr>
        <p:spPr>
          <a:xfrm>
            <a:off x="1905000" y="76200"/>
            <a:ext cx="8534400" cy="762000"/>
          </a:xfrm>
        </p:spPr>
        <p:txBody>
          <a:bodyPr/>
          <a:lstStyle/>
          <a:p>
            <a:pPr algn="ctr" eaLnBrk="1" hangingPunct="1"/>
            <a:r>
              <a:rPr lang="en-US" sz="4000" dirty="0">
                <a:latin typeface="Calibri" pitchFamily="34" charset="0"/>
                <a:cs typeface="Calibri" pitchFamily="34" charset="0"/>
              </a:rPr>
              <a:t>Islamic Proselytizing</a:t>
            </a:r>
          </a:p>
        </p:txBody>
      </p:sp>
      <p:sp>
        <p:nvSpPr>
          <p:cNvPr id="9" name="TextBox 3"/>
          <p:cNvSpPr txBox="1">
            <a:spLocks noChangeArrowheads="1"/>
          </p:cNvSpPr>
          <p:nvPr/>
        </p:nvSpPr>
        <p:spPr bwMode="auto">
          <a:xfrm>
            <a:off x="1752600" y="6275387"/>
            <a:ext cx="8686800" cy="523220"/>
          </a:xfrm>
          <a:prstGeom prst="rect">
            <a:avLst/>
          </a:prstGeom>
          <a:noFill/>
          <a:ln w="9525">
            <a:noFill/>
            <a:miter lim="800000"/>
            <a:headEnd/>
            <a:tailEnd/>
          </a:ln>
        </p:spPr>
        <p:txBody>
          <a:bodyPr wrap="square">
            <a:spAutoFit/>
          </a:bodyPr>
          <a:lstStyle/>
          <a:p>
            <a:pPr algn="ctr"/>
            <a:r>
              <a:rPr lang="en-US" sz="1400" dirty="0" err="1">
                <a:latin typeface="Calibri" pitchFamily="34" charset="0"/>
                <a:cs typeface="Calibri" pitchFamily="34" charset="0"/>
              </a:rPr>
              <a:t>WorldNetDaily</a:t>
            </a:r>
            <a:r>
              <a:rPr lang="en-US" sz="1400" dirty="0">
                <a:latin typeface="Calibri" pitchFamily="34" charset="0"/>
                <a:cs typeface="Calibri" pitchFamily="34" charset="0"/>
              </a:rPr>
              <a:t>, “Brave New Schools: Islam Required in California District; Course has 7th-Graders Memorizing Koran Verses, Praying to Allah,” online: </a:t>
            </a:r>
            <a:r>
              <a:rPr lang="en-US" sz="1400" u="sng" dirty="0">
                <a:latin typeface="Calibri" pitchFamily="34" charset="0"/>
                <a:cs typeface="Calibri" pitchFamily="34" charset="0"/>
              </a:rPr>
              <a:t>http://www.wnd.com</a:t>
            </a:r>
            <a:r>
              <a:rPr lang="en-US" sz="1400" dirty="0">
                <a:latin typeface="Calibri" pitchFamily="34" charset="0"/>
                <a:cs typeface="Calibri" pitchFamily="34" charset="0"/>
              </a:rPr>
              <a:t>, accessed 12 October 2009, 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1828800" y="228601"/>
            <a:ext cx="8534400" cy="798689"/>
          </a:xfrm>
        </p:spPr>
        <p:txBody>
          <a:bodyPr/>
          <a:lstStyle/>
          <a:p>
            <a:pPr algn="ctr" eaLnBrk="1" hangingPunct="1"/>
            <a:r>
              <a:rPr lang="en-US" sz="4000" dirty="0">
                <a:latin typeface="Calibri" pitchFamily="34" charset="0"/>
                <a:cs typeface="Calibri" pitchFamily="34" charset="0"/>
              </a:rPr>
              <a:t>Humanist Beliefs</a:t>
            </a:r>
          </a:p>
        </p:txBody>
      </p:sp>
      <p:sp>
        <p:nvSpPr>
          <p:cNvPr id="3" name="Content Placeholder 2"/>
          <p:cNvSpPr>
            <a:spLocks noGrp="1"/>
          </p:cNvSpPr>
          <p:nvPr>
            <p:ph idx="1"/>
          </p:nvPr>
        </p:nvSpPr>
        <p:spPr>
          <a:xfrm>
            <a:off x="2819400" y="1143000"/>
            <a:ext cx="8763000" cy="5105400"/>
          </a:xfrm>
        </p:spPr>
        <p:txBody>
          <a:bodyPr rtlCol="0">
            <a:noAutofit/>
          </a:bodyPr>
          <a:lstStyle/>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The non-existence or irrelevancy of god</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Man as the center of all things</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The reality of evolution</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Man as an evolved animal rather than a special creature made in the image of his creator</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The absence of any absolute morals or values</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Confidence in the scientific method to solve the world’s problems.</a:t>
            </a:r>
          </a:p>
        </p:txBody>
      </p:sp>
      <p:sp>
        <p:nvSpPr>
          <p:cNvPr id="50180" name="TextBox 3"/>
          <p:cNvSpPr txBox="1">
            <a:spLocks noChangeArrowheads="1"/>
          </p:cNvSpPr>
          <p:nvPr/>
        </p:nvSpPr>
        <p:spPr bwMode="auto">
          <a:xfrm>
            <a:off x="3000375" y="6400800"/>
            <a:ext cx="6191250" cy="338554"/>
          </a:xfrm>
          <a:prstGeom prst="rect">
            <a:avLst/>
          </a:prstGeom>
          <a:noFill/>
          <a:ln w="9525">
            <a:noFill/>
            <a:miter lim="800000"/>
            <a:headEnd/>
            <a:tailEnd/>
          </a:ln>
        </p:spPr>
        <p:txBody>
          <a:bodyPr wrap="square">
            <a:spAutoFit/>
          </a:bodyPr>
          <a:lstStyle/>
          <a:p>
            <a:pPr algn="ctr"/>
            <a:r>
              <a:rPr lang="en-US" sz="1600" dirty="0" err="1">
                <a:latin typeface="Calibri" pitchFamily="34" charset="0"/>
                <a:cs typeface="Calibri" pitchFamily="34" charset="0"/>
              </a:rPr>
              <a:t>Eidsmoe</a:t>
            </a:r>
            <a:r>
              <a:rPr lang="en-US" sz="1600" dirty="0">
                <a:latin typeface="Calibri" pitchFamily="34" charset="0"/>
                <a:cs typeface="Calibri" pitchFamily="34" charset="0"/>
              </a:rPr>
              <a:t>, </a:t>
            </a:r>
            <a:r>
              <a:rPr lang="en-US" sz="1600" i="1" dirty="0">
                <a:latin typeface="Calibri" pitchFamily="34" charset="0"/>
                <a:cs typeface="Calibri" pitchFamily="34" charset="0"/>
              </a:rPr>
              <a:t>The Christian Legal Advisor</a:t>
            </a:r>
            <a:r>
              <a:rPr lang="en-US" sz="1600" dirty="0">
                <a:latin typeface="Calibri" pitchFamily="34" charset="0"/>
                <a:cs typeface="Calibri" pitchFamily="34" charset="0"/>
              </a:rPr>
              <a:t>, 180-87.</a:t>
            </a: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028825"/>
            <a:ext cx="1952625" cy="2800350"/>
          </a:xfrm>
          <a:prstGeom prst="rect">
            <a:avLst/>
          </a:prstGeom>
          <a:ln w="19050">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1143000"/>
          </a:xfrm>
        </p:spPr>
        <p:txBody>
          <a:bodyPr rtlCol="0">
            <a:noAutofit/>
          </a:bodyPr>
          <a:lstStyle/>
          <a:p>
            <a:pPr algn="ctr" eaLnBrk="1" fontAlgn="auto" hangingPunct="1">
              <a:spcAft>
                <a:spcPts val="0"/>
              </a:spcAft>
              <a:defRPr/>
            </a:pPr>
            <a:r>
              <a:rPr lang="en-US" sz="4000" dirty="0">
                <a:latin typeface="Calibri" pitchFamily="34" charset="0"/>
                <a:cs typeface="Calibri" pitchFamily="34" charset="0"/>
              </a:rPr>
              <a:t>Fundamental Questions</a:t>
            </a:r>
            <a:br>
              <a:rPr lang="en-US" sz="4000" dirty="0">
                <a:latin typeface="Calibri" pitchFamily="34" charset="0"/>
                <a:cs typeface="Calibri" pitchFamily="34" charset="0"/>
              </a:rPr>
            </a:br>
            <a:r>
              <a:rPr lang="en-US" sz="4000" dirty="0">
                <a:latin typeface="Calibri" pitchFamily="34" charset="0"/>
                <a:cs typeface="Calibri" pitchFamily="34" charset="0"/>
              </a:rPr>
              <a:t>Christian Answers</a:t>
            </a:r>
          </a:p>
        </p:txBody>
      </p:sp>
      <p:sp>
        <p:nvSpPr>
          <p:cNvPr id="3" name="Content Placeholder 2"/>
          <p:cNvSpPr>
            <a:spLocks noGrp="1"/>
          </p:cNvSpPr>
          <p:nvPr>
            <p:ph idx="1"/>
          </p:nvPr>
        </p:nvSpPr>
        <p:spPr>
          <a:xfrm>
            <a:off x="609600" y="1600200"/>
            <a:ext cx="9067800" cy="4419600"/>
          </a:xfrm>
        </p:spPr>
        <p:txBody>
          <a:bodyPr rtlCol="0">
            <a:noAutofit/>
          </a:bodyPr>
          <a:lstStyle/>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“Who am I?” - </a:t>
            </a:r>
            <a:r>
              <a:rPr lang="en-US" sz="3400" i="1" dirty="0">
                <a:solidFill>
                  <a:srgbClr val="FFFFCC"/>
                </a:solidFill>
                <a:latin typeface="Calibri" pitchFamily="34" charset="0"/>
                <a:cs typeface="Calibri" pitchFamily="34" charset="0"/>
              </a:rPr>
              <a:t>a special creation of God</a:t>
            </a:r>
          </a:p>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“Where did I come from?” - </a:t>
            </a:r>
            <a:r>
              <a:rPr lang="en-US" sz="3400" i="1" dirty="0">
                <a:solidFill>
                  <a:srgbClr val="FFFFCC"/>
                </a:solidFill>
                <a:latin typeface="Calibri" pitchFamily="34" charset="0"/>
                <a:cs typeface="Calibri" pitchFamily="34" charset="0"/>
              </a:rPr>
              <a:t>from God’s design</a:t>
            </a:r>
          </a:p>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“Why am I here?” - </a:t>
            </a:r>
            <a:r>
              <a:rPr lang="en-US" sz="3400" i="1" dirty="0">
                <a:solidFill>
                  <a:srgbClr val="FFFFCC"/>
                </a:solidFill>
                <a:latin typeface="Calibri" pitchFamily="34" charset="0"/>
                <a:cs typeface="Calibri" pitchFamily="34" charset="0"/>
              </a:rPr>
              <a:t>to know and glorify God</a:t>
            </a:r>
          </a:p>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“Where am I going?” - </a:t>
            </a:r>
            <a:r>
              <a:rPr lang="en-US" sz="3400" i="1" dirty="0">
                <a:solidFill>
                  <a:srgbClr val="FFFFCC"/>
                </a:solidFill>
                <a:latin typeface="Calibri" pitchFamily="34" charset="0"/>
                <a:cs typeface="Calibri" pitchFamily="34" charset="0"/>
              </a:rPr>
              <a:t>to heaven</a:t>
            </a:r>
          </a:p>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“How can I get there?” - </a:t>
            </a:r>
            <a:r>
              <a:rPr lang="en-US" sz="3400" i="1" dirty="0">
                <a:solidFill>
                  <a:srgbClr val="FFFFCC"/>
                </a:solidFill>
                <a:latin typeface="Calibri" pitchFamily="34" charset="0"/>
                <a:cs typeface="Calibri" pitchFamily="34" charset="0"/>
              </a:rPr>
              <a:t>only through Jesus Christ</a:t>
            </a:r>
          </a:p>
        </p:txBody>
      </p:sp>
      <p:pic>
        <p:nvPicPr>
          <p:cNvPr id="5123" name="Picture 3"/>
          <p:cNvPicPr>
            <a:picLocks noChangeAspect="1" noChangeArrowheads="1"/>
          </p:cNvPicPr>
          <p:nvPr/>
        </p:nvPicPr>
        <p:blipFill>
          <a:blip r:embed="rId2" cstate="print"/>
          <a:srcRect/>
          <a:stretch>
            <a:fillRect/>
          </a:stretch>
        </p:blipFill>
        <p:spPr bwMode="auto">
          <a:xfrm>
            <a:off x="9601198" y="1752600"/>
            <a:ext cx="2002536" cy="2743200"/>
          </a:xfrm>
          <a:prstGeom prst="rect">
            <a:avLst/>
          </a:prstGeom>
          <a:noFill/>
          <a:ln w="38100">
            <a:solidFill>
              <a:schemeClr val="tx1"/>
            </a:solid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534400" cy="1143000"/>
          </a:xfrm>
        </p:spPr>
        <p:txBody>
          <a:bodyPr rtlCol="0">
            <a:normAutofit fontScale="90000"/>
          </a:bodyPr>
          <a:lstStyle/>
          <a:p>
            <a:pPr algn="ctr" eaLnBrk="1" fontAlgn="auto" hangingPunct="1">
              <a:spcAft>
                <a:spcPts val="0"/>
              </a:spcAft>
              <a:defRPr/>
            </a:pPr>
            <a:r>
              <a:rPr lang="en-US" dirty="0">
                <a:latin typeface="Calibri" pitchFamily="34" charset="0"/>
                <a:cs typeface="Calibri" pitchFamily="34" charset="0"/>
              </a:rPr>
              <a:t>Fundamental Questions</a:t>
            </a:r>
            <a:br>
              <a:rPr lang="en-US" dirty="0">
                <a:latin typeface="Calibri" pitchFamily="34" charset="0"/>
                <a:cs typeface="Calibri" pitchFamily="34" charset="0"/>
              </a:rPr>
            </a:br>
            <a:r>
              <a:rPr lang="en-US" dirty="0">
                <a:latin typeface="Calibri" pitchFamily="34" charset="0"/>
                <a:cs typeface="Calibri" pitchFamily="34" charset="0"/>
              </a:rPr>
              <a:t>Humanistic Answers</a:t>
            </a:r>
          </a:p>
        </p:txBody>
      </p:sp>
      <p:sp>
        <p:nvSpPr>
          <p:cNvPr id="50178" name="Content Placeholder 2"/>
          <p:cNvSpPr>
            <a:spLocks noGrp="1"/>
          </p:cNvSpPr>
          <p:nvPr>
            <p:ph idx="1"/>
          </p:nvPr>
        </p:nvSpPr>
        <p:spPr>
          <a:xfrm>
            <a:off x="2743201" y="1600200"/>
            <a:ext cx="8839200" cy="4495800"/>
          </a:xfrm>
        </p:spPr>
        <p:txBody>
          <a:bodyPr>
            <a:noAutofit/>
          </a:bodyPr>
          <a:lstStyle/>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“Who am I?” - </a:t>
            </a:r>
            <a:r>
              <a:rPr lang="en-US" sz="3400" i="1" dirty="0">
                <a:solidFill>
                  <a:srgbClr val="FFFFCC"/>
                </a:solidFill>
                <a:latin typeface="Calibri" pitchFamily="34" charset="0"/>
                <a:cs typeface="Calibri" pitchFamily="34" charset="0"/>
              </a:rPr>
              <a:t>a biological accident</a:t>
            </a:r>
          </a:p>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“Where did I come from?” - </a:t>
            </a:r>
            <a:r>
              <a:rPr lang="en-US" sz="3400" i="1" dirty="0">
                <a:solidFill>
                  <a:srgbClr val="FFFFCC"/>
                </a:solidFill>
                <a:latin typeface="Calibri" pitchFamily="34" charset="0"/>
                <a:cs typeface="Calibri" pitchFamily="34" charset="0"/>
              </a:rPr>
              <a:t>from the primordial soup</a:t>
            </a:r>
          </a:p>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“Why am I here?” - </a:t>
            </a:r>
            <a:r>
              <a:rPr lang="en-US" sz="3400" i="1" dirty="0">
                <a:solidFill>
                  <a:srgbClr val="FFFFCC"/>
                </a:solidFill>
                <a:latin typeface="Calibri" pitchFamily="34" charset="0"/>
                <a:cs typeface="Calibri" pitchFamily="34" charset="0"/>
              </a:rPr>
              <a:t>to fulfill self</a:t>
            </a:r>
          </a:p>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“Where am I going?” - </a:t>
            </a:r>
            <a:r>
              <a:rPr lang="en-US" sz="3400" i="1" dirty="0">
                <a:solidFill>
                  <a:srgbClr val="FFFFCC"/>
                </a:solidFill>
                <a:latin typeface="Calibri" pitchFamily="34" charset="0"/>
                <a:cs typeface="Calibri" pitchFamily="34" charset="0"/>
              </a:rPr>
              <a:t>toward a planetary new world order</a:t>
            </a:r>
          </a:p>
          <a:p>
            <a:pPr marL="458788" indent="-457200" eaLnBrk="1" fontAlgn="auto" hangingPunct="1">
              <a:spcBef>
                <a:spcPts val="0"/>
              </a:spcBef>
              <a:spcAft>
                <a:spcPts val="2400"/>
              </a:spcAft>
              <a:buSzPct val="150000"/>
              <a:buFont typeface="Wingdings" pitchFamily="2" charset="2"/>
              <a:buChar char="§"/>
              <a:defRPr/>
            </a:pPr>
            <a:r>
              <a:rPr lang="en-US" sz="3400" dirty="0">
                <a:latin typeface="Calibri" pitchFamily="34" charset="0"/>
                <a:cs typeface="Calibri" pitchFamily="34" charset="0"/>
              </a:rPr>
              <a:t>“How can I get there?” - </a:t>
            </a:r>
            <a:r>
              <a:rPr lang="en-US" sz="3400" i="1" dirty="0">
                <a:solidFill>
                  <a:srgbClr val="FFFFCC"/>
                </a:solidFill>
                <a:latin typeface="Calibri" pitchFamily="34" charset="0"/>
                <a:cs typeface="Calibri" pitchFamily="34" charset="0"/>
              </a:rPr>
              <a:t>the scientific method</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752600"/>
            <a:ext cx="195773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534400" cy="1143000"/>
          </a:xfrm>
        </p:spPr>
        <p:txBody>
          <a:bodyPr rtlCol="0">
            <a:normAutofit/>
          </a:bodyPr>
          <a:lstStyle/>
          <a:p>
            <a:pPr algn="ctr" eaLnBrk="1" fontAlgn="auto" hangingPunct="1">
              <a:spcAft>
                <a:spcPts val="0"/>
              </a:spcAft>
              <a:defRPr/>
            </a:pPr>
            <a:r>
              <a:rPr lang="en-US" sz="4000" dirty="0">
                <a:latin typeface="Calibri" pitchFamily="34" charset="0"/>
                <a:cs typeface="Calibri" pitchFamily="34" charset="0"/>
              </a:rPr>
              <a:t>Humanists Call Themselves Religious</a:t>
            </a:r>
          </a:p>
        </p:txBody>
      </p:sp>
      <p:sp>
        <p:nvSpPr>
          <p:cNvPr id="51202" name="Content Placeholder 2"/>
          <p:cNvSpPr>
            <a:spLocks noGrp="1"/>
          </p:cNvSpPr>
          <p:nvPr>
            <p:ph idx="1"/>
          </p:nvPr>
        </p:nvSpPr>
        <p:spPr>
          <a:xfrm>
            <a:off x="1066800" y="1981200"/>
            <a:ext cx="5943600" cy="3276600"/>
          </a:xfrm>
        </p:spPr>
        <p:txBody>
          <a:bodyPr>
            <a:noAutofit/>
          </a:bodyPr>
          <a:lstStyle/>
          <a:p>
            <a:pPr marL="458788" indent="-457200" eaLnBrk="1" fontAlgn="auto" hangingPunct="1">
              <a:spcBef>
                <a:spcPts val="0"/>
              </a:spcBef>
              <a:spcAft>
                <a:spcPts val="4200"/>
              </a:spcAft>
              <a:buSzPct val="150000"/>
              <a:buFont typeface="Wingdings" pitchFamily="2" charset="2"/>
              <a:buChar char="§"/>
              <a:defRPr/>
            </a:pPr>
            <a:r>
              <a:rPr lang="en-US" sz="3600" dirty="0">
                <a:latin typeface="Calibri" pitchFamily="34" charset="0"/>
                <a:cs typeface="Calibri" pitchFamily="34" charset="0"/>
              </a:rPr>
              <a:t>Advancement of a religion</a:t>
            </a:r>
          </a:p>
          <a:p>
            <a:pPr marL="458788" indent="-457200" eaLnBrk="1" fontAlgn="auto" hangingPunct="1">
              <a:spcBef>
                <a:spcPts val="0"/>
              </a:spcBef>
              <a:spcAft>
                <a:spcPts val="4200"/>
              </a:spcAft>
              <a:buSzPct val="150000"/>
              <a:buFont typeface="Wingdings" pitchFamily="2" charset="2"/>
              <a:buChar char="§"/>
              <a:defRPr/>
            </a:pPr>
            <a:r>
              <a:rPr lang="en-US" sz="3600" dirty="0">
                <a:latin typeface="Calibri" pitchFamily="34" charset="0"/>
                <a:cs typeface="Calibri" pitchFamily="34" charset="0"/>
              </a:rPr>
              <a:t>“Religious humanists” </a:t>
            </a:r>
          </a:p>
          <a:p>
            <a:pPr marL="458788" indent="-457200" eaLnBrk="1" fontAlgn="auto" hangingPunct="1">
              <a:spcBef>
                <a:spcPts val="0"/>
              </a:spcBef>
              <a:spcAft>
                <a:spcPts val="4200"/>
              </a:spcAft>
              <a:buSzPct val="150000"/>
              <a:buFont typeface="Wingdings" pitchFamily="2" charset="2"/>
              <a:buChar char="§"/>
              <a:defRPr/>
            </a:pPr>
            <a:r>
              <a:rPr lang="en-US" sz="3600" dirty="0">
                <a:latin typeface="Calibri" pitchFamily="34" charset="0"/>
                <a:cs typeface="Calibri" pitchFamily="34" charset="0"/>
              </a:rPr>
              <a:t>“Religious humanism.”</a:t>
            </a:r>
          </a:p>
        </p:txBody>
      </p:sp>
      <p:sp>
        <p:nvSpPr>
          <p:cNvPr id="53252" name="TextBox 3"/>
          <p:cNvSpPr txBox="1">
            <a:spLocks noChangeArrowheads="1"/>
          </p:cNvSpPr>
          <p:nvPr/>
        </p:nvSpPr>
        <p:spPr bwMode="auto">
          <a:xfrm>
            <a:off x="2476500" y="6400800"/>
            <a:ext cx="7239000" cy="338554"/>
          </a:xfrm>
          <a:prstGeom prst="rect">
            <a:avLst/>
          </a:prstGeom>
          <a:noFill/>
          <a:ln w="9525">
            <a:noFill/>
            <a:miter lim="800000"/>
            <a:headEnd/>
            <a:tailEnd/>
          </a:ln>
        </p:spPr>
        <p:txBody>
          <a:bodyPr>
            <a:spAutoFit/>
          </a:bodyPr>
          <a:lstStyle/>
          <a:p>
            <a:pPr algn="ctr"/>
            <a:r>
              <a:rPr lang="en-US" sz="1600" dirty="0">
                <a:latin typeface="Calibri" pitchFamily="34" charset="0"/>
                <a:cs typeface="Calibri" pitchFamily="34" charset="0"/>
              </a:rPr>
              <a:t>Kurtz, ed., </a:t>
            </a:r>
            <a:r>
              <a:rPr lang="en-US" sz="1600" i="1" dirty="0">
                <a:latin typeface="Calibri" pitchFamily="34" charset="0"/>
                <a:cs typeface="Calibri" pitchFamily="34" charset="0"/>
              </a:rPr>
              <a:t>Humanist Manifestos I and II</a:t>
            </a:r>
            <a:r>
              <a:rPr lang="en-US" sz="1600" dirty="0">
                <a:latin typeface="Calibri" pitchFamily="34" charset="0"/>
                <a:cs typeface="Calibri" pitchFamily="34" charset="0"/>
              </a:rPr>
              <a:t>, 8, 10.</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905000"/>
            <a:ext cx="2976380" cy="4170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a:xfrm>
            <a:off x="3276600" y="304800"/>
            <a:ext cx="5638800" cy="762000"/>
          </a:xfrm>
        </p:spPr>
        <p:txBody>
          <a:bodyPr/>
          <a:lstStyle/>
          <a:p>
            <a:pPr eaLnBrk="1" hangingPunct="1"/>
            <a:r>
              <a:rPr lang="en-US" sz="4000" dirty="0" err="1">
                <a:latin typeface="Calibri" pitchFamily="34" charset="0"/>
                <a:cs typeface="Calibri" pitchFamily="34" charset="0"/>
              </a:rPr>
              <a:t>Torcaso</a:t>
            </a:r>
            <a:r>
              <a:rPr lang="en-US" sz="4000" dirty="0">
                <a:latin typeface="Calibri" pitchFamily="34" charset="0"/>
                <a:cs typeface="Calibri" pitchFamily="34" charset="0"/>
              </a:rPr>
              <a:t> v. Watkins (1961)</a:t>
            </a:r>
          </a:p>
        </p:txBody>
      </p:sp>
      <p:sp>
        <p:nvSpPr>
          <p:cNvPr id="55298" name="Content Placeholder 2"/>
          <p:cNvSpPr>
            <a:spLocks noGrp="1"/>
          </p:cNvSpPr>
          <p:nvPr>
            <p:ph idx="1"/>
          </p:nvPr>
        </p:nvSpPr>
        <p:spPr>
          <a:xfrm>
            <a:off x="609600" y="1143000"/>
            <a:ext cx="10972800" cy="2362200"/>
          </a:xfrm>
        </p:spPr>
        <p:txBody>
          <a:bodyPr>
            <a:noAutofit/>
          </a:bodyPr>
          <a:lstStyle/>
          <a:p>
            <a:pPr marL="1588" indent="0" algn="just" eaLnBrk="1" fontAlgn="auto" hangingPunct="1">
              <a:spcBef>
                <a:spcPts val="0"/>
              </a:spcBef>
              <a:spcAft>
                <a:spcPts val="0"/>
              </a:spcAft>
              <a:buClr>
                <a:schemeClr val="tx1">
                  <a:shade val="95000"/>
                </a:schemeClr>
              </a:buClr>
              <a:buNone/>
              <a:defRPr/>
            </a:pPr>
            <a:r>
              <a:rPr lang="en-US" sz="3600" dirty="0">
                <a:latin typeface="Calibri" pitchFamily="34" charset="0"/>
                <a:cs typeface="Calibri" pitchFamily="34" charset="0"/>
              </a:rPr>
              <a:t>“Among the religions in this country which do not teach what would generally be considered a belief in the existence of God are Buddhism, Taoism, Ethical Culture, Secular </a:t>
            </a:r>
            <a:r>
              <a:rPr lang="en-US" sz="3600" i="1" dirty="0">
                <a:latin typeface="Calibri" pitchFamily="34" charset="0"/>
                <a:cs typeface="Calibri" pitchFamily="34" charset="0"/>
              </a:rPr>
              <a:t>Humanism</a:t>
            </a:r>
            <a:r>
              <a:rPr lang="en-US" sz="3600" dirty="0">
                <a:latin typeface="Calibri" pitchFamily="34" charset="0"/>
                <a:cs typeface="Calibri" pitchFamily="34" charset="0"/>
              </a:rPr>
              <a:t> and others” (italics added).</a:t>
            </a:r>
          </a:p>
        </p:txBody>
      </p:sp>
      <p:sp>
        <p:nvSpPr>
          <p:cNvPr id="57348" name="Rectangle 1"/>
          <p:cNvSpPr>
            <a:spLocks noChangeArrowheads="1"/>
          </p:cNvSpPr>
          <p:nvPr/>
        </p:nvSpPr>
        <p:spPr bwMode="auto">
          <a:xfrm>
            <a:off x="4051301" y="6477000"/>
            <a:ext cx="4464492" cy="338554"/>
          </a:xfrm>
          <a:prstGeom prst="rect">
            <a:avLst/>
          </a:prstGeom>
          <a:noFill/>
          <a:ln w="9525">
            <a:noFill/>
            <a:miter lim="800000"/>
            <a:headEnd/>
            <a:tailEnd/>
          </a:ln>
        </p:spPr>
        <p:txBody>
          <a:bodyPr wrap="none" anchor="ctr">
            <a:spAutoFit/>
          </a:bodyPr>
          <a:lstStyle/>
          <a:p>
            <a:pPr algn="ctr"/>
            <a:r>
              <a:rPr lang="en-US" sz="1600" i="1" dirty="0" err="1">
                <a:latin typeface="Calibri" pitchFamily="34" charset="0"/>
                <a:cs typeface="Calibri" pitchFamily="34" charset="0"/>
              </a:rPr>
              <a:t>Torcaso</a:t>
            </a:r>
            <a:r>
              <a:rPr lang="en-US" sz="1600" i="1" dirty="0">
                <a:latin typeface="Calibri" pitchFamily="34" charset="0"/>
                <a:cs typeface="Calibri" pitchFamily="34" charset="0"/>
              </a:rPr>
              <a:t> v. Watkins</a:t>
            </a:r>
            <a:r>
              <a:rPr lang="en-US" sz="1600" dirty="0">
                <a:latin typeface="Calibri" pitchFamily="34" charset="0"/>
                <a:cs typeface="Calibri" pitchFamily="34" charset="0"/>
              </a:rPr>
              <a:t>, 367 U.S. 488, 495, n. 11 (1961). </a:t>
            </a:r>
          </a:p>
        </p:txBody>
      </p:sp>
      <p:pic>
        <p:nvPicPr>
          <p:cNvPr id="5" name="Picture 4"/>
          <p:cNvPicPr>
            <a:picLocks noChangeAspect="1" noChangeArrowheads="1"/>
          </p:cNvPicPr>
          <p:nvPr/>
        </p:nvPicPr>
        <p:blipFill>
          <a:blip r:embed="rId2" cstate="print"/>
          <a:srcRect/>
          <a:stretch>
            <a:fillRect/>
          </a:stretch>
        </p:blipFill>
        <p:spPr bwMode="auto">
          <a:xfrm>
            <a:off x="4051302" y="3581400"/>
            <a:ext cx="4206239" cy="27432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a:xfrm>
            <a:off x="1905000" y="228600"/>
            <a:ext cx="8534400" cy="762000"/>
          </a:xfrm>
        </p:spPr>
        <p:txBody>
          <a:bodyPr/>
          <a:lstStyle/>
          <a:p>
            <a:pPr algn="ctr" eaLnBrk="1" hangingPunct="1"/>
            <a:r>
              <a:rPr lang="en-US" sz="4000" dirty="0">
                <a:latin typeface="Calibri" pitchFamily="34" charset="0"/>
                <a:cs typeface="Calibri" pitchFamily="34" charset="0"/>
              </a:rPr>
              <a:t>Humanist Proselytizing</a:t>
            </a:r>
          </a:p>
        </p:txBody>
      </p:sp>
      <p:sp>
        <p:nvSpPr>
          <p:cNvPr id="56322" name="Content Placeholder 2"/>
          <p:cNvSpPr>
            <a:spLocks noGrp="1"/>
          </p:cNvSpPr>
          <p:nvPr>
            <p:ph idx="1"/>
          </p:nvPr>
        </p:nvSpPr>
        <p:spPr>
          <a:xfrm>
            <a:off x="609600" y="1143000"/>
            <a:ext cx="8077200" cy="4114800"/>
          </a:xfrm>
        </p:spPr>
        <p:txBody>
          <a:bodyPr>
            <a:normAutofit lnSpcReduction="10000"/>
          </a:bodyPr>
          <a:lstStyle/>
          <a:p>
            <a:pPr marL="1588"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“Education is thus a most powerful ally of Humanism, and every public school is a school of Humanism. What can the theistic Sunday-schools, meeting for an hour once a week, and teaching only a fraction of the children, do to stem the tide of a five-day program of humanistic teaching?”</a:t>
            </a:r>
          </a:p>
        </p:txBody>
      </p:sp>
      <p:sp>
        <p:nvSpPr>
          <p:cNvPr id="58372" name="TextBox 3"/>
          <p:cNvSpPr txBox="1">
            <a:spLocks noChangeArrowheads="1"/>
          </p:cNvSpPr>
          <p:nvPr/>
        </p:nvSpPr>
        <p:spPr bwMode="auto">
          <a:xfrm>
            <a:off x="1828800" y="6477000"/>
            <a:ext cx="8534400" cy="338554"/>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Charles Francis Potter, </a:t>
            </a:r>
            <a:r>
              <a:rPr lang="en-US" sz="1600" i="1" dirty="0">
                <a:latin typeface="Calibri" pitchFamily="34" charset="0"/>
                <a:cs typeface="Calibri" pitchFamily="34" charset="0"/>
              </a:rPr>
              <a:t>Humanism: A New Religion</a:t>
            </a:r>
            <a:r>
              <a:rPr lang="en-US" sz="1600" dirty="0">
                <a:latin typeface="Calibri" pitchFamily="34" charset="0"/>
                <a:cs typeface="Calibri" pitchFamily="34" charset="0"/>
              </a:rPr>
              <a:t> (New York: Simon and Schuster, 1930), 128</a:t>
            </a: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5400" y="1371600"/>
            <a:ext cx="2667000" cy="350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05000" y="228600"/>
            <a:ext cx="8534400" cy="762000"/>
          </a:xfrm>
        </p:spPr>
        <p:txBody>
          <a:bodyPr/>
          <a:lstStyle/>
          <a:p>
            <a:pPr algn="ctr" eaLnBrk="1" hangingPunct="1"/>
            <a:r>
              <a:rPr lang="en-US" sz="4000" dirty="0">
                <a:latin typeface="Calibri" pitchFamily="34" charset="0"/>
                <a:cs typeface="Calibri" pitchFamily="34" charset="0"/>
              </a:rPr>
              <a:t>Ann Coulter</a:t>
            </a:r>
          </a:p>
        </p:txBody>
      </p:sp>
      <p:sp>
        <p:nvSpPr>
          <p:cNvPr id="61442" name="Content Placeholder 2"/>
          <p:cNvSpPr>
            <a:spLocks noGrp="1"/>
          </p:cNvSpPr>
          <p:nvPr>
            <p:ph idx="1"/>
          </p:nvPr>
        </p:nvSpPr>
        <p:spPr>
          <a:xfrm>
            <a:off x="3774831" y="1143000"/>
            <a:ext cx="7807569" cy="2743200"/>
          </a:xfrm>
        </p:spPr>
        <p:txBody>
          <a:bodyPr>
            <a:normAutofit/>
          </a:bodyPr>
          <a:lstStyle/>
          <a:p>
            <a:pPr marL="1588" indent="0" algn="just" eaLnBrk="1" fontAlgn="auto" hangingPunct="1">
              <a:spcBef>
                <a:spcPts val="0"/>
              </a:spcBef>
              <a:spcAft>
                <a:spcPts val="1200"/>
              </a:spcAft>
              <a:buSzPct val="150000"/>
              <a:buNone/>
              <a:defRPr/>
            </a:pPr>
            <a:r>
              <a:rPr lang="en-US" sz="3600" dirty="0">
                <a:latin typeface="Calibri" pitchFamily="34" charset="0"/>
                <a:cs typeface="Calibri" pitchFamily="34" charset="0"/>
              </a:rPr>
              <a:t>“First they claim there is no place for religion in the public square, and then they expand the public square to include everything.”</a:t>
            </a:r>
          </a:p>
        </p:txBody>
      </p:sp>
      <p:sp>
        <p:nvSpPr>
          <p:cNvPr id="63492" name="TextBox 4"/>
          <p:cNvSpPr txBox="1">
            <a:spLocks noChangeArrowheads="1"/>
          </p:cNvSpPr>
          <p:nvPr/>
        </p:nvSpPr>
        <p:spPr bwMode="auto">
          <a:xfrm>
            <a:off x="685800" y="6400800"/>
            <a:ext cx="10820400" cy="338554"/>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Ann Coulter, “Foreword,” in </a:t>
            </a:r>
            <a:r>
              <a:rPr lang="en-US" sz="1600" i="1" dirty="0">
                <a:latin typeface="Calibri" pitchFamily="34" charset="0"/>
                <a:cs typeface="Calibri" pitchFamily="34" charset="0"/>
              </a:rPr>
              <a:t>Speechless: Silencing the Christians</a:t>
            </a:r>
            <a:r>
              <a:rPr lang="en-US" sz="1600" dirty="0">
                <a:latin typeface="Calibri" pitchFamily="34" charset="0"/>
                <a:cs typeface="Calibri" pitchFamily="34" charset="0"/>
              </a:rPr>
              <a:t>, ed. Donald E. </a:t>
            </a:r>
            <a:r>
              <a:rPr lang="en-US" sz="1600" dirty="0" err="1">
                <a:latin typeface="Calibri" pitchFamily="34" charset="0"/>
                <a:cs typeface="Calibri" pitchFamily="34" charset="0"/>
              </a:rPr>
              <a:t>Wildmon</a:t>
            </a:r>
            <a:r>
              <a:rPr lang="en-US" sz="1600" dirty="0">
                <a:latin typeface="Calibri" pitchFamily="34" charset="0"/>
                <a:cs typeface="Calibri" pitchFamily="34" charset="0"/>
              </a:rPr>
              <a:t> (Minneapolis, MN: Vigilante, 2009), xiii.</a:t>
            </a:r>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19200"/>
            <a:ext cx="3165231" cy="3429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1"/>
            <a:ext cx="10972799"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
        <p:nvSpPr>
          <p:cNvPr id="3" name="Content Placeholder 2"/>
          <p:cNvSpPr>
            <a:spLocks noGrp="1"/>
          </p:cNvSpPr>
          <p:nvPr>
            <p:ph idx="1"/>
          </p:nvPr>
        </p:nvSpPr>
        <p:spPr>
          <a:xfrm>
            <a:off x="609599" y="1143000"/>
            <a:ext cx="10972799" cy="4953000"/>
          </a:xfrm>
        </p:spPr>
        <p:txBody>
          <a:bodyPr rtlCol="0">
            <a:noAutofit/>
          </a:bodyPr>
          <a:lstStyle/>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Read words into the first amendment that simply are not there</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Relied upon and took out of context a letter written by Thomas Jefferson more than a decade after the constitution was created</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Ignored the legislative activities of those who authored the first amendment</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Applied the first amendment to the states although the first amendment describes itself only as a limitation upon federal power</a:t>
            </a:r>
          </a:p>
        </p:txBody>
      </p:sp>
    </p:spTree>
    <p:extLst>
      <p:ext uri="{BB962C8B-B14F-4D97-AF65-F5344CB8AC3E}">
        <p14:creationId xmlns:p14="http://schemas.microsoft.com/office/powerpoint/2010/main" val="692505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D3A52A-BCAD-4E70-9CC6-89FBBB6D16BE}"/>
              </a:ext>
            </a:extLst>
          </p:cNvPr>
          <p:cNvPicPr>
            <a:picLocks noChangeAspect="1"/>
          </p:cNvPicPr>
          <p:nvPr/>
        </p:nvPicPr>
        <p:blipFill>
          <a:blip r:embed="rId2"/>
          <a:stretch>
            <a:fillRect/>
          </a:stretch>
        </p:blipFill>
        <p:spPr>
          <a:xfrm>
            <a:off x="609124" y="152116"/>
            <a:ext cx="10973751" cy="6553768"/>
          </a:xfrm>
          <a:prstGeom prst="rect">
            <a:avLst/>
          </a:prstGeom>
        </p:spPr>
      </p:pic>
      <p:sp>
        <p:nvSpPr>
          <p:cNvPr id="3" name="Content Placeholder 2"/>
          <p:cNvSpPr>
            <a:spLocks noGrp="1"/>
          </p:cNvSpPr>
          <p:nvPr>
            <p:ph idx="1"/>
          </p:nvPr>
        </p:nvSpPr>
        <p:spPr>
          <a:xfrm>
            <a:off x="609124" y="1143000"/>
            <a:ext cx="10973750" cy="5486400"/>
          </a:xfrm>
        </p:spPr>
        <p:txBody>
          <a:bodyPr rtlCol="0">
            <a:noAutofit/>
          </a:bodyPr>
          <a:lstStyle/>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Ignored the original intent of the fourteenth amendment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Failed to cite a single precedent</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Erroneously believed that Christianity causes psychological damage</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Acted as the constitution’s amender rather than its interpreter</a:t>
            </a:r>
          </a:p>
          <a:p>
            <a:pPr marL="515938" indent="-514350" eaLnBrk="1" fontAlgn="auto" hangingPunct="1">
              <a:spcAft>
                <a:spcPts val="0"/>
              </a:spcAft>
              <a:buClrTx/>
              <a:buFont typeface="+mj-lt"/>
              <a:buAutoNum type="arabicPeriod" startAt="5"/>
              <a:defRPr/>
            </a:pPr>
            <a:r>
              <a:rPr lang="en-US" dirty="0">
                <a:solidFill>
                  <a:schemeClr val="bg2"/>
                </a:solidFill>
                <a:effectLst/>
                <a:latin typeface="Calibri" pitchFamily="34" charset="0"/>
                <a:cs typeface="Calibri" pitchFamily="34" charset="0"/>
              </a:rPr>
              <a:t>Selectively applied their newly created separation doctrine only to Judeo-Christian truth while giving alternative non-Christian religions a virtual free pass.</a:t>
            </a:r>
          </a:p>
        </p:txBody>
      </p:sp>
      <p:sp>
        <p:nvSpPr>
          <p:cNvPr id="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Tree>
    <p:extLst>
      <p:ext uri="{BB962C8B-B14F-4D97-AF65-F5344CB8AC3E}">
        <p14:creationId xmlns:p14="http://schemas.microsoft.com/office/powerpoint/2010/main" val="75213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52401"/>
            <a:ext cx="10972799"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6" name="Title 1"/>
          <p:cNvSpPr>
            <a:spLocks noGrp="1"/>
          </p:cNvSpPr>
          <p:nvPr>
            <p:ph type="title"/>
          </p:nvPr>
        </p:nvSpPr>
        <p:spPr>
          <a:xfrm>
            <a:off x="4876800" y="304800"/>
            <a:ext cx="2438400" cy="762000"/>
          </a:xfrm>
        </p:spPr>
        <p:txBody>
          <a:bodyPr/>
          <a:lstStyle/>
          <a:p>
            <a:pPr algn="ctr" eaLnBrk="1" hangingPunct="1"/>
            <a:r>
              <a:rPr lang="en-US" dirty="0">
                <a:solidFill>
                  <a:schemeClr val="bg2"/>
                </a:solidFill>
                <a:latin typeface="Calibri" pitchFamily="34" charset="0"/>
                <a:cs typeface="Calibri" pitchFamily="34" charset="0"/>
              </a:rPr>
              <a:t>Preview</a:t>
            </a:r>
          </a:p>
        </p:txBody>
      </p:sp>
      <p:sp>
        <p:nvSpPr>
          <p:cNvPr id="3" name="Content Placeholder 2"/>
          <p:cNvSpPr>
            <a:spLocks noGrp="1"/>
          </p:cNvSpPr>
          <p:nvPr>
            <p:ph idx="1"/>
          </p:nvPr>
        </p:nvSpPr>
        <p:spPr>
          <a:xfrm>
            <a:off x="609599" y="1143000"/>
            <a:ext cx="10972799" cy="4953000"/>
          </a:xfrm>
        </p:spPr>
        <p:txBody>
          <a:bodyPr rtlCol="0">
            <a:noAutofit/>
          </a:bodyPr>
          <a:lstStyle/>
          <a:p>
            <a:pPr marL="514350" indent="-514350" eaLnBrk="1" fontAlgn="auto" hangingPunct="1">
              <a:spcAft>
                <a:spcPts val="0"/>
              </a:spcAft>
              <a:buClrTx/>
              <a:buFont typeface="+mj-lt"/>
              <a:buAutoNum type="arabicPeriod"/>
              <a:defRPr/>
            </a:pPr>
            <a:r>
              <a:rPr lang="en-US" b="1" u="sng" dirty="0">
                <a:solidFill>
                  <a:schemeClr val="bg1">
                    <a:lumMod val="50000"/>
                  </a:schemeClr>
                </a:solidFill>
                <a:effectLst/>
                <a:latin typeface="Calibri" pitchFamily="34" charset="0"/>
                <a:cs typeface="Calibri" pitchFamily="34" charset="0"/>
              </a:rPr>
              <a:t>Read words into the first amendment that simply are not there</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Relied upon and took out of context a letter written by Thomas Jefferson more than a decade after the constitution was created</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Ignored the legislative activities of those who authored the first amendment</a:t>
            </a:r>
          </a:p>
          <a:p>
            <a:pPr marL="514350" indent="-514350" eaLnBrk="1" fontAlgn="auto" hangingPunct="1">
              <a:spcAft>
                <a:spcPts val="0"/>
              </a:spcAft>
              <a:buClrTx/>
              <a:buFont typeface="+mj-lt"/>
              <a:buAutoNum type="arabicPeriod"/>
              <a:defRPr/>
            </a:pPr>
            <a:r>
              <a:rPr lang="en-US" dirty="0">
                <a:solidFill>
                  <a:schemeClr val="bg2"/>
                </a:solidFill>
                <a:effectLst/>
                <a:latin typeface="Calibri" pitchFamily="34" charset="0"/>
                <a:cs typeface="Calibri" pitchFamily="34" charset="0"/>
              </a:rPr>
              <a:t>Applied the first amendment to the states although the first amendment describes itself only as a limitation upon federal power</a:t>
            </a:r>
          </a:p>
        </p:txBody>
      </p:sp>
    </p:spTree>
    <p:extLst>
      <p:ext uri="{BB962C8B-B14F-4D97-AF65-F5344CB8AC3E}">
        <p14:creationId xmlns:p14="http://schemas.microsoft.com/office/powerpoint/2010/main" val="25775896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05000" y="228600"/>
            <a:ext cx="8534400" cy="1127224"/>
          </a:xfrm>
        </p:spPr>
        <p:txBody>
          <a:bodyPr/>
          <a:lstStyle/>
          <a:p>
            <a:pPr algn="ctr" eaLnBrk="1" hangingPunct="1"/>
            <a:r>
              <a:rPr lang="en-US" sz="4000" dirty="0">
                <a:latin typeface="Calibri" pitchFamily="34" charset="0"/>
                <a:cs typeface="Calibri" pitchFamily="34" charset="0"/>
              </a:rPr>
              <a:t>Chief Justice Rehnquist</a:t>
            </a:r>
            <a:br>
              <a:rPr lang="en-US" sz="4000" dirty="0">
                <a:latin typeface="Calibri" pitchFamily="34" charset="0"/>
                <a:cs typeface="Calibri" pitchFamily="34" charset="0"/>
              </a:rPr>
            </a:br>
            <a:r>
              <a:rPr lang="en-US" sz="1600" i="1" dirty="0">
                <a:solidFill>
                  <a:schemeClr val="tx1"/>
                </a:solidFill>
                <a:latin typeface="Calibri" pitchFamily="34" charset="0"/>
                <a:cs typeface="Calibri" pitchFamily="34" charset="0"/>
              </a:rPr>
              <a:t>Wallace v. </a:t>
            </a:r>
            <a:r>
              <a:rPr lang="en-US" sz="1600" i="1" dirty="0" err="1">
                <a:solidFill>
                  <a:schemeClr val="tx1"/>
                </a:solidFill>
                <a:latin typeface="Calibri" pitchFamily="34" charset="0"/>
                <a:cs typeface="Calibri" pitchFamily="34" charset="0"/>
              </a:rPr>
              <a:t>Jaffree</a:t>
            </a:r>
            <a:r>
              <a:rPr lang="en-US" sz="1600" dirty="0">
                <a:solidFill>
                  <a:schemeClr val="tx1"/>
                </a:solidFill>
                <a:latin typeface="Calibri" pitchFamily="34" charset="0"/>
                <a:cs typeface="Calibri" pitchFamily="34" charset="0"/>
              </a:rPr>
              <a:t>, 472 U.S. 38, 107 (1985). </a:t>
            </a:r>
            <a:endParaRPr lang="en-US" sz="4000" dirty="0">
              <a:latin typeface="Calibri" pitchFamily="34" charset="0"/>
              <a:cs typeface="Calibri" pitchFamily="34" charset="0"/>
            </a:endParaRPr>
          </a:p>
        </p:txBody>
      </p:sp>
      <p:sp>
        <p:nvSpPr>
          <p:cNvPr id="3" name="Content Placeholder 2"/>
          <p:cNvSpPr>
            <a:spLocks noGrp="1"/>
          </p:cNvSpPr>
          <p:nvPr>
            <p:ph idx="1"/>
          </p:nvPr>
        </p:nvSpPr>
        <p:spPr>
          <a:xfrm>
            <a:off x="609600" y="1355824"/>
            <a:ext cx="10972800" cy="5197376"/>
          </a:xfrm>
        </p:spPr>
        <p:txBody>
          <a:bodyPr rtlCol="0">
            <a:noAutofit/>
          </a:bodyPr>
          <a:lstStyle/>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“The absence of a historical basis for this rigid theory of separation”</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“Not wholly accurate”</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“Can only be dimly perceived”</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“Its lack of historical support”</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“All but useless as a guide to sound constitutional application”</a:t>
            </a:r>
          </a:p>
          <a:p>
            <a:pPr marL="458788" indent="-457200" algn="just" eaLnBrk="1" fontAlgn="auto" hangingPunct="1">
              <a:spcBef>
                <a:spcPts val="0"/>
              </a:spcBef>
              <a:spcAft>
                <a:spcPts val="1200"/>
              </a:spcAft>
              <a:buSzPct val="150000"/>
              <a:buFont typeface="Wingdings" pitchFamily="2" charset="2"/>
              <a:buChar char="§"/>
              <a:defRPr/>
            </a:pPr>
            <a:r>
              <a:rPr lang="en-US" dirty="0">
                <a:latin typeface="Calibri" pitchFamily="34" charset="0"/>
                <a:cs typeface="Calibri" pitchFamily="34" charset="0"/>
              </a:rPr>
              <a:t>“It illustrates all too well Benjamin Cardozo’s observation that ‘metaphors in law are to be narrowly watched, for starting as devices to liberate thought, they end often in enslaving it’”</a:t>
            </a:r>
          </a:p>
        </p:txBody>
      </p:sp>
      <p:pic>
        <p:nvPicPr>
          <p:cNvPr id="61445" name="Picture 2"/>
          <p:cNvPicPr>
            <a:picLocks noChangeAspect="1" noChangeArrowheads="1"/>
          </p:cNvPicPr>
          <p:nvPr/>
        </p:nvPicPr>
        <p:blipFill>
          <a:blip r:embed="rId2" cstate="print"/>
          <a:srcRect/>
          <a:stretch>
            <a:fillRect/>
          </a:stretch>
        </p:blipFill>
        <p:spPr bwMode="auto">
          <a:xfrm>
            <a:off x="10591800" y="76201"/>
            <a:ext cx="990600" cy="1266825"/>
          </a:xfrm>
          <a:prstGeom prst="rect">
            <a:avLst/>
          </a:prstGeom>
          <a:noFill/>
          <a:ln w="28575">
            <a:solidFill>
              <a:schemeClr val="tx1"/>
            </a:solid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55824"/>
            <a:ext cx="10972800" cy="4359176"/>
          </a:xfrm>
        </p:spPr>
        <p:txBody>
          <a:bodyPr rtlCol="0">
            <a:noAutofit/>
          </a:bodyPr>
          <a:lstStyle/>
          <a:p>
            <a:pPr marL="458788" indent="-457200" algn="just" eaLnBrk="1" fontAlgn="auto" hangingPunct="1">
              <a:spcBef>
                <a:spcPts val="0"/>
              </a:spcBef>
              <a:spcAft>
                <a:spcPts val="1800"/>
              </a:spcAft>
              <a:buSzPct val="150000"/>
              <a:buFont typeface="Wingdings" pitchFamily="2" charset="2"/>
              <a:buChar char="§"/>
              <a:defRPr/>
            </a:pPr>
            <a:r>
              <a:rPr lang="en-US" dirty="0">
                <a:latin typeface="Calibri" pitchFamily="34" charset="0"/>
                <a:cs typeface="Calibri" pitchFamily="34" charset="0"/>
              </a:rPr>
              <a:t>“Mischievous diversion of judges from the actual intentions of the drafters of the Bill of Rights”</a:t>
            </a:r>
          </a:p>
          <a:p>
            <a:pPr marL="458788" indent="-457200" algn="just" eaLnBrk="1" fontAlgn="auto" hangingPunct="1">
              <a:spcBef>
                <a:spcPts val="0"/>
              </a:spcBef>
              <a:spcAft>
                <a:spcPts val="1800"/>
              </a:spcAft>
              <a:buSzPct val="150000"/>
              <a:buFont typeface="Wingdings" pitchFamily="2" charset="2"/>
              <a:buChar char="§"/>
              <a:defRPr/>
            </a:pPr>
            <a:r>
              <a:rPr lang="en-US" dirty="0">
                <a:latin typeface="Calibri" pitchFamily="34" charset="0"/>
                <a:cs typeface="Calibri" pitchFamily="34" charset="0"/>
              </a:rPr>
              <a:t>“No amount of repetition of historical errors in judicial opinions can make the errors true”</a:t>
            </a:r>
          </a:p>
          <a:p>
            <a:pPr marL="458788" indent="-457200" algn="just" eaLnBrk="1" fontAlgn="auto" hangingPunct="1">
              <a:spcBef>
                <a:spcPts val="0"/>
              </a:spcBef>
              <a:spcAft>
                <a:spcPts val="1800"/>
              </a:spcAft>
              <a:buSzPct val="150000"/>
              <a:buFont typeface="Wingdings" pitchFamily="2" charset="2"/>
              <a:buChar char="§"/>
              <a:defRPr/>
            </a:pPr>
            <a:r>
              <a:rPr lang="en-US" dirty="0">
                <a:latin typeface="Calibri" pitchFamily="34" charset="0"/>
                <a:cs typeface="Calibri" pitchFamily="34" charset="0"/>
              </a:rPr>
              <a:t>“A metaphor based on bad history”</a:t>
            </a:r>
          </a:p>
          <a:p>
            <a:pPr marL="458788" indent="-457200" algn="just" eaLnBrk="1" fontAlgn="auto" hangingPunct="1">
              <a:spcBef>
                <a:spcPts val="0"/>
              </a:spcBef>
              <a:spcAft>
                <a:spcPts val="1800"/>
              </a:spcAft>
              <a:buSzPct val="150000"/>
              <a:buFont typeface="Wingdings" pitchFamily="2" charset="2"/>
              <a:buChar char="§"/>
              <a:defRPr/>
            </a:pPr>
            <a:r>
              <a:rPr lang="en-US" dirty="0">
                <a:latin typeface="Calibri" pitchFamily="34" charset="0"/>
                <a:cs typeface="Calibri" pitchFamily="34" charset="0"/>
              </a:rPr>
              <a:t>“A metaphor which has proved useless as a guide to judging”</a:t>
            </a:r>
          </a:p>
          <a:p>
            <a:pPr marL="458788" indent="-457200" algn="just" eaLnBrk="1" fontAlgn="auto" hangingPunct="1">
              <a:spcBef>
                <a:spcPts val="0"/>
              </a:spcBef>
              <a:spcAft>
                <a:spcPts val="1800"/>
              </a:spcAft>
              <a:buSzPct val="150000"/>
              <a:buFont typeface="Wingdings" pitchFamily="2" charset="2"/>
              <a:buChar char="§"/>
              <a:defRPr/>
            </a:pPr>
            <a:r>
              <a:rPr lang="en-US" dirty="0">
                <a:latin typeface="Calibri" pitchFamily="34" charset="0"/>
                <a:cs typeface="Calibri" pitchFamily="34" charset="0"/>
              </a:rPr>
              <a:t>“It should be frankly and explicitly abandoned.”</a:t>
            </a:r>
            <a:endParaRPr lang="en-US" sz="2800" dirty="0">
              <a:latin typeface="Calibri" pitchFamily="34" charset="0"/>
              <a:cs typeface="Calibri" pitchFamily="34" charset="0"/>
            </a:endParaRPr>
          </a:p>
        </p:txBody>
      </p:sp>
      <p:sp>
        <p:nvSpPr>
          <p:cNvPr id="10" name="Title 1">
            <a:extLst>
              <a:ext uri="{FF2B5EF4-FFF2-40B4-BE49-F238E27FC236}">
                <a16:creationId xmlns:a16="http://schemas.microsoft.com/office/drawing/2014/main" id="{DC38EC92-013B-4371-9A90-DF5E2F6CC1A8}"/>
              </a:ext>
            </a:extLst>
          </p:cNvPr>
          <p:cNvSpPr>
            <a:spLocks noGrp="1"/>
          </p:cNvSpPr>
          <p:nvPr>
            <p:ph type="title"/>
          </p:nvPr>
        </p:nvSpPr>
        <p:spPr>
          <a:xfrm>
            <a:off x="1905000" y="228600"/>
            <a:ext cx="8534400" cy="1127224"/>
          </a:xfrm>
        </p:spPr>
        <p:txBody>
          <a:bodyPr/>
          <a:lstStyle/>
          <a:p>
            <a:pPr algn="ctr" eaLnBrk="1" hangingPunct="1"/>
            <a:r>
              <a:rPr lang="en-US" sz="4000" dirty="0">
                <a:latin typeface="Calibri" pitchFamily="34" charset="0"/>
                <a:cs typeface="Calibri" pitchFamily="34" charset="0"/>
              </a:rPr>
              <a:t>Chief Justice Rehnquist</a:t>
            </a:r>
            <a:br>
              <a:rPr lang="en-US" sz="4000" dirty="0">
                <a:latin typeface="Calibri" pitchFamily="34" charset="0"/>
                <a:cs typeface="Calibri" pitchFamily="34" charset="0"/>
              </a:rPr>
            </a:br>
            <a:r>
              <a:rPr lang="en-US" sz="1600" i="1" dirty="0">
                <a:solidFill>
                  <a:schemeClr val="tx1"/>
                </a:solidFill>
                <a:latin typeface="Calibri" pitchFamily="34" charset="0"/>
                <a:cs typeface="Calibri" pitchFamily="34" charset="0"/>
              </a:rPr>
              <a:t>Wallace v. </a:t>
            </a:r>
            <a:r>
              <a:rPr lang="en-US" sz="1600" i="1" dirty="0" err="1">
                <a:solidFill>
                  <a:schemeClr val="tx1"/>
                </a:solidFill>
                <a:latin typeface="Calibri" pitchFamily="34" charset="0"/>
                <a:cs typeface="Calibri" pitchFamily="34" charset="0"/>
              </a:rPr>
              <a:t>Jaffree</a:t>
            </a:r>
            <a:r>
              <a:rPr lang="en-US" sz="1600" dirty="0">
                <a:solidFill>
                  <a:schemeClr val="tx1"/>
                </a:solidFill>
                <a:latin typeface="Calibri" pitchFamily="34" charset="0"/>
                <a:cs typeface="Calibri" pitchFamily="34" charset="0"/>
              </a:rPr>
              <a:t>, 472 U.S. 38, 107 (1985). </a:t>
            </a:r>
            <a:endParaRPr lang="en-US" sz="4000" dirty="0">
              <a:latin typeface="Calibri" pitchFamily="34" charset="0"/>
              <a:cs typeface="Calibri" pitchFamily="34" charset="0"/>
            </a:endParaRPr>
          </a:p>
        </p:txBody>
      </p:sp>
      <p:pic>
        <p:nvPicPr>
          <p:cNvPr id="11" name="Picture 2">
            <a:extLst>
              <a:ext uri="{FF2B5EF4-FFF2-40B4-BE49-F238E27FC236}">
                <a16:creationId xmlns:a16="http://schemas.microsoft.com/office/drawing/2014/main" id="{DEC20AA6-68A3-4079-880F-A6A88E0D3C98}"/>
              </a:ext>
            </a:extLst>
          </p:cNvPr>
          <p:cNvPicPr>
            <a:picLocks noChangeAspect="1" noChangeArrowheads="1"/>
          </p:cNvPicPr>
          <p:nvPr/>
        </p:nvPicPr>
        <p:blipFill>
          <a:blip r:embed="rId2" cstate="print"/>
          <a:srcRect/>
          <a:stretch>
            <a:fillRect/>
          </a:stretch>
        </p:blipFill>
        <p:spPr bwMode="auto">
          <a:xfrm>
            <a:off x="10591800" y="76201"/>
            <a:ext cx="990600" cy="1266825"/>
          </a:xfrm>
          <a:prstGeom prst="rect">
            <a:avLst/>
          </a:prstGeom>
          <a:noFill/>
          <a:ln w="28575">
            <a:solidFill>
              <a:schemeClr val="tx1"/>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05000" y="228600"/>
            <a:ext cx="8534400" cy="914400"/>
          </a:xfrm>
        </p:spPr>
        <p:txBody>
          <a:bodyPr/>
          <a:lstStyle/>
          <a:p>
            <a:pPr algn="ctr" eaLnBrk="1" hangingPunct="1"/>
            <a:r>
              <a:rPr lang="en-US" sz="4000" dirty="0">
                <a:latin typeface="Calibri" pitchFamily="34" charset="0"/>
                <a:cs typeface="Calibri" pitchFamily="34" charset="0"/>
              </a:rPr>
              <a:t>First Amendment</a:t>
            </a:r>
          </a:p>
        </p:txBody>
      </p:sp>
      <p:sp>
        <p:nvSpPr>
          <p:cNvPr id="2" name="Content Placeholder 2"/>
          <p:cNvSpPr>
            <a:spLocks noGrp="1"/>
          </p:cNvSpPr>
          <p:nvPr>
            <p:ph idx="1"/>
          </p:nvPr>
        </p:nvSpPr>
        <p:spPr>
          <a:xfrm>
            <a:off x="609600" y="1371600"/>
            <a:ext cx="10972800" cy="1219200"/>
          </a:xfrm>
        </p:spPr>
        <p:txBody>
          <a:bodyPr>
            <a:normAutofit/>
          </a:bodyPr>
          <a:lstStyle/>
          <a:p>
            <a:pPr marL="1588"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“Congress shall make no law respecting an establishment of religion, or prohibiting the free exercise there of.”</a:t>
            </a:r>
          </a:p>
        </p:txBody>
      </p:sp>
      <p:pic>
        <p:nvPicPr>
          <p:cNvPr id="18436" name="Picture 1"/>
          <p:cNvPicPr>
            <a:picLocks noChangeAspect="1" noChangeArrowheads="1"/>
          </p:cNvPicPr>
          <p:nvPr/>
        </p:nvPicPr>
        <p:blipFill>
          <a:blip r:embed="rId2" cstate="print"/>
          <a:srcRect/>
          <a:stretch>
            <a:fillRect/>
          </a:stretch>
        </p:blipFill>
        <p:spPr bwMode="auto">
          <a:xfrm>
            <a:off x="4082441" y="2895600"/>
            <a:ext cx="4027119" cy="3657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rtlCol="0">
            <a:normAutofit/>
          </a:bodyPr>
          <a:lstStyle/>
          <a:p>
            <a:pPr algn="ctr" eaLnBrk="1" fontAlgn="auto" hangingPunct="1">
              <a:spcAft>
                <a:spcPts val="0"/>
              </a:spcAft>
              <a:defRPr/>
            </a:pPr>
            <a:r>
              <a:rPr lang="en-US" sz="4000" i="1" dirty="0">
                <a:solidFill>
                  <a:schemeClr val="tx1"/>
                </a:solidFill>
                <a:latin typeface="Calibri" pitchFamily="34" charset="0"/>
                <a:cs typeface="Calibri" pitchFamily="34" charset="0"/>
              </a:rPr>
              <a:t>Baer v. Kolmorgen</a:t>
            </a:r>
            <a:r>
              <a:rPr lang="en-US" sz="4000" dirty="0">
                <a:solidFill>
                  <a:schemeClr val="tx1"/>
                </a:solidFill>
                <a:latin typeface="Calibri" pitchFamily="34" charset="0"/>
                <a:cs typeface="Calibri" pitchFamily="34" charset="0"/>
              </a:rPr>
              <a:t>, 181 NYS 2d. 230, 237 (1958).</a:t>
            </a:r>
          </a:p>
        </p:txBody>
      </p:sp>
      <p:sp>
        <p:nvSpPr>
          <p:cNvPr id="49155" name="Content Placeholder 2"/>
          <p:cNvSpPr>
            <a:spLocks noGrp="1"/>
          </p:cNvSpPr>
          <p:nvPr>
            <p:ph idx="1"/>
          </p:nvPr>
        </p:nvSpPr>
        <p:spPr>
          <a:xfrm>
            <a:off x="609600" y="1371600"/>
            <a:ext cx="10972800" cy="2895600"/>
          </a:xfrm>
        </p:spPr>
        <p:txBody>
          <a:bodyPr/>
          <a:lstStyle/>
          <a:p>
            <a:pPr marL="0" indent="0" algn="just" eaLnBrk="1" hangingPunct="1">
              <a:buNone/>
              <a:defRPr/>
            </a:pPr>
            <a:r>
              <a:rPr lang="en-US" sz="3600" dirty="0">
                <a:latin typeface="Calibri" pitchFamily="34" charset="0"/>
                <a:cs typeface="Calibri" pitchFamily="34" charset="0"/>
              </a:rPr>
              <a:t>“Much has been written in recent years concerning Thomas Jefferson’s reference in 1802 to ‘a wall of separation between church and state...’ [It] has received so much attention that one would almost think at times that it is to be found somewhere in our Constitution.”</a:t>
            </a:r>
          </a:p>
        </p:txBody>
      </p:sp>
      <p:pic>
        <p:nvPicPr>
          <p:cNvPr id="61444" name="Picture 4"/>
          <p:cNvPicPr>
            <a:picLocks noChangeAspect="1" noChangeArrowheads="1"/>
          </p:cNvPicPr>
          <p:nvPr/>
        </p:nvPicPr>
        <p:blipFill>
          <a:blip r:embed="rId2" cstate="print"/>
          <a:srcRect/>
          <a:stretch>
            <a:fillRect/>
          </a:stretch>
        </p:blipFill>
        <p:spPr bwMode="auto">
          <a:xfrm>
            <a:off x="4343400" y="4343400"/>
            <a:ext cx="3505200" cy="22860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0" y="228600"/>
            <a:ext cx="9829800" cy="970422"/>
          </a:xfrm>
        </p:spPr>
        <p:txBody>
          <a:bodyPr rtlCol="0">
            <a:normAutofit/>
          </a:bodyPr>
          <a:lstStyle/>
          <a:p>
            <a:pPr algn="ctr" eaLnBrk="1" fontAlgn="auto" hangingPunct="1">
              <a:spcAft>
                <a:spcPts val="0"/>
              </a:spcAft>
              <a:defRPr/>
            </a:pPr>
            <a:r>
              <a:rPr lang="en-US" sz="4000" dirty="0">
                <a:latin typeface="Calibri" pitchFamily="34" charset="0"/>
                <a:cs typeface="Calibri" pitchFamily="34" charset="0"/>
              </a:rPr>
              <a:t>Article 124 of the Soviet Union Constitution</a:t>
            </a:r>
          </a:p>
        </p:txBody>
      </p:sp>
      <p:sp>
        <p:nvSpPr>
          <p:cNvPr id="19458" name="Content Placeholder 2"/>
          <p:cNvSpPr>
            <a:spLocks noGrp="1"/>
          </p:cNvSpPr>
          <p:nvPr>
            <p:ph idx="1"/>
          </p:nvPr>
        </p:nvSpPr>
        <p:spPr>
          <a:xfrm>
            <a:off x="647700" y="1371600"/>
            <a:ext cx="10934700" cy="1828800"/>
          </a:xfrm>
        </p:spPr>
        <p:txBody>
          <a:bodyPr>
            <a:normAutofit/>
          </a:bodyPr>
          <a:lstStyle/>
          <a:p>
            <a:pPr marL="0" indent="0" algn="just" eaLnBrk="1" fontAlgn="auto" hangingPunct="1">
              <a:spcAft>
                <a:spcPts val="0"/>
              </a:spcAft>
              <a:buClr>
                <a:schemeClr val="tx1">
                  <a:shade val="95000"/>
                </a:schemeClr>
              </a:buClr>
              <a:buNone/>
              <a:defRPr/>
            </a:pPr>
            <a:r>
              <a:rPr lang="en-US" sz="3600" dirty="0">
                <a:latin typeface="Calibri" pitchFamily="34" charset="0"/>
                <a:cs typeface="Calibri" pitchFamily="34" charset="0"/>
              </a:rPr>
              <a:t>“In order to ensure to citizens freedom of conscience, </a:t>
            </a:r>
            <a:r>
              <a:rPr lang="en-US" sz="3600" b="1" i="1" u="sng" dirty="0">
                <a:solidFill>
                  <a:srgbClr val="FFFFCC"/>
                </a:solidFill>
                <a:latin typeface="Calibri" pitchFamily="34" charset="0"/>
                <a:cs typeface="Calibri" pitchFamily="34" charset="0"/>
              </a:rPr>
              <a:t>the church in the USSR is separated from the state</a:t>
            </a:r>
            <a:r>
              <a:rPr lang="en-US" sz="3600" dirty="0">
                <a:latin typeface="Calibri" pitchFamily="34" charset="0"/>
                <a:cs typeface="Calibri" pitchFamily="34" charset="0"/>
              </a:rPr>
              <a:t>, and the school from the church” (italics added).</a:t>
            </a:r>
          </a:p>
        </p:txBody>
      </p:sp>
      <p:sp>
        <p:nvSpPr>
          <p:cNvPr id="19460" name="TextBox 3"/>
          <p:cNvSpPr txBox="1">
            <a:spLocks noChangeArrowheads="1"/>
          </p:cNvSpPr>
          <p:nvPr/>
        </p:nvSpPr>
        <p:spPr bwMode="auto">
          <a:xfrm>
            <a:off x="990600" y="6324600"/>
            <a:ext cx="10210800" cy="338554"/>
          </a:xfrm>
          <a:prstGeom prst="rect">
            <a:avLst/>
          </a:prstGeom>
          <a:noFill/>
          <a:ln w="9525">
            <a:noFill/>
            <a:miter lim="800000"/>
            <a:headEnd/>
            <a:tailEnd/>
          </a:ln>
        </p:spPr>
        <p:txBody>
          <a:bodyPr wrap="square">
            <a:spAutoFit/>
          </a:bodyPr>
          <a:lstStyle/>
          <a:p>
            <a:pPr algn="ctr"/>
            <a:r>
              <a:rPr lang="en-US" sz="1600" dirty="0">
                <a:latin typeface="Calibri" pitchFamily="34" charset="0"/>
                <a:cs typeface="Calibri" pitchFamily="34" charset="0"/>
              </a:rPr>
              <a:t>Amos J. </a:t>
            </a:r>
            <a:r>
              <a:rPr lang="en-US" sz="1600" dirty="0" err="1">
                <a:latin typeface="Calibri" pitchFamily="34" charset="0"/>
                <a:cs typeface="Calibri" pitchFamily="34" charset="0"/>
              </a:rPr>
              <a:t>Peaslee</a:t>
            </a:r>
            <a:r>
              <a:rPr lang="en-US" sz="1600" dirty="0">
                <a:latin typeface="Calibri" pitchFamily="34" charset="0"/>
                <a:cs typeface="Calibri" pitchFamily="34" charset="0"/>
              </a:rPr>
              <a:t>, </a:t>
            </a:r>
            <a:r>
              <a:rPr lang="en-US" sz="1600" i="1" dirty="0">
                <a:latin typeface="Calibri" pitchFamily="34" charset="0"/>
                <a:cs typeface="Calibri" pitchFamily="34" charset="0"/>
              </a:rPr>
              <a:t>Constitutions of Nations</a:t>
            </a:r>
            <a:r>
              <a:rPr lang="en-US" sz="1600" dirty="0">
                <a:latin typeface="Calibri" pitchFamily="34" charset="0"/>
                <a:cs typeface="Calibri" pitchFamily="34" charset="0"/>
              </a:rPr>
              <a:t> (Concord, NH: Rumford, 1950), 3:280.</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6980" y="3429000"/>
            <a:ext cx="3578041" cy="22299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544"/>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8828</TotalTime>
  <Words>4412</Words>
  <Application>Microsoft Office PowerPoint</Application>
  <PresentationFormat>Widescreen</PresentationFormat>
  <Paragraphs>255</Paragraphs>
  <Slides>61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Calibri</vt:lpstr>
      <vt:lpstr>Times New Roman</vt:lpstr>
      <vt:lpstr>Wingdings</vt:lpstr>
      <vt:lpstr>Azure</vt:lpstr>
      <vt:lpstr>THE BIG LIE: SEPARATION OF CHURCH AND STATE</vt:lpstr>
      <vt:lpstr>PowerPoint Presentation</vt:lpstr>
      <vt:lpstr>Engle v. Vitale, 370 U.S. 421-22 (1962).</vt:lpstr>
      <vt:lpstr>Preview</vt:lpstr>
      <vt:lpstr>Preview</vt:lpstr>
      <vt:lpstr>Preview</vt:lpstr>
      <vt:lpstr>First Amendment</vt:lpstr>
      <vt:lpstr>Baer v. Kolmorgen, 181 NYS 2d. 230, 237 (1958).</vt:lpstr>
      <vt:lpstr>Article 124 of the Soviet Union Constitution</vt:lpstr>
      <vt:lpstr>Communist Goals (1963) Congressional Record--Appendix, pp. A34-A35 January 10, 1963  Current Communist Goals  EXTENSION OF REMARKS OF HON. A. S. HERLONG, JR. OF FLORIDA IN THE HOUSE OF REPRESENTATIVES  Thursday, January 10, 1963</vt:lpstr>
      <vt:lpstr>Preview</vt:lpstr>
      <vt:lpstr>Origin of Separation Between Church and State</vt:lpstr>
      <vt:lpstr>Thomas Jefferson</vt:lpstr>
      <vt:lpstr>Declaration of Independence</vt:lpstr>
      <vt:lpstr>Thomas Jefferson</vt:lpstr>
      <vt:lpstr>Preview</vt:lpstr>
      <vt:lpstr>PowerPoint Presentation</vt:lpstr>
      <vt:lpstr>Leviticus 25:10</vt:lpstr>
      <vt:lpstr>Article III of the Northwest Ordinance</vt:lpstr>
      <vt:lpstr>Chief Justice Warren Burger Lynch v. Donnelly, 465 U.S. 668, 673-74 (1984). </vt:lpstr>
      <vt:lpstr>PowerPoint Presentation</vt:lpstr>
      <vt:lpstr>Preview</vt:lpstr>
      <vt:lpstr>Tenth Amendment</vt:lpstr>
      <vt:lpstr>Federalist # 45</vt:lpstr>
      <vt:lpstr>Federalist # 51</vt:lpstr>
      <vt:lpstr>Lord Acton</vt:lpstr>
      <vt:lpstr>Federalism</vt:lpstr>
      <vt:lpstr>First Amendment</vt:lpstr>
      <vt:lpstr>Chief Justice John Marshall</vt:lpstr>
      <vt:lpstr>14th Amendment</vt:lpstr>
      <vt:lpstr>Everson (1947)</vt:lpstr>
      <vt:lpstr>Justice Hugo Black </vt:lpstr>
      <vt:lpstr>Preview</vt:lpstr>
      <vt:lpstr>Justice Learned Hand</vt:lpstr>
      <vt:lpstr>Preview</vt:lpstr>
      <vt:lpstr>No Precedent</vt:lpstr>
      <vt:lpstr>PowerPoint Presentation</vt:lpstr>
      <vt:lpstr>Preview</vt:lpstr>
      <vt:lpstr>Scripture and Psychological Damage</vt:lpstr>
      <vt:lpstr>Preview</vt:lpstr>
      <vt:lpstr>George Washington</vt:lpstr>
      <vt:lpstr>Thomas Jefferson</vt:lpstr>
      <vt:lpstr>Thomas Jefferson</vt:lpstr>
      <vt:lpstr>A Legislative Philosophy</vt:lpstr>
      <vt:lpstr>A Legislative Philosophy</vt:lpstr>
      <vt:lpstr>Infamous Warren Court Quip Attributed to Justice William O. Douglas </vt:lpstr>
      <vt:lpstr>Preview</vt:lpstr>
      <vt:lpstr>New Age Proselytizing</vt:lpstr>
      <vt:lpstr>Islamic Proselytizing</vt:lpstr>
      <vt:lpstr>Islamic Proselytizing</vt:lpstr>
      <vt:lpstr>Humanist Beliefs</vt:lpstr>
      <vt:lpstr>Fundamental Questions Christian Answers</vt:lpstr>
      <vt:lpstr>Fundamental Questions Humanistic Answers</vt:lpstr>
      <vt:lpstr>Humanists Call Themselves Religious</vt:lpstr>
      <vt:lpstr>Torcaso v. Watkins (1961)</vt:lpstr>
      <vt:lpstr>Humanist Proselytizing</vt:lpstr>
      <vt:lpstr>Ann Coulter</vt:lpstr>
      <vt:lpstr>Preview</vt:lpstr>
      <vt:lpstr>Preview</vt:lpstr>
      <vt:lpstr>Chief Justice Rehnquist Wallace v. Jaffree, 472 U.S. 38, 107 (1985). </vt:lpstr>
      <vt:lpstr>Chief Justice Rehnquist Wallace v. Jaffree, 472 U.S. 38, 107 (1985).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LIE</dc:title>
  <dc:subject>THE BIG LIE</dc:subject>
  <dc:creator>A. Woods</dc:creator>
  <dc:description>Modified by Jim McGowan</dc:description>
  <cp:lastModifiedBy>James McGowan</cp:lastModifiedBy>
  <cp:revision>969</cp:revision>
  <cp:lastPrinted>2011-06-25T18:12:52Z</cp:lastPrinted>
  <dcterms:created xsi:type="dcterms:W3CDTF">2009-03-17T12:21:13Z</dcterms:created>
  <dcterms:modified xsi:type="dcterms:W3CDTF">2021-06-30T19:33:13Z</dcterms:modified>
</cp:coreProperties>
</file>