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56"/>
  </p:notesMasterIdLst>
  <p:handoutMasterIdLst>
    <p:handoutMasterId r:id="rId157"/>
  </p:handoutMasterIdLst>
  <p:sldIdLst>
    <p:sldId id="2094" r:id="rId2"/>
    <p:sldId id="2064" r:id="rId3"/>
    <p:sldId id="1984" r:id="rId4"/>
    <p:sldId id="6578" r:id="rId5"/>
    <p:sldId id="6803" r:id="rId6"/>
    <p:sldId id="6856" r:id="rId7"/>
    <p:sldId id="7328" r:id="rId8"/>
    <p:sldId id="7330" r:id="rId9"/>
    <p:sldId id="2130" r:id="rId10"/>
    <p:sldId id="7483" r:id="rId11"/>
    <p:sldId id="2131" r:id="rId12"/>
    <p:sldId id="7340" r:id="rId13"/>
    <p:sldId id="276" r:id="rId14"/>
    <p:sldId id="7341" r:id="rId15"/>
    <p:sldId id="7485" r:id="rId16"/>
    <p:sldId id="7329" r:id="rId17"/>
    <p:sldId id="2132" r:id="rId18"/>
    <p:sldId id="7486" r:id="rId19"/>
    <p:sldId id="1983" r:id="rId20"/>
    <p:sldId id="7342" r:id="rId21"/>
    <p:sldId id="1988" r:id="rId22"/>
    <p:sldId id="6835" r:id="rId23"/>
    <p:sldId id="7487" r:id="rId24"/>
    <p:sldId id="7523" r:id="rId25"/>
    <p:sldId id="2133" r:id="rId26"/>
    <p:sldId id="7344" r:id="rId27"/>
    <p:sldId id="2968" r:id="rId28"/>
    <p:sldId id="3018" r:id="rId29"/>
    <p:sldId id="7488" r:id="rId30"/>
    <p:sldId id="3059" r:id="rId31"/>
    <p:sldId id="2986" r:id="rId32"/>
    <p:sldId id="7489" r:id="rId33"/>
    <p:sldId id="3052" r:id="rId34"/>
    <p:sldId id="7356" r:id="rId35"/>
    <p:sldId id="7490" r:id="rId36"/>
    <p:sldId id="3011" r:id="rId37"/>
    <p:sldId id="7491" r:id="rId38"/>
    <p:sldId id="3053" r:id="rId39"/>
    <p:sldId id="3054" r:id="rId40"/>
    <p:sldId id="2960" r:id="rId41"/>
    <p:sldId id="7492" r:id="rId42"/>
    <p:sldId id="2790" r:id="rId43"/>
    <p:sldId id="7461" r:id="rId44"/>
    <p:sldId id="7493" r:id="rId45"/>
    <p:sldId id="7345" r:id="rId46"/>
    <p:sldId id="7494" r:id="rId47"/>
    <p:sldId id="3058" r:id="rId48"/>
    <p:sldId id="3060" r:id="rId49"/>
    <p:sldId id="2987" r:id="rId50"/>
    <p:sldId id="7462" r:id="rId51"/>
    <p:sldId id="2883" r:id="rId52"/>
    <p:sldId id="3074" r:id="rId53"/>
    <p:sldId id="2880" r:id="rId54"/>
    <p:sldId id="7495" r:id="rId55"/>
    <p:sldId id="7346" r:id="rId56"/>
    <p:sldId id="7496" r:id="rId57"/>
    <p:sldId id="3061" r:id="rId58"/>
    <p:sldId id="7455" r:id="rId59"/>
    <p:sldId id="7459" r:id="rId60"/>
    <p:sldId id="7460" r:id="rId61"/>
    <p:sldId id="6740" r:id="rId62"/>
    <p:sldId id="6736" r:id="rId63"/>
    <p:sldId id="6738" r:id="rId64"/>
    <p:sldId id="7497" r:id="rId65"/>
    <p:sldId id="7321" r:id="rId66"/>
    <p:sldId id="7524" r:id="rId67"/>
    <p:sldId id="7338" r:id="rId68"/>
    <p:sldId id="7464" r:id="rId69"/>
    <p:sldId id="7501" r:id="rId70"/>
    <p:sldId id="3055" r:id="rId71"/>
    <p:sldId id="3056" r:id="rId72"/>
    <p:sldId id="7502" r:id="rId73"/>
    <p:sldId id="7510" r:id="rId74"/>
    <p:sldId id="6732" r:id="rId75"/>
    <p:sldId id="7503" r:id="rId76"/>
    <p:sldId id="3057" r:id="rId77"/>
    <p:sldId id="7549" r:id="rId78"/>
    <p:sldId id="7511" r:id="rId79"/>
    <p:sldId id="7550" r:id="rId80"/>
    <p:sldId id="7504" r:id="rId81"/>
    <p:sldId id="7469" r:id="rId82"/>
    <p:sldId id="7505" r:id="rId83"/>
    <p:sldId id="7454" r:id="rId84"/>
    <p:sldId id="6936" r:id="rId85"/>
    <p:sldId id="6937" r:id="rId86"/>
    <p:sldId id="6938" r:id="rId87"/>
    <p:sldId id="7473" r:id="rId88"/>
    <p:sldId id="6621" r:id="rId89"/>
    <p:sldId id="7507" r:id="rId90"/>
    <p:sldId id="7474" r:id="rId91"/>
    <p:sldId id="2307" r:id="rId92"/>
    <p:sldId id="7476" r:id="rId93"/>
    <p:sldId id="7475" r:id="rId94"/>
    <p:sldId id="7477" r:id="rId95"/>
    <p:sldId id="7478" r:id="rId96"/>
    <p:sldId id="7479" r:id="rId97"/>
    <p:sldId id="7551" r:id="rId98"/>
    <p:sldId id="3037" r:id="rId99"/>
    <p:sldId id="5545" r:id="rId100"/>
    <p:sldId id="3045" r:id="rId101"/>
    <p:sldId id="3050" r:id="rId102"/>
    <p:sldId id="3154" r:id="rId103"/>
    <p:sldId id="3547" r:id="rId104"/>
    <p:sldId id="7548" r:id="rId105"/>
    <p:sldId id="7508" r:id="rId106"/>
    <p:sldId id="7509" r:id="rId107"/>
    <p:sldId id="7482" r:id="rId108"/>
    <p:sldId id="7512" r:id="rId109"/>
    <p:sldId id="7484" r:id="rId110"/>
    <p:sldId id="7513" r:id="rId111"/>
    <p:sldId id="7552" r:id="rId112"/>
    <p:sldId id="7515" r:id="rId113"/>
    <p:sldId id="7520" r:id="rId114"/>
    <p:sldId id="7521" r:id="rId115"/>
    <p:sldId id="7518" r:id="rId116"/>
    <p:sldId id="7519" r:id="rId117"/>
    <p:sldId id="7392" r:id="rId118"/>
    <p:sldId id="7498" r:id="rId119"/>
    <p:sldId id="7553" r:id="rId120"/>
    <p:sldId id="7522" r:id="rId121"/>
    <p:sldId id="2216" r:id="rId122"/>
    <p:sldId id="7526" r:id="rId123"/>
    <p:sldId id="7527" r:id="rId124"/>
    <p:sldId id="7554" r:id="rId125"/>
    <p:sldId id="7528" r:id="rId126"/>
    <p:sldId id="7529" r:id="rId127"/>
    <p:sldId id="7541" r:id="rId128"/>
    <p:sldId id="2984" r:id="rId129"/>
    <p:sldId id="2983" r:id="rId130"/>
    <p:sldId id="2962" r:id="rId131"/>
    <p:sldId id="2963" r:id="rId132"/>
    <p:sldId id="2858" r:id="rId133"/>
    <p:sldId id="7313" r:id="rId134"/>
    <p:sldId id="2859" r:id="rId135"/>
    <p:sldId id="3077" r:id="rId136"/>
    <p:sldId id="7008" r:id="rId137"/>
    <p:sldId id="7542" r:id="rId138"/>
    <p:sldId id="7532" r:id="rId139"/>
    <p:sldId id="7543" r:id="rId140"/>
    <p:sldId id="7534" r:id="rId141"/>
    <p:sldId id="7544" r:id="rId142"/>
    <p:sldId id="7555" r:id="rId143"/>
    <p:sldId id="7536" r:id="rId144"/>
    <p:sldId id="7545" r:id="rId145"/>
    <p:sldId id="7538" r:id="rId146"/>
    <p:sldId id="2901" r:id="rId147"/>
    <p:sldId id="7539" r:id="rId148"/>
    <p:sldId id="7546" r:id="rId149"/>
    <p:sldId id="7540" r:id="rId150"/>
    <p:sldId id="7499" r:id="rId151"/>
    <p:sldId id="7209" r:id="rId152"/>
    <p:sldId id="7500" r:id="rId153"/>
    <p:sldId id="7547" r:id="rId154"/>
    <p:sldId id="7299" r:id="rId155"/>
  </p:sldIdLst>
  <p:sldSz cx="12192000" cy="6858000"/>
  <p:notesSz cx="7315200" cy="9601200"/>
  <p:custDataLst>
    <p:tags r:id="rId158"/>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CCFF"/>
    <a:srgbClr val="0000CC"/>
    <a:srgbClr val="66FF66"/>
    <a:srgbClr val="33CC33"/>
    <a:srgbClr val="000066"/>
    <a:srgbClr val="FFCCFF"/>
    <a:srgbClr val="0000FF"/>
    <a:srgbClr val="FFFF99"/>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varScale="1">
        <p:scale>
          <a:sx n="59" d="100"/>
          <a:sy n="59" d="100"/>
        </p:scale>
        <p:origin x="90" y="174"/>
      </p:cViewPr>
      <p:guideLst>
        <p:guide orient="horz" pos="2160"/>
        <p:guide pos="384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notesViewPr>
    <p:cSldViewPr>
      <p:cViewPr varScale="1">
        <p:scale>
          <a:sx n="82" d="100"/>
          <a:sy n="82" d="100"/>
        </p:scale>
        <p:origin x="4123" y="6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_rels/viewProps.xml.rels><?xml version="1.0" encoding="UTF-8" standalone="yes"?>
<Relationships xmlns="http://schemas.openxmlformats.org/package/2006/relationships"><Relationship Id="rId1" Type="http://schemas.openxmlformats.org/officeDocument/2006/relationships/slide" Target="slides/slide1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042 -10v1-32 </a:t>
            </a:r>
          </a:p>
          <a:p>
            <a:pPr>
              <a:defRPr/>
            </a:pPr>
            <a:r>
              <a:rPr lang="en-US" sz="1600" dirty="0"/>
              <a:t>06-27-2021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12-17T17:38:17.005"/>
    </inkml:context>
    <inkml:brush xml:id="br0">
      <inkml:brushProperty name="width" value="0.025" units="cm"/>
      <inkml:brushProperty name="height" value="0.025" units="cm"/>
    </inkml:brush>
  </inkml:definitions>
  <inkml:trace contextRef="#ctx0" brushRef="#br0">31694 8024 3712,'-16'0'1472,"16"0"-768,0-16-672,0 16 352,-16 0-256,16 0 0,-17 0-1408,17-32-640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6/26/2021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a:t>
            </a:fld>
            <a:endParaRPr lang="en-US" altLang="en-US" dirty="0"/>
          </a:p>
        </p:txBody>
      </p:sp>
    </p:spTree>
    <p:extLst>
      <p:ext uri="{BB962C8B-B14F-4D97-AF65-F5344CB8AC3E}">
        <p14:creationId xmlns:p14="http://schemas.microsoft.com/office/powerpoint/2010/main" val="3782384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90</a:t>
            </a:fld>
            <a:endParaRPr lang="en-US" altLang="en-US" dirty="0"/>
          </a:p>
        </p:txBody>
      </p:sp>
    </p:spTree>
    <p:extLst>
      <p:ext uri="{BB962C8B-B14F-4D97-AF65-F5344CB8AC3E}">
        <p14:creationId xmlns:p14="http://schemas.microsoft.com/office/powerpoint/2010/main" val="1262049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122</a:t>
            </a:fld>
            <a:endParaRPr lang="en-US" altLang="en-US" dirty="0"/>
          </a:p>
        </p:txBody>
      </p:sp>
    </p:spTree>
    <p:extLst>
      <p:ext uri="{BB962C8B-B14F-4D97-AF65-F5344CB8AC3E}">
        <p14:creationId xmlns:p14="http://schemas.microsoft.com/office/powerpoint/2010/main" val="3144682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145</a:t>
            </a:fld>
            <a:endParaRPr lang="en-US" altLang="en-US" dirty="0"/>
          </a:p>
        </p:txBody>
      </p:sp>
    </p:spTree>
    <p:extLst>
      <p:ext uri="{BB962C8B-B14F-4D97-AF65-F5344CB8AC3E}">
        <p14:creationId xmlns:p14="http://schemas.microsoft.com/office/powerpoint/2010/main" val="2439747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154</a:t>
            </a:fld>
            <a:endParaRPr lang="en-US" altLang="en-US" dirty="0"/>
          </a:p>
        </p:txBody>
      </p:sp>
    </p:spTree>
    <p:extLst>
      <p:ext uri="{BB962C8B-B14F-4D97-AF65-F5344CB8AC3E}">
        <p14:creationId xmlns:p14="http://schemas.microsoft.com/office/powerpoint/2010/main" val="47420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6/26/2021</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532635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6/26/2021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291933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2314326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 id="2147488919"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490.png"/></Relationships>
</file>

<file path=ppt/slides/_rels/slide10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1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0.png"/></Relationships>
</file>

<file path=ppt/slides/_rels/slide1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7.wmf"/><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7.wmf"/><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1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13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1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4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4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0.png"/></Relationships>
</file>

<file path=ppt/slides/_rels/slide1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1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1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jpe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4.jpeg"/></Relationships>
</file>

<file path=ppt/slides/_rels/slide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42.jpeg"/><Relationship Id="rId5" Type="http://schemas.microsoft.com/office/2007/relationships/hdphoto" Target="../media/hdphoto1.wdp"/><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334000"/>
            <a:ext cx="5352752" cy="14509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10</a:t>
            </a:r>
            <a:r>
              <a:rPr lang="en-US" sz="3600" kern="0" dirty="0">
                <a:effectLst>
                  <a:outerShdw blurRad="38100" dist="38100" dir="2700000" algn="tl">
                    <a:srgbClr val="000000">
                      <a:alpha val="43137"/>
                    </a:srgbClr>
                  </a:outerShdw>
                </a:effectLst>
                <a:cs typeface="Calibri" panose="020F0502020204030204" pitchFamily="34" charset="0"/>
              </a:rPr>
              <a:t>‒11</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National Dispersion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066800" y="1946275"/>
            <a:ext cx="64770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3519"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16713915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7" name="Group 3">
            <a:extLst>
              <a:ext uri="{FF2B5EF4-FFF2-40B4-BE49-F238E27FC236}">
                <a16:creationId xmlns:a16="http://schemas.microsoft.com/office/drawing/2014/main" id="{479309E5-679C-4C49-A8D9-FF1ED4DCD3F5}"/>
              </a:ext>
            </a:extLst>
          </p:cNvPr>
          <p:cNvGraphicFramePr>
            <a:graphicFrameLocks noGrp="1"/>
          </p:cNvGraphicFramePr>
          <p:nvPr>
            <p:ph type="tbl" idx="1"/>
          </p:nvPr>
        </p:nvGraphicFramePr>
        <p:xfrm>
          <a:off x="838200" y="388650"/>
          <a:ext cx="10515600" cy="6080700"/>
        </p:xfrm>
        <a:graphic>
          <a:graphicData uri="http://schemas.openxmlformats.org/drawingml/2006/table">
            <a:tbl>
              <a:tblPr/>
              <a:tblGrid>
                <a:gridCol w="52578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0">
                <a:tc gridSpan="2">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defRPr/>
                      </a:pPr>
                      <a:r>
                        <a:rPr lang="en-US" sz="32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Hitchcock</a:t>
                      </a:r>
                      <a:r>
                        <a:rPr lang="en-US" sz="3200" b="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
                          <a:schemeClr val="tx2"/>
                        </a:buClr>
                        <a:buSzTx/>
                        <a:buFontTx/>
                        <a:buNone/>
                        <a:tabLst/>
                        <a:defRPr/>
                      </a:pPr>
                      <a:r>
                        <a:rPr lang="en-US" sz="2400" b="0" i="1"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Second Coming of Babylon</a:t>
                      </a:r>
                      <a:r>
                        <a:rPr lang="en-US" sz="2400" b="0" dirty="0">
                          <a:solidFill>
                            <a:schemeClr val="tx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109.</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endParaRPr kumimoji="0" lang="en-US" sz="2600" b="1" i="0" u="none" strike="noStrike" cap="none" normalizeH="0" baseline="0" dirty="0">
                        <a:ln>
                          <a:noFill/>
                        </a:ln>
                        <a:solidFill>
                          <a:srgbClr val="FFFF00"/>
                        </a:solidFill>
                        <a:effectLst>
                          <a:outerShdw blurRad="38100" dist="38100" dir="2700000" algn="tl">
                            <a:srgbClr val="000000"/>
                          </a:outerShdw>
                        </a:effectLst>
                        <a:latin typeface="Calibri" panose="020F0502020204030204" pitchFamily="34" charset="0"/>
                        <a:cs typeface="Calibri" panose="020F0502020204030204" pitchFamily="34" charset="0"/>
                      </a:endParaRPr>
                    </a:p>
                  </a:txBody>
                  <a:tcPr marT="45717" marB="45717" horzOverflow="overflow">
                    <a:lnL>
                      <a:noFill/>
                    </a:lnL>
                    <a:lnR cap="flat">
                      <a:noFill/>
                    </a:lnR>
                    <a:lnT cap="flat">
                      <a:noFill/>
                    </a:lnT>
                    <a:lnB w="12700" cap="flat" cmpd="sng" algn="ctr">
                      <a:solidFill>
                        <a:schemeClr val="hlink"/>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38814076"/>
                  </a:ext>
                </a:extLst>
              </a:tr>
              <a:tr h="533370">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ZECHARIAH 5:5-11</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ctr" defTabSz="914400" rtl="0" eaLnBrk="0" fontAlgn="base" latinLnBrk="0" hangingPunct="0">
                        <a:lnSpc>
                          <a:spcPct val="100000"/>
                        </a:lnSpc>
                        <a:spcBef>
                          <a:spcPct val="0"/>
                        </a:spcBef>
                        <a:spcAft>
                          <a:spcPct val="0"/>
                        </a:spcAft>
                        <a:buClr>
                          <a:schemeClr val="tx2"/>
                        </a:buClr>
                        <a:buSzTx/>
                        <a:buFontTx/>
                        <a:buNone/>
                        <a:tabLst/>
                      </a:pPr>
                      <a:r>
                        <a:rPr kumimoji="0" lang="en-US" sz="2800" b="1" i="0"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REVELATION 17–18</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 sitting in a basket</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 sitting on beast, seven mountains, many waters (17: 3, 9, 15)</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Emphasis on commerce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(basket for measuring grain)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Emphasis on commerce (merchant of grain, 18:13)</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Woman’s name is wickedness</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Woman’s name is Babylon the Great, Mother of Harlots and Abominations of the Earth</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45720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Focus on False worship </a:t>
                      </a:r>
                    </a:p>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(temple is built for the woman)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Focus on False worship (17:5)</a:t>
                      </a:r>
                    </a:p>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2500" b="0"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731520">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Woman taken to Babylon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p>
                      <a:pPr marL="0" marR="0" lvl="0" indent="0" algn="l" defTabSz="914400" rtl="0" eaLnBrk="0" fontAlgn="base" latinLnBrk="0" hangingPunct="0">
                        <a:lnSpc>
                          <a:spcPct val="100000"/>
                        </a:lnSpc>
                        <a:spcBef>
                          <a:spcPct val="0"/>
                        </a:spcBef>
                        <a:spcAft>
                          <a:spcPct val="0"/>
                        </a:spcAft>
                        <a:buClr>
                          <a:schemeClr val="tx2"/>
                        </a:buClr>
                        <a:buSzTx/>
                        <a:buFontTx/>
                        <a:buNone/>
                        <a:tabLst/>
                      </a:pPr>
                      <a:r>
                        <a:rPr kumimoji="0" lang="en-US" sz="2500" b="0" i="0" u="none" strike="noStrike" kern="1200" cap="none" normalizeH="0" baseline="0" dirty="0">
                          <a:ln>
                            <a:noFill/>
                          </a:ln>
                          <a:solidFill>
                            <a:schemeClr val="bg2"/>
                          </a:solidFill>
                          <a:effectLst/>
                          <a:latin typeface="Calibri" panose="020F0502020204030204" pitchFamily="34" charset="0"/>
                          <a:ea typeface="+mn-ea"/>
                          <a:cs typeface="Calibri" panose="020F0502020204030204" pitchFamily="34" charset="0"/>
                        </a:rPr>
                        <a:t>Woman called Babylon</a:t>
                      </a:r>
                    </a:p>
                  </a:txBody>
                  <a:tcPr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47488594"/>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a:extLst>
              <a:ext uri="{FF2B5EF4-FFF2-40B4-BE49-F238E27FC236}">
                <a16:creationId xmlns:a16="http://schemas.microsoft.com/office/drawing/2014/main" id="{1CFB42D7-1A29-40D6-B4CC-EF1019837C08}"/>
              </a:ext>
            </a:extLst>
          </p:cNvPr>
          <p:cNvSpPr>
            <a:spLocks noGrp="1" noChangeArrowheads="1"/>
          </p:cNvSpPr>
          <p:nvPr>
            <p:ph type="body" idx="1"/>
          </p:nvPr>
        </p:nvSpPr>
        <p:spPr>
          <a:xfrm>
            <a:off x="1676400" y="2476500"/>
            <a:ext cx="8839200" cy="19050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“The vision or prophecy (</a:t>
            </a:r>
            <a:r>
              <a:rPr lang="en-US" altLang="en-US" dirty="0" err="1">
                <a:effectLst>
                  <a:outerShdw blurRad="38100" dist="38100" dir="2700000" algn="tl">
                    <a:srgbClr val="000000">
                      <a:alpha val="43137"/>
                    </a:srgbClr>
                  </a:outerShdw>
                </a:effectLst>
                <a:cs typeface="Times New Roman" panose="02020603050405020304" pitchFamily="18" charset="0"/>
              </a:rPr>
              <a:t>Zec</a:t>
            </a:r>
            <a:r>
              <a:rPr lang="en-US" altLang="en-US" dirty="0">
                <a:effectLst>
                  <a:outerShdw blurRad="38100" dist="38100" dir="2700000" algn="tl">
                    <a:srgbClr val="000000">
                      <a:alpha val="43137"/>
                    </a:srgbClr>
                  </a:outerShdw>
                </a:effectLst>
                <a:cs typeface="Times New Roman" panose="02020603050405020304" pitchFamily="18" charset="0"/>
              </a:rPr>
              <a:t>. 5) contains the germ which is afterward expanded and developed in such detail in Rev. 17 and 18.” Pink, </a:t>
            </a:r>
            <a:r>
              <a:rPr lang="en-US" altLang="en-US" i="1" dirty="0">
                <a:effectLst>
                  <a:outerShdw blurRad="38100" dist="38100" dir="2700000" algn="tl">
                    <a:srgbClr val="000000">
                      <a:alpha val="43137"/>
                    </a:srgbClr>
                  </a:outerShdw>
                </a:effectLst>
                <a:cs typeface="Times New Roman" panose="02020603050405020304" pitchFamily="18" charset="0"/>
              </a:rPr>
              <a:t>The Antichrist</a:t>
            </a:r>
            <a:r>
              <a:rPr lang="en-US" altLang="en-US" dirty="0">
                <a:effectLst>
                  <a:outerShdw blurRad="38100" dist="38100" dir="2700000" algn="tl">
                    <a:srgbClr val="000000">
                      <a:alpha val="43137"/>
                    </a:srgbClr>
                  </a:outerShdw>
                </a:effectLst>
                <a:cs typeface="Times New Roman" panose="02020603050405020304" pitchFamily="18" charset="0"/>
              </a:rPr>
              <a:t>, 281. </a:t>
            </a:r>
          </a:p>
        </p:txBody>
      </p:sp>
      <p:pic>
        <p:nvPicPr>
          <p:cNvPr id="2" name="Picture 1">
            <a:extLst>
              <a:ext uri="{FF2B5EF4-FFF2-40B4-BE49-F238E27FC236}">
                <a16:creationId xmlns:a16="http://schemas.microsoft.com/office/drawing/2014/main" id="{33F80191-5462-4966-A82B-9F7690CFA14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9415" y="238127"/>
            <a:ext cx="6353175" cy="1362075"/>
          </a:xfrm>
          <a:prstGeom prst="rect">
            <a:avLst/>
          </a:prstGeom>
        </p:spPr>
      </p:pic>
    </p:spTree>
    <p:extLst>
      <p:ext uri="{BB962C8B-B14F-4D97-AF65-F5344CB8AC3E}">
        <p14:creationId xmlns:p14="http://schemas.microsoft.com/office/powerpoint/2010/main" val="1561485973"/>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7A2324-3666-46A1-8621-46B2822F57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1524000" y="0"/>
            <a:ext cx="9144000" cy="2667000"/>
          </a:xfrm>
        </p:spPr>
        <p:txBody>
          <a:bodyPr/>
          <a:lstStyle/>
          <a:p>
            <a:pPr marL="0" indent="0" algn="ctr" eaLnBrk="1" hangingPunct="1">
              <a:spcBef>
                <a:spcPts val="0"/>
              </a:spcBef>
              <a:spcAft>
                <a:spcPts val="1200"/>
              </a:spcAft>
              <a:buNone/>
              <a:defRPr/>
            </a:pPr>
            <a:r>
              <a:rPr lang="en-US" altLang="en-US" sz="4000" kern="1200" dirty="0">
                <a:solidFill>
                  <a:schemeClr val="tx2"/>
                </a:solidFill>
                <a:ea typeface="+mj-ea"/>
                <a:cs typeface="+mj-cs"/>
              </a:rPr>
              <a:t>Ecclesiastes 1:9</a:t>
            </a:r>
            <a:endParaRPr lang="en-US" sz="4000" kern="1200" dirty="0">
              <a:solidFill>
                <a:schemeClr val="tx2"/>
              </a:solidFill>
              <a:ea typeface="+mj-ea"/>
              <a:cs typeface="+mj-cs"/>
            </a:endParaRPr>
          </a:p>
          <a:p>
            <a:pPr marL="0" indent="0" algn="just">
              <a:spcBef>
                <a:spcPts val="0"/>
              </a:spcBef>
              <a:buNone/>
              <a:defRPr/>
            </a:pPr>
            <a:r>
              <a:rPr lang="en-US" sz="3600" dirty="0">
                <a:effectLst>
                  <a:outerShdw blurRad="38100" dist="38100" dir="2700000" algn="tl">
                    <a:srgbClr val="000000">
                      <a:alpha val="43137"/>
                    </a:srgbClr>
                  </a:outerShdw>
                </a:effectLst>
              </a:rPr>
              <a:t>“That which has been is that which will be, And that which has been done is that which will be done. So there is nothing new under the sun.”</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41546" y="3048000"/>
            <a:ext cx="1508908" cy="1828800"/>
          </a:xfrm>
          <a:prstGeom prst="rect">
            <a:avLst/>
          </a:prstGeom>
          <a:solidFill>
            <a:srgbClr val="FFFFFF">
              <a:shade val="85000"/>
            </a:srgbClr>
          </a:solidFill>
          <a:ln w="381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3649"/>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08229-4769-492A-A051-C5300733B4E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98387" y="228600"/>
            <a:ext cx="9195227" cy="6400800"/>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8551B636-DE5F-4B45-A786-FD2C9BC25151}"/>
                  </a:ext>
                </a:extLst>
              </p14:cNvPr>
              <p14:cNvContentPartPr/>
              <p14:nvPr/>
            </p14:nvContentPartPr>
            <p14:xfrm>
              <a:off x="12710231" y="2795645"/>
              <a:ext cx="17640" cy="17640"/>
            </p14:xfrm>
          </p:contentPart>
        </mc:Choice>
        <mc:Fallback xmlns="">
          <p:pic>
            <p:nvPicPr>
              <p:cNvPr id="3" name="Ink 2">
                <a:extLst>
                  <a:ext uri="{FF2B5EF4-FFF2-40B4-BE49-F238E27FC236}">
                    <a16:creationId xmlns:a16="http://schemas.microsoft.com/office/drawing/2014/main" id="{8551B636-DE5F-4B45-A786-FD2C9BC25151}"/>
                  </a:ext>
                </a:extLst>
              </p:cNvPr>
              <p:cNvPicPr/>
              <p:nvPr/>
            </p:nvPicPr>
            <p:blipFill>
              <a:blip r:embed="rId4"/>
              <a:stretch>
                <a:fillRect/>
              </a:stretch>
            </p:blipFill>
            <p:spPr>
              <a:xfrm>
                <a:off x="12705997" y="2791325"/>
                <a:ext cx="26107" cy="26280"/>
              </a:xfrm>
              <a:prstGeom prst="rect">
                <a:avLst/>
              </a:prstGeom>
            </p:spPr>
          </p:pic>
        </mc:Fallback>
      </mc:AlternateContent>
    </p:spTree>
    <p:extLst>
      <p:ext uri="{BB962C8B-B14F-4D97-AF65-F5344CB8AC3E}">
        <p14:creationId xmlns:p14="http://schemas.microsoft.com/office/powerpoint/2010/main" val="381502338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
        <p:nvSpPr>
          <p:cNvPr id="4" name="Oval 7">
            <a:extLst>
              <a:ext uri="{FF2B5EF4-FFF2-40B4-BE49-F238E27FC236}">
                <a16:creationId xmlns:a16="http://schemas.microsoft.com/office/drawing/2014/main" id="{77F5D89E-3E1F-4C3B-A6EF-D7A948CD0B21}"/>
              </a:ext>
            </a:extLst>
          </p:cNvPr>
          <p:cNvSpPr>
            <a:spLocks noChangeArrowheads="1"/>
          </p:cNvSpPr>
          <p:nvPr/>
        </p:nvSpPr>
        <p:spPr bwMode="auto">
          <a:xfrm>
            <a:off x="5562600" y="1600200"/>
            <a:ext cx="25908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0019368"/>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1981200" y="1371601"/>
            <a:ext cx="8229600" cy="3200399"/>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dirty="0">
                <a:effectLst>
                  <a:outerShdw blurRad="38100" dist="38100" dir="2700000" algn="tl">
                    <a:srgbClr val="000000">
                      <a:alpha val="43137"/>
                    </a:srgbClr>
                  </a:outerShdw>
                </a:effectLst>
              </a:rPr>
              <a:t>Rome </a:t>
            </a:r>
            <a:r>
              <a:rPr lang="en-US" i="1" dirty="0">
                <a:effectLst>
                  <a:outerShdw blurRad="38100" dist="38100" dir="2700000" algn="tl">
                    <a:srgbClr val="000000">
                      <a:alpha val="43137"/>
                    </a:srgbClr>
                  </a:outerShdw>
                </a:effectLst>
              </a:rPr>
              <a:t>Diaspora</a:t>
            </a:r>
            <a:r>
              <a:rPr lang="en-US" dirty="0">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4983685" y="4343400"/>
            <a:ext cx="2224631" cy="2286000"/>
          </a:xfrm>
          <a:prstGeom prst="rect">
            <a:avLst/>
          </a:prstGeom>
          <a:noFill/>
          <a:ln w="9525">
            <a:noFill/>
            <a:miter lim="800000"/>
            <a:headEnd/>
            <a:tailEnd/>
          </a:ln>
        </p:spPr>
      </p:pic>
    </p:spTree>
    <p:extLst>
      <p:ext uri="{BB962C8B-B14F-4D97-AF65-F5344CB8AC3E}">
        <p14:creationId xmlns:p14="http://schemas.microsoft.com/office/powerpoint/2010/main" val="1544475360"/>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00201"/>
            <a:ext cx="2895600" cy="35814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Mizraim</a:t>
            </a:r>
            <a:endParaRPr lang="en-US" b="1" u="sng" dirty="0">
              <a:solidFill>
                <a:srgbClr val="FFFFCC"/>
              </a:solidFill>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5D788A7E-73F9-4411-BBA2-1C1514507A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786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3204520" cy="4952999"/>
          </a:xfrm>
        </p:spPr>
        <p:txBody>
          <a:bodyPr/>
          <a:lstStyle/>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Ludim</a:t>
            </a: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Anaim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Lehabim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Naphtushim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Pathrushim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Calushim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Caphtorim</a:t>
            </a:r>
            <a:endParaRPr lang="en-US"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2. </a:t>
            </a:r>
            <a:r>
              <a:rPr lang="en-US" sz="3600" dirty="0" err="1">
                <a:effectLst>
                  <a:outerShdw blurRad="38100" dist="38100" dir="2700000" algn="tl">
                    <a:srgbClr val="000000">
                      <a:alpha val="43137"/>
                    </a:srgbClr>
                  </a:outerShdw>
                </a:effectLst>
              </a:rPr>
              <a:t>Mizraim’s</a:t>
            </a:r>
            <a:r>
              <a:rPr lang="en-US" sz="3600" dirty="0">
                <a:effectLst>
                  <a:outerShdw blurRad="38100" dist="38100" dir="2700000" algn="tl">
                    <a:srgbClr val="000000">
                      <a:alpha val="43137"/>
                    </a:srgbClr>
                  </a:outerShdw>
                </a:effectLst>
              </a:rPr>
              <a:t>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2CE9B066-27E5-4DD0-BAB2-E5F2B6B3B16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83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724399"/>
          </a:xfrm>
        </p:spPr>
        <p:txBody>
          <a:bodyPr/>
          <a:lstStyle/>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Ludim</a:t>
            </a: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Anaim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Lehabim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Naphtushim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Pathrushim</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b="1" u="sng" dirty="0" err="1">
                <a:solidFill>
                  <a:srgbClr val="FFFFCC"/>
                </a:solidFill>
                <a:effectLst>
                  <a:outerShdw blurRad="38100" dist="38100" dir="2700000" algn="tl">
                    <a:srgbClr val="000000">
                      <a:alpha val="43137"/>
                    </a:srgbClr>
                  </a:outerShdw>
                </a:effectLst>
              </a:rPr>
              <a:t>Calushim</a:t>
            </a:r>
            <a:endParaRPr lang="en-US" b="1" u="sng" dirty="0">
              <a:solidFill>
                <a:srgbClr val="FFFFCC"/>
              </a:solidFill>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Caphtorim</a:t>
            </a:r>
            <a:endParaRPr lang="en-US"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2. </a:t>
            </a:r>
            <a:r>
              <a:rPr lang="en-US" sz="3600" dirty="0" err="1">
                <a:effectLst>
                  <a:outerShdw blurRad="38100" dist="38100" dir="2700000" algn="tl">
                    <a:srgbClr val="000000">
                      <a:alpha val="43137"/>
                    </a:srgbClr>
                  </a:outerShdw>
                </a:effectLst>
              </a:rPr>
              <a:t>Mizraim’s</a:t>
            </a:r>
            <a:r>
              <a:rPr lang="en-US" sz="3600" dirty="0">
                <a:effectLst>
                  <a:outerShdw blurRad="38100" dist="38100" dir="2700000" algn="tl">
                    <a:srgbClr val="000000">
                      <a:alpha val="43137"/>
                    </a:srgbClr>
                  </a:outerShdw>
                </a:effectLst>
              </a:rPr>
              <a:t>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A17E9C7B-FE71-46B5-BA5C-D1CCE5CF6AB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1206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 of 5 city states of philistines - AtoZMom's Blog">
            <a:extLst>
              <a:ext uri="{FF2B5EF4-FFF2-40B4-BE49-F238E27FC236}">
                <a16:creationId xmlns:a16="http://schemas.microsoft.com/office/drawing/2014/main" id="{0A4D7223-1084-46AE-9448-850B64B1F2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936" y="137160"/>
            <a:ext cx="5596128" cy="658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331634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648200" y="228600"/>
            <a:ext cx="2895600" cy="914400"/>
          </a:xfrm>
        </p:spPr>
        <p:txBody>
          <a:bodyPr/>
          <a:lstStyle/>
          <a:p>
            <a:pPr algn="ctr" eaLnBrk="1" hangingPunct="1"/>
            <a:r>
              <a:rPr lang="en-US" sz="3600" dirty="0">
                <a:effectLst>
                  <a:outerShdw blurRad="38100" dist="38100" dir="2700000" algn="tl">
                    <a:srgbClr val="000000">
                      <a:alpha val="43137"/>
                    </a:srgbClr>
                  </a:outerShdw>
                </a:effectLst>
              </a:rPr>
              <a:t>Genesis 10–11</a:t>
            </a:r>
          </a:p>
        </p:txBody>
      </p:sp>
      <p:sp>
        <p:nvSpPr>
          <p:cNvPr id="162819" name="Rectangle 3"/>
          <p:cNvSpPr>
            <a:spLocks noGrp="1" noChangeArrowheads="1"/>
          </p:cNvSpPr>
          <p:nvPr>
            <p:ph type="body" idx="1"/>
          </p:nvPr>
        </p:nvSpPr>
        <p:spPr>
          <a:xfrm>
            <a:off x="2019300" y="1946275"/>
            <a:ext cx="8153400" cy="41148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Sinful origin of the nations necessitating Israel’s unique birth and redemptive purpose to these nations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11:1-9 occurs first and Genesis 10 occurs second (Gen 10:5, 20, 31; 11:1)</a:t>
            </a:r>
          </a:p>
        </p:txBody>
      </p:sp>
      <p:pic>
        <p:nvPicPr>
          <p:cNvPr id="5" name="Picture 4">
            <a:extLst>
              <a:ext uri="{FF2B5EF4-FFF2-40B4-BE49-F238E27FC236}">
                <a16:creationId xmlns:a16="http://schemas.microsoft.com/office/drawing/2014/main" id="{FF0B2BE9-B080-417C-AD70-5F50024FD2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244712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00200"/>
            <a:ext cx="2743200" cy="32004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562369B0-D8E1-4480-98FC-EF669EC4275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205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D34B6927-886D-4BCB-82AC-18D26A977967}"/>
              </a:ext>
            </a:extLst>
          </p:cNvPr>
          <p:cNvSpPr>
            <a:spLocks noChangeArrowheads="1"/>
          </p:cNvSpPr>
          <p:nvPr/>
        </p:nvSpPr>
        <p:spPr bwMode="auto">
          <a:xfrm>
            <a:off x="5334000" y="1295400"/>
            <a:ext cx="609600" cy="1066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07241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Jebusite</a:t>
            </a: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Amorite</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Girgahite</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4. Canaan’s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924300" y="1905000"/>
            <a:ext cx="24765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1" indent="-514350" eaLnBrk="1" hangingPunct="1">
              <a:spcBef>
                <a:spcPts val="0"/>
              </a:spcBef>
              <a:spcAft>
                <a:spcPts val="1200"/>
              </a:spcAft>
              <a:buClr>
                <a:srgbClr val="FF99FF"/>
              </a:buClr>
              <a:buSzPct val="100000"/>
              <a:buFont typeface="+mj-lt"/>
              <a:buAutoNum type="alphaUcPeriod" startAt="7"/>
              <a:defRPr/>
            </a:pPr>
            <a:r>
              <a:rPr lang="en-US" kern="0" dirty="0">
                <a:effectLst>
                  <a:outerShdw blurRad="38100" dist="38100" dir="2700000" algn="tl">
                    <a:srgbClr val="000000">
                      <a:alpha val="43137"/>
                    </a:srgbClr>
                  </a:outerShdw>
                </a:effectLst>
              </a:rPr>
              <a:t>Arkite</a:t>
            </a: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Sinite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Arvadite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Zemaritie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Hamathite</a:t>
            </a:r>
            <a:endParaRPr lang="en-US"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0822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Jebusite</a:t>
            </a: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Amorite</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Girgahite</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4. Canaan’s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924300" y="1905000"/>
            <a:ext cx="24765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1" indent="-514350" eaLnBrk="1" hangingPunct="1">
              <a:spcBef>
                <a:spcPts val="0"/>
              </a:spcBef>
              <a:spcAft>
                <a:spcPts val="1200"/>
              </a:spcAft>
              <a:buClr>
                <a:srgbClr val="FF99FF"/>
              </a:buClr>
              <a:buSzPct val="100000"/>
              <a:buFont typeface="+mj-lt"/>
              <a:buAutoNum type="alphaUcPeriod" startAt="7"/>
              <a:defRPr/>
            </a:pPr>
            <a:r>
              <a:rPr lang="en-US" kern="0" dirty="0">
                <a:effectLst>
                  <a:outerShdw blurRad="38100" dist="38100" dir="2700000" algn="tl">
                    <a:srgbClr val="000000">
                      <a:alpha val="43137"/>
                    </a:srgbClr>
                  </a:outerShdw>
                </a:effectLst>
              </a:rPr>
              <a:t>Arkite</a:t>
            </a: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Sinite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Arvadite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Zemaritie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Hamathite</a:t>
            </a:r>
            <a:endParaRPr lang="en-US"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72431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905000"/>
            <a:ext cx="2476500" cy="3810000"/>
          </a:xfrm>
        </p:spPr>
        <p:txBody>
          <a:bodyPr/>
          <a:lstStyle/>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Sidon</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Heth</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Jebusite</a:t>
            </a:r>
          </a:p>
          <a:p>
            <a:pPr marL="457200" lvl="1" indent="-457200" eaLnBrk="1" hangingPunct="1">
              <a:spcBef>
                <a:spcPts val="0"/>
              </a:spcBef>
              <a:spcAft>
                <a:spcPts val="12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Amorite</a:t>
            </a:r>
          </a:p>
          <a:p>
            <a:pPr marL="457200" lvl="1" indent="-457200" eaLnBrk="1" hangingPunct="1">
              <a:spcBef>
                <a:spcPts val="0"/>
              </a:spcBef>
              <a:spcAft>
                <a:spcPts val="12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Girgahite</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Hivite</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4. Canaan’s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DEAC3B32-A254-4F8E-939C-624F54B9396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208C36FC-EA30-4D3E-BADE-C7A9D3D052E4}"/>
              </a:ext>
            </a:extLst>
          </p:cNvPr>
          <p:cNvSpPr txBox="1">
            <a:spLocks noChangeArrowheads="1"/>
          </p:cNvSpPr>
          <p:nvPr/>
        </p:nvSpPr>
        <p:spPr bwMode="auto">
          <a:xfrm>
            <a:off x="3924300" y="1905000"/>
            <a:ext cx="2476500" cy="3048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lvl="1" indent="-514350" eaLnBrk="1" hangingPunct="1">
              <a:spcBef>
                <a:spcPts val="0"/>
              </a:spcBef>
              <a:spcAft>
                <a:spcPts val="1200"/>
              </a:spcAft>
              <a:buClr>
                <a:srgbClr val="FF99FF"/>
              </a:buClr>
              <a:buSzPct val="100000"/>
              <a:buFont typeface="+mj-lt"/>
              <a:buAutoNum type="alphaUcPeriod" startAt="7"/>
              <a:defRPr/>
            </a:pPr>
            <a:r>
              <a:rPr lang="en-US" kern="0" dirty="0">
                <a:effectLst>
                  <a:outerShdw blurRad="38100" dist="38100" dir="2700000" algn="tl">
                    <a:srgbClr val="000000">
                      <a:alpha val="43137"/>
                    </a:srgbClr>
                  </a:outerShdw>
                </a:effectLst>
              </a:rPr>
              <a:t>Arkite</a:t>
            </a: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Sinite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Arvadite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Zemaritie</a:t>
            </a:r>
            <a:endParaRPr lang="en-US" kern="0" dirty="0">
              <a:effectLst>
                <a:outerShdw blurRad="38100" dist="38100" dir="2700000" algn="tl">
                  <a:srgbClr val="000000">
                    <a:alpha val="43137"/>
                  </a:srgbClr>
                </a:outerShdw>
              </a:effectLst>
            </a:endParaRPr>
          </a:p>
          <a:p>
            <a:pPr marL="457200" lvl="1" indent="-457200" eaLnBrk="1" hangingPunct="1">
              <a:spcBef>
                <a:spcPts val="0"/>
              </a:spcBef>
              <a:spcAft>
                <a:spcPts val="1200"/>
              </a:spcAft>
              <a:buClr>
                <a:srgbClr val="FF99FF"/>
              </a:buClr>
              <a:buSzPct val="100000"/>
              <a:buFont typeface="+mj-lt"/>
              <a:buAutoNum type="alphaUcPeriod" startAt="7"/>
              <a:defRPr/>
            </a:pPr>
            <a:r>
              <a:rPr lang="en-US" kern="0" dirty="0" err="1">
                <a:effectLst>
                  <a:outerShdw blurRad="38100" dist="38100" dir="2700000" algn="tl">
                    <a:srgbClr val="000000">
                      <a:alpha val="43137"/>
                    </a:srgbClr>
                  </a:outerShdw>
                </a:effectLst>
              </a:rPr>
              <a:t>Hamathite</a:t>
            </a:r>
            <a:endParaRPr lang="en-US"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59610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80621"/>
            <a:ext cx="8839966" cy="66635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804167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80CCD-1DEE-4ADD-9602-D3622AE68425}"/>
              </a:ext>
            </a:extLst>
          </p:cNvPr>
          <p:cNvPicPr>
            <a:picLocks noChangeAspect="1"/>
          </p:cNvPicPr>
          <p:nvPr/>
        </p:nvPicPr>
        <p:blipFill>
          <a:blip r:embed="rId2"/>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744200" cy="1969770"/>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Genesis 15:16</a:t>
            </a:r>
          </a:p>
          <a:p>
            <a:pPr algn="just" eaLnBrk="1" hangingPunct="1">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in the fourth generation they will return here, for the wrongdoing of the Amorite is not yet complete.”</a:t>
            </a:r>
          </a:p>
        </p:txBody>
      </p:sp>
      <p:pic>
        <p:nvPicPr>
          <p:cNvPr id="5" name="Picture 4">
            <a:extLst>
              <a:ext uri="{FF2B5EF4-FFF2-40B4-BE49-F238E27FC236}">
                <a16:creationId xmlns:a16="http://schemas.microsoft.com/office/drawing/2014/main" id="{DE58E33B-ED95-44F9-816E-54593E37E1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79150" y="2438202"/>
            <a:ext cx="2633700" cy="2286198"/>
          </a:xfrm>
          <a:prstGeom prst="rect">
            <a:avLst/>
          </a:prstGeom>
        </p:spPr>
      </p:pic>
    </p:spTree>
    <p:extLst>
      <p:ext uri="{BB962C8B-B14F-4D97-AF65-F5344CB8AC3E}">
        <p14:creationId xmlns:p14="http://schemas.microsoft.com/office/powerpoint/2010/main" val="2561207112"/>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680634" y="228600"/>
            <a:ext cx="8830733" cy="6400800"/>
          </a:xfrm>
          <a:prstGeom prst="rect">
            <a:avLst/>
          </a:prstGeom>
        </p:spPr>
      </p:pic>
    </p:spTree>
    <p:extLst>
      <p:ext uri="{BB962C8B-B14F-4D97-AF65-F5344CB8AC3E}">
        <p14:creationId xmlns:p14="http://schemas.microsoft.com/office/powerpoint/2010/main" val="25552883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487680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9103129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8027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81026" y="1600200"/>
            <a:ext cx="11047828" cy="4572000"/>
          </a:xfrm>
        </p:spPr>
        <p:txBody>
          <a:bodyPr/>
          <a:lstStyle/>
          <a:p>
            <a:pPr marL="0" indent="0" algn="just">
              <a:spcBef>
                <a:spcPts val="0"/>
              </a:spcBef>
              <a:buNone/>
            </a:pPr>
            <a:r>
              <a:rPr lang="en-US" dirty="0">
                <a:effectLst>
                  <a:outerShdw blurRad="38100" dist="38100" dir="2700000" algn="tl">
                    <a:srgbClr val="000000">
                      <a:alpha val="43137"/>
                    </a:srgbClr>
                  </a:outerShdw>
                </a:effectLst>
              </a:rPr>
              <a:t>“They were divided by languages: everyone after his tongue. This phrase shows that chapter 10 was written after the dispersion of Genesis 11, since that is when the confusion of tongues occurred.”</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210</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21932" cy="109728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280D3499-DA88-4495-A8D5-F81AE01B45F9}"/>
              </a:ext>
            </a:extLst>
          </p:cNvPr>
          <p:cNvPicPr>
            <a:picLocks noChangeAspect="1"/>
          </p:cNvPicPr>
          <p:nvPr/>
        </p:nvPicPr>
        <p:blipFill rotWithShape="1">
          <a:blip r:embed="rId6"/>
          <a:srcRect t="35191"/>
          <a:stretch/>
        </p:blipFill>
        <p:spPr>
          <a:xfrm>
            <a:off x="4523095" y="3657600"/>
            <a:ext cx="3145809" cy="2667000"/>
          </a:xfrm>
          <a:prstGeom prst="rect">
            <a:avLst/>
          </a:prstGeom>
        </p:spPr>
      </p:pic>
    </p:spTree>
    <p:extLst>
      <p:ext uri="{BB962C8B-B14F-4D97-AF65-F5344CB8AC3E}">
        <p14:creationId xmlns:p14="http://schemas.microsoft.com/office/powerpoint/2010/main" val="72745700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6725407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1752600" y="1371600"/>
            <a:ext cx="8686800" cy="3429000"/>
          </a:xfrm>
        </p:spPr>
        <p:txBody>
          <a:bodyPr/>
          <a:lstStyle/>
          <a:p>
            <a:pPr marL="457200" lvl="1" indent="-457200" algn="just" eaLnBrk="1" hangingPunct="1">
              <a:spcBef>
                <a:spcPts val="0"/>
              </a:spcBef>
              <a:spcAft>
                <a:spcPts val="18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Shem’s descendants (Gen 10:21-32)</a:t>
            </a:r>
          </a:p>
          <a:p>
            <a:pPr marL="914400" lvl="1" indent="-457200" algn="just"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Semites</a:t>
            </a:r>
          </a:p>
          <a:p>
            <a:pPr marL="914400" lvl="1" indent="-457200" algn="just" eaLnBrk="1" hangingPunct="1">
              <a:spcBef>
                <a:spcPts val="0"/>
              </a:spcBef>
              <a:spcAft>
                <a:spcPts val="1800"/>
              </a:spcAft>
              <a:defRPr/>
            </a:pPr>
            <a:r>
              <a:rPr lang="en-US" dirty="0">
                <a:effectLst>
                  <a:outerShdw blurRad="38100" dist="38100" dir="2700000" algn="tl">
                    <a:srgbClr val="000000">
                      <a:alpha val="43137"/>
                    </a:srgbClr>
                  </a:outerShdw>
                </a:effectLst>
                <a:cs typeface="Calibri" panose="020F0502020204030204" pitchFamily="34" charset="0"/>
              </a:rPr>
              <a:t>Line leading to Israel</a:t>
            </a:r>
          </a:p>
          <a:p>
            <a:pPr marL="914400" lvl="1" indent="-457200" algn="just" eaLnBrk="1" hangingPunct="1">
              <a:spcBef>
                <a:spcPts val="0"/>
              </a:spcBef>
              <a:spcAft>
                <a:spcPts val="1800"/>
              </a:spcAft>
              <a:defRPr/>
            </a:pPr>
            <a:r>
              <a:rPr lang="en-US" dirty="0" err="1">
                <a:effectLst>
                  <a:outerShdw blurRad="38100" dist="38100" dir="2700000" algn="tl">
                    <a:srgbClr val="000000">
                      <a:alpha val="43137"/>
                    </a:srgbClr>
                  </a:outerShdw>
                </a:effectLst>
                <a:cs typeface="Calibri" panose="020F0502020204030204" pitchFamily="34" charset="0"/>
              </a:rPr>
              <a:t>Eber</a:t>
            </a:r>
            <a:r>
              <a:rPr lang="en-US" dirty="0">
                <a:effectLst>
                  <a:outerShdw blurRad="38100" dist="38100" dir="2700000" algn="tl">
                    <a:srgbClr val="000000">
                      <a:alpha val="43137"/>
                    </a:srgbClr>
                  </a:outerShdw>
                </a:effectLst>
                <a:cs typeface="Calibri" panose="020F0502020204030204" pitchFamily="34" charset="0"/>
              </a:rPr>
              <a:t> (Gen 10:21, 25) is origin of the word Hebrews (Gen 14:13)</a:t>
            </a:r>
          </a:p>
        </p:txBody>
      </p:sp>
      <p:sp>
        <p:nvSpPr>
          <p:cNvPr id="5" name="Rectangle 2">
            <a:extLst>
              <a:ext uri="{FF2B5EF4-FFF2-40B4-BE49-F238E27FC236}">
                <a16:creationId xmlns:a16="http://schemas.microsoft.com/office/drawing/2014/main" id="{29D81A9F-0575-45F6-B640-C4A912797222}"/>
              </a:ext>
            </a:extLst>
          </p:cNvPr>
          <p:cNvSpPr>
            <a:spLocks noGrp="1" noChangeArrowheads="1"/>
          </p:cNvSpPr>
          <p:nvPr>
            <p:ph type="title"/>
          </p:nvPr>
        </p:nvSpPr>
        <p:spPr>
          <a:xfrm>
            <a:off x="3619500" y="228600"/>
            <a:ext cx="4953000" cy="914400"/>
          </a:xfrm>
        </p:spPr>
        <p:txBody>
          <a:bodyPr/>
          <a:lstStyle/>
          <a:p>
            <a:pPr algn="ctr" eaLnBrk="1" hangingPunct="1"/>
            <a:r>
              <a:rPr lang="en-US" sz="3600" dirty="0">
                <a:effectLst>
                  <a:outerShdw blurRad="38100" dist="38100" dir="2700000" algn="tl">
                    <a:srgbClr val="000000">
                      <a:alpha val="43137"/>
                    </a:srgbClr>
                  </a:outerShdw>
                </a:effectLst>
              </a:rPr>
              <a:t>Table of Nations (Gen 10)</a:t>
            </a:r>
          </a:p>
        </p:txBody>
      </p:sp>
      <p:pic>
        <p:nvPicPr>
          <p:cNvPr id="6" name="Picture 5">
            <a:extLst>
              <a:ext uri="{FF2B5EF4-FFF2-40B4-BE49-F238E27FC236}">
                <a16:creationId xmlns:a16="http://schemas.microsoft.com/office/drawing/2014/main" id="{1F26D445-FEBE-4460-94FF-8C73BD2BB4D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96400" y="76200"/>
            <a:ext cx="1290918" cy="1097280"/>
          </a:xfrm>
          <a:prstGeom prst="rect">
            <a:avLst/>
          </a:prstGeom>
        </p:spPr>
      </p:pic>
    </p:spTree>
    <p:extLst>
      <p:ext uri="{BB962C8B-B14F-4D97-AF65-F5344CB8AC3E}">
        <p14:creationId xmlns:p14="http://schemas.microsoft.com/office/powerpoint/2010/main" val="155883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1019253" cy="2743200"/>
          </a:xfrm>
        </p:spPr>
        <p:txBody>
          <a:bodyPr/>
          <a:lstStyle/>
          <a:p>
            <a:pPr marL="0" indent="0" algn="just">
              <a:spcBef>
                <a:spcPts val="0"/>
              </a:spcBef>
              <a:buNone/>
            </a:pPr>
            <a:r>
              <a:rPr lang="en-US" dirty="0">
                <a:effectLst>
                  <a:outerShdw blurRad="38100" dist="38100" dir="2700000" algn="tl">
                    <a:srgbClr val="000000">
                      <a:alpha val="43137"/>
                    </a:srgbClr>
                  </a:outerShdw>
                </a:effectLst>
              </a:rPr>
              <a:t>“The line of Shem begins in verse 21: And unto Shem, the father of all the children of Eber. Eber in Hebrew is </a:t>
            </a:r>
            <a:r>
              <a:rPr lang="en-US" i="1" dirty="0">
                <a:effectLst>
                  <a:outerShdw blurRad="38100" dist="38100" dir="2700000" algn="tl">
                    <a:srgbClr val="000000">
                      <a:alpha val="43137"/>
                    </a:srgbClr>
                  </a:outerShdw>
                </a:effectLst>
              </a:rPr>
              <a:t>Ever</a:t>
            </a:r>
            <a:r>
              <a:rPr lang="en-US" dirty="0">
                <a:effectLst>
                  <a:outerShdw blurRad="38100" dist="38100" dir="2700000" algn="tl">
                    <a:srgbClr val="000000">
                      <a:alpha val="43137"/>
                    </a:srgbClr>
                  </a:outerShdw>
                </a:effectLst>
              </a:rPr>
              <a:t> and is the source of the Hebrew word for “Hebrew,” </a:t>
            </a:r>
            <a:r>
              <a:rPr lang="en-US" i="1" dirty="0" err="1">
                <a:effectLst>
                  <a:outerShdw blurRad="38100" dist="38100" dir="2700000" algn="tl">
                    <a:srgbClr val="000000">
                      <a:alpha val="43137"/>
                    </a:srgbClr>
                  </a:outerShdw>
                </a:effectLst>
              </a:rPr>
              <a:t>Ivrit</a:t>
            </a:r>
            <a:r>
              <a:rPr lang="en-US" dirty="0">
                <a:effectLst>
                  <a:outerShdw blurRad="38100" dist="38100" dir="2700000" algn="tl">
                    <a:srgbClr val="000000">
                      <a:alpha val="43137"/>
                    </a:srgbClr>
                  </a:outerShdw>
                </a:effectLst>
              </a:rPr>
              <a:t>. To be the father of the Hebrews is the main significance of the line of Shem.”</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217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spTree>
    <p:extLst>
      <p:ext uri="{BB962C8B-B14F-4D97-AF65-F5344CB8AC3E}">
        <p14:creationId xmlns:p14="http://schemas.microsoft.com/office/powerpoint/2010/main" val="1177063031"/>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153406900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1027"/>
          <p:cNvSpPr>
            <a:spLocks noGrp="1" noChangeArrowheads="1"/>
          </p:cNvSpPr>
          <p:nvPr>
            <p:ph type="body" idx="1"/>
          </p:nvPr>
        </p:nvSpPr>
        <p:spPr>
          <a:xfrm>
            <a:off x="2400300" y="1600200"/>
            <a:ext cx="7391400" cy="4885267"/>
          </a:xfrm>
        </p:spPr>
        <p:txBody>
          <a:bodyPr/>
          <a:lstStyle/>
          <a:p>
            <a:pPr marL="461963" indent="-461963">
              <a:spcBef>
                <a:spcPts val="0"/>
              </a:spcBef>
              <a:spcAft>
                <a:spcPts val="1200"/>
              </a:spcAft>
              <a:defRPr/>
            </a:pPr>
            <a:r>
              <a:rPr lang="en-US" sz="3000" i="1" dirty="0"/>
              <a:t>Proto-</a:t>
            </a:r>
            <a:r>
              <a:rPr lang="en-US" sz="3000" i="1" dirty="0" err="1"/>
              <a:t>evangelium</a:t>
            </a:r>
            <a:r>
              <a:rPr lang="en-US" sz="3000" dirty="0"/>
              <a:t> from Adam &amp; Eve (3:15) </a:t>
            </a:r>
          </a:p>
          <a:p>
            <a:pPr marL="461963" indent="-461963">
              <a:spcBef>
                <a:spcPts val="0"/>
              </a:spcBef>
              <a:spcAft>
                <a:spcPts val="1200"/>
              </a:spcAft>
              <a:defRPr/>
            </a:pPr>
            <a:r>
              <a:rPr lang="en-US" sz="3000" dirty="0"/>
              <a:t>Seth (4:25)</a:t>
            </a:r>
          </a:p>
          <a:p>
            <a:pPr marL="461963" indent="-461963">
              <a:spcBef>
                <a:spcPts val="0"/>
              </a:spcBef>
              <a:spcAft>
                <a:spcPts val="1200"/>
              </a:spcAft>
              <a:defRPr/>
            </a:pPr>
            <a:r>
              <a:rPr lang="en-US" sz="3000" dirty="0"/>
              <a:t>Noah (Gen 5:29)</a:t>
            </a:r>
          </a:p>
          <a:p>
            <a:pPr marL="461963" indent="-461963">
              <a:spcBef>
                <a:spcPts val="0"/>
              </a:spcBef>
              <a:spcAft>
                <a:spcPts val="1200"/>
              </a:spcAft>
              <a:defRPr/>
            </a:pPr>
            <a:r>
              <a:rPr lang="en-US" sz="3000" dirty="0"/>
              <a:t>Shem (9:26)</a:t>
            </a:r>
          </a:p>
          <a:p>
            <a:pPr marL="461963" indent="-461963">
              <a:spcBef>
                <a:spcPts val="0"/>
              </a:spcBef>
              <a:spcAft>
                <a:spcPts val="1200"/>
              </a:spcAft>
              <a:defRPr/>
            </a:pPr>
            <a:r>
              <a:rPr lang="en-US" sz="3000" dirty="0"/>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Judah (49:10)</a:t>
            </a:r>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29867" y="2209801"/>
            <a:ext cx="4059238" cy="4171217"/>
          </a:xfrm>
          <a:prstGeom prst="rect">
            <a:avLst/>
          </a:prstGeom>
          <a:noFill/>
          <a:ln w="9525">
            <a:noFill/>
            <a:miter lim="800000"/>
            <a:headEnd/>
            <a:tailEnd/>
          </a:ln>
        </p:spPr>
      </p:pic>
      <p:sp>
        <p:nvSpPr>
          <p:cNvPr id="6" name="Rectangle 1026">
            <a:extLst>
              <a:ext uri="{FF2B5EF4-FFF2-40B4-BE49-F238E27FC236}">
                <a16:creationId xmlns:a16="http://schemas.microsoft.com/office/drawing/2014/main" id="{AE6E6960-054D-4E5D-A9D4-CBF39772E89C}"/>
              </a:ext>
            </a:extLst>
          </p:cNvPr>
          <p:cNvSpPr>
            <a:spLocks noGrp="1" noChangeArrowheads="1"/>
          </p:cNvSpPr>
          <p:nvPr>
            <p:ph type="title"/>
          </p:nvPr>
        </p:nvSpPr>
        <p:spPr>
          <a:xfrm>
            <a:off x="1524000" y="228600"/>
            <a:ext cx="9144000" cy="914400"/>
          </a:xfrm>
        </p:spPr>
        <p:txBody>
          <a:bodyPr/>
          <a:lstStyle/>
          <a:p>
            <a:pPr algn="ctr" eaLnBrk="1" hangingPunct="1"/>
            <a:r>
              <a:rPr lang="en-US" sz="3400" dirty="0">
                <a:effectLst>
                  <a:outerShdw blurRad="38100" dist="38100" dir="2700000" algn="tl">
                    <a:srgbClr val="000000">
                      <a:alpha val="43137"/>
                    </a:srgbClr>
                  </a:outerShdw>
                </a:effectLst>
              </a:rPr>
              <a:t>God’s Messianic Purposes </a:t>
            </a:r>
            <a:br>
              <a:rPr lang="en-US" sz="3400" dirty="0">
                <a:effectLst>
                  <a:outerShdw blurRad="38100" dist="38100" dir="2700000" algn="tl">
                    <a:srgbClr val="000000">
                      <a:alpha val="43137"/>
                    </a:srgbClr>
                  </a:outerShdw>
                </a:effectLst>
              </a:rPr>
            </a:br>
            <a:r>
              <a:rPr lang="en-US" sz="3400" dirty="0">
                <a:effectLst>
                  <a:outerShdw blurRad="38100" dist="38100" dir="2700000" algn="tl">
                    <a:srgbClr val="000000">
                      <a:alpha val="43137"/>
                    </a:srgbClr>
                  </a:outerShdw>
                </a:effectLst>
              </a:rPr>
              <a:t>Beginning in Genesis</a:t>
            </a:r>
          </a:p>
        </p:txBody>
      </p:sp>
      <p:pic>
        <p:nvPicPr>
          <p:cNvPr id="7" name="Picture 6">
            <a:extLst>
              <a:ext uri="{FF2B5EF4-FFF2-40B4-BE49-F238E27FC236}">
                <a16:creationId xmlns:a16="http://schemas.microsoft.com/office/drawing/2014/main" id="{189D5F21-71A9-45F9-B145-7D14C80BD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20916238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1027"/>
          <p:cNvSpPr>
            <a:spLocks noGrp="1" noChangeArrowheads="1"/>
          </p:cNvSpPr>
          <p:nvPr>
            <p:ph type="body" idx="1"/>
          </p:nvPr>
        </p:nvSpPr>
        <p:spPr>
          <a:xfrm>
            <a:off x="2400300" y="1600200"/>
            <a:ext cx="7391400" cy="4885267"/>
          </a:xfrm>
        </p:spPr>
        <p:txBody>
          <a:bodyPr/>
          <a:lstStyle/>
          <a:p>
            <a:pPr marL="461963" indent="-461963">
              <a:spcBef>
                <a:spcPts val="0"/>
              </a:spcBef>
              <a:spcAft>
                <a:spcPts val="1200"/>
              </a:spcAft>
              <a:defRPr/>
            </a:pPr>
            <a:r>
              <a:rPr lang="en-US" sz="3000" i="1" dirty="0"/>
              <a:t>Proto-</a:t>
            </a:r>
            <a:r>
              <a:rPr lang="en-US" sz="3000" i="1" dirty="0" err="1"/>
              <a:t>evangelium</a:t>
            </a:r>
            <a:r>
              <a:rPr lang="en-US" sz="3000" dirty="0"/>
              <a:t> from Adam &amp; Eve (3:15) </a:t>
            </a:r>
          </a:p>
          <a:p>
            <a:pPr marL="461963" indent="-461963">
              <a:spcBef>
                <a:spcPts val="0"/>
              </a:spcBef>
              <a:spcAft>
                <a:spcPts val="1200"/>
              </a:spcAft>
              <a:defRPr/>
            </a:pPr>
            <a:r>
              <a:rPr lang="en-US" sz="3000" dirty="0"/>
              <a:t>Seth (4:25)</a:t>
            </a:r>
          </a:p>
          <a:p>
            <a:pPr marL="461963" indent="-461963">
              <a:spcBef>
                <a:spcPts val="0"/>
              </a:spcBef>
              <a:spcAft>
                <a:spcPts val="1200"/>
              </a:spcAft>
              <a:defRPr/>
            </a:pPr>
            <a:r>
              <a:rPr lang="en-US" sz="3000" dirty="0"/>
              <a:t>Noah (Gen 5:29)</a:t>
            </a:r>
          </a:p>
          <a:p>
            <a:pPr marL="461963" indent="-461963">
              <a:spcBef>
                <a:spcPts val="0"/>
              </a:spcBef>
              <a:spcAft>
                <a:spcPts val="1200"/>
              </a:spcAft>
              <a:defRPr/>
            </a:pPr>
            <a:r>
              <a:rPr lang="en-US" sz="3000" b="1" u="sng" dirty="0">
                <a:solidFill>
                  <a:srgbClr val="FFFFCC"/>
                </a:solidFill>
              </a:rPr>
              <a:t>Shem (9:26)</a:t>
            </a:r>
          </a:p>
          <a:p>
            <a:pPr marL="461963" indent="-461963">
              <a:spcBef>
                <a:spcPts val="0"/>
              </a:spcBef>
              <a:spcAft>
                <a:spcPts val="1200"/>
              </a:spcAft>
              <a:defRPr/>
            </a:pPr>
            <a:r>
              <a:rPr lang="en-US" sz="3000" dirty="0"/>
              <a:t>Abraham (12:3)</a:t>
            </a:r>
          </a:p>
          <a:p>
            <a:pPr marL="461963" indent="-461963">
              <a:spcBef>
                <a:spcPts val="0"/>
              </a:spcBef>
              <a:spcAft>
                <a:spcPts val="1200"/>
              </a:spcAft>
              <a:defRPr/>
            </a:pPr>
            <a:r>
              <a:rPr lang="en-US" sz="3000" dirty="0"/>
              <a:t>Isaac (21:12)</a:t>
            </a:r>
          </a:p>
          <a:p>
            <a:pPr marL="461963" indent="-461963">
              <a:spcBef>
                <a:spcPts val="0"/>
              </a:spcBef>
              <a:spcAft>
                <a:spcPts val="1200"/>
              </a:spcAft>
              <a:defRPr/>
            </a:pPr>
            <a:r>
              <a:rPr lang="en-US" sz="3000" dirty="0"/>
              <a:t>Jacob (25:23)</a:t>
            </a:r>
          </a:p>
          <a:p>
            <a:pPr marL="461963" indent="-461963">
              <a:spcBef>
                <a:spcPts val="0"/>
              </a:spcBef>
              <a:spcAft>
                <a:spcPts val="1200"/>
              </a:spcAft>
              <a:defRPr/>
            </a:pPr>
            <a:r>
              <a:rPr lang="en-US" sz="3000" dirty="0"/>
              <a:t>Judah (49:10)</a:t>
            </a:r>
          </a:p>
        </p:txBody>
      </p:sp>
      <p:pic>
        <p:nvPicPr>
          <p:cNvPr id="4"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6129867" y="2209801"/>
            <a:ext cx="4059238" cy="4171217"/>
          </a:xfrm>
          <a:prstGeom prst="rect">
            <a:avLst/>
          </a:prstGeom>
          <a:noFill/>
          <a:ln w="9525">
            <a:noFill/>
            <a:miter lim="800000"/>
            <a:headEnd/>
            <a:tailEnd/>
          </a:ln>
        </p:spPr>
      </p:pic>
      <p:sp>
        <p:nvSpPr>
          <p:cNvPr id="6" name="Rectangle 1026">
            <a:extLst>
              <a:ext uri="{FF2B5EF4-FFF2-40B4-BE49-F238E27FC236}">
                <a16:creationId xmlns:a16="http://schemas.microsoft.com/office/drawing/2014/main" id="{AE6E6960-054D-4E5D-A9D4-CBF39772E89C}"/>
              </a:ext>
            </a:extLst>
          </p:cNvPr>
          <p:cNvSpPr>
            <a:spLocks noGrp="1" noChangeArrowheads="1"/>
          </p:cNvSpPr>
          <p:nvPr>
            <p:ph type="title"/>
          </p:nvPr>
        </p:nvSpPr>
        <p:spPr>
          <a:xfrm>
            <a:off x="1524000" y="228600"/>
            <a:ext cx="9144000" cy="914400"/>
          </a:xfrm>
        </p:spPr>
        <p:txBody>
          <a:bodyPr/>
          <a:lstStyle/>
          <a:p>
            <a:pPr algn="ctr" eaLnBrk="1" hangingPunct="1"/>
            <a:r>
              <a:rPr lang="en-US" sz="3400" dirty="0">
                <a:effectLst>
                  <a:outerShdw blurRad="38100" dist="38100" dir="2700000" algn="tl">
                    <a:srgbClr val="000000">
                      <a:alpha val="43137"/>
                    </a:srgbClr>
                  </a:outerShdw>
                </a:effectLst>
              </a:rPr>
              <a:t>God’s Messianic Purposes </a:t>
            </a:r>
            <a:br>
              <a:rPr lang="en-US" sz="3400" dirty="0">
                <a:effectLst>
                  <a:outerShdw blurRad="38100" dist="38100" dir="2700000" algn="tl">
                    <a:srgbClr val="000000">
                      <a:alpha val="43137"/>
                    </a:srgbClr>
                  </a:outerShdw>
                </a:effectLst>
              </a:rPr>
            </a:br>
            <a:r>
              <a:rPr lang="en-US" sz="3400" dirty="0">
                <a:effectLst>
                  <a:outerShdw blurRad="38100" dist="38100" dir="2700000" algn="tl">
                    <a:srgbClr val="000000">
                      <a:alpha val="43137"/>
                    </a:srgbClr>
                  </a:outerShdw>
                </a:effectLst>
              </a:rPr>
              <a:t>Beginning in Genesis</a:t>
            </a:r>
          </a:p>
        </p:txBody>
      </p:sp>
      <p:pic>
        <p:nvPicPr>
          <p:cNvPr id="7" name="Picture 6">
            <a:extLst>
              <a:ext uri="{FF2B5EF4-FFF2-40B4-BE49-F238E27FC236}">
                <a16:creationId xmlns:a16="http://schemas.microsoft.com/office/drawing/2014/main" id="{189D5F21-71A9-45F9-B145-7D14C80BDD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6635" y="76200"/>
            <a:ext cx="1075765" cy="914400"/>
          </a:xfrm>
          <a:prstGeom prst="rect">
            <a:avLst/>
          </a:prstGeom>
        </p:spPr>
      </p:pic>
    </p:spTree>
    <p:extLst>
      <p:ext uri="{BB962C8B-B14F-4D97-AF65-F5344CB8AC3E}">
        <p14:creationId xmlns:p14="http://schemas.microsoft.com/office/powerpoint/2010/main" val="30369518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00200"/>
            <a:ext cx="3204520" cy="44196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Elam</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Asshur</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Arphachshad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Lud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Aram</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Shem’s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E54CF492-E02B-4835-821C-884DAF987C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484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00200"/>
            <a:ext cx="3204520" cy="44196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Elam</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Asshur</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Arphachshad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Lud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Aram</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Shem’s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E54CF492-E02B-4835-821C-884DAF987C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125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4KINGS"/>
          <p:cNvPicPr>
            <a:picLocks noChangeAspect="1" noChangeArrowheads="1"/>
          </p:cNvPicPr>
          <p:nvPr/>
        </p:nvPicPr>
        <p:blipFill>
          <a:blip r:embed="rId2"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857756" y="137160"/>
            <a:ext cx="8476488"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070931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68B214-9389-49C8-ADFF-108E00E2938E}"/>
              </a:ext>
            </a:extLst>
          </p:cNvPr>
          <p:cNvPicPr>
            <a:picLocks noChangeAspect="1"/>
          </p:cNvPicPr>
          <p:nvPr/>
        </p:nvPicPr>
        <p:blipFill>
          <a:blip r:embed="rId2"/>
          <a:stretch>
            <a:fillRect/>
          </a:stretch>
        </p:blipFill>
        <p:spPr>
          <a:xfrm>
            <a:off x="1636389" y="152116"/>
            <a:ext cx="8919221" cy="6553768"/>
          </a:xfrm>
          <a:prstGeom prst="rect">
            <a:avLst/>
          </a:prstGeom>
        </p:spPr>
      </p:pic>
    </p:spTree>
    <p:extLst>
      <p:ext uri="{BB962C8B-B14F-4D97-AF65-F5344CB8AC3E}">
        <p14:creationId xmlns:p14="http://schemas.microsoft.com/office/powerpoint/2010/main" val="392949183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4876800"/>
          </a:xfrm>
        </p:spPr>
        <p:txBody>
          <a:bodyPr/>
          <a:lstStyle/>
          <a:p>
            <a:pPr marL="0" indent="0" algn="ctr" defTabSz="685800">
              <a:spcBef>
                <a:spcPct val="0"/>
              </a:spcBef>
              <a:spcAft>
                <a:spcPts val="1200"/>
              </a:spcAft>
              <a:buClr>
                <a:schemeClr val="tx1"/>
              </a:buClr>
              <a:buSzPct val="75000"/>
              <a:buNone/>
              <a:defRPr/>
            </a:pPr>
            <a:r>
              <a:rPr lang="en-US" altLang="en-US" sz="4000" kern="1200" dirty="0">
                <a:solidFill>
                  <a:srgbClr val="00FFFF"/>
                </a:solidFill>
                <a:ea typeface="+mj-ea"/>
                <a:cs typeface="+mj-cs"/>
              </a:rPr>
              <a:t>Genesis 11:1-9</a:t>
            </a:r>
          </a:p>
          <a:p>
            <a:pPr marL="0" marR="0" indent="0" algn="just">
              <a:spcBef>
                <a:spcPts val="0"/>
              </a:spcBef>
              <a:spcAft>
                <a:spcPts val="0"/>
              </a:spcAft>
              <a:buNone/>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rPr>
              <a:t>Now the whole earth used the same language and the same words</a:t>
            </a:r>
            <a:r>
              <a:rPr lang="en-US" sz="3600" dirty="0">
                <a:effectLst>
                  <a:outerShdw blurRad="38100" dist="38100" dir="2700000" algn="tl">
                    <a:srgbClr val="000000">
                      <a:alpha val="43137"/>
                    </a:srgbClr>
                  </a:outerShdw>
                </a:effectLst>
                <a:latin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It came about as they journeyed east, that they found a plain in the land of Shinar and settled there.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to one another, “Come, let us make bricks and burn </a:t>
            </a:r>
            <a:r>
              <a:rPr lang="en-US" sz="3600" i="1" dirty="0">
                <a:effectLst>
                  <a:outerShdw blurRad="38100" dist="38100" dir="2700000" algn="tl">
                    <a:srgbClr val="000000">
                      <a:alpha val="43137"/>
                    </a:srgbClr>
                  </a:outerShdw>
                </a:effectLst>
                <a:latin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rPr>
              <a:t> thoroughly.” And they used brick for stone, and they used tar for mortar.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“Come, let us build for ourselves </a:t>
            </a:r>
            <a:r>
              <a:rPr lang="en-US" sz="3600" dirty="0">
                <a:effectLst>
                  <a:outerShdw blurRad="38100" dist="38100" dir="2700000" algn="tl">
                    <a:srgbClr val="000000">
                      <a:alpha val="43137"/>
                    </a:srgbClr>
                  </a:outerShdw>
                </a:effectLst>
              </a:rPr>
              <a:t>a city, and a tower whose top will . . </a:t>
            </a:r>
            <a:r>
              <a:rPr lang="en-US" sz="3600" i="1" dirty="0">
                <a:effectLst>
                  <a:outerShdw blurRad="38100" dist="38100" dir="2700000" algn="tl">
                    <a:srgbClr val="000000">
                      <a:alpha val="43137"/>
                    </a:srgbClr>
                  </a:outerShdw>
                </a:effectLst>
              </a:rPr>
              <a:t>.</a:t>
            </a:r>
            <a:endParaRPr lang="en-US" altLang="en-US" sz="3200" dirty="0">
              <a:effectLst>
                <a:outerShdw blurRad="38100" dist="38100" dir="2700000" algn="tl">
                  <a:srgbClr val="000000">
                    <a:alpha val="43137"/>
                  </a:srgbClr>
                </a:outerShdw>
              </a:effectLst>
            </a:endParaRP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AEE09B1D-11CA-4C89-BF53-28F7C334C95B}"/>
              </a:ext>
            </a:extLst>
          </p:cNvPr>
          <p:cNvSpPr>
            <a:spLocks noGrp="1" noChangeArrowheads="1"/>
          </p:cNvSpPr>
          <p:nvPr>
            <p:ph type="title"/>
          </p:nvPr>
        </p:nvSpPr>
        <p:spPr>
          <a:xfrm>
            <a:off x="914400" y="228600"/>
            <a:ext cx="10363200" cy="1143000"/>
          </a:xfrm>
        </p:spPr>
        <p:txBody>
          <a:bodyPr/>
          <a:lstStyle/>
          <a:p>
            <a:pPr algn="ctr"/>
            <a:r>
              <a:rPr lang="en-US" altLang="en-US" dirty="0">
                <a:effectLst>
                  <a:outerShdw blurRad="38100" dist="38100" dir="2700000" algn="tl">
                    <a:srgbClr val="000000">
                      <a:alpha val="43137"/>
                    </a:srgbClr>
                  </a:outerShdw>
                </a:effectLst>
              </a:rPr>
              <a:t>Cyrus Cylinder</a:t>
            </a:r>
          </a:p>
        </p:txBody>
      </p:sp>
      <p:pic>
        <p:nvPicPr>
          <p:cNvPr id="31747" name="Picture 3">
            <a:extLst>
              <a:ext uri="{FF2B5EF4-FFF2-40B4-BE49-F238E27FC236}">
                <a16:creationId xmlns:a16="http://schemas.microsoft.com/office/drawing/2014/main" id="{ED8E75ED-36D8-42ED-A030-6C97C41BF886}"/>
              </a:ext>
            </a:extLst>
          </p:cNvPr>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2057400" y="1905000"/>
            <a:ext cx="7772400" cy="4114800"/>
          </a:xfrm>
        </p:spPr>
      </p:pic>
    </p:spTree>
    <p:extLst>
      <p:ext uri="{BB962C8B-B14F-4D97-AF65-F5344CB8AC3E}">
        <p14:creationId xmlns:p14="http://schemas.microsoft.com/office/powerpoint/2010/main" val="286410398"/>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Group 3"/>
          <p:cNvGraphicFramePr>
            <a:graphicFrameLocks noGrp="1"/>
          </p:cNvGraphicFramePr>
          <p:nvPr/>
        </p:nvGraphicFramePr>
        <p:xfrm>
          <a:off x="609600" y="152400"/>
          <a:ext cx="10972800" cy="6477001"/>
        </p:xfrm>
        <a:graphic>
          <a:graphicData uri="http://schemas.openxmlformats.org/drawingml/2006/table">
            <a:tbl>
              <a:tblPr/>
              <a:tblGrid>
                <a:gridCol w="12954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359878">
                  <a:extLst>
                    <a:ext uri="{9D8B030D-6E8A-4147-A177-3AD203B41FA5}">
                      <a16:colId xmlns:a16="http://schemas.microsoft.com/office/drawing/2014/main" val="20002"/>
                    </a:ext>
                  </a:extLst>
                </a:gridCol>
                <a:gridCol w="1500554">
                  <a:extLst>
                    <a:ext uri="{9D8B030D-6E8A-4147-A177-3AD203B41FA5}">
                      <a16:colId xmlns:a16="http://schemas.microsoft.com/office/drawing/2014/main" val="20003"/>
                    </a:ext>
                  </a:extLst>
                </a:gridCol>
                <a:gridCol w="1406768">
                  <a:extLst>
                    <a:ext uri="{9D8B030D-6E8A-4147-A177-3AD203B41FA5}">
                      <a16:colId xmlns:a16="http://schemas.microsoft.com/office/drawing/2014/main" val="20004"/>
                    </a:ext>
                  </a:extLst>
                </a:gridCol>
                <a:gridCol w="1422400">
                  <a:extLst>
                    <a:ext uri="{9D8B030D-6E8A-4147-A177-3AD203B41FA5}">
                      <a16:colId xmlns:a16="http://schemas.microsoft.com/office/drawing/2014/main" val="20005"/>
                    </a:ext>
                  </a:extLst>
                </a:gridCol>
                <a:gridCol w="1297354">
                  <a:extLst>
                    <a:ext uri="{9D8B030D-6E8A-4147-A177-3AD203B41FA5}">
                      <a16:colId xmlns:a16="http://schemas.microsoft.com/office/drawing/2014/main" val="20006"/>
                    </a:ext>
                  </a:extLst>
                </a:gridCol>
                <a:gridCol w="1547446">
                  <a:extLst>
                    <a:ext uri="{9D8B030D-6E8A-4147-A177-3AD203B41FA5}">
                      <a16:colId xmlns:a16="http://schemas.microsoft.com/office/drawing/2014/main" val="20007"/>
                    </a:ext>
                  </a:extLst>
                </a:gridCol>
              </a:tblGrid>
              <a:tr h="944187">
                <a:tc gridSpan="8">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Three Returns</a:t>
                      </a:r>
                      <a:endPar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174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CC"/>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DATE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DURATION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PERSIAN KING</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JEWISH LEADER</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SCRIPTURE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PURPOSE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CC"/>
                          </a:solidFill>
                          <a:effectLst/>
                          <a:latin typeface="Calibri" pitchFamily="34" charset="0"/>
                          <a:cs typeface="Arial" charset="0"/>
                        </a:rPr>
                        <a:t>NUMBER OF RETURNEES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1"/>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1</a:t>
                      </a:r>
                      <a:r>
                        <a:rPr kumimoji="0" lang="en-US" sz="2000" b="1" i="0" u="none" strike="noStrike" cap="none" normalizeH="0" baseline="30000" dirty="0">
                          <a:ln>
                            <a:noFill/>
                          </a:ln>
                          <a:solidFill>
                            <a:srgbClr val="000000"/>
                          </a:solidFill>
                          <a:effectLst/>
                          <a:latin typeface="Calibri" pitchFamily="34" charset="0"/>
                          <a:cs typeface="Arial" charset="0"/>
                        </a:rPr>
                        <a:t>st</a:t>
                      </a:r>
                      <a:r>
                        <a:rPr kumimoji="0" lang="en-US" sz="2000" b="1" i="0" u="none" strike="noStrike" cap="none" normalizeH="0" baseline="0" dirty="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538–515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23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Cyrus (Isa 44:28‒45:1)</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Zerubbabel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Ezra 1–6; Isaiah 44:28</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Rebuilding the temple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50,000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2"/>
                  </a:ext>
                </a:extLst>
              </a:tr>
              <a:tr h="2123909">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a:t>
                      </a:r>
                      <a:r>
                        <a:rPr kumimoji="0" lang="en-US" sz="2000" b="1" i="0" u="none" strike="noStrike" cap="none" normalizeH="0" baseline="30000">
                          <a:ln>
                            <a:noFill/>
                          </a:ln>
                          <a:solidFill>
                            <a:srgbClr val="000000"/>
                          </a:solidFill>
                          <a:effectLst/>
                          <a:latin typeface="Calibri" pitchFamily="34" charset="0"/>
                          <a:cs typeface="Arial" charset="0"/>
                        </a:rPr>
                        <a:t>nd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458–457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2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Ezra 7–10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Adorning of the temple and reforming the people</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2,000</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3"/>
                  </a:ext>
                </a:extLst>
              </a:tr>
              <a:tr h="1173578">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3</a:t>
                      </a:r>
                      <a:r>
                        <a:rPr kumimoji="0" lang="en-US" sz="2000" b="1" i="0" u="none" strike="noStrike" cap="none" normalizeH="0" baseline="30000">
                          <a:ln>
                            <a:noFill/>
                          </a:ln>
                          <a:solidFill>
                            <a:srgbClr val="000000"/>
                          </a:solidFill>
                          <a:effectLst/>
                          <a:latin typeface="Calibri" pitchFamily="34" charset="0"/>
                          <a:cs typeface="Arial" charset="0"/>
                        </a:rPr>
                        <a:t>rd</a:t>
                      </a:r>
                      <a:r>
                        <a:rPr kumimoji="0" lang="en-US" sz="2000" b="1" i="0" u="none" strike="noStrike" cap="none" normalizeH="0" baseline="0">
                          <a:ln>
                            <a:noFill/>
                          </a:ln>
                          <a:solidFill>
                            <a:srgbClr val="000000"/>
                          </a:solidFill>
                          <a:effectLst/>
                          <a:latin typeface="Calibri" pitchFamily="34" charset="0"/>
                          <a:cs typeface="Arial" charset="0"/>
                        </a:rPr>
                        <a:t> return</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444–432 B.C.</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8 years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a:ln>
                            <a:noFill/>
                          </a:ln>
                          <a:solidFill>
                            <a:srgbClr val="000000"/>
                          </a:solidFill>
                          <a:effectLst/>
                          <a:latin typeface="Calibri" pitchFamily="34" charset="0"/>
                          <a:cs typeface="Arial" charset="0"/>
                        </a:rPr>
                        <a:t>Artaxerxes</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Nehemiah</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r>
                        <a:rPr kumimoji="0" lang="en-US" sz="2000" b="1" i="0" u="none" strike="noStrike" cap="none" normalizeH="0" baseline="0" dirty="0">
                          <a:ln>
                            <a:noFill/>
                          </a:ln>
                          <a:solidFill>
                            <a:srgbClr val="000000"/>
                          </a:solidFill>
                          <a:effectLst/>
                          <a:latin typeface="Calibri" pitchFamily="34" charset="0"/>
                          <a:cs typeface="Arial" charset="0"/>
                        </a:rPr>
                        <a:t>Rebuilding the wall</a:t>
                      </a: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tx2"/>
                        </a:buClr>
                        <a:buSzPct val="75000"/>
                        <a:buFontTx/>
                        <a:buNone/>
                        <a:tabLst/>
                      </a:pPr>
                      <a:endParaRPr kumimoji="0" lang="en-US" sz="2000" b="1" i="0" u="none" strike="noStrike" cap="none" normalizeH="0" baseline="0" dirty="0">
                        <a:ln>
                          <a:noFill/>
                        </a:ln>
                        <a:solidFill>
                          <a:srgbClr val="000000"/>
                        </a:solidFill>
                        <a:effectLst/>
                        <a:latin typeface="Calibri" pitchFamily="34" charset="0"/>
                        <a:cs typeface="Arial" charset="0"/>
                      </a:endParaRPr>
                    </a:p>
                  </a:txBody>
                  <a:tcPr marL="68580" marR="68580" marT="0" marB="0" anchor="ctr"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chemeClr val="tx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6413102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54897" y="228600"/>
            <a:ext cx="6082207" cy="6400800"/>
          </a:xfrm>
          <a:prstGeom prst="rect">
            <a:avLst/>
          </a:prstGeom>
        </p:spPr>
      </p:pic>
    </p:spTree>
    <p:extLst>
      <p:ext uri="{BB962C8B-B14F-4D97-AF65-F5344CB8AC3E}">
        <p14:creationId xmlns:p14="http://schemas.microsoft.com/office/powerpoint/2010/main" val="2086348277"/>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352800" y="1524000"/>
            <a:ext cx="822960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cs typeface="Calibri" panose="020F0502020204030204" pitchFamily="34" charset="0"/>
              </a:rPr>
              <a:t>“Iranian school textbooks, such as </a:t>
            </a:r>
            <a:r>
              <a:rPr lang="en-US" altLang="en-US" sz="3000" i="1" dirty="0">
                <a:effectLst>
                  <a:outerShdw blurRad="38100" dist="38100" dir="2700000" algn="tl">
                    <a:srgbClr val="000000">
                      <a:alpha val="43137"/>
                    </a:srgbClr>
                  </a:outerShdw>
                </a:effectLst>
                <a:cs typeface="Calibri" panose="020F0502020204030204" pitchFamily="34" charset="0"/>
              </a:rPr>
              <a:t>The Qur'an and Life</a:t>
            </a:r>
            <a:r>
              <a:rPr lang="en-US" altLang="en-US" sz="3000" dirty="0">
                <a:effectLst>
                  <a:outerShdw blurRad="38100" dist="38100" dir="2700000" algn="tl">
                    <a:srgbClr val="000000">
                      <a:alpha val="43137"/>
                    </a:srgbClr>
                  </a:outerShdw>
                </a:effectLst>
                <a:cs typeface="Calibri" panose="020F0502020204030204" pitchFamily="34" charset="0"/>
              </a:rPr>
              <a:t> (Grade 12, p. 125) prepare Iranian children for the Ayatollahs' sublime goal: the apocalyptic, horrifying, millenarian, military battle against the USA and other "arrogant oppressors of the world," which are ostensibly led by "idolatrous devils." While the "savior" – the infallible, immortal, divinely ordained and eventual global leader, the Mahdi – has not surfaced yet, Iranian children are taught that the battle is already raging throughout the world, awaiting their sacrifice. School . . .</a:t>
            </a:r>
          </a:p>
        </p:txBody>
      </p:sp>
      <p:sp>
        <p:nvSpPr>
          <p:cNvPr id="78851" name="TextBox 2"/>
          <p:cNvSpPr txBox="1">
            <a:spLocks noChangeArrowheads="1"/>
          </p:cNvSpPr>
          <p:nvPr/>
        </p:nvSpPr>
        <p:spPr bwMode="auto">
          <a:xfrm>
            <a:off x="1066800" y="293638"/>
            <a:ext cx="100584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err="1">
                <a:solidFill>
                  <a:schemeClr val="tx2"/>
                </a:solidFill>
                <a:effectLst>
                  <a:outerShdw blurRad="38100" dist="38100" dir="2700000" algn="tl">
                    <a:srgbClr val="000000">
                      <a:alpha val="43137"/>
                    </a:srgbClr>
                  </a:outerShdw>
                </a:effectLst>
                <a:ea typeface="+mj-ea"/>
                <a:cs typeface="+mj-cs"/>
              </a:rPr>
              <a:t>Yoram</a:t>
            </a:r>
            <a:r>
              <a:rPr lang="en-US" altLang="en-US" sz="3600" dirty="0">
                <a:solidFill>
                  <a:schemeClr val="tx2"/>
                </a:solidFill>
                <a:effectLst>
                  <a:outerShdw blurRad="38100" dist="38100" dir="2700000" algn="tl">
                    <a:srgbClr val="000000">
                      <a:alpha val="43137"/>
                    </a:srgbClr>
                  </a:outerShdw>
                </a:effectLst>
                <a:ea typeface="+mj-ea"/>
                <a:cs typeface="+mj-cs"/>
              </a:rPr>
              <a:t> </a:t>
            </a:r>
            <a:r>
              <a:rPr lang="en-US" altLang="en-US" sz="3600" dirty="0" err="1">
                <a:solidFill>
                  <a:schemeClr val="tx2"/>
                </a:solidFill>
                <a:effectLst>
                  <a:outerShdw blurRad="38100" dist="38100" dir="2700000" algn="tl">
                    <a:srgbClr val="000000">
                      <a:alpha val="43137"/>
                    </a:srgbClr>
                  </a:outerShdw>
                </a:effectLst>
                <a:ea typeface="+mj-ea"/>
                <a:cs typeface="+mj-cs"/>
              </a:rPr>
              <a:t>Ettinger</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“Iran's School Textbooks‒Can Congress Afford to Ignore It?,” online: http://theettingerreport.com/Iran-and-MidEast/Iran-s-School-Textbooks-%E2%80%93-can-Congress-afford-to-i.aspx, May 29, 2015, accessed 30 May 2015.</a:t>
            </a:r>
          </a:p>
        </p:txBody>
      </p:sp>
      <p:pic>
        <p:nvPicPr>
          <p:cNvPr id="2" name="Picture 1">
            <a:extLst>
              <a:ext uri="{FF2B5EF4-FFF2-40B4-BE49-F238E27FC236}">
                <a16:creationId xmlns:a16="http://schemas.microsoft.com/office/drawing/2014/main" id="{006E0287-B239-41AA-AFB7-0E0E333E63AE}"/>
              </a:ext>
            </a:extLst>
          </p:cNvPr>
          <p:cNvPicPr>
            <a:picLocks noChangeAspect="1"/>
          </p:cNvPicPr>
          <p:nvPr/>
        </p:nvPicPr>
        <p:blipFill>
          <a:blip r:embed="rId2"/>
          <a:stretch>
            <a:fillRect/>
          </a:stretch>
        </p:blipFill>
        <p:spPr>
          <a:xfrm>
            <a:off x="609600" y="1676400"/>
            <a:ext cx="2438400" cy="3657600"/>
          </a:xfrm>
          <a:prstGeom prst="rect">
            <a:avLst/>
          </a:prstGeom>
        </p:spPr>
      </p:pic>
    </p:spTree>
    <p:extLst>
      <p:ext uri="{BB962C8B-B14F-4D97-AF65-F5344CB8AC3E}">
        <p14:creationId xmlns:p14="http://schemas.microsoft.com/office/powerpoint/2010/main" val="1987317665"/>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352800" y="1524000"/>
            <a:ext cx="82296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sz="3000" dirty="0">
                <a:effectLst>
                  <a:outerShdw blurRad="38100" dist="38100" dir="2700000" algn="tl">
                    <a:srgbClr val="000000">
                      <a:alpha val="43137"/>
                    </a:srgbClr>
                  </a:outerShdw>
                </a:effectLst>
                <a:cs typeface="Calibri" panose="020F0502020204030204" pitchFamily="34" charset="0"/>
              </a:rPr>
              <a:t>. . .textbooks of Western democracies are the most authentic reflection of peoples' values and worldview. School textbooks of tyrannies are the most authentic reflection of the nature and mission of the regimes. Iranian school textbooks reflect the strategy and tactics of the Ayatollahs, much more authentically than speeches, interviews, diplomatic statements and conversations conducted by President Rouhani and Foreign Minister Zarif.”</a:t>
            </a:r>
          </a:p>
        </p:txBody>
      </p:sp>
      <p:sp>
        <p:nvSpPr>
          <p:cNvPr id="78851" name="TextBox 2"/>
          <p:cNvSpPr txBox="1">
            <a:spLocks noChangeArrowheads="1"/>
          </p:cNvSpPr>
          <p:nvPr/>
        </p:nvSpPr>
        <p:spPr bwMode="auto">
          <a:xfrm>
            <a:off x="1066800" y="293638"/>
            <a:ext cx="10058400" cy="12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err="1">
                <a:solidFill>
                  <a:schemeClr val="tx2"/>
                </a:solidFill>
                <a:effectLst>
                  <a:outerShdw blurRad="38100" dist="38100" dir="2700000" algn="tl">
                    <a:srgbClr val="000000">
                      <a:alpha val="43137"/>
                    </a:srgbClr>
                  </a:outerShdw>
                </a:effectLst>
                <a:ea typeface="+mj-ea"/>
                <a:cs typeface="+mj-cs"/>
              </a:rPr>
              <a:t>Yoram</a:t>
            </a:r>
            <a:r>
              <a:rPr lang="en-US" altLang="en-US" sz="3600" dirty="0">
                <a:solidFill>
                  <a:schemeClr val="tx2"/>
                </a:solidFill>
                <a:effectLst>
                  <a:outerShdw blurRad="38100" dist="38100" dir="2700000" algn="tl">
                    <a:srgbClr val="000000">
                      <a:alpha val="43137"/>
                    </a:srgbClr>
                  </a:outerShdw>
                </a:effectLst>
                <a:ea typeface="+mj-ea"/>
                <a:cs typeface="+mj-cs"/>
              </a:rPr>
              <a:t> </a:t>
            </a:r>
            <a:r>
              <a:rPr lang="en-US" altLang="en-US" sz="3600" dirty="0" err="1">
                <a:solidFill>
                  <a:schemeClr val="tx2"/>
                </a:solidFill>
                <a:effectLst>
                  <a:outerShdw blurRad="38100" dist="38100" dir="2700000" algn="tl">
                    <a:srgbClr val="000000">
                      <a:alpha val="43137"/>
                    </a:srgbClr>
                  </a:outerShdw>
                </a:effectLst>
                <a:ea typeface="+mj-ea"/>
                <a:cs typeface="+mj-cs"/>
              </a:rPr>
              <a:t>Ettinger</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“Iran's School Textbooks‒Can Congress Afford to Ignore It?,” online: http://theettingerreport.com/Iran-and-MidEast/Iran-s-School-Textbooks-%E2%80%93-can-Congress-afford-to-i.aspx, May 29, 2015, accessed 30 May 2015.</a:t>
            </a:r>
          </a:p>
        </p:txBody>
      </p:sp>
      <p:pic>
        <p:nvPicPr>
          <p:cNvPr id="2" name="Picture 1">
            <a:extLst>
              <a:ext uri="{FF2B5EF4-FFF2-40B4-BE49-F238E27FC236}">
                <a16:creationId xmlns:a16="http://schemas.microsoft.com/office/drawing/2014/main" id="{006E0287-B239-41AA-AFB7-0E0E333E63AE}"/>
              </a:ext>
            </a:extLst>
          </p:cNvPr>
          <p:cNvPicPr>
            <a:picLocks noChangeAspect="1"/>
          </p:cNvPicPr>
          <p:nvPr/>
        </p:nvPicPr>
        <p:blipFill>
          <a:blip r:embed="rId2"/>
          <a:stretch>
            <a:fillRect/>
          </a:stretch>
        </p:blipFill>
        <p:spPr>
          <a:xfrm>
            <a:off x="609600" y="1676400"/>
            <a:ext cx="2438400" cy="3657600"/>
          </a:xfrm>
          <a:prstGeom prst="rect">
            <a:avLst/>
          </a:prstGeom>
        </p:spPr>
      </p:pic>
    </p:spTree>
    <p:extLst>
      <p:ext uri="{BB962C8B-B14F-4D97-AF65-F5344CB8AC3E}">
        <p14:creationId xmlns:p14="http://schemas.microsoft.com/office/powerpoint/2010/main" val="3608472161"/>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4919C3-DC9E-4FFD-A68B-BEF0A4EE69A3}"/>
              </a:ext>
            </a:extLst>
          </p:cNvPr>
          <p:cNvPicPr>
            <a:picLocks noChangeAspect="1"/>
          </p:cNvPicPr>
          <p:nvPr/>
        </p:nvPicPr>
        <p:blipFill>
          <a:blip r:embed="rId2"/>
          <a:stretch>
            <a:fillRect/>
          </a:stretch>
        </p:blipFill>
        <p:spPr>
          <a:xfrm>
            <a:off x="1295400" y="228600"/>
            <a:ext cx="96012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13504029"/>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1524000" y="2286001"/>
            <a:ext cx="9144000" cy="2833301"/>
          </a:xfrm>
        </p:spPr>
        <p:txBody>
          <a:bodyPr/>
          <a:lstStyle/>
          <a:p>
            <a:pPr marL="0" indent="0" algn="just">
              <a:buNone/>
            </a:pPr>
            <a:r>
              <a:rPr lang="en-US" sz="3600" dirty="0">
                <a:effectLst>
                  <a:outerShdw blurRad="38100" dist="38100" dir="2700000" algn="tl">
                    <a:srgbClr val="000000">
                      <a:alpha val="43137"/>
                    </a:srgbClr>
                  </a:outerShdw>
                </a:effectLst>
              </a:rPr>
              <a:t>“The unique alignment of nations described in Ezekiel 38 and 39 has never occurred in the past, but it is occurring now.”</a:t>
            </a:r>
          </a:p>
        </p:txBody>
      </p:sp>
      <p:sp>
        <p:nvSpPr>
          <p:cNvPr id="7" name="Rectangle 6">
            <a:extLst>
              <a:ext uri="{FF2B5EF4-FFF2-40B4-BE49-F238E27FC236}">
                <a16:creationId xmlns:a16="http://schemas.microsoft.com/office/drawing/2014/main" id="{3F4259E9-F8CB-4AE0-9D30-0ABD1215DCFD}"/>
              </a:ext>
            </a:extLst>
          </p:cNvPr>
          <p:cNvSpPr/>
          <p:nvPr/>
        </p:nvSpPr>
        <p:spPr>
          <a:xfrm>
            <a:off x="2357437" y="228600"/>
            <a:ext cx="7477126" cy="1277273"/>
          </a:xfrm>
          <a:prstGeom prst="rect">
            <a:avLst/>
          </a:prstGeom>
        </p:spPr>
        <p:txBody>
          <a:bodyPr wrap="square">
            <a:spAutoFit/>
          </a:bodyPr>
          <a:lstStyle/>
          <a:p>
            <a:pPr algn="ctr">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Ron Rhodes</a:t>
            </a:r>
          </a:p>
          <a:p>
            <a:pPr algn="just"/>
            <a:r>
              <a:rPr lang="en-US" sz="1800" dirty="0">
                <a:effectLst>
                  <a:outerShdw blurRad="38100" dist="38100" dir="2700000" algn="tl">
                    <a:srgbClr val="000000">
                      <a:alpha val="43137"/>
                    </a:srgbClr>
                  </a:outerShdw>
                </a:effectLst>
                <a:latin typeface="MinionPro-Regular"/>
              </a:rPr>
              <a:t>Ron Rhodes, </a:t>
            </a:r>
            <a:r>
              <a:rPr lang="en-US" sz="1800" i="1" dirty="0">
                <a:effectLst>
                  <a:outerShdw blurRad="38100" dist="38100" dir="2700000" algn="tl">
                    <a:srgbClr val="000000">
                      <a:alpha val="43137"/>
                    </a:srgbClr>
                  </a:outerShdw>
                </a:effectLst>
                <a:latin typeface="MinionPro-It"/>
              </a:rPr>
              <a:t>Northern Storm Rising: Russia, Iran, and the Emerging End-Times Military Coalition against Israel </a:t>
            </a:r>
            <a:r>
              <a:rPr lang="en-US" sz="1800" dirty="0">
                <a:effectLst>
                  <a:outerShdw blurRad="38100" dist="38100" dir="2700000" algn="tl">
                    <a:srgbClr val="000000">
                      <a:alpha val="43137"/>
                    </a:srgbClr>
                  </a:outerShdw>
                </a:effectLst>
                <a:latin typeface="MinionPro-Regular"/>
              </a:rPr>
              <a:t>(Eugene, OR: Harvest, 2008), pp. 90.</a:t>
            </a:r>
            <a:endPar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E8138A89-DC9F-4CD1-A67B-98FE9F32AEA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1666" r="31666"/>
          <a:stretch/>
        </p:blipFill>
        <p:spPr>
          <a:xfrm>
            <a:off x="609601" y="84446"/>
            <a:ext cx="1105408" cy="1097280"/>
          </a:xfrm>
          <a:prstGeom prst="rect">
            <a:avLst/>
          </a:prstGeom>
          <a:ln w="19050">
            <a:solidFill>
              <a:schemeClr val="tx1"/>
            </a:solidFill>
          </a:ln>
        </p:spPr>
      </p:pic>
    </p:spTree>
    <p:extLst>
      <p:ext uri="{BB962C8B-B14F-4D97-AF65-F5344CB8AC3E}">
        <p14:creationId xmlns:p14="http://schemas.microsoft.com/office/powerpoint/2010/main" val="3982130587"/>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00200"/>
            <a:ext cx="3204520" cy="44196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Elam</a:t>
            </a: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Asshur</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Arphachshad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Lud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Aram</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Shem’s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E54CF492-E02B-4835-821C-884DAF987C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336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
        <p:nvSpPr>
          <p:cNvPr id="4" name="Oval 7">
            <a:extLst>
              <a:ext uri="{FF2B5EF4-FFF2-40B4-BE49-F238E27FC236}">
                <a16:creationId xmlns:a16="http://schemas.microsoft.com/office/drawing/2014/main" id="{77F5D89E-3E1F-4C3B-A6EF-D7A948CD0B21}"/>
              </a:ext>
            </a:extLst>
          </p:cNvPr>
          <p:cNvSpPr>
            <a:spLocks noChangeArrowheads="1"/>
          </p:cNvSpPr>
          <p:nvPr/>
        </p:nvSpPr>
        <p:spPr bwMode="auto">
          <a:xfrm>
            <a:off x="5562600" y="1600200"/>
            <a:ext cx="25908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73540684"/>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00200"/>
            <a:ext cx="3204520" cy="44196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Elam</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Asshur</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Arphachshad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Lud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Aram</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Shem’s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E54CF492-E02B-4835-821C-884DAF987C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236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4AC4D-59C2-4053-81EC-A24011A9A6B4}"/>
              </a:ext>
            </a:extLst>
          </p:cNvPr>
          <p:cNvGraphicFramePr>
            <a:graphicFrameLocks noGrp="1"/>
          </p:cNvGraphicFramePr>
          <p:nvPr>
            <p:extLst>
              <p:ext uri="{D42A27DB-BD31-4B8C-83A1-F6EECF244321}">
                <p14:modId xmlns:p14="http://schemas.microsoft.com/office/powerpoint/2010/main" val="1978348624"/>
              </p:ext>
            </p:extLst>
          </p:nvPr>
        </p:nvGraphicFramePr>
        <p:xfrm>
          <a:off x="2057400" y="1295400"/>
          <a:ext cx="9525000" cy="4916078"/>
        </p:xfrm>
        <a:graphic>
          <a:graphicData uri="http://schemas.openxmlformats.org/drawingml/2006/table">
            <a:tbl>
              <a:tblPr firstRow="1" bandRow="1">
                <a:tableStyleId>{5940675A-B579-460E-94D1-54222C63F5DA}</a:tableStyleId>
              </a:tblPr>
              <a:tblGrid>
                <a:gridCol w="5791200">
                  <a:extLst>
                    <a:ext uri="{9D8B030D-6E8A-4147-A177-3AD203B41FA5}">
                      <a16:colId xmlns:a16="http://schemas.microsoft.com/office/drawing/2014/main" val="319069713"/>
                    </a:ext>
                  </a:extLst>
                </a:gridCol>
                <a:gridCol w="3733800">
                  <a:extLst>
                    <a:ext uri="{9D8B030D-6E8A-4147-A177-3AD203B41FA5}">
                      <a16:colId xmlns:a16="http://schemas.microsoft.com/office/drawing/2014/main" val="352119831"/>
                    </a:ext>
                  </a:extLst>
                </a:gridCol>
              </a:tblGrid>
              <a:tr h="4916078">
                <a:tc>
                  <a:txBody>
                    <a:bodyPr/>
                    <a:lstStyle/>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Universe</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Life</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Man</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Marriage</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Evil</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Clothing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Religion</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Salvation</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Language</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Government</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Nations</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a:t>
                      </a: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485221"/>
                  </a:ext>
                </a:extLst>
              </a:tr>
            </a:tbl>
          </a:graphicData>
        </a:graphic>
      </p:graphicFrame>
      <p:sp>
        <p:nvSpPr>
          <p:cNvPr id="7" name="Text Box 5">
            <a:extLst>
              <a:ext uri="{FF2B5EF4-FFF2-40B4-BE49-F238E27FC236}">
                <a16:creationId xmlns:a16="http://schemas.microsoft.com/office/drawing/2014/main" id="{FD19BAAF-3680-4BBC-A95C-D57EC96895B8}"/>
              </a:ext>
            </a:extLst>
          </p:cNvPr>
          <p:cNvSpPr txBox="1">
            <a:spLocks noChangeArrowheads="1"/>
          </p:cNvSpPr>
          <p:nvPr/>
        </p:nvSpPr>
        <p:spPr bwMode="auto">
          <a:xfrm>
            <a:off x="3381375" y="219670"/>
            <a:ext cx="5429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dirty="0">
                <a:solidFill>
                  <a:schemeClr val="tx2"/>
                </a:solidFill>
                <a:latin typeface="Calibri" panose="020F0502020204030204" pitchFamily="34" charset="0"/>
                <a:ea typeface="+mj-ea"/>
                <a:cs typeface="+mj-cs"/>
              </a:rPr>
              <a:t>Beginning Themes</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p:txBody>
      </p:sp>
      <p:sp>
        <p:nvSpPr>
          <p:cNvPr id="9" name="TextBox 8">
            <a:extLst>
              <a:ext uri="{FF2B5EF4-FFF2-40B4-BE49-F238E27FC236}">
                <a16:creationId xmlns:a16="http://schemas.microsoft.com/office/drawing/2014/main" id="{1D9579E7-5AEA-466B-857D-68E98CD9F67F}"/>
              </a:ext>
            </a:extLst>
          </p:cNvPr>
          <p:cNvSpPr txBox="1"/>
          <p:nvPr/>
        </p:nvSpPr>
        <p:spPr>
          <a:xfrm>
            <a:off x="3048000" y="6320135"/>
            <a:ext cx="6096000" cy="461665"/>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2400" dirty="0">
                <a:effectLst>
                  <a:outerShdw blurRad="38100" dist="38100" dir="2700000" algn="tl">
                    <a:srgbClr val="000000"/>
                  </a:outerShdw>
                </a:effectLst>
                <a:latin typeface="Calibri" panose="020F0502020204030204" pitchFamily="34" charset="0"/>
                <a:cs typeface="Arial" panose="020B0604020202020204" pitchFamily="34" charset="0"/>
              </a:rPr>
              <a:t>Morris, </a:t>
            </a:r>
            <a:r>
              <a:rPr lang="en-US" sz="2400" i="1" dirty="0">
                <a:effectLst>
                  <a:outerShdw blurRad="38100" dist="38100" dir="2700000" algn="tl">
                    <a:srgbClr val="000000"/>
                  </a:outerShdw>
                </a:effectLst>
                <a:latin typeface="Calibri" panose="020F0502020204030204" pitchFamily="34" charset="0"/>
                <a:cs typeface="Arial" panose="020B0604020202020204" pitchFamily="34" charset="0"/>
              </a:rPr>
              <a:t>Genesis Record</a:t>
            </a:r>
            <a:r>
              <a:rPr lang="en-US" sz="2400" dirty="0">
                <a:effectLst>
                  <a:outerShdw blurRad="38100" dist="38100" dir="2700000" algn="tl">
                    <a:srgbClr val="000000"/>
                  </a:outerShdw>
                </a:effectLst>
                <a:latin typeface="Calibri" panose="020F0502020204030204" pitchFamily="34" charset="0"/>
                <a:cs typeface="Arial" panose="020B0604020202020204" pitchFamily="34" charset="0"/>
              </a:rPr>
              <a:t>, 18-20</a:t>
            </a:r>
          </a:p>
        </p:txBody>
      </p:sp>
      <p:pic>
        <p:nvPicPr>
          <p:cNvPr id="10" name="Picture 4" descr="5 Bible Lessons to Learn From the Book of Genesis | Jack Wellman">
            <a:extLst>
              <a:ext uri="{FF2B5EF4-FFF2-40B4-BE49-F238E27FC236}">
                <a16:creationId xmlns:a16="http://schemas.microsoft.com/office/drawing/2014/main" id="{57FDCA25-5C58-40DC-94FD-91BEA13422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3026" y="2514600"/>
            <a:ext cx="274594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C80C78E-0DD9-478F-956A-80ADE6CA88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0520355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00199"/>
            <a:ext cx="2743200" cy="3429001"/>
          </a:xfrm>
        </p:spPr>
        <p:txBody>
          <a:bodyPr/>
          <a:lstStyle/>
          <a:p>
            <a:pPr marL="457200" lvl="1" indent="-457200" eaLnBrk="1" hangingPunct="1">
              <a:spcBef>
                <a:spcPts val="0"/>
              </a:spcBef>
              <a:spcAft>
                <a:spcPts val="3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Uz</a:t>
            </a:r>
          </a:p>
          <a:p>
            <a:pPr marL="457200" lvl="1" indent="-45720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Hul</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Gether</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3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Mash</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5. Aram’s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F4922125-2285-4B4E-BB06-0325CC459EF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05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00199"/>
            <a:ext cx="2743200" cy="3429001"/>
          </a:xfrm>
        </p:spPr>
        <p:txBody>
          <a:bodyPr/>
          <a:lstStyle/>
          <a:p>
            <a:pPr marL="457200" lvl="1" indent="-457200" eaLnBrk="1" hangingPunct="1">
              <a:spcBef>
                <a:spcPts val="0"/>
              </a:spcBef>
              <a:spcAft>
                <a:spcPts val="36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Uz</a:t>
            </a:r>
          </a:p>
          <a:p>
            <a:pPr marL="457200" lvl="1" indent="-45720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Hul</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Gether</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3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Mash</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5. Aram’s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F4922125-2285-4B4E-BB06-0325CC459EF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3224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00200"/>
            <a:ext cx="3204520" cy="4419600"/>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Elam</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Asshur</a:t>
            </a:r>
          </a:p>
          <a:p>
            <a:pPr lvl="1" indent="-742950" eaLnBrk="1" hangingPunct="1">
              <a:spcBef>
                <a:spcPts val="0"/>
              </a:spcBef>
              <a:spcAft>
                <a:spcPts val="3600"/>
              </a:spcAft>
              <a:buClr>
                <a:schemeClr val="tx2"/>
              </a:buClr>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Arphachshad</a:t>
            </a:r>
            <a:endParaRPr lang="en-US" b="1" u="sng" dirty="0">
              <a:solidFill>
                <a:srgbClr val="FFFFCC"/>
              </a:solidFill>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Lud</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Aram</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Shem’s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E54CF492-E02B-4835-821C-884DAF987C1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927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2514600"/>
            <a:ext cx="2133600" cy="1828800"/>
          </a:xfrm>
        </p:spPr>
        <p:txBody>
          <a:bodyPr/>
          <a:lstStyle/>
          <a:p>
            <a:pPr marL="457200" lvl="1" indent="-457200" eaLnBrk="1" hangingPunct="1">
              <a:spcBef>
                <a:spcPts val="0"/>
              </a:spcBef>
              <a:spcAft>
                <a:spcPts val="3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Peleg</a:t>
            </a:r>
          </a:p>
          <a:p>
            <a:pPr marL="457200" lvl="1" indent="-45720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Joktan</a:t>
            </a:r>
            <a:endParaRPr lang="en-US" dirty="0">
              <a:effectLst>
                <a:outerShdw blurRad="38100" dist="38100" dir="2700000" algn="tl">
                  <a:srgbClr val="000000">
                    <a:alpha val="43137"/>
                  </a:srgbClr>
                </a:outerShdw>
              </a:effectLst>
            </a:endParaRPr>
          </a:p>
          <a:p>
            <a:pPr marL="0" lvl="1" indent="0" eaLnBrk="1" hangingPunct="1">
              <a:spcBef>
                <a:spcPts val="0"/>
              </a:spcBef>
              <a:spcAft>
                <a:spcPts val="600"/>
              </a:spcAft>
              <a:buClr>
                <a:schemeClr val="tx2"/>
              </a:buClr>
              <a:buSzPct val="100000"/>
              <a:buNone/>
              <a:defRPr/>
            </a:pPr>
            <a:endParaRPr lang="en-US" sz="3600"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Eber’s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0BB8FBA9-8A5C-455C-A021-F690AB95B8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940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2514600"/>
            <a:ext cx="2133600" cy="1828800"/>
          </a:xfrm>
        </p:spPr>
        <p:txBody>
          <a:bodyPr/>
          <a:lstStyle/>
          <a:p>
            <a:pPr marL="457200" lvl="1" indent="-457200" eaLnBrk="1" hangingPunct="1">
              <a:spcBef>
                <a:spcPts val="0"/>
              </a:spcBef>
              <a:spcAft>
                <a:spcPts val="36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Peleg</a:t>
            </a:r>
          </a:p>
          <a:p>
            <a:pPr marL="457200" lvl="1" indent="-45720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Joktan</a:t>
            </a:r>
            <a:endParaRPr lang="en-US" dirty="0">
              <a:effectLst>
                <a:outerShdw blurRad="38100" dist="38100" dir="2700000" algn="tl">
                  <a:srgbClr val="000000">
                    <a:alpha val="43137"/>
                  </a:srgbClr>
                </a:outerShdw>
              </a:effectLst>
            </a:endParaRPr>
          </a:p>
          <a:p>
            <a:pPr marL="0" lvl="1" indent="0" eaLnBrk="1" hangingPunct="1">
              <a:spcBef>
                <a:spcPts val="0"/>
              </a:spcBef>
              <a:spcAft>
                <a:spcPts val="600"/>
              </a:spcAft>
              <a:buClr>
                <a:schemeClr val="tx2"/>
              </a:buClr>
              <a:buSzPct val="100000"/>
              <a:buNone/>
              <a:defRPr/>
            </a:pPr>
            <a:endParaRPr lang="en-US" sz="3600"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Eber’s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0BB8FBA9-8A5C-455C-A021-F690AB95B8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602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457200" y="1447800"/>
            <a:ext cx="11019253" cy="4800600"/>
          </a:xfrm>
        </p:spPr>
        <p:txBody>
          <a:bodyPr/>
          <a:lstStyle/>
          <a:p>
            <a:pPr marL="0" indent="0" algn="just">
              <a:spcBef>
                <a:spcPts val="0"/>
              </a:spcBef>
              <a:buNone/>
            </a:pPr>
            <a:r>
              <a:rPr lang="en-US" dirty="0">
                <a:effectLst>
                  <a:outerShdw blurRad="38100" dist="38100" dir="2700000" algn="tl">
                    <a:srgbClr val="000000">
                      <a:alpha val="43137"/>
                    </a:srgbClr>
                  </a:outerShdw>
                </a:effectLst>
              </a:rPr>
              <a:t>“…the name of the one was Peleg. For in his days was the earth divided. The name Peleg means ‘to divide.’ Some identify this event with the continental divide or the continental drift. However, contextually, it more likely refers to the language division of the Tower of Babel judgment. This means that the confusion of tongues occurred during Peleg’s lifetime.”</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219</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spTree>
    <p:extLst>
      <p:ext uri="{BB962C8B-B14F-4D97-AF65-F5344CB8AC3E}">
        <p14:creationId xmlns:p14="http://schemas.microsoft.com/office/powerpoint/2010/main" val="176699092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228601" y="1447800"/>
            <a:ext cx="11734800" cy="37338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Evidently this was a most memorable event, and Eber named his son in commemoration of it. The name Peleg means ‘division.’… The big question concerns the meaning of the indicated division of the earth. The most obvious interpretation of this verse is that the division was the division of the peoples at the Tower of Babel, as discussed in Genesis 11. It is significant that some such division is mentioned here in Genesis 10:5 (‘By these were the isles of the Gentiles divided in their lands; every one after his tongue, after their families, in their nations’) and Genesis 10:32 (‘. . . by these were the nations divided in the earth after the flood’).</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a:t>
            </a:r>
            <a:r>
              <a:rPr lang="en-US" altLang="en-US" sz="1800" dirty="0">
                <a:effectLst>
                  <a:outerShdw blurRad="38100" dist="38100" dir="2700000" algn="tl">
                    <a:srgbClr val="000000"/>
                  </a:outerShdw>
                </a:effectLst>
                <a:latin typeface="Calibri" panose="020F0502020204030204" pitchFamily="34" charset="0"/>
                <a:cs typeface="+mn-cs"/>
              </a:rPr>
              <a:t>260-61</a:t>
            </a:r>
          </a:p>
        </p:txBody>
      </p:sp>
      <p:pic>
        <p:nvPicPr>
          <p:cNvPr id="5" name="Picture 2" descr="Genesis Record: Morris, Henry M.: 9780801072826: Amazon.com: Books">
            <a:extLst>
              <a:ext uri="{FF2B5EF4-FFF2-40B4-BE49-F238E27FC236}">
                <a16:creationId xmlns:a16="http://schemas.microsoft.com/office/drawing/2014/main" id="{7129DEAE-1D12-4A47-88C8-DE2AD62C3A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3019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37CD0DD-69F4-47B1-891E-D1D8C5618DF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915842696"/>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228601" y="1447800"/>
            <a:ext cx="11734800" cy="37338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These verses seem clearly to refer to a linguistic and geographic division, rather than to an actual splitting of the continents. This is especially clear in verse 5, where the division is specifically ‘after his tongue.’… If it is ever actually proved that the earth once was a single land mass that somehow split apart, with the segments gradually drifting away to form the present continents, then indeed this verse might be understood to refer to such an event. At present, the question of continental drift is still open among scientists; and creationist scientists have pointed to a number of unresolved physical difficulties with the whole idea.</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4095750" y="219670"/>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Henry M. Morris</a:t>
            </a:r>
          </a:p>
          <a:p>
            <a:pPr algn="ctr"/>
            <a:r>
              <a:rPr lang="en-US" altLang="en-US" sz="1800" i="1" dirty="0">
                <a:effectLst>
                  <a:outerShdw blurRad="38100" dist="38100" dir="2700000" algn="tl">
                    <a:srgbClr val="000000"/>
                  </a:outerShdw>
                </a:effectLst>
                <a:latin typeface="Calibri" panose="020F0502020204030204" pitchFamily="34" charset="0"/>
                <a:cs typeface="+mn-cs"/>
              </a:rPr>
              <a:t>The Genesis Record, </a:t>
            </a:r>
            <a:r>
              <a:rPr lang="en-US" altLang="en-US" sz="1800" dirty="0">
                <a:effectLst>
                  <a:outerShdw blurRad="38100" dist="38100" dir="2700000" algn="tl">
                    <a:srgbClr val="000000"/>
                  </a:outerShdw>
                </a:effectLst>
                <a:latin typeface="Calibri" panose="020F0502020204030204" pitchFamily="34" charset="0"/>
                <a:cs typeface="+mn-cs"/>
              </a:rPr>
              <a:t>260-61</a:t>
            </a:r>
          </a:p>
        </p:txBody>
      </p:sp>
      <p:pic>
        <p:nvPicPr>
          <p:cNvPr id="5" name="Picture 2" descr="Genesis Record: Morris, Henry M.: 9780801072826: Amazon.com: Books">
            <a:extLst>
              <a:ext uri="{FF2B5EF4-FFF2-40B4-BE49-F238E27FC236}">
                <a16:creationId xmlns:a16="http://schemas.microsoft.com/office/drawing/2014/main" id="{7129DEAE-1D12-4A47-88C8-DE2AD62C3A2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76200"/>
            <a:ext cx="73019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E26385B-DB67-49DB-A642-2D485B7D95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197107780"/>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2514600"/>
            <a:ext cx="2133600" cy="1828800"/>
          </a:xfrm>
        </p:spPr>
        <p:txBody>
          <a:bodyPr/>
          <a:lstStyle/>
          <a:p>
            <a:pPr marL="457200" lvl="1" indent="-457200" eaLnBrk="1" hangingPunct="1">
              <a:spcBef>
                <a:spcPts val="0"/>
              </a:spcBef>
              <a:spcAft>
                <a:spcPts val="3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Peleg</a:t>
            </a:r>
          </a:p>
          <a:p>
            <a:pPr marL="457200" lvl="1" indent="-457200" eaLnBrk="1" hangingPunct="1">
              <a:spcBef>
                <a:spcPts val="0"/>
              </a:spcBef>
              <a:spcAft>
                <a:spcPts val="3600"/>
              </a:spcAft>
              <a:buClr>
                <a:srgbClr val="FF99FF"/>
              </a:buClr>
              <a:buSzPct val="100000"/>
              <a:buFont typeface="+mj-lt"/>
              <a:buAutoNum type="alphaUcPeriod"/>
              <a:defRPr/>
            </a:pPr>
            <a:r>
              <a:rPr lang="en-US" b="1" u="sng" dirty="0" err="1">
                <a:solidFill>
                  <a:srgbClr val="FFFFCC"/>
                </a:solidFill>
                <a:effectLst>
                  <a:outerShdw blurRad="38100" dist="38100" dir="2700000" algn="tl">
                    <a:srgbClr val="000000">
                      <a:alpha val="43137"/>
                    </a:srgbClr>
                  </a:outerShdw>
                </a:effectLst>
              </a:rPr>
              <a:t>Joktan</a:t>
            </a:r>
            <a:endParaRPr lang="en-US" b="1" u="sng" dirty="0">
              <a:solidFill>
                <a:srgbClr val="FFFFCC"/>
              </a:solidFill>
              <a:effectLst>
                <a:outerShdw blurRad="38100" dist="38100" dir="2700000" algn="tl">
                  <a:srgbClr val="000000">
                    <a:alpha val="43137"/>
                  </a:srgbClr>
                </a:outerShdw>
              </a:effectLst>
            </a:endParaRPr>
          </a:p>
          <a:p>
            <a:pPr marL="0" lvl="1" indent="0" eaLnBrk="1" hangingPunct="1">
              <a:spcBef>
                <a:spcPts val="0"/>
              </a:spcBef>
              <a:spcAft>
                <a:spcPts val="600"/>
              </a:spcAft>
              <a:buClr>
                <a:schemeClr val="tx2"/>
              </a:buClr>
              <a:buSzPct val="100000"/>
              <a:buNone/>
              <a:defRPr/>
            </a:pPr>
            <a:endParaRPr lang="en-US" sz="3600"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Eber’s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0BB8FBA9-8A5C-455C-A021-F690AB95B8C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952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2895600" cy="3238500"/>
          </a:xfrm>
        </p:spPr>
        <p:txBody>
          <a:bodyPr/>
          <a:lstStyle/>
          <a:p>
            <a:pPr marL="688975" lvl="1" indent="-688975" eaLnBrk="1" hangingPunct="1">
              <a:spcBef>
                <a:spcPts val="0"/>
              </a:spcBef>
              <a:spcAft>
                <a:spcPts val="1800"/>
              </a:spcAft>
              <a:buClr>
                <a:schemeClr val="tx2"/>
              </a:buClr>
              <a:buSzPct val="100000"/>
              <a:buFont typeface="+mj-lt"/>
              <a:buAutoNum type="arabicPeriod"/>
              <a:defRPr/>
            </a:pPr>
            <a:r>
              <a:rPr lang="en-US" sz="2800" dirty="0">
                <a:effectLst>
                  <a:outerShdw blurRad="38100" dist="38100" dir="2700000" algn="tl">
                    <a:srgbClr val="000000">
                      <a:alpha val="43137"/>
                    </a:srgbClr>
                  </a:outerShdw>
                </a:effectLst>
              </a:rPr>
              <a:t>Alamodad</a:t>
            </a:r>
          </a:p>
          <a:p>
            <a:pPr marL="688975" lvl="1" indent="-688975" eaLnBrk="1" hangingPunct="1">
              <a:spcBef>
                <a:spcPts val="0"/>
              </a:spcBef>
              <a:spcAft>
                <a:spcPts val="1800"/>
              </a:spcAft>
              <a:buClr>
                <a:schemeClr val="tx2"/>
              </a:buClr>
              <a:buSzPct val="100000"/>
              <a:buFont typeface="+mj-lt"/>
              <a:buAutoNum type="arabicPeriod"/>
              <a:defRPr/>
            </a:pPr>
            <a:r>
              <a:rPr lang="en-US" sz="2800" dirty="0" err="1">
                <a:effectLst>
                  <a:outerShdw blurRad="38100" dist="38100" dir="2700000" algn="tl">
                    <a:srgbClr val="000000">
                      <a:alpha val="43137"/>
                    </a:srgbClr>
                  </a:outerShdw>
                </a:effectLst>
              </a:rPr>
              <a:t>Sheleph</a:t>
            </a:r>
            <a:endParaRPr lang="en-US" sz="2800" dirty="0">
              <a:effectLst>
                <a:outerShdw blurRad="38100" dist="38100" dir="2700000" algn="tl">
                  <a:srgbClr val="000000">
                    <a:alpha val="43137"/>
                  </a:srgbClr>
                </a:outerShdw>
              </a:effectLst>
            </a:endParaRPr>
          </a:p>
          <a:p>
            <a:pPr marL="688975" lvl="1" indent="-688975" eaLnBrk="1" hangingPunct="1">
              <a:spcBef>
                <a:spcPts val="0"/>
              </a:spcBef>
              <a:spcAft>
                <a:spcPts val="1800"/>
              </a:spcAft>
              <a:buClr>
                <a:schemeClr val="tx2"/>
              </a:buClr>
              <a:buSzPct val="100000"/>
              <a:buFont typeface="+mj-lt"/>
              <a:buAutoNum type="arabicPeriod"/>
              <a:defRPr/>
            </a:pPr>
            <a:r>
              <a:rPr lang="en-US" sz="2800" dirty="0" err="1">
                <a:effectLst>
                  <a:outerShdw blurRad="38100" dist="38100" dir="2700000" algn="tl">
                    <a:srgbClr val="000000">
                      <a:alpha val="43137"/>
                    </a:srgbClr>
                  </a:outerShdw>
                </a:effectLst>
              </a:rPr>
              <a:t>Hazarmaveth</a:t>
            </a:r>
            <a:endParaRPr lang="en-US" sz="2800" dirty="0">
              <a:effectLst>
                <a:outerShdw blurRad="38100" dist="38100" dir="2700000" algn="tl">
                  <a:srgbClr val="000000">
                    <a:alpha val="43137"/>
                  </a:srgbClr>
                </a:outerShdw>
              </a:effectLst>
            </a:endParaRPr>
          </a:p>
          <a:p>
            <a:pPr marL="688975" lvl="1" indent="-688975" eaLnBrk="1" hangingPunct="1">
              <a:spcBef>
                <a:spcPts val="0"/>
              </a:spcBef>
              <a:spcAft>
                <a:spcPts val="1800"/>
              </a:spcAft>
              <a:buClr>
                <a:schemeClr val="tx2"/>
              </a:buClr>
              <a:buSzPct val="100000"/>
              <a:buFont typeface="+mj-lt"/>
              <a:buAutoNum type="arabicPeriod"/>
              <a:defRPr/>
            </a:pPr>
            <a:r>
              <a:rPr lang="en-US" sz="2800" dirty="0" err="1">
                <a:effectLst>
                  <a:outerShdw blurRad="38100" dist="38100" dir="2700000" algn="tl">
                    <a:srgbClr val="000000">
                      <a:alpha val="43137"/>
                    </a:srgbClr>
                  </a:outerShdw>
                </a:effectLst>
              </a:rPr>
              <a:t>Jerah</a:t>
            </a:r>
            <a:endParaRPr lang="en-US" sz="2800" dirty="0">
              <a:effectLst>
                <a:outerShdw blurRad="38100" dist="38100" dir="2700000" algn="tl">
                  <a:srgbClr val="000000">
                    <a:alpha val="43137"/>
                  </a:srgbClr>
                </a:outerShdw>
              </a:effectLst>
            </a:endParaRPr>
          </a:p>
          <a:p>
            <a:pPr marL="688975" lvl="1" indent="-688975" eaLnBrk="1" hangingPunct="1">
              <a:spcBef>
                <a:spcPts val="0"/>
              </a:spcBef>
              <a:spcAft>
                <a:spcPts val="1800"/>
              </a:spcAft>
              <a:buClr>
                <a:schemeClr val="tx2"/>
              </a:buClr>
              <a:buSzPct val="100000"/>
              <a:buFont typeface="+mj-lt"/>
              <a:buAutoNum type="arabicPeriod"/>
              <a:defRPr/>
            </a:pPr>
            <a:r>
              <a:rPr lang="en-US" sz="2800" dirty="0" err="1">
                <a:effectLst>
                  <a:outerShdw blurRad="38100" dist="38100" dir="2700000" algn="tl">
                    <a:srgbClr val="000000">
                      <a:alpha val="43137"/>
                    </a:srgbClr>
                  </a:outerShdw>
                </a:effectLst>
              </a:rPr>
              <a:t>Hadoram</a:t>
            </a:r>
            <a:endParaRPr lang="en-US" sz="2800" dirty="0">
              <a:effectLst>
                <a:outerShdw blurRad="38100" dist="38100" dir="2700000" algn="tl">
                  <a:srgbClr val="000000">
                    <a:alpha val="43137"/>
                  </a:srgbClr>
                </a:outerShdw>
              </a:effectLst>
            </a:endParaRPr>
          </a:p>
          <a:p>
            <a:pPr marL="688975" lvl="1" indent="-688975" eaLnBrk="1" hangingPunct="1">
              <a:spcBef>
                <a:spcPts val="0"/>
              </a:spcBef>
              <a:spcAft>
                <a:spcPts val="1800"/>
              </a:spcAft>
              <a:buClr>
                <a:schemeClr val="tx2"/>
              </a:buClr>
              <a:buSzPct val="100000"/>
              <a:buFont typeface="+mj-lt"/>
              <a:buAutoNum type="arabicPeriod"/>
              <a:defRPr/>
            </a:pPr>
            <a:r>
              <a:rPr lang="en-US" sz="2800" dirty="0" err="1">
                <a:effectLst>
                  <a:outerShdw blurRad="38100" dist="38100" dir="2700000" algn="tl">
                    <a:srgbClr val="000000">
                      <a:alpha val="43137"/>
                    </a:srgbClr>
                  </a:outerShdw>
                </a:effectLst>
              </a:rPr>
              <a:t>Uzal</a:t>
            </a:r>
            <a:endParaRPr lang="en-US" sz="2800" dirty="0">
              <a:effectLst>
                <a:outerShdw blurRad="38100" dist="38100" dir="2700000" algn="tl">
                  <a:srgbClr val="000000">
                    <a:alpha val="43137"/>
                  </a:srgbClr>
                </a:outerShdw>
              </a:effectLst>
            </a:endParaRPr>
          </a:p>
          <a:p>
            <a:pPr marL="688975" lvl="1" indent="-688975" eaLnBrk="1" hangingPunct="1">
              <a:spcBef>
                <a:spcPts val="0"/>
              </a:spcBef>
              <a:spcAft>
                <a:spcPts val="1800"/>
              </a:spcAft>
              <a:buClr>
                <a:schemeClr val="tx2"/>
              </a:buClr>
              <a:buSzPct val="100000"/>
              <a:buFont typeface="+mj-lt"/>
              <a:buAutoNum type="arabicPeriod"/>
              <a:defRPr/>
            </a:pPr>
            <a:r>
              <a:rPr lang="en-US" sz="2800" dirty="0" err="1">
                <a:effectLst>
                  <a:outerShdw blurRad="38100" dist="38100" dir="2700000" algn="tl">
                    <a:srgbClr val="000000">
                      <a:alpha val="43137"/>
                    </a:srgbClr>
                  </a:outerShdw>
                </a:effectLst>
              </a:rPr>
              <a:t>Diklah</a:t>
            </a:r>
            <a:endParaRPr lang="en-US" sz="2800"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err="1">
                <a:effectLst>
                  <a:outerShdw blurRad="38100" dist="38100" dir="2700000" algn="tl">
                    <a:srgbClr val="000000">
                      <a:alpha val="43137"/>
                    </a:srgbClr>
                  </a:outerShdw>
                </a:effectLst>
              </a:rPr>
              <a:t>Joktan’s</a:t>
            </a:r>
            <a:r>
              <a:rPr lang="en-US" sz="3600" dirty="0">
                <a:effectLst>
                  <a:outerShdw blurRad="38100" dist="38100" dir="2700000" algn="tl">
                    <a:srgbClr val="000000">
                      <a:alpha val="43137"/>
                    </a:srgbClr>
                  </a:outerShdw>
                </a:effectLst>
              </a:rPr>
              <a:t>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EF5BD52D-A4A1-4583-8191-B844A94CEFE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a:extLst>
              <a:ext uri="{FF2B5EF4-FFF2-40B4-BE49-F238E27FC236}">
                <a16:creationId xmlns:a16="http://schemas.microsoft.com/office/drawing/2014/main" id="{CD79D558-7481-4416-A08F-4127D0165E74}"/>
              </a:ext>
            </a:extLst>
          </p:cNvPr>
          <p:cNvSpPr txBox="1">
            <a:spLocks noChangeArrowheads="1"/>
          </p:cNvSpPr>
          <p:nvPr/>
        </p:nvSpPr>
        <p:spPr bwMode="auto">
          <a:xfrm>
            <a:off x="4343400" y="1600200"/>
            <a:ext cx="2286000" cy="3238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688975" lvl="1" indent="-688975" eaLnBrk="1" hangingPunct="1">
              <a:spcBef>
                <a:spcPts val="0"/>
              </a:spcBef>
              <a:spcAft>
                <a:spcPts val="1800"/>
              </a:spcAft>
              <a:buClr>
                <a:schemeClr val="tx2"/>
              </a:buClr>
              <a:buSzPct val="100000"/>
              <a:buFont typeface="+mj-lt"/>
              <a:buAutoNum type="arabicPeriod" startAt="8"/>
              <a:defRPr/>
            </a:pPr>
            <a:r>
              <a:rPr lang="en-US" sz="2800" kern="0" dirty="0" err="1">
                <a:effectLst>
                  <a:outerShdw blurRad="38100" dist="38100" dir="2700000" algn="tl">
                    <a:srgbClr val="000000">
                      <a:alpha val="43137"/>
                    </a:srgbClr>
                  </a:outerShdw>
                </a:effectLst>
              </a:rPr>
              <a:t>Obal</a:t>
            </a:r>
            <a:endParaRPr lang="en-US" sz="2800" kern="0" dirty="0">
              <a:effectLst>
                <a:outerShdw blurRad="38100" dist="38100" dir="2700000" algn="tl">
                  <a:srgbClr val="000000">
                    <a:alpha val="43137"/>
                  </a:srgbClr>
                </a:outerShdw>
              </a:effectLst>
            </a:endParaRPr>
          </a:p>
          <a:p>
            <a:pPr marL="688975" lvl="1" indent="-688975" eaLnBrk="1" hangingPunct="1">
              <a:spcBef>
                <a:spcPts val="0"/>
              </a:spcBef>
              <a:spcAft>
                <a:spcPts val="1800"/>
              </a:spcAft>
              <a:buClr>
                <a:schemeClr val="tx2"/>
              </a:buClr>
              <a:buSzPct val="100000"/>
              <a:buFont typeface="+mj-lt"/>
              <a:buAutoNum type="arabicPeriod" startAt="8"/>
              <a:defRPr/>
            </a:pPr>
            <a:r>
              <a:rPr lang="en-US" sz="2800" kern="0" dirty="0">
                <a:effectLst>
                  <a:outerShdw blurRad="38100" dist="38100" dir="2700000" algn="tl">
                    <a:srgbClr val="000000">
                      <a:alpha val="43137"/>
                    </a:srgbClr>
                  </a:outerShdw>
                </a:effectLst>
              </a:rPr>
              <a:t>Abimael</a:t>
            </a:r>
          </a:p>
          <a:p>
            <a:pPr marL="688975" lvl="1" indent="-688975" eaLnBrk="1" hangingPunct="1">
              <a:spcBef>
                <a:spcPts val="0"/>
              </a:spcBef>
              <a:spcAft>
                <a:spcPts val="1800"/>
              </a:spcAft>
              <a:buClr>
                <a:schemeClr val="tx2"/>
              </a:buClr>
              <a:buSzPct val="100000"/>
              <a:buFont typeface="+mj-lt"/>
              <a:buAutoNum type="arabicPeriod" startAt="8"/>
              <a:defRPr/>
            </a:pPr>
            <a:r>
              <a:rPr lang="en-US" sz="2800" kern="0" dirty="0">
                <a:effectLst>
                  <a:outerShdw blurRad="38100" dist="38100" dir="2700000" algn="tl">
                    <a:srgbClr val="000000">
                      <a:alpha val="43137"/>
                    </a:srgbClr>
                  </a:outerShdw>
                </a:effectLst>
              </a:rPr>
              <a:t>Sheba</a:t>
            </a:r>
          </a:p>
          <a:p>
            <a:pPr marL="688975" lvl="1" indent="-688975" eaLnBrk="1" hangingPunct="1">
              <a:spcBef>
                <a:spcPts val="0"/>
              </a:spcBef>
              <a:spcAft>
                <a:spcPts val="1800"/>
              </a:spcAft>
              <a:buClr>
                <a:schemeClr val="tx2"/>
              </a:buClr>
              <a:buSzPct val="100000"/>
              <a:buFont typeface="+mj-lt"/>
              <a:buAutoNum type="arabicPeriod" startAt="8"/>
              <a:defRPr/>
            </a:pPr>
            <a:r>
              <a:rPr lang="en-US" sz="2800" kern="0" dirty="0">
                <a:effectLst>
                  <a:outerShdw blurRad="38100" dist="38100" dir="2700000" algn="tl">
                    <a:srgbClr val="000000">
                      <a:alpha val="43137"/>
                    </a:srgbClr>
                  </a:outerShdw>
                </a:effectLst>
              </a:rPr>
              <a:t>Ophir</a:t>
            </a:r>
          </a:p>
          <a:p>
            <a:pPr marL="688975" lvl="1" indent="-688975" eaLnBrk="1" hangingPunct="1">
              <a:spcBef>
                <a:spcPts val="0"/>
              </a:spcBef>
              <a:spcAft>
                <a:spcPts val="1800"/>
              </a:spcAft>
              <a:buClr>
                <a:schemeClr val="tx2"/>
              </a:buClr>
              <a:buSzPct val="100000"/>
              <a:buFont typeface="+mj-lt"/>
              <a:buAutoNum type="arabicPeriod" startAt="8"/>
              <a:defRPr/>
            </a:pPr>
            <a:r>
              <a:rPr lang="en-US" sz="2800" kern="0" dirty="0">
                <a:effectLst>
                  <a:outerShdw blurRad="38100" dist="38100" dir="2700000" algn="tl">
                    <a:srgbClr val="000000">
                      <a:alpha val="43137"/>
                    </a:srgbClr>
                  </a:outerShdw>
                </a:effectLst>
              </a:rPr>
              <a:t>Havilah</a:t>
            </a:r>
          </a:p>
          <a:p>
            <a:pPr marL="688975" lvl="1" indent="-688975" eaLnBrk="1" hangingPunct="1">
              <a:spcBef>
                <a:spcPts val="0"/>
              </a:spcBef>
              <a:spcAft>
                <a:spcPts val="1800"/>
              </a:spcAft>
              <a:buClr>
                <a:schemeClr val="tx2"/>
              </a:buClr>
              <a:buSzPct val="100000"/>
              <a:buFont typeface="+mj-lt"/>
              <a:buAutoNum type="arabicPeriod" startAt="8"/>
              <a:defRPr/>
            </a:pPr>
            <a:r>
              <a:rPr lang="en-US" sz="2800" kern="0" dirty="0" err="1">
                <a:effectLst>
                  <a:outerShdw blurRad="38100" dist="38100" dir="2700000" algn="tl">
                    <a:srgbClr val="000000">
                      <a:alpha val="43137"/>
                    </a:srgbClr>
                  </a:outerShdw>
                </a:effectLst>
              </a:rPr>
              <a:t>Jobab</a:t>
            </a:r>
            <a:endParaRPr lang="en-US" sz="2800" kern="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25678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7B84AC4D-59C2-4053-81EC-A24011A9A6B4}"/>
              </a:ext>
            </a:extLst>
          </p:cNvPr>
          <p:cNvGraphicFramePr>
            <a:graphicFrameLocks noGrp="1"/>
          </p:cNvGraphicFramePr>
          <p:nvPr>
            <p:extLst>
              <p:ext uri="{D42A27DB-BD31-4B8C-83A1-F6EECF244321}">
                <p14:modId xmlns:p14="http://schemas.microsoft.com/office/powerpoint/2010/main" val="3390104807"/>
              </p:ext>
            </p:extLst>
          </p:nvPr>
        </p:nvGraphicFramePr>
        <p:xfrm>
          <a:off x="2057400" y="1295400"/>
          <a:ext cx="9525000" cy="4916078"/>
        </p:xfrm>
        <a:graphic>
          <a:graphicData uri="http://schemas.openxmlformats.org/drawingml/2006/table">
            <a:tbl>
              <a:tblPr firstRow="1" bandRow="1">
                <a:tableStyleId>{5940675A-B579-460E-94D1-54222C63F5DA}</a:tableStyleId>
              </a:tblPr>
              <a:tblGrid>
                <a:gridCol w="5791200">
                  <a:extLst>
                    <a:ext uri="{9D8B030D-6E8A-4147-A177-3AD203B41FA5}">
                      <a16:colId xmlns:a16="http://schemas.microsoft.com/office/drawing/2014/main" val="319069713"/>
                    </a:ext>
                  </a:extLst>
                </a:gridCol>
                <a:gridCol w="3733800">
                  <a:extLst>
                    <a:ext uri="{9D8B030D-6E8A-4147-A177-3AD203B41FA5}">
                      <a16:colId xmlns:a16="http://schemas.microsoft.com/office/drawing/2014/main" val="352119831"/>
                    </a:ext>
                  </a:extLst>
                </a:gridCol>
              </a:tblGrid>
              <a:tr h="4916078">
                <a:tc>
                  <a:txBody>
                    <a:bodyPr/>
                    <a:lstStyle/>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Universe</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Life</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Man</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Marriage</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Evil</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Clothing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Religion</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Salvation</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Language</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Government</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1" i="0" u="sng" strike="noStrike" kern="0" cap="none" spc="0" normalizeH="0" baseline="0" noProof="0" dirty="0">
                          <a:ln>
                            <a:noFill/>
                          </a:ln>
                          <a:solidFill>
                            <a:srgbClr val="FFFFCC"/>
                          </a:solidFill>
                          <a:effectLst>
                            <a:outerShdw blurRad="38100" dist="38100" dir="2700000" algn="tl">
                              <a:srgbClr val="000000"/>
                            </a:outerShdw>
                          </a:effectLst>
                          <a:uLnTx/>
                          <a:uFillTx/>
                          <a:latin typeface="Calibri" panose="020F0502020204030204" pitchFamily="34" charset="0"/>
                          <a:ea typeface="+mn-ea"/>
                          <a:cs typeface="+mn-cs"/>
                        </a:rPr>
                        <a:t>Nations</a:t>
                      </a:r>
                    </a:p>
                    <a:p>
                      <a:pPr marL="114300" marR="0" lvl="0" indent="457200" algn="l" defTabSz="914400" rtl="0" eaLnBrk="1" fontAlgn="base" latinLnBrk="0" hangingPunct="1">
                        <a:lnSpc>
                          <a:spcPct val="100000"/>
                        </a:lnSpc>
                        <a:spcBef>
                          <a:spcPts val="0"/>
                        </a:spcBef>
                        <a:spcAft>
                          <a:spcPts val="2400"/>
                        </a:spcAft>
                        <a:buClr>
                          <a:srgbClr val="00FFFF"/>
                        </a:buClr>
                        <a:buSzPct val="75000"/>
                        <a:buFont typeface="Wingdings"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Israel</a:t>
                      </a:r>
                      <a:endParaRPr kumimoji="0" lang="en-US" sz="3200" b="0" i="0" u="none" strike="noStrike" kern="0" cap="none" spc="0" normalizeH="0" baseline="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04485221"/>
                  </a:ext>
                </a:extLst>
              </a:tr>
            </a:tbl>
          </a:graphicData>
        </a:graphic>
      </p:graphicFrame>
      <p:sp>
        <p:nvSpPr>
          <p:cNvPr id="7" name="Text Box 5">
            <a:extLst>
              <a:ext uri="{FF2B5EF4-FFF2-40B4-BE49-F238E27FC236}">
                <a16:creationId xmlns:a16="http://schemas.microsoft.com/office/drawing/2014/main" id="{FD19BAAF-3680-4BBC-A95C-D57EC96895B8}"/>
              </a:ext>
            </a:extLst>
          </p:cNvPr>
          <p:cNvSpPr txBox="1">
            <a:spLocks noChangeArrowheads="1"/>
          </p:cNvSpPr>
          <p:nvPr/>
        </p:nvSpPr>
        <p:spPr bwMode="auto">
          <a:xfrm>
            <a:off x="3381375" y="219670"/>
            <a:ext cx="5429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600" dirty="0">
                <a:solidFill>
                  <a:schemeClr val="tx2"/>
                </a:solidFill>
                <a:latin typeface="Calibri" panose="020F0502020204030204" pitchFamily="34" charset="0"/>
                <a:ea typeface="+mj-ea"/>
                <a:cs typeface="+mj-cs"/>
              </a:rPr>
              <a:t>Beginning Themes</a:t>
            </a:r>
            <a:endPar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p:txBody>
      </p:sp>
      <p:sp>
        <p:nvSpPr>
          <p:cNvPr id="9" name="TextBox 8">
            <a:extLst>
              <a:ext uri="{FF2B5EF4-FFF2-40B4-BE49-F238E27FC236}">
                <a16:creationId xmlns:a16="http://schemas.microsoft.com/office/drawing/2014/main" id="{1D9579E7-5AEA-466B-857D-68E98CD9F67F}"/>
              </a:ext>
            </a:extLst>
          </p:cNvPr>
          <p:cNvSpPr txBox="1"/>
          <p:nvPr/>
        </p:nvSpPr>
        <p:spPr>
          <a:xfrm>
            <a:off x="3048000" y="6320135"/>
            <a:ext cx="6096000" cy="461665"/>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2400"/>
              </a:spcAft>
              <a:buClr>
                <a:srgbClr val="00FFFF"/>
              </a:buClr>
              <a:buSzPct val="75000"/>
              <a:buFont typeface="Wingdings" pitchFamily="2" charset="2"/>
              <a:buNone/>
              <a:tabLst/>
              <a:defRPr/>
            </a:pPr>
            <a:r>
              <a:rPr lang="en-US" sz="2400" dirty="0">
                <a:effectLst>
                  <a:outerShdw blurRad="38100" dist="38100" dir="2700000" algn="tl">
                    <a:srgbClr val="000000"/>
                  </a:outerShdw>
                </a:effectLst>
                <a:latin typeface="Calibri" panose="020F0502020204030204" pitchFamily="34" charset="0"/>
                <a:cs typeface="Arial" panose="020B0604020202020204" pitchFamily="34" charset="0"/>
              </a:rPr>
              <a:t>Morris, </a:t>
            </a:r>
            <a:r>
              <a:rPr lang="en-US" sz="2400" i="1" dirty="0">
                <a:effectLst>
                  <a:outerShdw blurRad="38100" dist="38100" dir="2700000" algn="tl">
                    <a:srgbClr val="000000"/>
                  </a:outerShdw>
                </a:effectLst>
                <a:latin typeface="Calibri" panose="020F0502020204030204" pitchFamily="34" charset="0"/>
                <a:cs typeface="Arial" panose="020B0604020202020204" pitchFamily="34" charset="0"/>
              </a:rPr>
              <a:t>Genesis Record</a:t>
            </a:r>
            <a:r>
              <a:rPr lang="en-US" sz="2400" dirty="0">
                <a:effectLst>
                  <a:outerShdw blurRad="38100" dist="38100" dir="2700000" algn="tl">
                    <a:srgbClr val="000000"/>
                  </a:outerShdw>
                </a:effectLst>
                <a:latin typeface="Calibri" panose="020F0502020204030204" pitchFamily="34" charset="0"/>
                <a:cs typeface="Arial" panose="020B0604020202020204" pitchFamily="34" charset="0"/>
              </a:rPr>
              <a:t>, 18-20</a:t>
            </a:r>
          </a:p>
        </p:txBody>
      </p:sp>
      <p:pic>
        <p:nvPicPr>
          <p:cNvPr id="10" name="Picture 4" descr="5 Bible Lessons to Learn From the Book of Genesis | Jack Wellman">
            <a:extLst>
              <a:ext uri="{FF2B5EF4-FFF2-40B4-BE49-F238E27FC236}">
                <a16:creationId xmlns:a16="http://schemas.microsoft.com/office/drawing/2014/main" id="{57FDCA25-5C58-40DC-94FD-91BEA134229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23026" y="2514600"/>
            <a:ext cx="2745948"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02E5B21-3AFF-41DF-B8A6-CBFCA08D5B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7126440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487680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Conclusion (32)</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605686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85001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487680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246827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066800" y="1946275"/>
            <a:ext cx="64770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3519"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1596759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651300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487680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595789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3619500" y="228600"/>
            <a:ext cx="4953000" cy="914400"/>
          </a:xfrm>
        </p:spPr>
        <p:txBody>
          <a:bodyPr/>
          <a:lstStyle/>
          <a:p>
            <a:pPr algn="ctr" eaLnBrk="1" hangingPunct="1"/>
            <a:r>
              <a:rPr lang="en-US" sz="3600" dirty="0">
                <a:effectLst>
                  <a:outerShdw blurRad="38100" dist="38100" dir="2700000" algn="tl">
                    <a:srgbClr val="000000">
                      <a:alpha val="43137"/>
                    </a:srgbClr>
                  </a:outerShdw>
                </a:effectLst>
              </a:rPr>
              <a:t>Table of Nations (Gen 10)</a:t>
            </a:r>
          </a:p>
        </p:txBody>
      </p:sp>
      <p:sp>
        <p:nvSpPr>
          <p:cNvPr id="163843" name="Rectangle 3"/>
          <p:cNvSpPr>
            <a:spLocks noGrp="1" noChangeArrowheads="1"/>
          </p:cNvSpPr>
          <p:nvPr>
            <p:ph type="body" idx="1"/>
          </p:nvPr>
        </p:nvSpPr>
        <p:spPr>
          <a:xfrm>
            <a:off x="1981200" y="1828800"/>
            <a:ext cx="8229600" cy="35814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Nations emanating from Noah’s three sons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Birth order: Shem, Ham, </a:t>
            </a:r>
            <a:r>
              <a:rPr lang="en-US" dirty="0" err="1">
                <a:effectLst>
                  <a:outerShdw blurRad="38100" dist="38100" dir="2700000" algn="tl">
                    <a:srgbClr val="000000">
                      <a:alpha val="43137"/>
                    </a:srgbClr>
                  </a:outerShdw>
                </a:effectLst>
                <a:ea typeface="+mn-ea"/>
                <a:cs typeface="+mn-cs"/>
              </a:rPr>
              <a:t>Japeth</a:t>
            </a:r>
            <a:r>
              <a:rPr lang="en-US" dirty="0">
                <a:effectLst>
                  <a:outerShdw blurRad="38100" dist="38100" dir="2700000" algn="tl">
                    <a:srgbClr val="000000">
                      <a:alpha val="43137"/>
                    </a:srgbClr>
                  </a:outerShdw>
                </a:effectLst>
                <a:ea typeface="+mn-ea"/>
                <a:cs typeface="+mn-cs"/>
              </a:rPr>
              <a:t> (Gen 10:1)</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Lesser to greater importance relative to Israel (Japheth, Ham, Shem)</a:t>
            </a:r>
            <a:endParaRPr lang="en-US" dirty="0"/>
          </a:p>
        </p:txBody>
      </p:sp>
      <p:pic>
        <p:nvPicPr>
          <p:cNvPr id="5" name="Picture 4">
            <a:extLst>
              <a:ext uri="{FF2B5EF4-FFF2-40B4-BE49-F238E27FC236}">
                <a16:creationId xmlns:a16="http://schemas.microsoft.com/office/drawing/2014/main" id="{050792C7-727B-4AEC-88D4-6F2029D287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7937474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487680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046518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209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2209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254E9F-57EC-49DB-BB63-5454BEF2A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2209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“And These Are the Generations of…”</a:t>
            </a:r>
            <a:endParaRPr lang="en-US" sz="2400" i="1" dirty="0">
              <a:solidFill>
                <a:schemeClr val="tx1"/>
              </a:solidFill>
            </a:endParaRPr>
          </a:p>
        </p:txBody>
      </p:sp>
      <p:sp>
        <p:nvSpPr>
          <p:cNvPr id="6147" name="Rectangle 3"/>
          <p:cNvSpPr>
            <a:spLocks noGrp="1" noChangeArrowheads="1"/>
          </p:cNvSpPr>
          <p:nvPr>
            <p:ph type="body" idx="1"/>
          </p:nvPr>
        </p:nvSpPr>
        <p:spPr>
          <a:xfrm>
            <a:off x="2209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Introduction to the generations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the heaven and earth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Adam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Noah (6:9–9:29) </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Generations of the sons of Noah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Shem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Terah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Ishmael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Esau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Generations of Jacob (37:2–50:26)</a:t>
            </a:r>
            <a:endParaRPr lang="en-US"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3"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16650-7015-4139-8B95-E080406E97B2}"/>
              </a:ext>
            </a:extLst>
          </p:cNvPr>
          <p:cNvPicPr>
            <a:picLocks noChangeAspect="1"/>
          </p:cNvPicPr>
          <p:nvPr/>
        </p:nvPicPr>
        <p:blipFill>
          <a:blip r:embed="rId2"/>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1:1-4</a:t>
            </a:r>
          </a:p>
          <a:p>
            <a:pPr algn="just"/>
            <a:r>
              <a:rPr lang="en-US" altLang="en-US" sz="3200" dirty="0">
                <a:effectLst>
                  <a:outerShdw blurRad="38100" dist="38100" dir="2700000" algn="tl">
                    <a:srgbClr val="000000">
                      <a:alpha val="43137"/>
                    </a:srgbClr>
                  </a:outerShdw>
                </a:effectLst>
                <a:latin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1 </a:t>
            </a:r>
            <a:r>
              <a:rPr lang="en-US" sz="3200" dirty="0">
                <a:effectLst>
                  <a:outerShdw blurRad="38100" dist="38100" dir="2700000" algn="tl">
                    <a:srgbClr val="000000">
                      <a:alpha val="43137"/>
                    </a:srgbClr>
                  </a:outerShdw>
                </a:effectLst>
                <a:latin typeface="Calibri" panose="020F0502020204030204" pitchFamily="34" charset="0"/>
              </a:rPr>
              <a:t>Since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many have undertaken to compile an account of the things accomplished among us</a:t>
            </a:r>
            <a:r>
              <a:rPr lang="en-US" sz="3200" dirty="0">
                <a:effectLst>
                  <a:outerShdw blurRad="38100" dist="38100" dir="2700000" algn="tl">
                    <a:srgbClr val="000000">
                      <a:alpha val="43137"/>
                    </a:srgbClr>
                  </a:outerShdw>
                </a:effectLst>
                <a:latin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rPr>
              <a:t> just as they were handed down to us by those who from the beginning were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eyewitnesses</a:t>
            </a:r>
            <a:r>
              <a:rPr lang="en-US" sz="3200" dirty="0">
                <a:effectLst>
                  <a:outerShdw blurRad="38100" dist="38100" dir="2700000" algn="tl">
                    <a:srgbClr val="000000">
                      <a:alpha val="43137"/>
                    </a:srgbClr>
                  </a:outerShdw>
                </a:effectLst>
                <a:latin typeface="Calibri" panose="020F0502020204030204" pitchFamily="34" charset="0"/>
              </a:rPr>
              <a:t> and servants of the word, </a:t>
            </a:r>
            <a:r>
              <a:rPr lang="en-US" sz="3200" baseline="30000" dirty="0">
                <a:effectLst>
                  <a:outerShdw blurRad="38100" dist="38100" dir="2700000" algn="tl">
                    <a:srgbClr val="000000">
                      <a:alpha val="43137"/>
                    </a:srgbClr>
                  </a:outerShdw>
                </a:effectLst>
                <a:latin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rPr>
              <a:t> it seemed fitting to me as well, having i</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nvestigated everything carefully from the beginning</a:t>
            </a:r>
            <a:r>
              <a:rPr lang="en-US" sz="3200" dirty="0">
                <a:effectLst>
                  <a:outerShdw blurRad="38100" dist="38100" dir="2700000" algn="tl">
                    <a:srgbClr val="000000">
                      <a:alpha val="43137"/>
                    </a:srgbClr>
                  </a:outerShdw>
                </a:effectLst>
                <a:latin typeface="Calibri" panose="020F0502020204030204" pitchFamily="34" charset="0"/>
              </a:rPr>
              <a:t>, to write it out for you in an orderly sequence, most excellent Theophilus; </a:t>
            </a:r>
            <a:r>
              <a:rPr lang="en-US" sz="3200" baseline="30000" dirty="0">
                <a:effectLst>
                  <a:outerShdw blurRad="38100" dist="38100" dir="2700000" algn="tl">
                    <a:srgbClr val="000000">
                      <a:alpha val="43137"/>
                    </a:srgbClr>
                  </a:outerShdw>
                </a:effectLst>
                <a:latin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rPr>
              <a:t> so that you may know the exact truth about the things you have been taught.</a:t>
            </a:r>
            <a:r>
              <a:rPr lang="en-US" altLang="en-US" sz="32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158950973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487680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923948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4826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1526241" y="1371600"/>
            <a:ext cx="9139518" cy="41148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Japheth’s descendants (Gen 10:1-5)</a:t>
            </a:r>
          </a:p>
          <a:p>
            <a:pPr marL="914400" lvl="1" indent="-457200"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North and west of Israel</a:t>
            </a:r>
          </a:p>
          <a:p>
            <a:pPr marL="914400" lvl="1" indent="-457200"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Europe and North America</a:t>
            </a:r>
          </a:p>
          <a:p>
            <a:pPr marL="914400" lvl="1" indent="-457200"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Passed over quickly without much comment because least involvement in the Old Testament</a:t>
            </a:r>
          </a:p>
        </p:txBody>
      </p:sp>
      <p:sp>
        <p:nvSpPr>
          <p:cNvPr id="5" name="Rectangle 2">
            <a:extLst>
              <a:ext uri="{FF2B5EF4-FFF2-40B4-BE49-F238E27FC236}">
                <a16:creationId xmlns:a16="http://schemas.microsoft.com/office/drawing/2014/main" id="{29D81A9F-0575-45F6-B640-C4A912797222}"/>
              </a:ext>
            </a:extLst>
          </p:cNvPr>
          <p:cNvSpPr>
            <a:spLocks noGrp="1" noChangeArrowheads="1"/>
          </p:cNvSpPr>
          <p:nvPr>
            <p:ph type="title"/>
          </p:nvPr>
        </p:nvSpPr>
        <p:spPr>
          <a:xfrm>
            <a:off x="3619500" y="228600"/>
            <a:ext cx="4953000" cy="914400"/>
          </a:xfrm>
        </p:spPr>
        <p:txBody>
          <a:bodyPr/>
          <a:lstStyle/>
          <a:p>
            <a:pPr algn="ctr" eaLnBrk="1" hangingPunct="1"/>
            <a:r>
              <a:rPr lang="en-US" sz="3600" dirty="0">
                <a:effectLst>
                  <a:outerShdw blurRad="38100" dist="38100" dir="2700000" algn="tl">
                    <a:srgbClr val="000000">
                      <a:alpha val="43137"/>
                    </a:srgbClr>
                  </a:outerShdw>
                </a:effectLst>
              </a:rPr>
              <a:t>Table of Nations (Gen 10)</a:t>
            </a:r>
          </a:p>
        </p:txBody>
      </p:sp>
      <p:pic>
        <p:nvPicPr>
          <p:cNvPr id="7" name="Picture 6">
            <a:extLst>
              <a:ext uri="{FF2B5EF4-FFF2-40B4-BE49-F238E27FC236}">
                <a16:creationId xmlns:a16="http://schemas.microsoft.com/office/drawing/2014/main" id="{6DDB7E41-80AA-4EC7-BA96-E4654879D8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673253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71675" y="1600200"/>
            <a:ext cx="3286125" cy="4343400"/>
          </a:xfrm>
        </p:spPr>
        <p:txBody>
          <a:bodyPr/>
          <a:lstStyle/>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Gomer</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Magog</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Madai</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Javan</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Tubal</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Meshech</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Tiras</a:t>
            </a:r>
            <a:endParaRPr lang="en-US"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Japheth’s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ADCCF4A4-6E6C-4A33-9355-59BABC33BAD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695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949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8485" y="228600"/>
            <a:ext cx="861503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015345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A5D38-2F1F-48BD-9715-92E2419E87F5}"/>
              </a:ext>
            </a:extLst>
          </p:cNvPr>
          <p:cNvGraphicFramePr>
            <a:graphicFrameLocks noGrp="1"/>
          </p:cNvGraphicFramePr>
          <p:nvPr>
            <p:extLst>
              <p:ext uri="{D42A27DB-BD31-4B8C-83A1-F6EECF244321}">
                <p14:modId xmlns:p14="http://schemas.microsoft.com/office/powerpoint/2010/main" val="905691671"/>
              </p:ext>
            </p:extLst>
          </p:nvPr>
        </p:nvGraphicFramePr>
        <p:xfrm>
          <a:off x="609600" y="304800"/>
          <a:ext cx="10972800" cy="6248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83858">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564542">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Meshec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Togarmah</a:t>
                      </a:r>
                      <a:r>
                        <a:rPr lang="en-US" altLang="en-US" sz="3000" kern="1200" dirty="0">
                          <a:solidFill>
                            <a:schemeClr val="dk1"/>
                          </a:solidFill>
                          <a:latin typeface="Calibri" panose="020F0502020204030204" pitchFamily="34" charset="0"/>
                          <a:ea typeface="+mn-ea"/>
                          <a:cs typeface="Calibri" panose="020F0502020204030204" pitchFamily="34" charset="0"/>
                        </a:rPr>
                        <a:t>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Dedan</a:t>
                      </a:r>
                      <a:r>
                        <a:rPr lang="en-US" altLang="en-US" sz="3000" kern="1200" dirty="0">
                          <a:solidFill>
                            <a:schemeClr val="dk1"/>
                          </a:solidFill>
                          <a:latin typeface="Calibri" panose="020F0502020204030204" pitchFamily="34" charset="0"/>
                          <a:ea typeface="+mn-ea"/>
                          <a:cs typeface="Calibri" panose="020F0502020204030204" pitchFamily="34" charset="0"/>
                        </a:rPr>
                        <a:t>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pic>
        <p:nvPicPr>
          <p:cNvPr id="5" name="Picture 4">
            <a:extLst>
              <a:ext uri="{FF2B5EF4-FFF2-40B4-BE49-F238E27FC236}">
                <a16:creationId xmlns:a16="http://schemas.microsoft.com/office/drawing/2014/main" id="{8654AF7A-9B80-4B3D-B964-B08EFDD07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8172" y="5486400"/>
            <a:ext cx="1612828" cy="914400"/>
          </a:xfrm>
          <a:prstGeom prst="rect">
            <a:avLst/>
          </a:prstGeom>
        </p:spPr>
      </p:pic>
    </p:spTree>
    <p:extLst>
      <p:ext uri="{BB962C8B-B14F-4D97-AF65-F5344CB8AC3E}">
        <p14:creationId xmlns:p14="http://schemas.microsoft.com/office/powerpoint/2010/main" val="29120694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71675" y="1600200"/>
            <a:ext cx="3286125" cy="4343400"/>
          </a:xfrm>
        </p:spPr>
        <p:txBody>
          <a:bodyPr/>
          <a:lstStyle/>
          <a:p>
            <a:pPr lvl="1" indent="-742950" eaLnBrk="1" hangingPunct="1">
              <a:spcBef>
                <a:spcPts val="0"/>
              </a:spcBef>
              <a:spcAft>
                <a:spcPts val="12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Gomer</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Magog</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Madai</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Javan</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Tubal</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Meshech</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Tiras</a:t>
            </a:r>
            <a:endParaRPr lang="en-US"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Japheth’s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9ED92ABF-7D96-467F-BDD8-48327826C93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695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057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810000" y="2133600"/>
            <a:ext cx="731519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"For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Gomer</a:t>
            </a:r>
            <a:r>
              <a:rPr lang="en-US" altLang="en-US" dirty="0">
                <a:effectLst>
                  <a:outerShdw blurRad="38100" dist="38100" dir="2700000" algn="tl">
                    <a:srgbClr val="000000">
                      <a:alpha val="43137"/>
                    </a:srgbClr>
                  </a:outerShdw>
                </a:effectLst>
                <a:cs typeface="Calibri" panose="020F0502020204030204" pitchFamily="34" charset="0"/>
              </a:rPr>
              <a:t> founded those whom the Greeks now call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Galatians</a:t>
            </a:r>
            <a:r>
              <a:rPr lang="en-US" altLang="en-US" dirty="0">
                <a:effectLst>
                  <a:outerShdw blurRad="38100" dist="38100" dir="2700000" algn="tl">
                    <a:srgbClr val="000000">
                      <a:alpha val="43137"/>
                    </a:srgbClr>
                  </a:outerShdw>
                </a:effectLst>
                <a:cs typeface="Calibri" panose="020F0502020204030204" pitchFamily="34" charset="0"/>
              </a:rPr>
              <a:t>, [Galls,] but were then called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Gomerites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1.6.1.</a:t>
            </a:r>
          </a:p>
        </p:txBody>
      </p:sp>
      <p:pic>
        <p:nvPicPr>
          <p:cNvPr id="5" name="Picture 4">
            <a:extLst>
              <a:ext uri="{FF2B5EF4-FFF2-40B4-BE49-F238E27FC236}">
                <a16:creationId xmlns:a16="http://schemas.microsoft.com/office/drawing/2014/main" id="{8BD872DB-050A-4C53-B0A4-4CD123734A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6" name="Picture 5">
            <a:extLst>
              <a:ext uri="{FF2B5EF4-FFF2-40B4-BE49-F238E27FC236}">
                <a16:creationId xmlns:a16="http://schemas.microsoft.com/office/drawing/2014/main" id="{A4DC5BDA-BF22-43C3-B212-6DEF24CB1848}"/>
              </a:ext>
            </a:extLst>
          </p:cNvPr>
          <p:cNvPicPr>
            <a:picLocks noChangeAspect="1"/>
          </p:cNvPicPr>
          <p:nvPr/>
        </p:nvPicPr>
        <p:blipFill>
          <a:blip r:embed="rId3"/>
          <a:stretch>
            <a:fillRect/>
          </a:stretch>
        </p:blipFill>
        <p:spPr>
          <a:xfrm>
            <a:off x="685801" y="2209800"/>
            <a:ext cx="2612210" cy="3200400"/>
          </a:xfrm>
          <a:prstGeom prst="rect">
            <a:avLst/>
          </a:prstGeom>
        </p:spPr>
      </p:pic>
    </p:spTree>
    <p:extLst>
      <p:ext uri="{BB962C8B-B14F-4D97-AF65-F5344CB8AC3E}">
        <p14:creationId xmlns:p14="http://schemas.microsoft.com/office/powerpoint/2010/main" val="235657657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7" name="Oval 6">
            <a:extLst>
              <a:ext uri="{FF2B5EF4-FFF2-40B4-BE49-F238E27FC236}">
                <a16:creationId xmlns:a16="http://schemas.microsoft.com/office/drawing/2014/main" id="{47085BBF-39E8-448B-92C0-3B687FCE4DA9}"/>
              </a:ext>
            </a:extLst>
          </p:cNvPr>
          <p:cNvSpPr>
            <a:spLocks noChangeArrowheads="1"/>
          </p:cNvSpPr>
          <p:nvPr/>
        </p:nvSpPr>
        <p:spPr bwMode="auto">
          <a:xfrm rot="20236165">
            <a:off x="8229600" y="2819400"/>
            <a:ext cx="1321976" cy="762000"/>
          </a:xfrm>
          <a:prstGeom prst="ellipse">
            <a:avLst/>
          </a:prstGeom>
          <a:solidFill>
            <a:srgbClr val="66FF33">
              <a:alpha val="50000"/>
            </a:srgbClr>
          </a:solidFill>
          <a:ln w="38100">
            <a:solidFill>
              <a:srgbClr val="C00000"/>
            </a:solidFill>
          </a:ln>
        </p:spPr>
        <p:style>
          <a:lnRef idx="0">
            <a:scrgbClr r="0" g="0" b="0"/>
          </a:lnRef>
          <a:fillRef idx="0">
            <a:scrgbClr r="0" g="0" b="0"/>
          </a:fillRef>
          <a:effectRef idx="0">
            <a:scrgbClr r="0" g="0" b="0"/>
          </a:effectRef>
          <a:fontRef idx="minor">
            <a:schemeClr val="lt1"/>
          </a:fontRef>
        </p:style>
        <p:txBody>
          <a:bodyPr wrap="none"/>
          <a:lstStyle/>
          <a:p>
            <a:endParaRPr lang="en-US" dirty="0">
              <a:ln w="38100">
                <a:solidFill>
                  <a:schemeClr val="tx1"/>
                </a:solidFill>
              </a:ln>
              <a:solidFill>
                <a:srgbClr val="C00000"/>
              </a:solidFill>
              <a:latin typeface="Calibri" panose="020F0502020204030204" pitchFamily="34" charset="0"/>
            </a:endParaRPr>
          </a:p>
        </p:txBody>
      </p:sp>
    </p:spTree>
    <p:extLst>
      <p:ext uri="{BB962C8B-B14F-4D97-AF65-F5344CB8AC3E}">
        <p14:creationId xmlns:p14="http://schemas.microsoft.com/office/powerpoint/2010/main" val="14459465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71675" y="1600200"/>
            <a:ext cx="3286125" cy="4343400"/>
          </a:xfrm>
        </p:spPr>
        <p:txBody>
          <a:bodyPr/>
          <a:lstStyle/>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Gomer</a:t>
            </a:r>
          </a:p>
          <a:p>
            <a:pPr lvl="1" indent="-742950" eaLnBrk="1" hangingPunct="1">
              <a:spcBef>
                <a:spcPts val="0"/>
              </a:spcBef>
              <a:spcAft>
                <a:spcPts val="12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Magog</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Madai</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Javan</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Tubal</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Meshech</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Tiras</a:t>
            </a:r>
            <a:endParaRPr lang="en-US"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Japheth’s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FE3CDBA7-DF5D-4707-8CD4-020E916C01A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695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305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81400" y="1752600"/>
            <a:ext cx="8001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sz="3600" dirty="0">
                <a:effectLst>
                  <a:outerShdw blurRad="38100" dist="38100" dir="2700000" algn="tl">
                    <a:srgbClr val="000000">
                      <a:alpha val="43137"/>
                    </a:srgbClr>
                  </a:outerShdw>
                </a:effectLst>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Magog</a:t>
            </a:r>
            <a:r>
              <a:rPr lang="en-US" sz="3600" dirty="0">
                <a:effectLst>
                  <a:outerShdw blurRad="38100" dist="38100" dir="2700000" algn="tl">
                    <a:srgbClr val="000000">
                      <a:alpha val="43137"/>
                    </a:srgbClr>
                  </a:outerShdw>
                </a:effectLst>
              </a:rPr>
              <a:t> founded those that from him were named </a:t>
            </a:r>
            <a:r>
              <a:rPr lang="en-US" sz="3600" dirty="0" err="1">
                <a:effectLst>
                  <a:outerShdw blurRad="38100" dist="38100" dir="2700000" algn="tl">
                    <a:srgbClr val="000000">
                      <a:alpha val="43137"/>
                    </a:srgbClr>
                  </a:outerShdw>
                </a:effectLst>
              </a:rPr>
              <a:t>Magogites</a:t>
            </a:r>
            <a:r>
              <a:rPr lang="en-US" sz="3600" dirty="0">
                <a:effectLst>
                  <a:outerShdw blurRad="38100" dist="38100" dir="2700000" algn="tl">
                    <a:srgbClr val="000000">
                      <a:alpha val="43137"/>
                    </a:srgbClr>
                  </a:outerShdw>
                </a:effectLst>
              </a:rPr>
              <a:t>, but who are by the Greeks called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Scythians</a:t>
            </a:r>
            <a:r>
              <a:rPr lang="en-US" altLang="en-US" sz="3600"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1.6.1.</a:t>
            </a:r>
          </a:p>
        </p:txBody>
      </p:sp>
      <p:pic>
        <p:nvPicPr>
          <p:cNvPr id="2" name="Picture 1">
            <a:extLst>
              <a:ext uri="{FF2B5EF4-FFF2-40B4-BE49-F238E27FC236}">
                <a16:creationId xmlns:a16="http://schemas.microsoft.com/office/drawing/2014/main" id="{DCDD20A0-1C70-4630-B0C8-34FD0E48FFFE}"/>
              </a:ext>
            </a:extLst>
          </p:cNvPr>
          <p:cNvPicPr>
            <a:picLocks noChangeAspect="1"/>
          </p:cNvPicPr>
          <p:nvPr/>
        </p:nvPicPr>
        <p:blipFill>
          <a:blip r:embed="rId2"/>
          <a:stretch>
            <a:fillRect/>
          </a:stretch>
        </p:blipFill>
        <p:spPr>
          <a:xfrm>
            <a:off x="685801" y="1862792"/>
            <a:ext cx="2612210" cy="3200400"/>
          </a:xfrm>
          <a:prstGeom prst="rect">
            <a:avLst/>
          </a:prstGeom>
        </p:spPr>
      </p:pic>
    </p:spTree>
    <p:extLst>
      <p:ext uri="{BB962C8B-B14F-4D97-AF65-F5344CB8AC3E}">
        <p14:creationId xmlns:p14="http://schemas.microsoft.com/office/powerpoint/2010/main" val="242819508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8485" y="228600"/>
            <a:ext cx="861503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9231236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71675" y="1600200"/>
            <a:ext cx="3286125" cy="4343400"/>
          </a:xfrm>
        </p:spPr>
        <p:txBody>
          <a:bodyPr/>
          <a:lstStyle/>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Gomer</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Magog</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Madai</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Javan</a:t>
            </a:r>
          </a:p>
          <a:p>
            <a:pPr lvl="1" indent="-742950" eaLnBrk="1" hangingPunct="1">
              <a:spcBef>
                <a:spcPts val="0"/>
              </a:spcBef>
              <a:spcAft>
                <a:spcPts val="12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Tubal</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Meshech</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Tiras</a:t>
            </a:r>
            <a:endParaRPr lang="en-US"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Japheth’s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769AAC9B-6799-495D-BD48-199FD75E69F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695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848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17855" y="114300"/>
            <a:ext cx="82994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Rectangle 3"/>
          <p:cNvSpPr>
            <a:spLocks noGrp="1" noChangeArrowheads="1"/>
          </p:cNvSpPr>
          <p:nvPr>
            <p:ph type="title"/>
          </p:nvPr>
        </p:nvSpPr>
        <p:spPr>
          <a:xfrm>
            <a:off x="2209800" y="228600"/>
            <a:ext cx="7772400" cy="914400"/>
          </a:xfrm>
        </p:spPr>
        <p:txBody>
          <a:bodyPr/>
          <a:lstStyle/>
          <a:p>
            <a:pPr algn="ctr">
              <a:defRPr/>
            </a:pPr>
            <a:r>
              <a:rPr lang="en-US" sz="3600" kern="1200" dirty="0">
                <a:effectLst>
                  <a:outerShdw blurRad="38100" dist="38100" dir="2700000" algn="tl">
                    <a:srgbClr val="000000">
                      <a:alpha val="43137"/>
                    </a:srgbClr>
                  </a:outerShdw>
                </a:effectLst>
                <a:ea typeface="+mn-ea"/>
                <a:cs typeface="Calibri" panose="020F0502020204030204" pitchFamily="34" charset="0"/>
              </a:rPr>
              <a:t>Herodotus</a:t>
            </a:r>
            <a:r>
              <a:rPr lang="en-US" sz="3600" dirty="0">
                <a:solidFill>
                  <a:srgbClr val="00FFFF"/>
                </a:solidFill>
                <a:effectLst>
                  <a:outerShdw blurRad="38100" dist="38100" dir="2700000" algn="tl">
                    <a:srgbClr val="000000"/>
                  </a:outerShdw>
                </a:effectLst>
              </a:rPr>
              <a:t>, </a:t>
            </a:r>
            <a:r>
              <a:rPr lang="en-US" sz="3600" i="1" dirty="0">
                <a:solidFill>
                  <a:srgbClr val="00FFFF"/>
                </a:solidFill>
                <a:effectLst>
                  <a:outerShdw blurRad="38100" dist="38100" dir="2700000" algn="tl">
                    <a:srgbClr val="000000"/>
                  </a:outerShdw>
                </a:effectLst>
              </a:rPr>
              <a:t>Histories</a:t>
            </a:r>
            <a:r>
              <a:rPr lang="en-US" sz="3600" dirty="0">
                <a:solidFill>
                  <a:srgbClr val="00FFFF"/>
                </a:solidFill>
                <a:effectLst>
                  <a:outerShdw blurRad="38100" dist="38100" dir="2700000" algn="tl">
                    <a:srgbClr val="000000"/>
                  </a:outerShdw>
                </a:effectLst>
              </a:rPr>
              <a:t>, 3:93-94 (450 B.C.)</a:t>
            </a:r>
          </a:p>
        </p:txBody>
      </p:sp>
      <p:sp>
        <p:nvSpPr>
          <p:cNvPr id="129028" name="Rectangle 4"/>
          <p:cNvSpPr>
            <a:spLocks noGrp="1" noChangeArrowheads="1"/>
          </p:cNvSpPr>
          <p:nvPr>
            <p:ph type="body" idx="1"/>
          </p:nvPr>
        </p:nvSpPr>
        <p:spPr>
          <a:xfrm>
            <a:off x="617855" y="1600200"/>
            <a:ext cx="10964545" cy="4953000"/>
          </a:xfrm>
        </p:spPr>
        <p:txBody>
          <a:bodyPr/>
          <a:lstStyle/>
          <a:p>
            <a:pPr marL="0" indent="0" algn="just">
              <a:buNone/>
              <a:defRPr/>
            </a:pPr>
            <a:r>
              <a:rPr lang="en-US" dirty="0"/>
              <a:t>“The twelfth, the Bactrians as far as the land of the </a:t>
            </a:r>
            <a:r>
              <a:rPr lang="en-US" dirty="0" err="1"/>
              <a:t>Aegli</a:t>
            </a:r>
            <a:r>
              <a:rPr lang="en-US" dirty="0"/>
              <a:t>; these paid three hundred and sixty. The thirteenth, the </a:t>
            </a:r>
            <a:r>
              <a:rPr lang="en-US" dirty="0" err="1"/>
              <a:t>Pactyic</a:t>
            </a:r>
            <a:r>
              <a:rPr lang="en-US" dirty="0"/>
              <a:t> country and Armenia and the lands adjoining as far as </a:t>
            </a:r>
            <a:r>
              <a:rPr lang="en-US" b="1" u="sng" dirty="0">
                <a:solidFill>
                  <a:srgbClr val="FFFFCC"/>
                </a:solidFill>
              </a:rPr>
              <a:t>the Euxine sea</a:t>
            </a:r>
            <a:r>
              <a:rPr lang="en-US" dirty="0"/>
              <a:t>; these paid four hundred…</a:t>
            </a:r>
            <a:r>
              <a:rPr lang="en-US" b="1" u="sng" dirty="0">
                <a:solidFill>
                  <a:srgbClr val="FFFFCC"/>
                </a:solidFill>
              </a:rPr>
              <a:t>The </a:t>
            </a:r>
            <a:r>
              <a:rPr lang="en-US" b="1" u="sng" dirty="0" err="1">
                <a:solidFill>
                  <a:srgbClr val="FFFFCC"/>
                </a:solidFill>
              </a:rPr>
              <a:t>Moschi</a:t>
            </a:r>
            <a:r>
              <a:rPr lang="en-US" b="1" u="sng" dirty="0">
                <a:solidFill>
                  <a:srgbClr val="FFFFCC"/>
                </a:solidFill>
              </a:rPr>
              <a:t>, </a:t>
            </a:r>
            <a:r>
              <a:rPr lang="en-US" b="1" u="sng" dirty="0" err="1">
                <a:solidFill>
                  <a:srgbClr val="FFFFCC"/>
                </a:solidFill>
              </a:rPr>
              <a:t>Tibareni</a:t>
            </a:r>
            <a:r>
              <a:rPr lang="en-US" dirty="0"/>
              <a:t>, </a:t>
            </a:r>
            <a:r>
              <a:rPr lang="en-US" dirty="0" err="1"/>
              <a:t>Macrones</a:t>
            </a:r>
            <a:r>
              <a:rPr lang="en-US" dirty="0"/>
              <a:t>, </a:t>
            </a:r>
            <a:r>
              <a:rPr lang="en-US" dirty="0" err="1"/>
              <a:t>Mossynoeci</a:t>
            </a:r>
            <a:r>
              <a:rPr lang="en-US" dirty="0"/>
              <a:t>, and Mares, the nineteenth province, were ordered to pay three hundred. The Indians made up the twentieth province. These are more in number than any nation of which we know, and they paid a greater tribute than any other province, namely three hundred and sixty talents of gold dust.”</a:t>
            </a:r>
            <a:r>
              <a:rPr lang="en-US" dirty="0">
                <a:solidFill>
                  <a:schemeClr val="bg1"/>
                </a:solidFill>
              </a:rPr>
              <a:t> </a:t>
            </a:r>
          </a:p>
        </p:txBody>
      </p:sp>
    </p:spTree>
    <p:extLst>
      <p:ext uri="{BB962C8B-B14F-4D97-AF65-F5344CB8AC3E}">
        <p14:creationId xmlns:p14="http://schemas.microsoft.com/office/powerpoint/2010/main" val="181660348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71675" y="1600200"/>
            <a:ext cx="3286125" cy="4343400"/>
          </a:xfrm>
        </p:spPr>
        <p:txBody>
          <a:bodyPr/>
          <a:lstStyle/>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Gomer</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Magog</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Madai</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Javan</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Tubal</a:t>
            </a:r>
          </a:p>
          <a:p>
            <a:pPr lvl="1" indent="-742950" eaLnBrk="1" hangingPunct="1">
              <a:spcBef>
                <a:spcPts val="0"/>
              </a:spcBef>
              <a:spcAft>
                <a:spcPts val="1200"/>
              </a:spcAft>
              <a:buClr>
                <a:schemeClr val="tx2"/>
              </a:buClr>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Meshech</a:t>
            </a:r>
            <a:endParaRPr lang="en-US" b="1" u="sng" dirty="0">
              <a:solidFill>
                <a:srgbClr val="FFFFCC"/>
              </a:solidFill>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Tiras</a:t>
            </a:r>
            <a:endParaRPr lang="en-US"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Japheth’s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D87D9BF7-63D0-4E42-A18D-5C00849DA18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695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605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886200" y="2133600"/>
            <a:ext cx="67818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"..and the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Mosocheni</a:t>
            </a:r>
            <a:r>
              <a:rPr lang="en-US" altLang="en-US" dirty="0">
                <a:effectLst>
                  <a:outerShdw blurRad="38100" dist="38100" dir="2700000" algn="tl">
                    <a:srgbClr val="000000">
                      <a:alpha val="43137"/>
                    </a:srgbClr>
                  </a:outerShdw>
                </a:effectLst>
                <a:cs typeface="Calibri" panose="020F0502020204030204" pitchFamily="34" charset="0"/>
              </a:rPr>
              <a:t> were founded by </a:t>
            </a:r>
            <a:r>
              <a:rPr lang="en-US" altLang="en-US" dirty="0" err="1">
                <a:effectLst>
                  <a:outerShdw blurRad="38100" dist="38100" dir="2700000" algn="tl">
                    <a:srgbClr val="000000">
                      <a:alpha val="43137"/>
                    </a:srgbClr>
                  </a:outerShdw>
                </a:effectLst>
                <a:cs typeface="Calibri" panose="020F0502020204030204" pitchFamily="34" charset="0"/>
              </a:rPr>
              <a:t>Mosoch</a:t>
            </a:r>
            <a:r>
              <a:rPr lang="en-US" altLang="en-US" dirty="0">
                <a:effectLst>
                  <a:outerShdw blurRad="38100" dist="38100" dir="2700000" algn="tl">
                    <a:srgbClr val="000000">
                      <a:alpha val="43137"/>
                    </a:srgbClr>
                  </a:outerShdw>
                </a:effectLst>
                <a:cs typeface="Calibri" panose="020F0502020204030204" pitchFamily="34" charset="0"/>
              </a:rPr>
              <a:t>; now they are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Cappadocians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Josephus</a:t>
            </a:r>
            <a:endParaRPr lang="en-US" altLang="en-US"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1.6.1.</a:t>
            </a:r>
          </a:p>
        </p:txBody>
      </p:sp>
      <p:pic>
        <p:nvPicPr>
          <p:cNvPr id="5" name="Picture 4">
            <a:extLst>
              <a:ext uri="{FF2B5EF4-FFF2-40B4-BE49-F238E27FC236}">
                <a16:creationId xmlns:a16="http://schemas.microsoft.com/office/drawing/2014/main" id="{6FCADC1C-0CFE-4292-8590-43728673314F}"/>
              </a:ext>
            </a:extLst>
          </p:cNvPr>
          <p:cNvPicPr>
            <a:picLocks noChangeAspect="1"/>
          </p:cNvPicPr>
          <p:nvPr/>
        </p:nvPicPr>
        <p:blipFill>
          <a:blip r:embed="rId2"/>
          <a:stretch>
            <a:fillRect/>
          </a:stretch>
        </p:blipFill>
        <p:spPr>
          <a:xfrm>
            <a:off x="685801" y="2209800"/>
            <a:ext cx="2612210" cy="3200400"/>
          </a:xfrm>
          <a:prstGeom prst="rect">
            <a:avLst/>
          </a:prstGeom>
        </p:spPr>
      </p:pic>
      <p:pic>
        <p:nvPicPr>
          <p:cNvPr id="6" name="Picture 5">
            <a:extLst>
              <a:ext uri="{FF2B5EF4-FFF2-40B4-BE49-F238E27FC236}">
                <a16:creationId xmlns:a16="http://schemas.microsoft.com/office/drawing/2014/main" id="{31EFF3CE-1DBE-4177-ADE6-82F45A35CA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76077168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6A8FDC-B58D-4BEC-A6E2-FDCDACDC882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97044CCF-9F13-4DD7-BDB4-4B198653BE6E}"/>
              </a:ext>
            </a:extLst>
          </p:cNvPr>
          <p:cNvSpPr txBox="1"/>
          <p:nvPr/>
        </p:nvSpPr>
        <p:spPr>
          <a:xfrm>
            <a:off x="609600" y="0"/>
            <a:ext cx="10972800" cy="2523768"/>
          </a:xfrm>
          <a:prstGeom prst="rect">
            <a:avLst/>
          </a:prstGeom>
          <a:noFill/>
        </p:spPr>
        <p:txBody>
          <a:bodyPr wrap="square">
            <a:spAutoFit/>
          </a:bodyPr>
          <a:lstStyle/>
          <a:p>
            <a:pPr marL="0" marR="0"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1:1</a:t>
            </a:r>
          </a:p>
          <a:p>
            <a:pPr marL="0" marR="0" algn="just">
              <a:spcBef>
                <a:spcPts val="0"/>
              </a:spcBef>
              <a:spcAft>
                <a:spcPts val="0"/>
              </a:spcAft>
            </a:pPr>
            <a:r>
              <a:rPr lang="en-US" sz="3600" dirty="0">
                <a:effectLst/>
                <a:latin typeface="Calibri" panose="020F0502020204030204" pitchFamily="34" charset="0"/>
              </a:rPr>
              <a:t>Peter, an apostle of Jesus Christ, To those who reside as aliens, scattered throughout Pontus, Galatia,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Cappadocia</a:t>
            </a:r>
            <a:r>
              <a:rPr lang="en-US" sz="3600" dirty="0">
                <a:effectLst/>
                <a:latin typeface="Calibri" panose="020F0502020204030204" pitchFamily="34" charset="0"/>
              </a:rPr>
              <a:t>, Asia, and Bithynia, who are chosen… </a:t>
            </a:r>
          </a:p>
        </p:txBody>
      </p:sp>
      <p:pic>
        <p:nvPicPr>
          <p:cNvPr id="6" name="Picture 5">
            <a:extLst>
              <a:ext uri="{FF2B5EF4-FFF2-40B4-BE49-F238E27FC236}">
                <a16:creationId xmlns:a16="http://schemas.microsoft.com/office/drawing/2014/main" id="{E223A347-663D-41AB-9219-BC7B7902EA78}"/>
              </a:ext>
            </a:extLst>
          </p:cNvPr>
          <p:cNvPicPr>
            <a:picLocks noChangeAspect="1"/>
          </p:cNvPicPr>
          <p:nvPr/>
        </p:nvPicPr>
        <p:blipFill>
          <a:blip r:embed="rId3"/>
          <a:stretch>
            <a:fillRect/>
          </a:stretch>
        </p:blipFill>
        <p:spPr>
          <a:xfrm>
            <a:off x="4610100" y="2971800"/>
            <a:ext cx="2971800" cy="1828800"/>
          </a:xfrm>
          <a:prstGeom prst="rect">
            <a:avLst/>
          </a:prstGeom>
          <a:ln w="38100">
            <a:solidFill>
              <a:schemeClr val="tx1"/>
            </a:solidFill>
          </a:ln>
        </p:spPr>
      </p:pic>
    </p:spTree>
    <p:extLst>
      <p:ext uri="{BB962C8B-B14F-4D97-AF65-F5344CB8AC3E}">
        <p14:creationId xmlns:p14="http://schemas.microsoft.com/office/powerpoint/2010/main" val="180261200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BB31395D-112A-4DDC-B4B3-B50B290B9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293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9" name="Oval 8">
            <a:extLst>
              <a:ext uri="{FF2B5EF4-FFF2-40B4-BE49-F238E27FC236}">
                <a16:creationId xmlns:a16="http://schemas.microsoft.com/office/drawing/2014/main" id="{BF7E1888-AD8C-45FB-995D-3ED8DBA585B0}"/>
              </a:ext>
            </a:extLst>
          </p:cNvPr>
          <p:cNvSpPr>
            <a:spLocks noChangeArrowheads="1"/>
          </p:cNvSpPr>
          <p:nvPr/>
        </p:nvSpPr>
        <p:spPr bwMode="auto">
          <a:xfrm>
            <a:off x="8915400" y="3048000"/>
            <a:ext cx="1495825" cy="609600"/>
          </a:xfrm>
          <a:prstGeom prst="ellipse">
            <a:avLst/>
          </a:prstGeom>
          <a:solidFill>
            <a:srgbClr val="66FF33">
              <a:alpha val="50000"/>
            </a:srgbClr>
          </a:solidFill>
          <a:ln w="38100">
            <a:solidFill>
              <a:srgbClr val="C00000"/>
            </a:solidFill>
          </a:ln>
        </p:spPr>
        <p:style>
          <a:lnRef idx="0">
            <a:scrgbClr r="0" g="0" b="0"/>
          </a:lnRef>
          <a:fillRef idx="0">
            <a:scrgbClr r="0" g="0" b="0"/>
          </a:fillRef>
          <a:effectRef idx="0">
            <a:scrgbClr r="0" g="0" b="0"/>
          </a:effectRef>
          <a:fontRef idx="minor">
            <a:schemeClr val="lt1"/>
          </a:fontRef>
        </p:style>
        <p:txBody>
          <a:bodyPr wrap="none"/>
          <a:lstStyle/>
          <a:p>
            <a:endParaRPr lang="en-US" dirty="0">
              <a:ln w="38100">
                <a:solidFill>
                  <a:schemeClr val="tx1"/>
                </a:solidFill>
              </a:ln>
              <a:solidFill>
                <a:srgbClr val="C00000"/>
              </a:solidFill>
              <a:latin typeface="Calibri" panose="020F0502020204030204" pitchFamily="34" charset="0"/>
            </a:endParaRPr>
          </a:p>
        </p:txBody>
      </p:sp>
    </p:spTree>
    <p:extLst>
      <p:ext uri="{BB962C8B-B14F-4D97-AF65-F5344CB8AC3E}">
        <p14:creationId xmlns:p14="http://schemas.microsoft.com/office/powerpoint/2010/main" val="14142198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71675" y="1600200"/>
            <a:ext cx="3286125" cy="4343400"/>
          </a:xfrm>
        </p:spPr>
        <p:txBody>
          <a:bodyPr/>
          <a:lstStyle/>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Gomer</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Magog</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Madai</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Javan</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Tubal</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Meshech</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Tiras</a:t>
            </a:r>
            <a:endParaRPr lang="en-US" b="1" u="sng" dirty="0">
              <a:solidFill>
                <a:srgbClr val="FFFFCC"/>
              </a:solidFill>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Japheth’s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37E4EB06-DA46-4050-ABF6-6985155F43B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695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439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352800" y="1897082"/>
            <a:ext cx="8229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"pr. n. of a northern nation, mentioned with Tubal and </a:t>
            </a:r>
            <a:r>
              <a:rPr lang="en-US" altLang="en-US" dirty="0" err="1">
                <a:effectLst>
                  <a:outerShdw blurRad="38100" dist="38100" dir="2700000" algn="tl">
                    <a:srgbClr val="000000">
                      <a:alpha val="43137"/>
                    </a:srgbClr>
                  </a:outerShdw>
                </a:effectLst>
                <a:cs typeface="Calibri" panose="020F0502020204030204" pitchFamily="34" charset="0"/>
              </a:rPr>
              <a:t>Meshech</a:t>
            </a:r>
            <a:r>
              <a:rPr lang="en-US" altLang="en-US" dirty="0">
                <a:effectLst>
                  <a:outerShdw blurRad="38100" dist="38100" dir="2700000" algn="tl">
                    <a:srgbClr val="000000">
                      <a:alpha val="43137"/>
                    </a:srgbClr>
                  </a:outerShdw>
                </a:effectLst>
                <a:cs typeface="Calibri" panose="020F0502020204030204" pitchFamily="34" charset="0"/>
              </a:rPr>
              <a:t>;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undoubtedly the </a:t>
            </a:r>
            <a:r>
              <a:rPr lang="en-US" altLang="en-US" b="1" i="1" u="sng" dirty="0">
                <a:solidFill>
                  <a:srgbClr val="FFFFCC"/>
                </a:solidFill>
                <a:effectLst>
                  <a:outerShdw blurRad="38100" dist="38100" dir="2700000" algn="tl">
                    <a:srgbClr val="000000">
                      <a:alpha val="43137"/>
                    </a:srgbClr>
                  </a:outerShdw>
                </a:effectLst>
                <a:cs typeface="Calibri" panose="020F0502020204030204" pitchFamily="34" charset="0"/>
              </a:rPr>
              <a:t>Russians</a:t>
            </a:r>
            <a:r>
              <a:rPr lang="en-US" altLang="en-US" dirty="0">
                <a:effectLst>
                  <a:outerShdw blurRad="38100" dist="38100" dir="2700000" algn="tl">
                    <a:srgbClr val="000000">
                      <a:alpha val="43137"/>
                    </a:srgbClr>
                  </a:outerShdw>
                </a:effectLst>
                <a:cs typeface="Calibri" panose="020F0502020204030204" pitchFamily="34" charset="0"/>
              </a:rPr>
              <a:t>, who are mentioned by the Byzantine writers of the tenth century, under the name </a:t>
            </a:r>
            <a:r>
              <a:rPr lang="en-US" altLang="en-US" i="1" dirty="0">
                <a:effectLst>
                  <a:outerShdw blurRad="38100" dist="38100" dir="2700000" algn="tl">
                    <a:srgbClr val="000000">
                      <a:alpha val="43137"/>
                    </a:srgbClr>
                  </a:outerShdw>
                </a:effectLst>
                <a:cs typeface="Calibri" panose="020F0502020204030204" pitchFamily="34" charset="0"/>
              </a:rPr>
              <a:t>the Ros</a:t>
            </a:r>
            <a:r>
              <a:rPr lang="en-US" altLang="en-US" dirty="0">
                <a:effectLst>
                  <a:outerShdw blurRad="38100" dist="38100" dir="2700000" algn="tl">
                    <a:srgbClr val="000000">
                      <a:alpha val="43137"/>
                    </a:srgbClr>
                  </a:outerShdw>
                </a:effectLst>
                <a:cs typeface="Calibri" panose="020F0502020204030204" pitchFamily="34" charset="0"/>
              </a:rPr>
              <a:t>, dwelling to the north of Taurus . . .as dwelling on the river </a:t>
            </a:r>
            <a:r>
              <a:rPr lang="en-US" altLang="en-US" dirty="0" err="1">
                <a:effectLst>
                  <a:outerShdw blurRad="38100" dist="38100" dir="2700000" algn="tl">
                    <a:srgbClr val="000000">
                      <a:alpha val="43137"/>
                    </a:srgbClr>
                  </a:outerShdw>
                </a:effectLst>
                <a:cs typeface="Calibri" panose="020F0502020204030204" pitchFamily="34" charset="0"/>
              </a:rPr>
              <a:t>Rha</a:t>
            </a:r>
            <a:r>
              <a:rPr lang="en-US" altLang="en-US" dirty="0">
                <a:effectLst>
                  <a:outerShdw blurRad="38100" dist="38100" dir="2700000" algn="tl">
                    <a:srgbClr val="000000">
                      <a:alpha val="43137"/>
                    </a:srgbClr>
                  </a:outerShdw>
                </a:effectLst>
                <a:cs typeface="Calibri" panose="020F0502020204030204" pitchFamily="34" charset="0"/>
              </a:rPr>
              <a:t> (</a:t>
            </a:r>
            <a:r>
              <a:rPr lang="en-US" altLang="en-US" i="1" dirty="0" err="1">
                <a:effectLst>
                  <a:outerShdw blurRad="38100" dist="38100" dir="2700000" algn="tl">
                    <a:srgbClr val="000000">
                      <a:alpha val="43137"/>
                    </a:srgbClr>
                  </a:outerShdw>
                </a:effectLst>
                <a:cs typeface="Calibri" panose="020F0502020204030204" pitchFamily="34" charset="0"/>
              </a:rPr>
              <a:t>Wolga</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Wilhelm </a:t>
            </a:r>
            <a:r>
              <a:rPr lang="en-US" altLang="en-US" sz="3600" dirty="0" err="1">
                <a:solidFill>
                  <a:schemeClr val="tx2"/>
                </a:solidFill>
                <a:effectLst>
                  <a:outerShdw blurRad="38100" dist="38100" dir="2700000" algn="tl">
                    <a:srgbClr val="000000">
                      <a:alpha val="43137"/>
                    </a:srgbClr>
                  </a:outerShdw>
                </a:effectLst>
                <a:ea typeface="+mj-ea"/>
                <a:cs typeface="+mj-cs"/>
              </a:rPr>
              <a:t>Gesenius</a:t>
            </a:r>
            <a:endParaRPr lang="en-US" altLang="en-US" sz="3600" dirty="0">
              <a:solidFill>
                <a:schemeClr val="tx2"/>
              </a:solidFill>
              <a:effectLst>
                <a:outerShdw blurRad="38100" dist="38100" dir="2700000" algn="tl">
                  <a:srgbClr val="000000">
                    <a:alpha val="43137"/>
                  </a:srgbClr>
                </a:outerShdw>
              </a:effectLst>
              <a:ea typeface="+mj-ea"/>
              <a:cs typeface="+mj-cs"/>
            </a:endParaRPr>
          </a:p>
          <a:p>
            <a:pPr algn="ctr" eaLnBrk="1" hangingPunct="1">
              <a:spcBef>
                <a:spcPct val="0"/>
              </a:spcBef>
              <a:buClrTx/>
              <a:buSzTx/>
              <a:buFontTx/>
              <a:buNone/>
            </a:pPr>
            <a:r>
              <a:rPr lang="en-US" altLang="en-US" sz="2000" i="1" dirty="0" err="1">
                <a:effectLst>
                  <a:outerShdw blurRad="38100" dist="38100" dir="2700000" algn="tl">
                    <a:srgbClr val="000000">
                      <a:alpha val="43137"/>
                    </a:srgbClr>
                  </a:outerShdw>
                </a:effectLst>
                <a:cs typeface="Calibri" panose="020F0502020204030204" pitchFamily="34" charset="0"/>
              </a:rPr>
              <a:t>Gesenius</a:t>
            </a:r>
            <a:r>
              <a:rPr lang="en-US" altLang="en-US" sz="2000" i="1" dirty="0">
                <a:effectLst>
                  <a:outerShdw blurRad="38100" dist="38100" dir="2700000" algn="tl">
                    <a:srgbClr val="000000">
                      <a:alpha val="43137"/>
                    </a:srgbClr>
                  </a:outerShdw>
                </a:effectLst>
                <a:cs typeface="Calibri" panose="020F0502020204030204" pitchFamily="34" charset="0"/>
              </a:rPr>
              <a:t>' Hebrew and </a:t>
            </a:r>
            <a:r>
              <a:rPr lang="en-US" altLang="en-US" sz="2000" i="1" dirty="0" err="1">
                <a:effectLst>
                  <a:outerShdw blurRad="38100" dist="38100" dir="2700000" algn="tl">
                    <a:srgbClr val="000000">
                      <a:alpha val="43137"/>
                    </a:srgbClr>
                  </a:outerShdw>
                </a:effectLst>
                <a:cs typeface="Calibri" panose="020F0502020204030204" pitchFamily="34" charset="0"/>
              </a:rPr>
              <a:t>Chaldee</a:t>
            </a:r>
            <a:r>
              <a:rPr lang="en-US" altLang="en-US" sz="2000" i="1" dirty="0">
                <a:effectLst>
                  <a:outerShdw blurRad="38100" dist="38100" dir="2700000" algn="tl">
                    <a:srgbClr val="000000">
                      <a:alpha val="43137"/>
                    </a:srgbClr>
                  </a:outerShdw>
                </a:effectLst>
                <a:cs typeface="Calibri" panose="020F0502020204030204" pitchFamily="34" charset="0"/>
              </a:rPr>
              <a:t> Lexicon</a:t>
            </a:r>
            <a:r>
              <a:rPr lang="en-US" altLang="en-US" sz="2000" dirty="0">
                <a:effectLst>
                  <a:outerShdw blurRad="38100" dist="38100" dir="2700000" algn="tl">
                    <a:srgbClr val="000000">
                      <a:alpha val="43137"/>
                    </a:srgbClr>
                  </a:outerShdw>
                </a:effectLst>
                <a:cs typeface="Calibri" panose="020F0502020204030204" pitchFamily="34" charset="0"/>
              </a:rPr>
              <a:t> (Samuel </a:t>
            </a:r>
            <a:r>
              <a:rPr lang="en-US" altLang="en-US" sz="2000" dirty="0" err="1">
                <a:effectLst>
                  <a:outerShdw blurRad="38100" dist="38100" dir="2700000" algn="tl">
                    <a:srgbClr val="000000">
                      <a:alpha val="43137"/>
                    </a:srgbClr>
                  </a:outerShdw>
                </a:effectLst>
                <a:cs typeface="Calibri" panose="020F0502020204030204" pitchFamily="34" charset="0"/>
              </a:rPr>
              <a:t>Bagster</a:t>
            </a:r>
            <a:r>
              <a:rPr lang="en-US" altLang="en-US" sz="2000" dirty="0">
                <a:effectLst>
                  <a:outerShdw blurRad="38100" dist="38100" dir="2700000" algn="tl">
                    <a:srgbClr val="000000">
                      <a:alpha val="43137"/>
                    </a:srgbClr>
                  </a:outerShdw>
                </a:effectLst>
                <a:cs typeface="Calibri" panose="020F0502020204030204" pitchFamily="34" charset="0"/>
              </a:rPr>
              <a:t> and Sons, 1847; reprint, Grand Rapids: Baker, 1987), 752.</a:t>
            </a:r>
          </a:p>
        </p:txBody>
      </p:sp>
      <p:pic>
        <p:nvPicPr>
          <p:cNvPr id="26628" name="Picture 2" descr="https://upload.wikimedia.org/wikipedia/commons/0/0c/Geseniu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2103337"/>
            <a:ext cx="2578609"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FCEA84B-B043-4B49-91B2-94A2CF74FD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609601" y="1844219"/>
            <a:ext cx="1097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The area of origin was stated as out of the uttermost parts, the farthest reaches, of the north. It is well known who has been dominant in this region of the world ever since the end of the last global conflict, an area which has actually kept the entire world in turmoil constantly. </a:t>
            </a:r>
            <a:r>
              <a:rPr lang="en-US" b="1" i="1" u="sng" dirty="0">
                <a:solidFill>
                  <a:srgbClr val="FFFFCC"/>
                </a:solidFill>
                <a:effectLst>
                  <a:outerShdw blurRad="38100" dist="38100" dir="2700000" algn="tl">
                    <a:srgbClr val="000000">
                      <a:alpha val="43137"/>
                    </a:srgbClr>
                  </a:outerShdw>
                </a:effectLst>
                <a:cs typeface="Calibri" panose="020F0502020204030204" pitchFamily="34" charset="0"/>
              </a:rPr>
              <a:t>Russia</a:t>
            </a:r>
            <a:r>
              <a:rPr lang="en-US" dirty="0">
                <a:effectLst>
                  <a:outerShdw blurRad="38100" dist="38100" dir="2700000" algn="tl">
                    <a:srgbClr val="000000">
                      <a:alpha val="43137"/>
                    </a:srgbClr>
                  </a:outerShdw>
                </a:effectLst>
                <a:cs typeface="Calibri" panose="020F0502020204030204" pitchFamily="34" charset="0"/>
              </a:rPr>
              <a:t> is a power that must be reckoned with now, and surely will figure largely in the events that lie head, especially when the church is raptured to her risen Lord</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971800" y="228601"/>
            <a:ext cx="62484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224.</a:t>
            </a:r>
          </a:p>
        </p:txBody>
      </p:sp>
      <p:pic>
        <p:nvPicPr>
          <p:cNvPr id="5" name="Picture 4">
            <a:extLst>
              <a:ext uri="{FF2B5EF4-FFF2-40B4-BE49-F238E27FC236}">
                <a16:creationId xmlns:a16="http://schemas.microsoft.com/office/drawing/2014/main" id="{B0EB90F2-015B-4728-81BD-24F6FC7C27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p:spPr>
      </p:pic>
      <p:pic>
        <p:nvPicPr>
          <p:cNvPr id="6" name="Picture 5">
            <a:extLst>
              <a:ext uri="{FF2B5EF4-FFF2-40B4-BE49-F238E27FC236}">
                <a16:creationId xmlns:a16="http://schemas.microsoft.com/office/drawing/2014/main" id="{AE3C399A-0B3A-4B24-86CD-E35CA98107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9487511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71675" y="1600200"/>
            <a:ext cx="3286125" cy="4343400"/>
          </a:xfrm>
        </p:spPr>
        <p:txBody>
          <a:bodyPr/>
          <a:lstStyle/>
          <a:p>
            <a:pPr lvl="1" indent="-742950" eaLnBrk="1" hangingPunct="1">
              <a:spcBef>
                <a:spcPts val="0"/>
              </a:spcBef>
              <a:spcAft>
                <a:spcPts val="12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Gomer</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Magog</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Madai</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Javan</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Tubal</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Meshech</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Tiras</a:t>
            </a:r>
            <a:endParaRPr lang="en-US"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Japheth’s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29A1F7C3-6423-437D-A07C-031FD50A84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695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563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90724" y="2057400"/>
            <a:ext cx="3343275" cy="2743200"/>
          </a:xfrm>
        </p:spPr>
        <p:txBody>
          <a:bodyPr/>
          <a:lstStyle/>
          <a:p>
            <a:pPr lvl="1" indent="-74295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Ashkenaz</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Riphath</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Togarmah</a:t>
            </a:r>
            <a:endParaRPr lang="en-US"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1. Gomer’s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9D5913C5-47C4-4297-8581-D05B77859C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695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764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90724" y="2057400"/>
            <a:ext cx="3343275" cy="2743200"/>
          </a:xfrm>
        </p:spPr>
        <p:txBody>
          <a:bodyPr/>
          <a:lstStyle/>
          <a:p>
            <a:pPr lvl="1" indent="-74295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Ashkenaz</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Riphath</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rgbClr val="FF99FF"/>
              </a:buClr>
              <a:buSzPct val="100000"/>
              <a:buFont typeface="+mj-lt"/>
              <a:buAutoNum type="alphaUcPeriod"/>
              <a:defRPr/>
            </a:pPr>
            <a:r>
              <a:rPr lang="en-US" b="1" u="sng" dirty="0" err="1">
                <a:solidFill>
                  <a:srgbClr val="FFFFCC"/>
                </a:solidFill>
                <a:effectLst>
                  <a:outerShdw blurRad="38100" dist="38100" dir="2700000" algn="tl">
                    <a:srgbClr val="000000">
                      <a:alpha val="43137"/>
                    </a:srgbClr>
                  </a:outerShdw>
                </a:effectLst>
              </a:rPr>
              <a:t>Togarmah</a:t>
            </a:r>
            <a:endParaRPr lang="en-US" b="1" u="sng" dirty="0">
              <a:solidFill>
                <a:srgbClr val="FFFFCC"/>
              </a:solidFill>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1. Gomer’s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9D5913C5-47C4-4297-8581-D05B77859C0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695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916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733799" y="2057400"/>
            <a:ext cx="73914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Thrugramma</a:t>
            </a:r>
            <a:r>
              <a:rPr lang="en-US" altLang="en-US" dirty="0">
                <a:effectLst>
                  <a:outerShdw blurRad="38100" dist="38100" dir="2700000" algn="tl">
                    <a:srgbClr val="000000">
                      <a:alpha val="43137"/>
                    </a:srgbClr>
                  </a:outerShdw>
                </a:effectLst>
                <a:cs typeface="Calibri" panose="020F0502020204030204" pitchFamily="34" charset="0"/>
              </a:rPr>
              <a:t> the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Thrugrammeans</a:t>
            </a:r>
            <a:r>
              <a:rPr lang="en-US" altLang="en-US" dirty="0">
                <a:effectLst>
                  <a:outerShdw blurRad="38100" dist="38100" dir="2700000" algn="tl">
                    <a:srgbClr val="000000">
                      <a:alpha val="43137"/>
                    </a:srgbClr>
                  </a:outerShdw>
                </a:effectLst>
                <a:cs typeface="Calibri" panose="020F0502020204030204" pitchFamily="34" charset="0"/>
              </a:rPr>
              <a:t>, who, as the Greeks resolved, were named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Phrygians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1.6.1.</a:t>
            </a:r>
          </a:p>
        </p:txBody>
      </p:sp>
      <p:pic>
        <p:nvPicPr>
          <p:cNvPr id="5" name="Picture 4">
            <a:extLst>
              <a:ext uri="{FF2B5EF4-FFF2-40B4-BE49-F238E27FC236}">
                <a16:creationId xmlns:a16="http://schemas.microsoft.com/office/drawing/2014/main" id="{19ECC8B6-F5FB-498E-A8AA-EBC56BC51B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7" name="Picture 6">
            <a:extLst>
              <a:ext uri="{FF2B5EF4-FFF2-40B4-BE49-F238E27FC236}">
                <a16:creationId xmlns:a16="http://schemas.microsoft.com/office/drawing/2014/main" id="{E1BF4909-B765-48F3-B291-3D7D21B453B0}"/>
              </a:ext>
            </a:extLst>
          </p:cNvPr>
          <p:cNvPicPr>
            <a:picLocks noChangeAspect="1"/>
          </p:cNvPicPr>
          <p:nvPr/>
        </p:nvPicPr>
        <p:blipFill>
          <a:blip r:embed="rId3"/>
          <a:stretch>
            <a:fillRect/>
          </a:stretch>
        </p:blipFill>
        <p:spPr>
          <a:xfrm>
            <a:off x="685801" y="2209800"/>
            <a:ext cx="2612210" cy="3200400"/>
          </a:xfrm>
          <a:prstGeom prst="rect">
            <a:avLst/>
          </a:prstGeom>
        </p:spPr>
      </p:pic>
    </p:spTree>
    <p:extLst>
      <p:ext uri="{BB962C8B-B14F-4D97-AF65-F5344CB8AC3E}">
        <p14:creationId xmlns:p14="http://schemas.microsoft.com/office/powerpoint/2010/main" val="39121712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0676AF-A516-4819-B419-51CE29FBF4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34147" name="Rectangle 1"/>
          <p:cNvSpPr>
            <a:spLocks noChangeArrowheads="1"/>
          </p:cNvSpPr>
          <p:nvPr/>
        </p:nvSpPr>
        <p:spPr bwMode="auto">
          <a:xfrm>
            <a:off x="609600" y="0"/>
            <a:ext cx="10972799"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16:6</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baseline="300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They passed through the </a:t>
            </a:r>
            <a:r>
              <a:rPr lang="en-US" sz="3600" b="1" u="sng" dirty="0">
                <a:solidFill>
                  <a:srgbClr val="FFFFCC"/>
                </a:solidFill>
                <a:latin typeface="Calibri" panose="020F0502020204030204" pitchFamily="34" charset="0"/>
                <a:cs typeface="Calibri" panose="020F0502020204030204" pitchFamily="34" charset="0"/>
              </a:rPr>
              <a:t>Phrygian</a:t>
            </a:r>
            <a:r>
              <a:rPr lang="en-US" sz="3600" dirty="0">
                <a:latin typeface="Calibri" panose="020F0502020204030204" pitchFamily="34" charset="0"/>
                <a:cs typeface="Calibri" panose="020F0502020204030204" pitchFamily="34" charset="0"/>
              </a:rPr>
              <a:t> and </a:t>
            </a:r>
            <a:r>
              <a:rPr lang="en-US" sz="3600" b="1" u="sng" dirty="0">
                <a:solidFill>
                  <a:srgbClr val="FFFFCC"/>
                </a:solidFill>
                <a:latin typeface="Calibri" panose="020F0502020204030204" pitchFamily="34" charset="0"/>
                <a:cs typeface="Calibri" panose="020F0502020204030204" pitchFamily="34" charset="0"/>
              </a:rPr>
              <a:t>Galatian</a:t>
            </a:r>
            <a:r>
              <a:rPr lang="en-US" sz="3600" dirty="0">
                <a:latin typeface="Calibri" panose="020F0502020204030204" pitchFamily="34" charset="0"/>
                <a:cs typeface="Calibri" panose="020F0502020204030204" pitchFamily="34" charset="0"/>
              </a:rPr>
              <a:t> region, having been forbidden by the Holy Spirit to speak the word in </a:t>
            </a:r>
            <a:r>
              <a:rPr lang="en-US" sz="3600" b="1" u="sng" dirty="0">
                <a:solidFill>
                  <a:srgbClr val="FFFFCC"/>
                </a:solidFill>
                <a:latin typeface="Calibri" panose="020F0502020204030204" pitchFamily="34" charset="0"/>
                <a:cs typeface="Calibri" panose="020F0502020204030204" pitchFamily="34" charset="0"/>
              </a:rPr>
              <a:t>Asia</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1EAA19EE-FB61-4ABE-8599-CE0D853B095D}"/>
              </a:ext>
            </a:extLst>
          </p:cNvPr>
          <p:cNvPicPr>
            <a:picLocks noChangeAspect="1"/>
          </p:cNvPicPr>
          <p:nvPr/>
        </p:nvPicPr>
        <p:blipFill>
          <a:blip r:embed="rId3"/>
          <a:stretch>
            <a:fillRect/>
          </a:stretch>
        </p:blipFill>
        <p:spPr>
          <a:xfrm>
            <a:off x="4752474" y="2590800"/>
            <a:ext cx="2687053" cy="2286000"/>
          </a:xfrm>
          <a:prstGeom prst="rect">
            <a:avLst/>
          </a:prstGeom>
        </p:spPr>
      </p:pic>
    </p:spTree>
    <p:extLst>
      <p:ext uri="{BB962C8B-B14F-4D97-AF65-F5344CB8AC3E}">
        <p14:creationId xmlns:p14="http://schemas.microsoft.com/office/powerpoint/2010/main" val="205813786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72CAC-087C-4390-A516-0CD8CB4B56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8363" y="228600"/>
            <a:ext cx="8675275" cy="6400800"/>
          </a:xfrm>
          <a:prstGeom prst="rect">
            <a:avLst/>
          </a:prstGeom>
          <a:ln w="57150">
            <a:solidFill>
              <a:schemeClr val="tx1"/>
            </a:solidFill>
          </a:ln>
        </p:spPr>
      </p:pic>
      <p:sp>
        <p:nvSpPr>
          <p:cNvPr id="7" name="Oval 6">
            <a:extLst>
              <a:ext uri="{FF2B5EF4-FFF2-40B4-BE49-F238E27FC236}">
                <a16:creationId xmlns:a16="http://schemas.microsoft.com/office/drawing/2014/main" id="{47085BBF-39E8-448B-92C0-3B687FCE4DA9}"/>
              </a:ext>
            </a:extLst>
          </p:cNvPr>
          <p:cNvSpPr>
            <a:spLocks noChangeArrowheads="1"/>
          </p:cNvSpPr>
          <p:nvPr/>
        </p:nvSpPr>
        <p:spPr bwMode="auto">
          <a:xfrm rot="19851246">
            <a:off x="7239000" y="2895600"/>
            <a:ext cx="1321976" cy="762000"/>
          </a:xfrm>
          <a:prstGeom prst="ellipse">
            <a:avLst/>
          </a:prstGeom>
          <a:solidFill>
            <a:srgbClr val="66FF33">
              <a:alpha val="50000"/>
            </a:srgbClr>
          </a:solidFill>
          <a:ln w="38100">
            <a:solidFill>
              <a:srgbClr val="C00000"/>
            </a:solidFill>
          </a:ln>
        </p:spPr>
        <p:style>
          <a:lnRef idx="0">
            <a:scrgbClr r="0" g="0" b="0"/>
          </a:lnRef>
          <a:fillRef idx="0">
            <a:scrgbClr r="0" g="0" b="0"/>
          </a:fillRef>
          <a:effectRef idx="0">
            <a:scrgbClr r="0" g="0" b="0"/>
          </a:effectRef>
          <a:fontRef idx="minor">
            <a:schemeClr val="lt1"/>
          </a:fontRef>
        </p:style>
        <p:txBody>
          <a:bodyPr wrap="none"/>
          <a:lstStyle/>
          <a:p>
            <a:endParaRPr lang="en-US" dirty="0">
              <a:ln w="38100">
                <a:solidFill>
                  <a:schemeClr val="tx1"/>
                </a:solidFill>
              </a:ln>
              <a:solidFill>
                <a:srgbClr val="C00000"/>
              </a:solidFill>
              <a:latin typeface="Calibri" panose="020F0502020204030204" pitchFamily="34" charset="0"/>
            </a:endParaRPr>
          </a:p>
        </p:txBody>
      </p:sp>
    </p:spTree>
    <p:extLst>
      <p:ext uri="{BB962C8B-B14F-4D97-AF65-F5344CB8AC3E}">
        <p14:creationId xmlns:p14="http://schemas.microsoft.com/office/powerpoint/2010/main" val="2801596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2189606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CCFA5D38-2F1F-48BD-9715-92E2419E87F5}"/>
              </a:ext>
            </a:extLst>
          </p:cNvPr>
          <p:cNvGraphicFramePr>
            <a:graphicFrameLocks noGrp="1"/>
          </p:cNvGraphicFramePr>
          <p:nvPr>
            <p:extLst>
              <p:ext uri="{D42A27DB-BD31-4B8C-83A1-F6EECF244321}">
                <p14:modId xmlns:p14="http://schemas.microsoft.com/office/powerpoint/2010/main" val="3257188458"/>
              </p:ext>
            </p:extLst>
          </p:nvPr>
        </p:nvGraphicFramePr>
        <p:xfrm>
          <a:off x="609600" y="304800"/>
          <a:ext cx="10972800" cy="6248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83858">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564542">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b="1" u="sng" kern="1200" dirty="0">
                          <a:solidFill>
                            <a:schemeClr val="bg2"/>
                          </a:solidFill>
                          <a:latin typeface="Calibri" panose="020F0502020204030204" pitchFamily="34" charset="0"/>
                          <a:ea typeface="+mn-ea"/>
                          <a:cs typeface="Calibri" panose="020F0502020204030204" pitchFamily="34" charset="0"/>
                        </a:rPr>
                        <a:t>Meshec (Turkey) </a:t>
                      </a:r>
                    </a:p>
                    <a:p>
                      <a:pPr marL="461963" indent="-461963" algn="l" defTabSz="914400" rtl="0" eaLnBrk="1" latinLnBrk="0" hangingPunct="1">
                        <a:spcAft>
                          <a:spcPts val="600"/>
                        </a:spcAft>
                        <a:buClr>
                          <a:srgbClr val="000099"/>
                        </a:buClr>
                        <a:buFontTx/>
                        <a:buAutoNum type="arabicPeriod"/>
                      </a:pPr>
                      <a:r>
                        <a:rPr lang="en-US" altLang="en-US" sz="3000" b="1" u="sng" kern="1200" dirty="0">
                          <a:solidFill>
                            <a:schemeClr val="bg2"/>
                          </a:solidFill>
                          <a:latin typeface="Calibri" panose="020F0502020204030204" pitchFamily="34" charset="0"/>
                          <a:ea typeface="+mn-ea"/>
                          <a:cs typeface="Calibri" panose="020F0502020204030204" pitchFamily="34" charset="0"/>
                        </a:rPr>
                        <a:t>Tubal (Turkey)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a:t>
                      </a:r>
                    </a:p>
                    <a:p>
                      <a:pPr marL="461963" indent="-461963" algn="l" defTabSz="914400" rtl="0" eaLnBrk="1" latinLnBrk="0" hangingPunct="1">
                        <a:spcAft>
                          <a:spcPts val="600"/>
                        </a:spcAft>
                        <a:buClr>
                          <a:srgbClr val="000099"/>
                        </a:buClr>
                        <a:buFontTx/>
                        <a:buAutoNum type="arabicPeriod"/>
                      </a:pPr>
                      <a:r>
                        <a:rPr lang="en-US" altLang="en-US" sz="3000" b="1" u="sng" kern="1200" dirty="0">
                          <a:solidFill>
                            <a:schemeClr val="bg2"/>
                          </a:solidFill>
                          <a:latin typeface="Calibri" panose="020F0502020204030204" pitchFamily="34" charset="0"/>
                          <a:ea typeface="+mn-ea"/>
                          <a:cs typeface="Calibri" panose="020F0502020204030204" pitchFamily="34" charset="0"/>
                        </a:rPr>
                        <a:t>Gomer (Turkey)</a:t>
                      </a:r>
                    </a:p>
                  </a:txBody>
                  <a:tcPr/>
                </a:tc>
                <a:tc>
                  <a:txBody>
                    <a:bodyPr/>
                    <a:lstStyle/>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b="1" u="sng" kern="1200" dirty="0" err="1">
                          <a:solidFill>
                            <a:schemeClr val="bg2"/>
                          </a:solidFill>
                          <a:latin typeface="Calibri" panose="020F0502020204030204" pitchFamily="34" charset="0"/>
                          <a:ea typeface="+mn-ea"/>
                          <a:cs typeface="Calibri" panose="020F0502020204030204" pitchFamily="34" charset="0"/>
                        </a:rPr>
                        <a:t>Togarmah</a:t>
                      </a:r>
                      <a:r>
                        <a:rPr lang="en-US" altLang="en-US" sz="3000" b="1" u="sng" kern="1200" dirty="0">
                          <a:solidFill>
                            <a:schemeClr val="bg2"/>
                          </a:solidFill>
                          <a:latin typeface="Calibri" panose="020F0502020204030204" pitchFamily="34" charset="0"/>
                          <a:ea typeface="+mn-ea"/>
                          <a:cs typeface="Calibri" panose="020F0502020204030204" pitchFamily="34" charset="0"/>
                        </a:rPr>
                        <a:t>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err="1">
                          <a:solidFill>
                            <a:schemeClr val="dk1"/>
                          </a:solidFill>
                          <a:latin typeface="Calibri" panose="020F0502020204030204" pitchFamily="34" charset="0"/>
                          <a:ea typeface="+mn-ea"/>
                          <a:cs typeface="Calibri" panose="020F0502020204030204" pitchFamily="34" charset="0"/>
                        </a:rPr>
                        <a:t>Dedan</a:t>
                      </a:r>
                      <a:r>
                        <a:rPr lang="en-US" altLang="en-US" sz="3000" kern="1200" dirty="0">
                          <a:solidFill>
                            <a:schemeClr val="dk1"/>
                          </a:solidFill>
                          <a:latin typeface="Calibri" panose="020F0502020204030204" pitchFamily="34" charset="0"/>
                          <a:ea typeface="+mn-ea"/>
                          <a:cs typeface="Calibri" panose="020F0502020204030204" pitchFamily="34" charset="0"/>
                        </a:rPr>
                        <a:t>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pic>
        <p:nvPicPr>
          <p:cNvPr id="5" name="Picture 4">
            <a:extLst>
              <a:ext uri="{FF2B5EF4-FFF2-40B4-BE49-F238E27FC236}">
                <a16:creationId xmlns:a16="http://schemas.microsoft.com/office/drawing/2014/main" id="{8654AF7A-9B80-4B3D-B964-B08EFDD07B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78172" y="5486400"/>
            <a:ext cx="1612828" cy="914400"/>
          </a:xfrm>
          <a:prstGeom prst="rect">
            <a:avLst/>
          </a:prstGeom>
        </p:spPr>
      </p:pic>
    </p:spTree>
    <p:extLst>
      <p:ext uri="{BB962C8B-B14F-4D97-AF65-F5344CB8AC3E}">
        <p14:creationId xmlns:p14="http://schemas.microsoft.com/office/powerpoint/2010/main" val="31207207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ChangeArrowheads="1"/>
          </p:cNvSpPr>
          <p:nvPr/>
        </p:nvSpPr>
        <p:spPr bwMode="auto">
          <a:xfrm>
            <a:off x="3429000" y="1600200"/>
            <a:ext cx="8153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According to Frank Gaffney, President of the Center for Security Policy, Turkey is transitioning from “a secular democracy with a Muslim society into a state governed by a radical Islamic ideology hostile to Western values and freedoms.”</a:t>
            </a:r>
          </a:p>
        </p:txBody>
      </p:sp>
      <p:sp>
        <p:nvSpPr>
          <p:cNvPr id="80899" name="TextBox 3"/>
          <p:cNvSpPr txBox="1">
            <a:spLocks noChangeArrowheads="1"/>
          </p:cNvSpPr>
          <p:nvPr/>
        </p:nvSpPr>
        <p:spPr bwMode="auto">
          <a:xfrm>
            <a:off x="2552700" y="249704"/>
            <a:ext cx="70866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Frank Gaffney</a:t>
            </a:r>
          </a:p>
          <a:p>
            <a:pPr algn="ctr" eaLnBrk="1" hangingPunct="1">
              <a:spcBef>
                <a:spcPct val="0"/>
              </a:spcBef>
              <a:buClrTx/>
              <a:buSzTx/>
              <a:buFontTx/>
              <a:buNone/>
            </a:pPr>
            <a:r>
              <a:rPr lang="en-US" altLang="en-US" sz="1600" i="1" dirty="0">
                <a:effectLst>
                  <a:outerShdw blurRad="38100" dist="38100" dir="2700000" algn="tl">
                    <a:srgbClr val="000000">
                      <a:alpha val="43137"/>
                    </a:srgbClr>
                  </a:outerShdw>
                </a:effectLst>
                <a:cs typeface="Calibri" panose="020F0502020204030204" pitchFamily="34" charset="0"/>
              </a:rPr>
              <a:t>War Footing</a:t>
            </a:r>
            <a:r>
              <a:rPr lang="en-US" altLang="en-US" sz="1600" dirty="0">
                <a:effectLst>
                  <a:outerShdw blurRad="38100" dist="38100" dir="2700000" algn="tl">
                    <a:srgbClr val="000000">
                      <a:alpha val="43137"/>
                    </a:srgbClr>
                  </a:outerShdw>
                </a:effectLst>
                <a:cs typeface="Calibri" panose="020F0502020204030204" pitchFamily="34" charset="0"/>
              </a:rPr>
              <a:t> (Annapolis: Naval Institute Press, 2006), 164. Cited in Rhodes, 177.</a:t>
            </a:r>
          </a:p>
        </p:txBody>
      </p:sp>
      <p:pic>
        <p:nvPicPr>
          <p:cNvPr id="80900" name="Picture 4" descr="http://www.splcenter.org/sites/default/files/imagecache/detail/images/individual/Frank-Gaffney.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5800" y="1752600"/>
            <a:ext cx="245411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965318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ChangeArrowheads="1"/>
          </p:cNvSpPr>
          <p:nvPr/>
        </p:nvSpPr>
        <p:spPr bwMode="auto">
          <a:xfrm>
            <a:off x="3200400" y="1600200"/>
            <a:ext cx="8382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t>Turkish President Recep Tayyip Erdogan has assumed sweeping new powers as the country transitions to an executive presidency… Erdogan's new presidential powers are considerable. He can issue decrees with the enforcement of the law and appoint ministers who directly report to him. Erdogan also chooses nine of the 12 constitutional court charges. Under the new system, the post of prime minister is abolished</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81923" name="TextBox 2"/>
          <p:cNvSpPr txBox="1">
            <a:spLocks noChangeArrowheads="1"/>
          </p:cNvSpPr>
          <p:nvPr/>
        </p:nvSpPr>
        <p:spPr bwMode="auto">
          <a:xfrm>
            <a:off x="1371600" y="228600"/>
            <a:ext cx="9448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None/>
            </a:pPr>
            <a:r>
              <a:rPr lang="en-US" sz="3600" dirty="0">
                <a:solidFill>
                  <a:schemeClr val="tx2"/>
                </a:solidFill>
                <a:effectLst>
                  <a:outerShdw blurRad="38100" dist="38100" dir="2700000" algn="tl">
                    <a:srgbClr val="000000">
                      <a:alpha val="43137"/>
                    </a:srgbClr>
                  </a:outerShdw>
                </a:effectLst>
                <a:ea typeface="+mj-ea"/>
                <a:cs typeface="+mj-cs"/>
              </a:rPr>
              <a:t>Turkish President Assumes New Sweeping Powers</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http://www.israelislamandendtimes.com/turkish-president-and-pm-we-will-gather-together-all-of-the-muslim-world-and-invade-jerusalem/, July 09, 2018, accessed 01 August 2018.</a:t>
            </a:r>
          </a:p>
        </p:txBody>
      </p:sp>
      <p:pic>
        <p:nvPicPr>
          <p:cNvPr id="2" name="Picture 1">
            <a:extLst>
              <a:ext uri="{FF2B5EF4-FFF2-40B4-BE49-F238E27FC236}">
                <a16:creationId xmlns:a16="http://schemas.microsoft.com/office/drawing/2014/main" id="{6012C0A2-4428-47EF-9512-8EB62DEFF5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822072"/>
            <a:ext cx="2180424" cy="3200400"/>
          </a:xfrm>
          <a:prstGeom prst="rect">
            <a:avLst/>
          </a:prstGeom>
        </p:spPr>
      </p:pic>
    </p:spTree>
    <p:extLst>
      <p:ext uri="{BB962C8B-B14F-4D97-AF65-F5344CB8AC3E}">
        <p14:creationId xmlns:p14="http://schemas.microsoft.com/office/powerpoint/2010/main" val="60188471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ChangeArrowheads="1"/>
          </p:cNvSpPr>
          <p:nvPr/>
        </p:nvSpPr>
        <p:spPr bwMode="auto">
          <a:xfrm>
            <a:off x="3124200" y="2064127"/>
            <a:ext cx="84582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FontTx/>
              <a:buNone/>
            </a:pPr>
            <a:r>
              <a:rPr lang="en-US" altLang="en-US" dirty="0">
                <a:effectLst>
                  <a:outerShdw blurRad="38100" dist="38100" dir="2700000" algn="tl">
                    <a:srgbClr val="000000">
                      <a:alpha val="43137"/>
                    </a:srgbClr>
                  </a:outerShdw>
                </a:effectLst>
                <a:cs typeface="Calibri" panose="020F0502020204030204" pitchFamily="34" charset="0"/>
              </a:rPr>
              <a:t>“By Allah’s will, Jerusalem belongs to the Kurds, the Turks, the Arabs, and to all Muslims. And as our forefathers fought side by side at Gallipoli, and just as our forefathers went together to liberate Jerusalem with Saladin, we will march together on the same path [to liberate Jerusalem].”</a:t>
            </a:r>
          </a:p>
        </p:txBody>
      </p:sp>
      <p:sp>
        <p:nvSpPr>
          <p:cNvPr id="81923" name="TextBox 2"/>
          <p:cNvSpPr txBox="1">
            <a:spLocks noChangeArrowheads="1"/>
          </p:cNvSpPr>
          <p:nvPr/>
        </p:nvSpPr>
        <p:spPr bwMode="auto">
          <a:xfrm>
            <a:off x="609600" y="228600"/>
            <a:ext cx="10972800"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Turkish President and PM:</a:t>
            </a:r>
          </a:p>
          <a:p>
            <a:pPr algn="ctr" eaLnBrk="1" hangingPunct="1">
              <a:spcBef>
                <a:spcPct val="0"/>
              </a:spcBef>
              <a:spcAft>
                <a:spcPts val="600"/>
              </a:spcAft>
              <a:buClrTx/>
              <a:buSzTx/>
              <a:buFontTx/>
              <a:buNone/>
            </a:pPr>
            <a:r>
              <a:rPr lang="en-US" altLang="en-US" sz="2800" dirty="0">
                <a:solidFill>
                  <a:schemeClr val="tx2"/>
                </a:solidFill>
                <a:effectLst>
                  <a:outerShdw blurRad="38100" dist="38100" dir="2700000" algn="tl">
                    <a:srgbClr val="000000">
                      <a:alpha val="43137"/>
                    </a:srgbClr>
                  </a:outerShdw>
                </a:effectLst>
                <a:cs typeface="Calibri" panose="020F0502020204030204" pitchFamily="34" charset="0"/>
              </a:rPr>
              <a:t>'We Will Gather Together All Of The Muslim World and Invade Jerusalem,’”</a:t>
            </a:r>
          </a:p>
          <a:p>
            <a:pPr algn="ctr" eaLnBrk="1" hangingPunct="1">
              <a:spcBef>
                <a:spcPct val="0"/>
              </a:spcBef>
              <a:buClrTx/>
              <a:buSzTx/>
              <a:buFontTx/>
              <a:buNone/>
            </a:pPr>
            <a:r>
              <a:rPr lang="en-US" altLang="en-US" sz="1800" dirty="0">
                <a:effectLst>
                  <a:outerShdw blurRad="38100" dist="38100" dir="2700000" algn="tl">
                    <a:srgbClr val="000000">
                      <a:alpha val="43137"/>
                    </a:srgbClr>
                  </a:outerShdw>
                </a:effectLst>
                <a:cs typeface="Calibri" panose="020F0502020204030204" pitchFamily="34" charset="0"/>
              </a:rPr>
              <a:t>http://www.israelislamandendtimes.com/turkish-president-and-pm-we-will-gather-together-all-of-the-muslim-world-and-invade-jerusalem/, May 30, 2015, accessed 30 May 2015.</a:t>
            </a:r>
          </a:p>
        </p:txBody>
      </p:sp>
      <p:pic>
        <p:nvPicPr>
          <p:cNvPr id="81924" name="Picture 2" descr="Secretary Kerry Meets With Turkish Foreign Minister Davutoglu (2) (cropped).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0" y="2216527"/>
            <a:ext cx="2198688" cy="327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2221886"/>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71675" y="1600200"/>
            <a:ext cx="3286125" cy="4343400"/>
          </a:xfrm>
        </p:spPr>
        <p:txBody>
          <a:bodyPr/>
          <a:lstStyle/>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Gomer</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Magog</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Madai</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Javan</a:t>
            </a:r>
          </a:p>
          <a:p>
            <a:pPr lvl="1" indent="-742950" eaLnBrk="1" hangingPunct="1">
              <a:spcBef>
                <a:spcPts val="0"/>
              </a:spcBef>
              <a:spcAft>
                <a:spcPts val="12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Tubal</a:t>
            </a: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Meshech</a:t>
            </a:r>
            <a:endParaRPr lang="en-US" dirty="0">
              <a:effectLst>
                <a:outerShdw blurRad="38100" dist="38100" dir="2700000" algn="tl">
                  <a:srgbClr val="000000">
                    <a:alpha val="43137"/>
                  </a:srgbClr>
                </a:outerShdw>
              </a:effectLst>
            </a:endParaRPr>
          </a:p>
          <a:p>
            <a:pPr lvl="1" indent="-742950" eaLnBrk="1" hangingPunct="1">
              <a:spcBef>
                <a:spcPts val="0"/>
              </a:spcBef>
              <a:spcAft>
                <a:spcPts val="12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Tiras</a:t>
            </a:r>
            <a:endParaRPr lang="en-US"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Japheth’s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29A1F7C3-6423-437D-A07C-031FD50A84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695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286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96130" y="1619249"/>
            <a:ext cx="3337869" cy="3629025"/>
          </a:xfrm>
        </p:spPr>
        <p:txBody>
          <a:bodyPr/>
          <a:lstStyle/>
          <a:p>
            <a:pPr lvl="1" indent="-74295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Elishah</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Tarshish</a:t>
            </a:r>
          </a:p>
          <a:p>
            <a:pPr lvl="1" indent="-74295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Kittim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Dodanim</a:t>
            </a:r>
            <a:endParaRPr lang="en-US" sz="3600"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4. Javan’s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58C548AB-F649-4C4D-AC73-A0221A8A285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695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959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96130" y="1619249"/>
            <a:ext cx="3337869" cy="3629025"/>
          </a:xfrm>
        </p:spPr>
        <p:txBody>
          <a:bodyPr/>
          <a:lstStyle/>
          <a:p>
            <a:pPr lvl="1" indent="-74295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Elishah</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Tarshish</a:t>
            </a:r>
          </a:p>
          <a:p>
            <a:pPr lvl="1" indent="-74295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Kittim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Dodanim</a:t>
            </a:r>
            <a:endParaRPr lang="en-US" sz="3600" dirty="0">
              <a:effectLst>
                <a:outerShdw blurRad="38100" dist="38100" dir="2700000" algn="tl">
                  <a:srgbClr val="000000">
                    <a:alpha val="43137"/>
                  </a:srgbClr>
                </a:outerShdw>
              </a:effectLst>
            </a:endParaRP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4. Javan’s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58C548AB-F649-4C4D-AC73-A0221A8A285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6950"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593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2667000" y="1943558"/>
            <a:ext cx="8927968"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“The Ryrie Study Bible indicates that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Tarshish</a:t>
            </a:r>
            <a:r>
              <a:rPr lang="en-US" altLang="en-US" dirty="0">
                <a:effectLst>
                  <a:outerShdw blurRad="38100" dist="38100" dir="2700000" algn="tl">
                    <a:srgbClr val="000000">
                      <a:alpha val="43137"/>
                    </a:srgbClr>
                  </a:outerShdw>
                </a:effectLst>
                <a:cs typeface="Calibri" panose="020F0502020204030204" pitchFamily="34" charset="0"/>
              </a:rPr>
              <a:t> “is located in the S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Spain</a:t>
            </a:r>
            <a:r>
              <a:rPr lang="en-US" altLang="en-US" dirty="0">
                <a:effectLst>
                  <a:outerShdw blurRad="38100" dist="38100" dir="2700000" algn="tl">
                    <a:srgbClr val="000000">
                      <a:alpha val="43137"/>
                    </a:srgbClr>
                  </a:outerShdw>
                </a:effectLst>
                <a:cs typeface="Calibri" panose="020F0502020204030204" pitchFamily="34" charset="0"/>
              </a:rPr>
              <a:t> near Gibraltar, 2,500 mi. (4,000 km) W of Palestine [or Israel] and the opposite direction from Nineveh.”</a:t>
            </a:r>
          </a:p>
          <a:p>
            <a:pPr algn="just" eaLnBrk="1" hangingPunct="1">
              <a:spcBef>
                <a:spcPct val="0"/>
              </a:spcBef>
              <a:buClrTx/>
              <a:buSzTx/>
              <a:buNone/>
            </a:pPr>
            <a:endParaRPr lang="en-US" altLang="en-US" sz="2800" dirty="0">
              <a:effectLst>
                <a:outerShdw blurRad="38100" dist="38100" dir="2700000" algn="tl">
                  <a:srgbClr val="000000">
                    <a:alpha val="43137"/>
                  </a:srgbClr>
                </a:outerShdw>
              </a:effectLst>
              <a:cs typeface="Calibri" panose="020F0502020204030204" pitchFamily="34" charset="0"/>
            </a:endParaRPr>
          </a:p>
        </p:txBody>
      </p:sp>
      <p:sp>
        <p:nvSpPr>
          <p:cNvPr id="26627" name="TextBox 2"/>
          <p:cNvSpPr txBox="1">
            <a:spLocks noChangeArrowheads="1"/>
          </p:cNvSpPr>
          <p:nvPr/>
        </p:nvSpPr>
        <p:spPr bwMode="auto">
          <a:xfrm>
            <a:off x="2438400" y="216694"/>
            <a:ext cx="7315199"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4000" dirty="0">
                <a:solidFill>
                  <a:schemeClr val="tx2"/>
                </a:solidFill>
                <a:effectLst>
                  <a:outerShdw blurRad="38100" dist="38100" dir="2700000" algn="tl">
                    <a:srgbClr val="000000">
                      <a:alpha val="43137"/>
                    </a:srgbClr>
                  </a:outerShdw>
                </a:effectLst>
                <a:ea typeface="+mj-ea"/>
                <a:cs typeface="+mj-cs"/>
              </a:rPr>
              <a:t>Tarshish = Spain</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Ryrie Study Bible, p. 1,421. </a:t>
            </a:r>
          </a:p>
        </p:txBody>
      </p:sp>
      <p:pic>
        <p:nvPicPr>
          <p:cNvPr id="3" name="Picture 2">
            <a:extLst>
              <a:ext uri="{FF2B5EF4-FFF2-40B4-BE49-F238E27FC236}">
                <a16:creationId xmlns:a16="http://schemas.microsoft.com/office/drawing/2014/main" id="{68A2A081-6E89-43F9-9FF7-0E35687A151B}"/>
              </a:ext>
            </a:extLst>
          </p:cNvPr>
          <p:cNvPicPr>
            <a:picLocks noChangeAspect="1"/>
          </p:cNvPicPr>
          <p:nvPr/>
        </p:nvPicPr>
        <p:blipFill>
          <a:blip r:embed="rId2"/>
          <a:stretch>
            <a:fillRect/>
          </a:stretch>
        </p:blipFill>
        <p:spPr>
          <a:xfrm>
            <a:off x="609600" y="2133600"/>
            <a:ext cx="1905000" cy="2828925"/>
          </a:xfrm>
          <a:prstGeom prst="rect">
            <a:avLst/>
          </a:prstGeom>
        </p:spPr>
      </p:pic>
      <p:pic>
        <p:nvPicPr>
          <p:cNvPr id="5" name="Picture 4">
            <a:extLst>
              <a:ext uri="{FF2B5EF4-FFF2-40B4-BE49-F238E27FC236}">
                <a16:creationId xmlns:a16="http://schemas.microsoft.com/office/drawing/2014/main" id="{2824A78F-4146-49BF-97CD-9DC964DA94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97027861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dirty="0">
                <a:solidFill>
                  <a:schemeClr val="tx2"/>
                </a:solidFill>
                <a:ea typeface="+mj-ea"/>
                <a:cs typeface="+mj-cs"/>
              </a:rPr>
              <a:t>Ezekiel</a:t>
            </a:r>
            <a:r>
              <a:rPr lang="en-US" altLang="en-US" sz="4000" dirty="0">
                <a:solidFill>
                  <a:schemeClr val="tx2"/>
                </a:solidFill>
                <a:ea typeface="+mj-ea"/>
                <a:cs typeface="+mj-cs"/>
              </a:rPr>
              <a:t> 38:13</a:t>
            </a:r>
            <a:endParaRPr lang="en-US" sz="4000" dirty="0">
              <a:solidFill>
                <a:schemeClr val="tx2"/>
              </a:solidFill>
              <a:ea typeface="+mj-ea"/>
              <a:cs typeface="+mj-cs"/>
            </a:endParaRPr>
          </a:p>
          <a:p>
            <a:pPr marL="0" indent="0" algn="just">
              <a:spcBef>
                <a:spcPts val="0"/>
              </a:spcBef>
              <a:buNone/>
              <a:defRPr/>
            </a:pPr>
            <a:r>
              <a:rPr lang="en-US" sz="3600" dirty="0">
                <a:cs typeface="Calibri" panose="020F0502020204030204" pitchFamily="34" charset="0"/>
              </a:rPr>
              <a:t>“Sheba and Dedan and the merchants of </a:t>
            </a:r>
            <a:r>
              <a:rPr lang="en-US" sz="3600" b="1" u="sng" dirty="0">
                <a:solidFill>
                  <a:srgbClr val="FFFFCC"/>
                </a:solidFill>
                <a:cs typeface="Calibri" panose="020F0502020204030204" pitchFamily="34" charset="0"/>
              </a:rPr>
              <a:t>Tarshish</a:t>
            </a:r>
            <a:r>
              <a:rPr lang="en-US" sz="3600" dirty="0">
                <a:solidFill>
                  <a:srgbClr val="FFFFCC"/>
                </a:solidFill>
                <a:cs typeface="Calibri" panose="020F0502020204030204" pitchFamily="34" charset="0"/>
              </a:rPr>
              <a:t> </a:t>
            </a:r>
            <a:r>
              <a:rPr lang="en-US" sz="3600" dirty="0">
                <a:cs typeface="Calibri" panose="020F0502020204030204" pitchFamily="34" charset="0"/>
              </a:rPr>
              <a:t>with all its villages will say to you, ‘Have you come to capture spoil? Have you assembled your company to seize plunder, to carry away silver and gold,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7916031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38:13</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cs typeface="Calibri" panose="020F0502020204030204" pitchFamily="34" charset="0"/>
              </a:rPr>
              <a:t>“Sheba and Dedan and </a:t>
            </a:r>
            <a:r>
              <a:rPr lang="en-US" sz="3600" b="1" u="sng" dirty="0">
                <a:solidFill>
                  <a:srgbClr val="FFFFCC"/>
                </a:solidFill>
                <a:cs typeface="Calibri" panose="020F0502020204030204" pitchFamily="34" charset="0"/>
              </a:rPr>
              <a:t>the merchants of Tarshish</a:t>
            </a:r>
            <a:r>
              <a:rPr lang="en-US" sz="3600" dirty="0">
                <a:solidFill>
                  <a:srgbClr val="FFFFCC"/>
                </a:solidFill>
                <a:cs typeface="Calibri" panose="020F0502020204030204" pitchFamily="34" charset="0"/>
              </a:rPr>
              <a:t> </a:t>
            </a:r>
            <a:r>
              <a:rPr lang="en-US" sz="3600" dirty="0">
                <a:cs typeface="Calibri" panose="020F0502020204030204" pitchFamily="34" charset="0"/>
              </a:rPr>
              <a:t>with all its villages will say to you, ‘Have you come to capture spoil? Have you assembled your company to seize plunder, to carry away silver and gold,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0658457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F3EFE7DD-EBD2-45E8-A193-F72F6E372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17595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
          <p:cNvSpPr>
            <a:spLocks noChangeArrowheads="1"/>
          </p:cNvSpPr>
          <p:nvPr/>
        </p:nvSpPr>
        <p:spPr bwMode="auto">
          <a:xfrm>
            <a:off x="1277447" y="1844219"/>
            <a:ext cx="963710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marL="0" marR="0" algn="just">
              <a:spcBef>
                <a:spcPts val="0"/>
              </a:spcBef>
              <a:spcAft>
                <a:spcPts val="0"/>
              </a:spcAf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cs typeface="Calibri" panose="020F0502020204030204" pitchFamily="34" charset="0"/>
              </a:rPr>
              <a:t>The young lions of Tarshish are taken to mean either the strong leaders and princes or greedy rulers of these commercial communities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38915" name="TextBox 2"/>
          <p:cNvSpPr txBox="1">
            <a:spLocks noChangeArrowheads="1"/>
          </p:cNvSpPr>
          <p:nvPr/>
        </p:nvSpPr>
        <p:spPr bwMode="auto">
          <a:xfrm>
            <a:off x="2971800" y="228601"/>
            <a:ext cx="6553200"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cs typeface="Calibri" panose="020F0502020204030204" pitchFamily="34" charset="0"/>
              </a:rPr>
              <a:t>Charles L. Feinberg</a:t>
            </a:r>
          </a:p>
          <a:p>
            <a:pPr algn="ctr" eaLnBrk="1" hangingPunct="1">
              <a:spcBef>
                <a:spcPct val="0"/>
              </a:spcBef>
              <a:buClrTx/>
              <a:buSzTx/>
              <a:buFontTx/>
              <a:buNone/>
            </a:pPr>
            <a:r>
              <a:rPr lang="en-US" altLang="en-US" sz="1200" dirty="0">
                <a:effectLst>
                  <a:outerShdw blurRad="38100" dist="38100" dir="2700000" algn="tl">
                    <a:srgbClr val="000000">
                      <a:alpha val="43137"/>
                    </a:srgbClr>
                  </a:outerShdw>
                </a:effectLst>
                <a:cs typeface="Calibri" panose="020F0502020204030204" pitchFamily="34" charset="0"/>
              </a:rPr>
              <a:t> </a:t>
            </a:r>
            <a:r>
              <a:rPr lang="en-US" altLang="en-US" sz="1800" i="1" dirty="0">
                <a:effectLst>
                  <a:outerShdw blurRad="38100" dist="38100" dir="2700000" algn="tl">
                    <a:srgbClr val="000000">
                      <a:alpha val="43137"/>
                    </a:srgbClr>
                  </a:outerShdw>
                </a:effectLst>
                <a:cs typeface="Calibri" panose="020F0502020204030204" pitchFamily="34" charset="0"/>
              </a:rPr>
              <a:t>The Prophecy of Ezekiel</a:t>
            </a:r>
            <a:r>
              <a:rPr lang="en-US" altLang="en-US" sz="1800" dirty="0">
                <a:effectLst>
                  <a:outerShdw blurRad="38100" dist="38100" dir="2700000" algn="tl">
                    <a:srgbClr val="000000">
                      <a:alpha val="43137"/>
                    </a:srgbClr>
                  </a:outerShdw>
                </a:effectLst>
                <a:cs typeface="Calibri" panose="020F0502020204030204" pitchFamily="34" charset="0"/>
              </a:rPr>
              <a:t>: The Glory of the Lord, Paperback ed. (Chicago: Moody, 1969; reprint, Chicago: Moody, 1984), 223.</a:t>
            </a:r>
          </a:p>
        </p:txBody>
      </p:sp>
      <p:pic>
        <p:nvPicPr>
          <p:cNvPr id="5" name="Picture 4">
            <a:extLst>
              <a:ext uri="{FF2B5EF4-FFF2-40B4-BE49-F238E27FC236}">
                <a16:creationId xmlns:a16="http://schemas.microsoft.com/office/drawing/2014/main" id="{830EF417-DCC5-46A5-9C1C-8DFA30DFA880}"/>
              </a:ext>
            </a:extLst>
          </p:cNvPr>
          <p:cNvPicPr>
            <a:picLocks noChangeAspect="1"/>
          </p:cNvPicPr>
          <p:nvPr/>
        </p:nvPicPr>
        <p:blipFill>
          <a:blip r:embed="rId2"/>
          <a:stretch>
            <a:fillRect/>
          </a:stretch>
        </p:blipFill>
        <p:spPr>
          <a:xfrm>
            <a:off x="4606714" y="4377750"/>
            <a:ext cx="2978573" cy="2127552"/>
          </a:xfrm>
          <a:prstGeom prst="rect">
            <a:avLst/>
          </a:prstGeom>
        </p:spPr>
      </p:pic>
      <p:pic>
        <p:nvPicPr>
          <p:cNvPr id="6" name="Picture 5">
            <a:extLst>
              <a:ext uri="{FF2B5EF4-FFF2-40B4-BE49-F238E27FC236}">
                <a16:creationId xmlns:a16="http://schemas.microsoft.com/office/drawing/2014/main" id="{C87B9D40-1CC3-4057-AFA6-A45AAAD274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52400"/>
            <a:ext cx="890463" cy="1097280"/>
          </a:xfrm>
          <a:prstGeom prst="rect">
            <a:avLst/>
          </a:prstGeom>
        </p:spPr>
      </p:pic>
      <p:pic>
        <p:nvPicPr>
          <p:cNvPr id="7" name="Picture 6">
            <a:extLst>
              <a:ext uri="{FF2B5EF4-FFF2-40B4-BE49-F238E27FC236}">
                <a16:creationId xmlns:a16="http://schemas.microsoft.com/office/drawing/2014/main" id="{02CA2E2D-4A0D-4EBB-A15B-30EA8AEF4F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16051062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059183-A579-4B51-83BD-81F1D1EDAC96}"/>
              </a:ext>
            </a:extLst>
          </p:cNvPr>
          <p:cNvPicPr>
            <a:picLocks noChangeAspect="1"/>
          </p:cNvPicPr>
          <p:nvPr/>
        </p:nvPicPr>
        <p:blipFill>
          <a:blip r:embed="rId2"/>
          <a:stretch>
            <a:fillRect/>
          </a:stretch>
        </p:blipFill>
        <p:spPr>
          <a:xfrm>
            <a:off x="3908965" y="228600"/>
            <a:ext cx="437407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040833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History of Israel - A Chronological Presentation - Introduction">
            <a:extLst>
              <a:ext uri="{FF2B5EF4-FFF2-40B4-BE49-F238E27FC236}">
                <a16:creationId xmlns:a16="http://schemas.microsoft.com/office/drawing/2014/main" id="{17F73DE1-3AAB-4DD4-980E-56F9678D0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85800"/>
            <a:ext cx="10972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396248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1C7EAE-6951-4E1F-A5BE-E8560F8864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5867" y="228600"/>
            <a:ext cx="9800266"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1315587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0" y="1600200"/>
            <a:ext cx="487680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Introduction (1)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Japheth's line (2-5)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Ham’s Line (6-20)</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Shem’s line (21-31)</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Conclusion (32)</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10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8424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59533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676236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Grp="1" noChangeArrowheads="1"/>
          </p:cNvSpPr>
          <p:nvPr>
            <p:ph type="body" idx="1"/>
          </p:nvPr>
        </p:nvSpPr>
        <p:spPr>
          <a:xfrm>
            <a:off x="1752600" y="1600200"/>
            <a:ext cx="8686800" cy="32766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Ham’s descendants (Gen 10:6-20)</a:t>
            </a:r>
          </a:p>
          <a:p>
            <a:pPr marL="914400" lvl="1" indent="-457200"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Southwest Asia and Northeast Africa</a:t>
            </a:r>
          </a:p>
          <a:p>
            <a:pPr marL="914400" lvl="1" indent="-457200" algn="just" eaLnBrk="1" hangingPunct="1">
              <a:spcBef>
                <a:spcPts val="0"/>
              </a:spcBef>
              <a:spcAft>
                <a:spcPts val="3600"/>
              </a:spcAft>
              <a:defRPr/>
            </a:pPr>
            <a:r>
              <a:rPr lang="en-US" dirty="0">
                <a:effectLst>
                  <a:outerShdw blurRad="38100" dist="38100" dir="2700000" algn="tl">
                    <a:srgbClr val="000000">
                      <a:alpha val="43137"/>
                    </a:srgbClr>
                  </a:outerShdw>
                </a:effectLst>
                <a:cs typeface="Calibri" panose="020F0502020204030204" pitchFamily="34" charset="0"/>
              </a:rPr>
              <a:t>Perennial enemies of Israel (Babylonians, Egyptians, Canaanites-Gen 10:15-20)</a:t>
            </a:r>
          </a:p>
        </p:txBody>
      </p:sp>
      <p:sp>
        <p:nvSpPr>
          <p:cNvPr id="5" name="Rectangle 2">
            <a:extLst>
              <a:ext uri="{FF2B5EF4-FFF2-40B4-BE49-F238E27FC236}">
                <a16:creationId xmlns:a16="http://schemas.microsoft.com/office/drawing/2014/main" id="{29D81A9F-0575-45F6-B640-C4A912797222}"/>
              </a:ext>
            </a:extLst>
          </p:cNvPr>
          <p:cNvSpPr>
            <a:spLocks noGrp="1" noChangeArrowheads="1"/>
          </p:cNvSpPr>
          <p:nvPr>
            <p:ph type="title"/>
          </p:nvPr>
        </p:nvSpPr>
        <p:spPr>
          <a:xfrm>
            <a:off x="3619500" y="228600"/>
            <a:ext cx="4953000" cy="914400"/>
          </a:xfrm>
        </p:spPr>
        <p:txBody>
          <a:bodyPr/>
          <a:lstStyle/>
          <a:p>
            <a:pPr algn="ctr" eaLnBrk="1" hangingPunct="1"/>
            <a:r>
              <a:rPr lang="en-US" sz="3600" dirty="0">
                <a:effectLst>
                  <a:outerShdw blurRad="38100" dist="38100" dir="2700000" algn="tl">
                    <a:srgbClr val="000000">
                      <a:alpha val="43137"/>
                    </a:srgbClr>
                  </a:outerShdw>
                </a:effectLst>
              </a:rPr>
              <a:t>Table of Nations (Gen 10)</a:t>
            </a:r>
          </a:p>
        </p:txBody>
      </p:sp>
      <p:pic>
        <p:nvPicPr>
          <p:cNvPr id="8" name="Picture 7">
            <a:extLst>
              <a:ext uri="{FF2B5EF4-FFF2-40B4-BE49-F238E27FC236}">
                <a16:creationId xmlns:a16="http://schemas.microsoft.com/office/drawing/2014/main" id="{96B7AB96-E183-44AB-8276-5BD4915A9B9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0531946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76401"/>
            <a:ext cx="2895600"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5D788A7E-73F9-4411-BBA2-1C1514507A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6467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76401"/>
            <a:ext cx="2895600"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5D788A7E-73F9-4411-BBA2-1C1514507A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6870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991100" y="228600"/>
            <a:ext cx="2209800" cy="1143000"/>
          </a:xfrm>
        </p:spPr>
        <p:txBody>
          <a:bodyPr/>
          <a:lstStyle/>
          <a:p>
            <a:pPr algn="ctr" eaLnBrk="1" hangingPunct="1"/>
            <a:r>
              <a:rPr lang="en-US" sz="3600" dirty="0">
                <a:effectLst>
                  <a:outerShdw blurRad="38100" dist="38100" dir="2700000" algn="tl">
                    <a:srgbClr val="000000">
                      <a:alpha val="43137"/>
                    </a:srgbClr>
                  </a:outerShdw>
                </a:effectLst>
              </a:rPr>
              <a:t>The Flood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(Gen 6–9)</a:t>
            </a:r>
          </a:p>
        </p:txBody>
      </p:sp>
      <p:sp>
        <p:nvSpPr>
          <p:cNvPr id="35843" name="Rectangle 3"/>
          <p:cNvSpPr>
            <a:spLocks noGrp="1" noChangeArrowheads="1"/>
          </p:cNvSpPr>
          <p:nvPr>
            <p:ph type="body" idx="1"/>
          </p:nvPr>
        </p:nvSpPr>
        <p:spPr>
          <a:xfrm>
            <a:off x="2895600" y="1946276"/>
            <a:ext cx="6620435"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Events before the flood (Gen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The flood (Gen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The abating of the waters (Gen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Events following the flood (Gen 9)</a:t>
            </a:r>
          </a:p>
        </p:txBody>
      </p:sp>
      <p:pic>
        <p:nvPicPr>
          <p:cNvPr id="6" name="Picture 5">
            <a:extLst>
              <a:ext uri="{FF2B5EF4-FFF2-40B4-BE49-F238E27FC236}">
                <a16:creationId xmlns:a16="http://schemas.microsoft.com/office/drawing/2014/main" id="{5D9BEA05-5ADD-4938-9319-EA9C0746DB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8340163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05200" y="2057400"/>
            <a:ext cx="8077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"For of the four sons of Ham, time has not at all hurt the name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Cush</a:t>
            </a:r>
            <a:r>
              <a:rPr lang="en-US" altLang="en-US" dirty="0">
                <a:effectLst>
                  <a:outerShdw blurRad="38100" dist="38100" dir="2700000" algn="tl">
                    <a:srgbClr val="000000">
                      <a:alpha val="43137"/>
                    </a:srgbClr>
                  </a:outerShdw>
                </a:effectLst>
                <a:cs typeface="Calibri" panose="020F0502020204030204" pitchFamily="34" charset="0"/>
              </a:rPr>
              <a:t>; for the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Ethiopians</a:t>
            </a:r>
            <a:r>
              <a:rPr lang="en-US" altLang="en-US" dirty="0">
                <a:effectLst>
                  <a:outerShdw blurRad="38100" dist="38100" dir="2700000" algn="tl">
                    <a:srgbClr val="000000">
                      <a:alpha val="43137"/>
                    </a:srgbClr>
                  </a:outerShdw>
                </a:effectLst>
                <a:cs typeface="Calibri" panose="020F0502020204030204" pitchFamily="34" charset="0"/>
              </a:rPr>
              <a:t>, over whom he reigned, are even at this day, both by themselves and by all men in Asia, called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Cushites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1.6.2.</a:t>
            </a:r>
          </a:p>
        </p:txBody>
      </p:sp>
      <p:pic>
        <p:nvPicPr>
          <p:cNvPr id="6" name="Picture 5">
            <a:extLst>
              <a:ext uri="{FF2B5EF4-FFF2-40B4-BE49-F238E27FC236}">
                <a16:creationId xmlns:a16="http://schemas.microsoft.com/office/drawing/2014/main" id="{430011BF-A83D-4C68-A64C-CB8AE5725ED8}"/>
              </a:ext>
            </a:extLst>
          </p:cNvPr>
          <p:cNvPicPr>
            <a:picLocks noChangeAspect="1"/>
          </p:cNvPicPr>
          <p:nvPr/>
        </p:nvPicPr>
        <p:blipFill>
          <a:blip r:embed="rId2"/>
          <a:stretch>
            <a:fillRect/>
          </a:stretch>
        </p:blipFill>
        <p:spPr>
          <a:xfrm>
            <a:off x="685801" y="2209800"/>
            <a:ext cx="2612210" cy="3200400"/>
          </a:xfrm>
          <a:prstGeom prst="rect">
            <a:avLst/>
          </a:prstGeom>
        </p:spPr>
      </p:pic>
      <p:pic>
        <p:nvPicPr>
          <p:cNvPr id="7" name="Picture 6">
            <a:extLst>
              <a:ext uri="{FF2B5EF4-FFF2-40B4-BE49-F238E27FC236}">
                <a16:creationId xmlns:a16="http://schemas.microsoft.com/office/drawing/2014/main" id="{E9485242-78AA-4BCF-A7CB-685016BA0E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59304801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05200" y="2031274"/>
            <a:ext cx="8077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"The designation, Ethiopia, is misleading for it did not refer to the modern state of Ethiopia...Cush... bordered Egypt on the South,...or modern Sudan."</a:t>
            </a:r>
          </a:p>
        </p:txBody>
      </p:sp>
      <p:sp>
        <p:nvSpPr>
          <p:cNvPr id="26627" name="TextBox 2"/>
          <p:cNvSpPr txBox="1">
            <a:spLocks noChangeArrowheads="1"/>
          </p:cNvSpPr>
          <p:nvPr/>
        </p:nvSpPr>
        <p:spPr bwMode="auto">
          <a:xfrm>
            <a:off x="2438400" y="216694"/>
            <a:ext cx="7315199"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12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Cush = Sudan</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Philip C. Johnson, “Cush,” in Wycliffe Bible Encyclopedia, ed. Howard F. Vos, Charles F. Pfeiffer,  John Rea (Chicago: Moody, 1975), p. 1.411. </a:t>
            </a:r>
          </a:p>
        </p:txBody>
      </p:sp>
      <p:pic>
        <p:nvPicPr>
          <p:cNvPr id="3" name="Picture 2">
            <a:extLst>
              <a:ext uri="{FF2B5EF4-FFF2-40B4-BE49-F238E27FC236}">
                <a16:creationId xmlns:a16="http://schemas.microsoft.com/office/drawing/2014/main" id="{42BFBF8F-87CC-4786-BC04-5798E8D3C8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2180574"/>
            <a:ext cx="2743200" cy="2743200"/>
          </a:xfrm>
          <a:prstGeom prst="rect">
            <a:avLst/>
          </a:prstGeom>
        </p:spPr>
      </p:pic>
    </p:spTree>
    <p:extLst>
      <p:ext uri="{BB962C8B-B14F-4D97-AF65-F5344CB8AC3E}">
        <p14:creationId xmlns:p14="http://schemas.microsoft.com/office/powerpoint/2010/main" val="165854462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76401"/>
            <a:ext cx="2895600"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b="1" u="sng" dirty="0" err="1">
                <a:solidFill>
                  <a:srgbClr val="FFFFCC"/>
                </a:solidFill>
                <a:effectLst>
                  <a:outerShdw blurRad="38100" dist="38100" dir="2700000" algn="tl">
                    <a:srgbClr val="000000">
                      <a:alpha val="43137"/>
                    </a:srgbClr>
                  </a:outerShdw>
                </a:effectLst>
              </a:rPr>
              <a:t>Mizraim</a:t>
            </a:r>
            <a:endParaRPr lang="en-US" b="1" u="sng" dirty="0">
              <a:solidFill>
                <a:srgbClr val="FFFFCC"/>
              </a:solidFill>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5D788A7E-73F9-4411-BBA2-1C1514507A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402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History of Israel - A Chronological Presentation - Introduction">
            <a:extLst>
              <a:ext uri="{FF2B5EF4-FFF2-40B4-BE49-F238E27FC236}">
                <a16:creationId xmlns:a16="http://schemas.microsoft.com/office/drawing/2014/main" id="{17F73DE1-3AAB-4DD4-980E-56F9678D0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85800"/>
            <a:ext cx="10972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798B0FF-97DF-4124-88DA-AFE31C26481C}"/>
              </a:ext>
            </a:extLst>
          </p:cNvPr>
          <p:cNvSpPr>
            <a:spLocks noChangeArrowheads="1"/>
          </p:cNvSpPr>
          <p:nvPr/>
        </p:nvSpPr>
        <p:spPr bwMode="auto">
          <a:xfrm>
            <a:off x="6096000" y="3276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570620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Review of Relations Between Israel and Egypt - TeachMideast">
            <a:extLst>
              <a:ext uri="{FF2B5EF4-FFF2-40B4-BE49-F238E27FC236}">
                <a16:creationId xmlns:a16="http://schemas.microsoft.com/office/drawing/2014/main" id="{23346DA1-A148-40E0-86CE-E6CE96B8A0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67001" y="152399"/>
            <a:ext cx="720241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95A26DE0-BE95-4139-B1A6-A0DF6E4F215C}"/>
              </a:ext>
            </a:extLst>
          </p:cNvPr>
          <p:cNvSpPr>
            <a:spLocks noChangeArrowheads="1"/>
          </p:cNvSpPr>
          <p:nvPr/>
        </p:nvSpPr>
        <p:spPr bwMode="auto">
          <a:xfrm>
            <a:off x="3276600" y="4800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825069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76401"/>
            <a:ext cx="2895600"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5D788A7E-73F9-4411-BBA2-1C1514507A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8842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3505200" y="1676400"/>
            <a:ext cx="8077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eaLnBrk="1" hangingPunct="1">
              <a:spcBef>
                <a:spcPct val="0"/>
              </a:spcBef>
              <a:buClrTx/>
              <a:buSzTx/>
              <a:buNone/>
            </a:pPr>
            <a:r>
              <a:rPr lang="en-US" altLang="en-US" dirty="0">
                <a:effectLst>
                  <a:outerShdw blurRad="38100" dist="38100" dir="2700000" algn="tl">
                    <a:srgbClr val="000000">
                      <a:alpha val="43137"/>
                    </a:srgbClr>
                  </a:outerShdw>
                </a:effectLst>
                <a:cs typeface="Calibri" panose="020F0502020204030204" pitchFamily="34" charset="0"/>
              </a:rPr>
              <a:t>"</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Phut</a:t>
            </a:r>
            <a:r>
              <a:rPr lang="en-US" altLang="en-US" dirty="0">
                <a:effectLst>
                  <a:outerShdw blurRad="38100" dist="38100" dir="2700000" algn="tl">
                    <a:srgbClr val="000000">
                      <a:alpha val="43137"/>
                    </a:srgbClr>
                  </a:outerShdw>
                </a:effectLst>
                <a:cs typeface="Calibri" panose="020F0502020204030204" pitchFamily="34" charset="0"/>
              </a:rPr>
              <a:t> also was the founder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Libya</a:t>
            </a:r>
            <a:r>
              <a:rPr lang="en-US" altLang="en-US" dirty="0">
                <a:effectLst>
                  <a:outerShdw blurRad="38100" dist="38100" dir="2700000" algn="tl">
                    <a:srgbClr val="000000">
                      <a:alpha val="43137"/>
                    </a:srgbClr>
                  </a:outerShdw>
                </a:effectLst>
                <a:cs typeface="Calibri" panose="020F0502020204030204" pitchFamily="34" charset="0"/>
              </a:rPr>
              <a:t>, and called the inhabitants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Phutites</a:t>
            </a:r>
            <a:r>
              <a:rPr lang="en-US" altLang="en-US" dirty="0">
                <a:effectLst>
                  <a:outerShdw blurRad="38100" dist="38100" dir="2700000" algn="tl">
                    <a:srgbClr val="000000">
                      <a:alpha val="43137"/>
                    </a:srgbClr>
                  </a:outerShdw>
                </a:effectLst>
                <a:cs typeface="Calibri" panose="020F0502020204030204" pitchFamily="34" charset="0"/>
              </a:rPr>
              <a:t>, from himself: there is also a river in the country of Moors which bears that name; whence it is that we may see the greatest part of the Grecian historiographers mention that river and the adjoining country by the </a:t>
            </a:r>
            <a:r>
              <a:rPr lang="en-US" altLang="en-US" dirty="0" err="1">
                <a:effectLst>
                  <a:outerShdw blurRad="38100" dist="38100" dir="2700000" algn="tl">
                    <a:srgbClr val="000000">
                      <a:alpha val="43137"/>
                    </a:srgbClr>
                  </a:outerShdw>
                </a:effectLst>
                <a:cs typeface="Calibri" panose="020F0502020204030204" pitchFamily="34" charset="0"/>
              </a:rPr>
              <a:t>apellation</a:t>
            </a:r>
            <a:r>
              <a:rPr lang="en-US" altLang="en-US" dirty="0">
                <a:effectLst>
                  <a:outerShdw blurRad="38100" dist="38100" dir="2700000" algn="tl">
                    <a:srgbClr val="000000">
                      <a:alpha val="43137"/>
                    </a:srgbClr>
                  </a:outerShdw>
                </a:effectLst>
                <a:cs typeface="Calibri" panose="020F0502020204030204" pitchFamily="34" charset="0"/>
              </a:rPr>
              <a:t> of </a:t>
            </a:r>
            <a:r>
              <a:rPr lang="en-US" altLang="en-US" b="1" u="sng" dirty="0">
                <a:solidFill>
                  <a:srgbClr val="FFFFCC"/>
                </a:solidFill>
                <a:effectLst>
                  <a:outerShdw blurRad="38100" dist="38100" dir="2700000" algn="tl">
                    <a:srgbClr val="000000">
                      <a:alpha val="43137"/>
                    </a:srgbClr>
                  </a:outerShdw>
                </a:effectLst>
                <a:cs typeface="Calibri" panose="020F0502020204030204" pitchFamily="34" charset="0"/>
              </a:rPr>
              <a:t>Phut</a:t>
            </a:r>
            <a:r>
              <a:rPr lang="en-US" altLang="en-US" dirty="0">
                <a:effectLst>
                  <a:outerShdw blurRad="38100" dist="38100" dir="2700000" algn="tl">
                    <a:srgbClr val="000000">
                      <a:alpha val="43137"/>
                    </a:srgbClr>
                  </a:outerShdw>
                </a:effectLst>
                <a:cs typeface="Calibri" panose="020F0502020204030204" pitchFamily="34" charset="0"/>
              </a:rPr>
              <a:t>: but the name it has now has been by change given it from one of the sons of </a:t>
            </a:r>
            <a:r>
              <a:rPr lang="en-US" altLang="en-US" dirty="0" err="1">
                <a:effectLst>
                  <a:outerShdw blurRad="38100" dist="38100" dir="2700000" algn="tl">
                    <a:srgbClr val="000000">
                      <a:alpha val="43137"/>
                    </a:srgbClr>
                  </a:outerShdw>
                </a:effectLst>
                <a:cs typeface="Calibri" panose="020F0502020204030204" pitchFamily="34" charset="0"/>
              </a:rPr>
              <a:t>Mesraim</a:t>
            </a:r>
            <a:r>
              <a:rPr lang="en-US" altLang="en-US" dirty="0">
                <a:effectLst>
                  <a:outerShdw blurRad="38100" dist="38100" dir="2700000" algn="tl">
                    <a:srgbClr val="000000">
                      <a:alpha val="43137"/>
                    </a:srgbClr>
                  </a:outerShdw>
                </a:effectLst>
                <a:cs typeface="Calibri" panose="020F0502020204030204" pitchFamily="34" charset="0"/>
              </a:rPr>
              <a:t>, who was called </a:t>
            </a:r>
            <a:r>
              <a:rPr lang="en-US" altLang="en-US" b="1" u="sng" dirty="0" err="1">
                <a:solidFill>
                  <a:srgbClr val="FFFFCC"/>
                </a:solidFill>
                <a:effectLst>
                  <a:outerShdw blurRad="38100" dist="38100" dir="2700000" algn="tl">
                    <a:srgbClr val="000000">
                      <a:alpha val="43137"/>
                    </a:srgbClr>
                  </a:outerShdw>
                </a:effectLst>
                <a:cs typeface="Calibri" panose="020F0502020204030204" pitchFamily="34" charset="0"/>
              </a:rPr>
              <a:t>Lybyos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26627" name="TextBox 2"/>
          <p:cNvSpPr txBox="1">
            <a:spLocks noChangeArrowheads="1"/>
          </p:cNvSpPr>
          <p:nvPr/>
        </p:nvSpPr>
        <p:spPr bwMode="auto">
          <a:xfrm>
            <a:off x="2438400" y="216694"/>
            <a:ext cx="7315199" cy="1031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Josephus</a:t>
            </a:r>
          </a:p>
          <a:p>
            <a:pPr algn="ctr" eaLnBrk="1" hangingPunct="1">
              <a:spcBef>
                <a:spcPct val="0"/>
              </a:spcBef>
              <a:buClrTx/>
              <a:buSzTx/>
              <a:buFontTx/>
              <a:buNone/>
            </a:pPr>
            <a:r>
              <a:rPr lang="en-US" altLang="en-US" sz="2000" dirty="0">
                <a:effectLst>
                  <a:outerShdw blurRad="38100" dist="38100" dir="2700000" algn="tl">
                    <a:srgbClr val="000000">
                      <a:alpha val="43137"/>
                    </a:srgbClr>
                  </a:outerShdw>
                </a:effectLst>
                <a:cs typeface="Calibri" panose="020F0502020204030204" pitchFamily="34" charset="0"/>
              </a:rPr>
              <a:t>Josephus, </a:t>
            </a:r>
            <a:r>
              <a:rPr lang="en-US" altLang="en-US" sz="2000" i="1" dirty="0">
                <a:effectLst>
                  <a:outerShdw blurRad="38100" dist="38100" dir="2700000" algn="tl">
                    <a:srgbClr val="000000">
                      <a:alpha val="43137"/>
                    </a:srgbClr>
                  </a:outerShdw>
                </a:effectLst>
                <a:cs typeface="Calibri" panose="020F0502020204030204" pitchFamily="34" charset="0"/>
              </a:rPr>
              <a:t>Antiquities</a:t>
            </a:r>
            <a:r>
              <a:rPr lang="en-US" altLang="en-US" sz="2000" dirty="0">
                <a:effectLst>
                  <a:outerShdw blurRad="38100" dist="38100" dir="2700000" algn="tl">
                    <a:srgbClr val="000000">
                      <a:alpha val="43137"/>
                    </a:srgbClr>
                  </a:outerShdw>
                </a:effectLst>
                <a:cs typeface="Calibri" panose="020F0502020204030204" pitchFamily="34" charset="0"/>
              </a:rPr>
              <a:t>, 1.6.2.</a:t>
            </a:r>
          </a:p>
        </p:txBody>
      </p:sp>
      <p:pic>
        <p:nvPicPr>
          <p:cNvPr id="5" name="Picture 4">
            <a:extLst>
              <a:ext uri="{FF2B5EF4-FFF2-40B4-BE49-F238E27FC236}">
                <a16:creationId xmlns:a16="http://schemas.microsoft.com/office/drawing/2014/main" id="{933B0BF1-E58D-42F2-9936-952187CF60CC}"/>
              </a:ext>
            </a:extLst>
          </p:cNvPr>
          <p:cNvPicPr>
            <a:picLocks noChangeAspect="1"/>
          </p:cNvPicPr>
          <p:nvPr/>
        </p:nvPicPr>
        <p:blipFill>
          <a:blip r:embed="rId2"/>
          <a:stretch>
            <a:fillRect/>
          </a:stretch>
        </p:blipFill>
        <p:spPr>
          <a:xfrm>
            <a:off x="685801" y="1857315"/>
            <a:ext cx="2612210" cy="3200400"/>
          </a:xfrm>
          <a:prstGeom prst="rect">
            <a:avLst/>
          </a:prstGeom>
        </p:spPr>
      </p:pic>
    </p:spTree>
    <p:extLst>
      <p:ext uri="{BB962C8B-B14F-4D97-AF65-F5344CB8AC3E}">
        <p14:creationId xmlns:p14="http://schemas.microsoft.com/office/powerpoint/2010/main" val="379610884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P Desktop\Pictures\Gog-Magog-Map-Final.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88485" y="228600"/>
            <a:ext cx="861503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947013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76401"/>
            <a:ext cx="2895600"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5D788A7E-73F9-4411-BBA2-1C1514507A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2068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2628900" y="178595"/>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3567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F3EFE7DD-EBD2-45E8-A193-F72F6E372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4416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676401"/>
            <a:ext cx="2895600" cy="3505199"/>
          </a:xfrm>
        </p:spPr>
        <p:txBody>
          <a:bodyPr/>
          <a:lstStyle/>
          <a:p>
            <a:pPr lvl="1" indent="-742950" eaLnBrk="1" hangingPunct="1">
              <a:spcBef>
                <a:spcPts val="0"/>
              </a:spcBef>
              <a:spcAft>
                <a:spcPts val="3600"/>
              </a:spcAft>
              <a:buClr>
                <a:schemeClr val="tx2"/>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Cush</a:t>
            </a:r>
          </a:p>
          <a:p>
            <a:pPr lvl="1" indent="-742950" eaLnBrk="1" hangingPunct="1">
              <a:spcBef>
                <a:spcPts val="0"/>
              </a:spcBef>
              <a:spcAft>
                <a:spcPts val="3600"/>
              </a:spcAft>
              <a:buClr>
                <a:schemeClr val="tx2"/>
              </a:buClr>
              <a:buSzPct val="100000"/>
              <a:buFont typeface="+mj-lt"/>
              <a:buAutoNum type="arabicPeriod"/>
              <a:defRPr/>
            </a:pPr>
            <a:r>
              <a:rPr lang="en-US" dirty="0" err="1">
                <a:effectLst>
                  <a:outerShdw blurRad="38100" dist="38100" dir="2700000" algn="tl">
                    <a:srgbClr val="000000">
                      <a:alpha val="43137"/>
                    </a:srgbClr>
                  </a:outerShdw>
                </a:effectLst>
              </a:rPr>
              <a:t>Mizraim</a:t>
            </a:r>
            <a:endParaRPr lang="en-US" dirty="0">
              <a:effectLst>
                <a:outerShdw blurRad="38100" dist="38100" dir="2700000" algn="tl">
                  <a:srgbClr val="000000">
                    <a:alpha val="43137"/>
                  </a:srgbClr>
                </a:outerShdw>
              </a:effectLst>
            </a:endParaRP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Put</a:t>
            </a:r>
          </a:p>
          <a:p>
            <a:pPr lvl="1" indent="-742950" eaLnBrk="1" hangingPunct="1">
              <a:spcBef>
                <a:spcPts val="0"/>
              </a:spcBef>
              <a:spcAft>
                <a:spcPts val="3600"/>
              </a:spcAft>
              <a:buClr>
                <a:schemeClr val="tx2"/>
              </a:buClr>
              <a:buSzPct val="100000"/>
              <a:buFont typeface="+mj-lt"/>
              <a:buAutoNum type="arabicPeriod"/>
              <a:defRPr/>
            </a:pPr>
            <a:r>
              <a:rPr lang="en-US" dirty="0">
                <a:effectLst>
                  <a:outerShdw blurRad="38100" dist="38100" dir="2700000" algn="tl">
                    <a:srgbClr val="000000">
                      <a:alpha val="43137"/>
                    </a:srgbClr>
                  </a:outerShdw>
                </a:effectLst>
              </a:rPr>
              <a:t>Canaan</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Ham’s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5D788A7E-73F9-4411-BBA2-1C1514507A1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597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199" y="1104899"/>
            <a:ext cx="2777181" cy="5524501"/>
          </a:xfrm>
        </p:spPr>
        <p:txBody>
          <a:bodyPr/>
          <a:lstStyle/>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Seba</a:t>
            </a:r>
          </a:p>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Havilah</a:t>
            </a: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Sabtah</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Raamah</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1600"/>
              </a:spcAft>
              <a:buClr>
                <a:srgbClr val="33CC33"/>
              </a:buClr>
              <a:buSzPct val="100000"/>
              <a:buAutoNum type="arabicPeriod"/>
              <a:defRPr/>
            </a:pPr>
            <a:r>
              <a:rPr lang="en-US" dirty="0">
                <a:effectLst>
                  <a:outerShdw blurRad="38100" dist="38100" dir="2700000" algn="tl">
                    <a:srgbClr val="000000">
                      <a:alpha val="43137"/>
                    </a:srgbClr>
                  </a:outerShdw>
                </a:effectLst>
              </a:rPr>
              <a:t>Sheba</a:t>
            </a:r>
          </a:p>
          <a:p>
            <a:pPr marL="914400" lvl="2" indent="-457200" eaLnBrk="1" hangingPunct="1">
              <a:spcBef>
                <a:spcPts val="0"/>
              </a:spcBef>
              <a:spcAft>
                <a:spcPts val="1600"/>
              </a:spcAft>
              <a:buClr>
                <a:srgbClr val="33CC33"/>
              </a:buClr>
              <a:buSzPct val="100000"/>
              <a:buAutoNum type="arabicPeriod"/>
              <a:defRPr/>
            </a:pPr>
            <a:r>
              <a:rPr lang="en-US" dirty="0" err="1">
                <a:effectLst>
                  <a:outerShdw blurRad="38100" dist="38100" dir="2700000" algn="tl">
                    <a:srgbClr val="000000">
                      <a:alpha val="43137"/>
                    </a:srgbClr>
                  </a:outerShdw>
                </a:effectLst>
              </a:rPr>
              <a:t>Dedan</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Sabteca</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Nimrod</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1. Cush’s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4D487EF2-7D27-43B9-8163-7028DDEBF7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293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199" y="1104899"/>
            <a:ext cx="2777181" cy="5524501"/>
          </a:xfrm>
        </p:spPr>
        <p:txBody>
          <a:bodyPr/>
          <a:lstStyle/>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Seba</a:t>
            </a:r>
          </a:p>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Havilah</a:t>
            </a: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Sabtah</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b="1" dirty="0" err="1">
                <a:solidFill>
                  <a:srgbClr val="FFFFCC"/>
                </a:solidFill>
                <a:effectLst>
                  <a:outerShdw blurRad="38100" dist="38100" dir="2700000" algn="tl">
                    <a:srgbClr val="000000">
                      <a:alpha val="43137"/>
                    </a:srgbClr>
                  </a:outerShdw>
                </a:effectLst>
              </a:rPr>
              <a:t>Raamah</a:t>
            </a:r>
            <a:endParaRPr lang="en-US" b="1" dirty="0">
              <a:solidFill>
                <a:srgbClr val="FFFFCC"/>
              </a:solidFill>
              <a:effectLst>
                <a:outerShdw blurRad="38100" dist="38100" dir="2700000" algn="tl">
                  <a:srgbClr val="000000">
                    <a:alpha val="43137"/>
                  </a:srgbClr>
                </a:outerShdw>
              </a:effectLst>
            </a:endParaRPr>
          </a:p>
          <a:p>
            <a:pPr marL="914400" lvl="2" indent="-457200" eaLnBrk="1" hangingPunct="1">
              <a:spcBef>
                <a:spcPts val="0"/>
              </a:spcBef>
              <a:spcAft>
                <a:spcPts val="1600"/>
              </a:spcAft>
              <a:buClr>
                <a:srgbClr val="33CC33"/>
              </a:buClr>
              <a:buSzPct val="100000"/>
              <a:buAutoNum type="arabicPeriod"/>
              <a:defRPr/>
            </a:pPr>
            <a:r>
              <a:rPr lang="en-US" b="1" u="sng" dirty="0">
                <a:solidFill>
                  <a:srgbClr val="FFFFCC"/>
                </a:solidFill>
                <a:effectLst>
                  <a:outerShdw blurRad="38100" dist="38100" dir="2700000" algn="tl">
                    <a:srgbClr val="000000">
                      <a:alpha val="43137"/>
                    </a:srgbClr>
                  </a:outerShdw>
                </a:effectLst>
              </a:rPr>
              <a:t>Sheba</a:t>
            </a:r>
          </a:p>
          <a:p>
            <a:pPr marL="914400" lvl="2" indent="-457200" eaLnBrk="1" hangingPunct="1">
              <a:spcBef>
                <a:spcPts val="0"/>
              </a:spcBef>
              <a:spcAft>
                <a:spcPts val="1600"/>
              </a:spcAft>
              <a:buClr>
                <a:srgbClr val="33CC33"/>
              </a:buClr>
              <a:buSzPct val="100000"/>
              <a:buAutoNum type="arabicPeriod"/>
              <a:defRPr/>
            </a:pPr>
            <a:r>
              <a:rPr lang="en-US" b="1" u="sng" dirty="0" err="1">
                <a:solidFill>
                  <a:srgbClr val="FFFFCC"/>
                </a:solidFill>
                <a:effectLst>
                  <a:outerShdw blurRad="38100" dist="38100" dir="2700000" algn="tl">
                    <a:srgbClr val="000000">
                      <a:alpha val="43137"/>
                    </a:srgbClr>
                  </a:outerShdw>
                </a:effectLst>
              </a:rPr>
              <a:t>Dedan</a:t>
            </a:r>
            <a:endParaRPr lang="en-US" b="1" u="sng" dirty="0">
              <a:solidFill>
                <a:srgbClr val="FFFFCC"/>
              </a:solidFill>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Sabteca</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Nimrod</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1. Cush’s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4D487EF2-7D27-43B9-8163-7028DDEBF7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6310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7B2AA8-3439-4CF9-8D3C-651824B1AD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0"/>
            <a:ext cx="10972800" cy="2895600"/>
          </a:xfrm>
        </p:spPr>
        <p:txBody>
          <a:bodyPr/>
          <a:lstStyle/>
          <a:p>
            <a:pPr algn="ctr">
              <a:spcBef>
                <a:spcPts val="0"/>
              </a:spcBef>
              <a:spcAft>
                <a:spcPts val="1200"/>
              </a:spcAft>
              <a:buNone/>
              <a:defRPr/>
            </a:pPr>
            <a:r>
              <a:rPr lang="en-US" sz="3600" dirty="0"/>
              <a:t>	</a:t>
            </a:r>
            <a:r>
              <a:rPr lang="en-US" sz="4000" kern="1200" dirty="0">
                <a:solidFill>
                  <a:schemeClr val="tx2"/>
                </a:solidFill>
                <a:ea typeface="+mj-ea"/>
                <a:cs typeface="Calibri" panose="020F0502020204030204" pitchFamily="34" charset="0"/>
              </a:rPr>
              <a:t>Ezekiel</a:t>
            </a:r>
            <a:r>
              <a:rPr lang="en-US" altLang="en-US" sz="4000" kern="1200" dirty="0">
                <a:solidFill>
                  <a:schemeClr val="tx2"/>
                </a:solidFill>
                <a:ea typeface="+mj-ea"/>
                <a:cs typeface="Calibri" panose="020F0502020204030204" pitchFamily="34" charset="0"/>
              </a:rPr>
              <a:t> 38:13</a:t>
            </a:r>
            <a:endParaRPr lang="en-US" sz="4000" kern="1200" dirty="0">
              <a:solidFill>
                <a:schemeClr val="tx2"/>
              </a:solidFill>
              <a:ea typeface="+mj-ea"/>
              <a:cs typeface="Calibri" panose="020F0502020204030204" pitchFamily="34" charset="0"/>
            </a:endParaRPr>
          </a:p>
          <a:p>
            <a:pPr marL="0" indent="0" algn="just">
              <a:spcBef>
                <a:spcPts val="0"/>
              </a:spcBef>
              <a:buNone/>
              <a:defRPr/>
            </a:pPr>
            <a:r>
              <a:rPr lang="en-US" sz="3600" dirty="0">
                <a:cs typeface="Calibri" panose="020F0502020204030204" pitchFamily="34" charset="0"/>
              </a:rPr>
              <a:t>“</a:t>
            </a:r>
            <a:r>
              <a:rPr lang="en-US" sz="3600" b="1" u="sng" dirty="0">
                <a:solidFill>
                  <a:srgbClr val="FFFFCC"/>
                </a:solidFill>
                <a:cs typeface="Calibri" panose="020F0502020204030204" pitchFamily="34" charset="0"/>
              </a:rPr>
              <a:t>Sheba and Dedan</a:t>
            </a:r>
            <a:r>
              <a:rPr lang="en-US" sz="3600" b="1" dirty="0">
                <a:solidFill>
                  <a:srgbClr val="FFFFCC"/>
                </a:solidFill>
                <a:cs typeface="Calibri" panose="020F0502020204030204" pitchFamily="34" charset="0"/>
              </a:rPr>
              <a:t> </a:t>
            </a:r>
            <a:r>
              <a:rPr lang="en-US" sz="3600" dirty="0">
                <a:cs typeface="Calibri" panose="020F0502020204030204" pitchFamily="34" charset="0"/>
              </a:rPr>
              <a:t>and the merchants of Tarshish with all its villages will say to you, ‘Have you come to capture spoil? Have you assembled your company to seize plunder, to carry away silver and gold, to take away cattle and goods, to capture great spoil?’</a:t>
            </a:r>
            <a:r>
              <a:rPr lang="en-US" sz="36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59178397"/>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ED74B2F-0F7A-479F-AFBA-B47ACFCCCBAE}"/>
              </a:ext>
            </a:extLst>
          </p:cNvPr>
          <p:cNvGraphicFramePr>
            <a:graphicFrameLocks noGrp="1"/>
          </p:cNvGraphicFramePr>
          <p:nvPr/>
        </p:nvGraphicFramePr>
        <p:xfrm>
          <a:off x="609600" y="495300"/>
          <a:ext cx="10972800" cy="5867400"/>
        </p:xfrm>
        <a:graphic>
          <a:graphicData uri="http://schemas.openxmlformats.org/drawingml/2006/table">
            <a:tbl>
              <a:tblPr firstRow="1" bandRow="1">
                <a:tableStyleId>{073A0DAA-6AF3-43AB-8588-CEC1D06C72B9}</a:tableStyleId>
              </a:tblPr>
              <a:tblGrid>
                <a:gridCol w="5486400">
                  <a:extLst>
                    <a:ext uri="{9D8B030D-6E8A-4147-A177-3AD203B41FA5}">
                      <a16:colId xmlns:a16="http://schemas.microsoft.com/office/drawing/2014/main" val="3051601499"/>
                    </a:ext>
                  </a:extLst>
                </a:gridCol>
                <a:gridCol w="5486400">
                  <a:extLst>
                    <a:ext uri="{9D8B030D-6E8A-4147-A177-3AD203B41FA5}">
                      <a16:colId xmlns:a16="http://schemas.microsoft.com/office/drawing/2014/main" val="1072708087"/>
                    </a:ext>
                  </a:extLst>
                </a:gridCol>
              </a:tblGrid>
              <a:tr h="642159">
                <a:tc gridSpan="2">
                  <a:txBody>
                    <a:bodyPr/>
                    <a:lstStyle/>
                    <a:p>
                      <a:pPr algn="ctr"/>
                      <a:r>
                        <a:rPr lang="en-US" sz="3600" b="0" dirty="0">
                          <a:solidFill>
                            <a:schemeClr val="tx2"/>
                          </a:solidFill>
                          <a:latin typeface="Calibri" panose="020F0502020204030204" pitchFamily="34" charset="0"/>
                          <a:ea typeface="+mj-ea"/>
                          <a:cs typeface="Calibri" panose="020F0502020204030204" pitchFamily="34" charset="0"/>
                        </a:rPr>
                        <a:t>Ancient Names From Ezekiel 38:1-9</a:t>
                      </a:r>
                    </a:p>
                  </a:txBody>
                  <a:tcPr/>
                </a:tc>
                <a:tc hMerge="1">
                  <a:txBody>
                    <a:bodyPr/>
                    <a:lstStyle/>
                    <a:p>
                      <a:endParaRPr lang="en-US" dirty="0"/>
                    </a:p>
                  </a:txBody>
                  <a:tcPr/>
                </a:tc>
                <a:extLst>
                  <a:ext uri="{0D108BD9-81ED-4DB2-BD59-A6C34878D82A}">
                    <a16:rowId xmlns:a16="http://schemas.microsoft.com/office/drawing/2014/main" val="1444934580"/>
                  </a:ext>
                </a:extLst>
              </a:tr>
              <a:tr h="5225241">
                <a:tc>
                  <a:txBody>
                    <a:bodyPr/>
                    <a:lstStyle/>
                    <a:p>
                      <a:pPr marL="461963" indent="-461963" eaLnBrk="1"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Magog (Central Asia)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Rosh (Russia)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Meshec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Tubal (Turkey)</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Persia (Iran)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Put (Libya)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Cush (Sudan) </a:t>
                      </a:r>
                    </a:p>
                    <a:p>
                      <a:pPr marL="461963" indent="-461963" algn="l" defTabSz="914400" rtl="0" eaLnBrk="1" latinLnBrk="0" hangingPunct="1">
                        <a:spcAft>
                          <a:spcPts val="600"/>
                        </a:spcAft>
                        <a:buClr>
                          <a:srgbClr val="000099"/>
                        </a:buClr>
                        <a:buFontTx/>
                        <a:buAutoNum type="arabicPeriod"/>
                      </a:pPr>
                      <a:r>
                        <a:rPr lang="en-US" altLang="en-US" sz="3000" kern="1200" dirty="0">
                          <a:solidFill>
                            <a:schemeClr val="dk1"/>
                          </a:solidFill>
                          <a:latin typeface="Calibri" panose="020F0502020204030204" pitchFamily="34" charset="0"/>
                          <a:ea typeface="+mn-ea"/>
                          <a:cs typeface="Calibri" panose="020F0502020204030204" pitchFamily="34" charset="0"/>
                        </a:rPr>
                        <a:t>Gomer (Turkey)</a:t>
                      </a:r>
                    </a:p>
                  </a:txBody>
                  <a:tcPr/>
                </a:tc>
                <a:tc>
                  <a:txBody>
                    <a:bodyPr/>
                    <a:lstStyle/>
                    <a:p>
                      <a:pPr marL="514350" marR="0" lvl="0" indent="-514350"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Togarmah (Turkey) </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b="1" u="sng" kern="1200" dirty="0">
                          <a:solidFill>
                            <a:schemeClr val="bg2"/>
                          </a:solidFill>
                          <a:latin typeface="Calibri" panose="020F0502020204030204" pitchFamily="34" charset="0"/>
                          <a:ea typeface="+mn-ea"/>
                          <a:cs typeface="Calibri" panose="020F0502020204030204" pitchFamily="34" charset="0"/>
                        </a:rPr>
                        <a:t>Sheba (Saudi Arabia)</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b="1" u="sng" kern="1200" dirty="0">
                          <a:solidFill>
                            <a:schemeClr val="bg2"/>
                          </a:solidFill>
                          <a:latin typeface="Calibri" panose="020F0502020204030204" pitchFamily="34" charset="0"/>
                          <a:ea typeface="+mn-ea"/>
                          <a:cs typeface="Calibri" panose="020F0502020204030204" pitchFamily="34" charset="0"/>
                        </a:rPr>
                        <a:t>Dedan (Saudi Arabia or Yemen)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Tarshish (Spain)</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Merchants of Tarshish (Conglomeration of Western powers including Europe)</a:t>
                      </a:r>
                    </a:p>
                    <a:p>
                      <a:pPr marL="569913" marR="0" lvl="0" indent="-569913" algn="l" defTabSz="914400" rtl="0" eaLnBrk="1" fontAlgn="auto" latinLnBrk="0" hangingPunct="1">
                        <a:lnSpc>
                          <a:spcPct val="100000"/>
                        </a:lnSpc>
                        <a:spcBef>
                          <a:spcPts val="0"/>
                        </a:spcBef>
                        <a:spcAft>
                          <a:spcPts val="600"/>
                        </a:spcAft>
                        <a:buClr>
                          <a:srgbClr val="000099"/>
                        </a:buClr>
                        <a:buSzTx/>
                        <a:buFont typeface="+mj-lt"/>
                        <a:buAutoNum type="arabicPeriod" startAt="9"/>
                        <a:tabLst/>
                        <a:defRPr/>
                      </a:pPr>
                      <a:r>
                        <a:rPr lang="en-US" altLang="en-US" sz="3000" kern="1200" dirty="0">
                          <a:solidFill>
                            <a:schemeClr val="dk1"/>
                          </a:solidFill>
                          <a:latin typeface="Calibri" panose="020F0502020204030204" pitchFamily="34" charset="0"/>
                          <a:ea typeface="+mn-ea"/>
                          <a:cs typeface="Calibri" panose="020F0502020204030204" pitchFamily="34" charset="0"/>
                        </a:rPr>
                        <a:t>Israel</a:t>
                      </a:r>
                    </a:p>
                  </a:txBody>
                  <a:tcPr/>
                </a:tc>
                <a:extLst>
                  <a:ext uri="{0D108BD9-81ED-4DB2-BD59-A6C34878D82A}">
                    <a16:rowId xmlns:a16="http://schemas.microsoft.com/office/drawing/2014/main" val="598634879"/>
                  </a:ext>
                </a:extLst>
              </a:tr>
            </a:tbl>
          </a:graphicData>
        </a:graphic>
      </p:graphicFrame>
    </p:spTree>
    <p:extLst>
      <p:ext uri="{BB962C8B-B14F-4D97-AF65-F5344CB8AC3E}">
        <p14:creationId xmlns:p14="http://schemas.microsoft.com/office/powerpoint/2010/main" val="248074917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a:extLst>
              <a:ext uri="{FF2B5EF4-FFF2-40B4-BE49-F238E27FC236}">
                <a16:creationId xmlns:a16="http://schemas.microsoft.com/office/drawing/2014/main" id="{E3D858E4-A493-41D5-9473-B1AFB8F5E0B3}"/>
              </a:ext>
            </a:extLst>
          </p:cNvPr>
          <p:cNvSpPr>
            <a:spLocks noChangeArrowheads="1"/>
          </p:cNvSpPr>
          <p:nvPr/>
        </p:nvSpPr>
        <p:spPr bwMode="auto">
          <a:xfrm>
            <a:off x="1066800" y="228600"/>
            <a:ext cx="10058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“SAUDI PRINCE: ‘I’LL SIDE WITH ISRAEL’ AGAINST PALESTINIAN UPRISING, [AND] IRAN.”</a:t>
            </a:r>
            <a:endPar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79875" name="Picture 2" descr="Saudi Arabian Prince al-Waleed bin Talal (Left) with UAE Vice President, Prime Minister and Ruler of Dubai Sheikh Mohammed (Right). (Photo: Official Facebook Page of His Highness Prince Alwaleed Bin Talal Bin Abdulaziz Alsaud)">
            <a:extLst>
              <a:ext uri="{FF2B5EF4-FFF2-40B4-BE49-F238E27FC236}">
                <a16:creationId xmlns:a16="http://schemas.microsoft.com/office/drawing/2014/main" id="{02723035-8E04-499F-AAE3-F1A3FF0DDD9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1828800"/>
            <a:ext cx="7315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TextBox 3">
            <a:extLst>
              <a:ext uri="{FF2B5EF4-FFF2-40B4-BE49-F238E27FC236}">
                <a16:creationId xmlns:a16="http://schemas.microsoft.com/office/drawing/2014/main" id="{706466E6-7AB3-475A-A464-F41C8C3C2491}"/>
              </a:ext>
            </a:extLst>
          </p:cNvPr>
          <p:cNvSpPr txBox="1">
            <a:spLocks noChangeArrowheads="1"/>
          </p:cNvSpPr>
          <p:nvPr/>
        </p:nvSpPr>
        <p:spPr bwMode="auto">
          <a:xfrm>
            <a:off x="1066800" y="5798403"/>
            <a:ext cx="10058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https://www.breakingisraelnews.com/52468/saudi-prince-ill-side-with-israel-against-palestinian-uprising-middle-east/#bco8FQkRWpkSLkuq.97</a:t>
            </a:r>
          </a:p>
        </p:txBody>
      </p:sp>
    </p:spTree>
    <p:extLst>
      <p:ext uri="{BB962C8B-B14F-4D97-AF65-F5344CB8AC3E}">
        <p14:creationId xmlns:p14="http://schemas.microsoft.com/office/powerpoint/2010/main" val="425826343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3581400" y="1524000"/>
            <a:ext cx="8001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buNone/>
            </a:pPr>
            <a:r>
              <a:rPr lang="en-US" altLang="en-US" dirty="0">
                <a:effectLst>
                  <a:outerShdw blurRad="38100" dist="38100" dir="2700000" algn="tl">
                    <a:srgbClr val="000000">
                      <a:alpha val="43137"/>
                    </a:srgbClr>
                  </a:outerShdw>
                </a:effectLst>
                <a:cs typeface="Calibri" panose="020F0502020204030204" pitchFamily="34" charset="0"/>
              </a:rPr>
              <a:t>“</a:t>
            </a:r>
            <a:r>
              <a:rPr lang="en-US" dirty="0">
                <a:effectLst>
                  <a:outerShdw blurRad="38100" dist="38100" dir="2700000" algn="tl">
                    <a:srgbClr val="000000">
                      <a:alpha val="43137"/>
                    </a:srgbClr>
                  </a:outerShdw>
                </a:effectLst>
              </a:rPr>
              <a:t>Saudi Arabia intercepts second Yemen missile in a month. Saudi Arabia on Thursday intercepted and destroyed a ballistic missile fired from war-torn Yemen, state media reported, the second such attack this month claimed by Iran-backed </a:t>
            </a:r>
            <a:r>
              <a:rPr lang="en-US" dirty="0" err="1">
                <a:effectLst>
                  <a:outerShdw blurRad="38100" dist="38100" dir="2700000" algn="tl">
                    <a:srgbClr val="000000">
                      <a:alpha val="43137"/>
                    </a:srgbClr>
                  </a:outerShdw>
                </a:effectLst>
              </a:rPr>
              <a:t>Huthi</a:t>
            </a:r>
            <a:r>
              <a:rPr lang="en-US" dirty="0">
                <a:effectLst>
                  <a:outerShdw blurRad="38100" dist="38100" dir="2700000" algn="tl">
                    <a:srgbClr val="000000">
                      <a:alpha val="43137"/>
                    </a:srgbClr>
                  </a:outerShdw>
                </a:effectLst>
              </a:rPr>
              <a:t> rebels.</a:t>
            </a:r>
            <a:r>
              <a:rPr lang="en-US" altLang="en-US" dirty="0">
                <a:effectLst>
                  <a:outerShdw blurRad="38100" dist="38100" dir="2700000" algn="tl">
                    <a:srgbClr val="000000">
                      <a:alpha val="43137"/>
                    </a:srgbClr>
                  </a:outerShdw>
                </a:effectLst>
                <a:cs typeface="Calibri" panose="020F0502020204030204" pitchFamily="34" charset="0"/>
              </a:rPr>
              <a:t>”</a:t>
            </a:r>
          </a:p>
        </p:txBody>
      </p:sp>
      <p:sp>
        <p:nvSpPr>
          <p:cNvPr id="78851" name="TextBox 2"/>
          <p:cNvSpPr txBox="1">
            <a:spLocks noChangeArrowheads="1"/>
          </p:cNvSpPr>
          <p:nvPr/>
        </p:nvSpPr>
        <p:spPr bwMode="auto">
          <a:xfrm>
            <a:off x="1066800" y="228600"/>
            <a:ext cx="10058400"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600"/>
              </a:spcAft>
              <a:buClrTx/>
              <a:buSzTx/>
              <a:buFontTx/>
              <a:buNone/>
            </a:pPr>
            <a:r>
              <a:rPr lang="en-US" altLang="en-US" sz="3600" dirty="0">
                <a:solidFill>
                  <a:schemeClr val="tx2"/>
                </a:solidFill>
                <a:effectLst>
                  <a:outerShdw blurRad="38100" dist="38100" dir="2700000" algn="tl">
                    <a:srgbClr val="000000">
                      <a:alpha val="43137"/>
                    </a:srgbClr>
                  </a:outerShdw>
                </a:effectLst>
                <a:ea typeface="+mj-ea"/>
                <a:cs typeface="+mj-cs"/>
              </a:rPr>
              <a:t>TIMES OF INDIA</a:t>
            </a:r>
          </a:p>
          <a:p>
            <a:pPr algn="ctr" eaLnBrk="1" hangingPunct="1">
              <a:spcBef>
                <a:spcPct val="0"/>
              </a:spcBef>
              <a:buClrTx/>
              <a:buSzTx/>
              <a:buFontTx/>
              <a:buNone/>
            </a:pPr>
            <a:r>
              <a:rPr lang="en-US" altLang="en-US" sz="1600" dirty="0">
                <a:effectLst>
                  <a:outerShdw blurRad="38100" dist="38100" dir="2700000" algn="tl">
                    <a:srgbClr val="000000">
                      <a:alpha val="43137"/>
                    </a:srgbClr>
                  </a:outerShdw>
                </a:effectLst>
                <a:cs typeface="Calibri" panose="020F0502020204030204" pitchFamily="34" charset="0"/>
              </a:rPr>
              <a:t>online: </a:t>
            </a:r>
            <a:r>
              <a:rPr lang="en-US" sz="1600" dirty="0">
                <a:effectLst>
                  <a:outerShdw blurRad="38100" dist="38100" dir="2700000" algn="tl">
                    <a:srgbClr val="000000">
                      <a:alpha val="43137"/>
                    </a:srgbClr>
                  </a:outerShdw>
                </a:effectLst>
              </a:rPr>
              <a:t>http://tass.com/politics/932980. December</a:t>
            </a:r>
            <a:r>
              <a:rPr lang="en-US" altLang="en-US" sz="1600" dirty="0">
                <a:effectLst>
                  <a:outerShdw blurRad="38100" dist="38100" dir="2700000" algn="tl">
                    <a:srgbClr val="000000">
                      <a:alpha val="43137"/>
                    </a:srgbClr>
                  </a:outerShdw>
                </a:effectLst>
                <a:cs typeface="Calibri" panose="020F0502020204030204" pitchFamily="34" charset="0"/>
              </a:rPr>
              <a:t> 01, 2017 , accessed 12 December 2017.</a:t>
            </a:r>
          </a:p>
        </p:txBody>
      </p:sp>
      <p:pic>
        <p:nvPicPr>
          <p:cNvPr id="2" name="Picture 1">
            <a:extLst>
              <a:ext uri="{FF2B5EF4-FFF2-40B4-BE49-F238E27FC236}">
                <a16:creationId xmlns:a16="http://schemas.microsoft.com/office/drawing/2014/main" id="{0266C27A-FD2E-4A77-812C-0D959B1D4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1675894"/>
            <a:ext cx="2743200" cy="2743200"/>
          </a:xfrm>
          <a:prstGeom prst="rect">
            <a:avLst/>
          </a:prstGeom>
        </p:spPr>
      </p:pic>
    </p:spTree>
    <p:extLst>
      <p:ext uri="{BB962C8B-B14F-4D97-AF65-F5344CB8AC3E}">
        <p14:creationId xmlns:p14="http://schemas.microsoft.com/office/powerpoint/2010/main" val="3947206009"/>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059183-A579-4B51-83BD-81F1D1EDAC96}"/>
              </a:ext>
            </a:extLst>
          </p:cNvPr>
          <p:cNvPicPr>
            <a:picLocks noChangeAspect="1"/>
          </p:cNvPicPr>
          <p:nvPr/>
        </p:nvPicPr>
        <p:blipFill>
          <a:blip r:embed="rId2"/>
          <a:stretch>
            <a:fillRect/>
          </a:stretch>
        </p:blipFill>
        <p:spPr>
          <a:xfrm>
            <a:off x="3908965" y="228600"/>
            <a:ext cx="437407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996251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03369" y="91153"/>
            <a:ext cx="7785267" cy="6675699"/>
          </a:xfrm>
          <a:prstGeom prst="rect">
            <a:avLst/>
          </a:prstGeom>
        </p:spPr>
      </p:pic>
    </p:spTree>
    <p:extLst>
      <p:ext uri="{BB962C8B-B14F-4D97-AF65-F5344CB8AC3E}">
        <p14:creationId xmlns:p14="http://schemas.microsoft.com/office/powerpoint/2010/main" val="428657889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199" y="1104899"/>
            <a:ext cx="2777181" cy="5524501"/>
          </a:xfrm>
        </p:spPr>
        <p:txBody>
          <a:bodyPr/>
          <a:lstStyle/>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Seba</a:t>
            </a:r>
          </a:p>
          <a:p>
            <a:pPr marL="457200" lvl="1" indent="-457200" eaLnBrk="1" hangingPunct="1">
              <a:spcBef>
                <a:spcPts val="0"/>
              </a:spcBef>
              <a:spcAft>
                <a:spcPts val="1600"/>
              </a:spcAft>
              <a:buClr>
                <a:srgbClr val="FF99FF"/>
              </a:buClr>
              <a:buSzPct val="100000"/>
              <a:buFont typeface="+mj-lt"/>
              <a:buAutoNum type="alphaUcPeriod"/>
              <a:defRPr/>
            </a:pPr>
            <a:r>
              <a:rPr lang="en-US" dirty="0">
                <a:effectLst>
                  <a:outerShdw blurRad="38100" dist="38100" dir="2700000" algn="tl">
                    <a:srgbClr val="000000">
                      <a:alpha val="43137"/>
                    </a:srgbClr>
                  </a:outerShdw>
                </a:effectLst>
              </a:rPr>
              <a:t>Havilah</a:t>
            </a: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Sabtah</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Raamah</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1600"/>
              </a:spcAft>
              <a:buClr>
                <a:srgbClr val="33CC33"/>
              </a:buClr>
              <a:buSzPct val="100000"/>
              <a:buAutoNum type="arabicPeriod"/>
              <a:defRPr/>
            </a:pPr>
            <a:r>
              <a:rPr lang="en-US" dirty="0">
                <a:effectLst>
                  <a:outerShdw blurRad="38100" dist="38100" dir="2700000" algn="tl">
                    <a:srgbClr val="000000">
                      <a:alpha val="43137"/>
                    </a:srgbClr>
                  </a:outerShdw>
                </a:effectLst>
              </a:rPr>
              <a:t>Sheba</a:t>
            </a:r>
          </a:p>
          <a:p>
            <a:pPr marL="914400" lvl="2" indent="-457200" eaLnBrk="1" hangingPunct="1">
              <a:spcBef>
                <a:spcPts val="0"/>
              </a:spcBef>
              <a:spcAft>
                <a:spcPts val="1600"/>
              </a:spcAft>
              <a:buClr>
                <a:srgbClr val="33CC33"/>
              </a:buClr>
              <a:buSzPct val="100000"/>
              <a:buAutoNum type="arabicPeriod"/>
              <a:defRPr/>
            </a:pPr>
            <a:r>
              <a:rPr lang="en-US" dirty="0" err="1">
                <a:effectLst>
                  <a:outerShdw blurRad="38100" dist="38100" dir="2700000" algn="tl">
                    <a:srgbClr val="000000">
                      <a:alpha val="43137"/>
                    </a:srgbClr>
                  </a:outerShdw>
                </a:effectLst>
              </a:rPr>
              <a:t>Dedan</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dirty="0" err="1">
                <a:effectLst>
                  <a:outerShdw blurRad="38100" dist="38100" dir="2700000" algn="tl">
                    <a:srgbClr val="000000">
                      <a:alpha val="43137"/>
                    </a:srgbClr>
                  </a:outerShdw>
                </a:effectLst>
              </a:rPr>
              <a:t>Sabteca</a:t>
            </a:r>
            <a:endParaRPr lang="en-US" dirty="0">
              <a:effectLst>
                <a:outerShdw blurRad="38100" dist="38100" dir="2700000" algn="tl">
                  <a:srgbClr val="000000">
                    <a:alpha val="43137"/>
                  </a:srgbClr>
                </a:outerShdw>
              </a:effectLst>
            </a:endParaRPr>
          </a:p>
          <a:p>
            <a:pPr marL="457200" lvl="1" indent="-457200" eaLnBrk="1" hangingPunct="1">
              <a:spcBef>
                <a:spcPts val="0"/>
              </a:spcBef>
              <a:spcAft>
                <a:spcPts val="1600"/>
              </a:spcAft>
              <a:buClr>
                <a:srgbClr val="FF99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Nimrod</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1. Cush’s Sons</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8" name="Picture 4" descr="5 Bible Lessons to Learn From the Book of Genesis | Jack Wellman">
            <a:extLst>
              <a:ext uri="{FF2B5EF4-FFF2-40B4-BE49-F238E27FC236}">
                <a16:creationId xmlns:a16="http://schemas.microsoft.com/office/drawing/2014/main" id="{4D487EF2-7D27-43B9-8163-7028DDEBF70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06281" y="2057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10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066800" y="1946275"/>
            <a:ext cx="64770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3519"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7168763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866853" cy="1676400"/>
          </a:xfrm>
        </p:spPr>
        <p:txBody>
          <a:bodyPr/>
          <a:lstStyle/>
          <a:p>
            <a:pPr marL="0" indent="0" algn="just">
              <a:spcBef>
                <a:spcPts val="0"/>
              </a:spcBef>
              <a:buNone/>
            </a:pPr>
            <a:r>
              <a:rPr lang="en-US" dirty="0">
                <a:effectLst>
                  <a:outerShdw blurRad="38100" dist="38100" dir="2700000" algn="tl">
                    <a:srgbClr val="000000">
                      <a:alpha val="43137"/>
                    </a:srgbClr>
                  </a:outerShdw>
                </a:effectLst>
              </a:rPr>
              <a:t>“Verse 9 deals with Nimrod’s relationship to God: He was a mighty hunter before Jehovah. The terminology implies antagonism; antagonism against and in opposition to God.”</a:t>
            </a: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213</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96600" y="76200"/>
            <a:ext cx="732253" cy="1097280"/>
          </a:xfrm>
          <a:prstGeom prst="rect">
            <a:avLst/>
          </a:prstGeom>
          <a:ln>
            <a:solidFill>
              <a:schemeClr val="tx1"/>
            </a:solidFill>
          </a:ln>
        </p:spPr>
      </p:pic>
      <p:pic>
        <p:nvPicPr>
          <p:cNvPr id="1026" name="Picture 2" descr="60-Year-Old Nimrod is Safe • Jane's Genes • Origin of the ...">
            <a:extLst>
              <a:ext uri="{FF2B5EF4-FFF2-40B4-BE49-F238E27FC236}">
                <a16:creationId xmlns:a16="http://schemas.microsoft.com/office/drawing/2014/main" id="{664EA6E1-B9D7-4670-8C70-861A635579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0268" y="3333750"/>
            <a:ext cx="4451465"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26255992"/>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086100" y="228600"/>
            <a:ext cx="6019800" cy="1447800"/>
          </a:xfrm>
        </p:spPr>
        <p:txBody>
          <a:bodyPr/>
          <a:lstStyle/>
          <a:p>
            <a:pPr algn="ctr" eaLnBrk="1" hangingPunct="1"/>
            <a:r>
              <a:rPr lang="en-US" sz="3200" dirty="0"/>
              <a:t>Names &amp; Titles Demonstrating Satan’s Post-Fall, Earthly Authority </a:t>
            </a:r>
            <a:br>
              <a:rPr lang="en-US" sz="2800" dirty="0"/>
            </a:br>
            <a:r>
              <a:rPr lang="en-US" sz="2400" dirty="0">
                <a:solidFill>
                  <a:schemeClr val="tx1"/>
                </a:solidFill>
                <a:ea typeface="+mn-ea"/>
                <a:cs typeface="+mn-cs"/>
              </a:rPr>
              <a:t>(Job 1:7; 2:2; Luke 4:5-8; Rom. 8:19-22)</a:t>
            </a:r>
            <a:endParaRPr lang="en-US" sz="3200" dirty="0">
              <a:solidFill>
                <a:schemeClr val="tx1"/>
              </a:solidFill>
              <a:ea typeface="+mn-ea"/>
              <a:cs typeface="+mn-cs"/>
            </a:endParaRPr>
          </a:p>
        </p:txBody>
      </p:sp>
      <p:sp>
        <p:nvSpPr>
          <p:cNvPr id="6147" name="Rectangle 3"/>
          <p:cNvSpPr>
            <a:spLocks noGrp="1" noChangeArrowheads="1"/>
          </p:cNvSpPr>
          <p:nvPr>
            <p:ph type="body" idx="1"/>
          </p:nvPr>
        </p:nvSpPr>
        <p:spPr>
          <a:xfrm>
            <a:off x="2438400" y="1981200"/>
            <a:ext cx="8915400" cy="4114801"/>
          </a:xfrm>
        </p:spPr>
        <p:txBody>
          <a:bodyPr/>
          <a:lstStyle/>
          <a:p>
            <a:pPr marL="461963" indent="-461963">
              <a:spcBef>
                <a:spcPts val="0"/>
              </a:spcBef>
              <a:spcAft>
                <a:spcPts val="2400"/>
              </a:spcAft>
              <a:defRPr/>
            </a:pPr>
            <a:r>
              <a:rPr lang="en-US" dirty="0">
                <a:effectLst/>
              </a:rPr>
              <a:t>Prince of this world (John 12:31; 14:30; 16:11)</a:t>
            </a:r>
          </a:p>
          <a:p>
            <a:pPr marL="461963" indent="-461963">
              <a:spcBef>
                <a:spcPts val="0"/>
              </a:spcBef>
              <a:spcAft>
                <a:spcPts val="2400"/>
              </a:spcAft>
              <a:defRPr/>
            </a:pPr>
            <a:r>
              <a:rPr lang="en-US" dirty="0">
                <a:effectLst/>
              </a:rPr>
              <a:t>God of this age (2 Cor. 4:4)</a:t>
            </a:r>
          </a:p>
          <a:p>
            <a:pPr marL="461963" indent="-461963">
              <a:spcBef>
                <a:spcPts val="0"/>
              </a:spcBef>
              <a:spcAft>
                <a:spcPts val="2400"/>
              </a:spcAft>
              <a:defRPr/>
            </a:pPr>
            <a:r>
              <a:rPr lang="en-US" dirty="0">
                <a:effectLst/>
              </a:rPr>
              <a:t>Prince and power of the air (Eph. 2:2)</a:t>
            </a:r>
          </a:p>
          <a:p>
            <a:pPr marL="461963" indent="-461963">
              <a:spcBef>
                <a:spcPts val="0"/>
              </a:spcBef>
              <a:spcAft>
                <a:spcPts val="2400"/>
              </a:spcAft>
              <a:defRPr/>
            </a:pPr>
            <a:r>
              <a:rPr lang="en-US" dirty="0">
                <a:effectLst/>
              </a:rPr>
              <a:t>Who the believer wrestles with (Eph. 6:12)</a:t>
            </a:r>
          </a:p>
          <a:p>
            <a:pPr marL="461963" indent="-461963">
              <a:spcBef>
                <a:spcPts val="0"/>
              </a:spcBef>
              <a:spcAft>
                <a:spcPts val="2400"/>
              </a:spcAft>
              <a:defRPr/>
            </a:pPr>
            <a:r>
              <a:rPr lang="en-US" dirty="0">
                <a:effectLst/>
              </a:rPr>
              <a:t>Roaring lion (1 Pet. 5:8)</a:t>
            </a:r>
          </a:p>
          <a:p>
            <a:pPr marL="461963" indent="-461963">
              <a:spcBef>
                <a:spcPts val="0"/>
              </a:spcBef>
              <a:spcAft>
                <a:spcPts val="2400"/>
              </a:spcAft>
              <a:defRPr/>
            </a:pPr>
            <a:r>
              <a:rPr lang="en-US" dirty="0">
                <a:effectLst/>
              </a:rPr>
              <a:t>Whole world lies in his power (1 John 5:19)</a:t>
            </a:r>
            <a:endParaRPr lang="en-US" dirty="0"/>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2667000"/>
            <a:ext cx="1479176" cy="190500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0200" y="76200"/>
            <a:ext cx="8991600" cy="6705600"/>
          </a:xfrm>
          <a:prstGeom prst="rect">
            <a:avLst/>
          </a:prstGeom>
        </p:spPr>
      </p:pic>
    </p:spTree>
    <p:extLst>
      <p:ext uri="{BB962C8B-B14F-4D97-AF65-F5344CB8AC3E}">
        <p14:creationId xmlns:p14="http://schemas.microsoft.com/office/powerpoint/2010/main" val="3724808519"/>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799"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Genesis 11:1-4</a:t>
            </a:r>
          </a:p>
          <a:p>
            <a:pPr marL="0" indent="0" algn="just" eaLnBrk="1" hangingPunct="1">
              <a:spcBef>
                <a:spcPts val="0"/>
              </a:spcBef>
              <a:spcAft>
                <a:spcPts val="600"/>
              </a:spcAft>
              <a:buNone/>
              <a:defRPr/>
            </a:pPr>
            <a:r>
              <a:rPr lang="en-US" altLang="en-US" baseline="30000" dirty="0">
                <a:effectLst>
                  <a:outerShdw blurRad="38100" dist="38100" dir="2700000" algn="tl">
                    <a:srgbClr val="000000">
                      <a:alpha val="43137"/>
                    </a:srgbClr>
                  </a:outerShdw>
                </a:effectLst>
              </a:rPr>
              <a:t>1</a:t>
            </a:r>
            <a:r>
              <a:rPr lang="en-US" altLang="en-US" dirty="0">
                <a:effectLst>
                  <a:outerShdw blurRad="38100" dist="38100" dir="2700000" algn="tl">
                    <a:srgbClr val="000000">
                      <a:alpha val="43137"/>
                    </a:srgbClr>
                  </a:outerShdw>
                </a:effectLst>
              </a:rPr>
              <a:t> Now the whole earth used the same language and the same words. </a:t>
            </a:r>
            <a:r>
              <a:rPr lang="en-US" altLang="en-US" baseline="30000" dirty="0">
                <a:effectLst>
                  <a:outerShdw blurRad="38100" dist="38100" dir="2700000" algn="tl">
                    <a:srgbClr val="000000">
                      <a:alpha val="43137"/>
                    </a:srgbClr>
                  </a:outerShdw>
                </a:effectLst>
              </a:rPr>
              <a:t>2</a:t>
            </a:r>
            <a:r>
              <a:rPr lang="en-US" altLang="en-US" dirty="0">
                <a:effectLst>
                  <a:outerShdw blurRad="38100" dist="38100" dir="2700000" algn="tl">
                    <a:srgbClr val="000000">
                      <a:alpha val="43137"/>
                    </a:srgbClr>
                  </a:outerShdw>
                </a:effectLst>
              </a:rPr>
              <a:t> It came about as they journeyed </a:t>
            </a:r>
            <a:r>
              <a:rPr lang="en-US" altLang="en-US" b="1" u="sng" dirty="0">
                <a:solidFill>
                  <a:srgbClr val="FFFFCC"/>
                </a:solidFill>
                <a:effectLst>
                  <a:outerShdw blurRad="38100" dist="38100" dir="2700000" algn="tl">
                    <a:srgbClr val="000000">
                      <a:alpha val="43137"/>
                    </a:srgbClr>
                  </a:outerShdw>
                </a:effectLst>
              </a:rPr>
              <a:t>east</a:t>
            </a:r>
            <a:r>
              <a:rPr lang="en-US" altLang="en-US" dirty="0">
                <a:effectLst>
                  <a:outerShdw blurRad="38100" dist="38100" dir="2700000" algn="tl">
                    <a:srgbClr val="000000">
                      <a:alpha val="43137"/>
                    </a:srgbClr>
                  </a:outerShdw>
                </a:effectLst>
              </a:rPr>
              <a:t>, that they found a plain in the land of </a:t>
            </a:r>
            <a:r>
              <a:rPr lang="en-US" altLang="en-US" b="1" u="sng" dirty="0">
                <a:solidFill>
                  <a:srgbClr val="FFFFCC"/>
                </a:solidFill>
                <a:effectLst>
                  <a:outerShdw blurRad="38100" dist="38100" dir="2700000" algn="tl">
                    <a:srgbClr val="000000">
                      <a:alpha val="43137"/>
                    </a:srgbClr>
                  </a:outerShdw>
                </a:effectLst>
              </a:rPr>
              <a:t>Shinar</a:t>
            </a:r>
            <a:r>
              <a:rPr lang="en-US" altLang="en-US" dirty="0">
                <a:effectLst>
                  <a:outerShdw blurRad="38100" dist="38100" dir="2700000" algn="tl">
                    <a:srgbClr val="000000">
                      <a:alpha val="43137"/>
                    </a:srgbClr>
                  </a:outerShdw>
                </a:effectLst>
              </a:rPr>
              <a:t> and settled there. </a:t>
            </a:r>
            <a:r>
              <a:rPr lang="en-US" altLang="en-US" baseline="30000" dirty="0">
                <a:effectLst>
                  <a:outerShdw blurRad="38100" dist="38100" dir="2700000" algn="tl">
                    <a:srgbClr val="000000">
                      <a:alpha val="43137"/>
                    </a:srgbClr>
                  </a:outerShdw>
                </a:effectLst>
              </a:rPr>
              <a:t>3</a:t>
            </a:r>
            <a:r>
              <a:rPr lang="en-US" altLang="en-US" dirty="0">
                <a:effectLst>
                  <a:outerShdw blurRad="38100" dist="38100" dir="2700000" algn="tl">
                    <a:srgbClr val="000000">
                      <a:alpha val="43137"/>
                    </a:srgbClr>
                  </a:outerShdw>
                </a:effectLst>
              </a:rPr>
              <a:t> They said to one another, “Come, let us make bricks and burn them thoroughly.” And they used brick for stone, and they used tar for mortar. </a:t>
            </a:r>
            <a:r>
              <a:rPr lang="en-US" altLang="en-US" baseline="30000" dirty="0">
                <a:effectLst>
                  <a:outerShdw blurRad="38100" dist="38100" dir="2700000" algn="tl">
                    <a:srgbClr val="000000">
                      <a:alpha val="43137"/>
                    </a:srgbClr>
                  </a:outerShdw>
                </a:effectLst>
              </a:rPr>
              <a:t>4</a:t>
            </a:r>
            <a:r>
              <a:rPr lang="en-US" altLang="en-US" dirty="0">
                <a:effectLst>
                  <a:outerShdw blurRad="38100" dist="38100" dir="2700000" algn="tl">
                    <a:srgbClr val="000000">
                      <a:alpha val="43137"/>
                    </a:srgbClr>
                  </a:outerShdw>
                </a:effectLst>
              </a:rPr>
              <a:t> They said, “Come, let us build for ourselves a city, and a tower whose top will reach into heaven, and let us make for ourselves a name, otherwise we will be scattered abroad over the face of the whole earth.”</a:t>
            </a:r>
          </a:p>
        </p:txBody>
      </p:sp>
    </p:spTree>
    <p:extLst>
      <p:ext uri="{BB962C8B-B14F-4D97-AF65-F5344CB8AC3E}">
        <p14:creationId xmlns:p14="http://schemas.microsoft.com/office/powerpoint/2010/main" val="2106019171"/>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233CF8-91C8-45CB-9690-5B529F3653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Daniel 1:1-2</a:t>
            </a:r>
          </a:p>
          <a:p>
            <a:pPr marL="0" indent="0" algn="just" eaLnBrk="1" hangingPunct="1">
              <a:spcBef>
                <a:spcPts val="0"/>
              </a:spcBef>
              <a:buNone/>
              <a:defRPr/>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1 </a:t>
            </a:r>
            <a:r>
              <a:rPr lang="en-US" dirty="0">
                <a:effectLst>
                  <a:outerShdw blurRad="38100" dist="38100" dir="2700000" algn="tl">
                    <a:srgbClr val="000000">
                      <a:alpha val="43137"/>
                    </a:srgbClr>
                  </a:outerShdw>
                </a:effectLst>
              </a:rPr>
              <a:t>In the third year of the reign of Jehoiakim king of Judah, Nebuchadnezzar king of Babylon came to Jerusalem and besieged it.</a:t>
            </a:r>
            <a:r>
              <a:rPr lang="en-US" baseline="30000" dirty="0">
                <a:effectLst>
                  <a:outerShdw blurRad="38100" dist="38100" dir="2700000" algn="tl">
                    <a:srgbClr val="000000">
                      <a:alpha val="43137"/>
                    </a:srgbClr>
                  </a:outerShdw>
                </a:effectLst>
              </a:rPr>
              <a:t>2</a:t>
            </a:r>
            <a:r>
              <a:rPr lang="en-US" dirty="0">
                <a:effectLst>
                  <a:outerShdw blurRad="38100" dist="38100" dir="2700000" algn="tl">
                    <a:srgbClr val="000000">
                      <a:alpha val="43137"/>
                    </a:srgbClr>
                  </a:outerShdw>
                </a:effectLst>
              </a:rPr>
              <a:t> The Lord gave Jehoiakim king of Judah into his hand, along with some of the vessels of the house of God; and he brought them to the land of </a:t>
            </a:r>
            <a:r>
              <a:rPr lang="en-US" b="1" u="sng" dirty="0">
                <a:solidFill>
                  <a:srgbClr val="FFFFCC"/>
                </a:solidFill>
                <a:effectLst>
                  <a:outerShdw blurRad="38100" dist="38100" dir="2700000" algn="tl">
                    <a:srgbClr val="000000">
                      <a:alpha val="43137"/>
                    </a:srgbClr>
                  </a:outerShdw>
                </a:effectLst>
              </a:rPr>
              <a:t>Shinar</a:t>
            </a:r>
            <a:r>
              <a:rPr lang="en-US" dirty="0">
                <a:effectLst>
                  <a:outerShdw blurRad="38100" dist="38100" dir="2700000" algn="tl">
                    <a:srgbClr val="000000">
                      <a:alpha val="43137"/>
                    </a:srgbClr>
                  </a:outerShdw>
                </a:effectLst>
              </a:rPr>
              <a:t>, to the house of his god, and he brought the vessels into the treasury of his god</a:t>
            </a:r>
            <a:r>
              <a:rPr lang="en-US"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48172682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1" y="45720"/>
            <a:ext cx="8926101" cy="6766560"/>
          </a:xfrm>
          <a:prstGeom prst="rect">
            <a:avLst/>
          </a:prstGeom>
        </p:spPr>
      </p:pic>
    </p:spTree>
    <p:extLst>
      <p:ext uri="{BB962C8B-B14F-4D97-AF65-F5344CB8AC3E}">
        <p14:creationId xmlns:p14="http://schemas.microsoft.com/office/powerpoint/2010/main" val="1483310248"/>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1981200" y="1371601"/>
            <a:ext cx="8229600" cy="3200399"/>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dirty="0">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dirty="0">
                <a:effectLst>
                  <a:outerShdw blurRad="38100" dist="38100" dir="2700000" algn="tl">
                    <a:srgbClr val="000000">
                      <a:alpha val="43137"/>
                    </a:srgbClr>
                  </a:outerShdw>
                </a:effectLst>
              </a:rPr>
              <a:t>Rome </a:t>
            </a:r>
            <a:r>
              <a:rPr lang="en-US" i="1" dirty="0">
                <a:effectLst>
                  <a:outerShdw blurRad="38100" dist="38100" dir="2700000" algn="tl">
                    <a:srgbClr val="000000">
                      <a:alpha val="43137"/>
                    </a:srgbClr>
                  </a:outerShdw>
                </a:effectLst>
              </a:rPr>
              <a:t>Diaspora</a:t>
            </a:r>
            <a:r>
              <a:rPr lang="en-US" dirty="0">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4983685" y="4343400"/>
            <a:ext cx="2224631" cy="2286000"/>
          </a:xfrm>
          <a:prstGeom prst="rect">
            <a:avLst/>
          </a:prstGeom>
          <a:noFill/>
          <a:ln w="9525">
            <a:noFill/>
            <a:miter lim="800000"/>
            <a:headEnd/>
            <a:tailEnd/>
          </a:ln>
        </p:spPr>
      </p:pic>
    </p:spTree>
    <p:extLst>
      <p:ext uri="{BB962C8B-B14F-4D97-AF65-F5344CB8AC3E}">
        <p14:creationId xmlns:p14="http://schemas.microsoft.com/office/powerpoint/2010/main" val="176095323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a:xfrm>
            <a:off x="2209800" y="228600"/>
            <a:ext cx="7772400" cy="914400"/>
          </a:xfrm>
        </p:spPr>
        <p:txBody>
          <a:bodyPr/>
          <a:lstStyle/>
          <a:p>
            <a:pPr algn="ctr" eaLnBrk="1" hangingPunct="1"/>
            <a:r>
              <a:rPr lang="en-US" sz="4000" dirty="0">
                <a:effectLst>
                  <a:outerShdw blurRad="38100" dist="38100" dir="2700000" algn="tl">
                    <a:srgbClr val="000000">
                      <a:alpha val="43137"/>
                    </a:srgbClr>
                  </a:outerShdw>
                </a:effectLst>
              </a:rPr>
              <a:t>Israel's Judgments</a:t>
            </a:r>
          </a:p>
        </p:txBody>
      </p:sp>
      <p:sp>
        <p:nvSpPr>
          <p:cNvPr id="32771" name="Rectangle 3"/>
          <p:cNvSpPr>
            <a:spLocks noGrp="1" noChangeArrowheads="1"/>
          </p:cNvSpPr>
          <p:nvPr>
            <p:ph type="body" idx="4294967295"/>
          </p:nvPr>
        </p:nvSpPr>
        <p:spPr>
          <a:xfrm>
            <a:off x="1981200" y="1371601"/>
            <a:ext cx="8229600" cy="3200399"/>
          </a:xfrm>
        </p:spPr>
        <p:txBody>
          <a:bodyPr/>
          <a:lstStyle/>
          <a:p>
            <a:pPr marL="457200" indent="-457200">
              <a:spcBef>
                <a:spcPts val="0"/>
              </a:spcBef>
              <a:spcAft>
                <a:spcPts val="2400"/>
              </a:spcAft>
              <a:defRPr/>
            </a:pPr>
            <a:r>
              <a:rPr lang="en-US" dirty="0">
                <a:effectLst>
                  <a:outerShdw blurRad="38100" dist="38100" dir="2700000" algn="tl">
                    <a:srgbClr val="000000">
                      <a:alpha val="43137"/>
                    </a:srgbClr>
                  </a:outerShdw>
                </a:effectLst>
              </a:rPr>
              <a:t>Division of the kingdom in 931 B.C. (1 Kgs. 12)</a:t>
            </a:r>
          </a:p>
          <a:p>
            <a:pPr marL="457200" indent="-457200">
              <a:spcBef>
                <a:spcPts val="0"/>
              </a:spcBef>
              <a:spcAft>
                <a:spcPts val="2400"/>
              </a:spcAft>
              <a:defRPr/>
            </a:pPr>
            <a:r>
              <a:rPr lang="en-US" dirty="0">
                <a:effectLst>
                  <a:outerShdw blurRad="38100" dist="38100" dir="2700000" algn="tl">
                    <a:srgbClr val="000000">
                      <a:alpha val="43137"/>
                    </a:srgbClr>
                  </a:outerShdw>
                </a:effectLst>
              </a:rPr>
              <a:t>Assyrian judgment in 722 B.C. (2 Kgs. 17)</a:t>
            </a:r>
          </a:p>
          <a:p>
            <a:pPr marL="457200" indent="-457200">
              <a:spcBef>
                <a:spcPts val="0"/>
              </a:spcBef>
              <a:spcAft>
                <a:spcPts val="2400"/>
              </a:spcAft>
              <a:defRPr/>
            </a:pPr>
            <a:r>
              <a:rPr lang="en-US" b="1" u="sng" dirty="0">
                <a:solidFill>
                  <a:srgbClr val="FFFFCC"/>
                </a:solidFill>
                <a:effectLst>
                  <a:outerShdw blurRad="38100" dist="38100" dir="2700000" algn="tl">
                    <a:srgbClr val="000000">
                      <a:alpha val="43137"/>
                    </a:srgbClr>
                  </a:outerShdw>
                </a:effectLst>
              </a:rPr>
              <a:t>Babylonian captivity in 586 B.C. (2 Kgs. 25)</a:t>
            </a:r>
          </a:p>
          <a:p>
            <a:pPr marL="457200" indent="-457200">
              <a:spcBef>
                <a:spcPts val="0"/>
              </a:spcBef>
              <a:spcAft>
                <a:spcPts val="2400"/>
              </a:spcAft>
              <a:defRPr/>
            </a:pPr>
            <a:r>
              <a:rPr lang="en-US" dirty="0">
                <a:effectLst>
                  <a:outerShdw blurRad="38100" dist="38100" dir="2700000" algn="tl">
                    <a:srgbClr val="000000">
                      <a:alpha val="43137"/>
                    </a:srgbClr>
                  </a:outerShdw>
                </a:effectLst>
              </a:rPr>
              <a:t>Rome </a:t>
            </a:r>
            <a:r>
              <a:rPr lang="en-US" i="1" dirty="0">
                <a:effectLst>
                  <a:outerShdw blurRad="38100" dist="38100" dir="2700000" algn="tl">
                    <a:srgbClr val="000000">
                      <a:alpha val="43137"/>
                    </a:srgbClr>
                  </a:outerShdw>
                </a:effectLst>
              </a:rPr>
              <a:t>Diaspora</a:t>
            </a:r>
            <a:r>
              <a:rPr lang="en-US" dirty="0">
                <a:effectLst>
                  <a:outerShdw blurRad="38100" dist="38100" dir="2700000" algn="tl">
                    <a:srgbClr val="000000">
                      <a:alpha val="43137"/>
                    </a:srgbClr>
                  </a:outerShdw>
                </a:effectLst>
              </a:rPr>
              <a:t> in A.D. 70   (Luke 19:41-44)</a:t>
            </a:r>
          </a:p>
        </p:txBody>
      </p:sp>
      <p:pic>
        <p:nvPicPr>
          <p:cNvPr id="5" name="Picture 4" descr="C:\Documents and Settings\Owner\Application Data\Microsoft\Media Catalog\Downloaded Clips\cl0\SY01462_.wmf"/>
          <p:cNvPicPr>
            <a:picLocks noChangeAspect="1" noChangeArrowheads="1"/>
          </p:cNvPicPr>
          <p:nvPr/>
        </p:nvPicPr>
        <p:blipFill>
          <a:blip r:embed="rId2" cstate="print"/>
          <a:srcRect/>
          <a:stretch>
            <a:fillRect/>
          </a:stretch>
        </p:blipFill>
        <p:spPr bwMode="auto">
          <a:xfrm>
            <a:off x="4983685" y="4343400"/>
            <a:ext cx="2224631" cy="2286000"/>
          </a:xfrm>
          <a:prstGeom prst="rect">
            <a:avLst/>
          </a:prstGeom>
          <a:noFill/>
          <a:ln w="9525">
            <a:noFill/>
            <a:miter lim="800000"/>
            <a:headEnd/>
            <a:tailEnd/>
          </a:ln>
        </p:spPr>
      </p:pic>
    </p:spTree>
    <p:extLst>
      <p:ext uri="{BB962C8B-B14F-4D97-AF65-F5344CB8AC3E}">
        <p14:creationId xmlns:p14="http://schemas.microsoft.com/office/powerpoint/2010/main" val="3541088449"/>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75F8F-F3EA-4FBD-A661-C5337866A9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7171" name="Rectangle 1027"/>
          <p:cNvSpPr>
            <a:spLocks noGrp="1" noChangeArrowheads="1"/>
          </p:cNvSpPr>
          <p:nvPr>
            <p:ph type="body" idx="1"/>
          </p:nvPr>
        </p:nvSpPr>
        <p:spPr>
          <a:xfrm>
            <a:off x="609600" y="0"/>
            <a:ext cx="10972800" cy="5334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Zechariah 5:5-11</a:t>
            </a:r>
          </a:p>
          <a:p>
            <a:pPr marL="0" indent="0" algn="just" eaLnBrk="1" hangingPunct="1">
              <a:spcBef>
                <a:spcPts val="0"/>
              </a:spcBef>
              <a:buNone/>
              <a:defRPr/>
            </a:pPr>
            <a:r>
              <a:rPr lang="en-US" baseline="30000" dirty="0">
                <a:effectLst>
                  <a:outerShdw blurRad="38100" dist="38100" dir="2700000" algn="tl">
                    <a:srgbClr val="000000">
                      <a:alpha val="43137"/>
                    </a:srgbClr>
                  </a:outerShdw>
                </a:effectLst>
              </a:rPr>
              <a:t>9 </a:t>
            </a:r>
            <a:r>
              <a:rPr lang="en-US" dirty="0">
                <a:effectLst>
                  <a:outerShdw blurRad="38100" dist="38100" dir="2700000" algn="tl">
                    <a:srgbClr val="000000">
                      <a:alpha val="43137"/>
                    </a:srgbClr>
                  </a:outerShdw>
                </a:effectLst>
              </a:rPr>
              <a:t>Then I lifted up my eyes and looked, and there two women were coming out with the wind in their wings; and they had wings like the wings of a stork, and they lifted up the ephah between the earth and the heavens. </a:t>
            </a:r>
            <a:r>
              <a:rPr lang="en-US" baseline="30000" dirty="0">
                <a:effectLst>
                  <a:outerShdw blurRad="38100" dist="38100" dir="2700000" algn="tl">
                    <a:srgbClr val="000000">
                      <a:alpha val="43137"/>
                    </a:srgbClr>
                  </a:outerShdw>
                </a:effectLst>
              </a:rPr>
              <a:t>10 </a:t>
            </a:r>
            <a:r>
              <a:rPr lang="en-US" dirty="0">
                <a:effectLst>
                  <a:outerShdw blurRad="38100" dist="38100" dir="2700000" algn="tl">
                    <a:srgbClr val="000000">
                      <a:alpha val="43137"/>
                    </a:srgbClr>
                  </a:outerShdw>
                </a:effectLst>
              </a:rPr>
              <a:t>I said to the angel who was speaking with me, “Where are they taking the ephah?” </a:t>
            </a:r>
            <a:r>
              <a:rPr lang="en-US" baseline="30000" dirty="0">
                <a:effectLst>
                  <a:outerShdw blurRad="38100" dist="38100" dir="2700000" algn="tl">
                    <a:srgbClr val="000000">
                      <a:alpha val="43137"/>
                    </a:srgbClr>
                  </a:outerShdw>
                </a:effectLst>
              </a:rPr>
              <a:t>11 </a:t>
            </a:r>
            <a:r>
              <a:rPr lang="en-US" dirty="0">
                <a:effectLst>
                  <a:outerShdw blurRad="38100" dist="38100" dir="2700000" algn="tl">
                    <a:srgbClr val="000000">
                      <a:alpha val="43137"/>
                    </a:srgbClr>
                  </a:outerShdw>
                </a:effectLst>
              </a:rPr>
              <a:t>Then he said to me, “To build a </a:t>
            </a:r>
            <a:r>
              <a:rPr lang="en-US" b="1" u="sng" dirty="0">
                <a:solidFill>
                  <a:srgbClr val="FFFFCC"/>
                </a:solidFill>
                <a:effectLst>
                  <a:outerShdw blurRad="38100" dist="38100" dir="2700000" algn="tl">
                    <a:srgbClr val="000000">
                      <a:alpha val="43137"/>
                    </a:srgbClr>
                  </a:outerShdw>
                </a:effectLst>
              </a:rPr>
              <a:t>temple</a:t>
            </a:r>
            <a:r>
              <a:rPr lang="en-US" dirty="0">
                <a:effectLst>
                  <a:outerShdw blurRad="38100" dist="38100" dir="2700000" algn="tl">
                    <a:srgbClr val="000000">
                      <a:alpha val="43137"/>
                    </a:srgbClr>
                  </a:outerShdw>
                </a:effectLst>
              </a:rPr>
              <a:t> for her in the land of </a:t>
            </a:r>
            <a:r>
              <a:rPr lang="en-US" b="1" u="sng" dirty="0">
                <a:solidFill>
                  <a:srgbClr val="FFFFCC"/>
                </a:solidFill>
                <a:effectLst>
                  <a:outerShdw blurRad="38100" dist="38100" dir="2700000" algn="tl">
                    <a:srgbClr val="000000">
                      <a:alpha val="43137"/>
                    </a:srgbClr>
                  </a:outerShdw>
                </a:effectLst>
              </a:rPr>
              <a:t>Shinar</a:t>
            </a:r>
            <a:r>
              <a:rPr lang="en-US" dirty="0">
                <a:effectLst>
                  <a:outerShdw blurRad="38100" dist="38100" dir="2700000" algn="tl">
                    <a:srgbClr val="000000">
                      <a:alpha val="43137"/>
                    </a:srgbClr>
                  </a:outerShdw>
                </a:effectLst>
              </a:rPr>
              <a:t>; and when it is prepared, she will be set there on her own pedestal.”</a:t>
            </a:r>
          </a:p>
          <a:p>
            <a:pPr marL="0" indent="0" algn="just" eaLnBrk="1" hangingPunct="1">
              <a:buNone/>
              <a:defRPr/>
            </a:pPr>
            <a:endParaRPr lang="en-US" altLang="en-US" sz="30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507227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026">
            <a:extLst>
              <a:ext uri="{FF2B5EF4-FFF2-40B4-BE49-F238E27FC236}">
                <a16:creationId xmlns:a16="http://schemas.microsoft.com/office/drawing/2014/main" id="{59AC0AEE-CF81-4C41-B426-16FB57E127DB}"/>
              </a:ext>
            </a:extLst>
          </p:cNvPr>
          <p:cNvSpPr>
            <a:spLocks noGrp="1" noChangeArrowheads="1"/>
          </p:cNvSpPr>
          <p:nvPr>
            <p:ph type="title"/>
          </p:nvPr>
        </p:nvSpPr>
        <p:spPr>
          <a:xfrm>
            <a:off x="4038600" y="228600"/>
            <a:ext cx="4114800" cy="914400"/>
          </a:xfrm>
        </p:spPr>
        <p:txBody>
          <a:bodyPr/>
          <a:lstStyle/>
          <a:p>
            <a:pPr algn="ctr"/>
            <a:r>
              <a:rPr lang="en-US" altLang="en-US" sz="4000" dirty="0">
                <a:solidFill>
                  <a:srgbClr val="00FFFF"/>
                </a:solidFill>
                <a:effectLst>
                  <a:outerShdw blurRad="38100" dist="38100" dir="2700000" algn="tl">
                    <a:srgbClr val="000000">
                      <a:alpha val="43137"/>
                    </a:srgbClr>
                  </a:outerShdw>
                </a:effectLst>
              </a:rPr>
              <a:t>Zechariah 5:5-11</a:t>
            </a:r>
          </a:p>
        </p:txBody>
      </p:sp>
      <p:sp>
        <p:nvSpPr>
          <p:cNvPr id="53251" name="Rectangle 1027">
            <a:extLst>
              <a:ext uri="{FF2B5EF4-FFF2-40B4-BE49-F238E27FC236}">
                <a16:creationId xmlns:a16="http://schemas.microsoft.com/office/drawing/2014/main" id="{D6629322-8FC8-4B24-AF26-B6E2EE4B54B0}"/>
              </a:ext>
            </a:extLst>
          </p:cNvPr>
          <p:cNvSpPr>
            <a:spLocks noGrp="1" noChangeArrowheads="1"/>
          </p:cNvSpPr>
          <p:nvPr>
            <p:ph type="body" idx="1"/>
          </p:nvPr>
        </p:nvSpPr>
        <p:spPr>
          <a:xfrm>
            <a:off x="1049730" y="1600200"/>
            <a:ext cx="7027470" cy="3810000"/>
          </a:xfrm>
        </p:spPr>
        <p:txBody>
          <a:bodyPr/>
          <a:lstStyle/>
          <a:p>
            <a:pPr marL="457200" indent="-457200">
              <a:spcBef>
                <a:spcPts val="0"/>
              </a:spcBef>
              <a:spcAft>
                <a:spcPts val="3600"/>
              </a:spcAft>
            </a:pPr>
            <a:r>
              <a:rPr lang="en-US" altLang="en-US" dirty="0">
                <a:effectLst>
                  <a:outerShdw blurRad="38100" dist="38100" dir="2700000" algn="tl">
                    <a:srgbClr val="000000">
                      <a:alpha val="43137"/>
                    </a:srgbClr>
                  </a:outerShdw>
                </a:effectLst>
              </a:rPr>
              <a:t>Woman (wickedness)</a:t>
            </a:r>
          </a:p>
          <a:p>
            <a:pPr marL="457200" indent="-457200">
              <a:spcBef>
                <a:spcPts val="0"/>
              </a:spcBef>
              <a:spcAft>
                <a:spcPts val="3600"/>
              </a:spcAft>
            </a:pPr>
            <a:r>
              <a:rPr lang="en-US" altLang="en-US" dirty="0">
                <a:effectLst>
                  <a:outerShdw blurRad="38100" dist="38100" dir="2700000" algn="tl">
                    <a:srgbClr val="000000">
                      <a:alpha val="43137"/>
                    </a:srgbClr>
                  </a:outerShdw>
                </a:effectLst>
              </a:rPr>
              <a:t>Ephah (commerce)</a:t>
            </a:r>
          </a:p>
          <a:p>
            <a:pPr marL="457200" indent="-457200">
              <a:spcBef>
                <a:spcPts val="0"/>
              </a:spcBef>
              <a:spcAft>
                <a:spcPts val="3600"/>
              </a:spcAft>
            </a:pPr>
            <a:r>
              <a:rPr lang="en-US" altLang="en-US" dirty="0">
                <a:effectLst>
                  <a:outerShdw blurRad="38100" dist="38100" dir="2700000" algn="tl">
                    <a:srgbClr val="000000">
                      <a:alpha val="43137"/>
                    </a:srgbClr>
                  </a:outerShdw>
                </a:effectLst>
              </a:rPr>
              <a:t>House (Temple-2 Sam 7; religion)</a:t>
            </a:r>
          </a:p>
          <a:p>
            <a:pPr marL="457200" indent="-457200">
              <a:spcBef>
                <a:spcPts val="0"/>
              </a:spcBef>
              <a:spcAft>
                <a:spcPts val="3600"/>
              </a:spcAft>
            </a:pPr>
            <a:r>
              <a:rPr lang="en-US" altLang="en-US" b="1" u="sng" dirty="0">
                <a:solidFill>
                  <a:srgbClr val="FFFFCC"/>
                </a:solidFill>
                <a:effectLst>
                  <a:outerShdw blurRad="38100" dist="38100" dir="2700000" algn="tl">
                    <a:srgbClr val="000000">
                      <a:alpha val="43137"/>
                    </a:srgbClr>
                  </a:outerShdw>
                </a:effectLst>
              </a:rPr>
              <a:t>Shinar (Gen 10:10; 11:2; Dan 1:2)</a:t>
            </a:r>
          </a:p>
        </p:txBody>
      </p:sp>
      <p:pic>
        <p:nvPicPr>
          <p:cNvPr id="53254" name="Picture 1030" descr="C:\Documents and Settings\Owner\Application Data\Microsoft\Media Catalog\Copy of WOMAN IN THE BASKET.JPG">
            <a:extLst>
              <a:ext uri="{FF2B5EF4-FFF2-40B4-BE49-F238E27FC236}">
                <a16:creationId xmlns:a16="http://schemas.microsoft.com/office/drawing/2014/main" id="{06328F4E-5373-471D-97BA-19AE89821DA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763000" y="1752600"/>
            <a:ext cx="2379270"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66572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7299"/>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18040</TotalTime>
  <Words>4802</Words>
  <Application>Microsoft Office PowerPoint</Application>
  <PresentationFormat>Widescreen</PresentationFormat>
  <Paragraphs>680</Paragraphs>
  <Slides>154</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154</vt:i4>
      </vt:variant>
    </vt:vector>
  </HeadingPairs>
  <TitlesOfParts>
    <vt:vector size="160" baseType="lpstr">
      <vt:lpstr>Calibri</vt:lpstr>
      <vt:lpstr>MinionPro-It</vt:lpstr>
      <vt:lpstr>MinionPro-Regular</vt:lpstr>
      <vt:lpstr>Times New Roman</vt:lpstr>
      <vt:lpstr>Wingdings</vt:lpstr>
      <vt:lpstr>Azure</vt:lpstr>
      <vt:lpstr>PowerPoint Presentation</vt:lpstr>
      <vt:lpstr>GENESIS STRUCTURE</vt:lpstr>
      <vt:lpstr>GENESIS STRUCTURE</vt:lpstr>
      <vt:lpstr>GENESIS STRUCTURE</vt:lpstr>
      <vt:lpstr>PowerPoint Presentation</vt:lpstr>
      <vt:lpstr>GENESIS STRUCTURE</vt:lpstr>
      <vt:lpstr>The Flood  (Gen 6–9)</vt:lpstr>
      <vt:lpstr>GENESIS STRUCTURE</vt:lpstr>
      <vt:lpstr>Outline</vt:lpstr>
      <vt:lpstr>Outline</vt:lpstr>
      <vt:lpstr>Genesis 10–11</vt:lpstr>
      <vt:lpstr>PowerPoint Presentation</vt:lpstr>
      <vt:lpstr>PowerPoint Presentation</vt:lpstr>
      <vt:lpstr>PowerPoint Presentation</vt:lpstr>
      <vt:lpstr>PowerPoint Presentation</vt:lpstr>
      <vt:lpstr>GENESIS 10  Outline</vt:lpstr>
      <vt:lpstr>Table of Nations (Gen 10)</vt:lpstr>
      <vt:lpstr>GENESIS 10  Outline</vt:lpstr>
      <vt:lpstr>Toledoth  “And These Are the Generations of…”</vt:lpstr>
      <vt:lpstr>Toledoth  “And These Are the Generations of…”</vt:lpstr>
      <vt:lpstr>PowerPoint Presentation</vt:lpstr>
      <vt:lpstr>PowerPoint Presentation</vt:lpstr>
      <vt:lpstr>GENESIS 10  Outline</vt:lpstr>
      <vt:lpstr>PowerPoint Presentation</vt:lpstr>
      <vt:lpstr>Table of Nations (Gen 10)</vt:lpstr>
      <vt:lpstr>Japheth’s Sons</vt:lpstr>
      <vt:lpstr>PowerPoint Presentation</vt:lpstr>
      <vt:lpstr>PowerPoint Presentation</vt:lpstr>
      <vt:lpstr>Japheth’s Sons</vt:lpstr>
      <vt:lpstr>PowerPoint Presentation</vt:lpstr>
      <vt:lpstr>PowerPoint Presentation</vt:lpstr>
      <vt:lpstr>Japheth’s Sons</vt:lpstr>
      <vt:lpstr>PowerPoint Presentation</vt:lpstr>
      <vt:lpstr>PowerPoint Presentation</vt:lpstr>
      <vt:lpstr>Japheth’s Sons</vt:lpstr>
      <vt:lpstr>Herodotus, Histories, 3:93-94 (450 B.C.)</vt:lpstr>
      <vt:lpstr>Japheth’s Sons</vt:lpstr>
      <vt:lpstr>PowerPoint Presentation</vt:lpstr>
      <vt:lpstr>PowerPoint Presentation</vt:lpstr>
      <vt:lpstr>PowerPoint Presentation</vt:lpstr>
      <vt:lpstr>Japheth’s Sons</vt:lpstr>
      <vt:lpstr>PowerPoint Presentation</vt:lpstr>
      <vt:lpstr>PowerPoint Presentation</vt:lpstr>
      <vt:lpstr>Japheth’s Sons</vt:lpstr>
      <vt:lpstr>1. Gomer’s Sons</vt:lpstr>
      <vt:lpstr>1. Gomer’s 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Japheth’s Sons</vt:lpstr>
      <vt:lpstr>4. Javan’s Sons</vt:lpstr>
      <vt:lpstr>4. Javan’s 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GENESIS 10  Outline</vt:lpstr>
      <vt:lpstr>PowerPoint Presentation</vt:lpstr>
      <vt:lpstr>PowerPoint Presentation</vt:lpstr>
      <vt:lpstr>Table of Nations (Gen 10)</vt:lpstr>
      <vt:lpstr>Ham’s Sons</vt:lpstr>
      <vt:lpstr>Ham’s Sons</vt:lpstr>
      <vt:lpstr>PowerPoint Presentation</vt:lpstr>
      <vt:lpstr>PowerPoint Presentation</vt:lpstr>
      <vt:lpstr>Ham’s Sons</vt:lpstr>
      <vt:lpstr>PowerPoint Presentation</vt:lpstr>
      <vt:lpstr>PowerPoint Presentation</vt:lpstr>
      <vt:lpstr>Ham’s Sons</vt:lpstr>
      <vt:lpstr>PowerPoint Presentation</vt:lpstr>
      <vt:lpstr>PowerPoint Presentation</vt:lpstr>
      <vt:lpstr>Ham’s Sons</vt:lpstr>
      <vt:lpstr>PowerPoint Presentation</vt:lpstr>
      <vt:lpstr>Ham’s Sons</vt:lpstr>
      <vt:lpstr>1. Cush’s Sons</vt:lpstr>
      <vt:lpstr>1. Cush’s Sons</vt:lpstr>
      <vt:lpstr>PowerPoint Presentation</vt:lpstr>
      <vt:lpstr>PowerPoint Presentation</vt:lpstr>
      <vt:lpstr>PowerPoint Presentation</vt:lpstr>
      <vt:lpstr>PowerPoint Presentation</vt:lpstr>
      <vt:lpstr>PowerPoint Presentation</vt:lpstr>
      <vt:lpstr>PowerPoint Presentation</vt:lpstr>
      <vt:lpstr>1. Cush’s Sons</vt:lpstr>
      <vt:lpstr>PowerPoint Presentation</vt:lpstr>
      <vt:lpstr>Names &amp; Titles Demonstrating Satan’s Post-Fall, Earthly Authority  (Job 1:7; 2:2; Luke 4:5-8; Rom. 8:19-22)</vt:lpstr>
      <vt:lpstr>PowerPoint Presentation</vt:lpstr>
      <vt:lpstr>PowerPoint Presentation</vt:lpstr>
      <vt:lpstr>PowerPoint Presentation</vt:lpstr>
      <vt:lpstr>PowerPoint Presentation</vt:lpstr>
      <vt:lpstr>Israel's Judgments</vt:lpstr>
      <vt:lpstr>Israel's Judgments</vt:lpstr>
      <vt:lpstr>PowerPoint Presentation</vt:lpstr>
      <vt:lpstr>Zechariah 5:5-11</vt:lpstr>
      <vt:lpstr>PowerPoint Presentation</vt:lpstr>
      <vt:lpstr>PowerPoint Presentation</vt:lpstr>
      <vt:lpstr>PowerPoint Presentation</vt:lpstr>
      <vt:lpstr>PowerPoint Presentation</vt:lpstr>
      <vt:lpstr>PowerPoint Presentation</vt:lpstr>
      <vt:lpstr>Israel's Judgments</vt:lpstr>
      <vt:lpstr>Ham’s Sons</vt:lpstr>
      <vt:lpstr>2. Mizraim’s Sons</vt:lpstr>
      <vt:lpstr>2. Mizraim’s Sons</vt:lpstr>
      <vt:lpstr>PowerPoint Presentation</vt:lpstr>
      <vt:lpstr>Ham’s Sons</vt:lpstr>
      <vt:lpstr>PowerPoint Presentation</vt:lpstr>
      <vt:lpstr>4. Canaan’s Sons</vt:lpstr>
      <vt:lpstr>4. Canaan’s Sons</vt:lpstr>
      <vt:lpstr>4. Canaan’s Sons</vt:lpstr>
      <vt:lpstr>PowerPoint Presentation</vt:lpstr>
      <vt:lpstr>PowerPoint Presentation</vt:lpstr>
      <vt:lpstr>PowerPoint Presentation</vt:lpstr>
      <vt:lpstr>GENESIS 10  Outline</vt:lpstr>
      <vt:lpstr>PowerPoint Presentation</vt:lpstr>
      <vt:lpstr>PowerPoint Presentation</vt:lpstr>
      <vt:lpstr>Table of Nations (Gen 10)</vt:lpstr>
      <vt:lpstr>PowerPoint Presentation</vt:lpstr>
      <vt:lpstr>PowerPoint Presentation</vt:lpstr>
      <vt:lpstr>God’s Messianic Purposes  Beginning in Genesis</vt:lpstr>
      <vt:lpstr>God’s Messianic Purposes  Beginning in Genesis</vt:lpstr>
      <vt:lpstr>Shem’s Sons</vt:lpstr>
      <vt:lpstr>Shem’s Sons</vt:lpstr>
      <vt:lpstr>PowerPoint Presentation</vt:lpstr>
      <vt:lpstr>PowerPoint Presentation</vt:lpstr>
      <vt:lpstr>Cyrus Cylinder</vt:lpstr>
      <vt:lpstr>PowerPoint Presentation</vt:lpstr>
      <vt:lpstr>PowerPoint Presentation</vt:lpstr>
      <vt:lpstr>PowerPoint Presentation</vt:lpstr>
      <vt:lpstr>PowerPoint Presentation</vt:lpstr>
      <vt:lpstr>PowerPoint Presentation</vt:lpstr>
      <vt:lpstr>PowerPoint Presentation</vt:lpstr>
      <vt:lpstr>Shem’s Sons</vt:lpstr>
      <vt:lpstr>PowerPoint Presentation</vt:lpstr>
      <vt:lpstr>Shem’s Sons</vt:lpstr>
      <vt:lpstr>5. Aram’s Sons</vt:lpstr>
      <vt:lpstr>5. Aram’s Sons</vt:lpstr>
      <vt:lpstr>Shem’s Sons</vt:lpstr>
      <vt:lpstr>Eber’s Sons</vt:lpstr>
      <vt:lpstr>Eber’s Sons</vt:lpstr>
      <vt:lpstr>PowerPoint Presentation</vt:lpstr>
      <vt:lpstr>PowerPoint Presentation</vt:lpstr>
      <vt:lpstr>PowerPoint Presentation</vt:lpstr>
      <vt:lpstr>Eber’s Sons</vt:lpstr>
      <vt:lpstr>Joktan’s Sons</vt:lpstr>
      <vt:lpstr>GENESIS 10  Outline</vt:lpstr>
      <vt:lpstr>Conclusion</vt:lpstr>
      <vt:lpstr>GENESIS 10  Outline</vt:lpstr>
      <vt:lpstr>Outline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042 - 10v1-32 - 16-X-9</dc:title>
  <dc:subject>Genesis 10</dc:subject>
  <dc:creator>A. Woods</dc:creator>
  <dc:description>Modified by Jim McGowan</dc:description>
  <cp:lastModifiedBy>Andy Woods</cp:lastModifiedBy>
  <cp:revision>1864</cp:revision>
  <cp:lastPrinted>2021-06-26T20:39:39Z</cp:lastPrinted>
  <dcterms:created xsi:type="dcterms:W3CDTF">2009-03-17T12:21:13Z</dcterms:created>
  <dcterms:modified xsi:type="dcterms:W3CDTF">2021-06-27T02:49:01Z</dcterms:modified>
</cp:coreProperties>
</file>