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4643" r:id="rId2"/>
    <p:sldId id="6678" r:id="rId3"/>
    <p:sldId id="6700" r:id="rId4"/>
    <p:sldId id="4644" r:id="rId5"/>
    <p:sldId id="6701" r:id="rId6"/>
    <p:sldId id="4647" r:id="rId7"/>
    <p:sldId id="6703" r:id="rId8"/>
    <p:sldId id="4665" r:id="rId9"/>
    <p:sldId id="6704" r:id="rId10"/>
    <p:sldId id="4910" r:id="rId11"/>
    <p:sldId id="6984" r:id="rId12"/>
    <p:sldId id="6998" r:id="rId13"/>
    <p:sldId id="1263" r:id="rId14"/>
    <p:sldId id="2849" r:id="rId15"/>
    <p:sldId id="7099" r:id="rId16"/>
    <p:sldId id="7100" r:id="rId17"/>
    <p:sldId id="7079" r:id="rId18"/>
    <p:sldId id="7080" r:id="rId19"/>
    <p:sldId id="4555" r:id="rId20"/>
    <p:sldId id="2854" r:id="rId21"/>
    <p:sldId id="7130" r:id="rId22"/>
    <p:sldId id="7081" r:id="rId23"/>
    <p:sldId id="7082" r:id="rId24"/>
    <p:sldId id="7084" r:id="rId25"/>
    <p:sldId id="7085" r:id="rId26"/>
    <p:sldId id="4523" r:id="rId27"/>
    <p:sldId id="492" r:id="rId28"/>
    <p:sldId id="7120" r:id="rId29"/>
    <p:sldId id="7119" r:id="rId30"/>
    <p:sldId id="6316" r:id="rId31"/>
    <p:sldId id="6322" r:id="rId32"/>
    <p:sldId id="6323" r:id="rId33"/>
    <p:sldId id="7104" r:id="rId34"/>
    <p:sldId id="7129" r:id="rId35"/>
    <p:sldId id="7105" r:id="rId36"/>
    <p:sldId id="6408" r:id="rId37"/>
    <p:sldId id="7106" r:id="rId38"/>
    <p:sldId id="6320" r:id="rId39"/>
    <p:sldId id="7107" r:id="rId40"/>
    <p:sldId id="7121" r:id="rId41"/>
    <p:sldId id="7108" r:id="rId42"/>
    <p:sldId id="7114" r:id="rId43"/>
    <p:sldId id="7109" r:id="rId44"/>
    <p:sldId id="7122" r:id="rId45"/>
    <p:sldId id="7110" r:id="rId46"/>
    <p:sldId id="7123" r:id="rId47"/>
    <p:sldId id="7111" r:id="rId48"/>
    <p:sldId id="7117" r:id="rId49"/>
    <p:sldId id="7112" r:id="rId50"/>
    <p:sldId id="7118" r:id="rId51"/>
    <p:sldId id="7113" r:id="rId52"/>
    <p:sldId id="6324" r:id="rId53"/>
    <p:sldId id="6999" r:id="rId54"/>
    <p:sldId id="7115" r:id="rId55"/>
    <p:sldId id="7116" r:id="rId56"/>
    <p:sldId id="7124" r:id="rId57"/>
    <p:sldId id="7125" r:id="rId58"/>
    <p:sldId id="7127" r:id="rId59"/>
    <p:sldId id="7126" r:id="rId60"/>
    <p:sldId id="7128" r:id="rId61"/>
    <p:sldId id="6412" r:id="rId62"/>
    <p:sldId id="2619" r:id="rId63"/>
    <p:sldId id="6981" r:id="rId64"/>
    <p:sldId id="6705" r:id="rId65"/>
  </p:sldIdLst>
  <p:sldSz cx="12192000" cy="6858000"/>
  <p:notesSz cx="7315200" cy="9601200"/>
  <p:custDataLst>
    <p:tags r:id="rId68"/>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CCFF"/>
    <a:srgbClr val="0000CC"/>
    <a:srgbClr val="00FF99"/>
    <a:srgbClr val="000099"/>
    <a:srgbClr val="FF99FF"/>
    <a:srgbClr val="FFFF99"/>
    <a:srgbClr val="00CC00"/>
    <a:srgbClr val="66330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1" autoAdjust="0"/>
    <p:restoredTop sz="96318" autoAdjust="0"/>
  </p:normalViewPr>
  <p:slideViewPr>
    <p:cSldViewPr>
      <p:cViewPr varScale="1">
        <p:scale>
          <a:sx n="114" d="100"/>
          <a:sy n="114" d="100"/>
        </p:scale>
        <p:origin x="677" y="8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90" d="100"/>
          <a:sy n="90" d="100"/>
        </p:scale>
        <p:origin x="3931"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685800"/>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a:t>
            </a:r>
          </a:p>
          <a:p>
            <a:pPr algn="ctr">
              <a:defRPr/>
            </a:pPr>
            <a:r>
              <a:rPr lang="en-US" sz="1300" dirty="0">
                <a:latin typeface="Calibri" panose="020F0502020204030204" pitchFamily="34" charset="0"/>
                <a:cs typeface="Calibri" panose="020F0502020204030204" pitchFamily="34" charset="0"/>
              </a:rPr>
              <a:t>THE RAPTURE 054 – Partial Rapture – Part 6</a:t>
            </a:r>
          </a:p>
          <a:p>
            <a:pPr algn="ctr">
              <a:defRPr/>
            </a:pPr>
            <a:r>
              <a:rPr lang="en-US" sz="1300" dirty="0">
                <a:latin typeface="Calibri" panose="020F0502020204030204" pitchFamily="34" charset="0"/>
                <a:cs typeface="Calibri" panose="020F0502020204030204" pitchFamily="34" charset="0"/>
              </a:rPr>
              <a:t>06-27-2021</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36</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2885514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E07277-F4B9-4EDF-B778-15DDA463EEA7}" type="datetimeFigureOut">
              <a:rPr lang="en-US"/>
              <a:pPr>
                <a:defRPr/>
              </a:pPr>
              <a:t>6/26/2021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B57FB27F-9C3A-4E80-907C-E9DE2FB9D8EC}" type="slidenum">
              <a:rPr lang="en-US" altLang="en-US"/>
              <a:pPr>
                <a:defRPr/>
              </a:pPr>
              <a:t>‹#›</a:t>
            </a:fld>
            <a:endParaRPr lang="en-US" altLang="en-US"/>
          </a:p>
        </p:txBody>
      </p:sp>
    </p:spTree>
    <p:extLst>
      <p:ext uri="{BB962C8B-B14F-4D97-AF65-F5344CB8AC3E}">
        <p14:creationId xmlns:p14="http://schemas.microsoft.com/office/powerpoint/2010/main" val="58129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6/26/2021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937060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8" r:id="rId11"/>
    <p:sldLayoutId id="2147492670" r:id="rId12"/>
    <p:sldLayoutId id="2147492671" r:id="rId13"/>
    <p:sldLayoutId id="2147492672"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300.png"/><Relationship Id="rId5" Type="http://schemas.openxmlformats.org/officeDocument/2006/relationships/customXml" Target="../ink/ink2.xml"/><Relationship Id="rId10" Type="http://schemas.openxmlformats.org/officeDocument/2006/relationships/image" Target="../media/image21.jpeg"/><Relationship Id="rId4" Type="http://schemas.openxmlformats.org/officeDocument/2006/relationships/image" Target="../media/image290.png"/><Relationship Id="rId9"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1524000" y="228601"/>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54</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1"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3352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75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304800"/>
            <a:ext cx="77724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3064332" y="1600200"/>
            <a:ext cx="6063343" cy="3200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977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410200"/>
          </a:xfrm>
        </p:spPr>
        <p:txBody>
          <a:bodyPr/>
          <a:lstStyle/>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Every divine blessing (Grace Package)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3674236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119120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401" y="521095"/>
            <a:ext cx="8762999" cy="5815810"/>
          </a:xfrm>
          <a:prstGeom prst="rect">
            <a:avLst/>
          </a:prstGeom>
          <a:ln>
            <a:solidFill>
              <a:srgbClr val="FFFFCC"/>
            </a:solidFill>
          </a:ln>
        </p:spPr>
      </p:pic>
    </p:spTree>
    <p:extLst>
      <p:ext uri="{BB962C8B-B14F-4D97-AF65-F5344CB8AC3E}">
        <p14:creationId xmlns:p14="http://schemas.microsoft.com/office/powerpoint/2010/main" val="195660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762500" y="228601"/>
            <a:ext cx="2667000" cy="914401"/>
          </a:xfrm>
        </p:spPr>
        <p:txBody>
          <a:bodyPr/>
          <a:lstStyle/>
          <a:p>
            <a:pPr algn="ctr" eaLnBrk="1" fontAlgn="auto" hangingPunct="1">
              <a:spcAft>
                <a:spcPts val="0"/>
              </a:spcAft>
              <a:defRPr/>
            </a:pPr>
            <a:r>
              <a:rPr lang="en-US" sz="3600" dirty="0">
                <a:solidFill>
                  <a:schemeClr val="tx2">
                    <a:satMod val="200000"/>
                  </a:schemeClr>
                </a:solidFill>
                <a:effectLst>
                  <a:outerShdw blurRad="38100" dist="38100" dir="2700000" algn="tl">
                    <a:srgbClr val="000000">
                      <a:alpha val="43137"/>
                    </a:srgbClr>
                  </a:outerShdw>
                </a:effectLst>
              </a:rPr>
              <a:t>Why?</a:t>
            </a:r>
          </a:p>
        </p:txBody>
      </p:sp>
      <p:sp>
        <p:nvSpPr>
          <p:cNvPr id="124931" name="Content Placeholder 2"/>
          <p:cNvSpPr>
            <a:spLocks noGrp="1"/>
          </p:cNvSpPr>
          <p:nvPr>
            <p:ph idx="1"/>
          </p:nvPr>
        </p:nvSpPr>
        <p:spPr>
          <a:xfrm>
            <a:off x="2476500" y="1143001"/>
            <a:ext cx="7239000" cy="3200400"/>
          </a:xfrm>
        </p:spPr>
        <p:txBody>
          <a:bodyPr/>
          <a:lstStyle/>
          <a:p>
            <a:pPr marL="461963" indent="-461963" eaLnBrk="1" hangingPunct="1">
              <a:spcBef>
                <a:spcPts val="0"/>
              </a:spcBef>
              <a:spcAft>
                <a:spcPts val="3600"/>
              </a:spcAft>
              <a:defRPr/>
            </a:pPr>
            <a:r>
              <a:rPr lang="en-US" b="1" u="sng" dirty="0">
                <a:solidFill>
                  <a:srgbClr val="FFFFCC"/>
                </a:solidFill>
              </a:rPr>
              <a:t>Not</a:t>
            </a:r>
            <a:r>
              <a:rPr lang="en-US" dirty="0"/>
              <a:t> to judge sin (John 19:30)</a:t>
            </a:r>
          </a:p>
          <a:p>
            <a:pPr marL="461963" indent="-461963" eaLnBrk="1" hangingPunct="1">
              <a:spcBef>
                <a:spcPts val="0"/>
              </a:spcBef>
              <a:spcAft>
                <a:spcPts val="3600"/>
              </a:spcAft>
              <a:defRPr/>
            </a:pPr>
            <a:r>
              <a:rPr lang="en-US" b="1" u="sng" dirty="0">
                <a:solidFill>
                  <a:srgbClr val="FFFFCC"/>
                </a:solidFill>
              </a:rPr>
              <a:t>Not</a:t>
            </a:r>
            <a:r>
              <a:rPr lang="en-US" dirty="0"/>
              <a:t> to determine salvation (John 5:24)</a:t>
            </a:r>
          </a:p>
          <a:p>
            <a:pPr marL="461963" indent="-461963" eaLnBrk="1" hangingPunct="1">
              <a:spcBef>
                <a:spcPts val="0"/>
              </a:spcBef>
              <a:spcAft>
                <a:spcPts val="3600"/>
              </a:spcAft>
              <a:defRPr/>
            </a:pPr>
            <a:r>
              <a:rPr lang="en-US" b="1" u="sng" dirty="0">
                <a:solidFill>
                  <a:srgbClr val="FFFFCC"/>
                </a:solidFill>
              </a:rPr>
              <a:t>But</a:t>
            </a:r>
            <a:r>
              <a:rPr lang="en-US"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8681" y="40386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5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609600" y="128024"/>
          <a:ext cx="10972800" cy="6553192"/>
        </p:xfrm>
        <a:graphic>
          <a:graphicData uri="http://schemas.openxmlformats.org/drawingml/2006/table">
            <a:tbl>
              <a:tblPr>
                <a:tableStyleId>{5940675A-B579-460E-94D1-54222C63F5DA}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3600" kern="1200" dirty="0">
                          <a:solidFill>
                            <a:srgbClr val="00FFFF"/>
                          </a:solidFill>
                          <a:effectLst/>
                          <a:latin typeface="Calibri" panose="020F0502020204030204" pitchFamily="34" charset="0"/>
                          <a:ea typeface="+mj-ea"/>
                          <a:cs typeface="Calibri" panose="020F0502020204030204" pitchFamily="34" charset="0"/>
                        </a:rPr>
                      </a:br>
                      <a:r>
                        <a:rPr lang="en-US" altLang="en-US" sz="28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2"/>
                          </a:solidFill>
                          <a:effectLst/>
                          <a:latin typeface="Calibri" panose="020F0502020204030204" pitchFamily="34" charset="0"/>
                          <a:cs typeface="Calibri" panose="020F0502020204030204" pitchFamily="34" charset="0"/>
                        </a:rPr>
                        <a:t>SCRIPTURE</a:t>
                      </a:r>
                      <a:endParaRPr lang="en-US" sz="3200" b="1" u="none" kern="1200" dirty="0">
                        <a:solidFill>
                          <a:schemeClr val="bg2"/>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rgbClr val="C00000"/>
                          </a:solidFill>
                          <a:effectLst/>
                          <a:latin typeface="Calibri" panose="020F0502020204030204" pitchFamily="34" charset="0"/>
                          <a:cs typeface="Calibri" panose="020F0502020204030204" pitchFamily="34" charset="0"/>
                        </a:rPr>
                        <a:t>CROWN</a:t>
                      </a:r>
                      <a:endParaRPr lang="en-US" sz="32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32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32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600" b="0"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1"/>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2"/>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Rev. 2:10</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3"/>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4"/>
                  </a:ext>
                </a:extLst>
              </a:tr>
              <a:tr h="9144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2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60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6482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8E3223-C16D-47DE-8B16-8FDCF2A56DE4}"/>
              </a:ext>
            </a:extLst>
          </p:cNvPr>
          <p:cNvPicPr>
            <a:picLocks noChangeAspect="1"/>
          </p:cNvPicPr>
          <p:nvPr/>
        </p:nvPicPr>
        <p:blipFill>
          <a:blip r:embed="rId2"/>
          <a:stretch>
            <a:fillRect/>
          </a:stretch>
        </p:blipFill>
        <p:spPr>
          <a:xfrm>
            <a:off x="0" y="1"/>
            <a:ext cx="12192000" cy="6858000"/>
          </a:xfrm>
          <a:prstGeom prst="rect">
            <a:avLst/>
          </a:prstGeom>
        </p:spPr>
      </p:pic>
      <p:sp>
        <p:nvSpPr>
          <p:cNvPr id="134147" name="Rectangle 1"/>
          <p:cNvSpPr>
            <a:spLocks noChangeArrowheads="1"/>
          </p:cNvSpPr>
          <p:nvPr/>
        </p:nvSpPr>
        <p:spPr bwMode="auto">
          <a:xfrm>
            <a:off x="1790700" y="1"/>
            <a:ext cx="8610600" cy="2539157"/>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(carnal believer’s)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5800" y="2686898"/>
            <a:ext cx="3352800" cy="2011680"/>
          </a:xfrm>
          <a:prstGeom prst="rect">
            <a:avLst/>
          </a:prstGeom>
        </p:spPr>
      </p:pic>
    </p:spTree>
    <p:extLst>
      <p:ext uri="{BB962C8B-B14F-4D97-AF65-F5344CB8AC3E}">
        <p14:creationId xmlns:p14="http://schemas.microsoft.com/office/powerpoint/2010/main" val="3079557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801314"/>
          </a:xfrm>
          <a:prstGeom prst="rect">
            <a:avLst/>
          </a:prstGeom>
          <a:noFill/>
          <a:ln w="28575">
            <a:noFill/>
            <a:miter lim="800000"/>
            <a:headEnd/>
            <a:tailEnd/>
          </a:ln>
        </p:spPr>
        <p:txBody>
          <a:bodyPr wrap="square">
            <a:spAutoFit/>
          </a:bodyPr>
          <a:lstStyle/>
          <a:p>
            <a:pPr algn="ctr" fontAlgn="auto">
              <a:spcBef>
                <a:spcPts val="0"/>
              </a:spcBef>
              <a:spcAft>
                <a:spcPts val="1200"/>
              </a:spcAft>
              <a:defRPr/>
            </a:pPr>
            <a:r>
              <a:rPr lang="en-US" sz="36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 Corinthians 9:24-27</a:t>
            </a:r>
          </a:p>
          <a:p>
            <a:pPr algn="just" eaLnBrk="1" hangingPunct="1">
              <a:defRPr/>
            </a:pPr>
            <a:r>
              <a:rPr 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rPr>
              <a:t>24 </a:t>
            </a:r>
            <a:r>
              <a:rPr lang="en-US" sz="32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200" i="1" dirty="0">
                <a:effectLst>
                  <a:outerShdw blurRad="38100" dist="38100" dir="2700000" algn="tl">
                    <a:srgbClr val="000000">
                      <a:alpha val="43137"/>
                    </a:srgbClr>
                  </a:outerShdw>
                </a:effectLst>
                <a:latin typeface="Calibri" panose="020F0502020204030204" pitchFamily="34" charset="0"/>
              </a:rPr>
              <a:t>only</a:t>
            </a:r>
            <a:r>
              <a:rPr lang="en-US" sz="3200" dirty="0">
                <a:effectLst>
                  <a:outerShdw blurRad="38100" dist="38100" dir="2700000" algn="tl">
                    <a:srgbClr val="000000">
                      <a:alpha val="43137"/>
                    </a:srgbClr>
                  </a:outerShdw>
                </a:effectLst>
                <a:latin typeface="Calibri" panose="020F0502020204030204" pitchFamily="34" charset="0"/>
              </a:rPr>
              <a:t> one receives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prize</a:t>
            </a:r>
            <a:r>
              <a:rPr lang="en-US" sz="3200" dirty="0">
                <a:effectLst>
                  <a:outerShdw blurRad="38100" dist="38100" dir="2700000" algn="tl">
                    <a:srgbClr val="000000">
                      <a:alpha val="43137"/>
                    </a:srgbClr>
                  </a:outerShdw>
                </a:effectLst>
                <a:latin typeface="Calibri" panose="020F0502020204030204" pitchFamily="34" charset="0"/>
              </a:rPr>
              <a:t>? Run in such a way that you may win. </a:t>
            </a:r>
            <a:r>
              <a:rPr lang="en-US" sz="3200" baseline="30000" dirty="0">
                <a:effectLst>
                  <a:outerShdw blurRad="38100" dist="38100" dir="2700000" algn="tl">
                    <a:srgbClr val="000000">
                      <a:alpha val="43137"/>
                    </a:srgbClr>
                  </a:outerShdw>
                </a:effectLst>
                <a:latin typeface="Calibri" panose="020F0502020204030204" pitchFamily="34" charset="0"/>
              </a:rPr>
              <a:t>25 </a:t>
            </a:r>
            <a:r>
              <a:rPr lang="en-US" sz="32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200" i="1" dirty="0">
                <a:effectLst>
                  <a:outerShdw blurRad="38100" dist="38100" dir="2700000" algn="tl">
                    <a:srgbClr val="000000">
                      <a:alpha val="43137"/>
                    </a:srgbClr>
                  </a:outerShdw>
                </a:effectLst>
                <a:latin typeface="Calibri" panose="020F0502020204030204" pitchFamily="34" charset="0"/>
              </a:rPr>
              <a:t>do it</a:t>
            </a:r>
            <a:r>
              <a:rPr lang="en-US" sz="32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200" baseline="30000" dirty="0">
                <a:effectLst>
                  <a:outerShdw blurRad="38100" dist="38100" dir="2700000" algn="tl">
                    <a:srgbClr val="000000">
                      <a:alpha val="43137"/>
                    </a:srgbClr>
                  </a:outerShdw>
                </a:effectLst>
                <a:latin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200" baseline="30000" dirty="0">
                <a:effectLst>
                  <a:outerShdw blurRad="38100" dist="38100" dir="2700000" algn="tl">
                    <a:srgbClr val="000000">
                      <a:alpha val="43137"/>
                    </a:srgbClr>
                  </a:outerShdw>
                </a:effectLst>
                <a:latin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rPr>
              <a:t>but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discipline my body and make it my slave, so that, after I have preached to others, I myself will not be disqualified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0395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John 8</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Watch yourselves, that you do not lose what we have accomplished, but that you may receive a full reward.”</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0000" y="2133600"/>
            <a:ext cx="4572000" cy="2743200"/>
          </a:xfrm>
          <a:prstGeom prst="rect">
            <a:avLst/>
          </a:prstGeom>
        </p:spPr>
      </p:pic>
    </p:spTree>
    <p:extLst>
      <p:ext uri="{BB962C8B-B14F-4D97-AF65-F5344CB8AC3E}">
        <p14:creationId xmlns:p14="http://schemas.microsoft.com/office/powerpoint/2010/main" val="2860673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1969770"/>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coming quickly; hold fast what you have, so that no one will take your crown.”</a:t>
            </a:r>
          </a:p>
        </p:txBody>
      </p:sp>
      <p:pic>
        <p:nvPicPr>
          <p:cNvPr id="6" name="Picture 2" descr="Image result for church of philadelphia">
            <a:extLst>
              <a:ext uri="{FF2B5EF4-FFF2-40B4-BE49-F238E27FC236}">
                <a16:creationId xmlns:a16="http://schemas.microsoft.com/office/drawing/2014/main" id="{A7911A8F-E8E5-447C-A33C-25A03C6A44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64000" y="2514600"/>
            <a:ext cx="4064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89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7338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49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609600" y="1447801"/>
            <a:ext cx="10972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rPr>
              <a:t>“The judgment seat of Christ might be compared to a commencement ceremony. At graduation there is some measure of disappointment and remorse that one did not do better and work harder. However, at such an event the overwhelming emotion is joy, not remorse. The graduates do not leave the auditorium weeping because they did not earn better grades. Rather, they are thankful that they have been graduated, and they are grateful for what they did achieve. </a:t>
            </a:r>
            <a:r>
              <a:rPr lang="en-US" alt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To overdo the sorrow aspect of the judgment seat of Christ is to make heaven hell. To under do the sorrow aspect is to make faithfulness inconsequential</a:t>
            </a:r>
            <a:r>
              <a:rPr lang="en-US" altLang="en-US" sz="3000" dirty="0">
                <a:effectLst>
                  <a:outerShdw blurRad="38100" dist="38100" dir="2700000" algn="tl">
                    <a:srgbClr val="000000">
                      <a:alpha val="43137"/>
                    </a:srgbClr>
                  </a:outerShdw>
                </a:effectLst>
                <a:latin typeface="Calibri" panose="020F0502020204030204" pitchFamily="34" charset="0"/>
              </a:rPr>
              <a:t>” (underlining mine).</a:t>
            </a:r>
          </a:p>
        </p:txBody>
      </p:sp>
      <p:sp>
        <p:nvSpPr>
          <p:cNvPr id="49155" name="TextBox 4"/>
          <p:cNvSpPr txBox="1">
            <a:spLocks noChangeArrowheads="1"/>
          </p:cNvSpPr>
          <p:nvPr/>
        </p:nvSpPr>
        <p:spPr bwMode="auto">
          <a:xfrm>
            <a:off x="3276600" y="171629"/>
            <a:ext cx="563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36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Samuel Hoyt</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latin typeface="Corbel" panose="020B0503020204020204" pitchFamily="34" charset="0"/>
              </a:rPr>
              <a:t>“The Judgment Seat of Christ in Theological Perspective,” Part 2, </a:t>
            </a:r>
            <a:r>
              <a:rPr lang="en-US" altLang="en-US" sz="1800" i="1" dirty="0">
                <a:effectLst>
                  <a:outerShdw blurRad="38100" dist="38100" dir="2700000" algn="tl">
                    <a:srgbClr val="000000">
                      <a:alpha val="43137"/>
                    </a:srgbClr>
                  </a:outerShdw>
                </a:effectLst>
                <a:latin typeface="Corbel" panose="020B0503020204020204" pitchFamily="34" charset="0"/>
              </a:rPr>
              <a:t>Bibliotheca Sacra</a:t>
            </a:r>
            <a:r>
              <a:rPr lang="en-US" altLang="en-US" sz="1800" dirty="0">
                <a:effectLst>
                  <a:outerShdw blurRad="38100" dist="38100" dir="2700000" algn="tl">
                    <a:srgbClr val="000000">
                      <a:alpha val="43137"/>
                    </a:srgbClr>
                  </a:outerShdw>
                </a:effectLst>
                <a:latin typeface="Corbel" panose="020B0503020204020204" pitchFamily="34" charset="0"/>
              </a:rPr>
              <a:t>, electronic media.</a:t>
            </a: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685800" y="76200"/>
            <a:ext cx="937483" cy="9144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extLst>
              <p:ext uri="{D42A27DB-BD31-4B8C-83A1-F6EECF244321}">
                <p14:modId xmlns:p14="http://schemas.microsoft.com/office/powerpoint/2010/main" val="2073510854"/>
              </p:ext>
            </p:extLst>
          </p:nvPr>
        </p:nvGraphicFramePr>
        <p:xfrm>
          <a:off x="609600" y="495342"/>
          <a:ext cx="10972800" cy="5867317"/>
        </p:xfrm>
        <a:graphic>
          <a:graphicData uri="http://schemas.openxmlformats.org/drawingml/2006/table">
            <a:tbl>
              <a:tblPr>
                <a:tableStyleId>{5940675A-B579-460E-94D1-54222C63F5DA}</a:tableStyleId>
              </a:tblPr>
              <a:tblGrid>
                <a:gridCol w="36576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85731">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Inheritance vs. Reward</a:t>
                      </a:r>
                      <a:endParaRPr lang="en-US" sz="2800" kern="1200" dirty="0">
                        <a:solidFill>
                          <a:schemeClr val="tx1"/>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731520">
                <a:tc>
                  <a:txBody>
                    <a:bodyPr/>
                    <a:lstStyle/>
                    <a:p>
                      <a:pPr marL="2286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none" kern="1200" dirty="0">
                          <a:solidFill>
                            <a:schemeClr val="bg2"/>
                          </a:solidFill>
                          <a:effectLst/>
                          <a:latin typeface="Calibri" panose="020F0502020204030204" pitchFamily="34" charset="0"/>
                          <a:ea typeface="+mj-ea"/>
                          <a:cs typeface="Calibri" panose="020F0502020204030204" pitchFamily="34" charset="0"/>
                        </a:rPr>
                        <a:t>Distinctive?</a:t>
                      </a: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none" kern="1200" dirty="0">
                          <a:solidFill>
                            <a:srgbClr val="C00000"/>
                          </a:solidFill>
                          <a:effectLst/>
                          <a:latin typeface="Calibri" panose="020F0502020204030204" pitchFamily="34" charset="0"/>
                          <a:cs typeface="Calibri" panose="020F0502020204030204" pitchFamily="34" charset="0"/>
                        </a:rPr>
                        <a:t>GIFT</a:t>
                      </a:r>
                      <a:endParaRPr lang="en-US" sz="2800" b="1" u="none" kern="1200" dirty="0">
                        <a:solidFill>
                          <a:srgbClr val="C00000"/>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none" kern="1200" dirty="0">
                          <a:solidFill>
                            <a:schemeClr val="bg1">
                              <a:lumMod val="50000"/>
                            </a:schemeClr>
                          </a:solidFill>
                          <a:effectLst/>
                          <a:latin typeface="Calibri" panose="020F0502020204030204" pitchFamily="34" charset="0"/>
                          <a:cs typeface="Calibri" panose="020F0502020204030204" pitchFamily="34" charset="0"/>
                        </a:rPr>
                        <a:t>REWARD</a:t>
                      </a:r>
                      <a:endParaRPr lang="en-US" sz="28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T="45716" marB="45716" anchor="ctr" horzOverflow="overflow">
                    <a:solidFill>
                      <a:schemeClr val="tx1">
                        <a:lumMod val="85000"/>
                      </a:schemeClr>
                    </a:solidFill>
                  </a:tcPr>
                </a:tc>
                <a:extLst>
                  <a:ext uri="{0D108BD9-81ED-4DB2-BD59-A6C34878D82A}">
                    <a16:rowId xmlns:a16="http://schemas.microsoft.com/office/drawing/2014/main" val="10000"/>
                  </a:ext>
                </a:extLst>
              </a:tr>
              <a:tr h="731520">
                <a:tc>
                  <a:txBody>
                    <a:bodyPr/>
                    <a:lstStyle/>
                    <a:p>
                      <a:pPr marL="2286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none" kern="1200" dirty="0">
                          <a:solidFill>
                            <a:schemeClr val="bg2"/>
                          </a:solidFill>
                          <a:effectLst/>
                          <a:latin typeface="Calibri" panose="020F0502020204030204" pitchFamily="34" charset="0"/>
                          <a:ea typeface="+mj-ea"/>
                          <a:cs typeface="Calibri" panose="020F0502020204030204" pitchFamily="34" charset="0"/>
                        </a:rPr>
                        <a:t>Received by?</a:t>
                      </a:r>
                    </a:p>
                  </a:txBody>
                  <a:tcPr marT="45713" marB="45713" anchor="ctr">
                    <a:solidFill>
                      <a:schemeClr val="tx1">
                        <a:lumMod val="85000"/>
                      </a:schemeClr>
                    </a:solidFill>
                  </a:tcPr>
                </a:tc>
                <a:tc>
                  <a:txBody>
                    <a:bodyPr/>
                    <a:lstStyle/>
                    <a:p>
                      <a:pPr algn="ctr"/>
                      <a:r>
                        <a:rPr lang="en-US" sz="2800" b="1" u="none" kern="1200" dirty="0">
                          <a:solidFill>
                            <a:srgbClr val="C00000"/>
                          </a:solidFill>
                          <a:effectLst/>
                          <a:latin typeface="Calibri" panose="020F0502020204030204" pitchFamily="34" charset="0"/>
                          <a:ea typeface="+mn-ea"/>
                          <a:cs typeface="Calibri" panose="020F0502020204030204" pitchFamily="34" charset="0"/>
                        </a:rPr>
                        <a:t>All believers</a:t>
                      </a:r>
                    </a:p>
                  </a:txBody>
                  <a:tcPr marT="45713" marB="45713" anchor="ctr">
                    <a:solidFill>
                      <a:schemeClr val="tx1">
                        <a:lumMod val="85000"/>
                      </a:schemeClr>
                    </a:solidFill>
                  </a:tcPr>
                </a:tc>
                <a:tc>
                  <a:txBody>
                    <a:bodyPr/>
                    <a:lstStyle/>
                    <a:p>
                      <a:pPr algn="ctr"/>
                      <a:r>
                        <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rPr>
                        <a:t>Some believers</a:t>
                      </a:r>
                    </a:p>
                  </a:txBody>
                  <a:tcPr marT="45713" marB="45713" anchor="ctr">
                    <a:solidFill>
                      <a:schemeClr val="tx1">
                        <a:lumMod val="85000"/>
                      </a:schemeClr>
                    </a:solidFill>
                  </a:tcPr>
                </a:tc>
                <a:extLst>
                  <a:ext uri="{0D108BD9-81ED-4DB2-BD59-A6C34878D82A}">
                    <a16:rowId xmlns:a16="http://schemas.microsoft.com/office/drawing/2014/main" val="10001"/>
                  </a:ext>
                </a:extLst>
              </a:tr>
              <a:tr h="731520">
                <a:tc>
                  <a:txBody>
                    <a:bodyPr/>
                    <a:lstStyle/>
                    <a:p>
                      <a:pPr marL="2286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none" kern="1200" dirty="0">
                          <a:solidFill>
                            <a:schemeClr val="bg2"/>
                          </a:solidFill>
                          <a:effectLst/>
                          <a:latin typeface="Calibri" panose="020F0502020204030204" pitchFamily="34" charset="0"/>
                          <a:ea typeface="+mj-ea"/>
                          <a:cs typeface="Calibri" panose="020F0502020204030204" pitchFamily="34" charset="0"/>
                        </a:rPr>
                        <a:t>Basis?</a:t>
                      </a:r>
                    </a:p>
                  </a:txBody>
                  <a:tcPr marT="45713" marB="45713" anchor="ctr">
                    <a:solidFill>
                      <a:schemeClr val="tx1">
                        <a:lumMod val="85000"/>
                      </a:schemeClr>
                    </a:solidFill>
                  </a:tcPr>
                </a:tc>
                <a:tc>
                  <a:txBody>
                    <a:bodyPr/>
                    <a:lstStyle/>
                    <a:p>
                      <a:pPr algn="ctr"/>
                      <a:r>
                        <a:rPr lang="en-US" sz="2800" b="1" u="none" kern="1200" dirty="0">
                          <a:solidFill>
                            <a:srgbClr val="C00000"/>
                          </a:solidFill>
                          <a:effectLst/>
                          <a:latin typeface="Calibri" panose="020F0502020204030204" pitchFamily="34" charset="0"/>
                          <a:ea typeface="+mn-ea"/>
                          <a:cs typeface="Calibri" panose="020F0502020204030204" pitchFamily="34" charset="0"/>
                        </a:rPr>
                        <a:t>God’s child</a:t>
                      </a:r>
                    </a:p>
                  </a:txBody>
                  <a:tcPr marT="45713" marB="45713" anchor="ctr">
                    <a:solidFill>
                      <a:schemeClr val="tx1">
                        <a:lumMod val="85000"/>
                      </a:schemeClr>
                    </a:solidFill>
                  </a:tcPr>
                </a:tc>
                <a:tc>
                  <a:txBody>
                    <a:bodyPr/>
                    <a:lstStyle/>
                    <a:p>
                      <a:pPr algn="ctr"/>
                      <a:r>
                        <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rPr>
                        <a:t>Faithfulness</a:t>
                      </a:r>
                    </a:p>
                  </a:txBody>
                  <a:tcPr marT="45713" marB="45713" anchor="ctr">
                    <a:solidFill>
                      <a:schemeClr val="tx1">
                        <a:lumMod val="85000"/>
                      </a:schemeClr>
                    </a:solidFill>
                  </a:tcPr>
                </a:tc>
                <a:extLst>
                  <a:ext uri="{0D108BD9-81ED-4DB2-BD59-A6C34878D82A}">
                    <a16:rowId xmlns:a16="http://schemas.microsoft.com/office/drawing/2014/main" val="10002"/>
                  </a:ext>
                </a:extLst>
              </a:tr>
              <a:tr h="731520">
                <a:tc>
                  <a:txBody>
                    <a:bodyPr/>
                    <a:lstStyle/>
                    <a:p>
                      <a:pPr marL="2286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none" kern="1200" dirty="0">
                          <a:solidFill>
                            <a:schemeClr val="bg2"/>
                          </a:solidFill>
                          <a:effectLst/>
                          <a:latin typeface="Calibri" panose="020F0502020204030204" pitchFamily="34" charset="0"/>
                          <a:ea typeface="+mj-ea"/>
                          <a:cs typeface="Calibri" panose="020F0502020204030204" pitchFamily="34" charset="0"/>
                        </a:rPr>
                        <a:t>Example?</a:t>
                      </a:r>
                    </a:p>
                  </a:txBody>
                  <a:tcPr marT="45713" marB="45713" anchor="ctr">
                    <a:solidFill>
                      <a:schemeClr val="tx1">
                        <a:lumMod val="85000"/>
                      </a:schemeClr>
                    </a:solidFill>
                  </a:tcPr>
                </a:tc>
                <a:tc>
                  <a:txBody>
                    <a:bodyPr/>
                    <a:lstStyle/>
                    <a:p>
                      <a:pPr algn="ctr"/>
                      <a:r>
                        <a:rPr lang="en-US" sz="2800" b="1" u="none" kern="1200" dirty="0">
                          <a:solidFill>
                            <a:srgbClr val="C00000"/>
                          </a:solidFill>
                          <a:effectLst/>
                          <a:latin typeface="Calibri" panose="020F0502020204030204" pitchFamily="34" charset="0"/>
                          <a:ea typeface="+mn-ea"/>
                          <a:cs typeface="Calibri" panose="020F0502020204030204" pitchFamily="34" charset="0"/>
                        </a:rPr>
                        <a:t>Inheritance</a:t>
                      </a:r>
                    </a:p>
                  </a:txBody>
                  <a:tcPr marT="45713" marB="45713" anchor="ctr">
                    <a:solidFill>
                      <a:schemeClr val="tx1">
                        <a:lumMod val="85000"/>
                      </a:schemeClr>
                    </a:solidFill>
                  </a:tcPr>
                </a:tc>
                <a:tc>
                  <a:txBody>
                    <a:bodyPr/>
                    <a:lstStyle/>
                    <a:p>
                      <a:pPr algn="ctr"/>
                      <a:r>
                        <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rPr>
                        <a:t>Crown</a:t>
                      </a:r>
                    </a:p>
                  </a:txBody>
                  <a:tcPr marT="45713" marB="45713" anchor="ctr">
                    <a:solidFill>
                      <a:schemeClr val="tx1">
                        <a:lumMod val="85000"/>
                      </a:schemeClr>
                    </a:solidFill>
                  </a:tcPr>
                </a:tc>
                <a:extLst>
                  <a:ext uri="{0D108BD9-81ED-4DB2-BD59-A6C34878D82A}">
                    <a16:rowId xmlns:a16="http://schemas.microsoft.com/office/drawing/2014/main" val="10003"/>
                  </a:ext>
                </a:extLst>
              </a:tr>
              <a:tr h="914400">
                <a:tc>
                  <a:txBody>
                    <a:bodyPr/>
                    <a:lstStyle/>
                    <a:p>
                      <a:pPr marL="2286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800" b="1" u="none" kern="1200" dirty="0">
                          <a:solidFill>
                            <a:schemeClr val="bg2"/>
                          </a:solidFill>
                          <a:effectLst/>
                          <a:latin typeface="Calibri" panose="020F0502020204030204" pitchFamily="34" charset="0"/>
                          <a:ea typeface="+mj-ea"/>
                          <a:cs typeface="Calibri" panose="020F0502020204030204" pitchFamily="34" charset="0"/>
                        </a:rPr>
                        <a:t>Scripture?</a:t>
                      </a:r>
                    </a:p>
                  </a:txBody>
                  <a:tcPr marT="45713" marB="45713" anchor="ctr">
                    <a:solidFill>
                      <a:schemeClr val="tx1">
                        <a:lumMod val="85000"/>
                      </a:schemeClr>
                    </a:solidFill>
                  </a:tcPr>
                </a:tc>
                <a:tc>
                  <a:txBody>
                    <a:bodyPr/>
                    <a:lstStyle/>
                    <a:p>
                      <a:pPr algn="ctr"/>
                      <a:r>
                        <a:rPr lang="en-US" sz="2800" b="1" u="none" kern="1200" dirty="0">
                          <a:solidFill>
                            <a:srgbClr val="C00000"/>
                          </a:solidFill>
                          <a:effectLst/>
                          <a:latin typeface="Calibri" panose="020F0502020204030204" pitchFamily="34" charset="0"/>
                          <a:ea typeface="+mn-ea"/>
                          <a:cs typeface="Calibri" panose="020F0502020204030204" pitchFamily="34" charset="0"/>
                        </a:rPr>
                        <a:t>Colossians 1:12</a:t>
                      </a:r>
                    </a:p>
                  </a:txBody>
                  <a:tcPr marT="45713" marB="45713" anchor="ctr">
                    <a:solidFill>
                      <a:schemeClr val="tx1">
                        <a:lumMod val="85000"/>
                      </a:schemeClr>
                    </a:solidFill>
                  </a:tcPr>
                </a:tc>
                <a:tc>
                  <a:txBody>
                    <a:bodyPr/>
                    <a:lstStyle/>
                    <a:p>
                      <a:pPr algn="ctr"/>
                      <a:r>
                        <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rPr>
                        <a:t>1 Cor. 3:15</a:t>
                      </a:r>
                    </a:p>
                    <a:p>
                      <a:pPr algn="ctr"/>
                      <a:r>
                        <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rPr>
                        <a:t>1 Cor. 9:24-27 </a:t>
                      </a:r>
                    </a:p>
                    <a:p>
                      <a:pPr algn="ctr"/>
                      <a:r>
                        <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rPr>
                        <a:t>2 John 8</a:t>
                      </a:r>
                    </a:p>
                    <a:p>
                      <a:pPr algn="ctr"/>
                      <a:r>
                        <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rPr>
                        <a:t>Rev. 3:11</a:t>
                      </a:r>
                    </a:p>
                  </a:txBody>
                  <a:tcPr marT="45713" marB="45713" anchor="ctr">
                    <a:solidFill>
                      <a:schemeClr val="tx1">
                        <a:lumMod val="85000"/>
                      </a:schemeClr>
                    </a:solidFill>
                  </a:tcPr>
                </a:tc>
                <a:extLst>
                  <a:ext uri="{0D108BD9-81ED-4DB2-BD59-A6C34878D82A}">
                    <a16:rowId xmlns:a16="http://schemas.microsoft.com/office/drawing/2014/main" val="10004"/>
                  </a:ext>
                </a:extLst>
              </a:tr>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Dennis </a:t>
                      </a:r>
                      <a:r>
                        <a:rPr kumimoji="0" lang="en-US" altLang="en-US" sz="1400" b="0" i="1" u="none" strike="noStrike" kern="1200" cap="none" spc="0" normalizeH="0" baseline="0" noProof="0" dirty="0" err="1">
                          <a:ln>
                            <a:noFill/>
                          </a:ln>
                          <a:solidFill>
                            <a:schemeClr val="bg2"/>
                          </a:solidFill>
                          <a:effectLst/>
                          <a:uLnTx/>
                          <a:uFillTx/>
                          <a:latin typeface="Calibri" panose="020F0502020204030204" pitchFamily="34" charset="0"/>
                          <a:ea typeface="+mn-ea"/>
                          <a:cs typeface="Calibri" panose="020F0502020204030204" pitchFamily="34" charset="0"/>
                        </a:rPr>
                        <a:t>Rokser</a:t>
                      </a:r>
                      <a:r>
                        <a:rPr kumimoji="0" lang="en-US" alt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UNRAVELING A CONFUSING VERSE: ANOTHER LOOK AT “INHERITING THE KINGDOM OF GOD, p. 4.</a:t>
                      </a:r>
                      <a:r>
                        <a:rPr kumimoji="0" lang="en-US" altLang="en-US" sz="1400" b="0" i="1"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 </a:t>
                      </a:r>
                      <a:endParaRPr kumimoji="0" lang="en-US" altLang="en-US" sz="1400" b="0"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13" marB="45713" anchor="ctr">
                    <a:solidFill>
                      <a:schemeClr val="tx1">
                        <a:lumMod val="85000"/>
                      </a:schemeClr>
                    </a:solidFill>
                  </a:tcPr>
                </a:tc>
                <a:tc hMerge="1">
                  <a:txBody>
                    <a:bodyPr/>
                    <a:lstStyle/>
                    <a:p>
                      <a:pPr algn="ctr"/>
                      <a:endParaRPr lang="en-US" sz="3200" b="1" u="none" kern="1200" dirty="0">
                        <a:solidFill>
                          <a:srgbClr val="C00000"/>
                        </a:solidFill>
                        <a:effectLst/>
                        <a:latin typeface="Calibri" panose="020F0502020204030204" pitchFamily="34" charset="0"/>
                        <a:ea typeface="+mn-ea"/>
                        <a:cs typeface="Calibri" panose="020F0502020204030204" pitchFamily="34" charset="0"/>
                      </a:endParaRPr>
                    </a:p>
                  </a:txBody>
                  <a:tcPr marT="45713" marB="45713">
                    <a:solidFill>
                      <a:schemeClr val="tx1">
                        <a:lumMod val="85000"/>
                      </a:schemeClr>
                    </a:solidFill>
                  </a:tcPr>
                </a:tc>
                <a:tc hMerge="1">
                  <a:txBody>
                    <a:bodyPr/>
                    <a:lstStyle/>
                    <a:p>
                      <a:pPr algn="ctr"/>
                      <a:endParaRPr lang="en-US" sz="32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marT="45713" marB="45713">
                    <a:solidFill>
                      <a:schemeClr val="tx1">
                        <a:lumMod val="85000"/>
                      </a:schemeClr>
                    </a:solidFill>
                  </a:tcPr>
                </a:tc>
                <a:extLst>
                  <a:ext uri="{0D108BD9-81ED-4DB2-BD59-A6C34878D82A}">
                    <a16:rowId xmlns:a16="http://schemas.microsoft.com/office/drawing/2014/main" val="229314044"/>
                  </a:ext>
                </a:extLst>
              </a:tr>
            </a:tbl>
          </a:graphicData>
        </a:graphic>
      </p:graphicFrame>
    </p:spTree>
    <p:extLst>
      <p:ext uri="{BB962C8B-B14F-4D97-AF65-F5344CB8AC3E}">
        <p14:creationId xmlns:p14="http://schemas.microsoft.com/office/powerpoint/2010/main" val="1372626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660BA4-CF11-42A6-BD50-EBD3A4BF09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Timothy 4:8</a:t>
            </a:r>
          </a:p>
          <a:p>
            <a:pPr algn="just" fontAlgn="auto">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In the future there is laid up for me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crown</a:t>
            </a:r>
            <a:r>
              <a:rPr lang="en-US" sz="3600" dirty="0">
                <a:effectLst>
                  <a:outerShdw blurRad="38100" dist="38100" dir="2700000" algn="tl">
                    <a:srgbClr val="000000">
                      <a:alpha val="43137"/>
                    </a:srgbClr>
                  </a:outerShdw>
                </a:effectLst>
                <a:latin typeface="Calibri" panose="020F0502020204030204" pitchFamily="34" charset="0"/>
              </a:rPr>
              <a:t> of righteousness, which the Lord, the righteous Judge, will award to 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on that day</a:t>
            </a:r>
            <a:r>
              <a:rPr lang="en-US" sz="3600" dirty="0">
                <a:effectLst>
                  <a:outerShdw blurRad="38100" dist="38100" dir="2700000" algn="tl">
                    <a:srgbClr val="000000">
                      <a:alpha val="43137"/>
                    </a:srgbClr>
                  </a:outerShdw>
                </a:effectLst>
                <a:latin typeface="Calibri" panose="020F0502020204030204" pitchFamily="34" charset="0"/>
              </a:rPr>
              <a:t>; and not only to me, but also to all who have loved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His appearing</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2" name="Picture 1">
            <a:extLst>
              <a:ext uri="{FF2B5EF4-FFF2-40B4-BE49-F238E27FC236}">
                <a16:creationId xmlns:a16="http://schemas.microsoft.com/office/drawing/2014/main" id="{3FA97728-93BF-49EA-9DA9-8A588870B0F9}"/>
              </a:ext>
            </a:extLst>
          </p:cNvPr>
          <p:cNvPicPr>
            <a:picLocks noChangeAspect="1"/>
          </p:cNvPicPr>
          <p:nvPr/>
        </p:nvPicPr>
        <p:blipFill rotWithShape="1">
          <a:blip r:embed="rId3"/>
          <a:srcRect l="12667" r="12667" b="5744"/>
          <a:stretch/>
        </p:blipFill>
        <p:spPr>
          <a:xfrm>
            <a:off x="4907074" y="3154680"/>
            <a:ext cx="2377852" cy="1645920"/>
          </a:xfrm>
          <a:prstGeom prst="rect">
            <a:avLst/>
          </a:prstGeom>
        </p:spPr>
      </p:pic>
    </p:spTree>
    <p:extLst>
      <p:ext uri="{BB962C8B-B14F-4D97-AF65-F5344CB8AC3E}">
        <p14:creationId xmlns:p14="http://schemas.microsoft.com/office/powerpoint/2010/main" val="3187255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2514600" y="1524000"/>
            <a:ext cx="9067799" cy="48768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cs typeface="Calibri" panose="020F0502020204030204" pitchFamily="34" charset="0"/>
              </a:rPr>
              <a:t>“This [2 Tim. 4:8] is used by the adherents of this position to show that the rapture must be a partial one. However, it is to be noticed that the subject of the translation is not in view in this passage, but rather the question of reward. The Second Advent was intended by God to be a purifying hope (1 John 3:3). Because of such purifying a new life is produced because of the expectancy of the Lord's return. Therefore, those that truly ‘love his appearing’ will experience a new kind of life which will bring a reward</a:t>
            </a:r>
            <a:r>
              <a:rPr lang="en-US" sz="3000" i="1" dirty="0">
                <a:effectLst>
                  <a:outerShdw blurRad="38100" dist="38100" dir="2700000" algn="tl">
                    <a:srgbClr val="000000">
                      <a:alpha val="43137"/>
                    </a:srgbClr>
                  </a:outerShdw>
                </a:effectLst>
                <a:cs typeface="Calibri" panose="020F0502020204030204" pitchFamily="34" charset="0"/>
              </a:rPr>
              <a:t>.”</a:t>
            </a:r>
          </a:p>
        </p:txBody>
      </p:sp>
      <p:sp>
        <p:nvSpPr>
          <p:cNvPr id="5" name="Rectangle 2">
            <a:extLst>
              <a:ext uri="{FF2B5EF4-FFF2-40B4-BE49-F238E27FC236}">
                <a16:creationId xmlns:a16="http://schemas.microsoft.com/office/drawing/2014/main" id="{A0401013-4710-4009-B81E-20A988E3B87B}"/>
              </a:ext>
            </a:extLst>
          </p:cNvPr>
          <p:cNvSpPr txBox="1">
            <a:spLocks noChangeArrowheads="1"/>
          </p:cNvSpPr>
          <p:nvPr/>
        </p:nvSpPr>
        <p:spPr bwMode="auto">
          <a:xfrm>
            <a:off x="3067050" y="228600"/>
            <a:ext cx="6057900" cy="1143000"/>
          </a:xfrm>
          <a:prstGeom prst="rect">
            <a:avLst/>
          </a:prstGeom>
          <a:noFill/>
          <a:ln w="9525">
            <a:noFill/>
            <a:miter lim="800000"/>
            <a:headEnd/>
            <a:tailEnd/>
          </a:ln>
        </p:spPr>
        <p:txBody>
          <a:bodyPr vert="horz" wrap="square" lIns="69056" tIns="34529" rIns="69056" bIns="34529"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sz="3600" dirty="0">
                <a:effectLst>
                  <a:outerShdw blurRad="38100" dist="38100" dir="2700000" algn="tl">
                    <a:srgbClr val="000000"/>
                  </a:outerShdw>
                </a:effectLst>
                <a:ea typeface="+mn-ea"/>
                <a:cs typeface="Arial" charset="0"/>
              </a:rPr>
              <a:t>J. Dwight Pentecost</a:t>
            </a:r>
          </a:p>
          <a:p>
            <a:pPr algn="ctr" eaLnBrk="1" hangingPunct="1"/>
            <a:r>
              <a:rPr lang="en-US" sz="1800" i="1" kern="0" dirty="0">
                <a:solidFill>
                  <a:schemeClr val="tx1"/>
                </a:solidFill>
                <a:effectLst>
                  <a:outerShdw blurRad="38100" dist="38100" dir="2700000" algn="tl">
                    <a:srgbClr val="000000">
                      <a:alpha val="43137"/>
                    </a:srgbClr>
                  </a:outerShdw>
                </a:effectLst>
              </a:rPr>
              <a:t>Things to Come</a:t>
            </a:r>
            <a:r>
              <a:rPr lang="en-US" sz="1800" kern="0" dirty="0">
                <a:solidFill>
                  <a:schemeClr val="tx1"/>
                </a:solidFill>
                <a:effectLst>
                  <a:outerShdw blurRad="38100" dist="38100" dir="2700000" algn="tl">
                    <a:srgbClr val="000000">
                      <a:alpha val="43137"/>
                    </a:srgbClr>
                  </a:outerShdw>
                </a:effectLst>
              </a:rPr>
              <a:t>, Page 163</a:t>
            </a:r>
          </a:p>
        </p:txBody>
      </p:sp>
      <p:pic>
        <p:nvPicPr>
          <p:cNvPr id="6" name="Picture 2" descr="Image result for j. dwight pentecost">
            <a:extLst>
              <a:ext uri="{FF2B5EF4-FFF2-40B4-BE49-F238E27FC236}">
                <a16:creationId xmlns:a16="http://schemas.microsoft.com/office/drawing/2014/main" id="{2AF5846F-331F-47B7-9FA6-3760E356F9E5}"/>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76200"/>
            <a:ext cx="1219200" cy="914400"/>
          </a:xfrm>
          <a:prstGeom prst="rect">
            <a:avLst/>
          </a:prstGeom>
          <a:solidFill>
            <a:srgbClr val="FFFFFF">
              <a:shade val="85000"/>
            </a:srgbClr>
          </a:solidFill>
          <a:ln w="285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13CB1363-6229-4192-9BC7-7B9C3AAD35F9}"/>
              </a:ext>
            </a:extLst>
          </p:cNvPr>
          <p:cNvPicPr>
            <a:picLocks noChangeAspect="1"/>
          </p:cNvPicPr>
          <p:nvPr/>
        </p:nvPicPr>
        <p:blipFill>
          <a:blip r:embed="rId3"/>
          <a:stretch>
            <a:fillRect/>
          </a:stretch>
        </p:blipFill>
        <p:spPr>
          <a:xfrm>
            <a:off x="609601" y="1752600"/>
            <a:ext cx="1740802" cy="2560320"/>
          </a:xfrm>
          <a:prstGeom prst="rect">
            <a:avLst/>
          </a:prstGeom>
        </p:spPr>
      </p:pic>
    </p:spTree>
    <p:extLst>
      <p:ext uri="{BB962C8B-B14F-4D97-AF65-F5344CB8AC3E}">
        <p14:creationId xmlns:p14="http://schemas.microsoft.com/office/powerpoint/2010/main" val="1901919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638800"/>
          </a:xfrm>
        </p:spPr>
        <p:txBody>
          <a:bodyPr/>
          <a:lstStyle/>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Every divine blessing is given on the basis of His grace and not human effort (Eph. 2:8-9; Rom. 12:6)</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mandate that carnal as well as sanctified Christians will be taken up in the rapture (Gen. 19:22)</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promise of the rapture is mentioned in Paul's letter to the carnal Corinthian church (1 Cor. 15:51)</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 partial rapture would sever Christ's body (1 Cor 12:12-14)</a:t>
            </a:r>
          </a:p>
          <a:p>
            <a:pPr marL="457200" indent="-457200" algn="just"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The partial rapture view subjects believers to God's wrath (Thess 1:10)</a:t>
            </a:r>
          </a:p>
        </p:txBody>
      </p:sp>
    </p:spTree>
    <p:extLst>
      <p:ext uri="{BB962C8B-B14F-4D97-AF65-F5344CB8AC3E}">
        <p14:creationId xmlns:p14="http://schemas.microsoft.com/office/powerpoint/2010/main" val="1776139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0BC0FE-4875-4AE0-89A1-8632B961BFBD}"/>
              </a:ext>
            </a:extLst>
          </p:cNvPr>
          <p:cNvSpPr>
            <a:spLocks noGrp="1" noChangeArrowheads="1"/>
          </p:cNvSpPr>
          <p:nvPr>
            <p:ph type="title"/>
          </p:nvPr>
        </p:nvSpPr>
        <p:spPr>
          <a:xfrm>
            <a:off x="2324100" y="209550"/>
            <a:ext cx="7543800" cy="7048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Problems with Partial Rapturism?</a:t>
            </a:r>
          </a:p>
        </p:txBody>
      </p:sp>
      <p:sp>
        <p:nvSpPr>
          <p:cNvPr id="21507" name="Rectangle 3"/>
          <p:cNvSpPr>
            <a:spLocks noGrp="1" noChangeArrowheads="1"/>
          </p:cNvSpPr>
          <p:nvPr>
            <p:ph idx="1"/>
          </p:nvPr>
        </p:nvSpPr>
        <p:spPr>
          <a:xfrm>
            <a:off x="1066800" y="990600"/>
            <a:ext cx="10058400" cy="5181600"/>
          </a:xfrm>
        </p:spPr>
        <p:txBody>
          <a:bodyPr/>
          <a:lstStyle/>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rapturism makes the Bema Seat Judgment unnecessary (1 Cor. 3:10-15)</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never objectively quantify the exact degree of faithfulness or spiritual maturity that is necessary to participate in the rapture</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appear individually biased</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dispensationally misapply Bible passages (Matt. 25:1-13)</a:t>
            </a:r>
          </a:p>
          <a:p>
            <a:pPr marL="457200" indent="-457200" algn="just" eaLnBrk="1" hangingPunct="1">
              <a:spcBef>
                <a:spcPts val="0"/>
              </a:spcBef>
              <a:spcAft>
                <a:spcPts val="1600"/>
              </a:spcAft>
              <a:buSzPct val="100000"/>
              <a:buFont typeface="+mj-lt"/>
              <a:buAutoNum type="arabicPeriod" startAt="6"/>
              <a:defRPr/>
            </a:pPr>
            <a:r>
              <a:rPr lang="en-US" sz="2800" dirty="0">
                <a:effectLst>
                  <a:outerShdw blurRad="38100" dist="38100" dir="2700000" algn="tl">
                    <a:srgbClr val="000000">
                      <a:alpha val="43137"/>
                    </a:srgbClr>
                  </a:outerShdw>
                </a:effectLst>
                <a:cs typeface="Calibri" panose="020F0502020204030204" pitchFamily="34" charset="0"/>
              </a:rPr>
              <a:t>Partial rapturists misapply passages promising a reward to faithful believers (Rev. 3:11)</a:t>
            </a:r>
          </a:p>
        </p:txBody>
      </p:sp>
    </p:spTree>
    <p:extLst>
      <p:ext uri="{BB962C8B-B14F-4D97-AF65-F5344CB8AC3E}">
        <p14:creationId xmlns:p14="http://schemas.microsoft.com/office/powerpoint/2010/main" val="2432820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748716660"/>
              </p:ext>
            </p:extLst>
          </p:nvPr>
        </p:nvGraphicFramePr>
        <p:xfrm>
          <a:off x="609601" y="152400"/>
          <a:ext cx="10972799" cy="6553198"/>
        </p:xfrm>
        <a:graphic>
          <a:graphicData uri="http://schemas.openxmlformats.org/drawingml/2006/table">
            <a:tbl>
              <a:tblPr>
                <a:tableStyleId>{D7AC3CCA-C797-4891-BE02-D94E43425B78}</a:tableStyleId>
              </a:tblPr>
              <a:tblGrid>
                <a:gridCol w="3681663">
                  <a:extLst>
                    <a:ext uri="{9D8B030D-6E8A-4147-A177-3AD203B41FA5}">
                      <a16:colId xmlns:a16="http://schemas.microsoft.com/office/drawing/2014/main" val="20000"/>
                    </a:ext>
                  </a:extLst>
                </a:gridCol>
                <a:gridCol w="3681663">
                  <a:extLst>
                    <a:ext uri="{9D8B030D-6E8A-4147-A177-3AD203B41FA5}">
                      <a16:colId xmlns:a16="http://schemas.microsoft.com/office/drawing/2014/main" val="20001"/>
                    </a:ext>
                  </a:extLst>
                </a:gridCol>
                <a:gridCol w="3609473">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rgbClr val="FFFFCC"/>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991051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5943600" y="3405982"/>
            <a:ext cx="1676400" cy="1013618"/>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I also will keep you from the hour of testing, that hour which is about to come upon the whole world, to test those who dwell on the earth. </a:t>
            </a:r>
          </a:p>
        </p:txBody>
      </p:sp>
    </p:spTree>
    <p:extLst>
      <p:ext uri="{BB962C8B-B14F-4D97-AF65-F5344CB8AC3E}">
        <p14:creationId xmlns:p14="http://schemas.microsoft.com/office/powerpoint/2010/main" val="2948547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I also will keep you from the hour of testing, that hour which is about to come upon the whole world, to test those who dwell on the earth. </a:t>
            </a:r>
          </a:p>
        </p:txBody>
      </p:sp>
      <p:pic>
        <p:nvPicPr>
          <p:cNvPr id="8" name="Picture 2" descr="Image result for church of philadelphia">
            <a:extLst>
              <a:ext uri="{FF2B5EF4-FFF2-40B4-BE49-F238E27FC236}">
                <a16:creationId xmlns:a16="http://schemas.microsoft.com/office/drawing/2014/main" id="{AEF1C5E6-CA03-4C51-83CF-7BE5558475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731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9975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Because you have kept the word of My perseverance</a:t>
            </a:r>
            <a:r>
              <a:rPr lang="en-US" sz="36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600" i="1" dirty="0">
                <a:effectLst>
                  <a:outerShdw blurRad="38100" dist="38100" dir="2700000" algn="tl">
                    <a:srgbClr val="000000">
                      <a:alpha val="43137"/>
                    </a:srgbClr>
                  </a:outerShdw>
                </a:effectLst>
                <a:latin typeface="Calibri" panose="020F0502020204030204" pitchFamily="34" charset="0"/>
              </a:rPr>
              <a:t>hour</a:t>
            </a:r>
            <a:r>
              <a:rPr lang="en-US" sz="36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pic>
        <p:nvPicPr>
          <p:cNvPr id="8" name="Picture 2" descr="Image result for church of philadelphia">
            <a:extLst>
              <a:ext uri="{FF2B5EF4-FFF2-40B4-BE49-F238E27FC236}">
                <a16:creationId xmlns:a16="http://schemas.microsoft.com/office/drawing/2014/main" id="{DC325926-F225-4B45-AB09-60C42F6224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30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074726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43200" y="6324600"/>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79144528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1091059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55633D-6926-4078-A23D-ADF3A3C093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400" y="3048000"/>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3077766"/>
          </a:xfrm>
          <a:prstGeom prst="rect">
            <a:avLst/>
          </a:prstGeom>
          <a:noFill/>
        </p:spPr>
        <p:txBody>
          <a:bodyPr wrap="square">
            <a:spAutoFit/>
          </a:body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‘Because you have kept the word of My perseverance, I also will keep you from the hour of testing, that hour which is about to come upon the whole world, to test those who dwell on the earth. </a:t>
            </a:r>
          </a:p>
        </p:txBody>
      </p:sp>
    </p:spTree>
    <p:extLst>
      <p:ext uri="{BB962C8B-B14F-4D97-AF65-F5344CB8AC3E}">
        <p14:creationId xmlns:p14="http://schemas.microsoft.com/office/powerpoint/2010/main" val="3441877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421307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2001975"/>
            <a:ext cx="10972800" cy="33320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Stephen Langton (ca. 1155–1228)</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Archbishop of Canterbury, held that spiritual interpretation is superior to literal interpretation. Therefore in the Book of Ruth, the field is the Bible, Ruth represents students, and the reapers are the teachers.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Langton is the one who made chapter divisions in the Vulgate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6161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6152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6221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6212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12711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12702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3438525" y="228601"/>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43.</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665555" y="76200"/>
            <a:ext cx="916845" cy="1371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85800" y="82311"/>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8733948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307615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8087537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09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What is the Rapture?</a:t>
            </a:r>
          </a:p>
        </p:txBody>
      </p:sp>
      <p:sp>
        <p:nvSpPr>
          <p:cNvPr id="32771" name="Rectangle 3"/>
          <p:cNvSpPr>
            <a:spLocks noGrp="1" noChangeArrowheads="1"/>
          </p:cNvSpPr>
          <p:nvPr>
            <p:ph idx="1"/>
          </p:nvPr>
        </p:nvSpPr>
        <p:spPr>
          <a:xfrm>
            <a:off x="1752600" y="990600"/>
            <a:ext cx="8686800" cy="5715000"/>
          </a:xfrm>
        </p:spPr>
        <p:txBody>
          <a:bodyPr/>
          <a:lstStyle/>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 important doctrine</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Distinct from the Second Advent</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Catching away of all living believers (1 Thess 4:17)</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Reunion (1 Thess 4:14-16)</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Resurrection (1 Cor 15:50-54)</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Exemption from death (1 Cor 15:51, 54-56) </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Instantaneous (1 Cor 15:52)</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Mystery (1 Cor 15:51)</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Imminent (1 Cor 15:51; 1 Thess 4:15)</a:t>
            </a:r>
          </a:p>
          <a:p>
            <a:pPr marL="514350" indent="-514350" eaLnBrk="1" hangingPunct="1">
              <a:spcBef>
                <a:spcPts val="0"/>
              </a:spcBef>
              <a:spcAft>
                <a:spcPts val="12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94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03049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15132850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389802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21897860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10900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977353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2648354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12776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It is rare to begin a sentence with “because”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46819291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84012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Instead, </a:t>
            </a:r>
            <a:r>
              <a:rPr lang="en-US" sz="2800" b="1" i="1" u="sng" dirty="0" err="1">
                <a:solidFill>
                  <a:srgbClr val="FFFFCC"/>
                </a:solidFill>
                <a:effectLst>
                  <a:outerShdw blurRad="38100" dist="38100" dir="2700000" algn="tl">
                    <a:srgbClr val="000000">
                      <a:alpha val="43137"/>
                    </a:srgbClr>
                  </a:outerShdw>
                </a:effectLst>
              </a:rPr>
              <a:t>hoti</a:t>
            </a:r>
            <a:r>
              <a:rPr lang="en-US" sz="2800" b="1" u="sng" dirty="0">
                <a:solidFill>
                  <a:srgbClr val="FFFFCC"/>
                </a:solidFill>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761781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7" y="1600200"/>
            <a:ext cx="7451269"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958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734529-6B13-4235-9FDA-465BA5770D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 name="TextBox 5">
            <a:extLst>
              <a:ext uri="{FF2B5EF4-FFF2-40B4-BE49-F238E27FC236}">
                <a16:creationId xmlns:a16="http://schemas.microsoft.com/office/drawing/2014/main" id="{74627A71-7DE4-42B1-A143-07F1C0CABEE4}"/>
              </a:ext>
            </a:extLst>
          </p:cNvPr>
          <p:cNvSpPr txBox="1"/>
          <p:nvPr/>
        </p:nvSpPr>
        <p:spPr>
          <a:xfrm>
            <a:off x="609600" y="0"/>
            <a:ext cx="10972800" cy="452431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just">
              <a:spcBef>
                <a:spcPts val="0"/>
              </a:spcBef>
              <a:spcAft>
                <a:spcPts val="0"/>
              </a:spcAft>
            </a:pPr>
            <a:r>
              <a:rPr lang="en-US" sz="3400" baseline="30000" dirty="0">
                <a:effectLst>
                  <a:outerShdw blurRad="38100" dist="38100" dir="2700000" algn="tl">
                    <a:srgbClr val="000000">
                      <a:alpha val="43137"/>
                    </a:srgbClr>
                  </a:outerShdw>
                </a:effectLst>
                <a:latin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rPr>
              <a:t> ‘Behold, I will cause </a:t>
            </a:r>
            <a:r>
              <a:rPr lang="en-US" sz="3400" i="1" dirty="0">
                <a:effectLst>
                  <a:outerShdw blurRad="38100" dist="38100" dir="2700000" algn="tl">
                    <a:srgbClr val="000000">
                      <a:alpha val="43137"/>
                    </a:srgbClr>
                  </a:outerShdw>
                </a:effectLst>
                <a:latin typeface="Calibri" panose="020F0502020204030204" pitchFamily="34" charset="0"/>
              </a:rPr>
              <a:t>those</a:t>
            </a:r>
            <a:r>
              <a:rPr lang="en-US" sz="3400" dirty="0">
                <a:effectLst>
                  <a:outerShdw blurRad="38100" dist="38100" dir="2700000" algn="tl">
                    <a:srgbClr val="000000">
                      <a:alpha val="43137"/>
                    </a:srgbClr>
                  </a:outerShdw>
                </a:effectLst>
                <a:latin typeface="Calibri" panose="020F0502020204030204" pitchFamily="34" charset="0"/>
              </a:rPr>
              <a:t> of the synagogue of Satan, who say that they are Jews and are not, but lie—I will make them come and bow down at your feet, and </a:t>
            </a:r>
            <a:r>
              <a:rPr lang="en-US" sz="3400" i="1" dirty="0">
                <a:effectLst>
                  <a:outerShdw blurRad="38100" dist="38100" dir="2700000" algn="tl">
                    <a:srgbClr val="000000">
                      <a:alpha val="43137"/>
                    </a:srgbClr>
                  </a:outerShdw>
                </a:effectLst>
                <a:latin typeface="Calibri" panose="020F0502020204030204" pitchFamily="34" charset="0"/>
              </a:rPr>
              <a:t>make them</a:t>
            </a:r>
            <a:r>
              <a:rPr lang="en-US" sz="3400" dirty="0">
                <a:effectLst>
                  <a:outerShdw blurRad="38100" dist="38100" dir="2700000" algn="tl">
                    <a:srgbClr val="000000">
                      <a:alpha val="43137"/>
                    </a:srgbClr>
                  </a:outerShdw>
                </a:effectLst>
                <a:latin typeface="Calibri" panose="020F0502020204030204" pitchFamily="34" charset="0"/>
              </a:rPr>
              <a:t> know that I have loved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you </a:t>
            </a:r>
            <a:r>
              <a:rPr lang="en-US" sz="3400" b="1" u="sng" baseline="30000" dirty="0">
                <a:solidFill>
                  <a:srgbClr val="FFFFCC"/>
                </a:solidFill>
                <a:effectLst>
                  <a:outerShdw blurRad="38100" dist="38100" dir="2700000" algn="tl">
                    <a:srgbClr val="000000">
                      <a:alpha val="43137"/>
                    </a:srgbClr>
                  </a:outerShdw>
                </a:effectLst>
                <a:latin typeface="Calibri" panose="020F0502020204030204" pitchFamily="34" charset="0"/>
              </a:rPr>
              <a:t>10</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 ‘because you have kept the word of My perseverance.</a:t>
            </a:r>
            <a:r>
              <a:rPr lang="en-US" sz="3400" dirty="0">
                <a:effectLst>
                  <a:outerShdw blurRad="38100" dist="38100" dir="2700000" algn="tl">
                    <a:srgbClr val="000000">
                      <a:alpha val="43137"/>
                    </a:srgbClr>
                  </a:outerShdw>
                </a:effectLst>
                <a:latin typeface="Calibri" panose="020F0502020204030204" pitchFamily="34" charset="0"/>
              </a:rPr>
              <a:t> I also will keep you from the hour of testing, that </a:t>
            </a:r>
            <a:r>
              <a:rPr lang="en-US" sz="3400" i="1" dirty="0">
                <a:effectLst>
                  <a:outerShdw blurRad="38100" dist="38100" dir="2700000" algn="tl">
                    <a:srgbClr val="000000">
                      <a:alpha val="43137"/>
                    </a:srgbClr>
                  </a:outerShdw>
                </a:effectLst>
                <a:latin typeface="Calibri" panose="020F0502020204030204" pitchFamily="34" charset="0"/>
              </a:rPr>
              <a:t>hour</a:t>
            </a:r>
            <a:r>
              <a:rPr lang="en-US" sz="3400" dirty="0">
                <a:effectLst>
                  <a:outerShdw blurRad="38100" dist="38100" dir="2700000" algn="tl">
                    <a:srgbClr val="000000">
                      <a:alpha val="43137"/>
                    </a:srgbClr>
                  </a:outerShdw>
                </a:effectLst>
                <a:latin typeface="Calibri" panose="020F0502020204030204" pitchFamily="34" charset="0"/>
              </a:rPr>
              <a:t> which is about to come upon the whole world, to test those who dwell on the earth. </a:t>
            </a:r>
          </a:p>
        </p:txBody>
      </p:sp>
    </p:spTree>
    <p:extLst>
      <p:ext uri="{BB962C8B-B14F-4D97-AF65-F5344CB8AC3E}">
        <p14:creationId xmlns:p14="http://schemas.microsoft.com/office/powerpoint/2010/main" val="399943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3:9b.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b="1" u="sng" dirty="0">
                <a:solidFill>
                  <a:srgbClr val="FFFFCC"/>
                </a:solidFill>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85754205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7551A6-AB45-4AF6-A640-F300277446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474488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3:9-10</a:t>
            </a:r>
          </a:p>
          <a:p>
            <a:pPr algn="ctr">
              <a:spcAft>
                <a:spcPts val="1200"/>
              </a:spcAft>
            </a:pP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MacDonald’s Idiomatic Translation (MIT) </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would put at your disposal those from the synagogue of Satan who call themselves Jews but are not; they are lying. See: I will make them come and bow down before your feet, and they will know that I loved you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because you kept my enduring word. I also will keep you from the time of trial that is about to come...”</a:t>
            </a:r>
          </a:p>
        </p:txBody>
      </p:sp>
    </p:spTree>
    <p:extLst>
      <p:ext uri="{BB962C8B-B14F-4D97-AF65-F5344CB8AC3E}">
        <p14:creationId xmlns:p14="http://schemas.microsoft.com/office/powerpoint/2010/main" val="166692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pic>
        <p:nvPicPr>
          <p:cNvPr id="6" name="Picture 2" descr="Image result for church of philadelphia">
            <a:extLst>
              <a:ext uri="{FF2B5EF4-FFF2-40B4-BE49-F238E27FC236}">
                <a16:creationId xmlns:a16="http://schemas.microsoft.com/office/drawing/2014/main" id="{ED227EAC-A83A-4366-B056-D1592D123A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5200" y="3358871"/>
            <a:ext cx="264160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2954655"/>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3:10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rPr>
              <a:t>‘Because you have kept the word of My perseverance,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I also will keep you from the hour of testing, that hour which is about to come upon the whole world, to test those who dwell on the earth</a:t>
            </a:r>
            <a:r>
              <a:rPr lang="en-US" sz="34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6598018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a:t>
            </a:r>
          </a:p>
        </p:txBody>
      </p:sp>
      <p:sp>
        <p:nvSpPr>
          <p:cNvPr id="21507" name="Rectangle 3"/>
          <p:cNvSpPr>
            <a:spLocks noGrp="1" noChangeArrowheads="1"/>
          </p:cNvSpPr>
          <p:nvPr>
            <p:ph type="body" idx="1"/>
          </p:nvPr>
        </p:nvSpPr>
        <p:spPr>
          <a:xfrm>
            <a:off x="609600" y="1295400"/>
            <a:ext cx="10972800" cy="4572000"/>
          </a:xfrm>
        </p:spPr>
        <p:txBody>
          <a:bodyPr/>
          <a:lstStyle/>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Not part of the original manuscripts: chapter &amp; verse divisions &amp; punctuation marks (periods, commas, or exclamation points).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These things were all added by later copyists.</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Most English translations separate the two verses with a period.</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cause for participating the Rapture and not a cause for their enemies to worship before their feet.</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However, the period should be placed in the middle of verse 10.</a:t>
            </a:r>
          </a:p>
          <a:p>
            <a:pPr marL="457200" indent="-457200" algn="just" eaLnBrk="1" hangingPunct="1">
              <a:spcBef>
                <a:spcPts val="0"/>
              </a:spcBef>
              <a:spcAft>
                <a:spcPts val="1200"/>
              </a:spcAft>
              <a:buSzPct val="100000"/>
              <a:buFont typeface="+mj-lt"/>
              <a:buAutoNum type="arabicPeriod"/>
              <a:defRPr/>
            </a:pPr>
            <a:r>
              <a:rPr lang="en-US" sz="2800" dirty="0">
                <a:effectLst>
                  <a:outerShdw blurRad="38100" dist="38100" dir="2700000" algn="tl">
                    <a:srgbClr val="000000">
                      <a:alpha val="43137"/>
                    </a:srgbClr>
                  </a:outerShdw>
                </a:effectLst>
              </a:rPr>
              <a:t>Thus, it becomes not a cause for participating the Rapture and a cause for their enemies to worship before their feet.</a:t>
            </a:r>
          </a:p>
        </p:txBody>
      </p:sp>
      <p:sp>
        <p:nvSpPr>
          <p:cNvPr id="2" name="TextBox 1">
            <a:extLst>
              <a:ext uri="{FF2B5EF4-FFF2-40B4-BE49-F238E27FC236}">
                <a16:creationId xmlns:a16="http://schemas.microsoft.com/office/drawing/2014/main" id="{D44FF9F5-D427-42FF-92AC-F42F5B328C0D}"/>
              </a:ext>
            </a:extLst>
          </p:cNvPr>
          <p:cNvSpPr txBox="1"/>
          <p:nvPr/>
        </p:nvSpPr>
        <p:spPr>
          <a:xfrm>
            <a:off x="2819400" y="6324601"/>
            <a:ext cx="65532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3381245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09600" y="1295400"/>
            <a:ext cx="10972800" cy="5029200"/>
          </a:xfrm>
        </p:spPr>
        <p:txBody>
          <a:bodyPr/>
          <a:lstStyle/>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Rev. 3:10b becomes an additional unconditional promise of Rapture participation beyond the promises of Rev. 2:9b.</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It is rare to begin a sentence with “because”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in a causative sense.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Instead, </a:t>
            </a:r>
            <a:r>
              <a:rPr lang="en-US" sz="2800" i="1" dirty="0" err="1">
                <a:effectLst>
                  <a:outerShdw blurRad="38100" dist="38100" dir="2700000" algn="tl">
                    <a:srgbClr val="000000">
                      <a:alpha val="43137"/>
                    </a:srgbClr>
                  </a:outerShdw>
                </a:effectLst>
              </a:rPr>
              <a:t>hoti</a:t>
            </a:r>
            <a:r>
              <a:rPr lang="en-US" sz="2800" dirty="0">
                <a:effectLst>
                  <a:outerShdw blurRad="38100" dist="38100" dir="2700000" algn="tl">
                    <a:srgbClr val="000000">
                      <a:alpha val="43137"/>
                    </a:srgbClr>
                  </a:outerShdw>
                </a:effectLst>
              </a:rPr>
              <a:t> (“because”), when casual in function, usually follows a statement or promise in providing a reason for what preceded it in the sentence.</a:t>
            </a:r>
          </a:p>
          <a:p>
            <a:pPr marL="457200" indent="-457200" algn="just" eaLnBrk="1" hangingPunct="1">
              <a:spcBef>
                <a:spcPts val="0"/>
              </a:spcBef>
              <a:spcAft>
                <a:spcPts val="900"/>
              </a:spcAft>
              <a:buSzPct val="100000"/>
              <a:buFont typeface="+mj-lt"/>
              <a:buAutoNum type="arabicPeriod" startAt="7"/>
              <a:defRPr/>
            </a:pPr>
            <a:r>
              <a:rPr lang="en-US" sz="2800" dirty="0">
                <a:effectLst>
                  <a:outerShdw blurRad="38100" dist="38100" dir="2700000" algn="tl">
                    <a:srgbClr val="000000">
                      <a:alpha val="43137"/>
                    </a:srgbClr>
                  </a:outerShdw>
                </a:effectLst>
              </a:rPr>
              <a:t>Thus, Greek sentences rarely begin a sentence with the phrase “Because you have” when explaining the cause or reason for something, as Greek and English texts of Revelation 3:10 unfortunately do today. Instead, the “because” phraseology consistently follows later in the sentence.</a:t>
            </a:r>
          </a:p>
        </p:txBody>
      </p:sp>
      <p:sp>
        <p:nvSpPr>
          <p:cNvPr id="7" name="Rectangle 2">
            <a:extLst>
              <a:ext uri="{FF2B5EF4-FFF2-40B4-BE49-F238E27FC236}">
                <a16:creationId xmlns:a16="http://schemas.microsoft.com/office/drawing/2014/main" id="{FF435CC1-F6DD-46A6-914C-849D6D891167}"/>
              </a:ext>
            </a:extLst>
          </p:cNvPr>
          <p:cNvSpPr>
            <a:spLocks noGrp="1" noChangeArrowheads="1"/>
          </p:cNvSpPr>
          <p:nvPr>
            <p:ph type="title"/>
          </p:nvPr>
        </p:nvSpPr>
        <p:spPr>
          <a:xfrm>
            <a:off x="2781300" y="209550"/>
            <a:ext cx="6629400" cy="857250"/>
          </a:xfrm>
        </p:spPr>
        <p:txBody>
          <a:bodyPr/>
          <a:lstStyle/>
          <a:p>
            <a:pPr algn="ctr" eaLnBrk="1" hangingPunct="1"/>
            <a:r>
              <a:rPr lang="en-US" altLang="en-US" sz="3200" dirty="0">
                <a:effectLst>
                  <a:outerShdw blurRad="38100" dist="38100" dir="2700000" algn="tl">
                    <a:srgbClr val="000000">
                      <a:alpha val="43137"/>
                    </a:srgbClr>
                  </a:outerShdw>
                </a:effectLst>
                <a:cs typeface="Calibri" panose="020F0502020204030204" pitchFamily="34" charset="0"/>
              </a:rPr>
              <a:t>Problems with Beginning the Sentence in Rev. 3:10 with “Because” (cont’d)</a:t>
            </a:r>
          </a:p>
        </p:txBody>
      </p:sp>
      <p:sp>
        <p:nvSpPr>
          <p:cNvPr id="5" name="TextBox 4">
            <a:extLst>
              <a:ext uri="{FF2B5EF4-FFF2-40B4-BE49-F238E27FC236}">
                <a16:creationId xmlns:a16="http://schemas.microsoft.com/office/drawing/2014/main" id="{7C255AD7-D3CC-4F2A-88BD-396629E8BB5E}"/>
              </a:ext>
            </a:extLst>
          </p:cNvPr>
          <p:cNvSpPr txBox="1"/>
          <p:nvPr/>
        </p:nvSpPr>
        <p:spPr>
          <a:xfrm>
            <a:off x="2705100" y="6396335"/>
            <a:ext cx="6705600"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John Niemela, </a:t>
            </a:r>
            <a:r>
              <a:rPr lang="en-US" sz="1200" i="1" dirty="0">
                <a:latin typeface="Calibri" panose="020F0502020204030204" pitchFamily="34" charset="0"/>
                <a:cs typeface="Calibri" panose="020F0502020204030204" pitchFamily="34" charset="0"/>
              </a:rPr>
              <a:t>The Interpretation of Revelation 3:10: You Have Kept My Word</a:t>
            </a:r>
            <a:r>
              <a:rPr lang="en-US" sz="1200" dirty="0">
                <a:latin typeface="Calibri" panose="020F0502020204030204" pitchFamily="34" charset="0"/>
                <a:cs typeface="Calibri" panose="020F0502020204030204" pitchFamily="34" charset="0"/>
              </a:rPr>
              <a:t>, CTS Journal; As summarized by Dennis </a:t>
            </a:r>
            <a:r>
              <a:rPr lang="en-US" sz="1200" dirty="0" err="1">
                <a:latin typeface="Calibri" panose="020F0502020204030204" pitchFamily="34" charset="0"/>
                <a:cs typeface="Calibri" panose="020F0502020204030204" pitchFamily="34" charset="0"/>
              </a:rPr>
              <a:t>Rokser</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A Golden Nugget in Revelation 3:10</a:t>
            </a:r>
            <a:r>
              <a:rPr lang="en-US" sz="1200" dirty="0">
                <a:latin typeface="Calibri" panose="020F0502020204030204" pitchFamily="34" charset="0"/>
                <a:cs typeface="Calibri" panose="020F0502020204030204" pitchFamily="34" charset="0"/>
              </a:rPr>
              <a:t>, Grace for the Race, no. 29.</a:t>
            </a:r>
          </a:p>
        </p:txBody>
      </p:sp>
    </p:spTree>
    <p:extLst>
      <p:ext uri="{BB962C8B-B14F-4D97-AF65-F5344CB8AC3E}">
        <p14:creationId xmlns:p14="http://schemas.microsoft.com/office/powerpoint/2010/main" val="251775068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6029287"/>
              </p:ext>
            </p:extLst>
          </p:nvPr>
        </p:nvGraphicFramePr>
        <p:xfrm>
          <a:off x="381000" y="152400"/>
          <a:ext cx="11430000" cy="6553198"/>
        </p:xfrm>
        <a:graphic>
          <a:graphicData uri="http://schemas.openxmlformats.org/drawingml/2006/table">
            <a:tbl>
              <a:tblPr>
                <a:tableStyleId>{D7AC3CCA-C797-4891-BE02-D94E43425B78}</a:tableStyleId>
              </a:tblPr>
              <a:tblGrid>
                <a:gridCol w="3835066">
                  <a:extLst>
                    <a:ext uri="{9D8B030D-6E8A-4147-A177-3AD203B41FA5}">
                      <a16:colId xmlns:a16="http://schemas.microsoft.com/office/drawing/2014/main" val="20000"/>
                    </a:ext>
                  </a:extLst>
                </a:gridCol>
                <a:gridCol w="3835066">
                  <a:extLst>
                    <a:ext uri="{9D8B030D-6E8A-4147-A177-3AD203B41FA5}">
                      <a16:colId xmlns:a16="http://schemas.microsoft.com/office/drawing/2014/main" val="20001"/>
                    </a:ext>
                  </a:extLst>
                </a:gridCol>
                <a:gridCol w="3759868">
                  <a:extLst>
                    <a:ext uri="{9D8B030D-6E8A-4147-A177-3AD203B41FA5}">
                      <a16:colId xmlns:a16="http://schemas.microsoft.com/office/drawing/2014/main" val="20003"/>
                    </a:ext>
                  </a:extLst>
                </a:gridCol>
              </a:tblGrid>
              <a:tr h="120816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668129">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solidFill>
                      <a:schemeClr val="accent4"/>
                    </a:solidFill>
                  </a:tcPr>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3:7-13</a:t>
                      </a:r>
                    </a:p>
                  </a:txBody>
                  <a:tcPr marT="45713" marB="45713" anchor="ctr" horzOverflow="overflow">
                    <a:solidFill>
                      <a:schemeClr val="accent4"/>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solidFill>
                      <a:schemeClr val="accent4"/>
                    </a:solidFill>
                  </a:tcPr>
                </a:tc>
                <a:extLst>
                  <a:ext uri="{0D108BD9-81ED-4DB2-BD59-A6C34878D82A}">
                    <a16:rowId xmlns:a16="http://schemas.microsoft.com/office/drawing/2014/main" val="10006"/>
                  </a:ext>
                </a:extLst>
              </a:tr>
              <a:tr h="668129">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6434970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5181600" y="2971800"/>
            <a:ext cx="1219200"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3285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2523768"/>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“Behold, I will throw her on a bed of sickness, and those who commit adultery with her into great tribulation, unless they repent of her deeds.” </a:t>
            </a:r>
          </a:p>
        </p:txBody>
      </p:sp>
      <p:pic>
        <p:nvPicPr>
          <p:cNvPr id="8" name="Picture 2" descr="Image result for thyatira">
            <a:extLst>
              <a:ext uri="{FF2B5EF4-FFF2-40B4-BE49-F238E27FC236}">
                <a16:creationId xmlns:a16="http://schemas.microsoft.com/office/drawing/2014/main" id="{A2EF8575-CC44-432D-A0A8-E1C08E28D4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143" y="2743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48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2523768"/>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2:22</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“Behold, I will throw her on a bed of sickness, and those who commit adultery with her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great tribulation, unless they repent of her deeds</a:t>
            </a:r>
            <a:r>
              <a:rPr lang="en-US" sz="3600" dirty="0">
                <a:effectLst>
                  <a:outerShdw blurRad="38100" dist="38100" dir="2700000" algn="tl">
                    <a:srgbClr val="000000">
                      <a:alpha val="43137"/>
                    </a:srgbClr>
                  </a:outerShdw>
                </a:effectLst>
                <a:latin typeface="Calibri" panose="020F0502020204030204" pitchFamily="34" charset="0"/>
              </a:rPr>
              <a:t>.” </a:t>
            </a:r>
          </a:p>
        </p:txBody>
      </p:sp>
      <p:pic>
        <p:nvPicPr>
          <p:cNvPr id="8" name="Picture 2" descr="Image result for thyatira">
            <a:extLst>
              <a:ext uri="{FF2B5EF4-FFF2-40B4-BE49-F238E27FC236}">
                <a16:creationId xmlns:a16="http://schemas.microsoft.com/office/drawing/2014/main" id="{A2EF8575-CC44-432D-A0A8-E1C08E28D47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63143" y="2743200"/>
            <a:ext cx="3265714"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394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1638300" y="1600200"/>
            <a:ext cx="8915400" cy="5105400"/>
          </a:xfrm>
        </p:spPr>
        <p:txBody>
          <a:bodyPr/>
          <a:lstStyle/>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Tribulation's purpose concerns Israel (Jer 30:7; Dan 9:24)</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biblical reference to the church on earth during the Tribulation period (Rev 4-22)</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Church is promised an exemption from divine wrath (1 Thess 1:10; 5:9; Rom 5:9; Rev 3:10; 6:17)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imminent (1 Cor 15:51; 1 Thess 4:15)</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Rapture is a comfort (1 Thess 4:18)</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Antichrist cannot come to power until the restrainer is removed (2 Thess 2:6-7)</a:t>
            </a:r>
          </a:p>
          <a:p>
            <a:pPr marL="461963" indent="-461963"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Symbolic parallels (2 Peter 2:5-9)</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152400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2AD38EA-8219-41DD-9C2E-8CF81FE88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CB9F462C-165B-474F-B823-4B72AD95B05D}"/>
              </a:ext>
            </a:extLst>
          </p:cNvPr>
          <p:cNvSpPr txBox="1"/>
          <p:nvPr/>
        </p:nvSpPr>
        <p:spPr>
          <a:xfrm>
            <a:off x="609600" y="1"/>
            <a:ext cx="10972800" cy="4739759"/>
          </a:xfrm>
          <a:prstGeom prst="rect">
            <a:avLst/>
          </a:prstGeom>
          <a:noFill/>
        </p:spPr>
        <p:txBody>
          <a:bodyPr wrap="square">
            <a:spAutoFit/>
          </a:bodyPr>
          <a:lstStyle/>
          <a:p>
            <a:pPr algn="ctr">
              <a:spcAft>
                <a:spcPts val="1200"/>
              </a:spcAft>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7:13-14</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rPr>
              <a:t> Then one of the elders responded, saying to me, ‘These who are clothed in the white robes, who are they, and where have they come from?’ </a:t>
            </a:r>
            <a:r>
              <a:rPr lang="en-US" sz="3600" baseline="30000" dirty="0">
                <a:effectLst>
                  <a:outerShdw blurRad="38100" dist="38100" dir="2700000" algn="tl">
                    <a:srgbClr val="000000">
                      <a:alpha val="43137"/>
                    </a:srgbClr>
                  </a:outerShdw>
                </a:effectLst>
                <a:latin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rPr>
              <a:t> I said to him, ‘My lord, you know.’ And he said to me, ‘These are the ones who come out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the great tribulation</a:t>
            </a:r>
            <a:r>
              <a:rPr lang="en-US" sz="3600" dirty="0">
                <a:effectLst>
                  <a:outerShdw blurRad="38100" dist="38100" dir="2700000" algn="tl">
                    <a:srgbClr val="000000">
                      <a:alpha val="43137"/>
                    </a:srgbClr>
                  </a:outerShdw>
                </a:effectLst>
                <a:latin typeface="Calibri" panose="020F0502020204030204" pitchFamily="34" charset="0"/>
              </a:rPr>
              <a:t>, and they have washed their robes and made them white in the blood of the Lamb.’” </a:t>
            </a:r>
          </a:p>
        </p:txBody>
      </p:sp>
    </p:spTree>
    <p:extLst>
      <p:ext uri="{BB962C8B-B14F-4D97-AF65-F5344CB8AC3E}">
        <p14:creationId xmlns:p14="http://schemas.microsoft.com/office/powerpoint/2010/main" val="3399420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3200400" y="1600200"/>
            <a:ext cx="8382000" cy="3616643"/>
          </a:xfrm>
        </p:spPr>
        <p:txBody>
          <a:bodyPr/>
          <a:lstStyle/>
          <a:p>
            <a:pPr marL="0" indent="0" algn="just">
              <a:buNone/>
            </a:pPr>
            <a:r>
              <a:rPr lang="en-US" b="1" dirty="0">
                <a:solidFill>
                  <a:srgbClr val="FFFFCC"/>
                </a:solidFill>
                <a:effectLst/>
              </a:rPr>
              <a:t>“Unwarranted adoption of an expanded semantic field</a:t>
            </a:r>
            <a:r>
              <a:rPr lang="en-US" dirty="0">
                <a:effectLst/>
              </a:rPr>
              <a:t>: The fallacy in this instance lies in the supposition that the meaning of a word in a specific context is much broader than the context itself allows and may bring with it the word’s entire semantic range. This step is sometimes called </a:t>
            </a:r>
            <a:r>
              <a:rPr lang="en-US" b="1" u="sng" dirty="0">
                <a:solidFill>
                  <a:srgbClr val="FFFFCC"/>
                </a:solidFill>
                <a:effectLst/>
              </a:rPr>
              <a:t>illegitimate totality transfer</a:t>
            </a:r>
            <a:r>
              <a:rPr lang="en-US" dirty="0">
                <a:effectLst/>
              </a:rPr>
              <a:t>.”</a:t>
            </a:r>
          </a:p>
        </p:txBody>
      </p:sp>
      <p:sp>
        <p:nvSpPr>
          <p:cNvPr id="4" name="TextBox 3">
            <a:extLst>
              <a:ext uri="{FF2B5EF4-FFF2-40B4-BE49-F238E27FC236}">
                <a16:creationId xmlns:a16="http://schemas.microsoft.com/office/drawing/2014/main" id="{3D0DF032-DE24-4699-83BD-7C8A3CB3ED9F}"/>
              </a:ext>
            </a:extLst>
          </p:cNvPr>
          <p:cNvSpPr txBox="1"/>
          <p:nvPr/>
        </p:nvSpPr>
        <p:spPr>
          <a:xfrm>
            <a:off x="1752600" y="206515"/>
            <a:ext cx="8686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Illegitimate Totality Transfer</a:t>
            </a:r>
          </a:p>
          <a:p>
            <a:pPr algn="ctr"/>
            <a:r>
              <a:rPr lang="en-US" sz="1800" dirty="0">
                <a:latin typeface="Calibri" panose="020F0502020204030204" pitchFamily="34" charset="0"/>
              </a:rPr>
              <a:t>D. A. Carson, </a:t>
            </a:r>
            <a:r>
              <a:rPr lang="en-US" sz="1800" i="1" dirty="0">
                <a:latin typeface="Calibri" panose="020F0502020204030204" pitchFamily="34" charset="0"/>
              </a:rPr>
              <a:t>Exegetical Fallacies</a:t>
            </a:r>
            <a:r>
              <a:rPr lang="en-US" sz="1800" dirty="0">
                <a:latin typeface="Calibri" panose="020F0502020204030204" pitchFamily="34" charset="0"/>
              </a:rPr>
              <a:t>, 2nd ed. (Grand Rapids, MI: Baker Academic, 1996), 60-61.</a:t>
            </a:r>
          </a:p>
          <a:p>
            <a:pPr algn="ctr"/>
            <a:endParaRPr lang="en-US" sz="18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pic>
        <p:nvPicPr>
          <p:cNvPr id="1026" name="Picture 2">
            <a:extLst>
              <a:ext uri="{FF2B5EF4-FFF2-40B4-BE49-F238E27FC236}">
                <a16:creationId xmlns:a16="http://schemas.microsoft.com/office/drawing/2014/main" id="{B761368B-1FAE-49A3-8F6E-8EA8769FFA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236643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670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5821C039-CB7A-4D93-B10F-0F7E17DA96A1}"/>
              </a:ext>
            </a:extLst>
          </p:cNvPr>
          <p:cNvSpPr>
            <a:spLocks noChangeArrowheads="1"/>
          </p:cNvSpPr>
          <p:nvPr/>
        </p:nvSpPr>
        <p:spPr bwMode="auto">
          <a:xfrm>
            <a:off x="609600" y="1600200"/>
            <a:ext cx="10972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ingredients for the salad, so I decided to make a quick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down to the store. While at the store, I left the car engine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while I made my purchase, thinking that I would be right out again. However, while I was in the store,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my good friend Edward who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county supervisor. This resulted in my having to endure a somewhat long-winded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down on how his campaign was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Finally, fearing that my car would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out of gas, I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ran</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great haste out to the parking lot and returned home with the car surely </a:t>
            </a:r>
            <a:r>
              <a:rPr lang="en-US" altLang="en-US" sz="30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running</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only on fumes.”</a:t>
            </a:r>
          </a:p>
        </p:txBody>
      </p:sp>
      <p:sp>
        <p:nvSpPr>
          <p:cNvPr id="47107" name="TextBox 4">
            <a:extLst>
              <a:ext uri="{FF2B5EF4-FFF2-40B4-BE49-F238E27FC236}">
                <a16:creationId xmlns:a16="http://schemas.microsoft.com/office/drawing/2014/main" id="{7FD25604-B6E0-4EBA-AAED-E10342248A30}"/>
              </a:ext>
            </a:extLst>
          </p:cNvPr>
          <p:cNvSpPr txBox="1">
            <a:spLocks noChangeArrowheads="1"/>
          </p:cNvSpPr>
          <p:nvPr/>
        </p:nvSpPr>
        <p:spPr bwMode="auto">
          <a:xfrm>
            <a:off x="1524000" y="228602"/>
            <a:ext cx="9144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spcAft>
                <a:spcPts val="600"/>
              </a:spcAft>
              <a:buClrTx/>
              <a:buSz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George Gunn</a:t>
            </a:r>
          </a:p>
          <a:p>
            <a:pPr algn="ctr" eaLnBrk="1" hangingPunct="1">
              <a:spcBef>
                <a:spcPct val="0"/>
              </a:spcBef>
              <a:buClrTx/>
              <a:buSzTx/>
              <a:buFontTx/>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14:1-3 – The Father’s House: Are We There Yet?, 30. www.pre-trib.org</a:t>
            </a:r>
          </a:p>
        </p:txBody>
      </p:sp>
    </p:spTree>
    <p:extLst>
      <p:ext uri="{BB962C8B-B14F-4D97-AF65-F5344CB8AC3E}">
        <p14:creationId xmlns:p14="http://schemas.microsoft.com/office/powerpoint/2010/main" val="27457284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2209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40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opposing</a:t>
            </a:r>
            <a:r>
              <a:rPr lang="en-US" dirty="0">
                <a:effectLst>
                  <a:outerShdw blurRad="38100" dist="38100" dir="2700000" algn="tl">
                    <a:srgbClr val="000000">
                      <a:alpha val="43137"/>
                    </a:srgbClr>
                  </a:outerShdw>
                </a:effectLst>
                <a:cs typeface="Calibri" panose="020F0502020204030204" pitchFamily="34" charset="0"/>
              </a:rPr>
              <a:t>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32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9144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2159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59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09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The Rapture</a:t>
            </a:r>
            <a:b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FF99FF"/>
                </a:solidFill>
                <a:effectLst>
                  <a:outerShdw blurRad="38100" dist="38100" dir="2700000" algn="tl">
                    <a:srgbClr val="000000">
                      <a:alpha val="43137"/>
                    </a:srgbClr>
                  </a:outerShdw>
                </a:effectLst>
                <a:cs typeface="Calibri" panose="020F0502020204030204" pitchFamily="34" charset="0"/>
              </a:rPr>
              <a:t>Course Overview</a:t>
            </a:r>
          </a:p>
        </p:txBody>
      </p:sp>
      <p:sp>
        <p:nvSpPr>
          <p:cNvPr id="19459" name="Rectangle 3"/>
          <p:cNvSpPr>
            <a:spLocks noGrp="1" noChangeArrowheads="1"/>
          </p:cNvSpPr>
          <p:nvPr>
            <p:ph idx="1"/>
          </p:nvPr>
        </p:nvSpPr>
        <p:spPr>
          <a:xfrm>
            <a:off x="2370366" y="1600200"/>
            <a:ext cx="7611834" cy="3200400"/>
          </a:xfrm>
        </p:spPr>
        <p:txBody>
          <a:bodyPr/>
          <a:lstStyle/>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What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When is the Rapture?</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Strengthening the Pre-Tribulational case</a:t>
            </a:r>
          </a:p>
          <a:p>
            <a:pPr marL="571500" indent="-571500" eaLnBrk="1" hangingPunct="1">
              <a:spcBef>
                <a:spcPts val="0"/>
              </a:spcBef>
              <a:spcAft>
                <a:spcPts val="2400"/>
              </a:spcAft>
              <a:buClr>
                <a:srgbClr val="00FF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ea typeface="+mj-ea"/>
                <a:cs typeface="Calibri" panose="020F0502020204030204" pitchFamily="34" charset="0"/>
              </a:rPr>
              <a:t>The opposing views</a:t>
            </a:r>
          </a:p>
          <a:p>
            <a:pPr marL="571500" indent="-571500" eaLnBrk="1" hangingPunct="1">
              <a:spcBef>
                <a:spcPts val="0"/>
              </a:spcBef>
              <a:spcAft>
                <a:spcPts val="2400"/>
              </a:spcAft>
              <a:buClr>
                <a:srgbClr val="00FFFF"/>
              </a:buClr>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second after the Rapture</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32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9124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4643"/>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22875</TotalTime>
  <Words>5197</Words>
  <Application>Microsoft Office PowerPoint</Application>
  <PresentationFormat>Widescreen</PresentationFormat>
  <Paragraphs>353</Paragraphs>
  <Slides>64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Calibri</vt:lpstr>
      <vt:lpstr>Corbel</vt:lpstr>
      <vt:lpstr>Times New Roman</vt:lpstr>
      <vt:lpstr>Wingdings</vt:lpstr>
      <vt:lpstr>Azure</vt:lpstr>
      <vt:lpstr>PowerPoint Presentation</vt:lpstr>
      <vt:lpstr>The Rapture Course Overview</vt:lpstr>
      <vt:lpstr>The Rapture Course Overview</vt:lpstr>
      <vt:lpstr>What is the Rapture?</vt:lpstr>
      <vt:lpstr>The Rapture Course Overview</vt:lpstr>
      <vt:lpstr>PowerPoint Presentation</vt:lpstr>
      <vt:lpstr>The Rapture Course Overview</vt:lpstr>
      <vt:lpstr>Strengthening the Pre-Tribulation Case</vt:lpstr>
      <vt:lpstr>The Rapture Course Overview</vt:lpstr>
      <vt:lpstr>When Will the Rapture Take Place Relative to the Tribulation Period?</vt:lpstr>
      <vt:lpstr>Problems with Partial Rapturism?</vt:lpstr>
      <vt:lpstr>Problems with Partial Rapturism?</vt:lpstr>
      <vt:lpstr>PowerPoint Presentation</vt:lpstr>
      <vt:lpstr>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Problems with Partial Rapturism?</vt:lpstr>
      <vt:lpstr>Problems with Partial Rapturism?</vt:lpstr>
      <vt:lpstr>PowerPoint Presentation</vt:lpstr>
      <vt:lpstr>PowerPoint Presentation</vt:lpstr>
      <vt:lpstr>PowerPoint Presentation</vt:lpstr>
      <vt:lpstr>PowerPoint Presentation</vt:lpstr>
      <vt:lpstr>PowerPoint Presentation</vt:lpstr>
      <vt:lpstr>Problems with Beginning the Sentence in Rev. 3:10 with “Because” </vt:lpstr>
      <vt:lpstr>Problems with Beginning the Sentence in Rev. 3:10 with “Because” (cont’d)</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Problems with Beginning the Sentence in Rev. 3:10 with “Because” (cont’d)</vt:lpstr>
      <vt:lpstr>PowerPoint Presentation</vt:lpstr>
      <vt:lpstr>PowerPoint Presentation</vt:lpstr>
      <vt:lpstr>Problems with Beginning the Sentence in Rev. 3:10 with “Because” </vt:lpstr>
      <vt:lpstr>Problems with Beginning the Sentence in Rev. 3:10 with “Because”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The Rapture Course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054 - Partial Rapture - Part 6 -16-X-9</dc:title>
  <dc:subject>RAPTURE - Partial Rapture</dc:subject>
  <dc:creator>A. Woods</dc:creator>
  <dc:description>Modified by Jim McGowan</dc:description>
  <cp:lastModifiedBy>Jim McGowan</cp:lastModifiedBy>
  <cp:revision>2597</cp:revision>
  <cp:lastPrinted>2021-06-27T03:52:52Z</cp:lastPrinted>
  <dcterms:created xsi:type="dcterms:W3CDTF">2009-03-17T12:21:13Z</dcterms:created>
  <dcterms:modified xsi:type="dcterms:W3CDTF">2021-06-27T03:53:02Z</dcterms:modified>
</cp:coreProperties>
</file>