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3"/>
  </p:notesMasterIdLst>
  <p:handoutMasterIdLst>
    <p:handoutMasterId r:id="rId84"/>
  </p:handoutMasterIdLst>
  <p:sldIdLst>
    <p:sldId id="4643" r:id="rId2"/>
    <p:sldId id="6678" r:id="rId3"/>
    <p:sldId id="6700" r:id="rId4"/>
    <p:sldId id="4644" r:id="rId5"/>
    <p:sldId id="6701" r:id="rId6"/>
    <p:sldId id="4647" r:id="rId7"/>
    <p:sldId id="6703" r:id="rId8"/>
    <p:sldId id="4665" r:id="rId9"/>
    <p:sldId id="6704" r:id="rId10"/>
    <p:sldId id="4910" r:id="rId11"/>
    <p:sldId id="6984" r:id="rId12"/>
    <p:sldId id="6997" r:id="rId13"/>
    <p:sldId id="7013" r:id="rId14"/>
    <p:sldId id="5580" r:id="rId15"/>
    <p:sldId id="7010" r:id="rId16"/>
    <p:sldId id="4393" r:id="rId17"/>
    <p:sldId id="819" r:id="rId18"/>
    <p:sldId id="7014" r:id="rId19"/>
    <p:sldId id="7015" r:id="rId20"/>
    <p:sldId id="284" r:id="rId21"/>
    <p:sldId id="7102" r:id="rId22"/>
    <p:sldId id="7016" r:id="rId23"/>
    <p:sldId id="7000" r:id="rId24"/>
    <p:sldId id="7075" r:id="rId25"/>
    <p:sldId id="7076" r:id="rId26"/>
    <p:sldId id="7077" r:id="rId27"/>
    <p:sldId id="5611" r:id="rId28"/>
    <p:sldId id="7071" r:id="rId29"/>
    <p:sldId id="6434" r:id="rId30"/>
    <p:sldId id="7072" r:id="rId31"/>
    <p:sldId id="7103" r:id="rId32"/>
    <p:sldId id="7087" r:id="rId33"/>
    <p:sldId id="7074" r:id="rId34"/>
    <p:sldId id="6998" r:id="rId35"/>
    <p:sldId id="2849" r:id="rId36"/>
    <p:sldId id="7099" r:id="rId37"/>
    <p:sldId id="7100" r:id="rId38"/>
    <p:sldId id="7079" r:id="rId39"/>
    <p:sldId id="7080" r:id="rId40"/>
    <p:sldId id="4555" r:id="rId41"/>
    <p:sldId id="2854" r:id="rId42"/>
    <p:sldId id="7081" r:id="rId43"/>
    <p:sldId id="7082" r:id="rId44"/>
    <p:sldId id="7084" r:id="rId45"/>
    <p:sldId id="7085" r:id="rId46"/>
    <p:sldId id="4523" r:id="rId47"/>
    <p:sldId id="492" r:id="rId48"/>
    <p:sldId id="7120" r:id="rId49"/>
    <p:sldId id="7119" r:id="rId50"/>
    <p:sldId id="6316" r:id="rId51"/>
    <p:sldId id="6322" r:id="rId52"/>
    <p:sldId id="6323" r:id="rId53"/>
    <p:sldId id="7104" r:id="rId54"/>
    <p:sldId id="7105" r:id="rId55"/>
    <p:sldId id="6408" r:id="rId56"/>
    <p:sldId id="7106" r:id="rId57"/>
    <p:sldId id="6320" r:id="rId58"/>
    <p:sldId id="7107" r:id="rId59"/>
    <p:sldId id="7121" r:id="rId60"/>
    <p:sldId id="7108" r:id="rId61"/>
    <p:sldId id="7114" r:id="rId62"/>
    <p:sldId id="7109" r:id="rId63"/>
    <p:sldId id="7122" r:id="rId64"/>
    <p:sldId id="7110" r:id="rId65"/>
    <p:sldId id="7123" r:id="rId66"/>
    <p:sldId id="7111" r:id="rId67"/>
    <p:sldId id="7117" r:id="rId68"/>
    <p:sldId id="7112" r:id="rId69"/>
    <p:sldId id="7118" r:id="rId70"/>
    <p:sldId id="7113" r:id="rId71"/>
    <p:sldId id="6324" r:id="rId72"/>
    <p:sldId id="6999" r:id="rId73"/>
    <p:sldId id="7115" r:id="rId74"/>
    <p:sldId id="7116" r:id="rId75"/>
    <p:sldId id="7124" r:id="rId76"/>
    <p:sldId id="7125" r:id="rId77"/>
    <p:sldId id="7127" r:id="rId78"/>
    <p:sldId id="7126" r:id="rId79"/>
    <p:sldId id="7128" r:id="rId80"/>
    <p:sldId id="6981" r:id="rId81"/>
    <p:sldId id="6705" r:id="rId82"/>
  </p:sldIdLst>
  <p:sldSz cx="12192000" cy="6858000"/>
  <p:notesSz cx="7315200" cy="9601200"/>
  <p:custDataLst>
    <p:tags r:id="rId8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CCFF"/>
    <a:srgbClr val="0000CC"/>
    <a:srgbClr val="00FF99"/>
    <a:srgbClr val="0000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1" autoAdjust="0"/>
    <p:restoredTop sz="96318" autoAdjust="0"/>
  </p:normalViewPr>
  <p:slideViewPr>
    <p:cSldViewPr>
      <p:cViewPr varScale="1">
        <p:scale>
          <a:sx n="62" d="100"/>
          <a:sy n="62" d="100"/>
        </p:scale>
        <p:origin x="72" y="19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199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053 – Partial Rapture – Part 5</a:t>
            </a:r>
          </a:p>
          <a:p>
            <a:pPr algn="ctr">
              <a:defRPr/>
            </a:pPr>
            <a:r>
              <a:rPr lang="en-US" sz="1300" dirty="0">
                <a:latin typeface="Calibri" panose="020F0502020204030204" pitchFamily="34" charset="0"/>
                <a:cs typeface="Calibri" panose="020F0502020204030204" pitchFamily="34" charset="0"/>
              </a:rPr>
              <a:t>06-20-2021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23</a:t>
            </a:fld>
            <a:endParaRPr lang="en-US" altLang="en-US" dirty="0"/>
          </a:p>
        </p:txBody>
      </p:sp>
    </p:spTree>
    <p:extLst>
      <p:ext uri="{BB962C8B-B14F-4D97-AF65-F5344CB8AC3E}">
        <p14:creationId xmlns:p14="http://schemas.microsoft.com/office/powerpoint/2010/main" val="168482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55</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6/19/2021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28855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07277-F4B9-4EDF-B778-15DDA463EEA7}" type="datetimeFigureOut">
              <a:rPr lang="en-US"/>
              <a:pPr>
                <a:defRPr/>
              </a:pPr>
              <a:t>6/19/2021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57FB27F-9C3A-4E80-907C-E9DE2FB9D8EC}" type="slidenum">
              <a:rPr lang="en-US" altLang="en-US"/>
              <a:pPr>
                <a:defRPr/>
              </a:pPr>
              <a:t>‹#›</a:t>
            </a:fld>
            <a:endParaRPr lang="en-US" altLang="en-US"/>
          </a:p>
        </p:txBody>
      </p:sp>
    </p:spTree>
    <p:extLst>
      <p:ext uri="{BB962C8B-B14F-4D97-AF65-F5344CB8AC3E}">
        <p14:creationId xmlns:p14="http://schemas.microsoft.com/office/powerpoint/2010/main" val="58129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2215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0" r:id="rId12"/>
    <p:sldLayoutId id="2147492671" r:id="rId13"/>
    <p:sldLayoutId id="2147492672"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ustomXml" Target="../ink/ink1.xm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0.png"/><Relationship Id="rId5" Type="http://schemas.openxmlformats.org/officeDocument/2006/relationships/customXml" Target="../ink/ink2.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00.png"/><Relationship Id="rId5" Type="http://schemas.openxmlformats.org/officeDocument/2006/relationships/customXml" Target="../ink/ink4.xml"/><Relationship Id="rId10" Type="http://schemas.openxmlformats.org/officeDocument/2006/relationships/image" Target="../media/image30.jpeg"/><Relationship Id="rId4" Type="http://schemas.openxmlformats.org/officeDocument/2006/relationships/image" Target="../media/image290.png"/><Relationship Id="rId9"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53</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3064332"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7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4102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(Grace Package)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367423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419002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162" y="228600"/>
            <a:ext cx="6549683" cy="904876"/>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066800" y="1143000"/>
            <a:ext cx="9144000" cy="5562600"/>
          </a:xfrm>
        </p:spPr>
        <p:txBody>
          <a:bodyPr/>
          <a:lstStyle/>
          <a:p>
            <a:pPr marL="801688" indent="-801688">
              <a:spcBef>
                <a:spcPct val="0"/>
              </a:spcBef>
              <a:spcAft>
                <a:spcPts val="900"/>
              </a:spcAft>
              <a:buClr>
                <a:srgbClr val="66FFFF"/>
              </a:buClr>
              <a:buSzPct val="100000"/>
              <a:buFont typeface="+mj-lt"/>
              <a:buAutoNum type="romanUcPeriod"/>
            </a:pPr>
            <a:r>
              <a:rPr lang="en-US" altLang="en-US" dirty="0">
                <a:effectLst>
                  <a:outerShdw blurRad="38100" dist="38100" dir="2700000" algn="tl">
                    <a:srgbClr val="000000">
                      <a:alpha val="43137"/>
                    </a:srgbClr>
                  </a:outerShdw>
                </a:effectLst>
              </a:rPr>
              <a:t>The problem</a:t>
            </a:r>
          </a:p>
          <a:p>
            <a:pPr marL="801688" indent="-801688">
              <a:spcBef>
                <a:spcPct val="0"/>
              </a:spcBef>
              <a:spcAft>
                <a:spcPts val="900"/>
              </a:spcAft>
              <a:buClr>
                <a:srgbClr val="66FFFF"/>
              </a:buClr>
              <a:buSzPct val="100000"/>
              <a:buFont typeface="+mj-lt"/>
              <a:buAutoNum type="romanUcPeriod"/>
            </a:pPr>
            <a:r>
              <a:rPr lang="en-US" altLang="en-US" dirty="0">
                <a:effectLst>
                  <a:outerShdw blurRad="38100" dist="38100" dir="2700000" algn="tl">
                    <a:srgbClr val="000000">
                      <a:alpha val="43137"/>
                    </a:srgbClr>
                  </a:outerShdw>
                </a:effectLst>
              </a:rPr>
              <a:t>The larger context</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immediate context (23:37-39)</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Disciples’ questions (24:1-3)</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first half (24:4-14)</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mid-point (24:15-20)</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Tribulation’s second half (24:21-22)</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The Second Advent (24:23-31)</a:t>
            </a:r>
          </a:p>
          <a:p>
            <a:pPr marL="801688" indent="-801688">
              <a:spcBef>
                <a:spcPct val="0"/>
              </a:spcBef>
              <a:spcAft>
                <a:spcPts val="900"/>
              </a:spcAft>
              <a:buClr>
                <a:srgbClr val="66FFFF"/>
              </a:buClr>
              <a:buSzPct val="100000"/>
              <a:buFont typeface="Calibri" panose="020F0502020204030204" pitchFamily="34" charset="0"/>
              <a:buAutoNum type="romanUcPeriod"/>
            </a:pPr>
            <a:r>
              <a:rPr lang="en-US" altLang="en-US" dirty="0">
                <a:effectLst>
                  <a:outerShdw blurRad="38100" dist="38100" dir="2700000" algn="tl">
                    <a:srgbClr val="000000">
                      <a:alpha val="43137"/>
                    </a:srgbClr>
                  </a:outerShdw>
                </a:effectLst>
              </a:rPr>
              <a:t>Eight parabolic exhortations (24:32</a:t>
            </a:r>
            <a:r>
              <a:rPr lang="en-US" altLang="en-US"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39200" y="27432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8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24:15-16, 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(let the reader understand)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Judea must flee to the mountains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Sabbath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D6A72-D1A6-4450-9495-C9B6122D9451}"/>
              </a:ext>
            </a:extLst>
          </p:cNvPr>
          <p:cNvPicPr>
            <a:picLocks noChangeAspect="1"/>
          </p:cNvPicPr>
          <p:nvPr/>
        </p:nvPicPr>
        <p:blipFill>
          <a:blip r:embed="rId2"/>
          <a:stretch>
            <a:fillRect/>
          </a:stretch>
        </p:blipFill>
        <p:spPr>
          <a:xfrm>
            <a:off x="0" y="1"/>
            <a:ext cx="12192000" cy="6858000"/>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12:12-13</a:t>
            </a:r>
          </a:p>
          <a:p>
            <a:pPr algn="just" fontAlgn="auto">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400" baseline="30000" dirty="0">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rPr>
              <a:t> For even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body is one</a:t>
            </a:r>
            <a:r>
              <a:rPr lang="en-US" sz="3600" dirty="0">
                <a:effectLst>
                  <a:outerShdw blurRad="38100" dist="38100" dir="2700000" algn="tl">
                    <a:srgbClr val="000000">
                      <a:alpha val="43137"/>
                    </a:srgbClr>
                  </a:outerShdw>
                </a:effectLst>
                <a:latin typeface="Calibri" panose="020F0502020204030204" pitchFamily="34" charset="0"/>
              </a:rPr>
              <a:t> and yet has many members, and all the members of the body, though they are many,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body</a:t>
            </a:r>
            <a:r>
              <a:rPr lang="en-US" sz="3600" dirty="0">
                <a:effectLst>
                  <a:outerShdw blurRad="38100" dist="38100" dir="2700000" algn="tl">
                    <a:srgbClr val="000000">
                      <a:alpha val="43137"/>
                    </a:srgbClr>
                  </a:outerShdw>
                </a:effectLst>
                <a:latin typeface="Calibri" panose="020F0502020204030204" pitchFamily="34" charset="0"/>
              </a:rPr>
              <a:t>, so also is Christ. </a:t>
            </a:r>
            <a:r>
              <a:rPr lang="en-US" sz="3400" baseline="30000" dirty="0">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For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Spirit</a:t>
            </a:r>
            <a:r>
              <a:rPr lang="en-US" sz="3600" dirty="0">
                <a:effectLst>
                  <a:outerShdw blurRad="38100" dist="38100" dir="2700000" algn="tl">
                    <a:srgbClr val="000000">
                      <a:alpha val="43137"/>
                    </a:srgbClr>
                  </a:outerShdw>
                </a:effectLst>
                <a:latin typeface="Calibri" panose="020F0502020204030204" pitchFamily="34" charset="0"/>
              </a:rPr>
              <a:t> we were all baptized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body</a:t>
            </a:r>
            <a:r>
              <a:rPr lang="en-US" sz="3600" dirty="0">
                <a:effectLst>
                  <a:outerShdw blurRad="38100" dist="38100" dir="2700000" algn="tl">
                    <a:srgbClr val="000000">
                      <a:alpha val="43137"/>
                    </a:srgbClr>
                  </a:outerShdw>
                </a:effectLst>
                <a:latin typeface="Calibri" panose="020F0502020204030204" pitchFamily="34" charset="0"/>
              </a:rPr>
              <a:t>, whether Jews or Greeks, whether slaves or free, and we were all made to drink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one Spirit</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22924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1" y="130264"/>
            <a:ext cx="6553200" cy="6597475"/>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2"/>
            <a:ext cx="10972800" cy="4524315"/>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495800"/>
          </a:xfrm>
        </p:spPr>
        <p:txBody>
          <a:bodyPr/>
          <a:lstStyle/>
          <a:p>
            <a:pPr marL="0" indent="0" algn="just">
              <a:buNone/>
              <a:defRPr/>
            </a:pPr>
            <a:r>
              <a:rPr lang="en-US" sz="3400" dirty="0"/>
              <a:t>“Following the strict rules of exegesis, the context indicates that the subject is the second coming of Christ to the earth not the rapture of the church. Although many expositors have attempted to make this whole discourse apply to the church, or at least from Matthew 24:45 make an application of the general truth of Christ's coming to the rapture of the church, as seen in previous study the evidence is quite insufficient</a:t>
            </a:r>
            <a:r>
              <a:rPr lang="en-US" sz="3400" i="1" dirty="0"/>
              <a:t>.”</a:t>
            </a:r>
          </a:p>
        </p:txBody>
      </p:sp>
      <p:sp>
        <p:nvSpPr>
          <p:cNvPr id="5" name="TextBox 4">
            <a:extLst>
              <a:ext uri="{FF2B5EF4-FFF2-40B4-BE49-F238E27FC236}">
                <a16:creationId xmlns:a16="http://schemas.microsoft.com/office/drawing/2014/main" id="{C53CCA2A-3F99-47E1-8FBF-D71C623F0D95}"/>
              </a:ext>
            </a:extLst>
          </p:cNvPr>
          <p:cNvSpPr txBox="1"/>
          <p:nvPr/>
        </p:nvSpPr>
        <p:spPr>
          <a:xfrm>
            <a:off x="3120033" y="308283"/>
            <a:ext cx="5951934"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John F. Walvoord</a:t>
            </a:r>
          </a:p>
          <a:p>
            <a:pPr algn="ctr"/>
            <a:r>
              <a:rPr lang="en-US" sz="1600" i="1" dirty="0">
                <a:latin typeface="Calibri" panose="020F0502020204030204" pitchFamily="34" charset="0"/>
                <a:ea typeface="+mj-ea"/>
                <a:cs typeface="+mj-cs"/>
              </a:rPr>
              <a:t>"Christ's Olivet Discourse on the End of the Age Part V: The Parable of the Ten Virgins," </a:t>
            </a:r>
            <a:r>
              <a:rPr lang="en-US" sz="1600" dirty="0">
                <a:latin typeface="Calibri" panose="020F0502020204030204" pitchFamily="34" charset="0"/>
                <a:ea typeface="+mj-ea"/>
                <a:cs typeface="+mj-cs"/>
              </a:rPr>
              <a:t>Bibliotheca Sacra 129, no. 514 (April 1972): 101.</a:t>
            </a:r>
          </a:p>
        </p:txBody>
      </p:sp>
      <p:pic>
        <p:nvPicPr>
          <p:cNvPr id="6" name="Picture 5">
            <a:extLst>
              <a:ext uri="{FF2B5EF4-FFF2-40B4-BE49-F238E27FC236}">
                <a16:creationId xmlns:a16="http://schemas.microsoft.com/office/drawing/2014/main" id="{6A142620-C214-49DF-B366-6505E77655FF}"/>
              </a:ext>
            </a:extLst>
          </p:cNvPr>
          <p:cNvPicPr>
            <a:picLocks noChangeAspect="1"/>
          </p:cNvPicPr>
          <p:nvPr/>
        </p:nvPicPr>
        <p:blipFill>
          <a:blip r:embed="rId2"/>
          <a:stretch>
            <a:fillRect/>
          </a:stretch>
        </p:blipFill>
        <p:spPr>
          <a:xfrm>
            <a:off x="609600" y="76200"/>
            <a:ext cx="1097280" cy="1097280"/>
          </a:xfrm>
          <a:prstGeom prst="rect">
            <a:avLst/>
          </a:prstGeom>
          <a:ln>
            <a:solidFill>
              <a:schemeClr val="tx1"/>
            </a:solidFill>
          </a:ln>
        </p:spPr>
      </p:pic>
    </p:spTree>
    <p:extLst>
      <p:ext uri="{BB962C8B-B14F-4D97-AF65-F5344CB8AC3E}">
        <p14:creationId xmlns:p14="http://schemas.microsoft.com/office/powerpoint/2010/main" val="377558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799" cy="4666891"/>
          </a:xfrm>
        </p:spPr>
        <p:txBody>
          <a:bodyPr/>
          <a:lstStyle/>
          <a:p>
            <a:pPr marL="0" indent="0" algn="just">
              <a:buNone/>
              <a:defRPr/>
            </a:pPr>
            <a:r>
              <a:rPr lang="en-US" sz="3400" dirty="0"/>
              <a:t>“There is no clear distinction between the illustrations before Matthew 24:45 and those which follow. Neither the church nor the rapture are in view. Inasmuch as the rapture (John 14:1–3) had not yet been revealed, it is questionable whether Christ would have tried to teach His disciples using an illustration of a truth that was not even known to them at this time. Interpretation, therefore, must relate this passage to the context, namely, the doctrine of the second coming of Christ to establish His earthly kingdom</a:t>
            </a:r>
            <a:r>
              <a:rPr lang="en-US" sz="3400" i="1" dirty="0"/>
              <a:t>.”</a:t>
            </a:r>
          </a:p>
        </p:txBody>
      </p:sp>
      <p:sp>
        <p:nvSpPr>
          <p:cNvPr id="6" name="TextBox 5">
            <a:extLst>
              <a:ext uri="{FF2B5EF4-FFF2-40B4-BE49-F238E27FC236}">
                <a16:creationId xmlns:a16="http://schemas.microsoft.com/office/drawing/2014/main" id="{89D13346-B1DC-40D1-9EAA-AA7D17A6DCA6}"/>
              </a:ext>
            </a:extLst>
          </p:cNvPr>
          <p:cNvSpPr txBox="1"/>
          <p:nvPr/>
        </p:nvSpPr>
        <p:spPr>
          <a:xfrm>
            <a:off x="3120033" y="308283"/>
            <a:ext cx="5951934" cy="1215717"/>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John F. Walvoord</a:t>
            </a:r>
          </a:p>
          <a:p>
            <a:pPr algn="ctr"/>
            <a:r>
              <a:rPr lang="en-US" sz="1600" i="1" dirty="0">
                <a:latin typeface="Calibri" panose="020F0502020204030204" pitchFamily="34" charset="0"/>
                <a:ea typeface="+mj-ea"/>
                <a:cs typeface="+mj-cs"/>
              </a:rPr>
              <a:t>"Christ's Olivet Discourse on the End of the Age Part V: The Parable of the Ten Virgins," </a:t>
            </a:r>
            <a:r>
              <a:rPr lang="en-US" sz="1600" dirty="0">
                <a:latin typeface="Calibri" panose="020F0502020204030204" pitchFamily="34" charset="0"/>
                <a:ea typeface="+mj-ea"/>
                <a:cs typeface="+mj-cs"/>
              </a:rPr>
              <a:t>Bibliotheca Sacra 129, no. 514 (April 1972): 101.</a:t>
            </a:r>
          </a:p>
        </p:txBody>
      </p:sp>
      <p:pic>
        <p:nvPicPr>
          <p:cNvPr id="5" name="Picture 4">
            <a:extLst>
              <a:ext uri="{FF2B5EF4-FFF2-40B4-BE49-F238E27FC236}">
                <a16:creationId xmlns:a16="http://schemas.microsoft.com/office/drawing/2014/main" id="{7A135A13-B91C-4F08-9EEB-B61055395094}"/>
              </a:ext>
            </a:extLst>
          </p:cNvPr>
          <p:cNvPicPr>
            <a:picLocks noChangeAspect="1"/>
          </p:cNvPicPr>
          <p:nvPr/>
        </p:nvPicPr>
        <p:blipFill>
          <a:blip r:embed="rId2"/>
          <a:stretch>
            <a:fillRect/>
          </a:stretch>
        </p:blipFill>
        <p:spPr>
          <a:xfrm>
            <a:off x="609600" y="76200"/>
            <a:ext cx="1097280" cy="1097280"/>
          </a:xfrm>
          <a:prstGeom prst="rect">
            <a:avLst/>
          </a:prstGeom>
          <a:ln>
            <a:solidFill>
              <a:schemeClr val="tx1"/>
            </a:solidFill>
          </a:ln>
        </p:spPr>
      </p:pic>
    </p:spTree>
    <p:extLst>
      <p:ext uri="{BB962C8B-B14F-4D97-AF65-F5344CB8AC3E}">
        <p14:creationId xmlns:p14="http://schemas.microsoft.com/office/powerpoint/2010/main" val="31297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BF99C-14F9-4579-8034-780F745C170F}"/>
              </a:ext>
            </a:extLst>
          </p:cNvPr>
          <p:cNvPicPr>
            <a:picLocks noChangeAspect="1"/>
          </p:cNvPicPr>
          <p:nvPr/>
        </p:nvPicPr>
        <p:blipFill>
          <a:blip r:embed="rId2"/>
          <a:stretch>
            <a:fillRect/>
          </a:stretch>
        </p:blipFill>
        <p:spPr>
          <a:xfrm>
            <a:off x="0" y="0"/>
            <a:ext cx="12192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4739759"/>
          </a:xfrm>
          <a:prstGeom prst="rect">
            <a:avLst/>
          </a:prstGeom>
        </p:spPr>
        <p:txBody>
          <a:bodyPr wrap="square">
            <a:spAutoFit/>
          </a:bodyPr>
          <a:lstStyle/>
          <a:p>
            <a:pPr marL="0" marR="0" algn="ctr" defTabSz="68580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14:1–4</a:t>
            </a:r>
          </a:p>
          <a:p>
            <a:pPr marL="0" marR="0"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1</a:t>
            </a:r>
            <a:r>
              <a:rPr lang="en-US" sz="36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6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600" baseline="30000" dirty="0">
                <a:effectLst>
                  <a:outerShdw blurRad="38100" dist="38100" dir="2700000" algn="tl">
                    <a:srgbClr val="000000">
                      <a:alpha val="43137"/>
                    </a:srgbClr>
                  </a:outerShdw>
                </a:effectLst>
                <a:latin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600" i="1" dirty="0">
                <a:effectLst>
                  <a:outerShdw blurRad="38100" dist="38100" dir="2700000" algn="tl">
                    <a:srgbClr val="000000">
                      <a:alpha val="43137"/>
                    </a:srgbClr>
                  </a:outerShdw>
                </a:effectLst>
                <a:latin typeface="Calibri" panose="020F0502020204030204" pitchFamily="34" charset="0"/>
              </a:rPr>
              <a:t>there</a:t>
            </a:r>
            <a:r>
              <a:rPr lang="en-US" sz="3600" dirty="0">
                <a:effectLst>
                  <a:outerShdw blurRad="38100" dist="38100" dir="2700000" algn="tl">
                    <a:srgbClr val="000000">
                      <a:alpha val="43137"/>
                    </a:srgbClr>
                  </a:outerShdw>
                </a:effectLst>
                <a:latin typeface="Calibri" panose="020F0502020204030204" pitchFamily="34" charset="0"/>
              </a:rPr>
              <a:t> you may be also. </a:t>
            </a:r>
            <a:r>
              <a:rPr lang="en-US" sz="3600" baseline="30000" dirty="0">
                <a:effectLst>
                  <a:outerShdw blurRad="38100" dist="38100" dir="2700000" algn="tl">
                    <a:srgbClr val="000000">
                      <a:alpha val="43137"/>
                    </a:srgbClr>
                  </a:outerShdw>
                </a:effectLst>
                <a:latin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1235049825"/>
              </p:ext>
            </p:extLst>
          </p:nvPr>
        </p:nvGraphicFramePr>
        <p:xfrm>
          <a:off x="609600" y="228296"/>
          <a:ext cx="10972800" cy="6401409"/>
        </p:xfrm>
        <a:graphic>
          <a:graphicData uri="http://schemas.openxmlformats.org/drawingml/2006/table">
            <a:tbl>
              <a:tblPr>
                <a:tableStyleId>{35758FB7-9AC5-4552-8A53-C91805E547FA}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8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Passion week</a:t>
                      </a:r>
                    </a:p>
                  </a:txBody>
                  <a:tcPr marL="68580" marR="68580" marT="34290" marB="34290" anchor="ctr" horzOverflow="overflow">
                    <a:solidFill>
                      <a:srgbClr val="FFFF99"/>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Third day</a:t>
                      </a:r>
                    </a:p>
                  </a:txBody>
                  <a:tcPr marL="68580" marR="68580" marT="34290" marB="34290" anchor="ctr" horzOverflow="overflow">
                    <a:solidFill>
                      <a:srgbClr val="FFFF99"/>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sng" strike="noStrike" kern="1200" cap="none" normalizeH="0" baseline="0" dirty="0">
                          <a:ln>
                            <a:noFill/>
                          </a:ln>
                          <a:solidFill>
                            <a:srgbClr val="000099"/>
                          </a:solidFill>
                          <a:effectLst/>
                          <a:latin typeface="Calibri" panose="020F0502020204030204" pitchFamily="34" charset="0"/>
                          <a:ea typeface="+mn-ea"/>
                          <a:cs typeface="+mn-cs"/>
                        </a:rPr>
                        <a:t>Sixth day</a:t>
                      </a:r>
                    </a:p>
                  </a:txBody>
                  <a:tcPr marL="68580" marR="68580" marT="34290" marB="34290" anchor="ctr" horzOverflow="overflow">
                    <a:solidFill>
                      <a:srgbClr val="FFFFCC"/>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1162716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4259E9-F8CB-4AE0-9D30-0ABD1215DCFD}"/>
              </a:ext>
            </a:extLst>
          </p:cNvPr>
          <p:cNvSpPr/>
          <p:nvPr/>
        </p:nvSpPr>
        <p:spPr>
          <a:xfrm>
            <a:off x="2890839" y="308283"/>
            <a:ext cx="6410325"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Ron Rhodes</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Big Book of Bible Answers: A Guide to Understanding the Most Challenging Questions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2013), 278.</a:t>
            </a:r>
          </a:p>
        </p:txBody>
      </p:sp>
      <p:pic>
        <p:nvPicPr>
          <p:cNvPr id="2" name="Picture 1">
            <a:extLst>
              <a:ext uri="{FF2B5EF4-FFF2-40B4-BE49-F238E27FC236}">
                <a16:creationId xmlns:a16="http://schemas.microsoft.com/office/drawing/2014/main" id="{E8138A89-DC9F-4CD1-A67B-98FE9F32AE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1666" r="31666"/>
          <a:stretch/>
        </p:blipFill>
        <p:spPr>
          <a:xfrm>
            <a:off x="609600" y="45720"/>
            <a:ext cx="1105408" cy="1097280"/>
          </a:xfrm>
          <a:prstGeom prst="rect">
            <a:avLst/>
          </a:prstGeom>
          <a:ln w="19050">
            <a:solidFill>
              <a:schemeClr val="tx1"/>
            </a:solidFill>
          </a:ln>
        </p:spPr>
      </p:pic>
      <p:sp>
        <p:nvSpPr>
          <p:cNvPr id="8" name="TextBox 7">
            <a:extLst>
              <a:ext uri="{FF2B5EF4-FFF2-40B4-BE49-F238E27FC236}">
                <a16:creationId xmlns:a16="http://schemas.microsoft.com/office/drawing/2014/main" id="{C56A2854-9E01-4DCA-BC81-031B8CC7BFCC}"/>
              </a:ext>
            </a:extLst>
          </p:cNvPr>
          <p:cNvSpPr txBox="1"/>
          <p:nvPr/>
        </p:nvSpPr>
        <p:spPr>
          <a:xfrm>
            <a:off x="609600" y="1600201"/>
            <a:ext cx="10972800" cy="4031873"/>
          </a:xfrm>
          <a:prstGeom prst="rect">
            <a:avLst/>
          </a:prstGeom>
          <a:noFill/>
        </p:spPr>
        <p:txBody>
          <a:bodyPr wrap="square">
            <a:spAutoFit/>
          </a:bodyPr>
          <a:lstStyle/>
          <a:p>
            <a:pPr algn="just"/>
            <a:r>
              <a:rPr lang="en-US" sz="3200" dirty="0">
                <a:effectLst>
                  <a:outerShdw blurRad="38100" dist="38100" dir="2700000" algn="tl">
                    <a:srgbClr val="000000"/>
                  </a:outerShdw>
                </a:effectLst>
                <a:latin typeface="Calibri" panose="020F0502020204030204" pitchFamily="34" charset="0"/>
                <a:cs typeface="+mn-cs"/>
              </a:rPr>
              <a:t>“This view is based on the parable of the 10 virgins—depicting five virgins being prepared and five unprepared (Matthew 25:1–13). This is interpreted to mean that only faithful, and watchful Christians will be raptured . . .Pre-</a:t>
            </a:r>
            <a:r>
              <a:rPr lang="en-US" sz="3200" dirty="0" err="1">
                <a:effectLst>
                  <a:outerShdw blurRad="38100" dist="38100" dir="2700000" algn="tl">
                    <a:srgbClr val="000000"/>
                  </a:outerShdw>
                </a:effectLst>
                <a:latin typeface="Calibri" panose="020F0502020204030204" pitchFamily="34" charset="0"/>
                <a:cs typeface="+mn-cs"/>
              </a:rPr>
              <a:t>tribulationalists</a:t>
            </a:r>
            <a:r>
              <a:rPr lang="en-US" sz="3200" dirty="0">
                <a:effectLst>
                  <a:outerShdw blurRad="38100" dist="38100" dir="2700000" algn="tl">
                    <a:srgbClr val="000000"/>
                  </a:outerShdw>
                </a:effectLst>
                <a:latin typeface="Calibri" panose="020F0502020204030204" pitchFamily="34" charset="0"/>
                <a:cs typeface="+mn-cs"/>
              </a:rPr>
              <a:t> respond that Matthew 25:1–13 has nothing to do with the rapture. Those virgins who are ‘unprepared’ apparently represent people living during the tribulation period who are unprepared for Christ's second coming (seven years after the rapture).”</a:t>
            </a:r>
          </a:p>
        </p:txBody>
      </p:sp>
    </p:spTree>
    <p:extLst>
      <p:ext uri="{BB962C8B-B14F-4D97-AF65-F5344CB8AC3E}">
        <p14:creationId xmlns:p14="http://schemas.microsoft.com/office/powerpoint/2010/main" val="230090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90231" y="304800"/>
            <a:ext cx="5811541" cy="1066800"/>
          </a:xfrm>
        </p:spPr>
        <p:txBody>
          <a:bodyPr/>
          <a:lstStyle/>
          <a:p>
            <a:pPr algn="ctr">
              <a:spcAft>
                <a:spcPts val="600"/>
              </a:spcAft>
            </a:pPr>
            <a:r>
              <a:rPr lang="en-US" sz="3600" kern="1200" dirty="0">
                <a:solidFill>
                  <a:srgbClr val="00FFFF"/>
                </a:solidFill>
                <a:effectLst>
                  <a:outerShdw blurRad="38100" dist="38100" dir="2700000" algn="tl">
                    <a:srgbClr val="000000">
                      <a:alpha val="43137"/>
                    </a:srgbClr>
                  </a:outerShdw>
                </a:effectLst>
                <a:ea typeface="+mn-ea"/>
                <a:cs typeface="Arial" charset="0"/>
              </a:rPr>
              <a:t>G.N.H. Peters </a:t>
            </a:r>
            <a:br>
              <a:rPr lang="en-US" sz="32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Theocratic Kingdom</a:t>
            </a:r>
            <a:r>
              <a:rPr lang="en-US" sz="2000" dirty="0">
                <a:solidFill>
                  <a:schemeClr val="tx1"/>
                </a:solidFill>
                <a:effectLst>
                  <a:outerShdw blurRad="38100" dist="38100" dir="2700000" algn="tl">
                    <a:srgbClr val="000000">
                      <a:alpha val="43137"/>
                    </a:srgbClr>
                  </a:outerShdw>
                </a:effectLst>
              </a:rPr>
              <a:t>, 2:332</a:t>
            </a:r>
            <a:endParaRPr lang="en-US" altLang="en-US" sz="32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22939" y="1447800"/>
            <a:ext cx="10959461"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not simply those who ‘watch’ that shall ‘escape,’ but those,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21:36</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‘watch and pray always,’ avoiding the corrupting influences around them. The number of translated ones may not be very large (for the number of translated ones given as...types in comparison with the number of those not translated, and with that of the resurrected saints is small so that Dr. </a:t>
            </a:r>
            <a:r>
              <a:rPr lang="en-US" sz="31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Seiss</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whom many concur, is undoubtedly correct in saying: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have no idea that a very large portion of mankind, or even of the professing Church, will be thus taken</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first translation, if I may so speak, will embrace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the select few who watch and pray always</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p:pic>
        <p:nvPicPr>
          <p:cNvPr id="3" name="Picture 2">
            <a:extLst>
              <a:ext uri="{FF2B5EF4-FFF2-40B4-BE49-F238E27FC236}">
                <a16:creationId xmlns:a16="http://schemas.microsoft.com/office/drawing/2014/main" id="{350D7FA4-D6F6-4852-9D3E-DCAA1F90F8B5}"/>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622939" y="76200"/>
            <a:ext cx="908685" cy="1371600"/>
          </a:xfrm>
          <a:prstGeom prst="rect">
            <a:avLst/>
          </a:prstGeom>
          <a:ln>
            <a:solidFill>
              <a:schemeClr val="tx1"/>
            </a:solidFill>
          </a:ln>
        </p:spPr>
      </p:pic>
    </p:spTree>
    <p:extLst>
      <p:ext uri="{BB962C8B-B14F-4D97-AF65-F5344CB8AC3E}">
        <p14:creationId xmlns:p14="http://schemas.microsoft.com/office/powerpoint/2010/main" val="3276657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“I believe that Peters is mistaken in confounding various thief passages with the coming of the Lord for the church (e.g., Matt. 24:37-44, Luke 17:26-37). Where these passage speak of ‘one taken...another left,’ Peters falls into the common mistake of misinterpreting Second Coming judgment passages as Rapture passages...If we consider various passages where people fail to watch or perform, we find that some very serious consequences result: Left as dead for birds of prey (Mat. 24:28, 37-43; Luke 17:37). Being cut in two with the hypocrites, weeping and gnashing of teeth (Matt. 24:51). Being shut out from the wedding feast . . .</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3048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3074" name="Picture 2" descr="SpiritAndTruth.org Revelation">
            <a:extLst>
              <a:ext uri="{FF2B5EF4-FFF2-40B4-BE49-F238E27FC236}">
                <a16:creationId xmlns:a16="http://schemas.microsoft.com/office/drawing/2014/main" id="{0C6EA3BC-70B4-41E0-96F5-6C3C37CE15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5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 with the Master proclaiming,  I do not know you (Matt. 25:12 cf. Matt. 7:23). Being cast into outer darkness, weeping and gnashing of teeth (Matt. 25:30). Although some teach that ‘outer darkness’ is a place where under-performing believers may suffer during the Millennial Kingdom, this seems most unlikely. Jesus clearly states that those Jews who did not believe in Him—the faithless ‘sons of the Kingdom’—were bound for outer darkness (Matt. 8:12)...While not focusing specifically on Rapture-related warning passages here, I hope you can see that the way in which a person interprets various readiness warning passages—whether. . .</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3048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6" name="Picture 2" descr="SpiritAndTruth.org Revelation">
            <a:extLst>
              <a:ext uri="{FF2B5EF4-FFF2-40B4-BE49-F238E27FC236}">
                <a16:creationId xmlns:a16="http://schemas.microsoft.com/office/drawing/2014/main" id="{195CC564-0B20-4DA8-9250-99D31D8EFA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7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 they can have in view believers who are securely saved—will have a lot to do with whether a teacher believes that the body of Christ will be sliced into two companies, either at the Rapture or at the entry to the Millennial Kingdom to follow. Peters, while having much to offer concerning the coming Kingdom and eschatology in general, appears to be comfortable with the idea that it is our performance rather than identity that determines our destiny in relation to the Rapture. I take the opposite view: that those who are in Christ are joined to Christ in a way which cannot (and will not) be broken.”</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48000" y="304800"/>
            <a:ext cx="630555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Tony Garland</a:t>
            </a:r>
          </a:p>
          <a:p>
            <a:pPr algn="ctr" eaLnBrk="1" hangingPunct="1"/>
            <a:r>
              <a:rPr lang="en-US" sz="1800" kern="0" dirty="0">
                <a:solidFill>
                  <a:schemeClr val="tx1"/>
                </a:solidFill>
                <a:effectLst>
                  <a:outerShdw blurRad="38100" dist="38100" dir="2700000" algn="tl">
                    <a:srgbClr val="000000">
                      <a:alpha val="43137"/>
                    </a:srgbClr>
                  </a:outerShdw>
                </a:effectLst>
              </a:rPr>
              <a:t>Anthony Garland, "Q181 : George Peters and the Partial Rapture View," online: www.spiritandtruth.org, accessed 13 August 2015.</a:t>
            </a:r>
          </a:p>
        </p:txBody>
      </p:sp>
      <p:pic>
        <p:nvPicPr>
          <p:cNvPr id="6" name="Picture 2" descr="SpiritAndTruth.org Revelation">
            <a:extLst>
              <a:ext uri="{FF2B5EF4-FFF2-40B4-BE49-F238E27FC236}">
                <a16:creationId xmlns:a16="http://schemas.microsoft.com/office/drawing/2014/main" id="{26CAD604-B9C7-4219-8516-F70F75B6CD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1916"/>
            <a:ext cx="1642450" cy="12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5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24:36-41</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00623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them all away; so will the coming of the Son of Man be.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36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p:txBody>
      </p:sp>
    </p:spTree>
    <p:extLst>
      <p:ext uri="{BB962C8B-B14F-4D97-AF65-F5344CB8AC3E}">
        <p14:creationId xmlns:p14="http://schemas.microsoft.com/office/powerpoint/2010/main" val="2308128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667000" y="1600200"/>
            <a:ext cx="8915400" cy="3962400"/>
          </a:xfrm>
        </p:spPr>
        <p:txBody>
          <a:bodyPr/>
          <a:lstStyle/>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“Again, this passage is in that discourse in which the Lord outlined His program for Israel, who was already in the tribulation period. The one taken is taken to judgment and the one left is left for the millennial blessing. Such is not the prospect for the church</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162</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59A62008-D53B-4C6D-BE34-29E3D5870BB0}"/>
              </a:ext>
            </a:extLst>
          </p:cNvPr>
          <p:cNvPicPr>
            <a:picLocks noChangeAspect="1"/>
          </p:cNvPicPr>
          <p:nvPr/>
        </p:nvPicPr>
        <p:blipFill>
          <a:blip r:embed="rId3"/>
          <a:stretch>
            <a:fillRect/>
          </a:stretch>
        </p:blipFill>
        <p:spPr>
          <a:xfrm>
            <a:off x="609601" y="1752600"/>
            <a:ext cx="1865145" cy="2743200"/>
          </a:xfrm>
          <a:prstGeom prst="rect">
            <a:avLst/>
          </a:prstGeom>
        </p:spPr>
      </p:pic>
    </p:spTree>
    <p:extLst>
      <p:ext uri="{BB962C8B-B14F-4D97-AF65-F5344CB8AC3E}">
        <p14:creationId xmlns:p14="http://schemas.microsoft.com/office/powerpoint/2010/main" val="389354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529375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Luke 21:28, 34-36</a:t>
            </a:r>
          </a:p>
          <a:p>
            <a:pPr algn="just" eaLnBrk="1" hangingPunct="1">
              <a:defRPr/>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these things begin to take place, straighten up and lift up your heads, because your redemption is drawing near…</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be on your guard, so that your hearts will not be weighed down with dissipation and drunkenness and the worries of life, and that this day will not come on you suddenly, like a trap</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it will come upon all those who live on the face of all the earth.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stay alert at all times, praying that you will have strength to escape all these things that are going to take place, and to stand before the Son of Man.”</a:t>
            </a:r>
          </a:p>
        </p:txBody>
      </p:sp>
    </p:spTree>
    <p:extLst>
      <p:ext uri="{BB962C8B-B14F-4D97-AF65-F5344CB8AC3E}">
        <p14:creationId xmlns:p14="http://schemas.microsoft.com/office/powerpoint/2010/main" val="148629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D9DFF-5BC3-4D0B-93AF-159F09A43490}"/>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Luke</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21:21, 28, 34-36</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Then those who are in Judea must flee to the mountains, and those who are in the midst of the city must leave, and those who are in the country must not enter the city</a:t>
            </a: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28</a:t>
            </a:r>
            <a:r>
              <a:rPr lang="en-US" sz="3200" dirty="0">
                <a:effectLst>
                  <a:outerShdw blurRad="38100" dist="38100" dir="2700000" algn="tl">
                    <a:srgbClr val="000000">
                      <a:alpha val="43137"/>
                    </a:srgbClr>
                  </a:outerShdw>
                </a:effectLst>
                <a:latin typeface="Calibri" panose="020F0502020204030204" pitchFamily="34" charset="0"/>
              </a:rPr>
              <a:t> But when these things begin to take place, straighten up and lift up your heads, because your redemption is drawing near…</a:t>
            </a:r>
            <a:r>
              <a:rPr lang="en-US" sz="3200" baseline="30000" dirty="0">
                <a:effectLst>
                  <a:outerShdw blurRad="38100" dist="38100" dir="2700000" algn="tl">
                    <a:srgbClr val="000000">
                      <a:alpha val="43137"/>
                    </a:srgbClr>
                  </a:outerShdw>
                </a:effectLst>
                <a:latin typeface="Calibri" panose="020F0502020204030204" pitchFamily="34" charset="0"/>
              </a:rPr>
              <a:t>34 </a:t>
            </a:r>
            <a:r>
              <a:rPr lang="en-US" sz="3200" dirty="0">
                <a:effectLst>
                  <a:outerShdw blurRad="38100" dist="38100" dir="2700000" algn="tl">
                    <a:srgbClr val="000000">
                      <a:alpha val="43137"/>
                    </a:srgbClr>
                  </a:outerShdw>
                </a:effectLst>
                <a:latin typeface="Calibri" panose="020F0502020204030204" pitchFamily="34" charset="0"/>
              </a:rPr>
              <a:t>But be on your guard, so that your hearts will not be weighed down with dissipation and drunkenness and the worries of life, and that this day will not come on you suddenly, like a trap; </a:t>
            </a:r>
            <a:r>
              <a:rPr lang="en-US" sz="3200" baseline="30000" dirty="0">
                <a:effectLst>
                  <a:outerShdw blurRad="38100" dist="38100" dir="2700000" algn="tl">
                    <a:srgbClr val="000000">
                      <a:alpha val="43137"/>
                    </a:srgbClr>
                  </a:outerShdw>
                </a:effectLst>
                <a:latin typeface="Calibri" panose="020F0502020204030204" pitchFamily="34" charset="0"/>
              </a:rPr>
              <a:t> 35</a:t>
            </a:r>
            <a:r>
              <a:rPr lang="en-US" sz="3200" dirty="0">
                <a:effectLst>
                  <a:outerShdw blurRad="38100" dist="38100" dir="2700000" algn="tl">
                    <a:srgbClr val="000000">
                      <a:alpha val="43137"/>
                    </a:srgbClr>
                  </a:outerShdw>
                </a:effectLst>
                <a:latin typeface="Calibri" panose="020F0502020204030204" pitchFamily="34" charset="0"/>
              </a:rPr>
              <a:t> for . . .</a:t>
            </a:r>
          </a:p>
        </p:txBody>
      </p:sp>
    </p:spTree>
    <p:extLst>
      <p:ext uri="{BB962C8B-B14F-4D97-AF65-F5344CB8AC3E}">
        <p14:creationId xmlns:p14="http://schemas.microsoft.com/office/powerpoint/2010/main" val="3700913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FD9DFF-5BC3-4D0B-93AF-159F09A43490}"/>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83154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Luke</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21:21, 28, 34-36</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 . . it will come upon all those who live on the face of all the earth. </a:t>
            </a:r>
            <a:r>
              <a:rPr lang="en-US" sz="3200" baseline="30000" dirty="0">
                <a:effectLst>
                  <a:outerShdw blurRad="38100" dist="38100" dir="2700000" algn="tl">
                    <a:srgbClr val="000000">
                      <a:alpha val="43137"/>
                    </a:srgbClr>
                  </a:outerShdw>
                </a:effectLst>
                <a:latin typeface="Calibri" panose="020F0502020204030204" pitchFamily="34" charset="0"/>
              </a:rPr>
              <a:t>36</a:t>
            </a:r>
            <a:r>
              <a:rPr lang="en-US" sz="3200" dirty="0">
                <a:effectLst>
                  <a:outerShdw blurRad="38100" dist="38100" dir="2700000" algn="tl">
                    <a:srgbClr val="000000">
                      <a:alpha val="43137"/>
                    </a:srgbClr>
                  </a:outerShdw>
                </a:effectLst>
                <a:latin typeface="Calibri" panose="020F0502020204030204" pitchFamily="34" charset="0"/>
              </a:rPr>
              <a:t> But stay alert at all times, praying that you will have strength to escape all these things that are going to take place, and to stand before the Son of Man.”</a:t>
            </a:r>
          </a:p>
        </p:txBody>
      </p:sp>
      <p:pic>
        <p:nvPicPr>
          <p:cNvPr id="2" name="Picture 1">
            <a:extLst>
              <a:ext uri="{FF2B5EF4-FFF2-40B4-BE49-F238E27FC236}">
                <a16:creationId xmlns:a16="http://schemas.microsoft.com/office/drawing/2014/main" id="{1B756157-27FE-44D3-98D9-F6D42E0463E3}"/>
              </a:ext>
            </a:extLst>
          </p:cNvPr>
          <p:cNvPicPr>
            <a:picLocks noChangeAspect="1"/>
          </p:cNvPicPr>
          <p:nvPr/>
        </p:nvPicPr>
        <p:blipFill>
          <a:blip r:embed="rId3"/>
          <a:stretch>
            <a:fillRect/>
          </a:stretch>
        </p:blipFill>
        <p:spPr>
          <a:xfrm>
            <a:off x="4839093" y="2971800"/>
            <a:ext cx="2513814" cy="1828800"/>
          </a:xfrm>
          <a:prstGeom prst="rect">
            <a:avLst/>
          </a:prstGeom>
        </p:spPr>
      </p:pic>
    </p:spTree>
    <p:extLst>
      <p:ext uri="{BB962C8B-B14F-4D97-AF65-F5344CB8AC3E}">
        <p14:creationId xmlns:p14="http://schemas.microsoft.com/office/powerpoint/2010/main" val="1035832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743200" y="1600200"/>
            <a:ext cx="8811461" cy="4876800"/>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“It will be observed that the primary reference in this chapter is to the nation of Israel, who was already in the tribulation period, and therefore this is not applicable to the church. The things to be escaped are judgments associated with ‘that day’ (vs. 34), that is, the Day of the Lord. Watchfulness is enjoined upon the church (1 Thessalonians 5:6; Titus 2:13) apart from being found worthy to participate in the translation</a:t>
            </a:r>
            <a:r>
              <a:rPr lang="en-US" i="1" dirty="0">
                <a:effectLst>
                  <a:outerShdw blurRad="38100" dist="38100" dir="2700000" algn="tl">
                    <a:srgbClr val="000000">
                      <a:alpha val="43137"/>
                    </a:srgbClr>
                  </a:outerShdw>
                </a:effectLst>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161-62</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DD15F75-8556-4C08-92C8-F3367389685B}"/>
              </a:ext>
            </a:extLst>
          </p:cNvPr>
          <p:cNvPicPr>
            <a:picLocks noChangeAspect="1"/>
          </p:cNvPicPr>
          <p:nvPr/>
        </p:nvPicPr>
        <p:blipFill>
          <a:blip r:embed="rId3"/>
          <a:stretch>
            <a:fillRect/>
          </a:stretch>
        </p:blipFill>
        <p:spPr>
          <a:xfrm>
            <a:off x="609601" y="1752600"/>
            <a:ext cx="1865145" cy="2743200"/>
          </a:xfrm>
          <a:prstGeom prst="rect">
            <a:avLst/>
          </a:prstGeom>
        </p:spPr>
      </p:pic>
    </p:spTree>
    <p:extLst>
      <p:ext uri="{BB962C8B-B14F-4D97-AF65-F5344CB8AC3E}">
        <p14:creationId xmlns:p14="http://schemas.microsoft.com/office/powerpoint/2010/main" val="422591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119120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762500" y="228601"/>
            <a:ext cx="2667000" cy="914401"/>
          </a:xfrm>
        </p:spPr>
        <p:txBody>
          <a:bodyPr/>
          <a:lstStyle/>
          <a:p>
            <a:pPr algn="ctr" eaLnBrk="1" fontAlgn="auto" hangingPunct="1">
              <a:spcAft>
                <a:spcPts val="0"/>
              </a:spcAft>
              <a:defRPr/>
            </a:pPr>
            <a:r>
              <a:rPr lang="en-US" sz="4000" dirty="0">
                <a:solidFill>
                  <a:schemeClr val="tx2">
                    <a:satMod val="200000"/>
                  </a:schemeClr>
                </a:solidFill>
                <a:effectLst>
                  <a:outerShdw blurRad="38100" dist="38100" dir="2700000" algn="tl">
                    <a:srgbClr val="000000">
                      <a:alpha val="43137"/>
                    </a:srgbClr>
                  </a:outerShdw>
                </a:effectLst>
              </a:rPr>
              <a:t>Why?</a:t>
            </a:r>
          </a:p>
        </p:txBody>
      </p:sp>
      <p:sp>
        <p:nvSpPr>
          <p:cNvPr id="124931" name="Content Placeholder 2"/>
          <p:cNvSpPr>
            <a:spLocks noGrp="1"/>
          </p:cNvSpPr>
          <p:nvPr>
            <p:ph idx="1"/>
          </p:nvPr>
        </p:nvSpPr>
        <p:spPr>
          <a:xfrm>
            <a:off x="2133600" y="1143001"/>
            <a:ext cx="7848600" cy="3200400"/>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8681" y="40386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609600" y="128024"/>
          <a:ext cx="10972800" cy="6553192"/>
        </p:xfrm>
        <a:graphic>
          <a:graphicData uri="http://schemas.openxmlformats.org/drawingml/2006/table">
            <a:tbl>
              <a:tblPr>
                <a:tableStyleId>{5940675A-B579-460E-94D1-54222C63F5DA}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482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E3223-C16D-47DE-8B16-8FDCF2A56DE4}"/>
              </a:ext>
            </a:extLst>
          </p:cNvPr>
          <p:cNvPicPr>
            <a:picLocks noChangeAspect="1"/>
          </p:cNvPicPr>
          <p:nvPr/>
        </p:nvPicPr>
        <p:blipFill>
          <a:blip r:embed="rId2"/>
          <a:stretch>
            <a:fillRect/>
          </a:stretch>
        </p:blipFill>
        <p:spPr>
          <a:xfrm>
            <a:off x="0" y="1"/>
            <a:ext cx="12192000" cy="6858000"/>
          </a:xfrm>
          <a:prstGeom prst="rect">
            <a:avLst/>
          </a:prstGeom>
        </p:spPr>
      </p:pic>
      <p:sp>
        <p:nvSpPr>
          <p:cNvPr id="134147" name="Rectangle 1"/>
          <p:cNvSpPr>
            <a:spLocks noChangeArrowheads="1"/>
          </p:cNvSpPr>
          <p:nvPr/>
        </p:nvSpPr>
        <p:spPr bwMode="auto">
          <a:xfrm>
            <a:off x="1790700" y="1"/>
            <a:ext cx="8610600" cy="253915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(carnal believer’s)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2686898"/>
            <a:ext cx="3352800" cy="2011680"/>
          </a:xfrm>
          <a:prstGeom prst="rect">
            <a:avLst/>
          </a:prstGeom>
        </p:spPr>
      </p:pic>
    </p:spTree>
    <p:extLst>
      <p:ext uri="{BB962C8B-B14F-4D97-AF65-F5344CB8AC3E}">
        <p14:creationId xmlns:p14="http://schemas.microsoft.com/office/powerpoint/2010/main" val="3079557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200" i="1" dirty="0">
                <a:effectLst>
                  <a:outerShdw blurRad="38100" dist="38100" dir="2700000" algn="tl">
                    <a:srgbClr val="000000">
                      <a:alpha val="43137"/>
                    </a:srgbClr>
                  </a:outerShdw>
                </a:effectLst>
                <a:latin typeface="Calibri" panose="020F0502020204030204" pitchFamily="34" charset="0"/>
              </a:rPr>
              <a:t>only</a:t>
            </a:r>
            <a:r>
              <a:rPr lang="en-US" sz="3200" dirty="0">
                <a:effectLst>
                  <a:outerShdw blurRad="38100" dist="38100" dir="2700000" algn="tl">
                    <a:srgbClr val="000000">
                      <a:alpha val="43137"/>
                    </a:srgbClr>
                  </a:outerShdw>
                </a:effectLst>
                <a:latin typeface="Calibri" panose="020F0502020204030204" pitchFamily="34" charset="0"/>
              </a:rPr>
              <a:t> one receives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2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200" baseline="30000" dirty="0">
                <a:effectLst>
                  <a:outerShdw blurRad="38100" dist="38100" dir="2700000" algn="tl">
                    <a:srgbClr val="000000">
                      <a:alpha val="43137"/>
                    </a:srgbClr>
                  </a:outerShdw>
                </a:effectLst>
                <a:latin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200" i="1" dirty="0">
                <a:effectLst>
                  <a:outerShdw blurRad="38100" dist="38100" dir="2700000" algn="tl">
                    <a:srgbClr val="000000">
                      <a:alpha val="43137"/>
                    </a:srgbClr>
                  </a:outerShdw>
                </a:effectLst>
                <a:latin typeface="Calibri" panose="020F0502020204030204" pitchFamily="34" charset="0"/>
              </a:rPr>
              <a:t>do it</a:t>
            </a:r>
            <a:r>
              <a:rPr lang="en-US" sz="32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but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03957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John 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Watch yourselves, that you do not lose what we have accomplished, but that you may receive a full reward.”</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0" y="2133600"/>
            <a:ext cx="4572000" cy="2743200"/>
          </a:xfrm>
          <a:prstGeom prst="rect">
            <a:avLst/>
          </a:prstGeom>
        </p:spPr>
      </p:pic>
    </p:spTree>
    <p:extLst>
      <p:ext uri="{BB962C8B-B14F-4D97-AF65-F5344CB8AC3E}">
        <p14:creationId xmlns:p14="http://schemas.microsoft.com/office/powerpoint/2010/main" val="286067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What is the Rapture?</a:t>
            </a:r>
          </a:p>
        </p:txBody>
      </p:sp>
      <p:sp>
        <p:nvSpPr>
          <p:cNvPr id="32771" name="Rectangle 3"/>
          <p:cNvSpPr>
            <a:spLocks noGrp="1" noChangeArrowheads="1"/>
          </p:cNvSpPr>
          <p:nvPr>
            <p:ph idx="1"/>
          </p:nvPr>
        </p:nvSpPr>
        <p:spPr>
          <a:xfrm>
            <a:off x="1752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4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A7911A8F-E8E5-447C-A33C-25A03C6A44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0" y="2514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09600" y="1447801"/>
            <a:ext cx="10972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To overdo the sorrow aspect of the judgment seat of Christ is to make heaven hell. To under do the sorrow aspect is to make faithfulness inconsequential</a:t>
            </a:r>
            <a:r>
              <a:rPr lang="en-US" altLang="en-US" sz="3000" dirty="0">
                <a:effectLst>
                  <a:outerShdw blurRad="38100" dist="38100" dir="2700000" algn="tl">
                    <a:srgbClr val="000000">
                      <a:alpha val="43137"/>
                    </a:srgbClr>
                  </a:outerShdw>
                </a:effectLst>
                <a:latin typeface="Calibri" panose="020F0502020204030204" pitchFamily="34" charset="0"/>
              </a:rPr>
              <a:t>” (underlining mine).</a:t>
            </a:r>
          </a:p>
        </p:txBody>
      </p:sp>
      <p:sp>
        <p:nvSpPr>
          <p:cNvPr id="49155" name="TextBox 4"/>
          <p:cNvSpPr txBox="1">
            <a:spLocks noChangeArrowheads="1"/>
          </p:cNvSpPr>
          <p:nvPr/>
        </p:nvSpPr>
        <p:spPr bwMode="auto">
          <a:xfrm>
            <a:off x="3276600" y="171629"/>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latin typeface="Corbel" panose="020B0503020204020204" pitchFamily="34" charset="0"/>
              </a:rPr>
              <a:t>“The Judgment Seat of Christ in Theological Perspective,” Part 2, </a:t>
            </a:r>
            <a:r>
              <a:rPr lang="en-US" altLang="en-US" sz="1800" i="1" dirty="0">
                <a:effectLst>
                  <a:outerShdw blurRad="38100" dist="38100" dir="2700000" algn="tl">
                    <a:srgbClr val="000000">
                      <a:alpha val="43137"/>
                    </a:srgbClr>
                  </a:outerShdw>
                </a:effectLst>
                <a:latin typeface="Corbel" panose="020B0503020204020204" pitchFamily="34" charset="0"/>
              </a:rPr>
              <a:t>Bibliotheca Sacra</a:t>
            </a:r>
            <a:r>
              <a:rPr lang="en-US" altLang="en-US" sz="1800" dirty="0">
                <a:effectLst>
                  <a:outerShdw blurRad="38100" dist="38100" dir="2700000" algn="tl">
                    <a:srgbClr val="000000">
                      <a:alpha val="43137"/>
                    </a:srgbClr>
                  </a:outerShdw>
                </a:effectLst>
                <a:latin typeface="Corbel" panose="020B0503020204020204" pitchFamily="34" charset="0"/>
              </a:rPr>
              <a:t>, electronic media.</a:t>
            </a: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85800" y="76200"/>
            <a:ext cx="937483" cy="9144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60BA4-CF11-42A6-BD50-EBD3A4BF0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Timothy 4:8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crown</a:t>
            </a:r>
            <a:r>
              <a:rPr lang="en-US" sz="3600" dirty="0">
                <a:effectLst>
                  <a:outerShdw blurRad="38100" dist="38100" dir="2700000" algn="tl">
                    <a:srgbClr val="000000">
                      <a:alpha val="43137"/>
                    </a:srgbClr>
                  </a:outerShdw>
                </a:effectLst>
                <a:latin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 that day</a:t>
            </a:r>
            <a:r>
              <a:rPr lang="en-US" sz="3600" dirty="0">
                <a:effectLst>
                  <a:outerShdw blurRad="38100" dist="38100" dir="2700000" algn="tl">
                    <a:srgbClr val="000000">
                      <a:alpha val="43137"/>
                    </a:srgbClr>
                  </a:outerShdw>
                </a:effectLst>
                <a:latin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appearing</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3FA97728-93BF-49EA-9DA9-8A588870B0F9}"/>
              </a:ext>
            </a:extLst>
          </p:cNvPr>
          <p:cNvPicPr>
            <a:picLocks noChangeAspect="1"/>
          </p:cNvPicPr>
          <p:nvPr/>
        </p:nvPicPr>
        <p:blipFill rotWithShape="1">
          <a:blip r:embed="rId3"/>
          <a:srcRect l="12667" r="12667" b="5744"/>
          <a:stretch/>
        </p:blipFill>
        <p:spPr>
          <a:xfrm>
            <a:off x="4907074" y="3154680"/>
            <a:ext cx="2377852" cy="1645920"/>
          </a:xfrm>
          <a:prstGeom prst="rect">
            <a:avLst/>
          </a:prstGeom>
        </p:spPr>
      </p:pic>
    </p:spTree>
    <p:extLst>
      <p:ext uri="{BB962C8B-B14F-4D97-AF65-F5344CB8AC3E}">
        <p14:creationId xmlns:p14="http://schemas.microsoft.com/office/powerpoint/2010/main" val="3187255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971800" y="1524000"/>
            <a:ext cx="8610599" cy="4876800"/>
          </a:xfrm>
        </p:spPr>
        <p:txBody>
          <a:bodyPr/>
          <a:lstStyle/>
          <a:p>
            <a:pPr marL="0" indent="0" algn="just">
              <a:spcBef>
                <a:spcPts val="0"/>
              </a:spcBef>
              <a:buNone/>
              <a:defRPr/>
            </a:pPr>
            <a:r>
              <a:rPr lang="en-US" sz="3100" dirty="0">
                <a:effectLst>
                  <a:outerShdw blurRad="38100" dist="38100" dir="2700000" algn="tl">
                    <a:srgbClr val="000000">
                      <a:alpha val="43137"/>
                    </a:srgbClr>
                  </a:outerShdw>
                </a:effectLst>
                <a:cs typeface="Calibri" panose="020F0502020204030204" pitchFamily="34" charset="0"/>
              </a:rPr>
              <a:t>“This [2 Tim. 4:8] is used by the adherents of this position to show that the rapture must be a partial one. However, it is to be noticed that the subject of the translation is not in view in this passage, but rather the question of reward. The Second Advent was intended by God to be a purifying hope (1 John 3:3). Because of such purifying a new life is produced because of the expectancy of the Lord's return. Therefore, those that truly ‘love his appearing’ will experience a new kind of life which will bring a reward</a:t>
            </a:r>
            <a:r>
              <a:rPr lang="en-US" sz="3100" i="1" dirty="0">
                <a:effectLst>
                  <a:outerShdw blurRad="38100" dist="38100" dir="2700000" algn="tl">
                    <a:srgbClr val="000000">
                      <a:alpha val="43137"/>
                    </a:srgbClr>
                  </a:outerShdw>
                </a:effectLst>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163</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3CB1363-6229-4192-9BC7-7B9C3AAD35F9}"/>
              </a:ext>
            </a:extLst>
          </p:cNvPr>
          <p:cNvPicPr>
            <a:picLocks noChangeAspect="1"/>
          </p:cNvPicPr>
          <p:nvPr/>
        </p:nvPicPr>
        <p:blipFill>
          <a:blip r:embed="rId3"/>
          <a:stretch>
            <a:fillRect/>
          </a:stretch>
        </p:blipFill>
        <p:spPr>
          <a:xfrm>
            <a:off x="609601" y="1752600"/>
            <a:ext cx="1865145" cy="2743200"/>
          </a:xfrm>
          <a:prstGeom prst="rect">
            <a:avLst/>
          </a:prstGeom>
        </p:spPr>
      </p:pic>
    </p:spTree>
    <p:extLst>
      <p:ext uri="{BB962C8B-B14F-4D97-AF65-F5344CB8AC3E}">
        <p14:creationId xmlns:p14="http://schemas.microsoft.com/office/powerpoint/2010/main" val="1901919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6388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1776139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2432820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624404867"/>
              </p:ext>
            </p:extLst>
          </p:nvPr>
        </p:nvGraphicFramePr>
        <p:xfrm>
          <a:off x="381000" y="152400"/>
          <a:ext cx="11430000" cy="6553198"/>
        </p:xfrm>
        <a:graphic>
          <a:graphicData uri="http://schemas.openxmlformats.org/drawingml/2006/table">
            <a:tbl>
              <a:tblPr>
                <a:tableStyleId>{D7AC3CCA-C797-4891-BE02-D94E43425B78}</a:tableStyleId>
              </a:tblPr>
              <a:tblGrid>
                <a:gridCol w="3835066">
                  <a:extLst>
                    <a:ext uri="{9D8B030D-6E8A-4147-A177-3AD203B41FA5}">
                      <a16:colId xmlns:a16="http://schemas.microsoft.com/office/drawing/2014/main" val="20000"/>
                    </a:ext>
                  </a:extLst>
                </a:gridCol>
                <a:gridCol w="3835066">
                  <a:extLst>
                    <a:ext uri="{9D8B030D-6E8A-4147-A177-3AD203B41FA5}">
                      <a16:colId xmlns:a16="http://schemas.microsoft.com/office/drawing/2014/main" val="20001"/>
                    </a:ext>
                  </a:extLst>
                </a:gridCol>
                <a:gridCol w="3759868">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943600" y="3405982"/>
            <a:ext cx="1676400" cy="1013618"/>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294854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AEF1C5E6-CA03-4C51-83CF-7BE5558475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3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DC325926-F225-4B45-AB09-60C42F622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0747268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43200" y="6324600"/>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79144528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10910594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4213076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2001975"/>
            <a:ext cx="10972800" cy="33320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Stephen Langton (ca. 1155–1228)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Archbishop of Canterbury, held that spiritual interpretation is superior to literal interpretation. Therefore in the Book of Ruth, the field is the Bible, Ruth represents students, and the reapers are the teachers.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Langton is the one who made chapter divisions in the Vulgate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3438525" y="228601"/>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43.</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5555" y="76200"/>
            <a:ext cx="916845"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5800" y="82311"/>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8733948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30761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8087537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0304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638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152400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132850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38980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21897860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900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773530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64835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12776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It is rare to begin a sentence with “because”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4681929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84012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Instead,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7617817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526810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‘Behold, I will cause </a:t>
            </a:r>
            <a:r>
              <a:rPr lang="en-US" sz="3600" i="1" dirty="0">
                <a:effectLst>
                  <a:outerShdw blurRad="38100" dist="38100" dir="2700000" algn="tl">
                    <a:srgbClr val="000000">
                      <a:alpha val="43137"/>
                    </a:srgbClr>
                  </a:outerShdw>
                </a:effectLst>
                <a:latin typeface="Calibri" panose="020F0502020204030204" pitchFamily="34" charset="0"/>
              </a:rPr>
              <a:t>those</a:t>
            </a:r>
            <a:r>
              <a:rPr lang="en-US" sz="36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600" i="1" dirty="0">
                <a:effectLst>
                  <a:outerShdw blurRad="38100" dist="38100" dir="2700000" algn="tl">
                    <a:srgbClr val="000000">
                      <a:alpha val="43137"/>
                    </a:srgbClr>
                  </a:outerShdw>
                </a:effectLst>
                <a:latin typeface="Calibri" panose="020F0502020204030204" pitchFamily="34" charset="0"/>
              </a:rPr>
              <a:t>make them</a:t>
            </a:r>
            <a:r>
              <a:rPr lang="en-US" sz="3600" dirty="0">
                <a:effectLst>
                  <a:outerShdw blurRad="38100" dist="38100" dir="2700000" algn="tl">
                    <a:srgbClr val="000000">
                      <a:alpha val="43137"/>
                    </a:srgbClr>
                  </a:outerShdw>
                </a:effectLst>
                <a:latin typeface="Calibri" panose="020F0502020204030204" pitchFamily="34" charset="0"/>
              </a:rPr>
              <a:t> know that I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99943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85754205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551A6-AB45-4AF6-A640-F30027744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4488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ctr">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MacDonald’s Idiomatic Translation (MIT) </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would put at your disposal those from the synagogue of Satan who call themselves Jews but are not; they are lying. See: I will make them come and bow down before your feet, and they will know that I loved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kept my enduring word. I also will keep you from the time of trial that is about to come...”</a:t>
            </a:r>
          </a:p>
        </p:txBody>
      </p:sp>
    </p:spTree>
    <p:extLst>
      <p:ext uri="{BB962C8B-B14F-4D97-AF65-F5344CB8AC3E}">
        <p14:creationId xmlns:p14="http://schemas.microsoft.com/office/powerpoint/2010/main" val="166692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a:t>
            </a:r>
            <a:r>
              <a:rPr lang="en-US" sz="36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659801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381245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51775068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6029287"/>
              </p:ext>
            </p:extLst>
          </p:nvPr>
        </p:nvGraphicFramePr>
        <p:xfrm>
          <a:off x="381000" y="152400"/>
          <a:ext cx="11430000" cy="6553198"/>
        </p:xfrm>
        <a:graphic>
          <a:graphicData uri="http://schemas.openxmlformats.org/drawingml/2006/table">
            <a:tbl>
              <a:tblPr>
                <a:tableStyleId>{D7AC3CCA-C797-4891-BE02-D94E43425B78}</a:tableStyleId>
              </a:tblPr>
              <a:tblGrid>
                <a:gridCol w="3835066">
                  <a:extLst>
                    <a:ext uri="{9D8B030D-6E8A-4147-A177-3AD203B41FA5}">
                      <a16:colId xmlns:a16="http://schemas.microsoft.com/office/drawing/2014/main" val="20000"/>
                    </a:ext>
                  </a:extLst>
                </a:gridCol>
                <a:gridCol w="3835066">
                  <a:extLst>
                    <a:ext uri="{9D8B030D-6E8A-4147-A177-3AD203B41FA5}">
                      <a16:colId xmlns:a16="http://schemas.microsoft.com/office/drawing/2014/main" val="20001"/>
                    </a:ext>
                  </a:extLst>
                </a:gridCol>
                <a:gridCol w="3759868">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chemeClr val="accent4"/>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chemeClr val="accent4"/>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chemeClr val="accent4"/>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434970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105400" y="2971800"/>
            <a:ext cx="12192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285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great tribulation, unless they repent of her deeds.”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48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great tribulation, unless they repent of her deeds</a:t>
            </a:r>
            <a:r>
              <a:rPr lang="en-US" sz="3600" dirty="0">
                <a:effectLst>
                  <a:outerShdw blurRad="38100" dist="38100" dir="2700000" algn="tl">
                    <a:srgbClr val="000000">
                      <a:alpha val="43137"/>
                    </a:srgbClr>
                  </a:outerShdw>
                </a:effectLst>
                <a:latin typeface="Calibri" panose="020F0502020204030204" pitchFamily="34" charset="0"/>
              </a:rPr>
              <a:t>.”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94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473975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7:13-14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Then one of the elders responded, saying to me, ‘These who are clothed in the white robes, who are they, and where have they come from?’ </a:t>
            </a:r>
            <a:r>
              <a:rPr lang="en-US" sz="3600" baseline="30000" dirty="0">
                <a:effectLst>
                  <a:outerShdw blurRad="38100" dist="38100" dir="2700000" algn="tl">
                    <a:srgbClr val="000000">
                      <a:alpha val="43137"/>
                    </a:srgbClr>
                  </a:outerShdw>
                </a:effectLst>
                <a:latin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rPr>
              <a:t> I said to him, ‘My lord, you know.’ And he said to me, ‘These are the ones who come out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great tribulation</a:t>
            </a:r>
            <a:r>
              <a:rPr lang="en-US" sz="3600" dirty="0">
                <a:effectLst>
                  <a:outerShdw blurRad="38100" dist="38100" dir="2700000" algn="tl">
                    <a:srgbClr val="000000">
                      <a:alpha val="43137"/>
                    </a:srgbClr>
                  </a:outerShdw>
                </a:effectLst>
                <a:latin typeface="Calibri" panose="020F0502020204030204" pitchFamily="34" charset="0"/>
              </a:rPr>
              <a:t>, and they have washed their robes and made them white in the blood of the Lamb.’” </a:t>
            </a:r>
          </a:p>
        </p:txBody>
      </p:sp>
    </p:spTree>
    <p:extLst>
      <p:ext uri="{BB962C8B-B14F-4D97-AF65-F5344CB8AC3E}">
        <p14:creationId xmlns:p14="http://schemas.microsoft.com/office/powerpoint/2010/main" val="339942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2159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2209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0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670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22754</TotalTime>
  <Words>7012</Words>
  <Application>Microsoft Office PowerPoint</Application>
  <PresentationFormat>Widescreen</PresentationFormat>
  <Paragraphs>417</Paragraphs>
  <Slides>81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Corbel</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Problems with Partial Rapturism?</vt:lpstr>
      <vt:lpstr>Problems with Partial Rapturism?</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G.N.H. Peters  Theocratic Kingdom, 2:332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Partial Rapturism?</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Partial Rapturism?</vt:lpstr>
      <vt:lpstr>Problems with Partial Rapturism?</vt:lpstr>
      <vt:lpstr>PowerPoint Presentation</vt:lpstr>
      <vt:lpstr>PowerPoint Presentation</vt:lpstr>
      <vt:lpstr>PowerPoint Presentation</vt:lpstr>
      <vt:lpstr>PowerPoint Presentation</vt:lpstr>
      <vt:lpstr>PowerPoint Presentation</vt:lpstr>
      <vt:lpstr>Problems with Beginning the Sentence in Rev. 3:10 with “Because” </vt:lpstr>
      <vt:lpstr>Problems with Beginning the Sentence in Rev. 3:10 with “Because” (cont’d)</vt:lpstr>
      <vt:lpstr>Problems with Beginning the Sentence in Rev. 3:10 with “Because” </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PowerPoint Presentation</vt:lpstr>
      <vt:lpstr>Problems with Beginning the Sentence in Rev. 3:10 with “Because” </vt:lpstr>
      <vt:lpstr>Problems with Beginning the Sentence in Rev. 3:10 with “Because” (cont’d)</vt:lpstr>
      <vt:lpstr>PowerPoint Presentation</vt:lpstr>
      <vt:lpstr>PowerPoint Presentation</vt:lpstr>
      <vt:lpstr>PowerPoint Presentation</vt:lpstr>
      <vt:lpstr>PowerPoint Presentation</vt:lpstr>
      <vt:lpstr>PowerPoint Presentation</vt:lpstr>
      <vt:lpstr>CONCLUSION</vt:lpstr>
      <vt:lpstr>The Rapture Course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053 - Partial Rapture - Part 5 -16 X 9</dc:title>
  <dc:subject>RAPTURE - Partial Rapture</dc:subject>
  <dc:creator>A. Woods</dc:creator>
  <dc:description>Modified by Jim McGowan</dc:description>
  <cp:lastModifiedBy>Andy Woods</cp:lastModifiedBy>
  <cp:revision>2583</cp:revision>
  <cp:lastPrinted>2021-06-15T17:15:46Z</cp:lastPrinted>
  <dcterms:created xsi:type="dcterms:W3CDTF">2009-03-17T12:21:13Z</dcterms:created>
  <dcterms:modified xsi:type="dcterms:W3CDTF">2021-06-19T13:45:39Z</dcterms:modified>
</cp:coreProperties>
</file>