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0"/>
  </p:notesMasterIdLst>
  <p:handoutMasterIdLst>
    <p:handoutMasterId r:id="rId71"/>
  </p:handoutMasterIdLst>
  <p:sldIdLst>
    <p:sldId id="2094" r:id="rId2"/>
    <p:sldId id="7324" r:id="rId3"/>
    <p:sldId id="2064" r:id="rId4"/>
    <p:sldId id="1984" r:id="rId5"/>
    <p:sldId id="6578" r:id="rId6"/>
    <p:sldId id="6803" r:id="rId7"/>
    <p:sldId id="6856" r:id="rId8"/>
    <p:sldId id="7083" r:id="rId9"/>
    <p:sldId id="2120" r:id="rId10"/>
    <p:sldId id="2121" r:id="rId11"/>
    <p:sldId id="2226" r:id="rId12"/>
    <p:sldId id="7280" r:id="rId13"/>
    <p:sldId id="2127" r:id="rId14"/>
    <p:sldId id="7302" r:id="rId15"/>
    <p:sldId id="7183" r:id="rId16"/>
    <p:sldId id="7284" r:id="rId17"/>
    <p:sldId id="1105" r:id="rId18"/>
    <p:sldId id="763" r:id="rId19"/>
    <p:sldId id="7287" r:id="rId20"/>
    <p:sldId id="7288" r:id="rId21"/>
    <p:sldId id="7315" r:id="rId22"/>
    <p:sldId id="7303" r:id="rId23"/>
    <p:sldId id="7239" r:id="rId24"/>
    <p:sldId id="7292" r:id="rId25"/>
    <p:sldId id="5226" r:id="rId26"/>
    <p:sldId id="7320" r:id="rId27"/>
    <p:sldId id="7279" r:id="rId28"/>
    <p:sldId id="7321" r:id="rId29"/>
    <p:sldId id="2169" r:id="rId30"/>
    <p:sldId id="7295" r:id="rId31"/>
    <p:sldId id="7293" r:id="rId32"/>
    <p:sldId id="7297" r:id="rId33"/>
    <p:sldId id="2038" r:id="rId34"/>
    <p:sldId id="7198" r:id="rId35"/>
    <p:sldId id="6878" r:id="rId36"/>
    <p:sldId id="7296" r:id="rId37"/>
    <p:sldId id="7294" r:id="rId38"/>
    <p:sldId id="7322" r:id="rId39"/>
    <p:sldId id="7282" r:id="rId40"/>
    <p:sldId id="7305" r:id="rId41"/>
    <p:sldId id="7306" r:id="rId42"/>
    <p:sldId id="7307" r:id="rId43"/>
    <p:sldId id="7308" r:id="rId44"/>
    <p:sldId id="7191" r:id="rId45"/>
    <p:sldId id="6561" r:id="rId46"/>
    <p:sldId id="7309" r:id="rId47"/>
    <p:sldId id="6560" r:id="rId48"/>
    <p:sldId id="4840" r:id="rId49"/>
    <p:sldId id="3502" r:id="rId50"/>
    <p:sldId id="3503" r:id="rId51"/>
    <p:sldId id="7310" r:id="rId52"/>
    <p:sldId id="7311" r:id="rId53"/>
    <p:sldId id="7323" r:id="rId54"/>
    <p:sldId id="7304" r:id="rId55"/>
    <p:sldId id="2117" r:id="rId56"/>
    <p:sldId id="6825" r:id="rId57"/>
    <p:sldId id="7319" r:id="rId58"/>
    <p:sldId id="2248" r:id="rId59"/>
    <p:sldId id="7298" r:id="rId60"/>
    <p:sldId id="7317" r:id="rId61"/>
    <p:sldId id="1804" r:id="rId62"/>
    <p:sldId id="7316" r:id="rId63"/>
    <p:sldId id="7209" r:id="rId64"/>
    <p:sldId id="7210" r:id="rId65"/>
    <p:sldId id="7270" r:id="rId66"/>
    <p:sldId id="7312" r:id="rId67"/>
    <p:sldId id="7301" r:id="rId68"/>
    <p:sldId id="7299" r:id="rId69"/>
  </p:sldIdLst>
  <p:sldSz cx="12192000" cy="6858000"/>
  <p:notesSz cx="7315200" cy="9601200"/>
  <p:custDataLst>
    <p:tags r:id="rId72"/>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CCFF"/>
    <a:srgbClr val="0000CC"/>
    <a:srgbClr val="66FF66"/>
    <a:srgbClr val="33CC33"/>
    <a:srgbClr val="000066"/>
    <a:srgbClr val="FFCCFF"/>
    <a:srgbClr val="0000FF"/>
    <a:srgbClr val="FFFF9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205693-1753-45A3-92A8-D029FE3A3B80}" v="28" dt="2021-05-30T17:04:28.950"/>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2" autoAdjust="0"/>
    <p:restoredTop sz="96778" autoAdjust="0"/>
  </p:normalViewPr>
  <p:slideViewPr>
    <p:cSldViewPr>
      <p:cViewPr varScale="1">
        <p:scale>
          <a:sx n="59" d="100"/>
          <a:sy n="59" d="100"/>
        </p:scale>
        <p:origin x="90" y="17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9" d="100"/>
          <a:sy n="69" d="100"/>
        </p:scale>
        <p:origin x="250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040 - 9v22-28 </a:t>
            </a:r>
          </a:p>
          <a:p>
            <a:pPr>
              <a:defRPr/>
            </a:pPr>
            <a:r>
              <a:rPr lang="en-US" sz="1600" dirty="0"/>
              <a:t>06-13-2021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6/12/2021</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23</a:t>
            </a:fld>
            <a:endParaRPr lang="en-US" altLang="en-US" dirty="0"/>
          </a:p>
        </p:txBody>
      </p:sp>
    </p:spTree>
    <p:extLst>
      <p:ext uri="{BB962C8B-B14F-4D97-AF65-F5344CB8AC3E}">
        <p14:creationId xmlns:p14="http://schemas.microsoft.com/office/powerpoint/2010/main" val="51490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24</a:t>
            </a:fld>
            <a:endParaRPr lang="en-US" altLang="en-US" dirty="0"/>
          </a:p>
        </p:txBody>
      </p:sp>
    </p:spTree>
    <p:extLst>
      <p:ext uri="{BB962C8B-B14F-4D97-AF65-F5344CB8AC3E}">
        <p14:creationId xmlns:p14="http://schemas.microsoft.com/office/powerpoint/2010/main" val="4288517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31</a:t>
            </a:fld>
            <a:endParaRPr lang="en-US" altLang="en-US" dirty="0"/>
          </a:p>
        </p:txBody>
      </p:sp>
    </p:spTree>
    <p:extLst>
      <p:ext uri="{BB962C8B-B14F-4D97-AF65-F5344CB8AC3E}">
        <p14:creationId xmlns:p14="http://schemas.microsoft.com/office/powerpoint/2010/main" val="2802988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37</a:t>
            </a:fld>
            <a:endParaRPr lang="en-US" altLang="en-US" dirty="0"/>
          </a:p>
        </p:txBody>
      </p:sp>
    </p:spTree>
    <p:extLst>
      <p:ext uri="{BB962C8B-B14F-4D97-AF65-F5344CB8AC3E}">
        <p14:creationId xmlns:p14="http://schemas.microsoft.com/office/powerpoint/2010/main" val="1771630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68</a:t>
            </a:fld>
            <a:endParaRPr lang="en-US" altLang="en-US" dirty="0"/>
          </a:p>
        </p:txBody>
      </p:sp>
    </p:spTree>
    <p:extLst>
      <p:ext uri="{BB962C8B-B14F-4D97-AF65-F5344CB8AC3E}">
        <p14:creationId xmlns:p14="http://schemas.microsoft.com/office/powerpoint/2010/main" val="47420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643233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5"/>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179620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9" r:id="rId12"/>
    <p:sldLayoutId id="2147488920"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wmf"/><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wmf"/><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6</a:t>
            </a:r>
            <a:r>
              <a:rPr lang="en-US" sz="3600" kern="0" dirty="0">
                <a:effectLst>
                  <a:outerShdw blurRad="38100" dist="38100" dir="2700000" algn="tl">
                    <a:srgbClr val="000000">
                      <a:alpha val="43137"/>
                    </a:srgbClr>
                  </a:outerShdw>
                </a:effectLst>
                <a:cs typeface="Calibri" panose="020F0502020204030204" pitchFamily="34" charset="0"/>
              </a:rPr>
              <a:t>‒9</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The Flood and Continuation of the Messianic Promise</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5257800" y="228600"/>
            <a:ext cx="16764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53603" name="Rectangle 3"/>
          <p:cNvSpPr>
            <a:spLocks noGrp="1" noChangeArrowheads="1"/>
          </p:cNvSpPr>
          <p:nvPr>
            <p:ph type="body" idx="1"/>
          </p:nvPr>
        </p:nvSpPr>
        <p:spPr>
          <a:xfrm>
            <a:off x="2870994" y="1600201"/>
            <a:ext cx="6450012"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Noahic Covenant (Gen 8:20–9:17)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Promise (Gen 8:20-22) </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Provision (Gen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Covenant and sign (Gen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Post Flood Sin (Gen 9:18-29)</a:t>
            </a:r>
          </a:p>
        </p:txBody>
      </p:sp>
      <p:pic>
        <p:nvPicPr>
          <p:cNvPr id="6" name="Picture 5">
            <a:extLst>
              <a:ext uri="{FF2B5EF4-FFF2-40B4-BE49-F238E27FC236}">
                <a16:creationId xmlns:a16="http://schemas.microsoft.com/office/drawing/2014/main" id="{20212D3D-7492-49DE-A1E0-47A7405C26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5257800" y="228600"/>
            <a:ext cx="16764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53603" name="Rectangle 3"/>
          <p:cNvSpPr>
            <a:spLocks noGrp="1" noChangeArrowheads="1"/>
          </p:cNvSpPr>
          <p:nvPr>
            <p:ph type="body" idx="1"/>
          </p:nvPr>
        </p:nvSpPr>
        <p:spPr>
          <a:xfrm>
            <a:off x="2870994" y="1600201"/>
            <a:ext cx="6450012"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Noahic Covenant (Gen 8:20–9:17)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Promise (Gen 8:20-22) </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Provision (Gen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Covenant and sign (Gen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Post Flood Sin (Gen 9:18-29)</a:t>
            </a:r>
          </a:p>
        </p:txBody>
      </p:sp>
      <p:pic>
        <p:nvPicPr>
          <p:cNvPr id="6" name="Picture 5">
            <a:extLst>
              <a:ext uri="{FF2B5EF4-FFF2-40B4-BE49-F238E27FC236}">
                <a16:creationId xmlns:a16="http://schemas.microsoft.com/office/drawing/2014/main" id="{E92357E2-5C7D-47BE-891D-6C575E2D61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1830747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5257800" y="228600"/>
            <a:ext cx="16764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53603" name="Rectangle 3"/>
          <p:cNvSpPr>
            <a:spLocks noGrp="1" noChangeArrowheads="1"/>
          </p:cNvSpPr>
          <p:nvPr>
            <p:ph type="body" idx="1"/>
          </p:nvPr>
        </p:nvSpPr>
        <p:spPr>
          <a:xfrm>
            <a:off x="2870994" y="1600201"/>
            <a:ext cx="6450012"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Noahic Covenant (Gen 8:20–9:17)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Promise (Gen 8:20-22) </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Provision (Gen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Covenant and sign (Gen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Post Flood Sin (Gen 9:18-29)</a:t>
            </a:r>
          </a:p>
        </p:txBody>
      </p:sp>
      <p:pic>
        <p:nvPicPr>
          <p:cNvPr id="6" name="Picture 5">
            <a:extLst>
              <a:ext uri="{FF2B5EF4-FFF2-40B4-BE49-F238E27FC236}">
                <a16:creationId xmlns:a16="http://schemas.microsoft.com/office/drawing/2014/main" id="{E92357E2-5C7D-47BE-891D-6C575E2D61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69758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352800" y="304800"/>
            <a:ext cx="5486400" cy="1143000"/>
          </a:xfrm>
        </p:spPr>
        <p:txBody>
          <a:bodyPr/>
          <a:lstStyle/>
          <a:p>
            <a:pPr algn="ctr" eaLnBrk="1" hangingPunct="1"/>
            <a:r>
              <a:rPr lang="en-US" sz="3600" dirty="0">
                <a:effectLst>
                  <a:outerShdw blurRad="38100" dist="38100" dir="2700000" algn="tl">
                    <a:srgbClr val="000000">
                      <a:alpha val="43137"/>
                    </a:srgbClr>
                  </a:outerShdw>
                </a:effectLst>
              </a:rPr>
              <a:t>Post Flood Sin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 9:18-29)</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50179" name="Rectangle 3"/>
          <p:cNvSpPr>
            <a:spLocks noGrp="1" noChangeArrowheads="1"/>
          </p:cNvSpPr>
          <p:nvPr>
            <p:ph type="body" idx="1"/>
          </p:nvPr>
        </p:nvSpPr>
        <p:spPr>
          <a:xfrm>
            <a:off x="2400300" y="1946276"/>
            <a:ext cx="7391400" cy="3616323"/>
          </a:xfrm>
        </p:spPr>
        <p:txBody>
          <a:bodyPr/>
          <a:lstStyle/>
          <a:p>
            <a:pPr marL="576263" lvl="1" indent="-576263" eaLnBrk="1" hangingPunct="1">
              <a:spcBef>
                <a:spcPts val="0"/>
              </a:spcBef>
              <a:spcAft>
                <a:spcPts val="3000"/>
              </a:spcAft>
              <a:buSzPct val="100000"/>
              <a:buFont typeface="Wingdings" pitchFamily="2" charset="2"/>
              <a:buAutoNum type="romanUcPeriod"/>
              <a:defRPr/>
            </a:pPr>
            <a:r>
              <a:rPr lang="en-US" dirty="0">
                <a:effectLst>
                  <a:outerShdw blurRad="38100" dist="38100" dir="2700000" algn="tl">
                    <a:srgbClr val="000000">
                      <a:alpha val="43137"/>
                    </a:srgbClr>
                  </a:outerShdw>
                </a:effectLst>
              </a:rPr>
              <a:t>Noah not the fulfillment of Gen 3:15 (Gen 9:18-21)</a:t>
            </a:r>
          </a:p>
          <a:p>
            <a:pPr marL="576263" lvl="1" indent="-576263" eaLnBrk="1" hangingPunct="1">
              <a:spcBef>
                <a:spcPts val="0"/>
              </a:spcBef>
              <a:spcAft>
                <a:spcPts val="3000"/>
              </a:spcAft>
              <a:buSzPct val="100000"/>
              <a:buFont typeface="Wingdings" pitchFamily="2" charset="2"/>
              <a:buAutoNum type="romanUcPeriod"/>
              <a:defRPr/>
            </a:pPr>
            <a:r>
              <a:rPr lang="en-US" dirty="0">
                <a:effectLst>
                  <a:outerShdw blurRad="38100" dist="38100" dir="2700000" algn="tl">
                    <a:srgbClr val="000000">
                      <a:alpha val="43137"/>
                    </a:srgbClr>
                  </a:outerShdw>
                </a:effectLst>
              </a:rPr>
              <a:t>Ham’s sin and Canaanites under a curse (Gen 9:22-27; 15:16)</a:t>
            </a:r>
          </a:p>
          <a:p>
            <a:pPr marL="576263" lvl="1" indent="-576263" eaLnBrk="1" hangingPunct="1">
              <a:spcBef>
                <a:spcPts val="0"/>
              </a:spcBef>
              <a:spcAft>
                <a:spcPts val="3000"/>
              </a:spcAft>
              <a:buSzPct val="100000"/>
              <a:buFont typeface="Wingdings" pitchFamily="2" charset="2"/>
              <a:buAutoNum type="romanUcPeriod"/>
              <a:defRPr/>
            </a:pPr>
            <a:r>
              <a:rPr lang="en-US" dirty="0">
                <a:effectLst>
                  <a:outerShdw blurRad="38100" dist="38100" dir="2700000" algn="tl">
                    <a:srgbClr val="000000">
                      <a:alpha val="43137"/>
                    </a:srgbClr>
                  </a:outerShdw>
                </a:effectLst>
              </a:rPr>
              <a:t>Noah’s death (Gen 9:28-29)</a:t>
            </a:r>
          </a:p>
        </p:txBody>
      </p:sp>
      <p:pic>
        <p:nvPicPr>
          <p:cNvPr id="5" name="Picture 4">
            <a:extLst>
              <a:ext uri="{FF2B5EF4-FFF2-40B4-BE49-F238E27FC236}">
                <a16:creationId xmlns:a16="http://schemas.microsoft.com/office/drawing/2014/main" id="{0E182773-6F86-4FD1-B1B2-49E5B9A77B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352800" y="304800"/>
            <a:ext cx="5486400" cy="1143000"/>
          </a:xfrm>
        </p:spPr>
        <p:txBody>
          <a:bodyPr/>
          <a:lstStyle/>
          <a:p>
            <a:pPr algn="ctr" eaLnBrk="1" hangingPunct="1"/>
            <a:r>
              <a:rPr lang="en-US" sz="3600" dirty="0">
                <a:effectLst>
                  <a:outerShdw blurRad="38100" dist="38100" dir="2700000" algn="tl">
                    <a:srgbClr val="000000">
                      <a:alpha val="43137"/>
                    </a:srgbClr>
                  </a:outerShdw>
                </a:effectLst>
              </a:rPr>
              <a:t>Post Flood Sin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 9:18-29)</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50179" name="Rectangle 3"/>
          <p:cNvSpPr>
            <a:spLocks noGrp="1" noChangeArrowheads="1"/>
          </p:cNvSpPr>
          <p:nvPr>
            <p:ph type="body" idx="1"/>
          </p:nvPr>
        </p:nvSpPr>
        <p:spPr>
          <a:xfrm>
            <a:off x="2400300" y="1946276"/>
            <a:ext cx="7391400" cy="3616323"/>
          </a:xfrm>
        </p:spPr>
        <p:txBody>
          <a:bodyPr/>
          <a:lstStyle/>
          <a:p>
            <a:pPr marL="576263" lvl="1" indent="-576263" eaLnBrk="1" hangingPunct="1">
              <a:spcBef>
                <a:spcPts val="0"/>
              </a:spcBef>
              <a:spcAft>
                <a:spcPts val="3000"/>
              </a:spcAft>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Noah not the fulfillment of Gen 3:15 (Gen 9:18-21)</a:t>
            </a:r>
          </a:p>
          <a:p>
            <a:pPr marL="576263" lvl="1" indent="-576263" eaLnBrk="1" hangingPunct="1">
              <a:spcBef>
                <a:spcPts val="0"/>
              </a:spcBef>
              <a:spcAft>
                <a:spcPts val="3000"/>
              </a:spcAft>
              <a:buSzPct val="100000"/>
              <a:buFont typeface="Wingdings" pitchFamily="2" charset="2"/>
              <a:buAutoNum type="romanUcPeriod"/>
              <a:defRPr/>
            </a:pPr>
            <a:r>
              <a:rPr lang="en-US" dirty="0">
                <a:effectLst>
                  <a:outerShdw blurRad="38100" dist="38100" dir="2700000" algn="tl">
                    <a:srgbClr val="000000">
                      <a:alpha val="43137"/>
                    </a:srgbClr>
                  </a:outerShdw>
                </a:effectLst>
              </a:rPr>
              <a:t>Ham’s sin and Canaanites under a curse (Gen 9:22-27; 15:16)</a:t>
            </a:r>
          </a:p>
          <a:p>
            <a:pPr marL="576263" lvl="1" indent="-576263" eaLnBrk="1" hangingPunct="1">
              <a:spcBef>
                <a:spcPts val="0"/>
              </a:spcBef>
              <a:spcAft>
                <a:spcPts val="3000"/>
              </a:spcAft>
              <a:buSzPct val="100000"/>
              <a:buFont typeface="Wingdings" pitchFamily="2" charset="2"/>
              <a:buAutoNum type="romanUcPeriod"/>
              <a:defRPr/>
            </a:pPr>
            <a:r>
              <a:rPr lang="en-US" dirty="0">
                <a:effectLst>
                  <a:outerShdw blurRad="38100" dist="38100" dir="2700000" algn="tl">
                    <a:srgbClr val="000000">
                      <a:alpha val="43137"/>
                    </a:srgbClr>
                  </a:outerShdw>
                </a:effectLst>
              </a:rPr>
              <a:t>Noah’s death (Gen 9:28-29)</a:t>
            </a:r>
          </a:p>
        </p:txBody>
      </p:sp>
      <p:pic>
        <p:nvPicPr>
          <p:cNvPr id="5" name="Picture 4">
            <a:extLst>
              <a:ext uri="{FF2B5EF4-FFF2-40B4-BE49-F238E27FC236}">
                <a16:creationId xmlns:a16="http://schemas.microsoft.com/office/drawing/2014/main" id="{0E182773-6F86-4FD1-B1B2-49E5B9A77B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3781061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1"/>
            <a:ext cx="12192000" cy="6857999"/>
          </a:xfrm>
          <a:prstGeom prst="rect">
            <a:avLst/>
          </a:prstGeom>
        </p:spPr>
      </p:pic>
      <p:sp>
        <p:nvSpPr>
          <p:cNvPr id="4" name="Subtitle 3"/>
          <p:cNvSpPr>
            <a:spLocks noGrp="1"/>
          </p:cNvSpPr>
          <p:nvPr>
            <p:ph type="subTitle" sz="quarter" idx="1"/>
          </p:nvPr>
        </p:nvSpPr>
        <p:spPr>
          <a:xfrm>
            <a:off x="612396" y="2"/>
            <a:ext cx="10970004" cy="3428999"/>
          </a:xfrm>
        </p:spPr>
        <p:txBody>
          <a:bodyPr/>
          <a:lstStyle/>
          <a:p>
            <a:pPr>
              <a:spcBef>
                <a:spcPts val="0"/>
              </a:spcBef>
              <a:spcAft>
                <a:spcPts val="1200"/>
              </a:spcAft>
              <a:defRPr/>
            </a:pPr>
            <a:r>
              <a:rPr lang="en-US" sz="4000" kern="1200" dirty="0">
                <a:solidFill>
                  <a:srgbClr val="00FFFF"/>
                </a:solidFill>
                <a:ea typeface="+mj-ea"/>
                <a:cs typeface="+mj-cs"/>
              </a:rPr>
              <a:t>Genesis 8:21</a:t>
            </a:r>
          </a:p>
          <a:p>
            <a:pPr lvl="0" algn="just" eaLnBrk="1" hangingPunct="1">
              <a:spcBef>
                <a:spcPct val="0"/>
              </a:spcBef>
              <a:buClrTx/>
              <a:buSzTx/>
              <a:defRPr/>
            </a:pPr>
            <a:r>
              <a:rPr lang="en-US" altLang="en-US" sz="3400" kern="1200" dirty="0">
                <a:effectLst>
                  <a:outerShdw blurRad="38100" dist="38100" dir="2700000" algn="tl">
                    <a:srgbClr val="000000">
                      <a:alpha val="43137"/>
                    </a:srgbClr>
                  </a:outerShdw>
                </a:effectLst>
                <a:cs typeface="Arial" panose="020B0604020202020204" pitchFamily="34" charset="0"/>
              </a:rPr>
              <a:t>The Lord smelled the soothing aroma; and the Lord said to Himself, “I will never again curse the ground on account of man, for </a:t>
            </a:r>
            <a:r>
              <a:rPr lang="en-US" altLang="en-US" sz="3400" b="1" u="sng" kern="1200" dirty="0">
                <a:solidFill>
                  <a:srgbClr val="FFFFCC"/>
                </a:solidFill>
                <a:effectLst>
                  <a:outerShdw blurRad="38100" dist="38100" dir="2700000" algn="tl">
                    <a:srgbClr val="000000">
                      <a:alpha val="43137"/>
                    </a:srgbClr>
                  </a:outerShdw>
                </a:effectLst>
                <a:cs typeface="Arial" panose="020B0604020202020204" pitchFamily="34" charset="0"/>
              </a:rPr>
              <a:t>the intent of man’s heart is evil from his youth</a:t>
            </a:r>
            <a:r>
              <a:rPr lang="en-US" altLang="en-US" sz="3400" kern="1200" dirty="0">
                <a:effectLst>
                  <a:outerShdw blurRad="38100" dist="38100" dir="2700000" algn="tl">
                    <a:srgbClr val="000000">
                      <a:alpha val="43137"/>
                    </a:srgbClr>
                  </a:outerShdw>
                </a:effectLst>
                <a:cs typeface="Arial" panose="020B0604020202020204" pitchFamily="34" charset="0"/>
              </a:rPr>
              <a:t>; and I will never again destroy every living thing, as I have done.</a:t>
            </a:r>
          </a:p>
        </p:txBody>
      </p:sp>
      <p:pic>
        <p:nvPicPr>
          <p:cNvPr id="2" name="Picture 1">
            <a:extLst>
              <a:ext uri="{FF2B5EF4-FFF2-40B4-BE49-F238E27FC236}">
                <a16:creationId xmlns:a16="http://schemas.microsoft.com/office/drawing/2014/main" id="{4193DBD0-8631-4F4D-9C6F-713A5C008D71}"/>
              </a:ext>
            </a:extLst>
          </p:cNvPr>
          <p:cNvPicPr>
            <a:picLocks noChangeAspect="1"/>
          </p:cNvPicPr>
          <p:nvPr/>
        </p:nvPicPr>
        <p:blipFill>
          <a:blip r:embed="rId3"/>
          <a:stretch>
            <a:fillRect/>
          </a:stretch>
        </p:blipFill>
        <p:spPr>
          <a:xfrm>
            <a:off x="4800600" y="3047999"/>
            <a:ext cx="2362200" cy="1569879"/>
          </a:xfrm>
          <a:prstGeom prst="rect">
            <a:avLst/>
          </a:prstGeom>
        </p:spPr>
      </p:pic>
    </p:spTree>
    <p:extLst>
      <p:ext uri="{BB962C8B-B14F-4D97-AF65-F5344CB8AC3E}">
        <p14:creationId xmlns:p14="http://schemas.microsoft.com/office/powerpoint/2010/main" val="653304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8176" y="3048000"/>
            <a:ext cx="1755648" cy="1828800"/>
          </a:xfrm>
          <a:prstGeom prst="rect">
            <a:avLst/>
          </a:prstGeom>
        </p:spPr>
      </p:pic>
    </p:spTree>
    <p:extLst>
      <p:ext uri="{BB962C8B-B14F-4D97-AF65-F5344CB8AC3E}">
        <p14:creationId xmlns:p14="http://schemas.microsoft.com/office/powerpoint/2010/main" val="39537880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B26BAA-D14F-4618-A37F-D6B3BE09003A}"/>
              </a:ext>
            </a:extLst>
          </p:cNvPr>
          <p:cNvPicPr>
            <a:picLocks noChangeAspect="1"/>
          </p:cNvPicPr>
          <p:nvPr/>
        </p:nvPicPr>
        <p:blipFill>
          <a:blip r:embed="rId2"/>
          <a:stretch>
            <a:fillRect/>
          </a:stretch>
        </p:blipFill>
        <p:spPr>
          <a:xfrm>
            <a:off x="1752600" y="857254"/>
            <a:ext cx="8686800" cy="4886325"/>
          </a:xfrm>
          <a:prstGeom prst="rect">
            <a:avLst/>
          </a:prstGeom>
        </p:spPr>
      </p:pic>
    </p:spTree>
    <p:extLst>
      <p:ext uri="{BB962C8B-B14F-4D97-AF65-F5344CB8AC3E}">
        <p14:creationId xmlns:p14="http://schemas.microsoft.com/office/powerpoint/2010/main" val="373788284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600200"/>
            <a:ext cx="10972800" cy="49530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crucial test of true faith is endurance to the end, abiding in Christ, and continuance in the Word…He cannot abandon himself to sin; he cannot come under the domination of sin; he cannot be guilty of certain kinds of unfaithfulness…Let us appreciate the doctrine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perseverance of the saints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recognize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may entertain the faith of our security in Christ only as we persevere in faith and holiness to the end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perseverance of the saints reminds us very forcefully that only those who persevere to the end are truly saints.”</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2721853" y="274320"/>
            <a:ext cx="6748297" cy="1097280"/>
          </a:xfrm>
          <a:prstGeom prst="rect">
            <a:avLst/>
          </a:prstGeom>
          <a:noFill/>
          <a:ln w="9525">
            <a:noFill/>
            <a:miter lim="800000"/>
            <a:headEnd/>
            <a:tailEnd/>
          </a:ln>
          <a:effectLst/>
        </p:spPr>
        <p:txBody>
          <a:bodyPr anchor="ct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Murray</a:t>
            </a:r>
          </a:p>
          <a:p>
            <a:pPr algn="ctr">
              <a:defRPr/>
            </a:pPr>
            <a:r>
              <a:rPr lang="en-US" sz="18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Redemption Accomplished and Applied, </a:t>
            </a:r>
            <a:r>
              <a:rPr lang="en-US" sz="1800" dirty="0">
                <a:latin typeface="Calibri" panose="020F0502020204030204" pitchFamily="34" charset="0"/>
                <a:cs typeface="Calibri" panose="020F0502020204030204" pitchFamily="34" charset="0"/>
              </a:rPr>
              <a:t>(Grand Rapids, MI: Eerdmans Publishing Co. 2015 edition), p. 152, 154-55, 165. </a:t>
            </a:r>
            <a:r>
              <a:rPr lang="en-US" sz="18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pp. 152, 154-55, 165</a:t>
            </a:r>
          </a:p>
        </p:txBody>
      </p:sp>
      <p:pic>
        <p:nvPicPr>
          <p:cNvPr id="1032" name="Picture 8" descr="https://www.monergism.com/sites/default/files/legacy/term_images/John%20Murra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200"/>
            <a:ext cx="966766" cy="1097280"/>
          </a:xfrm>
          <a:prstGeom prst="rect">
            <a:avLst/>
          </a:prstGeom>
          <a:noFill/>
          <a:ln w="19050">
            <a:solidFill>
              <a:schemeClr val="tx1"/>
            </a:solidFill>
          </a:ln>
        </p:spPr>
      </p:pic>
      <p:pic>
        <p:nvPicPr>
          <p:cNvPr id="2" name="Picture 1">
            <a:extLst>
              <a:ext uri="{FF2B5EF4-FFF2-40B4-BE49-F238E27FC236}">
                <a16:creationId xmlns:a16="http://schemas.microsoft.com/office/drawing/2014/main" id="{86E782F6-E959-4631-AD52-84764FF32755}"/>
              </a:ext>
            </a:extLst>
          </p:cNvPr>
          <p:cNvPicPr>
            <a:picLocks noChangeAspect="1"/>
          </p:cNvPicPr>
          <p:nvPr/>
        </p:nvPicPr>
        <p:blipFill rotWithShape="1">
          <a:blip r:embed="rId3"/>
          <a:srcRect l="37500"/>
          <a:stretch/>
        </p:blipFill>
        <p:spPr>
          <a:xfrm>
            <a:off x="10210800" y="152400"/>
            <a:ext cx="1219200" cy="1097280"/>
          </a:xfrm>
          <a:prstGeom prst="rect">
            <a:avLst/>
          </a:prstGeom>
        </p:spPr>
      </p:pic>
    </p:spTree>
    <p:extLst>
      <p:ext uri="{BB962C8B-B14F-4D97-AF65-F5344CB8AC3E}">
        <p14:creationId xmlns:p14="http://schemas.microsoft.com/office/powerpoint/2010/main" val="381383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4007" y="228599"/>
            <a:ext cx="10981189" cy="685801"/>
          </a:xfrm>
        </p:spPr>
        <p:txBody>
          <a:bodyPr/>
          <a:lstStyle/>
          <a:p>
            <a:pPr algn="ctr"/>
            <a:r>
              <a:rPr lang="en-US" sz="3600" dirty="0">
                <a:effectLst>
                  <a:outerShdw blurRad="38100" dist="38100" dir="2700000" algn="tl">
                    <a:srgbClr val="000000">
                      <a:alpha val="43137"/>
                    </a:srgbClr>
                  </a:outerShdw>
                </a:effectLst>
              </a:rPr>
              <a:t>Examples of Old Testament Non-Persevering Saints</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1524000" y="1143000"/>
            <a:ext cx="9220200" cy="5414180"/>
          </a:xfrm>
        </p:spPr>
        <p:txBody>
          <a:bodyPr/>
          <a:lstStyle/>
          <a:p>
            <a:pPr marL="742950" indent="-742950">
              <a:spcBef>
                <a:spcPts val="0"/>
              </a:spcBef>
              <a:spcAft>
                <a:spcPts val="1800"/>
              </a:spcAft>
              <a:buSzPct val="100000"/>
              <a:buFont typeface="+mj-lt"/>
              <a:buAutoNum type="arabicPeriod"/>
              <a:defRPr/>
            </a:pPr>
            <a:r>
              <a:rPr lang="en-US" dirty="0">
                <a:cs typeface="Calibri" pitchFamily="34" charset="0"/>
              </a:rPr>
              <a:t>Noah (Gen. 9:20-23; Heb. 11:7)</a:t>
            </a:r>
            <a:endParaRPr lang="en-US" dirty="0">
              <a:latin typeface="Calibri" pitchFamily="34" charset="0"/>
              <a:cs typeface="Calibri" pitchFamily="34" charset="0"/>
            </a:endParaRPr>
          </a:p>
          <a:p>
            <a:pPr marL="742950" indent="-742950">
              <a:spcBef>
                <a:spcPts val="0"/>
              </a:spcBef>
              <a:spcAft>
                <a:spcPts val="1800"/>
              </a:spcAft>
              <a:buSzPct val="100000"/>
              <a:buFont typeface="Wingdings" panose="05000000000000000000" pitchFamily="2" charset="2"/>
              <a:buAutoNum type="arabicPeriod"/>
              <a:defRPr/>
            </a:pPr>
            <a:r>
              <a:rPr lang="en-US" dirty="0">
                <a:cs typeface="Calibri" pitchFamily="34" charset="0"/>
              </a:rPr>
              <a:t>Lot (Gen. 13; 19; 2 Pet. 2:7-8) </a:t>
            </a:r>
          </a:p>
          <a:p>
            <a:pPr marL="742950" indent="-742950">
              <a:spcBef>
                <a:spcPts val="0"/>
              </a:spcBef>
              <a:spcAft>
                <a:spcPts val="1800"/>
              </a:spcAft>
              <a:buSzPct val="100000"/>
              <a:buAutoNum type="arabicPeriod"/>
              <a:defRPr/>
            </a:pPr>
            <a:r>
              <a:rPr lang="en-US" dirty="0">
                <a:cs typeface="Calibri" pitchFamily="34" charset="0"/>
              </a:rPr>
              <a:t>Moses (Num. 20:11-12; Deut. 32:5; Matt. 17:1-3; Heb. 11:23-29; Rev. 11:6)</a:t>
            </a:r>
          </a:p>
          <a:p>
            <a:pPr marL="742950" indent="-742950">
              <a:spcBef>
                <a:spcPts val="0"/>
              </a:spcBef>
              <a:spcAft>
                <a:spcPts val="1800"/>
              </a:spcAft>
              <a:buSzPct val="100000"/>
              <a:buAutoNum type="arabicPeriod"/>
              <a:defRPr/>
            </a:pPr>
            <a:r>
              <a:rPr lang="en-US" dirty="0">
                <a:cs typeface="Calibri" pitchFamily="34" charset="0"/>
              </a:rPr>
              <a:t>Exodus’ generation (Num. 13‒14; Heb. 11:29)</a:t>
            </a:r>
          </a:p>
          <a:p>
            <a:pPr marL="742950" indent="-742950">
              <a:spcBef>
                <a:spcPts val="0"/>
              </a:spcBef>
              <a:spcAft>
                <a:spcPts val="1800"/>
              </a:spcAft>
              <a:buSzPct val="100000"/>
              <a:buAutoNum type="arabicPeriod"/>
              <a:defRPr/>
            </a:pPr>
            <a:r>
              <a:rPr lang="en-US" dirty="0">
                <a:cs typeface="Calibri" pitchFamily="34" charset="0"/>
              </a:rPr>
              <a:t>Samson (Judges 13‒16; Heb. 11:32)</a:t>
            </a:r>
          </a:p>
          <a:p>
            <a:pPr marL="742950" indent="-742950">
              <a:spcBef>
                <a:spcPts val="0"/>
              </a:spcBef>
              <a:spcAft>
                <a:spcPts val="1800"/>
              </a:spcAft>
              <a:buSzPct val="100000"/>
              <a:buFont typeface="Wingdings" panose="05000000000000000000" pitchFamily="2" charset="2"/>
              <a:buAutoNum type="arabicPeriod"/>
              <a:defRPr/>
            </a:pPr>
            <a:r>
              <a:rPr lang="en-US" dirty="0">
                <a:cs typeface="Calibri" pitchFamily="34" charset="0"/>
              </a:rPr>
              <a:t>Saul (1 Sam. 28; 31) </a:t>
            </a:r>
          </a:p>
          <a:p>
            <a:pPr marL="742950" indent="-742950">
              <a:spcBef>
                <a:spcPts val="0"/>
              </a:spcBef>
              <a:spcAft>
                <a:spcPts val="1800"/>
              </a:spcAft>
              <a:buSzPct val="100000"/>
              <a:buFont typeface="Wingdings" panose="05000000000000000000" pitchFamily="2" charset="2"/>
              <a:buAutoNum type="arabicPeriod"/>
              <a:defRPr/>
            </a:pPr>
            <a:r>
              <a:rPr lang="en-US" dirty="0">
                <a:cs typeface="Calibri" pitchFamily="34" charset="0"/>
              </a:rPr>
              <a:t>Solomon (1 Kgs. 11:4, 9-10)</a:t>
            </a:r>
            <a:endParaRPr lang="en-US" sz="3600" dirty="0">
              <a:cs typeface="Calibri" pitchFamily="34" charset="0"/>
            </a:endParaRP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44714" y="4724400"/>
            <a:ext cx="153768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815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1 person and standing">
            <a:extLst>
              <a:ext uri="{FF2B5EF4-FFF2-40B4-BE49-F238E27FC236}">
                <a16:creationId xmlns:a16="http://schemas.microsoft.com/office/drawing/2014/main" id="{92F3CF48-1828-4B40-BCDF-A880CC68F2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05" t="7778" r="4157" b="8889"/>
          <a:stretch/>
        </p:blipFill>
        <p:spPr bwMode="auto">
          <a:xfrm>
            <a:off x="3162300" y="145007"/>
            <a:ext cx="5867400" cy="6567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91619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8288" y="1066800"/>
            <a:ext cx="9115425" cy="5562600"/>
          </a:xfrm>
        </p:spPr>
        <p:txBody>
          <a:bodyPr/>
          <a:lstStyle/>
          <a:p>
            <a:pPr marL="742950" indent="-742950">
              <a:spcBef>
                <a:spcPts val="0"/>
              </a:spcBef>
              <a:spcAft>
                <a:spcPts val="600"/>
              </a:spcAft>
              <a:buSzPct val="100000"/>
              <a:buFont typeface="+mj-lt"/>
              <a:buAutoNum type="arabicPeriod"/>
              <a:defRPr/>
            </a:pPr>
            <a:r>
              <a:rPr lang="en-US" dirty="0">
                <a:cs typeface="Calibri" pitchFamily="34" charset="0"/>
              </a:rPr>
              <a:t>Untrustworthy believers (John 2:23-25)</a:t>
            </a:r>
            <a:endParaRPr lang="en-US" dirty="0">
              <a:latin typeface="Calibri" pitchFamily="34" charset="0"/>
              <a:cs typeface="Calibri" pitchFamily="34" charset="0"/>
            </a:endParaRPr>
          </a:p>
          <a:p>
            <a:pPr marL="742950" indent="-742950">
              <a:spcBef>
                <a:spcPts val="0"/>
              </a:spcBef>
              <a:spcAft>
                <a:spcPts val="600"/>
              </a:spcAft>
              <a:buSzPct val="100000"/>
              <a:buFont typeface="Wingdings" panose="05000000000000000000" pitchFamily="2" charset="2"/>
              <a:buAutoNum type="arabicPeriod"/>
              <a:defRPr/>
            </a:pPr>
            <a:r>
              <a:rPr lang="en-US" dirty="0">
                <a:cs typeface="Calibri" pitchFamily="34" charset="0"/>
              </a:rPr>
              <a:t>Non-confessing believers (John 12:42) </a:t>
            </a:r>
          </a:p>
          <a:p>
            <a:pPr marL="742950" indent="-742950">
              <a:spcBef>
                <a:spcPts val="0"/>
              </a:spcBef>
              <a:spcAft>
                <a:spcPts val="600"/>
              </a:spcAft>
              <a:buSzPct val="100000"/>
              <a:buAutoNum type="arabicPeriod"/>
              <a:defRPr/>
            </a:pPr>
            <a:r>
              <a:rPr lang="en-US" dirty="0">
                <a:cs typeface="Calibri" pitchFamily="34" charset="0"/>
              </a:rPr>
              <a:t>Ananias and Sapphira (Acts 5:1-11)</a:t>
            </a:r>
          </a:p>
          <a:p>
            <a:pPr marL="742950" indent="-742950">
              <a:spcBef>
                <a:spcPts val="0"/>
              </a:spcBef>
              <a:spcAft>
                <a:spcPts val="600"/>
              </a:spcAft>
              <a:buSzPct val="100000"/>
              <a:buAutoNum type="arabicPeriod"/>
              <a:defRPr/>
            </a:pPr>
            <a:r>
              <a:rPr lang="en-US" dirty="0">
                <a:cs typeface="Calibri" pitchFamily="34" charset="0"/>
              </a:rPr>
              <a:t>Simon the Sorcerer (Acts 8:13)</a:t>
            </a:r>
          </a:p>
          <a:p>
            <a:pPr marL="742950" indent="-742950">
              <a:spcBef>
                <a:spcPts val="0"/>
              </a:spcBef>
              <a:spcAft>
                <a:spcPts val="600"/>
              </a:spcAft>
              <a:buSzPct val="100000"/>
              <a:buAutoNum type="arabicPeriod"/>
              <a:defRPr/>
            </a:pPr>
            <a:r>
              <a:rPr lang="en-US" dirty="0">
                <a:cs typeface="Calibri" pitchFamily="34" charset="0"/>
              </a:rPr>
              <a:t>Immature believers at Corinth (1 Cor. 3:1-3)</a:t>
            </a:r>
          </a:p>
          <a:p>
            <a:pPr marL="742950" indent="-742950">
              <a:spcBef>
                <a:spcPts val="0"/>
              </a:spcBef>
              <a:spcAft>
                <a:spcPts val="600"/>
              </a:spcAft>
              <a:buSzPct val="100000"/>
              <a:buAutoNum type="arabicPeriod"/>
              <a:defRPr/>
            </a:pPr>
            <a:r>
              <a:rPr lang="en-US" dirty="0">
                <a:cs typeface="Calibri" pitchFamily="34" charset="0"/>
              </a:rPr>
              <a:t>Unrewarded believers at Corinth (1 Cor. 3:15)</a:t>
            </a:r>
          </a:p>
          <a:p>
            <a:pPr marL="742950" indent="-742950">
              <a:spcBef>
                <a:spcPts val="0"/>
              </a:spcBef>
              <a:spcAft>
                <a:spcPts val="600"/>
              </a:spcAft>
              <a:buSzPct val="100000"/>
              <a:buAutoNum type="arabicPeriod"/>
              <a:defRPr/>
            </a:pPr>
            <a:r>
              <a:rPr lang="en-US" dirty="0">
                <a:cs typeface="Calibri" pitchFamily="34" charset="0"/>
              </a:rPr>
              <a:t>Disciplined believers at Corinth (1 Cor. 11:27-32)</a:t>
            </a:r>
          </a:p>
          <a:p>
            <a:pPr marL="742950" indent="-742950">
              <a:spcBef>
                <a:spcPts val="0"/>
              </a:spcBef>
              <a:spcAft>
                <a:spcPts val="600"/>
              </a:spcAft>
              <a:buSzPct val="100000"/>
              <a:buFont typeface="Wingdings" panose="05000000000000000000" pitchFamily="2" charset="2"/>
              <a:buAutoNum type="arabicPeriod"/>
              <a:defRPr/>
            </a:pPr>
            <a:r>
              <a:rPr lang="en-US" dirty="0">
                <a:cs typeface="Calibri" pitchFamily="34" charset="0"/>
              </a:rPr>
              <a:t>Demas (2 Tim. 4:10; Col. 4:14)</a:t>
            </a:r>
          </a:p>
          <a:p>
            <a:pPr marL="742950" indent="-742950">
              <a:spcBef>
                <a:spcPts val="0"/>
              </a:spcBef>
              <a:spcAft>
                <a:spcPts val="600"/>
              </a:spcAft>
              <a:buSzPct val="100000"/>
              <a:buFont typeface="Wingdings" panose="05000000000000000000" pitchFamily="2" charset="2"/>
              <a:buAutoNum type="arabicPeriod"/>
              <a:defRPr/>
            </a:pPr>
            <a:r>
              <a:rPr lang="en-US" dirty="0">
                <a:cs typeface="Calibri" pitchFamily="34" charset="0"/>
              </a:rPr>
              <a:t>Immature believers in Hebrews (Heb. 5:11-14) </a:t>
            </a:r>
          </a:p>
          <a:p>
            <a:pPr marL="742950" indent="-742950">
              <a:spcBef>
                <a:spcPts val="0"/>
              </a:spcBef>
              <a:spcAft>
                <a:spcPts val="600"/>
              </a:spcAft>
              <a:buSzPct val="100000"/>
              <a:buFont typeface="Wingdings" panose="05000000000000000000" pitchFamily="2" charset="2"/>
              <a:buAutoNum type="arabicPeriod"/>
              <a:defRPr/>
            </a:pPr>
            <a:r>
              <a:rPr lang="en-US" dirty="0">
                <a:cs typeface="Calibri" pitchFamily="34" charset="0"/>
              </a:rPr>
              <a:t>Seven churches in Asia Minor (Rev. 3:19)</a:t>
            </a:r>
            <a:endParaRPr lang="en-US" sz="3600" dirty="0">
              <a:cs typeface="Calibri" pitchFamily="34" charset="0"/>
            </a:endParaRPr>
          </a:p>
        </p:txBody>
      </p:sp>
      <p:sp>
        <p:nvSpPr>
          <p:cNvPr id="7" name="Title 1">
            <a:extLst>
              <a:ext uri="{FF2B5EF4-FFF2-40B4-BE49-F238E27FC236}">
                <a16:creationId xmlns:a16="http://schemas.microsoft.com/office/drawing/2014/main" id="{96A36712-FF2F-4CAD-AF2B-866E3D143141}"/>
              </a:ext>
            </a:extLst>
          </p:cNvPr>
          <p:cNvSpPr>
            <a:spLocks noGrp="1"/>
          </p:cNvSpPr>
          <p:nvPr>
            <p:ph type="title"/>
          </p:nvPr>
        </p:nvSpPr>
        <p:spPr>
          <a:xfrm>
            <a:off x="604007" y="228599"/>
            <a:ext cx="10981189" cy="685801"/>
          </a:xfrm>
        </p:spPr>
        <p:txBody>
          <a:bodyPr/>
          <a:lstStyle/>
          <a:p>
            <a:pPr algn="ctr"/>
            <a:r>
              <a:rPr lang="en-US" sz="3600" dirty="0">
                <a:effectLst>
                  <a:outerShdw blurRad="38100" dist="38100" dir="2700000" algn="tl">
                    <a:srgbClr val="000000">
                      <a:alpha val="43137"/>
                    </a:srgbClr>
                  </a:outerShdw>
                </a:effectLst>
              </a:rPr>
              <a:t>Examples of New Testament Non-Persevering Saints</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pic>
        <p:nvPicPr>
          <p:cNvPr id="4" name="Picture 3">
            <a:extLst>
              <a:ext uri="{FF2B5EF4-FFF2-40B4-BE49-F238E27FC236}">
                <a16:creationId xmlns:a16="http://schemas.microsoft.com/office/drawing/2014/main" id="{E17DF3D0-CA4B-48D8-9B4D-ED26910E22AE}"/>
              </a:ext>
            </a:extLst>
          </p:cNvPr>
          <p:cNvPicPr>
            <a:picLocks noChangeAspect="1"/>
          </p:cNvPicPr>
          <p:nvPr/>
        </p:nvPicPr>
        <p:blipFill>
          <a:blip r:embed="rId2"/>
          <a:stretch>
            <a:fillRect/>
          </a:stretch>
        </p:blipFill>
        <p:spPr>
          <a:xfrm>
            <a:off x="10048871" y="1614722"/>
            <a:ext cx="1536325" cy="1828959"/>
          </a:xfrm>
          <a:prstGeom prst="rect">
            <a:avLst/>
          </a:prstGeom>
        </p:spPr>
      </p:pic>
    </p:spTree>
    <p:extLst>
      <p:ext uri="{BB962C8B-B14F-4D97-AF65-F5344CB8AC3E}">
        <p14:creationId xmlns:p14="http://schemas.microsoft.com/office/powerpoint/2010/main" val="3177528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Peter 1:5</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mn-cs"/>
              </a:rPr>
              <a:t>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obtain an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inheritance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is imperishable, undefiled, and will not fade away,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reserved in heaven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t>
            </a:r>
            <a:r>
              <a:rPr lang="en-US" sz="3600" baseline="30000" dirty="0">
                <a:effectLst>
                  <a:outerShdw blurRad="38100" dist="38100" dir="2700000" algn="tl">
                    <a:srgbClr val="000000">
                      <a:alpha val="43137"/>
                    </a:srgbClr>
                  </a:outerShdw>
                </a:effectLst>
                <a:latin typeface="Calibri" panose="020F0502020204030204" pitchFamily="34" charset="0"/>
                <a:cs typeface="+mn-cs"/>
              </a:rPr>
              <a:t>5</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protected by the power of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faith for a salvation ready to be revealed in the last time.”</a:t>
            </a:r>
          </a:p>
        </p:txBody>
      </p:sp>
      <p:pic>
        <p:nvPicPr>
          <p:cNvPr id="5" name="Picture 4">
            <a:extLst>
              <a:ext uri="{FF2B5EF4-FFF2-40B4-BE49-F238E27FC236}">
                <a16:creationId xmlns:a16="http://schemas.microsoft.com/office/drawing/2014/main" id="{65DD34FF-F8E8-4C83-ADC3-3B8205F1DCC2}"/>
              </a:ext>
            </a:extLst>
          </p:cNvPr>
          <p:cNvPicPr>
            <a:picLocks noChangeAspect="1"/>
          </p:cNvPicPr>
          <p:nvPr/>
        </p:nvPicPr>
        <p:blipFill rotWithShape="1">
          <a:blip r:embed="rId3"/>
          <a:srcRect l="37500"/>
          <a:stretch/>
        </p:blipFill>
        <p:spPr>
          <a:xfrm>
            <a:off x="5080000" y="3048000"/>
            <a:ext cx="2032000" cy="1828800"/>
          </a:xfrm>
          <a:prstGeom prst="rect">
            <a:avLst/>
          </a:prstGeom>
        </p:spPr>
      </p:pic>
    </p:spTree>
    <p:extLst>
      <p:ext uri="{BB962C8B-B14F-4D97-AF65-F5344CB8AC3E}">
        <p14:creationId xmlns:p14="http://schemas.microsoft.com/office/powerpoint/2010/main" val="2665707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352800" y="304800"/>
            <a:ext cx="5486400" cy="1143000"/>
          </a:xfrm>
        </p:spPr>
        <p:txBody>
          <a:bodyPr/>
          <a:lstStyle/>
          <a:p>
            <a:pPr algn="ctr" eaLnBrk="1" hangingPunct="1"/>
            <a:r>
              <a:rPr lang="en-US" sz="3600" dirty="0">
                <a:effectLst>
                  <a:outerShdw blurRad="38100" dist="38100" dir="2700000" algn="tl">
                    <a:srgbClr val="000000">
                      <a:alpha val="43137"/>
                    </a:srgbClr>
                  </a:outerShdw>
                </a:effectLst>
              </a:rPr>
              <a:t>Post Flood Sin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 9:18-29)</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50179" name="Rectangle 3"/>
          <p:cNvSpPr>
            <a:spLocks noGrp="1" noChangeArrowheads="1"/>
          </p:cNvSpPr>
          <p:nvPr>
            <p:ph type="body" idx="1"/>
          </p:nvPr>
        </p:nvSpPr>
        <p:spPr>
          <a:xfrm>
            <a:off x="2400300" y="1946276"/>
            <a:ext cx="7391400" cy="3616323"/>
          </a:xfrm>
        </p:spPr>
        <p:txBody>
          <a:bodyPr/>
          <a:lstStyle/>
          <a:p>
            <a:pPr marL="576263" lvl="1" indent="-576263" eaLnBrk="1" hangingPunct="1">
              <a:spcBef>
                <a:spcPts val="0"/>
              </a:spcBef>
              <a:spcAft>
                <a:spcPts val="3000"/>
              </a:spcAft>
              <a:buSzPct val="100000"/>
              <a:buFont typeface="Wingdings" pitchFamily="2" charset="2"/>
              <a:buAutoNum type="romanUcPeriod"/>
              <a:defRPr/>
            </a:pPr>
            <a:r>
              <a:rPr lang="en-US" dirty="0">
                <a:effectLst>
                  <a:outerShdw blurRad="38100" dist="38100" dir="2700000" algn="tl">
                    <a:srgbClr val="000000">
                      <a:alpha val="43137"/>
                    </a:srgbClr>
                  </a:outerShdw>
                </a:effectLst>
              </a:rPr>
              <a:t>Noah not the fulfillment of Gen 3:15 (Gen 9:18-21)</a:t>
            </a:r>
          </a:p>
          <a:p>
            <a:pPr marL="576263" lvl="1" indent="-576263" eaLnBrk="1" hangingPunct="1">
              <a:spcBef>
                <a:spcPts val="0"/>
              </a:spcBef>
              <a:spcAft>
                <a:spcPts val="3000"/>
              </a:spcAft>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Ham’s sin and Canaanites under a curse (Gen 9:22-27; 15:16)</a:t>
            </a:r>
          </a:p>
          <a:p>
            <a:pPr marL="576263" lvl="1" indent="-576263" eaLnBrk="1" hangingPunct="1">
              <a:spcBef>
                <a:spcPts val="0"/>
              </a:spcBef>
              <a:spcAft>
                <a:spcPts val="3000"/>
              </a:spcAft>
              <a:buSzPct val="100000"/>
              <a:buFont typeface="Wingdings" pitchFamily="2" charset="2"/>
              <a:buAutoNum type="romanUcPeriod"/>
              <a:defRPr/>
            </a:pPr>
            <a:r>
              <a:rPr lang="en-US" dirty="0">
                <a:effectLst>
                  <a:outerShdw blurRad="38100" dist="38100" dir="2700000" algn="tl">
                    <a:srgbClr val="000000">
                      <a:alpha val="43137"/>
                    </a:srgbClr>
                  </a:outerShdw>
                </a:effectLst>
              </a:rPr>
              <a:t>Noah’s death (Gen 9:28-29)</a:t>
            </a:r>
          </a:p>
        </p:txBody>
      </p:sp>
      <p:pic>
        <p:nvPicPr>
          <p:cNvPr id="5" name="Picture 4">
            <a:extLst>
              <a:ext uri="{FF2B5EF4-FFF2-40B4-BE49-F238E27FC236}">
                <a16:creationId xmlns:a16="http://schemas.microsoft.com/office/drawing/2014/main" id="{0E182773-6F86-4FD1-B1B2-49E5B9A77B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3797113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1019253" cy="4800600"/>
          </a:xfrm>
        </p:spPr>
        <p:txBody>
          <a:bodyPr/>
          <a:lstStyle/>
          <a:p>
            <a:pPr marL="0" indent="0" algn="just">
              <a:spcBef>
                <a:spcPts val="0"/>
              </a:spcBef>
              <a:buNone/>
            </a:pPr>
            <a:r>
              <a:rPr lang="en-US" dirty="0">
                <a:effectLst>
                  <a:outerShdw blurRad="38100" dist="38100" dir="2700000" algn="tl">
                    <a:srgbClr val="000000">
                      <a:alpha val="43137"/>
                    </a:srgbClr>
                  </a:outerShdw>
                </a:effectLst>
              </a:rPr>
              <a:t>“The sin of </a:t>
            </a:r>
            <a:r>
              <a:rPr lang="en-US" i="1" dirty="0">
                <a:effectLst>
                  <a:outerShdw blurRad="38100" dist="38100" dir="2700000" algn="tl">
                    <a:srgbClr val="000000">
                      <a:alpha val="43137"/>
                    </a:srgbClr>
                  </a:outerShdw>
                </a:effectLst>
              </a:rPr>
              <a:t>Ham</a:t>
            </a:r>
            <a:r>
              <a:rPr lang="en-US" dirty="0">
                <a:effectLst>
                  <a:outerShdw blurRad="38100" dist="38100" dir="2700000" algn="tl">
                    <a:srgbClr val="000000">
                      <a:alpha val="43137"/>
                    </a:srgbClr>
                  </a:outerShdw>
                </a:effectLst>
              </a:rPr>
              <a:t> was that he </a:t>
            </a:r>
            <a:r>
              <a:rPr lang="en-US" i="1" dirty="0">
                <a:effectLst>
                  <a:outerShdw blurRad="38100" dist="38100" dir="2700000" algn="tl">
                    <a:srgbClr val="000000">
                      <a:alpha val="43137"/>
                    </a:srgbClr>
                  </a:outerShdw>
                </a:effectLst>
              </a:rPr>
              <a:t>saw the nakedness of his father</a:t>
            </a:r>
            <a:r>
              <a:rPr lang="en-US" dirty="0">
                <a:effectLst>
                  <a:outerShdw blurRad="38100" dist="38100" dir="2700000" algn="tl">
                    <a:srgbClr val="000000">
                      <a:alpha val="43137"/>
                    </a:srgbClr>
                  </a:outerShdw>
                </a:effectLst>
              </a:rPr>
              <a:t>. For Ham this was an attack on Noah’s privacy. </a:t>
            </a:r>
            <a:r>
              <a:rPr lang="en-US" i="1" dirty="0">
                <a:effectLst>
                  <a:outerShdw blurRad="38100" dist="38100" dir="2700000" algn="tl">
                    <a:srgbClr val="000000">
                      <a:alpha val="43137"/>
                    </a:srgbClr>
                  </a:outerShdw>
                </a:effectLst>
              </a:rPr>
              <a:t>Ham</a:t>
            </a:r>
            <a:r>
              <a:rPr lang="en-US" dirty="0">
                <a:effectLst>
                  <a:outerShdw blurRad="38100" dist="38100" dir="2700000" algn="tl">
                    <a:srgbClr val="000000">
                      <a:alpha val="43137"/>
                    </a:srgbClr>
                  </a:outerShdw>
                </a:effectLst>
              </a:rPr>
              <a:t> perhaps showed his disrespect, for he saw the nakedness with glee, and so the moral rectitude of the father was now destroyed. The ‘seeing’ involved a violation of a boundary; the looking was a negative looking. It will be used again in Genesis 19:26, with Lot’s wife looking back; in Exodus 33:20, in that no one can look at God and live; in Judges 13:22, when Manoah said, </a:t>
            </a:r>
            <a:r>
              <a:rPr lang="en-US" i="1" dirty="0">
                <a:effectLst>
                  <a:outerShdw blurRad="38100" dist="38100" dir="2700000" algn="tl">
                    <a:srgbClr val="000000">
                      <a:alpha val="43137"/>
                    </a:srgbClr>
                  </a:outerShdw>
                </a:effectLst>
              </a:rPr>
              <a:t>We shall surely die, because we have seen</a:t>
            </a:r>
            <a:r>
              <a:rPr lang="en-US" dirty="0">
                <a:effectLst>
                  <a:outerShdw blurRad="38100" dist="38100" dir="2700000" algn="tl">
                    <a:srgbClr val="000000">
                      <a:alpha val="43137"/>
                    </a:srgbClr>
                  </a:outerShdw>
                </a:effectLst>
              </a:rPr>
              <a:t> [or looked upon] </a:t>
            </a:r>
            <a:r>
              <a:rPr lang="en-US" i="1" dirty="0">
                <a:effectLst>
                  <a:outerShdw blurRad="38100" dist="38100" dir="2700000" algn="tl">
                    <a:srgbClr val="000000">
                      <a:alpha val="43137"/>
                    </a:srgbClr>
                  </a:outerShdw>
                </a:effectLst>
              </a:rPr>
              <a:t>God</a:t>
            </a:r>
            <a:r>
              <a:rPr lang="en-US" dirty="0">
                <a:effectLst>
                  <a:outerShdw blurRad="38100" dist="38100" dir="2700000" algn="tl">
                    <a:srgbClr val="000000">
                      <a:alpha val="43137"/>
                    </a:srgbClr>
                  </a:outerShdw>
                </a:effectLst>
              </a:rPr>
              <a:t>, and in I Samuel 6:19, where those who looked into the ark died....However, it. . .</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197-98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96600" y="76200"/>
            <a:ext cx="732253" cy="1097280"/>
          </a:xfrm>
          <a:prstGeom prst="rect">
            <a:avLst/>
          </a:prstGeom>
          <a:ln>
            <a:solidFill>
              <a:schemeClr val="tx1"/>
            </a:solidFill>
          </a:ln>
        </p:spPr>
      </p:pic>
    </p:spTree>
    <p:extLst>
      <p:ext uri="{BB962C8B-B14F-4D97-AF65-F5344CB8AC3E}">
        <p14:creationId xmlns:p14="http://schemas.microsoft.com/office/powerpoint/2010/main" val="53881101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1019253" cy="3810000"/>
          </a:xfrm>
        </p:spPr>
        <p:txBody>
          <a:bodyPr/>
          <a:lstStyle/>
          <a:p>
            <a:pPr marL="0" indent="0" algn="just">
              <a:spcBef>
                <a:spcPts val="0"/>
              </a:spcBef>
              <a:buNone/>
            </a:pPr>
            <a:r>
              <a:rPr lang="en-US" dirty="0">
                <a:effectLst>
                  <a:outerShdw blurRad="38100" dist="38100" dir="2700000" algn="tl">
                    <a:srgbClr val="000000">
                      <a:alpha val="43137"/>
                    </a:srgbClr>
                  </a:outerShdw>
                </a:effectLst>
              </a:rPr>
              <a:t>... does imply that he looked upon the </a:t>
            </a:r>
            <a:r>
              <a:rPr lang="en-US" i="1" dirty="0">
                <a:effectLst>
                  <a:outerShdw blurRad="38100" dist="38100" dir="2700000" algn="tl">
                    <a:srgbClr val="000000">
                      <a:alpha val="43137"/>
                    </a:srgbClr>
                  </a:outerShdw>
                </a:effectLst>
              </a:rPr>
              <a:t>nakedness</a:t>
            </a:r>
            <a:r>
              <a:rPr lang="en-US" dirty="0">
                <a:effectLst>
                  <a:outerShdw blurRad="38100" dist="38100" dir="2700000" algn="tl">
                    <a:srgbClr val="000000">
                      <a:alpha val="43137"/>
                    </a:srgbClr>
                  </a:outerShdw>
                </a:effectLst>
              </a:rPr>
              <a:t> of his father with glee; not necessarily to derive sexual pleasure from it, but certainly in a mocking tone, making fun of his father, and so he </a:t>
            </a:r>
            <a:r>
              <a:rPr lang="en-US" i="1" dirty="0">
                <a:effectLst>
                  <a:outerShdw blurRad="38100" dist="38100" dir="2700000" algn="tl">
                    <a:srgbClr val="000000">
                      <a:alpha val="43137"/>
                    </a:srgbClr>
                  </a:outerShdw>
                </a:effectLst>
              </a:rPr>
              <a:t>told his two brethren</a:t>
            </a:r>
            <a:r>
              <a:rPr lang="en-US" dirty="0">
                <a:effectLst>
                  <a:outerShdw blurRad="38100" dist="38100" dir="2700000" algn="tl">
                    <a:srgbClr val="000000">
                      <a:alpha val="43137"/>
                    </a:srgbClr>
                  </a:outerShdw>
                </a:effectLst>
              </a:rPr>
              <a:t>. The sin of </a:t>
            </a:r>
            <a:r>
              <a:rPr lang="en-US" i="1" dirty="0">
                <a:effectLst>
                  <a:outerShdw blurRad="38100" dist="38100" dir="2700000" algn="tl">
                    <a:srgbClr val="000000">
                      <a:alpha val="43137"/>
                    </a:srgbClr>
                  </a:outerShdw>
                </a:effectLst>
              </a:rPr>
              <a:t>Ham</a:t>
            </a:r>
            <a:r>
              <a:rPr lang="en-US" dirty="0">
                <a:effectLst>
                  <a:outerShdw blurRad="38100" dist="38100" dir="2700000" algn="tl">
                    <a:srgbClr val="000000">
                      <a:alpha val="43137"/>
                    </a:srgbClr>
                  </a:outerShdw>
                </a:effectLst>
              </a:rPr>
              <a:t> will cause the cursing of his fourth son, and the sin lay in three things: seeing but failing to cover the father himself, as he could have; telling others about it, further shaming him; and deriding his father.</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197-98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96600" y="76200"/>
            <a:ext cx="732253" cy="1097280"/>
          </a:xfrm>
          <a:prstGeom prst="rect">
            <a:avLst/>
          </a:prstGeom>
          <a:ln>
            <a:solidFill>
              <a:schemeClr val="tx1"/>
            </a:solidFill>
          </a:ln>
        </p:spPr>
      </p:pic>
    </p:spTree>
    <p:extLst>
      <p:ext uri="{BB962C8B-B14F-4D97-AF65-F5344CB8AC3E}">
        <p14:creationId xmlns:p14="http://schemas.microsoft.com/office/powerpoint/2010/main" val="238704297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13:19; 14:29</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now on I am telling you before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to pass, so that when it does occur, you may believe that I am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14:29</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have told you before it happens, so that when it happens, you may believe.”</a:t>
            </a:r>
          </a:p>
        </p:txBody>
      </p:sp>
      <p:pic>
        <p:nvPicPr>
          <p:cNvPr id="5" name="Picture 2">
            <a:extLst>
              <a:ext uri="{FF2B5EF4-FFF2-40B4-BE49-F238E27FC236}">
                <a16:creationId xmlns:a16="http://schemas.microsoft.com/office/drawing/2014/main" id="{3ABFA351-C21F-4842-9C98-E51900A3FE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45" r="8500"/>
          <a:stretch/>
        </p:blipFill>
        <p:spPr bwMode="auto">
          <a:xfrm>
            <a:off x="4924048" y="3048000"/>
            <a:ext cx="234390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788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Samuel 12:10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Now then,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sword</a:t>
            </a:r>
            <a:r>
              <a:rPr lang="en-US" sz="3600" dirty="0">
                <a:effectLst>
                  <a:outerShdw blurRad="38100" dist="38100" dir="2700000" algn="tl">
                    <a:srgbClr val="000000">
                      <a:alpha val="43137"/>
                    </a:srgbClr>
                  </a:outerShdw>
                </a:effectLst>
                <a:latin typeface="Calibri" panose="020F0502020204030204" pitchFamily="34" charset="0"/>
              </a:rPr>
              <a:t> shall never leave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house</a:t>
            </a:r>
            <a:r>
              <a:rPr lang="en-US" sz="3600" dirty="0">
                <a:effectLst>
                  <a:outerShdw blurRad="38100" dist="38100" dir="2700000" algn="tl">
                    <a:srgbClr val="000000">
                      <a:alpha val="43137"/>
                    </a:srgbClr>
                  </a:outerShdw>
                </a:effectLst>
                <a:latin typeface="Calibri" panose="020F0502020204030204" pitchFamily="34" charset="0"/>
              </a:rPr>
              <a:t>,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a:t>
            </a:r>
            <a:r>
              <a:rPr lang="en-US" sz="3600" dirty="0">
                <a:effectLst>
                  <a:outerShdw blurRad="38100" dist="38100" dir="2700000" algn="tl">
                    <a:srgbClr val="000000">
                      <a:alpha val="43137"/>
                    </a:srgbClr>
                  </a:outerShdw>
                </a:effectLst>
                <a:latin typeface="Calibri" panose="020F0502020204030204" pitchFamily="34" charset="0"/>
              </a:rPr>
              <a:t> have despised Me and have taken the wife of Uriah the Hittite to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wife.</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1026" name="Picture 2" descr="Pict's: Swords of the Prophet (s)">
            <a:extLst>
              <a:ext uri="{FF2B5EF4-FFF2-40B4-BE49-F238E27FC236}">
                <a16:creationId xmlns:a16="http://schemas.microsoft.com/office/drawing/2014/main" id="{2F32BE09-B2F5-489C-9864-6BDF4CBDB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28758"/>
            <a:ext cx="352425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1396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017" y="80621"/>
            <a:ext cx="8839966" cy="6663506"/>
          </a:xfrm>
          <a:prstGeom prst="rect">
            <a:avLst/>
          </a:prstGeom>
        </p:spPr>
      </p:pic>
    </p:spTree>
    <p:extLst>
      <p:ext uri="{BB962C8B-B14F-4D97-AF65-F5344CB8AC3E}">
        <p14:creationId xmlns:p14="http://schemas.microsoft.com/office/powerpoint/2010/main" val="66986077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2628900" y="178595"/>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5953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86100" y="304800"/>
            <a:ext cx="6019800" cy="914400"/>
          </a:xfrm>
        </p:spPr>
        <p:txBody>
          <a:bodyPr/>
          <a:lstStyle/>
          <a:p>
            <a:pPr algn="ctr"/>
            <a:r>
              <a:rPr lang="en-US" sz="3600" dirty="0">
                <a:effectLst>
                  <a:outerShdw blurRad="38100" dist="38100" dir="2700000" algn="tl">
                    <a:srgbClr val="000000">
                      <a:alpha val="43137"/>
                    </a:srgbClr>
                  </a:outerShdw>
                </a:effectLst>
              </a:rPr>
              <a:t>Reminder of God’s Sovereignty</a:t>
            </a:r>
          </a:p>
        </p:txBody>
      </p:sp>
      <p:sp>
        <p:nvSpPr>
          <p:cNvPr id="3" name="Content Placeholder 2"/>
          <p:cNvSpPr>
            <a:spLocks noGrp="1"/>
          </p:cNvSpPr>
          <p:nvPr>
            <p:ph idx="1"/>
          </p:nvPr>
        </p:nvSpPr>
        <p:spPr>
          <a:xfrm>
            <a:off x="1790700" y="1600200"/>
            <a:ext cx="8610600" cy="44196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cs typeface="Calibri" panose="020F0502020204030204" pitchFamily="34" charset="0"/>
              </a:rPr>
              <a:t>Messianic promise to come through Shem’s line (Gen 9:26)</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cs typeface="Calibri" panose="020F0502020204030204" pitchFamily="34" charset="0"/>
              </a:rPr>
              <a:t>Continues selection of younger over older pattern (Abel over Cain, Seth over Cain, Japheth over Ham, Isaac over Ishmael, Jacob over Esau, Judah and Joseph over their brothers, and Ephraim over Manasseh)</a:t>
            </a:r>
          </a:p>
        </p:txBody>
      </p:sp>
      <p:pic>
        <p:nvPicPr>
          <p:cNvPr id="5" name="Picture 4">
            <a:extLst>
              <a:ext uri="{FF2B5EF4-FFF2-40B4-BE49-F238E27FC236}">
                <a16:creationId xmlns:a16="http://schemas.microsoft.com/office/drawing/2014/main" id="{FCE13BDF-1BE0-469B-91AA-0C427A6C8F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5820929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A254E9F-57EC-49DB-BB63-5454BEF2A0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86100" y="304800"/>
            <a:ext cx="6019800" cy="914400"/>
          </a:xfrm>
        </p:spPr>
        <p:txBody>
          <a:bodyPr/>
          <a:lstStyle/>
          <a:p>
            <a:pPr algn="ctr"/>
            <a:r>
              <a:rPr lang="en-US" sz="3600" dirty="0">
                <a:effectLst>
                  <a:outerShdw blurRad="38100" dist="38100" dir="2700000" algn="tl">
                    <a:srgbClr val="000000">
                      <a:alpha val="43137"/>
                    </a:srgbClr>
                  </a:outerShdw>
                </a:effectLst>
              </a:rPr>
              <a:t>Reminder of God’s Sovereignty</a:t>
            </a:r>
          </a:p>
        </p:txBody>
      </p:sp>
      <p:sp>
        <p:nvSpPr>
          <p:cNvPr id="3" name="Content Placeholder 2"/>
          <p:cNvSpPr>
            <a:spLocks noGrp="1"/>
          </p:cNvSpPr>
          <p:nvPr>
            <p:ph idx="1"/>
          </p:nvPr>
        </p:nvSpPr>
        <p:spPr>
          <a:xfrm>
            <a:off x="1790700" y="1600200"/>
            <a:ext cx="8610600" cy="44196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Messianic promise to come through Shem’s line (Gen 9:26)</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cs typeface="Calibri" panose="020F0502020204030204" pitchFamily="34" charset="0"/>
              </a:rPr>
              <a:t>Continues selection of younger over older pattern (Abel over Cain, Seth over Cain, Japheth over Ham, Isaac over Ishmael, Jacob over Esau, Judah and Joseph over their brothers, and Ephraim over Manasseh)</a:t>
            </a:r>
          </a:p>
        </p:txBody>
      </p:sp>
      <p:pic>
        <p:nvPicPr>
          <p:cNvPr id="6" name="Picture 5">
            <a:extLst>
              <a:ext uri="{FF2B5EF4-FFF2-40B4-BE49-F238E27FC236}">
                <a16:creationId xmlns:a16="http://schemas.microsoft.com/office/drawing/2014/main" id="{D6FFA62B-5930-4FE0-AA7E-4FD70A4235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152125970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676400"/>
            <a:ext cx="11019253" cy="3352800"/>
          </a:xfrm>
        </p:spPr>
        <p:txBody>
          <a:bodyPr/>
          <a:lstStyle/>
          <a:p>
            <a:pPr marL="0" indent="0" algn="just">
              <a:spcBef>
                <a:spcPts val="0"/>
              </a:spcBef>
              <a:buNone/>
            </a:pPr>
            <a:r>
              <a:rPr lang="en-US" dirty="0">
                <a:effectLst>
                  <a:outerShdw blurRad="38100" dist="38100" dir="2700000" algn="tl">
                    <a:srgbClr val="000000">
                      <a:alpha val="43137"/>
                    </a:srgbClr>
                  </a:outerShdw>
                </a:effectLst>
              </a:rPr>
              <a:t>“Genesis 9:26 focuses on Shem, combining a blessing and cursing. The blessing is: Blessed be Jehovah the God of Shem. It is the God of Shem and not Shem himself who was blessed. Shem will uniquely possess the knowledge of God. Therefore, the Seed of the Woman will come through Shem and not through Ham or Japheth.</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199</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96600" y="76200"/>
            <a:ext cx="732253" cy="1097280"/>
          </a:xfrm>
          <a:prstGeom prst="rect">
            <a:avLst/>
          </a:prstGeom>
          <a:ln>
            <a:solidFill>
              <a:schemeClr val="tx1"/>
            </a:solidFill>
          </a:ln>
        </p:spPr>
      </p:pic>
    </p:spTree>
    <p:extLst>
      <p:ext uri="{BB962C8B-B14F-4D97-AF65-F5344CB8AC3E}">
        <p14:creationId xmlns:p14="http://schemas.microsoft.com/office/powerpoint/2010/main" val="110259812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8176" y="3048000"/>
            <a:ext cx="1755648" cy="1828800"/>
          </a:xfrm>
          <a:prstGeom prst="rect">
            <a:avLst/>
          </a:prstGeom>
        </p:spPr>
      </p:pic>
    </p:spTree>
    <p:extLst>
      <p:ext uri="{BB962C8B-B14F-4D97-AF65-F5344CB8AC3E}">
        <p14:creationId xmlns:p14="http://schemas.microsoft.com/office/powerpoint/2010/main" val="137618043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1026"/>
          <p:cNvSpPr>
            <a:spLocks noGrp="1" noChangeArrowheads="1"/>
          </p:cNvSpPr>
          <p:nvPr>
            <p:ph type="title"/>
          </p:nvPr>
        </p:nvSpPr>
        <p:spPr>
          <a:xfrm>
            <a:off x="1524000" y="228600"/>
            <a:ext cx="9144000" cy="914400"/>
          </a:xfrm>
        </p:spPr>
        <p:txBody>
          <a:bodyPr/>
          <a:lstStyle/>
          <a:p>
            <a:pPr algn="ctr" eaLnBrk="1" hangingPunct="1"/>
            <a:r>
              <a:rPr lang="en-US" sz="3400" dirty="0">
                <a:effectLst>
                  <a:outerShdw blurRad="38100" dist="38100" dir="2700000" algn="tl">
                    <a:srgbClr val="000000">
                      <a:alpha val="43137"/>
                    </a:srgbClr>
                  </a:outerShdw>
                </a:effectLst>
              </a:rPr>
              <a:t>God’s Messianic Purposes Beginning in Genesis</a:t>
            </a:r>
          </a:p>
        </p:txBody>
      </p:sp>
      <p:sp>
        <p:nvSpPr>
          <p:cNvPr id="93187" name="Rectangle 1027"/>
          <p:cNvSpPr>
            <a:spLocks noGrp="1" noChangeArrowheads="1"/>
          </p:cNvSpPr>
          <p:nvPr>
            <p:ph type="body" idx="1"/>
          </p:nvPr>
        </p:nvSpPr>
        <p:spPr>
          <a:xfrm>
            <a:off x="2400300" y="1600200"/>
            <a:ext cx="7391400" cy="4885267"/>
          </a:xfrm>
        </p:spPr>
        <p:txBody>
          <a:bodyPr/>
          <a:lstStyle/>
          <a:p>
            <a:pPr marL="461963" indent="-461963">
              <a:spcBef>
                <a:spcPts val="0"/>
              </a:spcBef>
              <a:spcAft>
                <a:spcPts val="1200"/>
              </a:spcAft>
              <a:defRPr/>
            </a:pPr>
            <a:r>
              <a:rPr lang="en-US" sz="3000" i="1" dirty="0"/>
              <a:t>Proto-</a:t>
            </a:r>
            <a:r>
              <a:rPr lang="en-US" sz="3000" i="1" dirty="0" err="1"/>
              <a:t>evangelium</a:t>
            </a:r>
            <a:r>
              <a:rPr lang="en-US" sz="3000" dirty="0"/>
              <a:t> from Adam &amp; Eve (3:15) </a:t>
            </a:r>
          </a:p>
          <a:p>
            <a:pPr marL="461963" indent="-461963">
              <a:spcBef>
                <a:spcPts val="0"/>
              </a:spcBef>
              <a:spcAft>
                <a:spcPts val="1200"/>
              </a:spcAft>
              <a:defRPr/>
            </a:pPr>
            <a:r>
              <a:rPr lang="en-US" sz="3000" dirty="0"/>
              <a:t>Seth (4:25)</a:t>
            </a:r>
          </a:p>
          <a:p>
            <a:pPr marL="461963" indent="-461963">
              <a:spcBef>
                <a:spcPts val="0"/>
              </a:spcBef>
              <a:spcAft>
                <a:spcPts val="1200"/>
              </a:spcAft>
              <a:defRPr/>
            </a:pPr>
            <a:r>
              <a:rPr lang="en-US" sz="3000" dirty="0"/>
              <a:t>Noah (Gen 5:29)</a:t>
            </a:r>
          </a:p>
          <a:p>
            <a:pPr marL="461963" indent="-461963">
              <a:spcBef>
                <a:spcPts val="0"/>
              </a:spcBef>
              <a:spcAft>
                <a:spcPts val="1200"/>
              </a:spcAft>
              <a:defRPr/>
            </a:pPr>
            <a:r>
              <a:rPr lang="en-US" sz="3000" dirty="0"/>
              <a:t>Shem (9:26)</a:t>
            </a:r>
          </a:p>
          <a:p>
            <a:pPr marL="461963" indent="-461963">
              <a:spcBef>
                <a:spcPts val="0"/>
              </a:spcBef>
              <a:spcAft>
                <a:spcPts val="1200"/>
              </a:spcAft>
              <a:defRPr/>
            </a:pPr>
            <a:r>
              <a:rPr lang="en-US" sz="3000" dirty="0"/>
              <a:t>Abraham (12:3)</a:t>
            </a:r>
          </a:p>
          <a:p>
            <a:pPr marL="461963" indent="-461963">
              <a:spcBef>
                <a:spcPts val="0"/>
              </a:spcBef>
              <a:spcAft>
                <a:spcPts val="1200"/>
              </a:spcAft>
              <a:defRPr/>
            </a:pPr>
            <a:r>
              <a:rPr lang="en-US" sz="3000" dirty="0"/>
              <a:t>Isaac (21:12)</a:t>
            </a:r>
          </a:p>
          <a:p>
            <a:pPr marL="461963" indent="-461963">
              <a:spcBef>
                <a:spcPts val="0"/>
              </a:spcBef>
              <a:spcAft>
                <a:spcPts val="1200"/>
              </a:spcAft>
              <a:defRPr/>
            </a:pPr>
            <a:r>
              <a:rPr lang="en-US" sz="3000" dirty="0"/>
              <a:t>Jacob (25:23)</a:t>
            </a:r>
          </a:p>
          <a:p>
            <a:pPr marL="461963" indent="-461963">
              <a:spcBef>
                <a:spcPts val="0"/>
              </a:spcBef>
              <a:spcAft>
                <a:spcPts val="1200"/>
              </a:spcAft>
              <a:defRPr/>
            </a:pPr>
            <a:r>
              <a:rPr lang="en-US" sz="3000" dirty="0"/>
              <a:t>Judah (49:10)</a:t>
            </a:r>
          </a:p>
        </p:txBody>
      </p:sp>
      <p:pic>
        <p:nvPicPr>
          <p:cNvPr id="4"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6129867" y="2209801"/>
            <a:ext cx="4059238" cy="4171217"/>
          </a:xfrm>
          <a:prstGeom prst="rect">
            <a:avLst/>
          </a:prstGeom>
          <a:noFill/>
          <a:ln w="9525">
            <a:noFill/>
            <a:miter lim="800000"/>
            <a:headEnd/>
            <a:tailEnd/>
          </a:ln>
        </p:spPr>
      </p:pic>
      <p:pic>
        <p:nvPicPr>
          <p:cNvPr id="5" name="Picture 4">
            <a:extLst>
              <a:ext uri="{FF2B5EF4-FFF2-40B4-BE49-F238E27FC236}">
                <a16:creationId xmlns:a16="http://schemas.microsoft.com/office/drawing/2014/main" id="{C0D124BB-F6DB-4C77-A035-F3CAC40D8A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2159451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7" name="Rectangle 1027"/>
          <p:cNvSpPr>
            <a:spLocks noGrp="1" noChangeArrowheads="1"/>
          </p:cNvSpPr>
          <p:nvPr>
            <p:ph type="body" idx="1"/>
          </p:nvPr>
        </p:nvSpPr>
        <p:spPr>
          <a:xfrm>
            <a:off x="2400300" y="1600200"/>
            <a:ext cx="7391400" cy="4885267"/>
          </a:xfrm>
        </p:spPr>
        <p:txBody>
          <a:bodyPr/>
          <a:lstStyle/>
          <a:p>
            <a:pPr marL="461963" indent="-461963">
              <a:spcBef>
                <a:spcPts val="0"/>
              </a:spcBef>
              <a:spcAft>
                <a:spcPts val="1200"/>
              </a:spcAft>
              <a:defRPr/>
            </a:pPr>
            <a:r>
              <a:rPr lang="en-US" sz="3000" i="1" dirty="0"/>
              <a:t>Proto-</a:t>
            </a:r>
            <a:r>
              <a:rPr lang="en-US" sz="3000" i="1" dirty="0" err="1"/>
              <a:t>evangelium</a:t>
            </a:r>
            <a:r>
              <a:rPr lang="en-US" sz="3000" dirty="0"/>
              <a:t> from Adam &amp; Eve (3:15) </a:t>
            </a:r>
          </a:p>
          <a:p>
            <a:pPr marL="461963" indent="-461963">
              <a:spcBef>
                <a:spcPts val="0"/>
              </a:spcBef>
              <a:spcAft>
                <a:spcPts val="1200"/>
              </a:spcAft>
              <a:defRPr/>
            </a:pPr>
            <a:r>
              <a:rPr lang="en-US" sz="3000" dirty="0"/>
              <a:t>Seth (4:25)</a:t>
            </a:r>
          </a:p>
          <a:p>
            <a:pPr marL="461963" indent="-461963">
              <a:spcBef>
                <a:spcPts val="0"/>
              </a:spcBef>
              <a:spcAft>
                <a:spcPts val="1200"/>
              </a:spcAft>
              <a:defRPr/>
            </a:pPr>
            <a:r>
              <a:rPr lang="en-US" sz="3000" dirty="0"/>
              <a:t>Noah (Gen 5:29)</a:t>
            </a:r>
          </a:p>
          <a:p>
            <a:pPr marL="461963" indent="-461963">
              <a:spcBef>
                <a:spcPts val="0"/>
              </a:spcBef>
              <a:spcAft>
                <a:spcPts val="1200"/>
              </a:spcAft>
              <a:defRPr/>
            </a:pPr>
            <a:r>
              <a:rPr lang="en-US" sz="3000" b="1" u="sng" dirty="0">
                <a:solidFill>
                  <a:srgbClr val="FFFFCC"/>
                </a:solidFill>
              </a:rPr>
              <a:t>Shem (9:26)</a:t>
            </a:r>
          </a:p>
          <a:p>
            <a:pPr marL="461963" indent="-461963">
              <a:spcBef>
                <a:spcPts val="0"/>
              </a:spcBef>
              <a:spcAft>
                <a:spcPts val="1200"/>
              </a:spcAft>
              <a:defRPr/>
            </a:pPr>
            <a:r>
              <a:rPr lang="en-US" sz="3000" dirty="0"/>
              <a:t>Abraham (12:3)</a:t>
            </a:r>
          </a:p>
          <a:p>
            <a:pPr marL="461963" indent="-461963">
              <a:spcBef>
                <a:spcPts val="0"/>
              </a:spcBef>
              <a:spcAft>
                <a:spcPts val="1200"/>
              </a:spcAft>
              <a:defRPr/>
            </a:pPr>
            <a:r>
              <a:rPr lang="en-US" sz="3000" dirty="0"/>
              <a:t>Isaac (21:12)</a:t>
            </a:r>
          </a:p>
          <a:p>
            <a:pPr marL="461963" indent="-461963">
              <a:spcBef>
                <a:spcPts val="0"/>
              </a:spcBef>
              <a:spcAft>
                <a:spcPts val="1200"/>
              </a:spcAft>
              <a:defRPr/>
            </a:pPr>
            <a:r>
              <a:rPr lang="en-US" sz="3000" dirty="0"/>
              <a:t>Jacob (25:23)</a:t>
            </a:r>
          </a:p>
          <a:p>
            <a:pPr marL="461963" indent="-461963">
              <a:spcBef>
                <a:spcPts val="0"/>
              </a:spcBef>
              <a:spcAft>
                <a:spcPts val="1200"/>
              </a:spcAft>
              <a:defRPr/>
            </a:pPr>
            <a:r>
              <a:rPr lang="en-US" sz="3000" dirty="0"/>
              <a:t>Judah (49:10)</a:t>
            </a:r>
          </a:p>
        </p:txBody>
      </p:sp>
      <p:pic>
        <p:nvPicPr>
          <p:cNvPr id="4"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6129867" y="2209801"/>
            <a:ext cx="4059238" cy="4171217"/>
          </a:xfrm>
          <a:prstGeom prst="rect">
            <a:avLst/>
          </a:prstGeom>
          <a:noFill/>
          <a:ln w="9525">
            <a:noFill/>
            <a:miter lim="800000"/>
            <a:headEnd/>
            <a:tailEnd/>
          </a:ln>
        </p:spPr>
      </p:pic>
      <p:sp>
        <p:nvSpPr>
          <p:cNvPr id="6" name="Rectangle 1026">
            <a:extLst>
              <a:ext uri="{FF2B5EF4-FFF2-40B4-BE49-F238E27FC236}">
                <a16:creationId xmlns:a16="http://schemas.microsoft.com/office/drawing/2014/main" id="{AE6E6960-054D-4E5D-A9D4-CBF39772E89C}"/>
              </a:ext>
            </a:extLst>
          </p:cNvPr>
          <p:cNvSpPr>
            <a:spLocks noGrp="1" noChangeArrowheads="1"/>
          </p:cNvSpPr>
          <p:nvPr>
            <p:ph type="title"/>
          </p:nvPr>
        </p:nvSpPr>
        <p:spPr>
          <a:xfrm>
            <a:off x="1524000" y="228600"/>
            <a:ext cx="9144000" cy="914400"/>
          </a:xfrm>
        </p:spPr>
        <p:txBody>
          <a:bodyPr/>
          <a:lstStyle/>
          <a:p>
            <a:pPr algn="ctr" eaLnBrk="1" hangingPunct="1"/>
            <a:r>
              <a:rPr lang="en-US" sz="3400" dirty="0">
                <a:effectLst>
                  <a:outerShdw blurRad="38100" dist="38100" dir="2700000" algn="tl">
                    <a:srgbClr val="000000">
                      <a:alpha val="43137"/>
                    </a:srgbClr>
                  </a:outerShdw>
                </a:effectLst>
              </a:rPr>
              <a:t>God’s Messianic Purposes Beginning in Genesis</a:t>
            </a:r>
          </a:p>
        </p:txBody>
      </p:sp>
      <p:pic>
        <p:nvPicPr>
          <p:cNvPr id="7" name="Picture 6">
            <a:extLst>
              <a:ext uri="{FF2B5EF4-FFF2-40B4-BE49-F238E27FC236}">
                <a16:creationId xmlns:a16="http://schemas.microsoft.com/office/drawing/2014/main" id="{189D5F21-71A9-45F9-B145-7D14C80BDD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1459876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2628900" y="178595"/>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04603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86100" y="228600"/>
            <a:ext cx="6019800" cy="914400"/>
          </a:xfrm>
        </p:spPr>
        <p:txBody>
          <a:bodyPr/>
          <a:lstStyle/>
          <a:p>
            <a:pPr algn="ctr"/>
            <a:r>
              <a:rPr lang="en-US" sz="3600" dirty="0">
                <a:effectLst>
                  <a:outerShdw blurRad="38100" dist="38100" dir="2700000" algn="tl">
                    <a:srgbClr val="000000">
                      <a:alpha val="43137"/>
                    </a:srgbClr>
                  </a:outerShdw>
                </a:effectLst>
              </a:rPr>
              <a:t>Reminder of God’s Sovereignty</a:t>
            </a:r>
          </a:p>
        </p:txBody>
      </p:sp>
      <p:sp>
        <p:nvSpPr>
          <p:cNvPr id="3" name="Content Placeholder 2"/>
          <p:cNvSpPr>
            <a:spLocks noGrp="1"/>
          </p:cNvSpPr>
          <p:nvPr>
            <p:ph idx="1"/>
          </p:nvPr>
        </p:nvSpPr>
        <p:spPr>
          <a:xfrm>
            <a:off x="609600" y="1600200"/>
            <a:ext cx="10972800" cy="33528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cs typeface="Calibri" panose="020F0502020204030204" pitchFamily="34" charset="0"/>
              </a:rPr>
              <a:t>Messianic promise to come through Shem’s line (Gen 9:26)</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Continues selection of younger over older pattern (Abel over Cain, Seth over Cain, Japheth over Ham, Isaac over Ishmael, Jacob over Esau, Judah and Joseph over their brothers, and Ephraim over Manasseh)</a:t>
            </a:r>
          </a:p>
        </p:txBody>
      </p:sp>
      <p:pic>
        <p:nvPicPr>
          <p:cNvPr id="6" name="Picture 5">
            <a:extLst>
              <a:ext uri="{FF2B5EF4-FFF2-40B4-BE49-F238E27FC236}">
                <a16:creationId xmlns:a16="http://schemas.microsoft.com/office/drawing/2014/main" id="{904864F4-85B8-432F-A9FA-902E2E8A76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69855736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524000"/>
            <a:ext cx="11019253" cy="4800600"/>
          </a:xfrm>
        </p:spPr>
        <p:txBody>
          <a:bodyPr/>
          <a:lstStyle/>
          <a:p>
            <a:pPr marL="0" indent="0" algn="just">
              <a:spcBef>
                <a:spcPts val="0"/>
              </a:spcBef>
              <a:buNone/>
            </a:pPr>
            <a:r>
              <a:rPr lang="en-US" sz="3000" dirty="0">
                <a:effectLst>
                  <a:outerShdw blurRad="38100" dist="38100" dir="2700000" algn="tl">
                    <a:srgbClr val="000000">
                      <a:alpha val="43137"/>
                    </a:srgbClr>
                  </a:outerShdw>
                </a:effectLst>
              </a:rPr>
              <a:t>“In some circles in preceding times, it was taught that the curse of Canaan was upon the Negro or the Black race, which is simply not true to the text. While it is true that Blacks are the descendants of Ham, not all descendants of Ham were black-skinned people. Only one of Ham’s sons was cursed, and that was Canaan. As is known from the Egyptian portrayals of the Canaanites, the Canaanites were not black-skinned; they were white, or it would be more correct to say, olive-skinned. Therefore, black skin has nothing to do with this curse, and the curse of Canaan is not biblical grounds for the enslavement of Blacks.</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200</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591284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2628900" y="178595"/>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91122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200400" y="228600"/>
            <a:ext cx="5791200" cy="1143000"/>
          </a:xfrm>
        </p:spPr>
        <p:txBody>
          <a:bodyPr/>
          <a:lstStyle/>
          <a:p>
            <a:pPr algn="ctr" eaLnBrk="1" hangingPunct="1"/>
            <a:r>
              <a:rPr lang="en-US" sz="3600" dirty="0">
                <a:effectLst>
                  <a:outerShdw blurRad="38100" dist="38100" dir="2700000" algn="tl">
                    <a:srgbClr val="000000">
                      <a:alpha val="43137"/>
                    </a:srgbClr>
                  </a:outerShdw>
                </a:effectLst>
              </a:rPr>
              <a:t>Curse of Ham’s Descendants?</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rPr>
              <a:t>(Gen 9:25-27)</a:t>
            </a:r>
            <a:endParaRPr lang="en-US" sz="3200" dirty="0">
              <a:solidFill>
                <a:schemeClr val="tx1"/>
              </a:solidFill>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1019415" y="1621971"/>
            <a:ext cx="10153170" cy="4876800"/>
          </a:xfrm>
        </p:spPr>
        <p:txBody>
          <a:bodyPr/>
          <a:lstStyle/>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cs typeface="Calibri" panose="020F0502020204030204" pitchFamily="34" charset="0"/>
              </a:rPr>
              <a:t>Curse upon the black race?</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cs typeface="Calibri" panose="020F0502020204030204" pitchFamily="34" charset="0"/>
              </a:rPr>
              <a:t>No!</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One race</a:t>
            </a:r>
          </a:p>
          <a:p>
            <a:pPr marL="1487488" lvl="2" indent="-461963" eaLnBrk="1" hangingPunct="1">
              <a:spcBef>
                <a:spcPts val="0"/>
              </a:spcBef>
              <a:spcAft>
                <a:spcPts val="1200"/>
              </a:spcAft>
              <a:buClr>
                <a:srgbClr val="92D05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All humans are God’s image bearers (Gen. 1:26-27; 9:6; Jas. 3:9)</a:t>
            </a:r>
          </a:p>
          <a:p>
            <a:pPr marL="1487488" lvl="2" indent="-461963" eaLnBrk="1" hangingPunct="1">
              <a:spcBef>
                <a:spcPts val="0"/>
              </a:spcBef>
              <a:spcAft>
                <a:spcPts val="1200"/>
              </a:spcAft>
              <a:buClr>
                <a:srgbClr val="92D05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Humanity is equally redeemed (Gal. 3:28)</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Morality (Lev. 18; 20) and not race</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Canaanites-Gen. 9:25; 15:16; Joshua</a:t>
            </a:r>
            <a:endParaRPr lang="en-US"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8BC03DD9-BE4E-47F3-96C9-6E851F8426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2176138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981200" y="1371601"/>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1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200400" y="228600"/>
            <a:ext cx="5791200" cy="1143000"/>
          </a:xfrm>
        </p:spPr>
        <p:txBody>
          <a:bodyPr/>
          <a:lstStyle/>
          <a:p>
            <a:pPr algn="ctr" eaLnBrk="1" hangingPunct="1"/>
            <a:r>
              <a:rPr lang="en-US" sz="3600" dirty="0">
                <a:effectLst>
                  <a:outerShdw blurRad="38100" dist="38100" dir="2700000" algn="tl">
                    <a:srgbClr val="000000">
                      <a:alpha val="43137"/>
                    </a:srgbClr>
                  </a:outerShdw>
                </a:effectLst>
              </a:rPr>
              <a:t>Curse of Ham’s Descendants?</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rPr>
              <a:t>(Gen 9:25-27)</a:t>
            </a:r>
            <a:endParaRPr lang="en-US" sz="3200" dirty="0">
              <a:solidFill>
                <a:schemeClr val="tx1"/>
              </a:solidFill>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1019415" y="1621971"/>
            <a:ext cx="10153170" cy="4876800"/>
          </a:xfrm>
        </p:spPr>
        <p:txBody>
          <a:bodyPr/>
          <a:lstStyle/>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Curse upon the black race?</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cs typeface="Calibri" panose="020F0502020204030204" pitchFamily="34" charset="0"/>
              </a:rPr>
              <a:t>No!</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One race</a:t>
            </a:r>
          </a:p>
          <a:p>
            <a:pPr marL="1487488" lvl="2" indent="-461963" eaLnBrk="1" hangingPunct="1">
              <a:spcBef>
                <a:spcPts val="0"/>
              </a:spcBef>
              <a:spcAft>
                <a:spcPts val="1200"/>
              </a:spcAft>
              <a:buClr>
                <a:srgbClr val="92D05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All humans are God’s image bearers (Gen. 1:26-27; 9:6; Jas. 3:9)</a:t>
            </a:r>
          </a:p>
          <a:p>
            <a:pPr marL="1487488" lvl="2" indent="-461963" eaLnBrk="1" hangingPunct="1">
              <a:spcBef>
                <a:spcPts val="0"/>
              </a:spcBef>
              <a:spcAft>
                <a:spcPts val="1200"/>
              </a:spcAft>
              <a:buClr>
                <a:srgbClr val="92D05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Humanity is equally redeemed (Gal. 3:28)</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Morality (Lev. 18; 20) and not race</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Canaanites-Gen. 9:25; 15:16; Joshua</a:t>
            </a:r>
            <a:endParaRPr lang="en-US"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8BC03DD9-BE4E-47F3-96C9-6E851F8426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732772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200400" y="228600"/>
            <a:ext cx="5791200" cy="1143000"/>
          </a:xfrm>
        </p:spPr>
        <p:txBody>
          <a:bodyPr/>
          <a:lstStyle/>
          <a:p>
            <a:pPr algn="ctr" eaLnBrk="1" hangingPunct="1"/>
            <a:r>
              <a:rPr lang="en-US" sz="3600" dirty="0">
                <a:effectLst>
                  <a:outerShdw blurRad="38100" dist="38100" dir="2700000" algn="tl">
                    <a:srgbClr val="000000">
                      <a:alpha val="43137"/>
                    </a:srgbClr>
                  </a:outerShdw>
                </a:effectLst>
              </a:rPr>
              <a:t>Curse of Ham’s Descendants?</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rPr>
              <a:t>(Gen 9:25-27)</a:t>
            </a:r>
            <a:endParaRPr lang="en-US" sz="3200" dirty="0">
              <a:solidFill>
                <a:schemeClr val="tx1"/>
              </a:solidFill>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1019415" y="1621971"/>
            <a:ext cx="10153170" cy="4876800"/>
          </a:xfrm>
        </p:spPr>
        <p:txBody>
          <a:bodyPr/>
          <a:lstStyle/>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cs typeface="Calibri" panose="020F0502020204030204" pitchFamily="34" charset="0"/>
              </a:rPr>
              <a:t>Curse upon the black race?</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One race</a:t>
            </a:r>
          </a:p>
          <a:p>
            <a:pPr marL="1487488" lvl="2" indent="-461963" eaLnBrk="1" hangingPunct="1">
              <a:spcBef>
                <a:spcPts val="0"/>
              </a:spcBef>
              <a:spcAft>
                <a:spcPts val="1200"/>
              </a:spcAft>
              <a:buClr>
                <a:srgbClr val="92D05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All humans are God’s image bearers (Gen. 1:26-27; 9:6; Jas. 3:9)</a:t>
            </a:r>
          </a:p>
          <a:p>
            <a:pPr marL="1487488" lvl="2" indent="-461963" eaLnBrk="1" hangingPunct="1">
              <a:spcBef>
                <a:spcPts val="0"/>
              </a:spcBef>
              <a:spcAft>
                <a:spcPts val="1200"/>
              </a:spcAft>
              <a:buClr>
                <a:srgbClr val="92D05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Humanity is equally redeemed (Gal. 3:28)</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Morality (Lev. 18; 20) and not race</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Canaanites-Gen. 9:25; 15:16; Joshua</a:t>
            </a:r>
            <a:endParaRPr lang="en-US"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8BC03DD9-BE4E-47F3-96C9-6E851F8426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1185979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200400" y="228600"/>
            <a:ext cx="5791200" cy="1143000"/>
          </a:xfrm>
        </p:spPr>
        <p:txBody>
          <a:bodyPr/>
          <a:lstStyle/>
          <a:p>
            <a:pPr algn="ctr" eaLnBrk="1" hangingPunct="1"/>
            <a:r>
              <a:rPr lang="en-US" sz="3600" dirty="0">
                <a:effectLst>
                  <a:outerShdw blurRad="38100" dist="38100" dir="2700000" algn="tl">
                    <a:srgbClr val="000000">
                      <a:alpha val="43137"/>
                    </a:srgbClr>
                  </a:outerShdw>
                </a:effectLst>
              </a:rPr>
              <a:t>Curse of Ham’s Descendants?</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rPr>
              <a:t>(Gen 9:25-27)</a:t>
            </a:r>
            <a:endParaRPr lang="en-US" sz="3200" dirty="0">
              <a:solidFill>
                <a:schemeClr val="tx1"/>
              </a:solidFill>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1019415" y="1621971"/>
            <a:ext cx="10153170" cy="4876800"/>
          </a:xfrm>
        </p:spPr>
        <p:txBody>
          <a:bodyPr/>
          <a:lstStyle/>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cs typeface="Calibri" panose="020F0502020204030204" pitchFamily="34" charset="0"/>
              </a:rPr>
              <a:t>Curse upon the black race?</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No!</a:t>
            </a:r>
          </a:p>
          <a:p>
            <a:pPr marL="914400" lvl="1" indent="-457200" algn="just"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One race</a:t>
            </a:r>
          </a:p>
          <a:p>
            <a:pPr marL="1487488" lvl="2" indent="-461963" eaLnBrk="1" hangingPunct="1">
              <a:spcBef>
                <a:spcPts val="0"/>
              </a:spcBef>
              <a:spcAft>
                <a:spcPts val="1200"/>
              </a:spcAft>
              <a:buClr>
                <a:srgbClr val="92D05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All humans are God’s image bearers (Gen. 1:26-27; 9:6; Jas. 3:9)</a:t>
            </a:r>
          </a:p>
          <a:p>
            <a:pPr marL="1487488" lvl="2" indent="-461963" eaLnBrk="1" hangingPunct="1">
              <a:spcBef>
                <a:spcPts val="0"/>
              </a:spcBef>
              <a:spcAft>
                <a:spcPts val="1200"/>
              </a:spcAft>
              <a:buClr>
                <a:srgbClr val="92D05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Humanity is equally redeemed (Gal. 3:28)</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Morality (Lev. 18; 20) and not race</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Canaanites-Gen. 9:25; 15:16; Joshua</a:t>
            </a:r>
            <a:endParaRPr lang="en-US"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8BC03DD9-BE4E-47F3-96C9-6E851F8426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1211655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200400" y="228600"/>
            <a:ext cx="5791200" cy="1143000"/>
          </a:xfrm>
        </p:spPr>
        <p:txBody>
          <a:bodyPr/>
          <a:lstStyle/>
          <a:p>
            <a:pPr algn="ctr" eaLnBrk="1" hangingPunct="1"/>
            <a:r>
              <a:rPr lang="en-US" sz="3600" dirty="0">
                <a:effectLst>
                  <a:outerShdw blurRad="38100" dist="38100" dir="2700000" algn="tl">
                    <a:srgbClr val="000000">
                      <a:alpha val="43137"/>
                    </a:srgbClr>
                  </a:outerShdw>
                </a:effectLst>
              </a:rPr>
              <a:t>Curse of Ham’s Descendants?</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rPr>
              <a:t>(Gen 9:25-27)</a:t>
            </a:r>
            <a:endParaRPr lang="en-US" sz="3200" dirty="0">
              <a:solidFill>
                <a:schemeClr val="tx1"/>
              </a:solidFill>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1019415" y="1621971"/>
            <a:ext cx="10153170" cy="4876800"/>
          </a:xfrm>
        </p:spPr>
        <p:txBody>
          <a:bodyPr/>
          <a:lstStyle/>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cs typeface="Calibri" panose="020F0502020204030204" pitchFamily="34" charset="0"/>
              </a:rPr>
              <a:t>Curse upon the black race?</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No!</a:t>
            </a:r>
          </a:p>
          <a:p>
            <a:pPr marL="914400" lvl="1" indent="-457200" algn="just"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One race</a:t>
            </a:r>
          </a:p>
          <a:p>
            <a:pPr marL="1487488" lvl="2" indent="-461963" eaLnBrk="1" hangingPunct="1">
              <a:spcBef>
                <a:spcPts val="0"/>
              </a:spcBef>
              <a:spcAft>
                <a:spcPts val="1200"/>
              </a:spcAft>
              <a:buClr>
                <a:srgbClr val="92D050"/>
              </a:buClr>
              <a:buSzPct val="100000"/>
              <a:buFont typeface="Calibri" panose="020F0502020204030204" pitchFamily="34" charset="0"/>
              <a:buChar char="̶"/>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All humans are God’s image bearers (Gen. 1:26-27; 9:6; Jas. 3:9)</a:t>
            </a:r>
          </a:p>
          <a:p>
            <a:pPr marL="1487488" lvl="2" indent="-461963" eaLnBrk="1" hangingPunct="1">
              <a:spcBef>
                <a:spcPts val="0"/>
              </a:spcBef>
              <a:spcAft>
                <a:spcPts val="1200"/>
              </a:spcAft>
              <a:buClr>
                <a:srgbClr val="92D05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Humanity is equally redeemed (Gal. 3:28)</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Morality (Lev. 18; 20) and not race</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Canaanites-Gen. 9:25; 15:16; Joshua</a:t>
            </a:r>
            <a:endParaRPr lang="en-US"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8BC03DD9-BE4E-47F3-96C9-6E851F8426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4051376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F7E8-AECF-468C-8527-37122A6624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5" name="Picture 4">
            <a:extLst>
              <a:ext uri="{FF2B5EF4-FFF2-40B4-BE49-F238E27FC236}">
                <a16:creationId xmlns:a16="http://schemas.microsoft.com/office/drawing/2014/main" id="{5418766A-E94D-491B-A4AD-47818B830468}"/>
              </a:ext>
            </a:extLst>
          </p:cNvPr>
          <p:cNvPicPr>
            <a:picLocks noChangeAspect="1"/>
          </p:cNvPicPr>
          <p:nvPr/>
        </p:nvPicPr>
        <p:blipFill>
          <a:blip r:embed="rId3"/>
          <a:stretch>
            <a:fillRect/>
          </a:stretch>
        </p:blipFill>
        <p:spPr>
          <a:xfrm>
            <a:off x="4621997" y="2514600"/>
            <a:ext cx="2948007" cy="2286000"/>
          </a:xfrm>
          <a:prstGeom prst="rect">
            <a:avLst/>
          </a:prstGeom>
        </p:spPr>
      </p:pic>
      <p:sp>
        <p:nvSpPr>
          <p:cNvPr id="8" name="TextBox 7">
            <a:extLst>
              <a:ext uri="{FF2B5EF4-FFF2-40B4-BE49-F238E27FC236}">
                <a16:creationId xmlns:a16="http://schemas.microsoft.com/office/drawing/2014/main" id="{B1A0EB30-A266-4DC0-A308-D4954D218089}"/>
              </a:ext>
            </a:extLst>
          </p:cNvPr>
          <p:cNvSpPr txBox="1"/>
          <p:nvPr/>
        </p:nvSpPr>
        <p:spPr>
          <a:xfrm>
            <a:off x="609600" y="0"/>
            <a:ext cx="10972800" cy="2523768"/>
          </a:xfrm>
          <a:prstGeom prst="rect">
            <a:avLst/>
          </a:prstGeom>
          <a:noFill/>
        </p:spPr>
        <p:txBody>
          <a:bodyPr wrap="square">
            <a:spAutoFit/>
          </a:bodyPr>
          <a:lstStyle/>
          <a:p>
            <a:pPr marL="0" marR="0" algn="ctr">
              <a:spcAft>
                <a:spcPts val="1200"/>
              </a:spcAft>
              <a:buClr>
                <a:schemeClr val="tx1"/>
              </a:buClr>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17:26</a:t>
            </a:r>
          </a:p>
          <a:p>
            <a:pPr marL="0" marR="0" algn="just">
              <a:spcBef>
                <a:spcPts val="0"/>
              </a:spcBef>
              <a:spcAft>
                <a:spcPts val="1000"/>
              </a:spcAft>
            </a:pPr>
            <a:r>
              <a:rPr lang="en-US" sz="3600" dirty="0">
                <a:effectLst>
                  <a:outerShdw blurRad="38100" dist="38100" dir="2700000" algn="tl">
                    <a:srgbClr val="000000">
                      <a:alpha val="43137"/>
                    </a:srgbClr>
                  </a:outerShdw>
                </a:effectLst>
                <a:latin typeface="Calibri" panose="020F0502020204030204" pitchFamily="34" charset="0"/>
              </a:rPr>
              <a:t>“and He made from one </a:t>
            </a:r>
            <a:r>
              <a:rPr lang="en-US" sz="3600" i="1" dirty="0">
                <a:effectLst>
                  <a:outerShdw blurRad="38100" dist="38100" dir="2700000" algn="tl">
                    <a:srgbClr val="000000">
                      <a:alpha val="43137"/>
                    </a:srgbClr>
                  </a:outerShdw>
                </a:effectLst>
                <a:latin typeface="Calibri" panose="020F0502020204030204" pitchFamily="34" charset="0"/>
              </a:rPr>
              <a:t>man</a:t>
            </a:r>
            <a:r>
              <a:rPr lang="en-US" sz="3600" dirty="0">
                <a:effectLst>
                  <a:outerShdw blurRad="38100" dist="38100" dir="2700000" algn="tl">
                    <a:srgbClr val="000000">
                      <a:alpha val="43137"/>
                    </a:srgbClr>
                  </a:outerShdw>
                </a:effectLst>
                <a:latin typeface="Calibri" panose="020F0502020204030204" pitchFamily="34" charset="0"/>
              </a:rPr>
              <a:t> every nation of mankind to live on all the face of the earth, having determined </a:t>
            </a:r>
            <a:r>
              <a:rPr lang="en-US" sz="3600" i="1" dirty="0">
                <a:effectLst>
                  <a:outerShdw blurRad="38100" dist="38100" dir="2700000" algn="tl">
                    <a:srgbClr val="000000">
                      <a:alpha val="43137"/>
                    </a:srgbClr>
                  </a:outerShdw>
                </a:effectLst>
                <a:latin typeface="Calibri" panose="020F0502020204030204" pitchFamily="34" charset="0"/>
              </a:rPr>
              <a:t>their</a:t>
            </a:r>
            <a:r>
              <a:rPr lang="en-US" sz="3600" dirty="0">
                <a:effectLst>
                  <a:outerShdw blurRad="38100" dist="38100" dir="2700000" algn="tl">
                    <a:srgbClr val="000000">
                      <a:alpha val="43137"/>
                    </a:srgbClr>
                  </a:outerShdw>
                </a:effectLst>
                <a:latin typeface="Calibri" panose="020F0502020204030204" pitchFamily="34" charset="0"/>
              </a:rPr>
              <a:t> appointed times and the boundaries of their habitation,” </a:t>
            </a:r>
          </a:p>
        </p:txBody>
      </p:sp>
    </p:spTree>
    <p:extLst>
      <p:ext uri="{BB962C8B-B14F-4D97-AF65-F5344CB8AC3E}">
        <p14:creationId xmlns:p14="http://schemas.microsoft.com/office/powerpoint/2010/main" val="1964568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9897E9D9-767E-445B-B41D-3AC1F96AF2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6205" y="228600"/>
            <a:ext cx="5119590" cy="64008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242323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200400" y="228600"/>
            <a:ext cx="5791200" cy="1143000"/>
          </a:xfrm>
        </p:spPr>
        <p:txBody>
          <a:bodyPr/>
          <a:lstStyle/>
          <a:p>
            <a:pPr algn="ctr" eaLnBrk="1" hangingPunct="1"/>
            <a:r>
              <a:rPr lang="en-US" sz="3600" dirty="0">
                <a:effectLst>
                  <a:outerShdw blurRad="38100" dist="38100" dir="2700000" algn="tl">
                    <a:srgbClr val="000000">
                      <a:alpha val="43137"/>
                    </a:srgbClr>
                  </a:outerShdw>
                </a:effectLst>
              </a:rPr>
              <a:t>Curse of Ham’s Descendants?</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rPr>
              <a:t>(Gen 9:25-27)</a:t>
            </a:r>
            <a:endParaRPr lang="en-US" sz="3200" dirty="0">
              <a:solidFill>
                <a:schemeClr val="tx1"/>
              </a:solidFill>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1019415" y="1621971"/>
            <a:ext cx="10153170" cy="4876800"/>
          </a:xfrm>
        </p:spPr>
        <p:txBody>
          <a:bodyPr/>
          <a:lstStyle/>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cs typeface="Calibri" panose="020F0502020204030204" pitchFamily="34" charset="0"/>
              </a:rPr>
              <a:t>Curse upon the black race?</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No!</a:t>
            </a:r>
          </a:p>
          <a:p>
            <a:pPr marL="914400" lvl="1" indent="-457200" algn="just"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One race</a:t>
            </a:r>
          </a:p>
          <a:p>
            <a:pPr marL="1487488" lvl="2" indent="-461963" eaLnBrk="1" hangingPunct="1">
              <a:spcBef>
                <a:spcPts val="0"/>
              </a:spcBef>
              <a:spcAft>
                <a:spcPts val="1200"/>
              </a:spcAft>
              <a:buClr>
                <a:srgbClr val="92D05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cs typeface="Calibri" panose="020F0502020204030204" pitchFamily="34" charset="0"/>
              </a:rPr>
              <a:t>All humans are God’s image bearers (Gen. 1:26-27; 9:6; Jas. 3:9)</a:t>
            </a:r>
          </a:p>
          <a:p>
            <a:pPr marL="1487488" lvl="2" indent="-461963" eaLnBrk="1" hangingPunct="1">
              <a:spcBef>
                <a:spcPts val="0"/>
              </a:spcBef>
              <a:spcAft>
                <a:spcPts val="1200"/>
              </a:spcAft>
              <a:buClr>
                <a:srgbClr val="92D050"/>
              </a:buClr>
              <a:buSzPct val="100000"/>
              <a:buFont typeface="Calibri" panose="020F0502020204030204" pitchFamily="34" charset="0"/>
              <a:buChar char="̶"/>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Humanity is equally redeemed (Gal. 3:28)</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Morality (Lev. 18; 20) and not race</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Canaanites-Gen. 9:25; 15:16; Joshua</a:t>
            </a:r>
            <a:endParaRPr lang="en-US"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8BC03DD9-BE4E-47F3-96C9-6E851F8426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7183541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178FFA-2753-4636-AC1B-B435CD8B3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3:16</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God so loved the world, that He gave His only Son, so that everyone who believes in Him will not perish, but have eternal life.”</a:t>
            </a:r>
          </a:p>
        </p:txBody>
      </p:sp>
      <p:pic>
        <p:nvPicPr>
          <p:cNvPr id="1026" name="Picture 2" descr="There Is Only One Race On This Beautiful Planet ~ It Is The Human Race –  ENLIGHTENMENT MINISTRY">
            <a:extLst>
              <a:ext uri="{FF2B5EF4-FFF2-40B4-BE49-F238E27FC236}">
                <a16:creationId xmlns:a16="http://schemas.microsoft.com/office/drawing/2014/main" id="{667DF24B-2ABE-47A2-B37F-8FB82F2E804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68" r="12499"/>
          <a:stretch/>
        </p:blipFill>
        <p:spPr bwMode="auto">
          <a:xfrm>
            <a:off x="4793803" y="2514600"/>
            <a:ext cx="2604394" cy="22860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877700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
            <a:ext cx="12192000" cy="6858000"/>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5:9</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sang a new song, saying, ‘Worthy are You to take the book and to break its seals; for You were slain, and purchased for God with Your blood men from every tribe and tongue and people and nation.’”</a:t>
            </a:r>
          </a:p>
        </p:txBody>
      </p:sp>
      <p:pic>
        <p:nvPicPr>
          <p:cNvPr id="6" name="Picture 5">
            <a:extLst>
              <a:ext uri="{FF2B5EF4-FFF2-40B4-BE49-F238E27FC236}">
                <a16:creationId xmlns:a16="http://schemas.microsoft.com/office/drawing/2014/main" id="{A5B6ED17-BE4D-4E23-9248-2A968EA974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5404" y="3048000"/>
            <a:ext cx="2461193" cy="1828800"/>
          </a:xfrm>
          <a:prstGeom prst="rect">
            <a:avLst/>
          </a:prstGeom>
        </p:spPr>
      </p:pic>
    </p:spTree>
    <p:extLst>
      <p:ext uri="{BB962C8B-B14F-4D97-AF65-F5344CB8AC3E}">
        <p14:creationId xmlns:p14="http://schemas.microsoft.com/office/powerpoint/2010/main" val="3607889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8914" name="Rectangle 3"/>
          <p:cNvSpPr>
            <a:spLocks noChangeArrowheads="1"/>
          </p:cNvSpPr>
          <p:nvPr/>
        </p:nvSpPr>
        <p:spPr bwMode="auto">
          <a:xfrm>
            <a:off x="381000" y="152400"/>
            <a:ext cx="115062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Galatians 3:28 (NASB)</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is neither Jew nor Greek, there is neither slave nor free man, there is neither male nor female; for you are all one in Christ Jesus.”</a:t>
            </a:r>
          </a:p>
        </p:txBody>
      </p:sp>
      <p:pic>
        <p:nvPicPr>
          <p:cNvPr id="4" name="Picture 2" descr="There Is Only One Race On This Beautiful Planet ~ It Is The Human Race –  ENLIGHTENMENT MINISTRY">
            <a:extLst>
              <a:ext uri="{FF2B5EF4-FFF2-40B4-BE49-F238E27FC236}">
                <a16:creationId xmlns:a16="http://schemas.microsoft.com/office/drawing/2014/main" id="{E5B6BF8C-D451-423B-9752-F0FC8D87F81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68" r="12499"/>
          <a:stretch/>
        </p:blipFill>
        <p:spPr bwMode="auto">
          <a:xfrm>
            <a:off x="4831903" y="2286000"/>
            <a:ext cx="2604394" cy="22860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7344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981200" y="1371601"/>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1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6" name="Picture 5">
            <a:extLst>
              <a:ext uri="{FF2B5EF4-FFF2-40B4-BE49-F238E27FC236}">
                <a16:creationId xmlns:a16="http://schemas.microsoft.com/office/drawing/2014/main" id="{BB31395D-112A-4DDC-B4B3-B50B290B9B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8914" name="Rectangle 3"/>
          <p:cNvSpPr>
            <a:spLocks noChangeArrowheads="1"/>
          </p:cNvSpPr>
          <p:nvPr/>
        </p:nvSpPr>
        <p:spPr bwMode="auto">
          <a:xfrm>
            <a:off x="533400" y="152400"/>
            <a:ext cx="113538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Ephesians 2:14 (NASB)</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Himself is our peace, who made both groups into one and broke down the barrier of the dividing wall.”</a:t>
            </a:r>
          </a:p>
        </p:txBody>
      </p:sp>
      <p:pic>
        <p:nvPicPr>
          <p:cNvPr id="4" name="Picture 2" descr="There Is Only One Race On This Beautiful Planet ~ It Is The Human Race –  ENLIGHTENMENT MINISTRY">
            <a:extLst>
              <a:ext uri="{FF2B5EF4-FFF2-40B4-BE49-F238E27FC236}">
                <a16:creationId xmlns:a16="http://schemas.microsoft.com/office/drawing/2014/main" id="{4629B848-6F5B-4FBC-83EB-A5E5EA52A68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68" r="12499"/>
          <a:stretch/>
        </p:blipFill>
        <p:spPr bwMode="auto">
          <a:xfrm>
            <a:off x="4831903" y="2286000"/>
            <a:ext cx="2604394" cy="22860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942666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200400" y="228600"/>
            <a:ext cx="5791200" cy="1143000"/>
          </a:xfrm>
        </p:spPr>
        <p:txBody>
          <a:bodyPr/>
          <a:lstStyle/>
          <a:p>
            <a:pPr algn="ctr" eaLnBrk="1" hangingPunct="1"/>
            <a:r>
              <a:rPr lang="en-US" sz="3600" dirty="0">
                <a:effectLst>
                  <a:outerShdw blurRad="38100" dist="38100" dir="2700000" algn="tl">
                    <a:srgbClr val="000000">
                      <a:alpha val="43137"/>
                    </a:srgbClr>
                  </a:outerShdw>
                </a:effectLst>
              </a:rPr>
              <a:t>Curse of Ham’s Descendants?</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rPr>
              <a:t>(Gen 9:25-27)</a:t>
            </a:r>
            <a:endParaRPr lang="en-US" sz="3200" dirty="0">
              <a:solidFill>
                <a:schemeClr val="tx1"/>
              </a:solidFill>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1019415" y="1621971"/>
            <a:ext cx="10153170" cy="4876800"/>
          </a:xfrm>
        </p:spPr>
        <p:txBody>
          <a:bodyPr/>
          <a:lstStyle/>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cs typeface="Calibri" panose="020F0502020204030204" pitchFamily="34" charset="0"/>
              </a:rPr>
              <a:t>Curse upon the black race?</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No!</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One race</a:t>
            </a:r>
          </a:p>
          <a:p>
            <a:pPr marL="1487488" lvl="2" indent="-461963" eaLnBrk="1" hangingPunct="1">
              <a:spcBef>
                <a:spcPts val="0"/>
              </a:spcBef>
              <a:spcAft>
                <a:spcPts val="1200"/>
              </a:spcAft>
              <a:buClr>
                <a:srgbClr val="92D05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cs typeface="Calibri" panose="020F0502020204030204" pitchFamily="34" charset="0"/>
              </a:rPr>
              <a:t>All humans are God’s image bearers (Gen. 1:26-27; 9:6; Jas. 3:9)</a:t>
            </a:r>
          </a:p>
          <a:p>
            <a:pPr marL="1487488" lvl="2" indent="-461963" eaLnBrk="1" hangingPunct="1">
              <a:spcBef>
                <a:spcPts val="0"/>
              </a:spcBef>
              <a:spcAft>
                <a:spcPts val="1200"/>
              </a:spcAft>
              <a:buClr>
                <a:srgbClr val="92D05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cs typeface="Calibri" panose="020F0502020204030204" pitchFamily="34" charset="0"/>
              </a:rPr>
              <a:t>Humanity is equally redeemed (Gal. 3:28)</a:t>
            </a:r>
          </a:p>
          <a:p>
            <a:pPr marL="914400" lvl="1" indent="-457200" algn="just"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Morality (Lev. 18; 20) and not race</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Canaanites-Gen. 9:25; 15:16; Joshua</a:t>
            </a:r>
            <a:endParaRPr lang="en-US"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8BC03DD9-BE4E-47F3-96C9-6E851F8426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1223351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200400" y="228600"/>
            <a:ext cx="5791200" cy="1143000"/>
          </a:xfrm>
        </p:spPr>
        <p:txBody>
          <a:bodyPr/>
          <a:lstStyle/>
          <a:p>
            <a:pPr algn="ctr" eaLnBrk="1" hangingPunct="1"/>
            <a:r>
              <a:rPr lang="en-US" sz="3600" dirty="0">
                <a:effectLst>
                  <a:outerShdw blurRad="38100" dist="38100" dir="2700000" algn="tl">
                    <a:srgbClr val="000000">
                      <a:alpha val="43137"/>
                    </a:srgbClr>
                  </a:outerShdw>
                </a:effectLst>
              </a:rPr>
              <a:t>Curse of Ham’s Descendants?</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rPr>
              <a:t>(Gen 9:25-27)</a:t>
            </a:r>
            <a:endParaRPr lang="en-US" sz="3200" dirty="0">
              <a:solidFill>
                <a:schemeClr val="tx1"/>
              </a:solidFill>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1019415" y="1621971"/>
            <a:ext cx="10153170" cy="4876800"/>
          </a:xfrm>
        </p:spPr>
        <p:txBody>
          <a:bodyPr/>
          <a:lstStyle/>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cs typeface="Calibri" panose="020F0502020204030204" pitchFamily="34" charset="0"/>
              </a:rPr>
              <a:t>Curse upon the black race?</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No!</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One race</a:t>
            </a:r>
          </a:p>
          <a:p>
            <a:pPr marL="1487488" lvl="2" indent="-461963" eaLnBrk="1" hangingPunct="1">
              <a:spcBef>
                <a:spcPts val="0"/>
              </a:spcBef>
              <a:spcAft>
                <a:spcPts val="1200"/>
              </a:spcAft>
              <a:buClr>
                <a:srgbClr val="92D05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cs typeface="Calibri" panose="020F0502020204030204" pitchFamily="34" charset="0"/>
              </a:rPr>
              <a:t>All humans are God’s image bearers (Gen. 1:26-27; 9:6; Jas. 3:9)</a:t>
            </a:r>
          </a:p>
          <a:p>
            <a:pPr marL="1487488" lvl="2" indent="-461963" eaLnBrk="1" hangingPunct="1">
              <a:spcBef>
                <a:spcPts val="0"/>
              </a:spcBef>
              <a:spcAft>
                <a:spcPts val="1200"/>
              </a:spcAft>
              <a:buClr>
                <a:srgbClr val="92D05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cs typeface="Calibri" panose="020F0502020204030204" pitchFamily="34" charset="0"/>
              </a:rPr>
              <a:t>Humanity is equally redeemed (Gal. 3:28)</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Morality (Lev. 18; 20) and not race</a:t>
            </a:r>
          </a:p>
          <a:p>
            <a:pPr marL="914400" lvl="1" indent="-457200" algn="just"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Canaanites-Gen. 9:25; 15:16; Joshua</a:t>
            </a:r>
          </a:p>
        </p:txBody>
      </p:sp>
      <p:pic>
        <p:nvPicPr>
          <p:cNvPr id="5" name="Picture 4">
            <a:extLst>
              <a:ext uri="{FF2B5EF4-FFF2-40B4-BE49-F238E27FC236}">
                <a16:creationId xmlns:a16="http://schemas.microsoft.com/office/drawing/2014/main" id="{8BC03DD9-BE4E-47F3-96C9-6E851F8426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2777471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017" y="80621"/>
            <a:ext cx="8839966" cy="6663506"/>
          </a:xfrm>
          <a:prstGeom prst="rect">
            <a:avLst/>
          </a:prstGeom>
        </p:spPr>
      </p:pic>
    </p:spTree>
    <p:extLst>
      <p:ext uri="{BB962C8B-B14F-4D97-AF65-F5344CB8AC3E}">
        <p14:creationId xmlns:p14="http://schemas.microsoft.com/office/powerpoint/2010/main" val="339636551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352800" y="304800"/>
            <a:ext cx="5486400" cy="1143000"/>
          </a:xfrm>
        </p:spPr>
        <p:txBody>
          <a:bodyPr/>
          <a:lstStyle/>
          <a:p>
            <a:pPr algn="ctr" eaLnBrk="1" hangingPunct="1"/>
            <a:r>
              <a:rPr lang="en-US" sz="3600" dirty="0">
                <a:effectLst>
                  <a:outerShdw blurRad="38100" dist="38100" dir="2700000" algn="tl">
                    <a:srgbClr val="000000">
                      <a:alpha val="43137"/>
                    </a:srgbClr>
                  </a:outerShdw>
                </a:effectLst>
              </a:rPr>
              <a:t>Post Flood Sin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 9:18-29)</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50179" name="Rectangle 3"/>
          <p:cNvSpPr>
            <a:spLocks noGrp="1" noChangeArrowheads="1"/>
          </p:cNvSpPr>
          <p:nvPr>
            <p:ph type="body" idx="1"/>
          </p:nvPr>
        </p:nvSpPr>
        <p:spPr>
          <a:xfrm>
            <a:off x="2400300" y="1946276"/>
            <a:ext cx="7391400" cy="3616323"/>
          </a:xfrm>
        </p:spPr>
        <p:txBody>
          <a:bodyPr/>
          <a:lstStyle/>
          <a:p>
            <a:pPr marL="576263" lvl="1" indent="-576263" eaLnBrk="1" hangingPunct="1">
              <a:spcBef>
                <a:spcPts val="0"/>
              </a:spcBef>
              <a:spcAft>
                <a:spcPts val="3000"/>
              </a:spcAft>
              <a:buSzPct val="100000"/>
              <a:buFont typeface="Wingdings" pitchFamily="2" charset="2"/>
              <a:buAutoNum type="romanUcPeriod"/>
              <a:defRPr/>
            </a:pPr>
            <a:r>
              <a:rPr lang="en-US" dirty="0">
                <a:effectLst>
                  <a:outerShdw blurRad="38100" dist="38100" dir="2700000" algn="tl">
                    <a:srgbClr val="000000">
                      <a:alpha val="43137"/>
                    </a:srgbClr>
                  </a:outerShdw>
                </a:effectLst>
              </a:rPr>
              <a:t>Noah not the fulfillment of Gen 3:15 (Gen 9:18-21)</a:t>
            </a:r>
          </a:p>
          <a:p>
            <a:pPr marL="576263" lvl="1" indent="-576263" eaLnBrk="1" hangingPunct="1">
              <a:spcBef>
                <a:spcPts val="0"/>
              </a:spcBef>
              <a:spcAft>
                <a:spcPts val="3000"/>
              </a:spcAft>
              <a:buSzPct val="100000"/>
              <a:buFont typeface="Wingdings" pitchFamily="2" charset="2"/>
              <a:buAutoNum type="romanUcPeriod"/>
              <a:defRPr/>
            </a:pPr>
            <a:r>
              <a:rPr lang="en-US" dirty="0">
                <a:effectLst>
                  <a:outerShdw blurRad="38100" dist="38100" dir="2700000" algn="tl">
                    <a:srgbClr val="000000">
                      <a:alpha val="43137"/>
                    </a:srgbClr>
                  </a:outerShdw>
                </a:effectLst>
              </a:rPr>
              <a:t>Ham’s sin and Canaanites under a curse (Gen 9:22-27; 15:16)</a:t>
            </a:r>
          </a:p>
          <a:p>
            <a:pPr marL="576263" lvl="1" indent="-576263" eaLnBrk="1" hangingPunct="1">
              <a:spcBef>
                <a:spcPts val="0"/>
              </a:spcBef>
              <a:spcAft>
                <a:spcPts val="3000"/>
              </a:spcAft>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Noah’s death (Gen 9:28-29)</a:t>
            </a:r>
          </a:p>
        </p:txBody>
      </p:sp>
      <p:pic>
        <p:nvPicPr>
          <p:cNvPr id="6" name="Picture 5">
            <a:extLst>
              <a:ext uri="{FF2B5EF4-FFF2-40B4-BE49-F238E27FC236}">
                <a16:creationId xmlns:a16="http://schemas.microsoft.com/office/drawing/2014/main" id="{6B638A62-432F-4C6B-A2C6-F287FF30C9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3655231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2146" name="Picture 2" descr="Image result for what was the average age of the patriarchs mentioned in genesis 5 and 11"/>
          <p:cNvPicPr>
            <a:picLocks noChangeAspect="1" noChangeArrowheads="1"/>
          </p:cNvPicPr>
          <p:nvPr/>
        </p:nvPicPr>
        <p:blipFill rotWithShape="1">
          <a:blip r:embed="rId2" cstate="print"/>
          <a:srcRect t="4427" r="8162" b="7032"/>
          <a:stretch/>
        </p:blipFill>
        <p:spPr bwMode="auto">
          <a:xfrm>
            <a:off x="1663291" y="457200"/>
            <a:ext cx="8865421" cy="5943600"/>
          </a:xfrm>
          <a:prstGeom prst="rect">
            <a:avLst/>
          </a:prstGeom>
          <a:solidFill>
            <a:srgbClr val="FFFFFF">
              <a:shade val="85000"/>
            </a:srgbClr>
          </a:solidFill>
          <a:ln w="762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spTree>
    <p:extLst>
      <p:ext uri="{BB962C8B-B14F-4D97-AF65-F5344CB8AC3E}">
        <p14:creationId xmlns:p14="http://schemas.microsoft.com/office/powerpoint/2010/main" val="299410698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Image result for enoch and noa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86049" y="228600"/>
            <a:ext cx="8419902"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6549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F06780-84A7-43F0-B23C-A71AFE90D11D}"/>
              </a:ext>
            </a:extLst>
          </p:cNvPr>
          <p:cNvPicPr>
            <a:picLocks noChangeAspect="1"/>
          </p:cNvPicPr>
          <p:nvPr/>
        </p:nvPicPr>
        <p:blipFill>
          <a:blip r:embed="rId2"/>
          <a:stretch>
            <a:fillRect/>
          </a:stretch>
        </p:blipFill>
        <p:spPr>
          <a:xfrm>
            <a:off x="1248345" y="137160"/>
            <a:ext cx="9695310" cy="6583680"/>
          </a:xfrm>
          <a:prstGeom prst="rect">
            <a:avLst/>
          </a:prstGeom>
        </p:spPr>
      </p:pic>
    </p:spTree>
    <p:extLst>
      <p:ext uri="{BB962C8B-B14F-4D97-AF65-F5344CB8AC3E}">
        <p14:creationId xmlns:p14="http://schemas.microsoft.com/office/powerpoint/2010/main" val="347980944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2peter3.com/wp-content/uploads/2015/09/canopy-theory.jpg"/>
          <p:cNvPicPr>
            <a:picLocks noChangeAspect="1" noChangeArrowheads="1"/>
          </p:cNvPicPr>
          <p:nvPr/>
        </p:nvPicPr>
        <p:blipFill>
          <a:blip r:embed="rId2" cstate="print"/>
          <a:srcRect/>
          <a:stretch>
            <a:fillRect/>
          </a:stretch>
        </p:blipFill>
        <p:spPr bwMode="auto">
          <a:xfrm>
            <a:off x="1447800" y="152400"/>
            <a:ext cx="8737600" cy="655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8176" y="3048000"/>
            <a:ext cx="1755648" cy="1828800"/>
          </a:xfrm>
          <a:prstGeom prst="rect">
            <a:avLst/>
          </a:prstGeom>
        </p:spPr>
      </p:pic>
    </p:spTree>
    <p:extLst>
      <p:ext uri="{BB962C8B-B14F-4D97-AF65-F5344CB8AC3E}">
        <p14:creationId xmlns:p14="http://schemas.microsoft.com/office/powerpoint/2010/main" val="195067724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8176" y="3048000"/>
            <a:ext cx="1755648" cy="1828800"/>
          </a:xfrm>
          <a:prstGeom prst="rect">
            <a:avLst/>
          </a:prstGeom>
        </p:spPr>
      </p:pic>
    </p:spTree>
    <p:extLst>
      <p:ext uri="{BB962C8B-B14F-4D97-AF65-F5344CB8AC3E}">
        <p14:creationId xmlns:p14="http://schemas.microsoft.com/office/powerpoint/2010/main" val="218960692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Ephesians 2:10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For we are His workmanship, created in Christ Jesus for good works, which God prepared beforehand so that we would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walk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peripateō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 in them.</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5" name="Picture 4">
            <a:extLst>
              <a:ext uri="{FF2B5EF4-FFF2-40B4-BE49-F238E27FC236}">
                <a16:creationId xmlns:a16="http://schemas.microsoft.com/office/drawing/2014/main" id="{56C20826-517E-43A8-A68C-2B447A5233EB}"/>
              </a:ext>
            </a:extLst>
          </p:cNvPr>
          <p:cNvPicPr>
            <a:picLocks noChangeAspect="1"/>
          </p:cNvPicPr>
          <p:nvPr/>
        </p:nvPicPr>
        <p:blipFill>
          <a:blip r:embed="rId3"/>
          <a:stretch>
            <a:fillRect/>
          </a:stretch>
        </p:blipFill>
        <p:spPr>
          <a:xfrm>
            <a:off x="4495800" y="2743200"/>
            <a:ext cx="3776768" cy="2124432"/>
          </a:xfrm>
          <a:prstGeom prst="rect">
            <a:avLst/>
          </a:prstGeom>
        </p:spPr>
      </p:pic>
    </p:spTree>
    <p:extLst>
      <p:ext uri="{BB962C8B-B14F-4D97-AF65-F5344CB8AC3E}">
        <p14:creationId xmlns:p14="http://schemas.microsoft.com/office/powerpoint/2010/main" val="146643321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800350" y="228600"/>
            <a:ext cx="6591300" cy="914400"/>
          </a:xfrm>
        </p:spPr>
        <p:txBody>
          <a:bodyPr anchor="t"/>
          <a:lstStyle/>
          <a:p>
            <a:pPr algn="ctr"/>
            <a:r>
              <a:rPr lang="en-US" sz="3600" dirty="0"/>
              <a:t>Mark Twain</a:t>
            </a:r>
            <a:br>
              <a:rPr lang="en-US" sz="3600" dirty="0"/>
            </a:br>
            <a:r>
              <a:rPr lang="en-US" sz="2000" i="1" dirty="0">
                <a:solidFill>
                  <a:schemeClr val="tx1"/>
                </a:solidFill>
                <a:effectLst>
                  <a:outerShdw blurRad="38100" dist="38100" dir="2700000" algn="tl">
                    <a:srgbClr val="000000">
                      <a:alpha val="43137"/>
                    </a:srgbClr>
                  </a:outerShdw>
                </a:effectLst>
                <a:cs typeface="Calibri" panose="020F0502020204030204" pitchFamily="34" charset="0"/>
              </a:rPr>
              <a:t>Autobiography</a:t>
            </a:r>
            <a:r>
              <a:rPr lang="en-US" sz="2000" dirty="0">
                <a:solidFill>
                  <a:schemeClr val="tx1"/>
                </a:solidFill>
                <a:effectLst>
                  <a:outerShdw blurRad="38100" dist="38100" dir="2700000" algn="tl">
                    <a:srgbClr val="000000">
                      <a:alpha val="43137"/>
                    </a:srgbClr>
                  </a:outerShdw>
                </a:effectLst>
                <a:cs typeface="Calibri" panose="020F0502020204030204" pitchFamily="34" charset="0"/>
              </a:rPr>
              <a:t>, 2:37</a:t>
            </a:r>
          </a:p>
        </p:txBody>
      </p:sp>
      <p:sp>
        <p:nvSpPr>
          <p:cNvPr id="56323" name="Rectangle 3"/>
          <p:cNvSpPr>
            <a:spLocks noGrp="1" noChangeArrowheads="1"/>
          </p:cNvSpPr>
          <p:nvPr>
            <p:ph type="body" idx="1"/>
          </p:nvPr>
        </p:nvSpPr>
        <p:spPr>
          <a:xfrm>
            <a:off x="581891" y="1371600"/>
            <a:ext cx="11000509" cy="5257800"/>
          </a:xfrm>
        </p:spPr>
        <p:txBody>
          <a:bodyPr/>
          <a:lstStyle/>
          <a:p>
            <a:pPr marL="0" indent="0" algn="just">
              <a:buNone/>
              <a:defRPr/>
            </a:pPr>
            <a:r>
              <a:rPr lang="en-US" sz="2800" dirty="0">
                <a:effectLst>
                  <a:outerShdw blurRad="38100" dist="38100" dir="2700000" algn="tl">
                    <a:srgbClr val="000000">
                      <a:alpha val="43137"/>
                    </a:srgbClr>
                  </a:outerShdw>
                </a:effectLst>
              </a:rPr>
              <a:t>“A myriad of men are </a:t>
            </a:r>
            <a:r>
              <a:rPr lang="en-US" sz="2800" dirty="0">
                <a:effectLst>
                  <a:outerShdw blurRad="38100" dist="38100" dir="2700000" algn="tl">
                    <a:srgbClr val="000000">
                      <a:alpha val="43137"/>
                    </a:srgbClr>
                  </a:outerShdw>
                </a:effectLst>
                <a:ea typeface="+mj-ea"/>
                <a:cs typeface="Calibri" panose="020F0502020204030204" pitchFamily="34" charset="0"/>
              </a:rPr>
              <a:t>born; they labor and sweat and struggle </a:t>
            </a:r>
            <a:r>
              <a:rPr lang="en-US" sz="2800" dirty="0">
                <a:effectLst>
                  <a:outerShdw blurRad="38100" dist="38100" dir="2700000" algn="tl">
                    <a:srgbClr val="000000">
                      <a:alpha val="43137"/>
                    </a:srgbClr>
                  </a:outerShdw>
                </a:effectLst>
              </a:rPr>
              <a:t>for bread; they squabble and scold and fight; they scramble for little mean advantages over each other. Age creeps upon them and infirmities follow; shames and humiliations bring down their prides and their vanities. Those they love are taken from them, and the joy of life is turned to aching grief. The burden of pain, care, and misery grows heavier year by year. At length ambition is dead, pride is dead, vanity is dead; longing for release is in their place. It comes at last-the only un-poisoned gift earth ever had for them-and they vanish from a world where they were of no consequence; where they achieved nothing, where they were a mistake and a failure and a foolishness; where they left no sign that they have existed-a world that will lament them a day and forget them forever.”</a:t>
            </a:r>
          </a:p>
        </p:txBody>
      </p:sp>
      <p:pic>
        <p:nvPicPr>
          <p:cNvPr id="2" name="Picture 1">
            <a:extLst>
              <a:ext uri="{FF2B5EF4-FFF2-40B4-BE49-F238E27FC236}">
                <a16:creationId xmlns:a16="http://schemas.microsoft.com/office/drawing/2014/main" id="{E298A2CC-D52F-4852-8772-662139E2E435}"/>
              </a:ext>
            </a:extLst>
          </p:cNvPr>
          <p:cNvPicPr>
            <a:picLocks noChangeAspect="1"/>
          </p:cNvPicPr>
          <p:nvPr/>
        </p:nvPicPr>
        <p:blipFill>
          <a:blip r:embed="rId2"/>
          <a:stretch>
            <a:fillRect/>
          </a:stretch>
        </p:blipFill>
        <p:spPr>
          <a:xfrm>
            <a:off x="655320" y="121920"/>
            <a:ext cx="1097280" cy="1097280"/>
          </a:xfrm>
          <a:prstGeom prst="rect">
            <a:avLst/>
          </a:prstGeom>
          <a:ln w="19050">
            <a:solidFill>
              <a:schemeClr val="tx1"/>
            </a:solid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Timothy 4:7-8</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mn-cs"/>
              </a:rPr>
              <a:t>7</a:t>
            </a:r>
            <a:r>
              <a:rPr lang="en-US" sz="3600" dirty="0">
                <a:effectLst>
                  <a:outerShdw blurRad="38100" dist="38100" dir="2700000" algn="tl">
                    <a:srgbClr val="000000">
                      <a:alpha val="43137"/>
                    </a:srgbClr>
                  </a:outerShdw>
                </a:effectLst>
                <a:latin typeface="Calibri" panose="020F0502020204030204" pitchFamily="34" charset="0"/>
              </a:rPr>
              <a:t> I have fought the good fight, I have finished the course, I have kept the faith; </a:t>
            </a:r>
            <a:r>
              <a:rPr lang="en-US" sz="3600" baseline="30000" dirty="0">
                <a:effectLst>
                  <a:outerShdw blurRad="38100" dist="38100" dir="2700000" algn="tl">
                    <a:srgbClr val="000000">
                      <a:alpha val="43137"/>
                    </a:srgbClr>
                  </a:outerShdw>
                </a:effectLst>
                <a:latin typeface="Calibri" panose="020F0502020204030204" pitchFamily="34" charset="0"/>
                <a:cs typeface="+mn-cs"/>
              </a:rPr>
              <a:t>8</a:t>
            </a:r>
            <a:r>
              <a:rPr lang="en-US" sz="3600" dirty="0">
                <a:effectLst>
                  <a:outerShdw blurRad="38100" dist="38100" dir="2700000" algn="tl">
                    <a:srgbClr val="000000">
                      <a:alpha val="43137"/>
                    </a:srgbClr>
                  </a:outerShdw>
                </a:effectLst>
                <a:latin typeface="Calibri" panose="020F0502020204030204" pitchFamily="34" charset="0"/>
              </a:rPr>
              <a:t> in the future there is reserved for me the crown of righteousness, which the Lord, the righteous Judge, will award to me on that day; and not only to me, but also to all who have loved His appearing.</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41091073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85001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3962400" y="228600"/>
            <a:ext cx="4267200" cy="914400"/>
          </a:xfrm>
        </p:spPr>
        <p:txBody>
          <a:bodyPr/>
          <a:lstStyle/>
          <a:p>
            <a:pPr algn="ctr" eaLnBrk="1" hangingPunct="1"/>
            <a:r>
              <a:rPr lang="en-US" sz="3600" dirty="0">
                <a:effectLst>
                  <a:outerShdw blurRad="38100" dist="38100" dir="2700000" algn="tl">
                    <a:srgbClr val="000000">
                      <a:alpha val="43137"/>
                    </a:srgbClr>
                  </a:outerShdw>
                </a:effectLst>
              </a:rPr>
              <a:t>Genesis 8</a:t>
            </a:r>
            <a:r>
              <a:rPr lang="en-US" sz="3600" dirty="0">
                <a:effectLst>
                  <a:outerShdw blurRad="38100" dist="38100" dir="2700000" algn="tl">
                    <a:srgbClr val="000000">
                      <a:alpha val="43137"/>
                    </a:srgbClr>
                  </a:outerShdw>
                </a:effectLst>
                <a:cs typeface="Calibri" panose="020F0502020204030204" pitchFamily="34" charset="0"/>
              </a:rPr>
              <a:t>‒9</a:t>
            </a:r>
            <a:r>
              <a:rPr lang="en-US" sz="3600" dirty="0">
                <a:effectLst>
                  <a:outerShdw blurRad="38100" dist="38100" dir="2700000" algn="tl">
                    <a:srgbClr val="000000">
                      <a:alpha val="43137"/>
                    </a:srgbClr>
                  </a:outerShdw>
                </a:effectLst>
              </a:rPr>
              <a:t> Outline</a:t>
            </a:r>
          </a:p>
        </p:txBody>
      </p:sp>
      <p:sp>
        <p:nvSpPr>
          <p:cNvPr id="148483" name="Rectangle 3"/>
          <p:cNvSpPr>
            <a:spLocks noGrp="1" noChangeArrowheads="1"/>
          </p:cNvSpPr>
          <p:nvPr>
            <p:ph type="body" idx="1"/>
          </p:nvPr>
        </p:nvSpPr>
        <p:spPr>
          <a:xfrm>
            <a:off x="2895600" y="1294514"/>
            <a:ext cx="7074297"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Abating of the waters (8:1-5)</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Tests for dry land (8:6-14)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Exit from the ark (8:15-19)</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Post-flood events (8:20</a:t>
            </a: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‒9:29)</a:t>
            </a:r>
            <a:endParaRPr lang="en-US" b="1" u="sng" dirty="0">
              <a:solidFill>
                <a:srgbClr val="FFFFCC"/>
              </a:solidFill>
              <a:effectLst>
                <a:outerShdw blurRad="38100" dist="38100" dir="2700000" algn="tl">
                  <a:srgbClr val="000000">
                    <a:alpha val="43137"/>
                  </a:srgbClr>
                </a:outerShdw>
              </a:effectLst>
              <a:ea typeface="+mn-ea"/>
              <a:cs typeface="+mn-cs"/>
            </a:endParaRPr>
          </a:p>
          <a:p>
            <a:pPr marL="0" lvl="1" indent="0" eaLnBrk="1" hangingPunct="1">
              <a:spcBef>
                <a:spcPts val="0"/>
              </a:spcBef>
              <a:spcAft>
                <a:spcPts val="2400"/>
              </a:spcAft>
              <a:buClr>
                <a:schemeClr val="tx2"/>
              </a:buClr>
              <a:buSzPct val="75000"/>
              <a:buNone/>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6" name="Picture 5">
            <a:extLst>
              <a:ext uri="{FF2B5EF4-FFF2-40B4-BE49-F238E27FC236}">
                <a16:creationId xmlns:a16="http://schemas.microsoft.com/office/drawing/2014/main" id="{A873C925-0578-4AF8-AA34-F5DDF24E3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30334650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5257800" y="228600"/>
            <a:ext cx="16764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53603" name="Rectangle 3"/>
          <p:cNvSpPr>
            <a:spLocks noGrp="1" noChangeArrowheads="1"/>
          </p:cNvSpPr>
          <p:nvPr>
            <p:ph type="body" idx="1"/>
          </p:nvPr>
        </p:nvSpPr>
        <p:spPr>
          <a:xfrm>
            <a:off x="2870994" y="1600201"/>
            <a:ext cx="6450012"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Noahic Covenant (Gen 8:20–9:17)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Promise (Gen 8:20-22) </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Provision (Gen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Covenant and sign (Gen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Post Flood Sin (Gen 9:18-29)</a:t>
            </a:r>
          </a:p>
        </p:txBody>
      </p:sp>
      <p:pic>
        <p:nvPicPr>
          <p:cNvPr id="6" name="Picture 5">
            <a:extLst>
              <a:ext uri="{FF2B5EF4-FFF2-40B4-BE49-F238E27FC236}">
                <a16:creationId xmlns:a16="http://schemas.microsoft.com/office/drawing/2014/main" id="{91D7ECE0-B4E9-40B4-A3DB-23B6523280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23515856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352800" y="304800"/>
            <a:ext cx="5486400" cy="1143000"/>
          </a:xfrm>
        </p:spPr>
        <p:txBody>
          <a:bodyPr/>
          <a:lstStyle/>
          <a:p>
            <a:pPr algn="ctr" eaLnBrk="1" hangingPunct="1"/>
            <a:r>
              <a:rPr lang="en-US" sz="3600" dirty="0">
                <a:effectLst>
                  <a:outerShdw blurRad="38100" dist="38100" dir="2700000" algn="tl">
                    <a:srgbClr val="000000">
                      <a:alpha val="43137"/>
                    </a:srgbClr>
                  </a:outerShdw>
                </a:effectLst>
              </a:rPr>
              <a:t>Post Flood Sin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 9:18-29)</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50179" name="Rectangle 3"/>
          <p:cNvSpPr>
            <a:spLocks noGrp="1" noChangeArrowheads="1"/>
          </p:cNvSpPr>
          <p:nvPr>
            <p:ph type="body" idx="1"/>
          </p:nvPr>
        </p:nvSpPr>
        <p:spPr>
          <a:xfrm>
            <a:off x="2400300" y="1946276"/>
            <a:ext cx="7391400" cy="3616323"/>
          </a:xfrm>
        </p:spPr>
        <p:txBody>
          <a:bodyPr/>
          <a:lstStyle/>
          <a:p>
            <a:pPr marL="576263" lvl="1" indent="-576263" eaLnBrk="1" hangingPunct="1">
              <a:spcBef>
                <a:spcPts val="0"/>
              </a:spcBef>
              <a:spcAft>
                <a:spcPts val="3000"/>
              </a:spcAft>
              <a:buSzPct val="100000"/>
              <a:buFont typeface="Wingdings" pitchFamily="2" charset="2"/>
              <a:buAutoNum type="romanUcPeriod"/>
              <a:defRPr/>
            </a:pPr>
            <a:r>
              <a:rPr lang="en-US" dirty="0">
                <a:effectLst>
                  <a:outerShdw blurRad="38100" dist="38100" dir="2700000" algn="tl">
                    <a:srgbClr val="000000">
                      <a:alpha val="43137"/>
                    </a:srgbClr>
                  </a:outerShdw>
                </a:effectLst>
              </a:rPr>
              <a:t>Noah not the fulfillment of Gen 3:15 (Gen 9:18-21)</a:t>
            </a:r>
          </a:p>
          <a:p>
            <a:pPr marL="576263" lvl="1" indent="-576263" eaLnBrk="1" hangingPunct="1">
              <a:spcBef>
                <a:spcPts val="0"/>
              </a:spcBef>
              <a:spcAft>
                <a:spcPts val="3000"/>
              </a:spcAft>
              <a:buSzPct val="100000"/>
              <a:buFont typeface="Wingdings" pitchFamily="2" charset="2"/>
              <a:buAutoNum type="romanUcPeriod"/>
              <a:defRPr/>
            </a:pPr>
            <a:r>
              <a:rPr lang="en-US" dirty="0">
                <a:effectLst>
                  <a:outerShdw blurRad="38100" dist="38100" dir="2700000" algn="tl">
                    <a:srgbClr val="000000">
                      <a:alpha val="43137"/>
                    </a:srgbClr>
                  </a:outerShdw>
                </a:effectLst>
              </a:rPr>
              <a:t>Ham’s sin and Canaanites under a curse (Gen 9:22-27; 15:16)</a:t>
            </a:r>
          </a:p>
          <a:p>
            <a:pPr marL="576263" lvl="1" indent="-576263" eaLnBrk="1" hangingPunct="1">
              <a:spcBef>
                <a:spcPts val="0"/>
              </a:spcBef>
              <a:spcAft>
                <a:spcPts val="3000"/>
              </a:spcAft>
              <a:buSzPct val="100000"/>
              <a:buFont typeface="Wingdings" pitchFamily="2" charset="2"/>
              <a:buAutoNum type="romanUcPeriod"/>
              <a:defRPr/>
            </a:pPr>
            <a:r>
              <a:rPr lang="en-US" dirty="0">
                <a:effectLst>
                  <a:outerShdw blurRad="38100" dist="38100" dir="2700000" algn="tl">
                    <a:srgbClr val="000000">
                      <a:alpha val="43137"/>
                    </a:srgbClr>
                  </a:outerShdw>
                </a:effectLst>
              </a:rPr>
              <a:t>Noah’s death (Gen 9:28-29)</a:t>
            </a:r>
          </a:p>
        </p:txBody>
      </p:sp>
      <p:pic>
        <p:nvPicPr>
          <p:cNvPr id="6" name="Picture 5">
            <a:extLst>
              <a:ext uri="{FF2B5EF4-FFF2-40B4-BE49-F238E27FC236}">
                <a16:creationId xmlns:a16="http://schemas.microsoft.com/office/drawing/2014/main" id="{6B638A62-432F-4C6B-A2C6-F287FF30C9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39986905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981200" y="1371601"/>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1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6" name="Picture 5">
            <a:extLst>
              <a:ext uri="{FF2B5EF4-FFF2-40B4-BE49-F238E27FC236}">
                <a16:creationId xmlns:a16="http://schemas.microsoft.com/office/drawing/2014/main" id="{F3EFE7DD-EBD2-45E8-A193-F72F6E3720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1260661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324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0789" y="533400"/>
            <a:ext cx="5070422" cy="2743200"/>
          </a:xfrm>
          <a:prstGeom prst="rect">
            <a:avLst/>
          </a:prstGeom>
        </p:spPr>
      </p:pic>
    </p:spTree>
    <p:extLst>
      <p:ext uri="{BB962C8B-B14F-4D97-AF65-F5344CB8AC3E}">
        <p14:creationId xmlns:p14="http://schemas.microsoft.com/office/powerpoint/2010/main" val="3651300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981200" y="1371601"/>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1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6" name="Picture 5">
            <a:extLst>
              <a:ext uri="{FF2B5EF4-FFF2-40B4-BE49-F238E27FC236}">
                <a16:creationId xmlns:a16="http://schemas.microsoft.com/office/drawing/2014/main" id="{F3EFE7DD-EBD2-45E8-A193-F72F6E3720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2175958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991100" y="228600"/>
            <a:ext cx="2209800" cy="1143000"/>
          </a:xfrm>
        </p:spPr>
        <p:txBody>
          <a:bodyPr/>
          <a:lstStyle/>
          <a:p>
            <a:pPr algn="ctr" eaLnBrk="1" hangingPunct="1"/>
            <a:r>
              <a:rPr lang="en-US" sz="3600" dirty="0">
                <a:effectLst>
                  <a:outerShdw blurRad="38100" dist="38100" dir="2700000" algn="tl">
                    <a:srgbClr val="000000">
                      <a:alpha val="43137"/>
                    </a:srgbClr>
                  </a:outerShdw>
                </a:effectLst>
              </a:rPr>
              <a:t>The Flood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6–9)</a:t>
            </a:r>
          </a:p>
        </p:txBody>
      </p:sp>
      <p:sp>
        <p:nvSpPr>
          <p:cNvPr id="35843" name="Rectangle 3"/>
          <p:cNvSpPr>
            <a:spLocks noGrp="1" noChangeArrowheads="1"/>
          </p:cNvSpPr>
          <p:nvPr>
            <p:ph type="body" idx="1"/>
          </p:nvPr>
        </p:nvSpPr>
        <p:spPr>
          <a:xfrm>
            <a:off x="2895600" y="1946276"/>
            <a:ext cx="6620435" cy="3463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Events before the flood (Gen 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The flood (Gen 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The abating of the waters (Gen 8)</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Events following the flood (Gen 9)</a:t>
            </a:r>
          </a:p>
        </p:txBody>
      </p:sp>
      <p:pic>
        <p:nvPicPr>
          <p:cNvPr id="6" name="Picture 5">
            <a:extLst>
              <a:ext uri="{FF2B5EF4-FFF2-40B4-BE49-F238E27FC236}">
                <a16:creationId xmlns:a16="http://schemas.microsoft.com/office/drawing/2014/main" id="{5D9BEA05-5ADD-4938-9319-EA9C0746DB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2984760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Rectangle 2"/>
          <p:cNvSpPr>
            <a:spLocks noGrp="1" noChangeArrowheads="1"/>
          </p:cNvSpPr>
          <p:nvPr>
            <p:ph type="ctrTitle" idx="4294967295"/>
          </p:nvPr>
        </p:nvSpPr>
        <p:spPr>
          <a:xfrm>
            <a:off x="4114800" y="228600"/>
            <a:ext cx="3695700" cy="1371600"/>
          </a:xfrm>
        </p:spPr>
        <p:txBody>
          <a:bodyPr/>
          <a:lstStyle/>
          <a:p>
            <a:pPr lvl="0" algn="ctr" eaLnBrk="1" hangingPunct="1">
              <a:spcBef>
                <a:spcPct val="20000"/>
              </a:spcBef>
              <a:buClr>
                <a:srgbClr val="00FFFF"/>
              </a:buClr>
              <a:buSzPct val="75000"/>
              <a:defRPr/>
            </a:pPr>
            <a:r>
              <a:rPr lang="en-US" sz="3600" dirty="0">
                <a:effectLst>
                  <a:outerShdw blurRad="38100" dist="38100" dir="2700000" algn="tl">
                    <a:srgbClr val="000000">
                      <a:alpha val="43137"/>
                    </a:srgbClr>
                  </a:outerShdw>
                </a:effectLst>
              </a:rPr>
              <a:t>Genesis 8:20</a:t>
            </a:r>
            <a:r>
              <a:rPr lang="en-US" sz="3600" dirty="0">
                <a:effectLst>
                  <a:outerShdw blurRad="38100" dist="38100" dir="2700000" algn="tl">
                    <a:srgbClr val="000000">
                      <a:alpha val="43137"/>
                    </a:srgbClr>
                  </a:outerShdw>
                </a:effectLst>
                <a:cs typeface="Calibri" panose="020F0502020204030204" pitchFamily="34" charset="0"/>
              </a:rPr>
              <a:t>–9:29</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rgbClr val="FFFFFF"/>
                </a:solidFill>
                <a:effectLst>
                  <a:outerShdw blurRad="38100" dist="38100" dir="2700000" algn="tl">
                    <a:srgbClr val="000000">
                      <a:alpha val="43137"/>
                    </a:srgbClr>
                  </a:outerShdw>
                </a:effectLst>
                <a:ea typeface="+mn-ea"/>
                <a:cs typeface="+mn-cs"/>
              </a:rPr>
              <a:t>Post Flood events</a:t>
            </a:r>
            <a:endParaRPr lang="en-US" sz="36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BCF11D30-BD1E-467C-8E6A-D2A67842B5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38400" y="1828800"/>
            <a:ext cx="7315200" cy="4572000"/>
          </a:xfrm>
          <a:prstGeom prst="rect">
            <a:avLst/>
          </a:prstGeom>
        </p:spPr>
      </p:pic>
      <p:pic>
        <p:nvPicPr>
          <p:cNvPr id="6" name="Picture 5">
            <a:extLst>
              <a:ext uri="{FF2B5EF4-FFF2-40B4-BE49-F238E27FC236}">
                <a16:creationId xmlns:a16="http://schemas.microsoft.com/office/drawing/2014/main" id="{A48A8840-676D-4A71-9524-C421650598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17239</TotalTime>
  <Words>2949</Words>
  <Application>Microsoft Office PowerPoint</Application>
  <PresentationFormat>Widescreen</PresentationFormat>
  <Paragraphs>251</Paragraphs>
  <Slides>68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Times New Roman</vt:lpstr>
      <vt:lpstr>Wingdings</vt:lpstr>
      <vt:lpstr>Azure</vt:lpstr>
      <vt:lpstr>PowerPoint Presentation</vt:lpstr>
      <vt:lpstr>PowerPoint Presentation</vt:lpstr>
      <vt:lpstr>GENESIS STRUCTURE</vt:lpstr>
      <vt:lpstr>GENESIS STRUCTURE</vt:lpstr>
      <vt:lpstr>GENESIS STRUCTURE</vt:lpstr>
      <vt:lpstr>PowerPoint Presentation</vt:lpstr>
      <vt:lpstr>GENESIS STRUCTURE</vt:lpstr>
      <vt:lpstr>The Flood  (Gen 6–9)</vt:lpstr>
      <vt:lpstr>Genesis 8:20–9:29 Post Flood events</vt:lpstr>
      <vt:lpstr>Outline</vt:lpstr>
      <vt:lpstr>Outline</vt:lpstr>
      <vt:lpstr>Outline</vt:lpstr>
      <vt:lpstr>Post Flood Sin (Gen 9:18-29)</vt:lpstr>
      <vt:lpstr>Post Flood Sin (Gen 9:18-29)</vt:lpstr>
      <vt:lpstr>PowerPoint Presentation</vt:lpstr>
      <vt:lpstr>PowerPoint Presentation</vt:lpstr>
      <vt:lpstr>PowerPoint Presentation</vt:lpstr>
      <vt:lpstr>PowerPoint Presentation</vt:lpstr>
      <vt:lpstr>Examples of Old Testament Non-Persevering Saints</vt:lpstr>
      <vt:lpstr>Examples of New Testament Non-Persevering Saints</vt:lpstr>
      <vt:lpstr>PowerPoint Presentation</vt:lpstr>
      <vt:lpstr>Post Flood Sin (Gen 9:18-29)</vt:lpstr>
      <vt:lpstr>PowerPoint Presentation</vt:lpstr>
      <vt:lpstr>PowerPoint Presentation</vt:lpstr>
      <vt:lpstr>PowerPoint Presentation</vt:lpstr>
      <vt:lpstr>PowerPoint Presentation</vt:lpstr>
      <vt:lpstr>PowerPoint Presentation</vt:lpstr>
      <vt:lpstr>PowerPoint Presentation</vt:lpstr>
      <vt:lpstr>Reminder of God’s Sovereignty</vt:lpstr>
      <vt:lpstr>Reminder of God’s Sovereignty</vt:lpstr>
      <vt:lpstr>PowerPoint Presentation</vt:lpstr>
      <vt:lpstr>PowerPoint Presentation</vt:lpstr>
      <vt:lpstr>God’s Messianic Purposes Beginning in Genesis</vt:lpstr>
      <vt:lpstr>God’s Messianic Purposes Beginning in Genesis</vt:lpstr>
      <vt:lpstr>PowerPoint Presentation</vt:lpstr>
      <vt:lpstr>Reminder of God’s Sovereignty</vt:lpstr>
      <vt:lpstr>PowerPoint Presentation</vt:lpstr>
      <vt:lpstr>PowerPoint Presentation</vt:lpstr>
      <vt:lpstr>Curse of Ham’s Descendants? (Gen 9:25-27)</vt:lpstr>
      <vt:lpstr>Curse of Ham’s Descendants? (Gen 9:25-27)</vt:lpstr>
      <vt:lpstr>Curse of Ham’s Descendants? (Gen 9:25-27)</vt:lpstr>
      <vt:lpstr>Curse of Ham’s Descendants? (Gen 9:25-27)</vt:lpstr>
      <vt:lpstr>Curse of Ham’s Descendants? (Gen 9:25-27)</vt:lpstr>
      <vt:lpstr>PowerPoint Presentation</vt:lpstr>
      <vt:lpstr>PowerPoint Presentation</vt:lpstr>
      <vt:lpstr>Curse of Ham’s Descendants? (Gen 9:25-27)</vt:lpstr>
      <vt:lpstr>PowerPoint Presentation</vt:lpstr>
      <vt:lpstr>PowerPoint Presentation</vt:lpstr>
      <vt:lpstr>PowerPoint Presentation</vt:lpstr>
      <vt:lpstr>PowerPoint Presentation</vt:lpstr>
      <vt:lpstr>Curse of Ham’s Descendants? (Gen 9:25-27)</vt:lpstr>
      <vt:lpstr>Curse of Ham’s Descendants? (Gen 9:25-27)</vt:lpstr>
      <vt:lpstr>PowerPoint Presentation</vt:lpstr>
      <vt:lpstr>Post Flood Sin (Gen 9:18-29)</vt:lpstr>
      <vt:lpstr>PowerPoint Presentation</vt:lpstr>
      <vt:lpstr>PowerPoint Presentation</vt:lpstr>
      <vt:lpstr>PowerPoint Presentation</vt:lpstr>
      <vt:lpstr>PowerPoint Presentation</vt:lpstr>
      <vt:lpstr>PowerPoint Presentation</vt:lpstr>
      <vt:lpstr>PowerPoint Presentation</vt:lpstr>
      <vt:lpstr>Mark Twain Autobiography, 2:37</vt:lpstr>
      <vt:lpstr>PowerPoint Presentation</vt:lpstr>
      <vt:lpstr>Conclusion</vt:lpstr>
      <vt:lpstr>Genesis 8‒9 Outline</vt:lpstr>
      <vt:lpstr>Outline</vt:lpstr>
      <vt:lpstr>Post Flood Sin (Gen 9:18-29)</vt:lpstr>
      <vt:lpstr>GENESIS STRUCTURE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040 - 9v22-28 - 16 X 9</dc:title>
  <dc:subject>Genesis 9</dc:subject>
  <dc:creator>A. Woods</dc:creator>
  <dc:description>Modified by Jim McGowan</dc:description>
  <cp:lastModifiedBy>Andy Woods</cp:lastModifiedBy>
  <cp:revision>1789</cp:revision>
  <cp:lastPrinted>2021-06-08T17:04:27Z</cp:lastPrinted>
  <dcterms:created xsi:type="dcterms:W3CDTF">2009-03-17T12:21:13Z</dcterms:created>
  <dcterms:modified xsi:type="dcterms:W3CDTF">2021-06-12T19:36:35Z</dcterms:modified>
</cp:coreProperties>
</file>