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1"/>
  </p:notesMasterIdLst>
  <p:handoutMasterIdLst>
    <p:handoutMasterId r:id="rId72"/>
  </p:handoutMasterIdLst>
  <p:sldIdLst>
    <p:sldId id="2094" r:id="rId2"/>
    <p:sldId id="2064" r:id="rId3"/>
    <p:sldId id="1984" r:id="rId4"/>
    <p:sldId id="6578" r:id="rId5"/>
    <p:sldId id="6803" r:id="rId6"/>
    <p:sldId id="6856" r:id="rId7"/>
    <p:sldId id="7083" r:id="rId8"/>
    <p:sldId id="2120" r:id="rId9"/>
    <p:sldId id="2121" r:id="rId10"/>
    <p:sldId id="2226" r:id="rId11"/>
    <p:sldId id="7280" r:id="rId12"/>
    <p:sldId id="2127" r:id="rId13"/>
    <p:sldId id="7302" r:id="rId14"/>
    <p:sldId id="7185" r:id="rId15"/>
    <p:sldId id="5155" r:id="rId16"/>
    <p:sldId id="7313" r:id="rId17"/>
    <p:sldId id="7314" r:id="rId18"/>
    <p:sldId id="7183" r:id="rId19"/>
    <p:sldId id="7284" r:id="rId20"/>
    <p:sldId id="5605" r:id="rId21"/>
    <p:sldId id="1105" r:id="rId22"/>
    <p:sldId id="763" r:id="rId23"/>
    <p:sldId id="5481" r:id="rId24"/>
    <p:sldId id="761" r:id="rId25"/>
    <p:sldId id="5482" r:id="rId26"/>
    <p:sldId id="5480" r:id="rId27"/>
    <p:sldId id="7287" r:id="rId28"/>
    <p:sldId id="7288" r:id="rId29"/>
    <p:sldId id="7286" r:id="rId30"/>
    <p:sldId id="7315" r:id="rId31"/>
    <p:sldId id="2880" r:id="rId32"/>
    <p:sldId id="7303" r:id="rId33"/>
    <p:sldId id="7239" r:id="rId34"/>
    <p:sldId id="7292" r:id="rId35"/>
    <p:sldId id="5226" r:id="rId36"/>
    <p:sldId id="7279" r:id="rId37"/>
    <p:sldId id="2169" r:id="rId38"/>
    <p:sldId id="7295" r:id="rId39"/>
    <p:sldId id="7293" r:id="rId40"/>
    <p:sldId id="7297" r:id="rId41"/>
    <p:sldId id="2038" r:id="rId42"/>
    <p:sldId id="7198" r:id="rId43"/>
    <p:sldId id="6878" r:id="rId44"/>
    <p:sldId id="7296" r:id="rId45"/>
    <p:sldId id="7294" r:id="rId46"/>
    <p:sldId id="7282" r:id="rId47"/>
    <p:sldId id="7305" r:id="rId48"/>
    <p:sldId id="7306" r:id="rId49"/>
    <p:sldId id="7307" r:id="rId50"/>
    <p:sldId id="7308" r:id="rId51"/>
    <p:sldId id="7191" r:id="rId52"/>
    <p:sldId id="6561" r:id="rId53"/>
    <p:sldId id="7309" r:id="rId54"/>
    <p:sldId id="6560" r:id="rId55"/>
    <p:sldId id="4840" r:id="rId56"/>
    <p:sldId id="7310" r:id="rId57"/>
    <p:sldId id="7311" r:id="rId58"/>
    <p:sldId id="7304" r:id="rId59"/>
    <p:sldId id="2117" r:id="rId60"/>
    <p:sldId id="6825" r:id="rId61"/>
    <p:sldId id="2247" r:id="rId62"/>
    <p:sldId id="2248" r:id="rId63"/>
    <p:sldId id="7298" r:id="rId64"/>
    <p:sldId id="7209" r:id="rId65"/>
    <p:sldId id="7210" r:id="rId66"/>
    <p:sldId id="7270" r:id="rId67"/>
    <p:sldId id="7312" r:id="rId68"/>
    <p:sldId id="7301" r:id="rId69"/>
    <p:sldId id="7299" r:id="rId70"/>
  </p:sldIdLst>
  <p:sldSz cx="12192000" cy="6858000"/>
  <p:notesSz cx="7315200" cy="9601200"/>
  <p:custDataLst>
    <p:tags r:id="rId7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66FF66"/>
    <a:srgbClr val="33CC33"/>
    <a:srgbClr val="000066"/>
    <a:srgbClr val="FFCCFF"/>
    <a:srgbClr val="0000FF"/>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205693-1753-45A3-92A8-D029FE3A3B80}" v="28" dt="2021-05-30T17:04:28.95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109" d="100"/>
          <a:sy n="109" d="100"/>
        </p:scale>
        <p:origin x="667" y="10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9" d="100"/>
          <a:sy n="69" d="100"/>
        </p:scale>
        <p:origin x="2909"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F9205693-1753-45A3-92A8-D029FE3A3B80}"/>
    <pc:docChg chg="undo custSel addSld delSld modSld">
      <pc:chgData name="Jim McGowan" userId="e2c7446dd3aca506" providerId="LiveId" clId="{F9205693-1753-45A3-92A8-D029FE3A3B80}" dt="2021-05-30T17:16:58.522" v="55" actId="255"/>
      <pc:docMkLst>
        <pc:docMk/>
      </pc:docMkLst>
      <pc:sldChg chg="modSp mod">
        <pc:chgData name="Jim McGowan" userId="e2c7446dd3aca506" providerId="LiveId" clId="{F9205693-1753-45A3-92A8-D029FE3A3B80}" dt="2021-05-30T17:08:31.346" v="53" actId="6549"/>
        <pc:sldMkLst>
          <pc:docMk/>
          <pc:sldMk cId="3061099433" sldId="2174"/>
        </pc:sldMkLst>
        <pc:graphicFrameChg chg="modGraphic">
          <ac:chgData name="Jim McGowan" userId="e2c7446dd3aca506" providerId="LiveId" clId="{F9205693-1753-45A3-92A8-D029FE3A3B80}" dt="2021-05-30T17:08:31.346" v="53" actId="6549"/>
          <ac:graphicFrameMkLst>
            <pc:docMk/>
            <pc:sldMk cId="3061099433" sldId="2174"/>
            <ac:graphicFrameMk id="4" creationId="{00000000-0000-0000-0000-000000000000}"/>
          </ac:graphicFrameMkLst>
        </pc:graphicFrameChg>
      </pc:sldChg>
      <pc:sldChg chg="modSp mod">
        <pc:chgData name="Jim McGowan" userId="e2c7446dd3aca506" providerId="LiveId" clId="{F9205693-1753-45A3-92A8-D029FE3A3B80}" dt="2021-05-30T17:09:29.158" v="54" actId="1076"/>
        <pc:sldMkLst>
          <pc:docMk/>
          <pc:sldMk cId="1000550550" sldId="2181"/>
        </pc:sldMkLst>
        <pc:picChg chg="mod">
          <ac:chgData name="Jim McGowan" userId="e2c7446dd3aca506" providerId="LiveId" clId="{F9205693-1753-45A3-92A8-D029FE3A3B80}" dt="2021-05-30T17:09:29.158" v="54" actId="1076"/>
          <ac:picMkLst>
            <pc:docMk/>
            <pc:sldMk cId="1000550550" sldId="2181"/>
            <ac:picMk id="2" creationId="{00000000-0000-0000-0000-000000000000}"/>
          </ac:picMkLst>
        </pc:picChg>
      </pc:sldChg>
      <pc:sldChg chg="modSp mod">
        <pc:chgData name="Jim McGowan" userId="e2c7446dd3aca506" providerId="LiveId" clId="{F9205693-1753-45A3-92A8-D029FE3A3B80}" dt="2021-05-30T17:16:58.522" v="55" actId="255"/>
        <pc:sldMkLst>
          <pc:docMk/>
          <pc:sldMk cId="394438554" sldId="7090"/>
        </pc:sldMkLst>
        <pc:spChg chg="mod">
          <ac:chgData name="Jim McGowan" userId="e2c7446dd3aca506" providerId="LiveId" clId="{F9205693-1753-45A3-92A8-D029FE3A3B80}" dt="2021-05-30T17:16:58.522" v="55" actId="255"/>
          <ac:spMkLst>
            <pc:docMk/>
            <pc:sldMk cId="394438554" sldId="7090"/>
            <ac:spMk id="68611" creationId="{00000000-0000-0000-0000-000000000000}"/>
          </ac:spMkLst>
        </pc:spChg>
      </pc:sldChg>
      <pc:sldChg chg="modSp mod">
        <pc:chgData name="Jim McGowan" userId="e2c7446dd3aca506" providerId="LiveId" clId="{F9205693-1753-45A3-92A8-D029FE3A3B80}" dt="2021-05-30T16:35:24.589" v="1" actId="12"/>
        <pc:sldMkLst>
          <pc:docMk/>
          <pc:sldMk cId="1984186511" sldId="7245"/>
        </pc:sldMkLst>
        <pc:spChg chg="mod">
          <ac:chgData name="Jim McGowan" userId="e2c7446dd3aca506" providerId="LiveId" clId="{F9205693-1753-45A3-92A8-D029FE3A3B80}" dt="2021-05-30T16:35:24.589" v="1" actId="12"/>
          <ac:spMkLst>
            <pc:docMk/>
            <pc:sldMk cId="1984186511" sldId="7245"/>
            <ac:spMk id="3" creationId="{00000000-0000-0000-0000-000000000000}"/>
          </ac:spMkLst>
        </pc:spChg>
      </pc:sldChg>
      <pc:sldChg chg="modSp mod">
        <pc:chgData name="Jim McGowan" userId="e2c7446dd3aca506" providerId="LiveId" clId="{F9205693-1753-45A3-92A8-D029FE3A3B80}" dt="2021-05-30T16:37:24.056" v="5" actId="6549"/>
        <pc:sldMkLst>
          <pc:docMk/>
          <pc:sldMk cId="829536819" sldId="7262"/>
        </pc:sldMkLst>
        <pc:spChg chg="mod">
          <ac:chgData name="Jim McGowan" userId="e2c7446dd3aca506" providerId="LiveId" clId="{F9205693-1753-45A3-92A8-D029FE3A3B80}" dt="2021-05-30T16:37:24.056" v="5" actId="6549"/>
          <ac:spMkLst>
            <pc:docMk/>
            <pc:sldMk cId="829536819" sldId="7262"/>
            <ac:spMk id="4" creationId="{00000000-0000-0000-0000-000000000000}"/>
          </ac:spMkLst>
        </pc:spChg>
      </pc:sldChg>
      <pc:sldChg chg="modSp mod">
        <pc:chgData name="Jim McGowan" userId="e2c7446dd3aca506" providerId="LiveId" clId="{F9205693-1753-45A3-92A8-D029FE3A3B80}" dt="2021-05-30T17:04:28.949" v="52" actId="14100"/>
        <pc:sldMkLst>
          <pc:docMk/>
          <pc:sldMk cId="509168635" sldId="7266"/>
        </pc:sldMkLst>
        <pc:spChg chg="mod">
          <ac:chgData name="Jim McGowan" userId="e2c7446dd3aca506" providerId="LiveId" clId="{F9205693-1753-45A3-92A8-D029FE3A3B80}" dt="2021-05-30T17:03:51.842" v="50" actId="1035"/>
          <ac:spMkLst>
            <pc:docMk/>
            <pc:sldMk cId="509168635" sldId="7266"/>
            <ac:spMk id="2" creationId="{1BA98A5A-3610-49CD-BD22-64B508D0E847}"/>
          </ac:spMkLst>
        </pc:spChg>
        <pc:picChg chg="mod">
          <ac:chgData name="Jim McGowan" userId="e2c7446dd3aca506" providerId="LiveId" clId="{F9205693-1753-45A3-92A8-D029FE3A3B80}" dt="2021-05-30T17:02:24.948" v="37" actId="208"/>
          <ac:picMkLst>
            <pc:docMk/>
            <pc:sldMk cId="509168635" sldId="7266"/>
            <ac:picMk id="1026" creationId="{25968CCB-68F5-4225-AA67-A84347676DC8}"/>
          </ac:picMkLst>
        </pc:picChg>
        <pc:picChg chg="mod">
          <ac:chgData name="Jim McGowan" userId="e2c7446dd3aca506" providerId="LiveId" clId="{F9205693-1753-45A3-92A8-D029FE3A3B80}" dt="2021-05-30T17:04:28.949" v="52" actId="14100"/>
          <ac:picMkLst>
            <pc:docMk/>
            <pc:sldMk cId="509168635" sldId="7266"/>
            <ac:picMk id="1028" creationId="{5E95CD53-FF91-4579-BB61-C3DD76047558}"/>
          </ac:picMkLst>
        </pc:picChg>
      </pc:sldChg>
      <pc:sldChg chg="addSp modSp new del mod">
        <pc:chgData name="Jim McGowan" userId="e2c7446dd3aca506" providerId="LiveId" clId="{F9205693-1753-45A3-92A8-D029FE3A3B80}" dt="2021-05-30T16:49:52.418" v="17" actId="47"/>
        <pc:sldMkLst>
          <pc:docMk/>
          <pc:sldMk cId="3151538584" sldId="7285"/>
        </pc:sldMkLst>
        <pc:spChg chg="add mod">
          <ac:chgData name="Jim McGowan" userId="e2c7446dd3aca506" providerId="LiveId" clId="{F9205693-1753-45A3-92A8-D029FE3A3B80}" dt="2021-05-30T16:49:41.603" v="16" actId="554"/>
          <ac:spMkLst>
            <pc:docMk/>
            <pc:sldMk cId="3151538584" sldId="7285"/>
            <ac:spMk id="3" creationId="{46FF8767-F5AA-4B72-ADFF-F063BEB2DEC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039 - 9v18-28 </a:t>
            </a:r>
          </a:p>
          <a:p>
            <a:pPr>
              <a:defRPr/>
            </a:pPr>
            <a:r>
              <a:rPr lang="en-US" sz="1600" dirty="0"/>
              <a:t>06-06-2021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6/5/2021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514902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428851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280298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177163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69</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643233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179620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9" r:id="rId12"/>
    <p:sldLayoutId id="2147488920"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w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4.wm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334000"/>
            <a:ext cx="5352752" cy="14509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6</a:t>
            </a:r>
            <a:r>
              <a:rPr lang="en-US" sz="3600" kern="0" dirty="0">
                <a:effectLst>
                  <a:outerShdw blurRad="38100" dist="38100" dir="2700000" algn="tl">
                    <a:srgbClr val="000000">
                      <a:alpha val="43137"/>
                    </a:srgbClr>
                  </a:outerShdw>
                </a:effectLst>
                <a:cs typeface="Calibri" panose="020F0502020204030204" pitchFamily="34" charset="0"/>
              </a:rPr>
              <a:t>‒9</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The Flood and Continuation of the Messianic Promise</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257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2870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6" name="Picture 5">
            <a:extLst>
              <a:ext uri="{FF2B5EF4-FFF2-40B4-BE49-F238E27FC236}">
                <a16:creationId xmlns:a16="http://schemas.microsoft.com/office/drawing/2014/main" id="{E92357E2-5C7D-47BE-891D-6C575E2D61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83074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257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2870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Post Flood Sin (Gen 9:18-29)</a:t>
            </a:r>
          </a:p>
        </p:txBody>
      </p:sp>
      <p:pic>
        <p:nvPicPr>
          <p:cNvPr id="6" name="Picture 5">
            <a:extLst>
              <a:ext uri="{FF2B5EF4-FFF2-40B4-BE49-F238E27FC236}">
                <a16:creationId xmlns:a16="http://schemas.microsoft.com/office/drawing/2014/main" id="{E92357E2-5C7D-47BE-891D-6C575E2D61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69758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Post Flood Sin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p:cNvSpPr>
            <a:spLocks noGrp="1" noChangeArrowheads="1"/>
          </p:cNvSpPr>
          <p:nvPr>
            <p:ph type="body" idx="1"/>
          </p:nvPr>
        </p:nvSpPr>
        <p:spPr>
          <a:xfrm>
            <a:off x="2400300" y="1946276"/>
            <a:ext cx="73914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 not the fulfillment of Gen 3:15 (Gen 9:18-21)</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Ham’s sin and Canaanites under a curse (Gen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Noah’s death (Gen 9:28-29)</a:t>
            </a:r>
          </a:p>
        </p:txBody>
      </p:sp>
      <p:pic>
        <p:nvPicPr>
          <p:cNvPr id="5" name="Picture 4">
            <a:extLst>
              <a:ext uri="{FF2B5EF4-FFF2-40B4-BE49-F238E27FC236}">
                <a16:creationId xmlns:a16="http://schemas.microsoft.com/office/drawing/2014/main" id="{0E182773-6F86-4FD1-B1B2-49E5B9A77B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Post Flood Sin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p:cNvSpPr>
            <a:spLocks noGrp="1" noChangeArrowheads="1"/>
          </p:cNvSpPr>
          <p:nvPr>
            <p:ph type="body" idx="1"/>
          </p:nvPr>
        </p:nvSpPr>
        <p:spPr>
          <a:xfrm>
            <a:off x="2400300" y="1946276"/>
            <a:ext cx="73914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Noah not the fulfillment of Gen 3:15 (Gen 9:18-21)</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Ham’s sin and Canaanites under a curse (Gen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Noah’s death (Gen 9:28-29)</a:t>
            </a:r>
          </a:p>
        </p:txBody>
      </p:sp>
      <p:pic>
        <p:nvPicPr>
          <p:cNvPr id="5" name="Picture 4">
            <a:extLst>
              <a:ext uri="{FF2B5EF4-FFF2-40B4-BE49-F238E27FC236}">
                <a16:creationId xmlns:a16="http://schemas.microsoft.com/office/drawing/2014/main" id="{0E182773-6F86-4FD1-B1B2-49E5B9A77B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81061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1807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DC967-6E85-48E2-9360-42261C59D1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marL="0" marR="0" lvl="0" indent="0" algn="ctr" defTabSz="685800" rtl="0" eaLnBrk="1" fontAlgn="base" latinLnBrk="0" hangingPunct="1">
              <a:lnSpc>
                <a:spcPct val="100000"/>
              </a:lnSpc>
              <a:spcBef>
                <a:spcPts val="0"/>
              </a:spcBef>
              <a:spcAft>
                <a:spcPts val="1200"/>
              </a:spcAft>
              <a:buClr>
                <a:srgbClr val="FFFFFF"/>
              </a:buClr>
              <a:buSzPct val="75000"/>
              <a:buFontTx/>
              <a:buNone/>
              <a:tabLst/>
              <a:defRPr/>
            </a:pPr>
            <a:r>
              <a:rPr kumimoji="0" lang="en-US" altLang="en-US" sz="40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Calibri" panose="020F0502020204030204" pitchFamily="34" charset="0"/>
                <a:ea typeface="+mn-ea"/>
                <a:cs typeface="Arial" panose="020B0604020202020204" pitchFamily="34" charset="0"/>
              </a:rPr>
              <a:t>Acts 17:26</a:t>
            </a:r>
          </a:p>
          <a:p>
            <a:pPr marL="0" marR="0" lvl="0" indent="0" algn="just" defTabSz="914400" rtl="0" eaLnBrk="0" fontAlgn="base" latinLnBrk="0" hangingPunct="0">
              <a:lnSpc>
                <a:spcPct val="100000"/>
              </a:lnSpc>
              <a:spcBef>
                <a:spcPts val="0"/>
              </a:spcBef>
              <a:spcAft>
                <a:spcPts val="0"/>
              </a:spcAft>
              <a:buClrTx/>
              <a:buSzTx/>
              <a:buFontTx/>
              <a:buNone/>
              <a:tabLst/>
              <a:defRPr/>
            </a:pPr>
            <a:r>
              <a:rPr kumimoji="0" lang="en-US" alt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and He made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from one man every nation of mankind</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 to live on all the face of the earth, having determined </a:t>
            </a:r>
            <a:r>
              <a:rPr kumimoji="0" lang="en-US" sz="3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their</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 appointed times and </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rPr>
              <a:t>the boundaries of their habitation</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1D3D1741-6FE9-414F-AFB4-6CFA74FC6DED}"/>
              </a:ext>
            </a:extLst>
          </p:cNvPr>
          <p:cNvPicPr>
            <a:picLocks noChangeAspect="1"/>
          </p:cNvPicPr>
          <p:nvPr/>
        </p:nvPicPr>
        <p:blipFill>
          <a:blip r:embed="rId3"/>
          <a:stretch>
            <a:fillRect/>
          </a:stretch>
        </p:blipFill>
        <p:spPr>
          <a:xfrm>
            <a:off x="4621997" y="2514600"/>
            <a:ext cx="2948007" cy="2286000"/>
          </a:xfrm>
          <a:prstGeom prst="rect">
            <a:avLst/>
          </a:prstGeom>
        </p:spPr>
      </p:pic>
    </p:spTree>
    <p:extLst>
      <p:ext uri="{BB962C8B-B14F-4D97-AF65-F5344CB8AC3E}">
        <p14:creationId xmlns:p14="http://schemas.microsoft.com/office/powerpoint/2010/main" val="38610469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Titus 3:5</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saved us, not on the basis of deeds which we did in righteousness, but in accordance with His mercy, by the washing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regeneration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palingenesia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renewing by the Holy Spirit.”</a:t>
            </a:r>
          </a:p>
        </p:txBody>
      </p:sp>
      <p:pic>
        <p:nvPicPr>
          <p:cNvPr id="6" name="Picture 2" descr="http://tableprepared.files.wordpress.com/2014/03/regeneration.jpg">
            <a:extLst>
              <a:ext uri="{FF2B5EF4-FFF2-40B4-BE49-F238E27FC236}">
                <a16:creationId xmlns:a16="http://schemas.microsoft.com/office/drawing/2014/main" id="{50BE27A3-F51D-4EBA-B1E2-0253DE0ED3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3048000"/>
            <a:ext cx="2286000" cy="1828800"/>
          </a:xfrm>
          <a:prstGeom prst="rect">
            <a:avLst/>
          </a:prstGeom>
          <a:noFill/>
        </p:spPr>
      </p:pic>
    </p:spTree>
    <p:extLst>
      <p:ext uri="{BB962C8B-B14F-4D97-AF65-F5344CB8AC3E}">
        <p14:creationId xmlns:p14="http://schemas.microsoft.com/office/powerpoint/2010/main" val="16143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19:28</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Jesus said to them, ‘Truly I say to you, that you who have followed Me,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regeneration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palingenesia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Son of Man will sit on His glorious throne, you also shall sit upon twelve thrones, judging the twelve tribes of Israel.’”</a:t>
            </a:r>
          </a:p>
        </p:txBody>
      </p:sp>
      <p:pic>
        <p:nvPicPr>
          <p:cNvPr id="5" name="Picture 2" descr="http://tableprepared.files.wordpress.com/2014/03/regeneration.jpg">
            <a:extLst>
              <a:ext uri="{FF2B5EF4-FFF2-40B4-BE49-F238E27FC236}">
                <a16:creationId xmlns:a16="http://schemas.microsoft.com/office/drawing/2014/main" id="{6134EF06-5FAA-4E28-9137-8927C124C4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3048000"/>
            <a:ext cx="2286000" cy="1828800"/>
          </a:xfrm>
          <a:prstGeom prst="rect">
            <a:avLst/>
          </a:prstGeom>
          <a:noFill/>
        </p:spPr>
      </p:pic>
    </p:spTree>
    <p:extLst>
      <p:ext uri="{BB962C8B-B14F-4D97-AF65-F5344CB8AC3E}">
        <p14:creationId xmlns:p14="http://schemas.microsoft.com/office/powerpoint/2010/main" val="1049350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12396" y="2"/>
            <a:ext cx="10970004" cy="3428999"/>
          </a:xfrm>
        </p:spPr>
        <p:txBody>
          <a:bodyPr/>
          <a:lstStyle/>
          <a:p>
            <a:pPr>
              <a:spcBef>
                <a:spcPts val="0"/>
              </a:spcBef>
              <a:spcAft>
                <a:spcPts val="1200"/>
              </a:spcAft>
              <a:defRPr/>
            </a:pPr>
            <a:r>
              <a:rPr lang="en-US" sz="4000" kern="1200" dirty="0">
                <a:solidFill>
                  <a:srgbClr val="00FFFF"/>
                </a:solidFill>
                <a:ea typeface="+mj-ea"/>
                <a:cs typeface="+mj-cs"/>
              </a:rPr>
              <a:t>Genesis 8:21</a:t>
            </a:r>
          </a:p>
          <a:p>
            <a:pPr lvl="0" algn="just" eaLnBrk="1" hangingPunct="1">
              <a:spcBef>
                <a:spcPct val="0"/>
              </a:spcBef>
              <a:buClrTx/>
              <a:buSzTx/>
              <a:defRPr/>
            </a:pPr>
            <a:r>
              <a:rPr lang="en-US" altLang="en-US" sz="3400" kern="1200" dirty="0">
                <a:effectLst>
                  <a:outerShdw blurRad="38100" dist="38100" dir="2700000" algn="tl">
                    <a:srgbClr val="000000">
                      <a:alpha val="43137"/>
                    </a:srgbClr>
                  </a:outerShdw>
                </a:effectLst>
                <a:cs typeface="Arial" panose="020B0604020202020204" pitchFamily="34" charset="0"/>
              </a:rPr>
              <a:t>The Lord smelled the soothing aroma; and the Lord said to Himself, “</a:t>
            </a:r>
            <a:r>
              <a:rPr lang="en-US" altLang="en-US" sz="3400" b="1" u="sng" kern="1200" dirty="0">
                <a:solidFill>
                  <a:srgbClr val="FFFFCC"/>
                </a:solidFill>
                <a:effectLst>
                  <a:outerShdw blurRad="38100" dist="38100" dir="2700000" algn="tl">
                    <a:srgbClr val="000000">
                      <a:alpha val="43137"/>
                    </a:srgbClr>
                  </a:outerShdw>
                </a:effectLst>
                <a:cs typeface="Arial" panose="020B0604020202020204" pitchFamily="34" charset="0"/>
              </a:rPr>
              <a:t>I will never again curse the ground on account of man</a:t>
            </a:r>
            <a:r>
              <a:rPr lang="en-US" altLang="en-US" sz="3400" kern="1200" dirty="0">
                <a:effectLst>
                  <a:outerShdw blurRad="38100" dist="38100" dir="2700000" algn="tl">
                    <a:srgbClr val="000000">
                      <a:alpha val="43137"/>
                    </a:srgbClr>
                  </a:outerShdw>
                </a:effectLst>
                <a:cs typeface="Arial" panose="020B0604020202020204" pitchFamily="34" charset="0"/>
              </a:rPr>
              <a:t>, for the intent of man’s heart is evil from his youth; and </a:t>
            </a:r>
            <a:r>
              <a:rPr lang="en-US" altLang="en-US" sz="3400" b="1" u="sng" kern="1200" dirty="0">
                <a:solidFill>
                  <a:srgbClr val="FFFFCC"/>
                </a:solidFill>
                <a:effectLst>
                  <a:outerShdw blurRad="38100" dist="38100" dir="2700000" algn="tl">
                    <a:srgbClr val="000000">
                      <a:alpha val="43137"/>
                    </a:srgbClr>
                  </a:outerShdw>
                </a:effectLst>
                <a:cs typeface="Arial" panose="020B0604020202020204" pitchFamily="34" charset="0"/>
              </a:rPr>
              <a:t>I will never again destroy every living thing, as I have done</a:t>
            </a:r>
            <a:r>
              <a:rPr lang="en-US" altLang="en-US" sz="3400" kern="1200" dirty="0">
                <a:effectLst>
                  <a:outerShdw blurRad="38100" dist="38100" dir="2700000" algn="tl">
                    <a:srgbClr val="000000">
                      <a:alpha val="43137"/>
                    </a:srgbClr>
                  </a:outerShdw>
                </a:effectLst>
                <a:cs typeface="Arial" panose="020B0604020202020204" pitchFamily="34" charset="0"/>
              </a:rPr>
              <a:t>.[emphasis mine].</a:t>
            </a:r>
          </a:p>
        </p:txBody>
      </p:sp>
      <p:pic>
        <p:nvPicPr>
          <p:cNvPr id="2" name="Picture 1">
            <a:extLst>
              <a:ext uri="{FF2B5EF4-FFF2-40B4-BE49-F238E27FC236}">
                <a16:creationId xmlns:a16="http://schemas.microsoft.com/office/drawing/2014/main" id="{4193DBD0-8631-4F4D-9C6F-713A5C008D71}"/>
              </a:ext>
            </a:extLst>
          </p:cNvPr>
          <p:cNvPicPr>
            <a:picLocks noChangeAspect="1"/>
          </p:cNvPicPr>
          <p:nvPr/>
        </p:nvPicPr>
        <p:blipFill>
          <a:blip r:embed="rId3"/>
          <a:stretch>
            <a:fillRect/>
          </a:stretch>
        </p:blipFill>
        <p:spPr>
          <a:xfrm>
            <a:off x="4995282" y="3413760"/>
            <a:ext cx="2201439" cy="1463040"/>
          </a:xfrm>
          <a:prstGeom prst="rect">
            <a:avLst/>
          </a:prstGeom>
        </p:spPr>
      </p:pic>
    </p:spTree>
    <p:extLst>
      <p:ext uri="{BB962C8B-B14F-4D97-AF65-F5344CB8AC3E}">
        <p14:creationId xmlns:p14="http://schemas.microsoft.com/office/powerpoint/2010/main" val="653304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39537880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a:t>
            </a:r>
            <a:r>
              <a:rPr lang="en-US" sz="3600" b="1" u="sng" dirty="0">
                <a:solidFill>
                  <a:srgbClr val="FFFFCC"/>
                </a:solidFill>
                <a:effectLst>
                  <a:outerShdw blurRad="38100" dist="38100" dir="2700000" algn="tl">
                    <a:srgbClr val="000000">
                      <a:alpha val="43137"/>
                    </a:srgbClr>
                  </a:outerShdw>
                </a:effectLst>
              </a:rPr>
              <a:t>Noah was a righteous man, blameless in his time; Noah walked with God</a:t>
            </a:r>
            <a:r>
              <a:rPr lang="en-US" sz="3600"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5496" y="3048000"/>
            <a:ext cx="1921008" cy="1828800"/>
          </a:xfrm>
          <a:prstGeom prst="rect">
            <a:avLst/>
          </a:prstGeom>
        </p:spPr>
      </p:pic>
    </p:spTree>
    <p:extLst>
      <p:ext uri="{BB962C8B-B14F-4D97-AF65-F5344CB8AC3E}">
        <p14:creationId xmlns:p14="http://schemas.microsoft.com/office/powerpoint/2010/main" val="26305544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B26BAA-D14F-4618-A37F-D6B3BE09003A}"/>
              </a:ext>
            </a:extLst>
          </p:cNvPr>
          <p:cNvPicPr>
            <a:picLocks noChangeAspect="1"/>
          </p:cNvPicPr>
          <p:nvPr/>
        </p:nvPicPr>
        <p:blipFill>
          <a:blip r:embed="rId2"/>
          <a:stretch>
            <a:fillRect/>
          </a:stretch>
        </p:blipFill>
        <p:spPr>
          <a:xfrm>
            <a:off x="1752600" y="857254"/>
            <a:ext cx="8686800" cy="4886325"/>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4953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crucial test of true faith is endurance to the end, abiding in Christ, and continuance in the Word…He cannot abandon himself to sin; he cannot come under the domination of sin; he cannot be guilty of certain kinds of unfaithfulness…Let us appreciate the doctrine of the perseverance of the saints and recognize that we may entertain the faith of our security in Christ only as we persevere in faith and holiness to the end...The perseverance of the saints reminds us very forcefully that only those who persevere to the end are truly saints.”</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721853" y="274320"/>
            <a:ext cx="6748297" cy="1097280"/>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Murray</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Redemption Accomplished and Applied, </a:t>
            </a:r>
            <a:r>
              <a:rPr lang="en-US" sz="1800" dirty="0">
                <a:latin typeface="Calibri" panose="020F0502020204030204" pitchFamily="34" charset="0"/>
                <a:cs typeface="Calibri" panose="020F0502020204030204" pitchFamily="34" charset="0"/>
              </a:rPr>
              <a:t>(Grand Rapids, MI: Eerdmans Publishing Co. 2015 edition), p. 152, 154-55, 165.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pp. 152, 154-55, 165</a:t>
            </a:r>
          </a:p>
        </p:txBody>
      </p:sp>
      <p:pic>
        <p:nvPicPr>
          <p:cNvPr id="1032" name="Picture 8" descr="https://www.monergism.com/sites/default/files/legacy/term_images/John%20Murra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66766" cy="1097280"/>
          </a:xfrm>
          <a:prstGeom prst="rect">
            <a:avLst/>
          </a:prstGeom>
          <a:noFill/>
          <a:ln w="19050">
            <a:solidFill>
              <a:schemeClr val="tx1"/>
            </a:solidFill>
          </a:ln>
        </p:spPr>
      </p:pic>
      <p:pic>
        <p:nvPicPr>
          <p:cNvPr id="2" name="Picture 1">
            <a:extLst>
              <a:ext uri="{FF2B5EF4-FFF2-40B4-BE49-F238E27FC236}">
                <a16:creationId xmlns:a16="http://schemas.microsoft.com/office/drawing/2014/main" id="{86E782F6-E959-4631-AD52-84764FF32755}"/>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3813831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3124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Calvinist theologian Charles Hodge (1797-1878), in referring to evidence of being elected, said: “The only evidence of election is effectual calling, that is, the production of holiness. And the only evidence of the genuineness of this call and the certainty of our perseverance, is a patient continuance in well doing.”</a:t>
            </a:r>
          </a:p>
        </p:txBody>
      </p:sp>
      <p:sp>
        <p:nvSpPr>
          <p:cNvPr id="6" name="Rectangle 2"/>
          <p:cNvSpPr>
            <a:spLocks noChangeArrowheads="1"/>
          </p:cNvSpPr>
          <p:nvPr/>
        </p:nvSpPr>
        <p:spPr bwMode="auto">
          <a:xfrm>
            <a:off x="3422780" y="297141"/>
            <a:ext cx="5346440" cy="1097280"/>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Hodge</a:t>
            </a:r>
          </a:p>
          <a:p>
            <a:pPr algn="ctr">
              <a:defRPr/>
            </a:pPr>
            <a:r>
              <a:rPr lang="en-US" sz="1800" i="1" dirty="0">
                <a:solidFill>
                  <a:srgbClr val="FFFFFF"/>
                </a:solidFill>
                <a:latin typeface="Calibri" panose="020F0502020204030204" pitchFamily="34" charset="0"/>
                <a:cs typeface="Calibri" panose="020F0502020204030204" pitchFamily="34" charset="0"/>
              </a:rPr>
              <a:t>A Commentary on the Epistle to the Romans</a:t>
            </a:r>
            <a:r>
              <a:rPr lang="en-US" sz="1800" dirty="0">
                <a:solidFill>
                  <a:srgbClr val="FFFFFF"/>
                </a:solidFill>
                <a:latin typeface="Calibri" panose="020F0502020204030204" pitchFamily="34" charset="0"/>
                <a:cs typeface="Calibri" panose="020F0502020204030204" pitchFamily="34" charset="0"/>
              </a:rPr>
              <a:t> (Grand Rapids, MI: </a:t>
            </a:r>
            <a:r>
              <a:rPr lang="en-US" sz="1800" dirty="0" err="1">
                <a:solidFill>
                  <a:srgbClr val="FFFFFF"/>
                </a:solidFill>
                <a:latin typeface="Calibri" panose="020F0502020204030204" pitchFamily="34" charset="0"/>
                <a:cs typeface="Calibri" panose="020F0502020204030204" pitchFamily="34" charset="0"/>
              </a:rPr>
              <a:t>Eerdman’s</a:t>
            </a:r>
            <a:r>
              <a:rPr lang="en-US" sz="1800" dirty="0">
                <a:solidFill>
                  <a:srgbClr val="FFFFFF"/>
                </a:solidFill>
                <a:latin typeface="Calibri" panose="020F0502020204030204" pitchFamily="34" charset="0"/>
                <a:cs typeface="Calibri" panose="020F0502020204030204" pitchFamily="34" charset="0"/>
              </a:rPr>
              <a:t> Publishing, 1983 edition), p. 292.</a:t>
            </a:r>
            <a:endParaRPr lang="en-US" sz="18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Charles Hodge Quotations (66 Quotations) | QuoteTab">
            <a:extLst>
              <a:ext uri="{FF2B5EF4-FFF2-40B4-BE49-F238E27FC236}">
                <a16:creationId xmlns:a16="http://schemas.microsoft.com/office/drawing/2014/main" id="{B48F8239-F945-4F30-BD6E-4E748341BD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00" r="11600"/>
          <a:stretch/>
        </p:blipFill>
        <p:spPr bwMode="auto">
          <a:xfrm>
            <a:off x="609600" y="76200"/>
            <a:ext cx="912937"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FEA0C5-E96F-4538-8612-6EBB4A61673D}"/>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2217023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9884" y="1546979"/>
            <a:ext cx="10982516" cy="378702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 person fails to love and obey the Lord through the trials of life, then there is no evidence that he possesses saving faith. How many people do you know who came to church for a while, had a little trouble in their lives, and left? Although they may have made a profession of faith in Christ, they cannot be identified as those who love Him because their lives are not characterized by enduring obedience.”</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340927" y="282762"/>
            <a:ext cx="3510146" cy="860239"/>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9884" y="114300"/>
            <a:ext cx="1762316" cy="1028700"/>
          </a:xfrm>
          <a:prstGeom prst="rect">
            <a:avLst/>
          </a:prstGeom>
          <a:ln w="12700">
            <a:solidFill>
              <a:schemeClr val="tx1"/>
            </a:solidFill>
          </a:ln>
        </p:spPr>
      </p:pic>
      <p:pic>
        <p:nvPicPr>
          <p:cNvPr id="8" name="Picture 7">
            <a:extLst>
              <a:ext uri="{FF2B5EF4-FFF2-40B4-BE49-F238E27FC236}">
                <a16:creationId xmlns:a16="http://schemas.microsoft.com/office/drawing/2014/main" id="{F904B42A-60E3-4401-863B-5F1AFECED23B}"/>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352588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048000" y="2151729"/>
            <a:ext cx="8534400" cy="2062103"/>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Christian can be sure that he is a true believer. Hence, there is an ongoing need to be dedicated to the Lord and to deny ourselves so that we might make it.”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151729"/>
            <a:ext cx="1766586" cy="2400300"/>
          </a:xfrm>
          <a:prstGeom prst="rect">
            <a:avLst/>
          </a:prstGeom>
          <a:noFill/>
          <a:ln w="38100">
            <a:solidFill>
              <a:schemeClr val="bg1"/>
            </a:solidFill>
            <a:miter lim="800000"/>
            <a:headEnd/>
            <a:tailEnd/>
          </a:ln>
        </p:spPr>
      </p:pic>
      <p:sp>
        <p:nvSpPr>
          <p:cNvPr id="2" name="Rectangle 1"/>
          <p:cNvSpPr/>
          <p:nvPr/>
        </p:nvSpPr>
        <p:spPr>
          <a:xfrm>
            <a:off x="1571625" y="228600"/>
            <a:ext cx="9048750" cy="1154162"/>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sz="1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&amp; Pastoral Staff, TULIP: What We Believe about the Five Points of Calvinism: Position Paper </a:t>
            </a:r>
          </a:p>
          <a:p>
            <a:pPr algn="ctr">
              <a:defRPr/>
            </a:pPr>
            <a:r>
              <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Pastoral Staff (Desiring God Ministries, 1997), 25, cited in Dave Hunt, What Love is This?, 379.</a:t>
            </a:r>
            <a:endPar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5145B2D-7D8D-48F1-876C-968CE26D6CF2}"/>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232405" y="5304343"/>
            <a:ext cx="7727190" cy="1172657"/>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“Readers, if there is a reserve in your obedience, you are on your way to hell.”</a:t>
            </a:r>
          </a:p>
        </p:txBody>
      </p:sp>
      <p:sp>
        <p:nvSpPr>
          <p:cNvPr id="6" name="Rectangle 2"/>
          <p:cNvSpPr>
            <a:spLocks noChangeArrowheads="1"/>
          </p:cNvSpPr>
          <p:nvPr/>
        </p:nvSpPr>
        <p:spPr bwMode="auto">
          <a:xfrm>
            <a:off x="2625013" y="228600"/>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447800"/>
            <a:ext cx="5062118" cy="3657600"/>
          </a:xfrm>
          <a:prstGeom prst="rect">
            <a:avLst/>
          </a:prstGeom>
        </p:spPr>
      </p:pic>
      <p:pic>
        <p:nvPicPr>
          <p:cNvPr id="7" name="Picture 6">
            <a:extLst>
              <a:ext uri="{FF2B5EF4-FFF2-40B4-BE49-F238E27FC236}">
                <a16:creationId xmlns:a16="http://schemas.microsoft.com/office/drawing/2014/main" id="{17641B3C-FCE3-4A53-A206-3A85B69087AC}"/>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3308752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604007" y="228599"/>
            <a:ext cx="10981189" cy="929081"/>
          </a:xfrm>
        </p:spPr>
        <p:txBody>
          <a:bodyPr/>
          <a:lstStyle/>
          <a:p>
            <a:pPr algn="ctr"/>
            <a:r>
              <a:rPr lang="en-US" sz="3600" dirty="0">
                <a:effectLst>
                  <a:outerShdw blurRad="38100" dist="38100" dir="2700000" algn="tl">
                    <a:srgbClr val="000000">
                      <a:alpha val="43137"/>
                    </a:srgbClr>
                  </a:outerShdw>
                </a:effectLst>
              </a:rPr>
              <a:t>Examples of Old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143000"/>
            <a:ext cx="9220200" cy="5414180"/>
          </a:xfrm>
        </p:spPr>
        <p:txBody>
          <a:bodyPr/>
          <a:lstStyle/>
          <a:p>
            <a:pPr marL="742950" indent="-742950">
              <a:spcBef>
                <a:spcPts val="0"/>
              </a:spcBef>
              <a:spcAft>
                <a:spcPts val="1800"/>
              </a:spcAft>
              <a:buSzPct val="100000"/>
              <a:buFont typeface="+mj-lt"/>
              <a:buAutoNum type="arabicPeriod"/>
              <a:defRPr/>
            </a:pPr>
            <a:r>
              <a:rPr lang="en-US" dirty="0">
                <a:cs typeface="Calibri" pitchFamily="34" charset="0"/>
              </a:rPr>
              <a:t>Noah (Gen. 9:20-23; Heb. 11:7)</a:t>
            </a:r>
            <a:endParaRPr lang="en-US" dirty="0">
              <a:latin typeface="Calibri" pitchFamily="34" charset="0"/>
              <a:cs typeface="Calibri" pitchFamily="34" charset="0"/>
            </a:endParaRPr>
          </a:p>
          <a:p>
            <a:pPr marL="742950" indent="-742950">
              <a:spcBef>
                <a:spcPts val="0"/>
              </a:spcBef>
              <a:spcAft>
                <a:spcPts val="1800"/>
              </a:spcAft>
              <a:buSzPct val="100000"/>
              <a:buFont typeface="Wingdings" panose="05000000000000000000" pitchFamily="2" charset="2"/>
              <a:buAutoNum type="arabicPeriod"/>
              <a:defRPr/>
            </a:pPr>
            <a:r>
              <a:rPr lang="en-US" dirty="0">
                <a:cs typeface="Calibri" pitchFamily="34" charset="0"/>
              </a:rPr>
              <a:t>Lot (Gen. 13; 19; 2 Pet. 2:7-8) </a:t>
            </a:r>
          </a:p>
          <a:p>
            <a:pPr marL="742950" indent="-742950">
              <a:spcBef>
                <a:spcPts val="0"/>
              </a:spcBef>
              <a:spcAft>
                <a:spcPts val="1800"/>
              </a:spcAft>
              <a:buSzPct val="100000"/>
              <a:buAutoNum type="arabicPeriod"/>
              <a:defRPr/>
            </a:pPr>
            <a:r>
              <a:rPr lang="en-US" dirty="0">
                <a:cs typeface="Calibri" pitchFamily="34" charset="0"/>
              </a:rPr>
              <a:t>Moses (Num. 20:11-12; Deut. 32:5; Matt. 17:1-3; Heb. 11:23-29; Rev. 11:6)</a:t>
            </a:r>
          </a:p>
          <a:p>
            <a:pPr marL="742950" indent="-742950">
              <a:spcBef>
                <a:spcPts val="0"/>
              </a:spcBef>
              <a:spcAft>
                <a:spcPts val="1800"/>
              </a:spcAft>
              <a:buSzPct val="100000"/>
              <a:buAutoNum type="arabicPeriod"/>
              <a:defRPr/>
            </a:pPr>
            <a:r>
              <a:rPr lang="en-US" dirty="0">
                <a:cs typeface="Calibri" pitchFamily="34" charset="0"/>
              </a:rPr>
              <a:t>Exodus’ generation (Num. 13‒14; Heb. 11:29)</a:t>
            </a:r>
          </a:p>
          <a:p>
            <a:pPr marL="742950" indent="-742950">
              <a:spcBef>
                <a:spcPts val="0"/>
              </a:spcBef>
              <a:spcAft>
                <a:spcPts val="1800"/>
              </a:spcAft>
              <a:buSzPct val="100000"/>
              <a:buAutoNum type="arabicPeriod"/>
              <a:defRPr/>
            </a:pPr>
            <a:r>
              <a:rPr lang="en-US" dirty="0">
                <a:cs typeface="Calibri" pitchFamily="34" charset="0"/>
              </a:rPr>
              <a:t>Samson (Judges 13‒16; Heb. 11:32)</a:t>
            </a:r>
          </a:p>
          <a:p>
            <a:pPr marL="742950" indent="-742950">
              <a:spcBef>
                <a:spcPts val="0"/>
              </a:spcBef>
              <a:spcAft>
                <a:spcPts val="1800"/>
              </a:spcAft>
              <a:buSzPct val="100000"/>
              <a:buFont typeface="Wingdings" panose="05000000000000000000" pitchFamily="2" charset="2"/>
              <a:buAutoNum type="arabicPeriod"/>
              <a:defRPr/>
            </a:pPr>
            <a:r>
              <a:rPr lang="en-US" dirty="0">
                <a:cs typeface="Calibri" pitchFamily="34" charset="0"/>
              </a:rPr>
              <a:t>Saul (1 Sam. 28; 31) </a:t>
            </a:r>
          </a:p>
          <a:p>
            <a:pPr marL="742950" indent="-742950">
              <a:spcBef>
                <a:spcPts val="0"/>
              </a:spcBef>
              <a:spcAft>
                <a:spcPts val="1800"/>
              </a:spcAft>
              <a:buSzPct val="100000"/>
              <a:buFont typeface="Wingdings" panose="05000000000000000000" pitchFamily="2" charset="2"/>
              <a:buAutoNum type="arabicPeriod"/>
              <a:defRPr/>
            </a:pPr>
            <a:r>
              <a:rPr lang="en-US" dirty="0">
                <a:cs typeface="Calibri" pitchFamily="34" charset="0"/>
              </a:rPr>
              <a:t>Solomon (1 Kgs. 11:4, 9-10)</a:t>
            </a: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4" y="4724400"/>
            <a:ext cx="153768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815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8288" y="1143000"/>
            <a:ext cx="9115425" cy="5562600"/>
          </a:xfrm>
        </p:spPr>
        <p:txBody>
          <a:bodyPr/>
          <a:lstStyle/>
          <a:p>
            <a:pPr marL="742950" indent="-742950">
              <a:spcBef>
                <a:spcPts val="0"/>
              </a:spcBef>
              <a:spcAft>
                <a:spcPts val="600"/>
              </a:spcAft>
              <a:buSzPct val="100000"/>
              <a:buFont typeface="+mj-lt"/>
              <a:buAutoNum type="arabicPeriod"/>
              <a:defRPr/>
            </a:pPr>
            <a:r>
              <a:rPr lang="en-US" dirty="0">
                <a:cs typeface="Calibri" pitchFamily="34" charset="0"/>
              </a:rPr>
              <a:t>Untrustworthy believers (John 2:23-25)</a:t>
            </a:r>
            <a:endParaRPr lang="en-US" dirty="0">
              <a:latin typeface="Calibri" pitchFamily="34" charset="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r>
              <a:rPr lang="en-US" dirty="0">
                <a:cs typeface="Calibri" pitchFamily="34" charset="0"/>
              </a:rPr>
              <a:t>Non-confessing believers (John 12:42) </a:t>
            </a:r>
          </a:p>
          <a:p>
            <a:pPr marL="742950" indent="-742950">
              <a:spcBef>
                <a:spcPts val="0"/>
              </a:spcBef>
              <a:spcAft>
                <a:spcPts val="600"/>
              </a:spcAft>
              <a:buSzPct val="100000"/>
              <a:buAutoNum type="arabicPeriod"/>
              <a:defRPr/>
            </a:pPr>
            <a:r>
              <a:rPr lang="en-US" dirty="0">
                <a:cs typeface="Calibri" pitchFamily="34" charset="0"/>
              </a:rPr>
              <a:t>Ananias and Sapphira (Acts 5:1-11)</a:t>
            </a:r>
          </a:p>
          <a:p>
            <a:pPr marL="742950" indent="-742950">
              <a:spcBef>
                <a:spcPts val="0"/>
              </a:spcBef>
              <a:spcAft>
                <a:spcPts val="600"/>
              </a:spcAft>
              <a:buSzPct val="100000"/>
              <a:buAutoNum type="arabicPeriod"/>
              <a:defRPr/>
            </a:pPr>
            <a:r>
              <a:rPr lang="en-US" dirty="0">
                <a:cs typeface="Calibri" pitchFamily="34" charset="0"/>
              </a:rPr>
              <a:t>Simon the Sorcerer (Acts 8:13)</a:t>
            </a:r>
          </a:p>
          <a:p>
            <a:pPr marL="742950" indent="-742950">
              <a:spcBef>
                <a:spcPts val="0"/>
              </a:spcBef>
              <a:spcAft>
                <a:spcPts val="600"/>
              </a:spcAft>
              <a:buSzPct val="100000"/>
              <a:buAutoNum type="arabicPeriod"/>
              <a:defRPr/>
            </a:pPr>
            <a:r>
              <a:rPr lang="en-US" dirty="0">
                <a:cs typeface="Calibri" pitchFamily="34" charset="0"/>
              </a:rPr>
              <a:t>Immature believers at Corinth (1 Cor. 3:1-3)</a:t>
            </a:r>
          </a:p>
          <a:p>
            <a:pPr marL="742950" indent="-742950">
              <a:spcBef>
                <a:spcPts val="0"/>
              </a:spcBef>
              <a:spcAft>
                <a:spcPts val="600"/>
              </a:spcAft>
              <a:buSzPct val="100000"/>
              <a:buAutoNum type="arabicPeriod"/>
              <a:defRPr/>
            </a:pPr>
            <a:r>
              <a:rPr lang="en-US" dirty="0">
                <a:cs typeface="Calibri" pitchFamily="34" charset="0"/>
              </a:rPr>
              <a:t>Unrewarded believers at Corinth (1 Cor. 3:15)</a:t>
            </a:r>
          </a:p>
          <a:p>
            <a:pPr marL="742950" indent="-742950">
              <a:spcBef>
                <a:spcPts val="0"/>
              </a:spcBef>
              <a:spcAft>
                <a:spcPts val="600"/>
              </a:spcAft>
              <a:buSzPct val="100000"/>
              <a:buAutoNum type="arabicPeriod"/>
              <a:defRPr/>
            </a:pPr>
            <a:r>
              <a:rPr lang="en-US" dirty="0">
                <a:cs typeface="Calibri" pitchFamily="34" charset="0"/>
              </a:rPr>
              <a:t>Disciplined believers at Corinth (1 Cor. 11:27-32)</a:t>
            </a:r>
          </a:p>
          <a:p>
            <a:pPr marL="742950" indent="-742950">
              <a:spcBef>
                <a:spcPts val="0"/>
              </a:spcBef>
              <a:spcAft>
                <a:spcPts val="600"/>
              </a:spcAft>
              <a:buSzPct val="100000"/>
              <a:buFont typeface="Wingdings" panose="05000000000000000000" pitchFamily="2" charset="2"/>
              <a:buAutoNum type="arabicPeriod"/>
              <a:defRPr/>
            </a:pPr>
            <a:r>
              <a:rPr lang="en-US"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dirty="0">
                <a:cs typeface="Calibri" pitchFamily="34" charset="0"/>
              </a:rPr>
              <a:t>Immature believers in Hebrews (Heb. 5:11-14) </a:t>
            </a:r>
          </a:p>
          <a:p>
            <a:pPr marL="742950" indent="-742950">
              <a:spcBef>
                <a:spcPts val="0"/>
              </a:spcBef>
              <a:spcAft>
                <a:spcPts val="600"/>
              </a:spcAft>
              <a:buSzPct val="100000"/>
              <a:buFont typeface="Wingdings" panose="05000000000000000000" pitchFamily="2" charset="2"/>
              <a:buAutoNum type="arabicPeriod"/>
              <a:defRPr/>
            </a:pPr>
            <a:r>
              <a:rPr lang="en-US" dirty="0">
                <a:cs typeface="Calibri" pitchFamily="34" charset="0"/>
              </a:rPr>
              <a:t>Seven churches in Asia Minor (Rev. 3:19)</a:t>
            </a:r>
            <a:endParaRPr lang="en-US" sz="3600" dirty="0">
              <a:cs typeface="Calibri" pitchFamily="34" charset="0"/>
            </a:endParaRPr>
          </a:p>
        </p:txBody>
      </p:sp>
      <p:sp>
        <p:nvSpPr>
          <p:cNvPr id="7" name="Title 1">
            <a:extLst>
              <a:ext uri="{FF2B5EF4-FFF2-40B4-BE49-F238E27FC236}">
                <a16:creationId xmlns:a16="http://schemas.microsoft.com/office/drawing/2014/main" id="{96A36712-FF2F-4CAD-AF2B-866E3D143141}"/>
              </a:ext>
            </a:extLst>
          </p:cNvPr>
          <p:cNvSpPr>
            <a:spLocks noGrp="1"/>
          </p:cNvSpPr>
          <p:nvPr>
            <p:ph type="title"/>
          </p:nvPr>
        </p:nvSpPr>
        <p:spPr>
          <a:xfrm>
            <a:off x="604007" y="228599"/>
            <a:ext cx="10981189" cy="929081"/>
          </a:xfrm>
        </p:spPr>
        <p:txBody>
          <a:bodyPr/>
          <a:lstStyle/>
          <a:p>
            <a:pPr algn="ctr"/>
            <a:r>
              <a:rPr lang="en-US" sz="3600" dirty="0">
                <a:effectLst>
                  <a:outerShdw blurRad="38100" dist="38100" dir="2700000" algn="tl">
                    <a:srgbClr val="000000">
                      <a:alpha val="43137"/>
                    </a:srgbClr>
                  </a:outerShdw>
                </a:effectLst>
              </a:rPr>
              <a:t>Examples of New Testament Non-Persevering Saints</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4" name="Picture 3">
            <a:extLst>
              <a:ext uri="{FF2B5EF4-FFF2-40B4-BE49-F238E27FC236}">
                <a16:creationId xmlns:a16="http://schemas.microsoft.com/office/drawing/2014/main" id="{E17DF3D0-CA4B-48D8-9B4D-ED26910E22AE}"/>
              </a:ext>
            </a:extLst>
          </p:cNvPr>
          <p:cNvPicPr>
            <a:picLocks noChangeAspect="1"/>
          </p:cNvPicPr>
          <p:nvPr/>
        </p:nvPicPr>
        <p:blipFill>
          <a:blip r:embed="rId2"/>
          <a:stretch>
            <a:fillRect/>
          </a:stretch>
        </p:blipFill>
        <p:spPr>
          <a:xfrm>
            <a:off x="10048871" y="1614722"/>
            <a:ext cx="1536325" cy="1828959"/>
          </a:xfrm>
          <a:prstGeom prst="rect">
            <a:avLst/>
          </a:prstGeom>
        </p:spPr>
      </p:pic>
    </p:spTree>
    <p:extLst>
      <p:ext uri="{BB962C8B-B14F-4D97-AF65-F5344CB8AC3E}">
        <p14:creationId xmlns:p14="http://schemas.microsoft.com/office/powerpoint/2010/main" val="3177528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7FCB7-E68F-46E2-B18E-73090F64F619}"/>
              </a:ext>
            </a:extLst>
          </p:cNvPr>
          <p:cNvPicPr>
            <a:picLocks noChangeAspect="1"/>
          </p:cNvPicPr>
          <p:nvPr/>
        </p:nvPicPr>
        <p:blipFill>
          <a:blip r:embed="rId2"/>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2 Timothy 2:11-13</a:t>
            </a:r>
          </a:p>
          <a:p>
            <a:pPr marL="0" indent="0" algn="just">
              <a:spcBef>
                <a:spcPct val="0"/>
              </a:spcBef>
              <a:buClrTx/>
              <a:buSzTx/>
              <a:buNone/>
            </a:pPr>
            <a:r>
              <a:rPr lang="en-US" altLang="en-US" sz="3600" dirty="0">
                <a:effectLst>
                  <a:outerShdw blurRad="38100" dist="38100" dir="2700000" algn="tl">
                    <a:srgbClr val="000000">
                      <a:alpha val="43137"/>
                    </a:srgbClr>
                  </a:outerShdw>
                </a:effectLst>
                <a:cs typeface="Arial" panose="020B0604020202020204" pitchFamily="34" charset="0"/>
              </a:rPr>
              <a:t>“</a:t>
            </a:r>
            <a:r>
              <a:rPr lang="en-US" sz="3600" dirty="0">
                <a:effectLst>
                  <a:outerShdw blurRad="38100" dist="38100" dir="2700000" algn="tl">
                    <a:srgbClr val="000000">
                      <a:alpha val="43137"/>
                    </a:srgbClr>
                  </a:outerShdw>
                </a:effectLst>
              </a:rPr>
              <a:t>It is a trustworthy statement: For if we died with Him, we will also live with Him; </a:t>
            </a:r>
            <a:r>
              <a:rPr lang="en-US" sz="3600" baseline="30000" dirty="0">
                <a:effectLst>
                  <a:outerShdw blurRad="38100" dist="38100" dir="2700000" algn="tl">
                    <a:srgbClr val="000000">
                      <a:alpha val="43137"/>
                    </a:srgbClr>
                  </a:outerShdw>
                </a:effectLst>
              </a:rPr>
              <a:t>12 </a:t>
            </a:r>
            <a:r>
              <a:rPr lang="en-US" sz="3600" dirty="0">
                <a:effectLst>
                  <a:outerShdw blurRad="38100" dist="38100" dir="2700000" algn="tl">
                    <a:srgbClr val="000000">
                      <a:alpha val="43137"/>
                    </a:srgbClr>
                  </a:outerShdw>
                </a:effectLst>
              </a:rPr>
              <a:t>If we endure, we will also reign with Him; If we deny Him, He also will deny us; </a:t>
            </a:r>
            <a:r>
              <a:rPr lang="en-US" sz="3600" baseline="30000" dirty="0">
                <a:effectLst>
                  <a:outerShdw blurRad="38100" dist="38100" dir="2700000" algn="tl">
                    <a:srgbClr val="000000">
                      <a:alpha val="43137"/>
                    </a:srgbClr>
                  </a:outerShdw>
                </a:effectLst>
              </a:rPr>
              <a:t>13 </a:t>
            </a:r>
            <a:r>
              <a:rPr lang="en-US" sz="3600" b="1" u="sng" dirty="0">
                <a:solidFill>
                  <a:srgbClr val="FFFFCC"/>
                </a:solidFill>
                <a:effectLst>
                  <a:outerShdw blurRad="38100" dist="38100" dir="2700000" algn="tl">
                    <a:srgbClr val="000000">
                      <a:alpha val="43137"/>
                    </a:srgbClr>
                  </a:outerShdw>
                </a:effectLst>
              </a:rPr>
              <a:t>If we are faithless</a:t>
            </a:r>
            <a:r>
              <a:rPr lang="en-US" sz="3600" dirty="0">
                <a:effectLst>
                  <a:outerShdw blurRad="38100" dist="38100" dir="2700000" algn="tl">
                    <a:srgbClr val="000000">
                      <a:alpha val="43137"/>
                    </a:srgbClr>
                  </a:outerShdw>
                </a:effectLst>
              </a:rPr>
              <a:t>, He remains faithful, for He cannot deny Himself.</a:t>
            </a:r>
            <a:r>
              <a:rPr lang="en-US" altLang="en-US" sz="3600" dirty="0">
                <a:effectLst>
                  <a:outerShdw blurRad="38100" dist="38100" dir="2700000" algn="tl">
                    <a:srgbClr val="000000">
                      <a:alpha val="43137"/>
                    </a:srgbClr>
                  </a:outerShdw>
                </a:effectLst>
                <a:cs typeface="Arial" panose="020B0604020202020204" pitchFamily="34" charset="0"/>
              </a:rPr>
              <a:t>”</a:t>
            </a:r>
          </a:p>
        </p:txBody>
      </p:sp>
      <p:pic>
        <p:nvPicPr>
          <p:cNvPr id="1028" name="Picture 4" descr="Rejected by Your Family Because You Love Jesus? | Fresh Manna – Bible  Devotions By Tim Burt">
            <a:extLst>
              <a:ext uri="{FF2B5EF4-FFF2-40B4-BE49-F238E27FC236}">
                <a16:creationId xmlns:a16="http://schemas.microsoft.com/office/drawing/2014/main" id="{6813A84C-0C29-4FF4-949F-33A23A18DF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55" b="13889"/>
          <a:stretch/>
        </p:blipFill>
        <p:spPr bwMode="auto">
          <a:xfrm>
            <a:off x="4920524" y="3352800"/>
            <a:ext cx="2350953" cy="1463040"/>
          </a:xfrm>
          <a:prstGeom prst="rect">
            <a:avLst/>
          </a:prstGeom>
          <a:solidFill>
            <a:schemeClr val="tx1"/>
          </a:solidFill>
          <a:ln w="57150">
            <a:solidFill>
              <a:srgbClr val="C00000"/>
            </a:solidFill>
          </a:ln>
        </p:spPr>
      </p:pic>
    </p:spTree>
    <p:extLst>
      <p:ext uri="{BB962C8B-B14F-4D97-AF65-F5344CB8AC3E}">
        <p14:creationId xmlns:p14="http://schemas.microsoft.com/office/powerpoint/2010/main" val="34242694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mn-cs"/>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obtain 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inheritance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is imperishable, undefiled, and will not fade away,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reserved in heaven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you, </a:t>
            </a:r>
            <a:r>
              <a:rPr lang="en-US" sz="3600" baseline="30000" dirty="0">
                <a:effectLst>
                  <a:outerShdw blurRad="38100" dist="38100" dir="2700000" algn="tl">
                    <a:srgbClr val="000000">
                      <a:alpha val="43137"/>
                    </a:srgbClr>
                  </a:outerShdw>
                </a:effectLst>
                <a:latin typeface="Calibri" panose="020F0502020204030204" pitchFamily="34" charset="0"/>
                <a:cs typeface="+mn-cs"/>
              </a:rPr>
              <a:t>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protected by the power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through faith for a salvation ready to be revealed in the last time.”</a:t>
            </a:r>
          </a:p>
        </p:txBody>
      </p:sp>
      <p:pic>
        <p:nvPicPr>
          <p:cNvPr id="5" name="Picture 4">
            <a:extLst>
              <a:ext uri="{FF2B5EF4-FFF2-40B4-BE49-F238E27FC236}">
                <a16:creationId xmlns:a16="http://schemas.microsoft.com/office/drawing/2014/main" id="{65DD34FF-F8E8-4C83-ADC3-3B8205F1DCC2}"/>
              </a:ext>
            </a:extLst>
          </p:cNvPr>
          <p:cNvPicPr>
            <a:picLocks noChangeAspect="1"/>
          </p:cNvPicPr>
          <p:nvPr/>
        </p:nvPicPr>
        <p:blipFill rotWithShape="1">
          <a:blip r:embed="rId3"/>
          <a:srcRect l="37500"/>
          <a:stretch/>
        </p:blipFill>
        <p:spPr>
          <a:xfrm>
            <a:off x="5308996" y="3276600"/>
            <a:ext cx="1574007" cy="1416606"/>
          </a:xfrm>
          <a:prstGeom prst="rect">
            <a:avLst/>
          </a:prstGeom>
        </p:spPr>
      </p:pic>
    </p:spTree>
    <p:extLst>
      <p:ext uri="{BB962C8B-B14F-4D97-AF65-F5344CB8AC3E}">
        <p14:creationId xmlns:p14="http://schemas.microsoft.com/office/powerpoint/2010/main" val="2665707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7BCF2-F406-496E-BFF1-4852D41011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955203"/>
          </a:xfrm>
          <a:prstGeom prst="rect">
            <a:avLst/>
          </a:prstGeom>
          <a:noFill/>
          <a:ln w="28575">
            <a:noFill/>
            <a:miter lim="800000"/>
            <a:headEnd/>
            <a:tailEnd/>
          </a:ln>
        </p:spPr>
        <p:txBody>
          <a:bodyPr wrap="square">
            <a:spAutoFit/>
          </a:bodyPr>
          <a:lstStyle/>
          <a:p>
            <a:pPr algn="ctr" eaLnBrk="1" hangingPunct="1">
              <a:spcAft>
                <a:spcPts val="1200"/>
              </a:spcAft>
              <a:defRPr/>
            </a:pPr>
            <a:r>
              <a:rPr lang="en-US" sz="3600" baseline="30000" dirty="0">
                <a:latin typeface="Calibri" panose="020F0502020204030204" pitchFamily="34" charset="0"/>
              </a:rPr>
              <a:t> </a:t>
            </a:r>
            <a:r>
              <a:rPr lang="en-US" sz="40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1 Corinthians 9:24-27</a:t>
            </a:r>
            <a:endParaRPr lang="en-US" sz="44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endParaRPr>
          </a:p>
          <a:p>
            <a:pPr algn="just" eaLnBrk="1" hangingPunct="1">
              <a:defRPr/>
            </a:pPr>
            <a:r>
              <a:rPr lang="en-US" sz="3200" dirty="0">
                <a:latin typeface="Calibri" panose="020F0502020204030204" pitchFamily="34" charset="0"/>
              </a:rPr>
              <a:t>“</a:t>
            </a:r>
            <a:r>
              <a:rPr lang="en-US" sz="3200" baseline="30000" dirty="0">
                <a:latin typeface="Calibri" panose="020F0502020204030204" pitchFamily="34" charset="0"/>
              </a:rPr>
              <a:t>24 </a:t>
            </a:r>
            <a:r>
              <a:rPr lang="en-US" sz="3200" dirty="0">
                <a:latin typeface="Calibri" panose="020F0502020204030204" pitchFamily="34" charset="0"/>
              </a:rPr>
              <a:t>Do you not know that those who run in a race all run, but </a:t>
            </a:r>
            <a:r>
              <a:rPr lang="en-US" sz="3200" i="1" dirty="0">
                <a:latin typeface="Calibri" panose="020F0502020204030204" pitchFamily="34" charset="0"/>
              </a:rPr>
              <a:t>only</a:t>
            </a:r>
            <a:r>
              <a:rPr lang="en-US" sz="3200" dirty="0">
                <a:latin typeface="Calibri" panose="020F0502020204030204" pitchFamily="34" charset="0"/>
              </a:rPr>
              <a:t> one receives the </a:t>
            </a:r>
            <a:r>
              <a:rPr lang="en-US" sz="3200" b="1" u="sng" dirty="0">
                <a:solidFill>
                  <a:srgbClr val="FFFFCC"/>
                </a:solidFill>
                <a:latin typeface="Calibri" panose="020F0502020204030204" pitchFamily="34" charset="0"/>
              </a:rPr>
              <a:t>prize</a:t>
            </a:r>
            <a:r>
              <a:rPr lang="en-US" sz="3200" dirty="0">
                <a:latin typeface="Calibri" panose="020F0502020204030204" pitchFamily="34" charset="0"/>
              </a:rPr>
              <a:t>? Run in such a way that you may win. </a:t>
            </a:r>
            <a:r>
              <a:rPr lang="en-US" sz="3200" baseline="30000" dirty="0">
                <a:latin typeface="Calibri" panose="020F0502020204030204" pitchFamily="34" charset="0"/>
              </a:rPr>
              <a:t>25 </a:t>
            </a:r>
            <a:r>
              <a:rPr lang="en-US" sz="3200" dirty="0">
                <a:latin typeface="Calibri" panose="020F0502020204030204" pitchFamily="34" charset="0"/>
              </a:rPr>
              <a:t>Everyone who competes in the games exercises self-control in all things. They then </a:t>
            </a:r>
            <a:r>
              <a:rPr lang="en-US" sz="3200" i="1" dirty="0">
                <a:latin typeface="Calibri" panose="020F0502020204030204" pitchFamily="34" charset="0"/>
              </a:rPr>
              <a:t>do it</a:t>
            </a:r>
            <a:r>
              <a:rPr lang="en-US" sz="3200" dirty="0">
                <a:latin typeface="Calibri" panose="020F0502020204030204" pitchFamily="34" charset="0"/>
              </a:rPr>
              <a:t> to receive a perishable wreath, but we an imperishable. </a:t>
            </a:r>
            <a:r>
              <a:rPr lang="en-US" sz="3200" baseline="30000" dirty="0">
                <a:latin typeface="Calibri" panose="020F0502020204030204" pitchFamily="34" charset="0"/>
              </a:rPr>
              <a:t>26 </a:t>
            </a:r>
            <a:r>
              <a:rPr lang="en-US" sz="3200" dirty="0">
                <a:latin typeface="Calibri" panose="020F0502020204030204" pitchFamily="34" charset="0"/>
              </a:rPr>
              <a:t>Therefore I run in such a way, as not without aim; I box in such a way, as not beating the air; </a:t>
            </a:r>
            <a:r>
              <a:rPr lang="en-US" sz="3200" baseline="30000" dirty="0">
                <a:latin typeface="Calibri" panose="020F0502020204030204" pitchFamily="34" charset="0"/>
              </a:rPr>
              <a:t>27 </a:t>
            </a:r>
            <a:r>
              <a:rPr lang="en-US" sz="3200" b="1" u="sng" dirty="0">
                <a:solidFill>
                  <a:srgbClr val="FFFFCC"/>
                </a:solidFill>
                <a:latin typeface="Calibri" panose="020F0502020204030204" pitchFamily="34" charset="0"/>
              </a:rPr>
              <a:t>but I discipline my body and make it my slave, so that, after I have preached to others, I myself will not be disqualified</a:t>
            </a:r>
            <a:r>
              <a:rPr lang="en-US" sz="3200" dirty="0">
                <a:latin typeface="Calibri" panose="020F0502020204030204" pitchFamily="34" charset="0"/>
              </a:rPr>
              <a:t>.”</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Post Flood Sin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p:cNvSpPr>
            <a:spLocks noGrp="1" noChangeArrowheads="1"/>
          </p:cNvSpPr>
          <p:nvPr>
            <p:ph type="body" idx="1"/>
          </p:nvPr>
        </p:nvSpPr>
        <p:spPr>
          <a:xfrm>
            <a:off x="2400300" y="1946276"/>
            <a:ext cx="73914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 not the fulfillment of Gen 3:15 (Gen 9:18-21)</a:t>
            </a:r>
          </a:p>
          <a:p>
            <a:pPr marL="576263" lvl="1" indent="-576263" eaLnBrk="1" hangingPunct="1">
              <a:spcBef>
                <a:spcPts val="0"/>
              </a:spcBef>
              <a:spcAft>
                <a:spcPts val="3000"/>
              </a:spcAft>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Ham’s sin and Canaanites under a curse (Gen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Noah’s death (Gen 9:28-29)</a:t>
            </a:r>
          </a:p>
        </p:txBody>
      </p:sp>
      <p:pic>
        <p:nvPicPr>
          <p:cNvPr id="5" name="Picture 4">
            <a:extLst>
              <a:ext uri="{FF2B5EF4-FFF2-40B4-BE49-F238E27FC236}">
                <a16:creationId xmlns:a16="http://schemas.microsoft.com/office/drawing/2014/main" id="{0E182773-6F86-4FD1-B1B2-49E5B9A77B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97113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1019253"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“The sin of </a:t>
            </a:r>
            <a:r>
              <a:rPr lang="en-US" i="1" dirty="0">
                <a:effectLst>
                  <a:outerShdw blurRad="38100" dist="38100" dir="2700000" algn="tl">
                    <a:srgbClr val="000000">
                      <a:alpha val="43137"/>
                    </a:srgbClr>
                  </a:outerShdw>
                </a:effectLst>
              </a:rPr>
              <a:t>Ham</a:t>
            </a:r>
            <a:r>
              <a:rPr lang="en-US" dirty="0">
                <a:effectLst>
                  <a:outerShdw blurRad="38100" dist="38100" dir="2700000" algn="tl">
                    <a:srgbClr val="000000">
                      <a:alpha val="43137"/>
                    </a:srgbClr>
                  </a:outerShdw>
                </a:effectLst>
              </a:rPr>
              <a:t> was that he </a:t>
            </a:r>
            <a:r>
              <a:rPr lang="en-US" i="1" dirty="0">
                <a:effectLst>
                  <a:outerShdw blurRad="38100" dist="38100" dir="2700000" algn="tl">
                    <a:srgbClr val="000000">
                      <a:alpha val="43137"/>
                    </a:srgbClr>
                  </a:outerShdw>
                </a:effectLst>
              </a:rPr>
              <a:t>saw the nakedness of his father</a:t>
            </a:r>
            <a:r>
              <a:rPr lang="en-US" dirty="0">
                <a:effectLst>
                  <a:outerShdw blurRad="38100" dist="38100" dir="2700000" algn="tl">
                    <a:srgbClr val="000000">
                      <a:alpha val="43137"/>
                    </a:srgbClr>
                  </a:outerShdw>
                </a:effectLst>
              </a:rPr>
              <a:t>. For Ham this was an attack on Noah’s privacy. </a:t>
            </a:r>
            <a:r>
              <a:rPr lang="en-US" i="1" dirty="0">
                <a:effectLst>
                  <a:outerShdw blurRad="38100" dist="38100" dir="2700000" algn="tl">
                    <a:srgbClr val="000000">
                      <a:alpha val="43137"/>
                    </a:srgbClr>
                  </a:outerShdw>
                </a:effectLst>
              </a:rPr>
              <a:t>Ham</a:t>
            </a:r>
            <a:r>
              <a:rPr lang="en-US" dirty="0">
                <a:effectLst>
                  <a:outerShdw blurRad="38100" dist="38100" dir="2700000" algn="tl">
                    <a:srgbClr val="000000">
                      <a:alpha val="43137"/>
                    </a:srgbClr>
                  </a:outerShdw>
                </a:effectLst>
              </a:rPr>
              <a:t> perhaps showed his disrespect, for he saw the nakedness with glee, and so the moral rectitude of the father was now destroyed. The ‘seeing’ involved a violation of a boundary; the looking was a negative looking. It will be used again in Genesis 19:26, with Lot’s wife looking back; in Exodus 33:20, in that no one can look at God and live; in Judges 13:22, when Manoah said, </a:t>
            </a:r>
            <a:r>
              <a:rPr lang="en-US" i="1" dirty="0">
                <a:effectLst>
                  <a:outerShdw blurRad="38100" dist="38100" dir="2700000" algn="tl">
                    <a:srgbClr val="000000">
                      <a:alpha val="43137"/>
                    </a:srgbClr>
                  </a:outerShdw>
                </a:effectLst>
              </a:rPr>
              <a:t>We shall surely die, because we have seen</a:t>
            </a:r>
            <a:r>
              <a:rPr lang="en-US" dirty="0">
                <a:effectLst>
                  <a:outerShdw blurRad="38100" dist="38100" dir="2700000" algn="tl">
                    <a:srgbClr val="000000">
                      <a:alpha val="43137"/>
                    </a:srgbClr>
                  </a:outerShdw>
                </a:effectLst>
              </a:rPr>
              <a:t> [or looked upon] </a:t>
            </a:r>
            <a:r>
              <a:rPr lang="en-US" i="1" dirty="0">
                <a:effectLst>
                  <a:outerShdw blurRad="38100" dist="38100" dir="2700000" algn="tl">
                    <a:srgbClr val="000000">
                      <a:alpha val="43137"/>
                    </a:srgbClr>
                  </a:outerShdw>
                </a:effectLst>
              </a:rPr>
              <a:t>God</a:t>
            </a:r>
            <a:r>
              <a:rPr lang="en-US" dirty="0">
                <a:effectLst>
                  <a:outerShdw blurRad="38100" dist="38100" dir="2700000" algn="tl">
                    <a:srgbClr val="000000">
                      <a:alpha val="43137"/>
                    </a:srgbClr>
                  </a:outerShdw>
                </a:effectLst>
              </a:rPr>
              <a:t>, and in I Samuel 6:19, where those who looked into the ark died....However, it. . .</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197-98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53881101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1019253" cy="3810000"/>
          </a:xfrm>
        </p:spPr>
        <p:txBody>
          <a:bodyPr/>
          <a:lstStyle/>
          <a:p>
            <a:pPr marL="0" indent="0" algn="just">
              <a:spcBef>
                <a:spcPts val="0"/>
              </a:spcBef>
              <a:buNone/>
            </a:pPr>
            <a:r>
              <a:rPr lang="en-US" dirty="0">
                <a:effectLst>
                  <a:outerShdw blurRad="38100" dist="38100" dir="2700000" algn="tl">
                    <a:srgbClr val="000000">
                      <a:alpha val="43137"/>
                    </a:srgbClr>
                  </a:outerShdw>
                </a:effectLst>
              </a:rPr>
              <a:t>... does imply that he looked upon the </a:t>
            </a:r>
            <a:r>
              <a:rPr lang="en-US" i="1" dirty="0">
                <a:effectLst>
                  <a:outerShdw blurRad="38100" dist="38100" dir="2700000" algn="tl">
                    <a:srgbClr val="000000">
                      <a:alpha val="43137"/>
                    </a:srgbClr>
                  </a:outerShdw>
                </a:effectLst>
              </a:rPr>
              <a:t>nakedness</a:t>
            </a:r>
            <a:r>
              <a:rPr lang="en-US" dirty="0">
                <a:effectLst>
                  <a:outerShdw blurRad="38100" dist="38100" dir="2700000" algn="tl">
                    <a:srgbClr val="000000">
                      <a:alpha val="43137"/>
                    </a:srgbClr>
                  </a:outerShdw>
                </a:effectLst>
              </a:rPr>
              <a:t> of his father with glee; not necessarily to derive sexual pleasure from it, but certainly in a mocking tone, making fun of his father, and so he </a:t>
            </a:r>
            <a:r>
              <a:rPr lang="en-US" i="1" dirty="0">
                <a:effectLst>
                  <a:outerShdw blurRad="38100" dist="38100" dir="2700000" algn="tl">
                    <a:srgbClr val="000000">
                      <a:alpha val="43137"/>
                    </a:srgbClr>
                  </a:outerShdw>
                </a:effectLst>
              </a:rPr>
              <a:t>told his two brethren</a:t>
            </a:r>
            <a:r>
              <a:rPr lang="en-US" dirty="0">
                <a:effectLst>
                  <a:outerShdw blurRad="38100" dist="38100" dir="2700000" algn="tl">
                    <a:srgbClr val="000000">
                      <a:alpha val="43137"/>
                    </a:srgbClr>
                  </a:outerShdw>
                </a:effectLst>
              </a:rPr>
              <a:t>. The sin of </a:t>
            </a:r>
            <a:r>
              <a:rPr lang="en-US" i="1" dirty="0">
                <a:effectLst>
                  <a:outerShdw blurRad="38100" dist="38100" dir="2700000" algn="tl">
                    <a:srgbClr val="000000">
                      <a:alpha val="43137"/>
                    </a:srgbClr>
                  </a:outerShdw>
                </a:effectLst>
              </a:rPr>
              <a:t>Ham</a:t>
            </a:r>
            <a:r>
              <a:rPr lang="en-US" dirty="0">
                <a:effectLst>
                  <a:outerShdw blurRad="38100" dist="38100" dir="2700000" algn="tl">
                    <a:srgbClr val="000000">
                      <a:alpha val="43137"/>
                    </a:srgbClr>
                  </a:outerShdw>
                </a:effectLst>
              </a:rPr>
              <a:t> will cause the cursing of his fourth son, and the sin lay in three things: seeing but failing to cover the father himself, as he could have; telling others about it, further shaming him; and deriding his father.</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197-98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238704297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you may believe.”</a:t>
            </a:r>
          </a:p>
        </p:txBody>
      </p:sp>
      <p:pic>
        <p:nvPicPr>
          <p:cNvPr id="5" name="Picture 2">
            <a:extLst>
              <a:ext uri="{FF2B5EF4-FFF2-40B4-BE49-F238E27FC236}">
                <a16:creationId xmlns:a16="http://schemas.microsoft.com/office/drawing/2014/main" id="{3ABFA351-C21F-4842-9C98-E51900A3F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45" r="8500"/>
          <a:stretch/>
        </p:blipFill>
        <p:spPr bwMode="auto">
          <a:xfrm>
            <a:off x="4924048" y="3048000"/>
            <a:ext cx="234390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8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p:spPr>
      </p:pic>
    </p:spTree>
    <p:extLst>
      <p:ext uri="{BB962C8B-B14F-4D97-AF65-F5344CB8AC3E}">
        <p14:creationId xmlns:p14="http://schemas.microsoft.com/office/powerpoint/2010/main" val="66986077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86100" y="304800"/>
            <a:ext cx="6019800" cy="914400"/>
          </a:xfrm>
        </p:spPr>
        <p:txBody>
          <a:bodyPr/>
          <a:lstStyle/>
          <a:p>
            <a:pPr algn="ctr"/>
            <a:r>
              <a:rPr lang="en-US" sz="3600" dirty="0">
                <a:effectLst>
                  <a:outerShdw blurRad="38100" dist="38100" dir="2700000" algn="tl">
                    <a:srgbClr val="000000">
                      <a:alpha val="43137"/>
                    </a:srgbClr>
                  </a:outerShdw>
                </a:effectLst>
              </a:rPr>
              <a:t>Reminder of God’s Sovereignty</a:t>
            </a:r>
          </a:p>
        </p:txBody>
      </p:sp>
      <p:sp>
        <p:nvSpPr>
          <p:cNvPr id="3" name="Content Placeholder 2"/>
          <p:cNvSpPr>
            <a:spLocks noGrp="1"/>
          </p:cNvSpPr>
          <p:nvPr>
            <p:ph idx="1"/>
          </p:nvPr>
        </p:nvSpPr>
        <p:spPr>
          <a:xfrm>
            <a:off x="1790700" y="1600200"/>
            <a:ext cx="8610600" cy="44196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Messianic promise to come through Shem’s line (Gen 9:26)</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Continues selection of younger over older pattern (Abel over Cain, Seth over Cain, Japheth over Ham, Isaac over Ishmael, Jacob over Esau, Judah and Joseph over their brothers, and Ephraim over Manasseh)</a:t>
            </a:r>
          </a:p>
        </p:txBody>
      </p:sp>
      <p:pic>
        <p:nvPicPr>
          <p:cNvPr id="5" name="Picture 4">
            <a:extLst>
              <a:ext uri="{FF2B5EF4-FFF2-40B4-BE49-F238E27FC236}">
                <a16:creationId xmlns:a16="http://schemas.microsoft.com/office/drawing/2014/main" id="{FCE13BDF-1BE0-469B-91AA-0C427A6C8F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58209299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86100" y="304800"/>
            <a:ext cx="6019800" cy="914400"/>
          </a:xfrm>
        </p:spPr>
        <p:txBody>
          <a:bodyPr/>
          <a:lstStyle/>
          <a:p>
            <a:pPr algn="ctr"/>
            <a:r>
              <a:rPr lang="en-US" sz="3600" dirty="0">
                <a:effectLst>
                  <a:outerShdw blurRad="38100" dist="38100" dir="2700000" algn="tl">
                    <a:srgbClr val="000000">
                      <a:alpha val="43137"/>
                    </a:srgbClr>
                  </a:outerShdw>
                </a:effectLst>
              </a:rPr>
              <a:t>Reminder of God’s Sovereignty</a:t>
            </a:r>
          </a:p>
        </p:txBody>
      </p:sp>
      <p:sp>
        <p:nvSpPr>
          <p:cNvPr id="3" name="Content Placeholder 2"/>
          <p:cNvSpPr>
            <a:spLocks noGrp="1"/>
          </p:cNvSpPr>
          <p:nvPr>
            <p:ph idx="1"/>
          </p:nvPr>
        </p:nvSpPr>
        <p:spPr>
          <a:xfrm>
            <a:off x="1790700" y="1600200"/>
            <a:ext cx="8610600" cy="44196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Messianic promise to come through Shem’s line (Gen 9:26)</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Continues selection of younger over older pattern (Abel over Cain, Seth over Cain, Japheth over Ham, Isaac over Ishmael, Jacob over Esau, Judah and Joseph over their brothers, and Ephraim over Manasseh)</a:t>
            </a:r>
          </a:p>
        </p:txBody>
      </p:sp>
      <p:pic>
        <p:nvPicPr>
          <p:cNvPr id="6" name="Picture 5">
            <a:extLst>
              <a:ext uri="{FF2B5EF4-FFF2-40B4-BE49-F238E27FC236}">
                <a16:creationId xmlns:a16="http://schemas.microsoft.com/office/drawing/2014/main" id="{D6FFA62B-5930-4FE0-AA7E-4FD70A4235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5212597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76400"/>
            <a:ext cx="11019253" cy="3352800"/>
          </a:xfrm>
        </p:spPr>
        <p:txBody>
          <a:bodyPr/>
          <a:lstStyle/>
          <a:p>
            <a:pPr marL="0" indent="0" algn="just">
              <a:spcBef>
                <a:spcPts val="0"/>
              </a:spcBef>
              <a:buNone/>
            </a:pPr>
            <a:r>
              <a:rPr lang="en-US" dirty="0">
                <a:effectLst>
                  <a:outerShdw blurRad="38100" dist="38100" dir="2700000" algn="tl">
                    <a:srgbClr val="000000">
                      <a:alpha val="43137"/>
                    </a:srgbClr>
                  </a:outerShdw>
                </a:effectLst>
              </a:rPr>
              <a:t>“Genesis 9:26 focuses on Shem, combining a blessing and cursing. The blessing is: Blessed be Jehovah the God of Shem. It is the God of Shem and not Shem himself who was blessed. Shem will uniquely possess the knowledge of God. Therefore, the Seed of the Woman will come through Shem and not through Ham or Japheth.</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199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11025981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BB31395D-112A-4DDC-B4B3-B50B290B9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37618043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026"/>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dirty="0"/>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pic>
        <p:nvPicPr>
          <p:cNvPr id="5" name="Picture 4">
            <a:extLst>
              <a:ext uri="{FF2B5EF4-FFF2-40B4-BE49-F238E27FC236}">
                <a16:creationId xmlns:a16="http://schemas.microsoft.com/office/drawing/2014/main" id="{C0D124BB-F6DB-4C77-A035-F3CAC40D8A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2159451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b="1" u="sng" dirty="0">
                <a:solidFill>
                  <a:srgbClr val="FFFFCC"/>
                </a:solidFill>
              </a:rPr>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459876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4603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86100" y="228600"/>
            <a:ext cx="6019800" cy="914400"/>
          </a:xfrm>
        </p:spPr>
        <p:txBody>
          <a:bodyPr/>
          <a:lstStyle/>
          <a:p>
            <a:pPr algn="ctr"/>
            <a:r>
              <a:rPr lang="en-US" sz="3600" dirty="0">
                <a:effectLst>
                  <a:outerShdw blurRad="38100" dist="38100" dir="2700000" algn="tl">
                    <a:srgbClr val="000000">
                      <a:alpha val="43137"/>
                    </a:srgbClr>
                  </a:outerShdw>
                </a:effectLst>
              </a:rPr>
              <a:t>Reminder of God’s Sovereignty</a:t>
            </a:r>
          </a:p>
        </p:txBody>
      </p:sp>
      <p:sp>
        <p:nvSpPr>
          <p:cNvPr id="3" name="Content Placeholder 2"/>
          <p:cNvSpPr>
            <a:spLocks noGrp="1"/>
          </p:cNvSpPr>
          <p:nvPr>
            <p:ph idx="1"/>
          </p:nvPr>
        </p:nvSpPr>
        <p:spPr>
          <a:xfrm>
            <a:off x="609600" y="1600200"/>
            <a:ext cx="10972800" cy="3352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Messianic promise to come through Shem’s line (Gen 9:26)</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Continues selection of younger over older pattern (Abel over Cain, Seth over Cain, Japheth over Ham, Isaac over Ishmael, Jacob over Esau, Judah and Joseph over their brothers, and Ephraim over Manasseh)</a:t>
            </a:r>
          </a:p>
        </p:txBody>
      </p:sp>
      <p:pic>
        <p:nvPicPr>
          <p:cNvPr id="6" name="Picture 5">
            <a:extLst>
              <a:ext uri="{FF2B5EF4-FFF2-40B4-BE49-F238E27FC236}">
                <a16:creationId xmlns:a16="http://schemas.microsoft.com/office/drawing/2014/main" id="{904864F4-85B8-432F-A9FA-902E2E8A76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69855736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buNone/>
            </a:pPr>
            <a:r>
              <a:rPr lang="en-US" sz="3000" dirty="0">
                <a:effectLst>
                  <a:outerShdw blurRad="38100" dist="38100" dir="2700000" algn="tl">
                    <a:srgbClr val="000000">
                      <a:alpha val="43137"/>
                    </a:srgbClr>
                  </a:outerShdw>
                </a:effectLst>
              </a:rPr>
              <a:t>“In some circles in preceding times, it was taught that the curse of Canaan was upon the Negro or the Black race, which is simply not true to the text. While it is true that Blacks are the descendants of Ham, not all descendants of Ham were black-skinned people. Only one of Ham’s sons was cursed, and that was Canaan. As is known from the Egyptian portrayals of the Canaanites, the Canaanites were not black-skinned; they were white, or it would be more correct to say, olive-skinned. Therefore, black skin has nothing to do with this curse, and the curse of Canaan is not biblical grounds for the enslavement of Blacks.</a:t>
            </a:r>
            <a:r>
              <a:rPr lang="en-US" altLang="en-US" sz="3000" dirty="0">
                <a:effectLst>
                  <a:outerShdw blurRad="38100" dist="38100" dir="2700000" algn="tl">
                    <a:srgbClr val="000000">
                      <a:alpha val="43137"/>
                    </a:srgbClr>
                  </a:outerShdw>
                </a:effectLst>
                <a:cs typeface="Calibri" panose="020F0502020204030204" pitchFamily="34" charset="0"/>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200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259128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2176138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732772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185979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211655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40513765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EF7E8-AECF-468C-8527-37122A66248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a:extLst>
              <a:ext uri="{FF2B5EF4-FFF2-40B4-BE49-F238E27FC236}">
                <a16:creationId xmlns:a16="http://schemas.microsoft.com/office/drawing/2014/main" id="{5418766A-E94D-491B-A4AD-47818B830468}"/>
              </a:ext>
            </a:extLst>
          </p:cNvPr>
          <p:cNvPicPr>
            <a:picLocks noChangeAspect="1"/>
          </p:cNvPicPr>
          <p:nvPr/>
        </p:nvPicPr>
        <p:blipFill>
          <a:blip r:embed="rId3"/>
          <a:stretch>
            <a:fillRect/>
          </a:stretch>
        </p:blipFill>
        <p:spPr>
          <a:xfrm>
            <a:off x="4621997" y="2514600"/>
            <a:ext cx="2948007" cy="2286000"/>
          </a:xfrm>
          <a:prstGeom prst="rect">
            <a:avLst/>
          </a:prstGeom>
        </p:spPr>
      </p:pic>
      <p:sp>
        <p:nvSpPr>
          <p:cNvPr id="8" name="TextBox 7">
            <a:extLst>
              <a:ext uri="{FF2B5EF4-FFF2-40B4-BE49-F238E27FC236}">
                <a16:creationId xmlns:a16="http://schemas.microsoft.com/office/drawing/2014/main" id="{B1A0EB30-A266-4DC0-A308-D4954D218089}"/>
              </a:ext>
            </a:extLst>
          </p:cNvPr>
          <p:cNvSpPr txBox="1"/>
          <p:nvPr/>
        </p:nvSpPr>
        <p:spPr>
          <a:xfrm>
            <a:off x="609600" y="0"/>
            <a:ext cx="10972800" cy="2523768"/>
          </a:xfrm>
          <a:prstGeom prst="rect">
            <a:avLst/>
          </a:prstGeom>
          <a:noFill/>
        </p:spPr>
        <p:txBody>
          <a:bodyPr wrap="square">
            <a:spAutoFit/>
          </a:bodyPr>
          <a:lstStyle/>
          <a:p>
            <a:pPr marL="0" marR="0" algn="ctr">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“and He made from one </a:t>
            </a:r>
            <a:r>
              <a:rPr lang="en-US" sz="3600" i="1" dirty="0">
                <a:effectLst>
                  <a:outerShdw blurRad="38100" dist="38100" dir="2700000" algn="tl">
                    <a:srgbClr val="000000">
                      <a:alpha val="43137"/>
                    </a:srgbClr>
                  </a:outerShdw>
                </a:effectLst>
                <a:latin typeface="Calibri" panose="020F0502020204030204" pitchFamily="34" charset="0"/>
              </a:rPr>
              <a:t>man</a:t>
            </a:r>
            <a:r>
              <a:rPr lang="en-US" sz="3600" dirty="0">
                <a:effectLst>
                  <a:outerShdw blurRad="38100" dist="38100" dir="2700000" algn="tl">
                    <a:srgbClr val="000000">
                      <a:alpha val="43137"/>
                    </a:srgbClr>
                  </a:outerShdw>
                </a:effectLst>
                <a:latin typeface="Calibri" panose="020F0502020204030204" pitchFamily="34" charset="0"/>
              </a:rPr>
              <a:t> every nation of mankind to live on all the face of the earth, having determined </a:t>
            </a:r>
            <a:r>
              <a:rPr lang="en-US" sz="3600" i="1" dirty="0">
                <a:effectLst>
                  <a:outerShdw blurRad="38100" dist="38100" dir="2700000" algn="tl">
                    <a:srgbClr val="000000">
                      <a:alpha val="43137"/>
                    </a:srgbClr>
                  </a:outerShdw>
                </a:effectLst>
                <a:latin typeface="Calibri" panose="020F0502020204030204" pitchFamily="34" charset="0"/>
              </a:rPr>
              <a:t>their</a:t>
            </a:r>
            <a:r>
              <a:rPr lang="en-US" sz="3600" dirty="0">
                <a:effectLst>
                  <a:outerShdw blurRad="38100" dist="38100" dir="2700000" algn="tl">
                    <a:srgbClr val="000000">
                      <a:alpha val="43137"/>
                    </a:srgbClr>
                  </a:outerShdw>
                </a:effectLst>
                <a:latin typeface="Calibri" panose="020F0502020204030204" pitchFamily="34" charset="0"/>
              </a:rPr>
              <a:t> appointed times and the boundaries of their habitation,” </a:t>
            </a:r>
          </a:p>
        </p:txBody>
      </p:sp>
    </p:spTree>
    <p:extLst>
      <p:ext uri="{BB962C8B-B14F-4D97-AF65-F5344CB8AC3E}">
        <p14:creationId xmlns:p14="http://schemas.microsoft.com/office/powerpoint/2010/main" val="1964568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897E9D9-767E-445B-B41D-3AC1F96AF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205" y="228600"/>
            <a:ext cx="5119590" cy="6400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24232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cs typeface="Calibri" panose="020F0502020204030204" pitchFamily="34" charset="0"/>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718354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3:16</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God so loved the world, that He gave His only Son, so that everyone who believes in Him will not perish, but have eternal life.”</a:t>
            </a:r>
          </a:p>
        </p:txBody>
      </p:sp>
      <p:pic>
        <p:nvPicPr>
          <p:cNvPr id="1026" name="Picture 2" descr="There Is Only One Race On This Beautiful Planet ~ It Is The Human Race –  ENLIGHTENMENT MINISTRY">
            <a:extLst>
              <a:ext uri="{FF2B5EF4-FFF2-40B4-BE49-F238E27FC236}">
                <a16:creationId xmlns:a16="http://schemas.microsoft.com/office/drawing/2014/main" id="{667DF24B-2ABE-47A2-B37F-8FB82F2E804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68" r="12499"/>
          <a:stretch/>
        </p:blipFill>
        <p:spPr bwMode="auto">
          <a:xfrm>
            <a:off x="4793803" y="2514600"/>
            <a:ext cx="260439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877700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5:9</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sang a new song, saying, ‘Worthy are You to take the book and to break its seals; for You were slain, and purchased for God with Your blood men from every tribe and tongue and people and nation.’”</a:t>
            </a:r>
          </a:p>
        </p:txBody>
      </p:sp>
      <p:pic>
        <p:nvPicPr>
          <p:cNvPr id="6" name="Picture 5">
            <a:extLst>
              <a:ext uri="{FF2B5EF4-FFF2-40B4-BE49-F238E27FC236}">
                <a16:creationId xmlns:a16="http://schemas.microsoft.com/office/drawing/2014/main" id="{A5B6ED17-BE4D-4E23-9248-2A968EA974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4" y="3048000"/>
            <a:ext cx="2461193" cy="1828800"/>
          </a:xfrm>
          <a:prstGeom prst="rect">
            <a:avLst/>
          </a:prstGeom>
        </p:spPr>
      </p:pic>
    </p:spTree>
    <p:extLst>
      <p:ext uri="{BB962C8B-B14F-4D97-AF65-F5344CB8AC3E}">
        <p14:creationId xmlns:p14="http://schemas.microsoft.com/office/powerpoint/2010/main" val="3607889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cs typeface="Calibri" panose="020F0502020204030204" pitchFamily="34" charset="0"/>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cs typeface="Calibri" panose="020F0502020204030204" pitchFamily="34" charset="0"/>
              </a:rPr>
              <a:t>Humanity is equally redeemed (Gal. 3:28)</a:t>
            </a:r>
          </a:p>
          <a:p>
            <a:pPr marL="914400" lvl="1" indent="-457200" algn="just"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Canaanites-Gen. 9:25; 15:16; Joshua</a:t>
            </a: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1223351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200400" y="228600"/>
            <a:ext cx="5791200" cy="1143000"/>
          </a:xfrm>
        </p:spPr>
        <p:txBody>
          <a:bodyPr/>
          <a:lstStyle/>
          <a:p>
            <a:pPr algn="ctr" eaLnBrk="1" hangingPunct="1"/>
            <a:r>
              <a:rPr lang="en-US" sz="3600" dirty="0">
                <a:effectLst>
                  <a:outerShdw blurRad="38100" dist="38100" dir="2700000" algn="tl">
                    <a:srgbClr val="000000">
                      <a:alpha val="43137"/>
                    </a:srgbClr>
                  </a:outerShdw>
                </a:effectLst>
              </a:rPr>
              <a:t>Curse of Ham’s Descendants?</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(Gen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Curse upon the black race?</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One race</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cs typeface="Calibri" panose="020F0502020204030204" pitchFamily="34" charset="0"/>
              </a:rPr>
              <a:t>All humans are God’s image bearers (Gen. 1:26-27; 9:6; Jas.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cs typeface="Calibri" panose="020F0502020204030204" pitchFamily="34" charset="0"/>
              </a:rPr>
              <a:t>Humanity is equally redeemed (Gal.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Morality (Lev. 18; 20) and not race</a:t>
            </a:r>
          </a:p>
          <a:p>
            <a:pPr marL="914400" lvl="1" indent="-457200" algn="just"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Canaanites-Gen. 9:25; 15:16; Joshua</a:t>
            </a:r>
          </a:p>
        </p:txBody>
      </p:sp>
      <p:pic>
        <p:nvPicPr>
          <p:cNvPr id="5" name="Picture 4">
            <a:extLst>
              <a:ext uri="{FF2B5EF4-FFF2-40B4-BE49-F238E27FC236}">
                <a16:creationId xmlns:a16="http://schemas.microsoft.com/office/drawing/2014/main" id="{8BC03DD9-BE4E-47F3-96C9-6E851F842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27774716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Post Flood Sin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p:cNvSpPr>
            <a:spLocks noGrp="1" noChangeArrowheads="1"/>
          </p:cNvSpPr>
          <p:nvPr>
            <p:ph type="body" idx="1"/>
          </p:nvPr>
        </p:nvSpPr>
        <p:spPr>
          <a:xfrm>
            <a:off x="2400300" y="1946276"/>
            <a:ext cx="73914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 not the fulfillment of Gen 3:15 (Gen 9:18-21)</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Ham’s sin and Canaanites under a curse (Gen 9:22-27; 15:16)</a:t>
            </a:r>
          </a:p>
          <a:p>
            <a:pPr marL="576263" lvl="1" indent="-576263" eaLnBrk="1" hangingPunct="1">
              <a:spcBef>
                <a:spcPts val="0"/>
              </a:spcBef>
              <a:spcAft>
                <a:spcPts val="3000"/>
              </a:spcAft>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Noah’s death (Gen 9:28-29)</a:t>
            </a:r>
          </a:p>
        </p:txBody>
      </p:sp>
      <p:pic>
        <p:nvPicPr>
          <p:cNvPr id="6" name="Picture 5">
            <a:extLst>
              <a:ext uri="{FF2B5EF4-FFF2-40B4-BE49-F238E27FC236}">
                <a16:creationId xmlns:a16="http://schemas.microsoft.com/office/drawing/2014/main" id="{6B638A62-432F-4C6B-A2C6-F287FF30C9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36552310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2146" name="Picture 2" descr="Image result for what was the average age of the patriarchs mentioned in genesis 5 and 11"/>
          <p:cNvPicPr>
            <a:picLocks noChangeAspect="1" noChangeArrowheads="1"/>
          </p:cNvPicPr>
          <p:nvPr/>
        </p:nvPicPr>
        <p:blipFill rotWithShape="1">
          <a:blip r:embed="rId2" cstate="print"/>
          <a:srcRect t="4427" r="8162" b="7032"/>
          <a:stretch/>
        </p:blipFill>
        <p:spPr bwMode="auto">
          <a:xfrm>
            <a:off x="1663291" y="457200"/>
            <a:ext cx="8865421" cy="5943600"/>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299410698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Image result for enoch and noa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6049" y="228600"/>
            <a:ext cx="8419902"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654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www.purifiedbyfaith.com/CreationEvolution/Genesis6thru9/images/WaterCanopy.gif"/>
          <p:cNvPicPr>
            <a:picLocks noChangeAspect="1" noChangeArrowheads="1"/>
          </p:cNvPicPr>
          <p:nvPr/>
        </p:nvPicPr>
        <p:blipFill>
          <a:blip r:embed="rId2" cstate="print"/>
          <a:srcRect/>
          <a:stretch>
            <a:fillRect/>
          </a:stretch>
        </p:blipFill>
        <p:spPr bwMode="auto">
          <a:xfrm>
            <a:off x="1157287" y="140179"/>
            <a:ext cx="9877425" cy="6577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1447800" y="152400"/>
            <a:ext cx="873760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95067724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8500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3962400" y="228600"/>
            <a:ext cx="4267200" cy="914400"/>
          </a:xfrm>
        </p:spPr>
        <p:txBody>
          <a:bodyPr/>
          <a:lstStyle/>
          <a:p>
            <a:pPr algn="ctr" eaLnBrk="1" hangingPunct="1"/>
            <a:r>
              <a:rPr lang="en-US" sz="3600" dirty="0">
                <a:effectLst>
                  <a:outerShdw blurRad="38100" dist="38100" dir="2700000" algn="tl">
                    <a:srgbClr val="000000">
                      <a:alpha val="43137"/>
                    </a:srgbClr>
                  </a:outerShdw>
                </a:effectLst>
              </a:rPr>
              <a:t>Genesis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rPr>
              <a:t> Outline</a:t>
            </a:r>
          </a:p>
        </p:txBody>
      </p:sp>
      <p:sp>
        <p:nvSpPr>
          <p:cNvPr id="148483" name="Rectangle 3"/>
          <p:cNvSpPr>
            <a:spLocks noGrp="1" noChangeArrowheads="1"/>
          </p:cNvSpPr>
          <p:nvPr>
            <p:ph type="body" idx="1"/>
          </p:nvPr>
        </p:nvSpPr>
        <p:spPr>
          <a:xfrm>
            <a:off x="2895600" y="1294514"/>
            <a:ext cx="7074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Abating of the waters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Tests for dry land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Exit from the ark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Post-flood events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A873C925-0578-4AF8-AA34-F5DDF24E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0334650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257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2870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Post Flood Sin (Gen 9:18-29)</a:t>
            </a:r>
          </a:p>
        </p:txBody>
      </p:sp>
      <p:pic>
        <p:nvPicPr>
          <p:cNvPr id="6" name="Picture 5">
            <a:extLst>
              <a:ext uri="{FF2B5EF4-FFF2-40B4-BE49-F238E27FC236}">
                <a16:creationId xmlns:a16="http://schemas.microsoft.com/office/drawing/2014/main" id="{91D7ECE0-B4E9-40B4-A3DB-23B6523280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351585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Post Flood Sin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(Gen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p:cNvSpPr>
            <a:spLocks noGrp="1" noChangeArrowheads="1"/>
          </p:cNvSpPr>
          <p:nvPr>
            <p:ph type="body" idx="1"/>
          </p:nvPr>
        </p:nvSpPr>
        <p:spPr>
          <a:xfrm>
            <a:off x="2400300" y="1946276"/>
            <a:ext cx="73914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 not the fulfillment of Gen 3:15 (Gen 9:18-21)</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Ham’s sin and Canaanites under a curse (Gen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Noah’s death (Gen 9:28-29)</a:t>
            </a:r>
          </a:p>
        </p:txBody>
      </p:sp>
      <p:pic>
        <p:nvPicPr>
          <p:cNvPr id="6" name="Picture 5">
            <a:extLst>
              <a:ext uri="{FF2B5EF4-FFF2-40B4-BE49-F238E27FC236}">
                <a16:creationId xmlns:a16="http://schemas.microsoft.com/office/drawing/2014/main" id="{6B638A62-432F-4C6B-A2C6-F287FF30C9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3998690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260661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651300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991100" y="228600"/>
            <a:ext cx="2209800" cy="1143000"/>
          </a:xfrm>
        </p:spPr>
        <p:txBody>
          <a:bodyPr/>
          <a:lstStyle/>
          <a:p>
            <a:pPr algn="ctr" eaLnBrk="1" hangingPunct="1"/>
            <a:r>
              <a:rPr lang="en-US" sz="3600" dirty="0">
                <a:effectLst>
                  <a:outerShdw blurRad="38100" dist="38100" dir="2700000" algn="tl">
                    <a:srgbClr val="000000">
                      <a:alpha val="43137"/>
                    </a:srgbClr>
                  </a:outerShdw>
                </a:effectLst>
              </a:rPr>
              <a:t>The Flood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6–9)</a:t>
            </a:r>
          </a:p>
        </p:txBody>
      </p:sp>
      <p:sp>
        <p:nvSpPr>
          <p:cNvPr id="35843" name="Rectangle 3"/>
          <p:cNvSpPr>
            <a:spLocks noGrp="1" noChangeArrowheads="1"/>
          </p:cNvSpPr>
          <p:nvPr>
            <p:ph type="body" idx="1"/>
          </p:nvPr>
        </p:nvSpPr>
        <p:spPr>
          <a:xfrm>
            <a:off x="2895600" y="1946276"/>
            <a:ext cx="6620435"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Events following the flood (Gen 9)</a:t>
            </a:r>
          </a:p>
        </p:txBody>
      </p:sp>
      <p:pic>
        <p:nvPicPr>
          <p:cNvPr id="6" name="Picture 5">
            <a:extLst>
              <a:ext uri="{FF2B5EF4-FFF2-40B4-BE49-F238E27FC236}">
                <a16:creationId xmlns:a16="http://schemas.microsoft.com/office/drawing/2014/main" id="{5D9BEA05-5ADD-4938-9319-EA9C0746DB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984760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p:cNvSpPr>
            <a:spLocks noGrp="1" noChangeArrowheads="1"/>
          </p:cNvSpPr>
          <p:nvPr>
            <p:ph type="ctrTitle" idx="4294967295"/>
          </p:nvPr>
        </p:nvSpPr>
        <p:spPr>
          <a:xfrm>
            <a:off x="4114800" y="228600"/>
            <a:ext cx="3695700" cy="1371600"/>
          </a:xfrm>
        </p:spPr>
        <p:txBody>
          <a:bodyPr/>
          <a:lstStyle/>
          <a:p>
            <a:pPr lvl="0" algn="ctr" eaLnBrk="1" hangingPunct="1">
              <a:spcBef>
                <a:spcPct val="20000"/>
              </a:spcBef>
              <a:buClr>
                <a:srgbClr val="00FFFF"/>
              </a:buClr>
              <a:buSzPct val="75000"/>
              <a:defRPr/>
            </a:pPr>
            <a:r>
              <a:rPr lang="en-US" sz="3600" dirty="0">
                <a:effectLst>
                  <a:outerShdw blurRad="38100" dist="38100" dir="2700000" algn="tl">
                    <a:srgbClr val="000000">
                      <a:alpha val="43137"/>
                    </a:srgbClr>
                  </a:outerShdw>
                </a:effectLst>
              </a:rPr>
              <a:t>Genesis 8:20</a:t>
            </a:r>
            <a:r>
              <a:rPr lang="en-US" sz="3600" dirty="0">
                <a:effectLst>
                  <a:outerShdw blurRad="38100" dist="38100" dir="2700000" algn="tl">
                    <a:srgbClr val="000000">
                      <a:alpha val="43137"/>
                    </a:srgbClr>
                  </a:outerShdw>
                </a:effectLst>
                <a:cs typeface="Calibri" panose="020F0502020204030204" pitchFamily="34" charset="0"/>
              </a:rPr>
              <a:t>–9:29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FF"/>
                </a:solidFill>
                <a:effectLst>
                  <a:outerShdw blurRad="38100" dist="38100" dir="2700000" algn="tl">
                    <a:srgbClr val="000000">
                      <a:alpha val="43137"/>
                    </a:srgbClr>
                  </a:outerShdw>
                </a:effectLst>
                <a:ea typeface="+mn-ea"/>
                <a:cs typeface="+mn-cs"/>
              </a:rPr>
              <a:t>Post Flood events</a:t>
            </a:r>
            <a:endParaRPr lang="en-US" sz="36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CF11D30-BD1E-467C-8E6A-D2A67842B5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8400" y="1828800"/>
            <a:ext cx="7315200" cy="4572000"/>
          </a:xfrm>
          <a:prstGeom prst="rect">
            <a:avLst/>
          </a:prstGeom>
        </p:spPr>
      </p:pic>
      <p:pic>
        <p:nvPicPr>
          <p:cNvPr id="6" name="Picture 5">
            <a:extLst>
              <a:ext uri="{FF2B5EF4-FFF2-40B4-BE49-F238E27FC236}">
                <a16:creationId xmlns:a16="http://schemas.microsoft.com/office/drawing/2014/main" id="{A48A8840-676D-4A71-9524-C421650598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257800" y="228600"/>
            <a:ext cx="16764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53603" name="Rectangle 3"/>
          <p:cNvSpPr>
            <a:spLocks noGrp="1" noChangeArrowheads="1"/>
          </p:cNvSpPr>
          <p:nvPr>
            <p:ph type="body" idx="1"/>
          </p:nvPr>
        </p:nvSpPr>
        <p:spPr>
          <a:xfrm>
            <a:off x="2870994" y="1600201"/>
            <a:ext cx="6450012"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Noahic Covenant (Gen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Promise (Gen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Provision (Gen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Covenant and sign (Gen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Post Flood Sin (Gen 9:18-29)</a:t>
            </a:r>
          </a:p>
        </p:txBody>
      </p:sp>
      <p:pic>
        <p:nvPicPr>
          <p:cNvPr id="6" name="Picture 5">
            <a:extLst>
              <a:ext uri="{FF2B5EF4-FFF2-40B4-BE49-F238E27FC236}">
                <a16:creationId xmlns:a16="http://schemas.microsoft.com/office/drawing/2014/main" id="{20212D3D-7492-49DE-A1E0-47A7405C26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29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17027</TotalTime>
  <Words>3227</Words>
  <Application>Microsoft Office PowerPoint</Application>
  <PresentationFormat>Widescreen</PresentationFormat>
  <Paragraphs>264</Paragraphs>
  <Slides>69</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69</vt:i4>
      </vt:variant>
    </vt:vector>
  </HeadingPairs>
  <TitlesOfParts>
    <vt:vector size="73" baseType="lpstr">
      <vt:lpstr>Calibri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The Flood  (Gen 6–9)</vt:lpstr>
      <vt:lpstr>Genesis 8:20–9:29 Post Flood events</vt:lpstr>
      <vt:lpstr>Outline</vt:lpstr>
      <vt:lpstr>Outline</vt:lpstr>
      <vt:lpstr>Outline</vt:lpstr>
      <vt:lpstr>Post Flood Sin (Gen 9:18-29)</vt:lpstr>
      <vt:lpstr>Post Flood Sin (Gen 9:18-29)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Examples of Old Testament Non-Persevering Saints</vt:lpstr>
      <vt:lpstr>Examples of New Testament Non-Persevering Saints</vt:lpstr>
      <vt:lpstr>PowerPoint Presentation</vt:lpstr>
      <vt:lpstr>PowerPoint Presentation</vt:lpstr>
      <vt:lpstr>PowerPoint Presentation</vt:lpstr>
      <vt:lpstr>Post Flood Sin (Gen 9:18-29)</vt:lpstr>
      <vt:lpstr>PowerPoint Presentation</vt:lpstr>
      <vt:lpstr>PowerPoint Presentation</vt:lpstr>
      <vt:lpstr>PowerPoint Presentation</vt:lpstr>
      <vt:lpstr>PowerPoint Presentation</vt:lpstr>
      <vt:lpstr>Reminder of God’s Sovereignty</vt:lpstr>
      <vt:lpstr>Reminder of God’s Sovereignty</vt:lpstr>
      <vt:lpstr>PowerPoint Presentation</vt:lpstr>
      <vt:lpstr>PowerPoint Presentation</vt:lpstr>
      <vt:lpstr>God’s Messianic Purposes Beginning in Genesis</vt:lpstr>
      <vt:lpstr>God’s Messianic Purposes Beginning in Genesis</vt:lpstr>
      <vt:lpstr>PowerPoint Presentation</vt:lpstr>
      <vt:lpstr>Reminder of God’s Sovereignty</vt:lpstr>
      <vt:lpstr>PowerPoint Presentation</vt:lpstr>
      <vt:lpstr>Curse of Ham’s Descendants? (Gen 9:25-27)</vt:lpstr>
      <vt:lpstr>Curse of Ham’s Descendants? (Gen 9:25-27)</vt:lpstr>
      <vt:lpstr>Curse of Ham’s Descendants? (Gen 9:25-27)</vt:lpstr>
      <vt:lpstr>Curse of Ham’s Descendants? (Gen 9:25-27)</vt:lpstr>
      <vt:lpstr>Curse of Ham’s Descendants? (Gen 9:25-27)</vt:lpstr>
      <vt:lpstr>PowerPoint Presentation</vt:lpstr>
      <vt:lpstr>PowerPoint Presentation</vt:lpstr>
      <vt:lpstr>Curse of Ham’s Descendants? (Gen 9:25-27)</vt:lpstr>
      <vt:lpstr>PowerPoint Presentation</vt:lpstr>
      <vt:lpstr>PowerPoint Presentation</vt:lpstr>
      <vt:lpstr>Curse of Ham’s Descendants? (Gen 9:25-27)</vt:lpstr>
      <vt:lpstr>Curse of Ham’s Descendants? (Gen 9:25-27)</vt:lpstr>
      <vt:lpstr>Post Flood Sin (Gen 9:18-29)</vt:lpstr>
      <vt:lpstr>PowerPoint Presentation</vt:lpstr>
      <vt:lpstr>PowerPoint Presentation</vt:lpstr>
      <vt:lpstr>PowerPoint Presentation</vt:lpstr>
      <vt:lpstr>PowerPoint Presentation</vt:lpstr>
      <vt:lpstr>PowerPoint Presentation</vt:lpstr>
      <vt:lpstr>Conclusion</vt:lpstr>
      <vt:lpstr>Genesis 8‒9 Outline</vt:lpstr>
      <vt:lpstr>Outline</vt:lpstr>
      <vt:lpstr>Post Flood Sin (Gen 9:18-29)</vt:lpstr>
      <vt:lpstr>GENESIS STRUCTURE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039 - 9v18-28 - 16 X 9</dc:title>
  <dc:subject>Genesis 9</dc:subject>
  <dc:creator>A. Woods</dc:creator>
  <dc:description>Modified by Jim McGowan</dc:description>
  <cp:lastModifiedBy>Jim McGowan</cp:lastModifiedBy>
  <cp:revision>1759</cp:revision>
  <cp:lastPrinted>2021-06-02T15:11:29Z</cp:lastPrinted>
  <dcterms:created xsi:type="dcterms:W3CDTF">2009-03-17T12:21:13Z</dcterms:created>
  <dcterms:modified xsi:type="dcterms:W3CDTF">2021-06-06T01:04:19Z</dcterms:modified>
</cp:coreProperties>
</file>