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6"/>
  </p:notesMasterIdLst>
  <p:handoutMasterIdLst>
    <p:handoutMasterId r:id="rId67"/>
  </p:handoutMasterIdLst>
  <p:sldIdLst>
    <p:sldId id="2094" r:id="rId2"/>
    <p:sldId id="2064" r:id="rId3"/>
    <p:sldId id="1984" r:id="rId4"/>
    <p:sldId id="6578" r:id="rId5"/>
    <p:sldId id="6803" r:id="rId6"/>
    <p:sldId id="6856" r:id="rId7"/>
    <p:sldId id="7083" r:id="rId8"/>
    <p:sldId id="2120" r:id="rId9"/>
    <p:sldId id="2121" r:id="rId10"/>
    <p:sldId id="2226" r:id="rId11"/>
    <p:sldId id="2227" r:id="rId12"/>
    <p:sldId id="2122" r:id="rId13"/>
    <p:sldId id="7211" r:id="rId14"/>
    <p:sldId id="2123" r:id="rId15"/>
    <p:sldId id="2230" r:id="rId16"/>
    <p:sldId id="7256" r:id="rId17"/>
    <p:sldId id="7173" r:id="rId18"/>
    <p:sldId id="7221" r:id="rId19"/>
    <p:sldId id="7264" r:id="rId20"/>
    <p:sldId id="7245" r:id="rId21"/>
    <p:sldId id="7248" r:id="rId22"/>
    <p:sldId id="7212" r:id="rId23"/>
    <p:sldId id="7262" r:id="rId24"/>
    <p:sldId id="7284" r:id="rId25"/>
    <p:sldId id="5867" r:id="rId26"/>
    <p:sldId id="6395" r:id="rId27"/>
    <p:sldId id="2236" r:id="rId28"/>
    <p:sldId id="7272" r:id="rId29"/>
    <p:sldId id="7271" r:id="rId30"/>
    <p:sldId id="7183" r:id="rId31"/>
    <p:sldId id="7239" r:id="rId32"/>
    <p:sldId id="7147" r:id="rId33"/>
    <p:sldId id="7141" r:id="rId34"/>
    <p:sldId id="7278" r:id="rId35"/>
    <p:sldId id="7266" r:id="rId36"/>
    <p:sldId id="7279" r:id="rId37"/>
    <p:sldId id="7273" r:id="rId38"/>
    <p:sldId id="7274" r:id="rId39"/>
    <p:sldId id="2174" r:id="rId40"/>
    <p:sldId id="2175" r:id="rId41"/>
    <p:sldId id="2181" r:id="rId42"/>
    <p:sldId id="2331" r:id="rId43"/>
    <p:sldId id="2182" r:id="rId44"/>
    <p:sldId id="7142" r:id="rId45"/>
    <p:sldId id="7280" r:id="rId46"/>
    <p:sldId id="7276" r:id="rId47"/>
    <p:sldId id="7281" r:id="rId48"/>
    <p:sldId id="7048" r:id="rId49"/>
    <p:sldId id="7090" r:id="rId50"/>
    <p:sldId id="7277" r:id="rId51"/>
    <p:sldId id="7282" r:id="rId52"/>
    <p:sldId id="7283" r:id="rId53"/>
    <p:sldId id="730" r:id="rId54"/>
    <p:sldId id="1020" r:id="rId55"/>
    <p:sldId id="1204" r:id="rId56"/>
    <p:sldId id="3822" r:id="rId57"/>
    <p:sldId id="7143" r:id="rId58"/>
    <p:sldId id="2126" r:id="rId59"/>
    <p:sldId id="7209" r:id="rId60"/>
    <p:sldId id="7210" r:id="rId61"/>
    <p:sldId id="7261" r:id="rId62"/>
    <p:sldId id="7269" r:id="rId63"/>
    <p:sldId id="7270" r:id="rId64"/>
    <p:sldId id="7207" r:id="rId65"/>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66FF66"/>
    <a:srgbClr val="33CC33"/>
    <a:srgbClr val="000066"/>
    <a:srgbClr val="FFCCFF"/>
    <a:srgbClr val="0000FF"/>
    <a:srgbClr val="FFFF99"/>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AE175-9D18-4309-8144-5B23D20E9B7F}" v="35" dt="2021-05-23T17:29:13.05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p:scale>
          <a:sx n="90" d="100"/>
          <a:sy n="90" d="100"/>
        </p:scale>
        <p:origin x="677"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9" d="100"/>
          <a:sy n="69" d="100"/>
        </p:scale>
        <p:origin x="2909"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038 - 9v7-17 </a:t>
            </a:r>
          </a:p>
          <a:p>
            <a:pPr>
              <a:defRPr/>
            </a:pPr>
            <a:r>
              <a:rPr lang="en-US" sz="1600" dirty="0"/>
              <a:t>05-30-2021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5/26/2021</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31</a:t>
            </a:fld>
            <a:endParaRPr lang="en-US" altLang="en-US" dirty="0"/>
          </a:p>
        </p:txBody>
      </p:sp>
    </p:spTree>
    <p:extLst>
      <p:ext uri="{BB962C8B-B14F-4D97-AF65-F5344CB8AC3E}">
        <p14:creationId xmlns:p14="http://schemas.microsoft.com/office/powerpoint/2010/main" val="424447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34</a:t>
            </a:fld>
            <a:endParaRPr lang="en-US" altLang="en-US" dirty="0"/>
          </a:p>
        </p:txBody>
      </p:sp>
    </p:spTree>
    <p:extLst>
      <p:ext uri="{BB962C8B-B14F-4D97-AF65-F5344CB8AC3E}">
        <p14:creationId xmlns:p14="http://schemas.microsoft.com/office/powerpoint/2010/main" val="3530286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35</a:t>
            </a:fld>
            <a:endParaRPr lang="en-US" altLang="en-US" dirty="0"/>
          </a:p>
        </p:txBody>
      </p:sp>
    </p:spTree>
    <p:extLst>
      <p:ext uri="{BB962C8B-B14F-4D97-AF65-F5344CB8AC3E}">
        <p14:creationId xmlns:p14="http://schemas.microsoft.com/office/powerpoint/2010/main" val="3147761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46</a:t>
            </a:fld>
            <a:endParaRPr lang="en-US" altLang="en-US" dirty="0"/>
          </a:p>
        </p:txBody>
      </p:sp>
    </p:spTree>
    <p:extLst>
      <p:ext uri="{BB962C8B-B14F-4D97-AF65-F5344CB8AC3E}">
        <p14:creationId xmlns:p14="http://schemas.microsoft.com/office/powerpoint/2010/main" val="3401908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47</a:t>
            </a:fld>
            <a:endParaRPr lang="en-US" altLang="en-US" dirty="0"/>
          </a:p>
        </p:txBody>
      </p:sp>
    </p:spTree>
    <p:extLst>
      <p:ext uri="{BB962C8B-B14F-4D97-AF65-F5344CB8AC3E}">
        <p14:creationId xmlns:p14="http://schemas.microsoft.com/office/powerpoint/2010/main" val="2979993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48</a:t>
            </a:fld>
            <a:endParaRPr lang="en-US" altLang="en-US" dirty="0"/>
          </a:p>
        </p:txBody>
      </p:sp>
    </p:spTree>
    <p:extLst>
      <p:ext uri="{BB962C8B-B14F-4D97-AF65-F5344CB8AC3E}">
        <p14:creationId xmlns:p14="http://schemas.microsoft.com/office/powerpoint/2010/main" val="118595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49</a:t>
            </a:fld>
            <a:endParaRPr lang="en-US" altLang="en-US" dirty="0"/>
          </a:p>
        </p:txBody>
      </p:sp>
    </p:spTree>
    <p:extLst>
      <p:ext uri="{BB962C8B-B14F-4D97-AF65-F5344CB8AC3E}">
        <p14:creationId xmlns:p14="http://schemas.microsoft.com/office/powerpoint/2010/main" val="745577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50</a:t>
            </a:fld>
            <a:endParaRPr lang="en-US" altLang="en-US" dirty="0"/>
          </a:p>
        </p:txBody>
      </p:sp>
    </p:spTree>
    <p:extLst>
      <p:ext uri="{BB962C8B-B14F-4D97-AF65-F5344CB8AC3E}">
        <p14:creationId xmlns:p14="http://schemas.microsoft.com/office/powerpoint/2010/main" val="3494278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64</a:t>
            </a:fld>
            <a:endParaRPr lang="en-US" altLang="en-US" dirty="0"/>
          </a:p>
        </p:txBody>
      </p:sp>
    </p:spTree>
    <p:extLst>
      <p:ext uri="{BB962C8B-B14F-4D97-AF65-F5344CB8AC3E}">
        <p14:creationId xmlns:p14="http://schemas.microsoft.com/office/powerpoint/2010/main" val="47420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4"/>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401270501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5/26/2021</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1708385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 id="2147488919"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9.jpe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9.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5624" y="5334000"/>
            <a:ext cx="5352752" cy="14509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0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1600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6</a:t>
            </a:r>
            <a:r>
              <a:rPr lang="en-US" sz="3600" kern="0" dirty="0">
                <a:effectLst>
                  <a:outerShdw blurRad="38100" dist="38100" dir="2700000" algn="tl">
                    <a:srgbClr val="000000">
                      <a:alpha val="43137"/>
                    </a:srgbClr>
                  </a:outerShdw>
                </a:effectLst>
                <a:cs typeface="Calibri" panose="020F0502020204030204" pitchFamily="34" charset="0"/>
              </a:rPr>
              <a:t>‒9</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The Flood and Continuation of the Messianic Promise</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1346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5" name="Picture 4">
            <a:extLst>
              <a:ext uri="{FF2B5EF4-FFF2-40B4-BE49-F238E27FC236}">
                <a16:creationId xmlns:a16="http://schemas.microsoft.com/office/drawing/2014/main" id="{AE261DFF-69E9-4E90-9C8F-177D2E8C84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830747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1346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ea typeface="+mn-ea"/>
                <a:cs typeface="+mn-cs"/>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5" name="Picture 4">
            <a:extLst>
              <a:ext uri="{FF2B5EF4-FFF2-40B4-BE49-F238E27FC236}">
                <a16:creationId xmlns:a16="http://schemas.microsoft.com/office/drawing/2014/main" id="{FBEC277A-632B-4548-89FC-0E1787AB43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824736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2019300" y="228600"/>
            <a:ext cx="5105400" cy="1143000"/>
          </a:xfrm>
        </p:spPr>
        <p:txBody>
          <a:bodyPr/>
          <a:lstStyle/>
          <a:p>
            <a:pPr algn="ctr" eaLnBrk="1" hangingPunct="1"/>
            <a:r>
              <a:rPr lang="en-US" sz="3600" dirty="0">
                <a:effectLst>
                  <a:outerShdw blurRad="38100" dist="38100" dir="2700000" algn="tl">
                    <a:srgbClr val="000000">
                      <a:alpha val="43137"/>
                    </a:srgbClr>
                  </a:outerShdw>
                </a:effectLst>
              </a:rPr>
              <a:t>Noahic Covenant: Promise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8:20-22)</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154627" name="Rectangle 3"/>
          <p:cNvSpPr>
            <a:spLocks noGrp="1" noChangeArrowheads="1"/>
          </p:cNvSpPr>
          <p:nvPr>
            <p:ph type="body" idx="1"/>
          </p:nvPr>
        </p:nvSpPr>
        <p:spPr>
          <a:xfrm>
            <a:off x="723900" y="1600200"/>
            <a:ext cx="7696200" cy="4460875"/>
          </a:xfrm>
        </p:spPr>
        <p:txBody>
          <a:bodyPr/>
          <a:lstStyle/>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Noah’s initial sacrifice (8:20)</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Divine promise not to flood the earth again (Gen 8:21a)</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Ongoing depravity thus necessitating the work of a future Messiah (Gen 8:21b)</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Uninterrupted season or cycles (Gen 8:22) – global warming?</a:t>
            </a:r>
          </a:p>
        </p:txBody>
      </p:sp>
      <p:pic>
        <p:nvPicPr>
          <p:cNvPr id="5" name="Picture 4">
            <a:extLst>
              <a:ext uri="{FF2B5EF4-FFF2-40B4-BE49-F238E27FC236}">
                <a16:creationId xmlns:a16="http://schemas.microsoft.com/office/drawing/2014/main" id="{E6629122-5D9F-493E-84C1-CD57545346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1346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ea typeface="+mn-ea"/>
                <a:cs typeface="+mn-cs"/>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5" name="Picture 4">
            <a:extLst>
              <a:ext uri="{FF2B5EF4-FFF2-40B4-BE49-F238E27FC236}">
                <a16:creationId xmlns:a16="http://schemas.microsoft.com/office/drawing/2014/main" id="{434F6A6D-2C37-405D-A1CE-CEE0CC63E8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753859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819150" y="1790700"/>
            <a:ext cx="7505700" cy="3276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Re-creation theme (Gen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Man becomes carnivorous (Gen.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Cultural precedent for the Mosaic Law (Gen 9:4; Lev 17:11)</a:t>
            </a:r>
          </a:p>
        </p:txBody>
      </p:sp>
      <p:pic>
        <p:nvPicPr>
          <p:cNvPr id="5" name="Picture 4">
            <a:extLst>
              <a:ext uri="{FF2B5EF4-FFF2-40B4-BE49-F238E27FC236}">
                <a16:creationId xmlns:a16="http://schemas.microsoft.com/office/drawing/2014/main" id="{A3F56838-F2C5-4526-B674-70FFA907DD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Origin of human government (Rom 13:1-7; 1 Pet 2:13-14; Titus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Capital punishment (Gen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Rationale (4:13-15; 6:11; 8:21;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Scriptural support (Rom 13:4; Matt 26:52)</a:t>
            </a:r>
          </a:p>
        </p:txBody>
      </p:sp>
      <p:pic>
        <p:nvPicPr>
          <p:cNvPr id="5" name="Picture 4">
            <a:extLst>
              <a:ext uri="{FF2B5EF4-FFF2-40B4-BE49-F238E27FC236}">
                <a16:creationId xmlns:a16="http://schemas.microsoft.com/office/drawing/2014/main" id="{62543093-3488-41B6-9C72-7FE9940E67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733717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9:6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man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blood shall be shed, For in the image of God He made man.”</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5150" y="2438202"/>
            <a:ext cx="2633700" cy="2286198"/>
          </a:xfrm>
          <a:prstGeom prst="rect">
            <a:avLst/>
          </a:prstGeom>
        </p:spPr>
      </p:pic>
    </p:spTree>
    <p:extLst>
      <p:ext uri="{BB962C8B-B14F-4D97-AF65-F5344CB8AC3E}">
        <p14:creationId xmlns:p14="http://schemas.microsoft.com/office/powerpoint/2010/main" val="296055835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28600"/>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Sixth commandment?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Sermon on the Mount?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We are no longer under the Mosaic Law?</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Deterrence? (Deut 13:10-11; 19:20; Eccl 8:11)</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Executed innocent?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8th Amendment?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E1DEE5C8-63F3-4E68-8997-9D2B5D4EA9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pic>
        <p:nvPicPr>
          <p:cNvPr id="5" name="Picture 4">
            <a:extLst>
              <a:ext uri="{FF2B5EF4-FFF2-40B4-BE49-F238E27FC236}">
                <a16:creationId xmlns:a16="http://schemas.microsoft.com/office/drawing/2014/main" id="{C67BAC87-BD02-469A-ADAD-ED393906B1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
        <p:nvSpPr>
          <p:cNvPr id="6" name="Rectangle 3">
            <a:extLst>
              <a:ext uri="{FF2B5EF4-FFF2-40B4-BE49-F238E27FC236}">
                <a16:creationId xmlns:a16="http://schemas.microsoft.com/office/drawing/2014/main" id="{2104AE33-BD90-446E-AB1A-4C50F931A9B0}"/>
              </a:ext>
            </a:extLst>
          </p:cNvPr>
          <p:cNvSpPr txBox="1">
            <a:spLocks noChangeArrowheads="1"/>
          </p:cNvSpPr>
          <p:nvPr/>
        </p:nvSpPr>
        <p:spPr bwMode="auto">
          <a:xfrm>
            <a:off x="819150" y="1790700"/>
            <a:ext cx="763905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kern="0" dirty="0">
                <a:solidFill>
                  <a:srgbClr val="FFFFCC"/>
                </a:solidFill>
                <a:effectLst>
                  <a:outerShdw blurRad="38100" dist="38100" dir="2700000" algn="tl">
                    <a:srgbClr val="000000">
                      <a:alpha val="43137"/>
                    </a:srgbClr>
                  </a:outerShdw>
                </a:effectLst>
                <a:cs typeface="+mn-cs"/>
              </a:rPr>
              <a:t>Re-creation theme (Gen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kern="0" dirty="0">
                <a:effectLst>
                  <a:outerShdw blurRad="38100" dist="38100" dir="2700000" algn="tl">
                    <a:srgbClr val="000000">
                      <a:alpha val="43137"/>
                    </a:srgbClr>
                  </a:outerShdw>
                </a:effectLst>
                <a:ea typeface="+mn-ea"/>
                <a:cs typeface="+mn-cs"/>
              </a:rPr>
              <a:t>Man becomes carnivorous (Gen.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kern="0" dirty="0">
                <a:effectLst>
                  <a:outerShdw blurRad="38100" dist="38100" dir="2700000" algn="tl">
                    <a:srgbClr val="000000">
                      <a:alpha val="43137"/>
                    </a:srgbClr>
                  </a:outerShdw>
                </a:effectLst>
                <a:cs typeface="+mn-cs"/>
              </a:rPr>
              <a:t>Cultural precedent for the Mosaic Law (Gen 9:4; Lev 17:11)</a:t>
            </a:r>
          </a:p>
        </p:txBody>
      </p:sp>
    </p:spTree>
    <p:extLst>
      <p:ext uri="{BB962C8B-B14F-4D97-AF65-F5344CB8AC3E}">
        <p14:creationId xmlns:p14="http://schemas.microsoft.com/office/powerpoint/2010/main" val="1444978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4B1C12-B5B1-4694-B0E1-5C1F62C3BC89}"/>
              </a:ext>
            </a:extLst>
          </p:cNvPr>
          <p:cNvPicPr>
            <a:picLocks noChangeAspect="1"/>
          </p:cNvPicPr>
          <p:nvPr/>
        </p:nvPicPr>
        <p:blipFill>
          <a:blip r:embed="rId2"/>
          <a:stretch>
            <a:fillRect/>
          </a:stretch>
        </p:blipFill>
        <p:spPr>
          <a:xfrm>
            <a:off x="258706" y="286239"/>
            <a:ext cx="8626588" cy="6285521"/>
          </a:xfrm>
          <a:prstGeom prst="rect">
            <a:avLst/>
          </a:prstGeom>
        </p:spPr>
      </p:pic>
    </p:spTree>
    <p:extLst>
      <p:ext uri="{BB962C8B-B14F-4D97-AF65-F5344CB8AC3E}">
        <p14:creationId xmlns:p14="http://schemas.microsoft.com/office/powerpoint/2010/main" val="373013329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latin typeface="Calibri" panose="020F0502020204030204" pitchFamily="34" charset="0"/>
              </a:rPr>
              <a:t>GENESIS STRUCTURE</a:t>
            </a:r>
          </a:p>
        </p:txBody>
      </p:sp>
      <p:sp>
        <p:nvSpPr>
          <p:cNvPr id="92163" name="Rectangle 2051"/>
          <p:cNvSpPr>
            <a:spLocks noGrp="1" noChangeArrowheads="1"/>
          </p:cNvSpPr>
          <p:nvPr>
            <p:ph type="body" idx="1"/>
          </p:nvPr>
        </p:nvSpPr>
        <p:spPr>
          <a:xfrm>
            <a:off x="495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254E9F-57EC-49DB-BB63-5454BEF2A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438" y="209550"/>
            <a:ext cx="5191125" cy="857250"/>
          </a:xfrm>
        </p:spPr>
        <p:txBody>
          <a:bodyPr/>
          <a:lstStyle/>
          <a:p>
            <a:pPr algn="ctr"/>
            <a:r>
              <a:rPr lang="en-US" sz="3600" dirty="0">
                <a:effectLst>
                  <a:outerShdw blurRad="38100" dist="38100" dir="2700000" algn="tl">
                    <a:srgbClr val="000000">
                      <a:alpha val="43137"/>
                    </a:srgbClr>
                  </a:outerShdw>
                </a:effectLst>
                <a:cs typeface="Calibri" panose="020F0502020204030204" pitchFamily="34" charset="0"/>
              </a:rPr>
              <a:t>THE DIVINE INSTITUTIONS</a:t>
            </a:r>
          </a:p>
        </p:txBody>
      </p:sp>
      <p:sp>
        <p:nvSpPr>
          <p:cNvPr id="3" name="Content Placeholder 2"/>
          <p:cNvSpPr>
            <a:spLocks noGrp="1"/>
          </p:cNvSpPr>
          <p:nvPr>
            <p:ph idx="1"/>
          </p:nvPr>
        </p:nvSpPr>
        <p:spPr>
          <a:xfrm>
            <a:off x="533400" y="1447800"/>
            <a:ext cx="8077200" cy="3714750"/>
          </a:xfrm>
        </p:spPr>
        <p:txBody>
          <a:bodyPr/>
          <a:lstStyle/>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Marriage and family (Gen. 1:26-28; 2:18-25)</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Labor (Gen. 2:15; 3:19)</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Conscience (Gen. 3:22)</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Government (Gen. 9:6)</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Nationalism (Gen. 11:1-9)</a:t>
            </a:r>
          </a:p>
        </p:txBody>
      </p:sp>
    </p:spTree>
    <p:extLst>
      <p:ext uri="{BB962C8B-B14F-4D97-AF65-F5344CB8AC3E}">
        <p14:creationId xmlns:p14="http://schemas.microsoft.com/office/powerpoint/2010/main" val="19841865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47800"/>
            <a:ext cx="8077200" cy="3714750"/>
          </a:xfrm>
        </p:spPr>
        <p:txBody>
          <a:bodyPr/>
          <a:lstStyle/>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Marriage and family (Gen. 1:26-28; 2:18-25)</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Labor (Gen. 2:15; 3:19)</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Conscience (Gen. 3:22)</a:t>
            </a:r>
          </a:p>
          <a:p>
            <a:pPr marL="429816" indent="-429816" eaLnBrk="1" hangingPunct="1">
              <a:spcBef>
                <a:spcPts val="0"/>
              </a:spcBef>
              <a:spcAft>
                <a:spcPts val="2700"/>
              </a:spcAft>
              <a:buClr>
                <a:srgbClr val="66FFFF"/>
              </a:buClr>
            </a:pPr>
            <a:r>
              <a:rPr lang="en-US" b="1" u="sng" dirty="0">
                <a:solidFill>
                  <a:srgbClr val="FFFFCC"/>
                </a:solidFill>
                <a:effectLst>
                  <a:outerShdw blurRad="38100" dist="38100" dir="2700000" algn="tl">
                    <a:srgbClr val="000000">
                      <a:alpha val="43137"/>
                    </a:srgbClr>
                  </a:outerShdw>
                </a:effectLst>
              </a:rPr>
              <a:t>Government (Gen. 9:6)</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Nationalism (Gen. 11:1-9)</a:t>
            </a:r>
          </a:p>
        </p:txBody>
      </p:sp>
      <p:sp>
        <p:nvSpPr>
          <p:cNvPr id="5" name="Title 1">
            <a:extLst>
              <a:ext uri="{FF2B5EF4-FFF2-40B4-BE49-F238E27FC236}">
                <a16:creationId xmlns:a16="http://schemas.microsoft.com/office/drawing/2014/main" id="{B188B7EA-FFCA-4066-91A8-6593BE009952}"/>
              </a:ext>
            </a:extLst>
          </p:cNvPr>
          <p:cNvSpPr>
            <a:spLocks noGrp="1"/>
          </p:cNvSpPr>
          <p:nvPr>
            <p:ph type="title"/>
          </p:nvPr>
        </p:nvSpPr>
        <p:spPr>
          <a:xfrm>
            <a:off x="1976438" y="209550"/>
            <a:ext cx="5191125" cy="857250"/>
          </a:xfrm>
        </p:spPr>
        <p:txBody>
          <a:bodyPr/>
          <a:lstStyle/>
          <a:p>
            <a:pPr algn="ctr"/>
            <a:r>
              <a:rPr lang="en-US" sz="3600" dirty="0">
                <a:effectLst>
                  <a:outerShdw blurRad="38100" dist="38100" dir="2700000" algn="tl">
                    <a:srgbClr val="000000">
                      <a:alpha val="43137"/>
                    </a:srgbClr>
                  </a:outerShdw>
                </a:effectLst>
                <a:cs typeface="Calibri" panose="020F0502020204030204" pitchFamily="34" charset="0"/>
              </a:rPr>
              <a:t>THE DIVINE INSTITUTIONS</a:t>
            </a:r>
          </a:p>
        </p:txBody>
      </p:sp>
    </p:spTree>
    <p:extLst>
      <p:ext uri="{BB962C8B-B14F-4D97-AF65-F5344CB8AC3E}">
        <p14:creationId xmlns:p14="http://schemas.microsoft.com/office/powerpoint/2010/main" val="421588646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l Rugh | Resources | Indian Hills Community Church">
            <a:extLst>
              <a:ext uri="{FF2B5EF4-FFF2-40B4-BE49-F238E27FC236}">
                <a16:creationId xmlns:a16="http://schemas.microsoft.com/office/drawing/2014/main" id="{E6F13CB0-63A5-4013-A161-3988843B99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985838"/>
            <a:ext cx="8686800" cy="488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67834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9623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Ephesians 1:10; 3:2 (KJV)</a:t>
            </a:r>
          </a:p>
          <a:p>
            <a:pPr marL="0" marR="0" algn="just">
              <a:spcBef>
                <a:spcPts val="0"/>
              </a:spcBef>
              <a:spcAft>
                <a:spcPts val="800"/>
              </a:spcAft>
            </a:pPr>
            <a:r>
              <a:rPr lang="en-US" sz="3600" kern="1200" dirty="0">
                <a:effectLst>
                  <a:outerShdw blurRad="38100" dist="38100" dir="2700000" algn="tl">
                    <a:srgbClr val="000000">
                      <a:alpha val="43137"/>
                    </a:srgbClr>
                  </a:outerShdw>
                </a:effectLst>
                <a:cs typeface="Calibri" panose="020F0502020204030204" pitchFamily="34" charset="0"/>
              </a:rPr>
              <a:t>“</a:t>
            </a:r>
            <a:r>
              <a:rPr lang="en-US" sz="3600" kern="1200" baseline="30000" dirty="0">
                <a:effectLst>
                  <a:outerShdw blurRad="38100" dist="38100" dir="2700000" algn="tl">
                    <a:srgbClr val="000000">
                      <a:alpha val="43137"/>
                    </a:srgbClr>
                  </a:outerShdw>
                </a:effectLst>
                <a:cs typeface="Calibri" panose="020F0502020204030204" pitchFamily="34" charset="0"/>
              </a:rPr>
              <a:t>10</a:t>
            </a:r>
            <a:r>
              <a:rPr lang="en-US" sz="3600" baseline="30000" dirty="0">
                <a:latin typeface="Calibri" panose="020F0502020204030204" pitchFamily="34" charset="0"/>
              </a:rPr>
              <a:t> </a:t>
            </a:r>
            <a:r>
              <a:rPr lang="en-US" sz="3600" kern="1200" dirty="0">
                <a:effectLst>
                  <a:outerShdw blurRad="38100" dist="38100" dir="2700000" algn="tl">
                    <a:srgbClr val="000000">
                      <a:alpha val="43137"/>
                    </a:srgbClr>
                  </a:outerShdw>
                </a:effectLst>
                <a:cs typeface="Calibri" panose="020F0502020204030204" pitchFamily="34" charset="0"/>
              </a:rPr>
              <a:t>That in the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dispensation [</a:t>
            </a:r>
            <a:r>
              <a:rPr lang="en-US" sz="3600" b="1" i="1" u="sng" kern="1200" dirty="0" err="1">
                <a:solidFill>
                  <a:srgbClr val="FFFFCC"/>
                </a:solidFill>
                <a:effectLst>
                  <a:outerShdw blurRad="38100" dist="38100" dir="2700000" algn="tl">
                    <a:srgbClr val="000000">
                      <a:alpha val="43137"/>
                    </a:srgbClr>
                  </a:outerShdw>
                </a:effectLst>
                <a:cs typeface="Calibri" panose="020F0502020204030204" pitchFamily="34" charset="0"/>
              </a:rPr>
              <a:t>oikonomia</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kern="12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kern="1200" dirty="0">
                <a:effectLst>
                  <a:outerShdw blurRad="38100" dist="38100" dir="2700000" algn="tl">
                    <a:srgbClr val="000000">
                      <a:alpha val="43137"/>
                    </a:srgbClr>
                  </a:outerShdw>
                </a:effectLst>
                <a:cs typeface="Calibri" panose="020F0502020204030204" pitchFamily="34" charset="0"/>
              </a:rPr>
              <a:t>of the fulness of times he might gather together in one all things in Christ, both which are in heaven, and which are on earth; even in him… </a:t>
            </a:r>
            <a:r>
              <a:rPr lang="en-US" sz="3600" kern="1200" baseline="30000" dirty="0">
                <a:effectLst>
                  <a:outerShdw blurRad="38100" dist="38100" dir="2700000" algn="tl">
                    <a:srgbClr val="000000">
                      <a:alpha val="43137"/>
                    </a:srgbClr>
                  </a:outerShdw>
                </a:effectLst>
                <a:cs typeface="Calibri" panose="020F0502020204030204" pitchFamily="34" charset="0"/>
              </a:rPr>
              <a:t>2</a:t>
            </a:r>
            <a:r>
              <a:rPr lang="en-US" sz="3600" baseline="30000" dirty="0">
                <a:latin typeface="Calibri" panose="020F0502020204030204" pitchFamily="34" charset="0"/>
              </a:rPr>
              <a:t> </a:t>
            </a:r>
            <a:r>
              <a:rPr lang="en-US" sz="3600" kern="1200" dirty="0">
                <a:effectLst>
                  <a:outerShdw blurRad="38100" dist="38100" dir="2700000" algn="tl">
                    <a:srgbClr val="000000">
                      <a:alpha val="43137"/>
                    </a:srgbClr>
                  </a:outerShdw>
                </a:effectLst>
                <a:cs typeface="Calibri" panose="020F0502020204030204" pitchFamily="34" charset="0"/>
              </a:rPr>
              <a:t>If ye have heard of the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dispensation [</a:t>
            </a:r>
            <a:r>
              <a:rPr lang="en-US" sz="3600" b="1" i="1" u="sng" kern="1200" dirty="0" err="1">
                <a:solidFill>
                  <a:srgbClr val="FFFFCC"/>
                </a:solidFill>
                <a:effectLst>
                  <a:outerShdw blurRad="38100" dist="38100" dir="2700000" algn="tl">
                    <a:srgbClr val="000000">
                      <a:alpha val="43137"/>
                    </a:srgbClr>
                  </a:outerShdw>
                </a:effectLst>
                <a:cs typeface="Calibri" panose="020F0502020204030204" pitchFamily="34" charset="0"/>
              </a:rPr>
              <a:t>oikonomia</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 of the grace of God which is given me to you-ward:”</a:t>
            </a:r>
          </a:p>
        </p:txBody>
      </p:sp>
    </p:spTree>
    <p:extLst>
      <p:ext uri="{BB962C8B-B14F-4D97-AF65-F5344CB8AC3E}">
        <p14:creationId xmlns:p14="http://schemas.microsoft.com/office/powerpoint/2010/main" val="829536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123ADC-64C5-4976-B9DC-4412CA6F69C3}"/>
              </a:ext>
            </a:extLst>
          </p:cNvPr>
          <p:cNvPicPr>
            <a:picLocks noChangeAspect="1"/>
          </p:cNvPicPr>
          <p:nvPr/>
        </p:nvPicPr>
        <p:blipFill rotWithShape="1">
          <a:blip r:embed="rId2"/>
          <a:srcRect l="4960" t="3333" r="4127" b="3333"/>
          <a:stretch/>
        </p:blipFill>
        <p:spPr>
          <a:xfrm>
            <a:off x="419100" y="228600"/>
            <a:ext cx="8305800" cy="6400800"/>
          </a:xfrm>
          <a:prstGeom prst="rect">
            <a:avLst/>
          </a:prstGeom>
        </p:spPr>
      </p:pic>
    </p:spTree>
    <p:extLst>
      <p:ext uri="{BB962C8B-B14F-4D97-AF65-F5344CB8AC3E}">
        <p14:creationId xmlns:p14="http://schemas.microsoft.com/office/powerpoint/2010/main" val="65411439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9" y="533400"/>
            <a:ext cx="8839201" cy="5791200"/>
          </a:xfrm>
          <a:prstGeom prst="rect">
            <a:avLst/>
          </a:prstGeom>
          <a:ln>
            <a:solidFill>
              <a:srgbClr val="FFFFCC"/>
            </a:solidFill>
          </a:ln>
        </p:spPr>
      </p:pic>
    </p:spTree>
    <p:extLst>
      <p:ext uri="{BB962C8B-B14F-4D97-AF65-F5344CB8AC3E}">
        <p14:creationId xmlns:p14="http://schemas.microsoft.com/office/powerpoint/2010/main" val="2544775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25932266"/>
              </p:ext>
            </p:extLst>
          </p:nvPr>
        </p:nvGraphicFramePr>
        <p:xfrm>
          <a:off x="76200" y="61121"/>
          <a:ext cx="8991600" cy="6735759"/>
        </p:xfrm>
        <a:graphic>
          <a:graphicData uri="http://schemas.openxmlformats.org/drawingml/2006/table">
            <a:tbl>
              <a:tblPr firstRow="1" bandRow="1">
                <a:tableStyleId>{D7AC3CCA-C797-4891-BE02-D94E43425B78}</a:tableStyleId>
              </a:tblPr>
              <a:tblGrid>
                <a:gridCol w="4343399">
                  <a:extLst>
                    <a:ext uri="{9D8B030D-6E8A-4147-A177-3AD203B41FA5}">
                      <a16:colId xmlns:a16="http://schemas.microsoft.com/office/drawing/2014/main" val="3700007483"/>
                    </a:ext>
                  </a:extLst>
                </a:gridCol>
                <a:gridCol w="4648201">
                  <a:extLst>
                    <a:ext uri="{9D8B030D-6E8A-4147-A177-3AD203B41FA5}">
                      <a16:colId xmlns:a16="http://schemas.microsoft.com/office/drawing/2014/main" val="2767129813"/>
                    </a:ext>
                  </a:extLst>
                </a:gridCol>
              </a:tblGrid>
              <a:tr h="640080">
                <a:tc gridSpan="2">
                  <a:txBody>
                    <a:bodyPr/>
                    <a:lstStyle/>
                    <a:p>
                      <a:pPr algn="ctr">
                        <a:spcBef>
                          <a:spcPts val="300"/>
                        </a:spcBef>
                        <a:spcAft>
                          <a:spcPts val="300"/>
                        </a:spcAft>
                      </a:pPr>
                      <a:r>
                        <a:rPr lang="en-US" sz="32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Eden = Probationary Environment</a:t>
                      </a:r>
                    </a:p>
                  </a:txBody>
                  <a:tcPr anchor="ctr">
                    <a:solidFill>
                      <a:schemeClr val="bg2"/>
                    </a:solidFill>
                  </a:tcPr>
                </a:tc>
                <a:tc hMerge="1">
                  <a:txBody>
                    <a:bodyPr/>
                    <a:lstStyle/>
                    <a:p>
                      <a:endParaRPr lang="en-US" dirty="0">
                        <a:solidFill>
                          <a:srgbClr val="00FFFF"/>
                        </a:solidFill>
                      </a:endParaRPr>
                    </a:p>
                  </a:txBody>
                  <a:tcPr>
                    <a:solidFill>
                      <a:srgbClr val="00FFFF"/>
                    </a:solidFill>
                  </a:tcPr>
                </a:tc>
                <a:extLst>
                  <a:ext uri="{0D108BD9-81ED-4DB2-BD59-A6C34878D82A}">
                    <a16:rowId xmlns:a16="http://schemas.microsoft.com/office/drawing/2014/main" val="784803085"/>
                  </a:ext>
                </a:extLst>
              </a:tr>
              <a:tr h="522685">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800" b="1" u="none" dirty="0">
                          <a:solidFill>
                            <a:srgbClr val="C00000"/>
                          </a:solidFill>
                          <a:latin typeface="Calibri" panose="020F0502020204030204" pitchFamily="34" charset="0"/>
                          <a:cs typeface="Calibri" panose="020F0502020204030204" pitchFamily="34" charset="0"/>
                        </a:rPr>
                        <a:t>Eden (Genesis 1-2)</a:t>
                      </a:r>
                    </a:p>
                  </a:txBody>
                  <a:tcPr anchor="ctr">
                    <a:solidFill>
                      <a:schemeClr val="tx1"/>
                    </a:solidFill>
                  </a:tcPr>
                </a:tc>
                <a:tc>
                  <a:txBody>
                    <a:bodyPr/>
                    <a:lstStyle/>
                    <a:p>
                      <a:pPr algn="ctr">
                        <a:spcBef>
                          <a:spcPts val="300"/>
                        </a:spcBef>
                        <a:spcAft>
                          <a:spcPts val="300"/>
                        </a:spcAft>
                      </a:pPr>
                      <a:r>
                        <a:rPr kumimoji="0" lang="en-US" sz="2800" b="1" u="none" strike="noStrike" kern="1200" cap="none" normalizeH="0" baseline="0" dirty="0">
                          <a:ln>
                            <a:noFill/>
                          </a:ln>
                          <a:solidFill>
                            <a:srgbClr val="0000FF"/>
                          </a:solidFill>
                          <a:effectLst/>
                          <a:latin typeface="Calibri" panose="020F0502020204030204" pitchFamily="34" charset="0"/>
                          <a:cs typeface="Calibri" panose="020F0502020204030204" pitchFamily="34" charset="0"/>
                        </a:rPr>
                        <a:t>Eternal State (Rev 21-22)</a:t>
                      </a:r>
                      <a:endParaRPr kumimoji="0" lang="en-US" sz="28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endParaRPr>
                    </a:p>
                  </a:txBody>
                  <a:tcPr anchor="ctr">
                    <a:solidFill>
                      <a:schemeClr val="tx1"/>
                    </a:solidFill>
                  </a:tcPr>
                </a:tc>
                <a:extLst>
                  <a:ext uri="{0D108BD9-81ED-4DB2-BD59-A6C34878D82A}">
                    <a16:rowId xmlns:a16="http://schemas.microsoft.com/office/drawing/2014/main" val="1956340708"/>
                  </a:ext>
                </a:extLst>
              </a:tr>
              <a:tr h="522685">
                <a:tc>
                  <a:txBody>
                    <a:bodyPr/>
                    <a:lstStyle/>
                    <a:p>
                      <a:pPr marL="0" indent="0">
                        <a:spcBef>
                          <a:spcPts val="300"/>
                        </a:spcBef>
                        <a:spcAft>
                          <a:spcPts val="300"/>
                        </a:spcAft>
                        <a:buNone/>
                        <a:defRPr/>
                      </a:pPr>
                      <a:r>
                        <a:rPr lang="en-US" sz="2400" b="1" u="none" kern="1200" dirty="0">
                          <a:solidFill>
                            <a:srgbClr val="C00000"/>
                          </a:solidFill>
                          <a:latin typeface="Calibri" panose="020F0502020204030204" pitchFamily="34" charset="0"/>
                          <a:ea typeface="+mn-ea"/>
                          <a:cs typeface="Calibri" panose="020F0502020204030204" pitchFamily="34" charset="0"/>
                        </a:rPr>
                        <a:t>Division: light/darkness 1:4</a:t>
                      </a:r>
                    </a:p>
                  </a:txBody>
                  <a:tcPr anchor="ctr">
                    <a:solidFill>
                      <a:schemeClr val="tx1"/>
                    </a:solidFill>
                  </a:tcPr>
                </a:tc>
                <a:tc>
                  <a:txBody>
                    <a:bodyPr/>
                    <a:lstStyle/>
                    <a:p>
                      <a:pPr marL="0" indent="0">
                        <a:spcBef>
                          <a:spcPts val="300"/>
                        </a:spcBef>
                        <a:spcAft>
                          <a:spcPts val="300"/>
                        </a:spcAft>
                        <a:buNone/>
                        <a:defRPr/>
                      </a:pP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No night 21:25</a:t>
                      </a:r>
                    </a:p>
                  </a:txBody>
                  <a:tcPr anchor="ctr">
                    <a:solidFill>
                      <a:schemeClr val="tx1"/>
                    </a:solidFill>
                  </a:tcPr>
                </a:tc>
                <a:extLst>
                  <a:ext uri="{0D108BD9-81ED-4DB2-BD59-A6C34878D82A}">
                    <a16:rowId xmlns:a16="http://schemas.microsoft.com/office/drawing/2014/main" val="833816217"/>
                  </a:ext>
                </a:extLst>
              </a:tr>
              <a:tr h="522685">
                <a:tc>
                  <a:txBody>
                    <a:bodyPr/>
                    <a:lstStyle/>
                    <a:p>
                      <a:pPr marL="0" indent="0">
                        <a:spcBef>
                          <a:spcPts val="300"/>
                        </a:spcBef>
                        <a:spcAft>
                          <a:spcPts val="300"/>
                        </a:spcAft>
                        <a:buNone/>
                        <a:defRPr/>
                      </a:pPr>
                      <a:r>
                        <a:rPr lang="en-US" sz="2400" b="1" u="none" kern="1200" dirty="0">
                          <a:solidFill>
                            <a:srgbClr val="C00000"/>
                          </a:solidFill>
                          <a:latin typeface="Calibri" panose="020F0502020204030204" pitchFamily="34" charset="0"/>
                          <a:ea typeface="+mn-ea"/>
                          <a:cs typeface="Calibri" panose="020F0502020204030204" pitchFamily="34" charset="0"/>
                        </a:rPr>
                        <a:t>Division: land/sea 1:10</a:t>
                      </a:r>
                    </a:p>
                  </a:txBody>
                  <a:tcPr anchor="ctr">
                    <a:solidFill>
                      <a:schemeClr val="tx1"/>
                    </a:solidFill>
                  </a:tcPr>
                </a:tc>
                <a:tc>
                  <a:txBody>
                    <a:bodyPr/>
                    <a:lstStyle/>
                    <a:p>
                      <a:pPr marL="0" indent="0">
                        <a:spcBef>
                          <a:spcPts val="300"/>
                        </a:spcBef>
                        <a:spcAft>
                          <a:spcPts val="300"/>
                        </a:spcAft>
                        <a:buNone/>
                        <a:defRPr/>
                      </a:pP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No sea 21:1</a:t>
                      </a:r>
                    </a:p>
                  </a:txBody>
                  <a:tcPr anchor="ctr">
                    <a:solidFill>
                      <a:schemeClr val="tx1"/>
                    </a:solidFill>
                  </a:tcPr>
                </a:tc>
                <a:extLst>
                  <a:ext uri="{0D108BD9-81ED-4DB2-BD59-A6C34878D82A}">
                    <a16:rowId xmlns:a16="http://schemas.microsoft.com/office/drawing/2014/main" val="1701469708"/>
                  </a:ext>
                </a:extLst>
              </a:tr>
              <a:tr h="522685">
                <a:tc>
                  <a:txBody>
                    <a:bodyPr/>
                    <a:lstStyle/>
                    <a:p>
                      <a:pPr marL="0" indent="0">
                        <a:spcBef>
                          <a:spcPts val="300"/>
                        </a:spcBef>
                        <a:spcAft>
                          <a:spcPts val="300"/>
                        </a:spcAft>
                        <a:buNone/>
                        <a:defRPr/>
                      </a:pPr>
                      <a:r>
                        <a:rPr lang="en-US" sz="2400" b="1" u="none" kern="1200" dirty="0">
                          <a:solidFill>
                            <a:srgbClr val="C00000"/>
                          </a:solidFill>
                          <a:latin typeface="Calibri" panose="020F0502020204030204" pitchFamily="34" charset="0"/>
                          <a:ea typeface="+mn-ea"/>
                          <a:cs typeface="Calibri" panose="020F0502020204030204" pitchFamily="34" charset="0"/>
                        </a:rPr>
                        <a:t>Sun &amp; moon 1:16</a:t>
                      </a:r>
                    </a:p>
                  </a:txBody>
                  <a:tcPr anchor="ctr">
                    <a:solidFill>
                      <a:schemeClr val="tx1"/>
                    </a:solidFill>
                  </a:tcPr>
                </a:tc>
                <a:tc>
                  <a:txBody>
                    <a:bodyPr/>
                    <a:lstStyle/>
                    <a:p>
                      <a:pPr marL="0" indent="0">
                        <a:spcBef>
                          <a:spcPts val="300"/>
                        </a:spcBef>
                        <a:spcAft>
                          <a:spcPts val="300"/>
                        </a:spcAft>
                        <a:buNone/>
                        <a:defRPr/>
                      </a:pP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No sun &amp; moon 21:23</a:t>
                      </a:r>
                    </a:p>
                  </a:txBody>
                  <a:tcPr anchor="ctr">
                    <a:solidFill>
                      <a:schemeClr val="tx1"/>
                    </a:solidFill>
                  </a:tcPr>
                </a:tc>
                <a:extLst>
                  <a:ext uri="{0D108BD9-81ED-4DB2-BD59-A6C34878D82A}">
                    <a16:rowId xmlns:a16="http://schemas.microsoft.com/office/drawing/2014/main" val="817110365"/>
                  </a:ext>
                </a:extLst>
              </a:tr>
              <a:tr h="522685">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2400" b="1" u="none" kern="1200" dirty="0">
                          <a:solidFill>
                            <a:srgbClr val="C00000"/>
                          </a:solidFill>
                          <a:latin typeface="Calibri" panose="020F0502020204030204" pitchFamily="34" charset="0"/>
                          <a:ea typeface="+mn-ea"/>
                          <a:cs typeface="Calibri" panose="020F0502020204030204" pitchFamily="34" charset="0"/>
                        </a:rPr>
                        <a:t>Garden 2:8-9</a:t>
                      </a:r>
                    </a:p>
                  </a:txBody>
                  <a:tcPr anchor="ctr">
                    <a:solidFill>
                      <a:schemeClr val="tx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City (21:2)</a:t>
                      </a:r>
                    </a:p>
                  </a:txBody>
                  <a:tcPr anchor="ctr">
                    <a:solidFill>
                      <a:schemeClr val="tx1"/>
                    </a:solidFill>
                  </a:tcPr>
                </a:tc>
                <a:extLst>
                  <a:ext uri="{0D108BD9-81ED-4DB2-BD59-A6C34878D82A}">
                    <a16:rowId xmlns:a16="http://schemas.microsoft.com/office/drawing/2014/main" val="1982912705"/>
                  </a:ext>
                </a:extLst>
              </a:tr>
              <a:tr h="522685">
                <a:tc>
                  <a:txBody>
                    <a:bodyPr/>
                    <a:lstStyle/>
                    <a:p>
                      <a:pPr marL="0" indent="0">
                        <a:spcBef>
                          <a:spcPts val="300"/>
                        </a:spcBef>
                        <a:spcAft>
                          <a:spcPts val="300"/>
                        </a:spcAft>
                        <a:buNone/>
                        <a:defRPr/>
                      </a:pPr>
                      <a:r>
                        <a:rPr lang="en-US" sz="2400" b="1" u="none" kern="1200" dirty="0">
                          <a:solidFill>
                            <a:srgbClr val="C00000"/>
                          </a:solidFill>
                          <a:latin typeface="Calibri" panose="020F0502020204030204" pitchFamily="34" charset="0"/>
                          <a:ea typeface="+mn-ea"/>
                          <a:cs typeface="Calibri" panose="020F0502020204030204" pitchFamily="34" charset="0"/>
                        </a:rPr>
                        <a:t>River flowing out of Eden 2:10</a:t>
                      </a:r>
                    </a:p>
                  </a:txBody>
                  <a:tcPr anchor="ctr">
                    <a:solidFill>
                      <a:schemeClr val="tx1"/>
                    </a:solidFill>
                  </a:tcPr>
                </a:tc>
                <a:tc>
                  <a:txBody>
                    <a:bodyPr/>
                    <a:lstStyle/>
                    <a:p>
                      <a:pPr marL="0" indent="0">
                        <a:spcBef>
                          <a:spcPts val="300"/>
                        </a:spcBef>
                        <a:spcAft>
                          <a:spcPts val="300"/>
                        </a:spcAft>
                        <a:buNone/>
                        <a:defRPr/>
                      </a:pP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River flowing from throne 22:1</a:t>
                      </a:r>
                    </a:p>
                  </a:txBody>
                  <a:tcPr anchor="ctr">
                    <a:solidFill>
                      <a:schemeClr val="tx1"/>
                    </a:solidFill>
                  </a:tcPr>
                </a:tc>
                <a:extLst>
                  <a:ext uri="{0D108BD9-81ED-4DB2-BD59-A6C34878D82A}">
                    <a16:rowId xmlns:a16="http://schemas.microsoft.com/office/drawing/2014/main" val="3917941003"/>
                  </a:ext>
                </a:extLst>
              </a:tr>
              <a:tr h="522685">
                <a:tc>
                  <a:txBody>
                    <a:bodyPr/>
                    <a:lstStyle/>
                    <a:p>
                      <a:pPr marL="0" indent="0">
                        <a:spcBef>
                          <a:spcPts val="300"/>
                        </a:spcBef>
                        <a:spcAft>
                          <a:spcPts val="300"/>
                        </a:spcAft>
                        <a:buNone/>
                        <a:defRPr/>
                      </a:pPr>
                      <a:r>
                        <a:rPr lang="en-US" sz="2400" b="1" u="none" kern="1200" dirty="0">
                          <a:solidFill>
                            <a:srgbClr val="C00000"/>
                          </a:solidFill>
                          <a:latin typeface="Calibri" panose="020F0502020204030204" pitchFamily="34" charset="0"/>
                          <a:ea typeface="+mn-ea"/>
                          <a:cs typeface="Calibri" panose="020F0502020204030204" pitchFamily="34" charset="0"/>
                        </a:rPr>
                        <a:t>Gold in the land 2:12</a:t>
                      </a:r>
                    </a:p>
                  </a:txBody>
                  <a:tcPr anchor="ctr">
                    <a:solidFill>
                      <a:schemeClr val="tx1"/>
                    </a:solidFill>
                  </a:tcPr>
                </a:tc>
                <a:tc>
                  <a:txBody>
                    <a:bodyPr/>
                    <a:lstStyle/>
                    <a:p>
                      <a:pPr marL="0" indent="0">
                        <a:spcBef>
                          <a:spcPts val="300"/>
                        </a:spcBef>
                        <a:spcAft>
                          <a:spcPts val="300"/>
                        </a:spcAft>
                        <a:buNone/>
                        <a:defRPr/>
                      </a:pP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Gold in the city 21:21</a:t>
                      </a:r>
                    </a:p>
                  </a:txBody>
                  <a:tcPr anchor="ctr">
                    <a:solidFill>
                      <a:schemeClr val="tx1"/>
                    </a:solidFill>
                  </a:tcPr>
                </a:tc>
                <a:extLst>
                  <a:ext uri="{0D108BD9-81ED-4DB2-BD59-A6C34878D82A}">
                    <a16:rowId xmlns:a16="http://schemas.microsoft.com/office/drawing/2014/main" val="3053562226"/>
                  </a:ext>
                </a:extLst>
              </a:tr>
              <a:tr h="940834">
                <a:tc>
                  <a:txBody>
                    <a:bodyPr/>
                    <a:lstStyle/>
                    <a:p>
                      <a:pPr marL="0" indent="0">
                        <a:spcBef>
                          <a:spcPts val="300"/>
                        </a:spcBef>
                        <a:spcAft>
                          <a:spcPts val="300"/>
                        </a:spcAft>
                        <a:buNone/>
                        <a:defRPr/>
                      </a:pPr>
                      <a:r>
                        <a:rPr lang="en-US" sz="2400" b="1" u="none" kern="1200" dirty="0">
                          <a:solidFill>
                            <a:srgbClr val="C00000"/>
                          </a:solidFill>
                          <a:latin typeface="Calibri" panose="020F0502020204030204" pitchFamily="34" charset="0"/>
                          <a:ea typeface="+mn-ea"/>
                          <a:cs typeface="Calibri" panose="020F0502020204030204" pitchFamily="34" charset="0"/>
                        </a:rPr>
                        <a:t>Tree of life in the middle of garden 2:9</a:t>
                      </a:r>
                    </a:p>
                  </a:txBody>
                  <a:tcPr anchor="ctr">
                    <a:solidFill>
                      <a:schemeClr val="tx1"/>
                    </a:solidFill>
                  </a:tcPr>
                </a:tc>
                <a:tc>
                  <a:txBody>
                    <a:bodyPr/>
                    <a:lstStyle/>
                    <a:p>
                      <a:pPr marL="0" indent="0">
                        <a:spcBef>
                          <a:spcPts val="300"/>
                        </a:spcBef>
                        <a:spcAft>
                          <a:spcPts val="300"/>
                        </a:spcAft>
                        <a:buNone/>
                        <a:defRPr/>
                      </a:pP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Tree of life throughout city 22:2</a:t>
                      </a:r>
                    </a:p>
                  </a:txBody>
                  <a:tcPr anchor="ctr">
                    <a:solidFill>
                      <a:schemeClr val="tx1"/>
                    </a:solidFill>
                  </a:tcPr>
                </a:tc>
                <a:extLst>
                  <a:ext uri="{0D108BD9-81ED-4DB2-BD59-A6C34878D82A}">
                    <a16:rowId xmlns:a16="http://schemas.microsoft.com/office/drawing/2014/main" val="2176933553"/>
                  </a:ext>
                </a:extLst>
              </a:tr>
              <a:tr h="522685">
                <a:tc>
                  <a:txBody>
                    <a:bodyPr/>
                    <a:lstStyle/>
                    <a:p>
                      <a:pPr marL="0" indent="0">
                        <a:spcBef>
                          <a:spcPts val="300"/>
                        </a:spcBef>
                        <a:spcAft>
                          <a:spcPts val="300"/>
                        </a:spcAft>
                        <a:buNone/>
                        <a:defRPr/>
                      </a:pPr>
                      <a:r>
                        <a:rPr lang="en-US" sz="2400" b="1" u="none" kern="1200" dirty="0">
                          <a:solidFill>
                            <a:srgbClr val="C00000"/>
                          </a:solidFill>
                          <a:latin typeface="Calibri" panose="020F0502020204030204" pitchFamily="34" charset="0"/>
                          <a:ea typeface="+mn-ea"/>
                          <a:cs typeface="Calibri" panose="020F0502020204030204" pitchFamily="34" charset="0"/>
                        </a:rPr>
                        <a:t>Bdellium and onyx stone 2:12</a:t>
                      </a:r>
                    </a:p>
                  </a:txBody>
                  <a:tcPr anchor="ctr">
                    <a:solidFill>
                      <a:schemeClr val="tx1"/>
                    </a:solidFill>
                  </a:tcPr>
                </a:tc>
                <a:tc>
                  <a:txBody>
                    <a:bodyPr/>
                    <a:lstStyle/>
                    <a:p>
                      <a:pPr marL="0" indent="0">
                        <a:spcBef>
                          <a:spcPts val="300"/>
                        </a:spcBef>
                        <a:spcAft>
                          <a:spcPts val="300"/>
                        </a:spcAft>
                        <a:buNone/>
                        <a:defRPr/>
                      </a:pP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All manner of stones 21:19</a:t>
                      </a:r>
                    </a:p>
                  </a:txBody>
                  <a:tcPr anchor="ctr">
                    <a:solidFill>
                      <a:schemeClr val="tx1"/>
                    </a:solidFill>
                  </a:tcPr>
                </a:tc>
                <a:extLst>
                  <a:ext uri="{0D108BD9-81ED-4DB2-BD59-A6C34878D82A}">
                    <a16:rowId xmlns:a16="http://schemas.microsoft.com/office/drawing/2014/main" val="2206858893"/>
                  </a:ext>
                </a:extLst>
              </a:tr>
              <a:tr h="607605">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2400" b="1" u="none" kern="1200" dirty="0">
                          <a:solidFill>
                            <a:srgbClr val="C00000"/>
                          </a:solidFill>
                          <a:latin typeface="Calibri" panose="020F0502020204030204" pitchFamily="34" charset="0"/>
                          <a:ea typeface="+mn-ea"/>
                          <a:cs typeface="Calibri" panose="020F0502020204030204" pitchFamily="34" charset="0"/>
                        </a:rPr>
                        <a:t>God walking in the garden 3:8</a:t>
                      </a:r>
                    </a:p>
                  </a:txBody>
                  <a:tcPr anchor="ctr">
                    <a:solidFill>
                      <a:schemeClr val="tx1"/>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4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God dwelling with His people 21:3</a:t>
                      </a:r>
                    </a:p>
                  </a:txBody>
                  <a:tcPr anchor="ctr">
                    <a:solidFill>
                      <a:schemeClr val="tx1"/>
                    </a:solidFill>
                  </a:tcPr>
                </a:tc>
                <a:extLst>
                  <a:ext uri="{0D108BD9-81ED-4DB2-BD59-A6C34878D82A}">
                    <a16:rowId xmlns:a16="http://schemas.microsoft.com/office/drawing/2014/main" val="1251010712"/>
                  </a:ext>
                </a:extLst>
              </a:tr>
              <a:tr h="313610">
                <a:tc gridSpan="2">
                  <a:txBody>
                    <a:bodyPr/>
                    <a:lstStyle/>
                    <a:p>
                      <a:pPr algn="ctr"/>
                      <a:r>
                        <a:rPr lang="en-US" sz="1800" dirty="0">
                          <a:latin typeface="Calibri" panose="020F0502020204030204" pitchFamily="34" charset="0"/>
                          <a:cs typeface="Calibri" panose="020F0502020204030204" pitchFamily="34" charset="0"/>
                        </a:rPr>
                        <a:t>Henry Morris, Genesis Record, p.33</a:t>
                      </a:r>
                      <a:endParaRPr lang="en-US" sz="1800" dirty="0">
                        <a:solidFill>
                          <a:schemeClr val="bg2"/>
                        </a:solidFill>
                        <a:latin typeface="Calibri" panose="020F0502020204030204" pitchFamily="34" charset="0"/>
                        <a:cs typeface="Calibri" panose="020F0502020204030204" pitchFamily="34" charset="0"/>
                      </a:endParaRPr>
                    </a:p>
                  </a:txBody>
                  <a:tcPr anchor="ctr">
                    <a:solidFill>
                      <a:schemeClr val="tx1"/>
                    </a:solidFill>
                  </a:tcPr>
                </a:tc>
                <a:tc hMerge="1">
                  <a:txBody>
                    <a:bodyPr/>
                    <a:lstStyle/>
                    <a:p>
                      <a:endParaRPr lang="en-US" dirty="0">
                        <a:solidFill>
                          <a:schemeClr val="bg1"/>
                        </a:solidFill>
                      </a:endParaRPr>
                    </a:p>
                  </a:txBody>
                  <a:tcPr/>
                </a:tc>
                <a:extLst>
                  <a:ext uri="{0D108BD9-81ED-4DB2-BD59-A6C34878D82A}">
                    <a16:rowId xmlns:a16="http://schemas.microsoft.com/office/drawing/2014/main" val="218776997"/>
                  </a:ext>
                </a:extLst>
              </a:tr>
            </a:tbl>
          </a:graphicData>
        </a:graphic>
      </p:graphicFrame>
    </p:spTree>
    <p:extLst>
      <p:ext uri="{BB962C8B-B14F-4D97-AF65-F5344CB8AC3E}">
        <p14:creationId xmlns:p14="http://schemas.microsoft.com/office/powerpoint/2010/main" val="330439607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3048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1346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ea typeface="+mn-ea"/>
                <a:cs typeface="+mn-cs"/>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2" name="Picture 1">
            <a:extLst>
              <a:ext uri="{FF2B5EF4-FFF2-40B4-BE49-F238E27FC236}">
                <a16:creationId xmlns:a16="http://schemas.microsoft.com/office/drawing/2014/main" id="{4344E119-6A00-428C-9A86-0105B4A758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2137602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026"/>
          <p:cNvSpPr>
            <a:spLocks noGrp="1" noChangeArrowheads="1"/>
          </p:cNvSpPr>
          <p:nvPr>
            <p:ph type="title"/>
          </p:nvPr>
        </p:nvSpPr>
        <p:spPr>
          <a:xfrm>
            <a:off x="2857500" y="304800"/>
            <a:ext cx="3429000" cy="1143000"/>
          </a:xfrm>
        </p:spPr>
        <p:txBody>
          <a:bodyPr/>
          <a:lstStyle/>
          <a:p>
            <a:pPr algn="ctr" eaLnBrk="1" hangingPunct="1"/>
            <a:r>
              <a:rPr lang="en-US" sz="3600" dirty="0">
                <a:effectLst>
                  <a:outerShdw blurRad="38100" dist="38100" dir="2700000" algn="tl">
                    <a:srgbClr val="000000">
                      <a:alpha val="43137"/>
                    </a:srgbClr>
                  </a:outerShdw>
                </a:effectLst>
              </a:rPr>
              <a:t>Noahic Covenant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9:8-17) </a:t>
            </a:r>
            <a:endParaRPr lang="en-US" sz="3200" dirty="0">
              <a:solidFill>
                <a:schemeClr val="tx1"/>
              </a:solidFill>
              <a:effectLst>
                <a:outerShdw blurRad="38100" dist="38100" dir="2700000" algn="tl">
                  <a:srgbClr val="000000"/>
                </a:outerShdw>
              </a:effectLst>
              <a:ea typeface="+mn-ea"/>
              <a:cs typeface="+mn-cs"/>
            </a:endParaRPr>
          </a:p>
        </p:txBody>
      </p:sp>
      <p:sp>
        <p:nvSpPr>
          <p:cNvPr id="157699" name="Rectangle 1027"/>
          <p:cNvSpPr>
            <a:spLocks noGrp="1" noChangeArrowheads="1"/>
          </p:cNvSpPr>
          <p:nvPr>
            <p:ph type="body" idx="1"/>
          </p:nvPr>
        </p:nvSpPr>
        <p:spPr>
          <a:xfrm>
            <a:off x="1385094" y="1600200"/>
            <a:ext cx="6373812" cy="446087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Covenant promise (Gen. 9:8-11)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Covenant definition (Gen. 9:9, 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Covenant sign (Gen. 9:12-17)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Other covenant signs</a:t>
            </a:r>
          </a:p>
        </p:txBody>
      </p:sp>
      <p:pic>
        <p:nvPicPr>
          <p:cNvPr id="2" name="Picture 1">
            <a:extLst>
              <a:ext uri="{FF2B5EF4-FFF2-40B4-BE49-F238E27FC236}">
                <a16:creationId xmlns:a16="http://schemas.microsoft.com/office/drawing/2014/main" id="{52685B7C-331D-4BFA-AB9A-1C710661E9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3574990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026"/>
          <p:cNvSpPr>
            <a:spLocks noGrp="1" noChangeArrowheads="1"/>
          </p:cNvSpPr>
          <p:nvPr>
            <p:ph type="title"/>
          </p:nvPr>
        </p:nvSpPr>
        <p:spPr>
          <a:xfrm>
            <a:off x="2857500" y="304800"/>
            <a:ext cx="3429000" cy="1143000"/>
          </a:xfrm>
        </p:spPr>
        <p:txBody>
          <a:bodyPr/>
          <a:lstStyle/>
          <a:p>
            <a:pPr algn="ctr" eaLnBrk="1" hangingPunct="1"/>
            <a:r>
              <a:rPr lang="en-US" sz="3600" dirty="0">
                <a:effectLst>
                  <a:outerShdw blurRad="38100" dist="38100" dir="2700000" algn="tl">
                    <a:srgbClr val="000000">
                      <a:alpha val="43137"/>
                    </a:srgbClr>
                  </a:outerShdw>
                </a:effectLst>
              </a:rPr>
              <a:t>Noahic Covenant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9:8-17) </a:t>
            </a:r>
            <a:endParaRPr lang="en-US" sz="3200" dirty="0">
              <a:solidFill>
                <a:schemeClr val="tx1"/>
              </a:solidFill>
              <a:effectLst>
                <a:outerShdw blurRad="38100" dist="38100" dir="2700000" algn="tl">
                  <a:srgbClr val="000000"/>
                </a:outerShdw>
              </a:effectLst>
              <a:ea typeface="+mn-ea"/>
              <a:cs typeface="+mn-cs"/>
            </a:endParaRPr>
          </a:p>
        </p:txBody>
      </p:sp>
      <p:sp>
        <p:nvSpPr>
          <p:cNvPr id="157699" name="Rectangle 1027"/>
          <p:cNvSpPr>
            <a:spLocks noGrp="1" noChangeArrowheads="1"/>
          </p:cNvSpPr>
          <p:nvPr>
            <p:ph type="body" idx="1"/>
          </p:nvPr>
        </p:nvSpPr>
        <p:spPr>
          <a:xfrm>
            <a:off x="1385094" y="1600200"/>
            <a:ext cx="6373812" cy="446087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Covenant promise (Gen. 9:8-11)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Covenant definition (Gen. 9:9, 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Covenant sign (Gen. 9:12-17)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Other covenant signs</a:t>
            </a:r>
          </a:p>
        </p:txBody>
      </p:sp>
      <p:pic>
        <p:nvPicPr>
          <p:cNvPr id="2" name="Picture 1">
            <a:extLst>
              <a:ext uri="{FF2B5EF4-FFF2-40B4-BE49-F238E27FC236}">
                <a16:creationId xmlns:a16="http://schemas.microsoft.com/office/drawing/2014/main" id="{52685B7C-331D-4BFA-AB9A-1C710661E9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2860315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5" name="Picture 4">
            <a:extLst>
              <a:ext uri="{FF2B5EF4-FFF2-40B4-BE49-F238E27FC236}">
                <a16:creationId xmlns:a16="http://schemas.microsoft.com/office/drawing/2014/main" id="{6742486A-6BFC-4A3C-A472-D594FBA70B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428999"/>
          </a:xfrm>
        </p:spPr>
        <p:txBody>
          <a:bodyPr/>
          <a:lstStyle/>
          <a:p>
            <a:pPr lvl="0">
              <a:spcBef>
                <a:spcPts val="0"/>
              </a:spcBef>
              <a:spcAft>
                <a:spcPts val="1200"/>
              </a:spcAft>
              <a:defRPr/>
            </a:pPr>
            <a:r>
              <a:rPr lang="en-US" sz="4000" kern="1200" dirty="0">
                <a:solidFill>
                  <a:srgbClr val="00FFFF"/>
                </a:solidFill>
                <a:ea typeface="+mj-ea"/>
                <a:cs typeface="+mj-cs"/>
              </a:rPr>
              <a:t>Genesis 8:21</a:t>
            </a:r>
          </a:p>
          <a:p>
            <a:pPr lvl="0" algn="just" eaLnBrk="1" hangingPunct="1">
              <a:spcBef>
                <a:spcPct val="0"/>
              </a:spcBef>
              <a:buClrTx/>
              <a:buSzTx/>
              <a:defRPr/>
            </a:pPr>
            <a:r>
              <a:rPr lang="en-US" altLang="en-US" kern="1200" dirty="0">
                <a:effectLst>
                  <a:outerShdw blurRad="38100" dist="38100" dir="2700000" algn="tl">
                    <a:srgbClr val="000000">
                      <a:alpha val="43137"/>
                    </a:srgbClr>
                  </a:outerShdw>
                </a:effectLst>
                <a:cs typeface="Arial" panose="020B0604020202020204" pitchFamily="34" charset="0"/>
              </a:rPr>
              <a:t>The Lord smelled the soothing aroma; and the Lord said to Himself, “</a:t>
            </a:r>
            <a:r>
              <a:rPr lang="en-US" altLang="en-US" b="1" u="sng" kern="1200" dirty="0">
                <a:solidFill>
                  <a:srgbClr val="FFFFCC"/>
                </a:solidFill>
                <a:effectLst>
                  <a:outerShdw blurRad="38100" dist="38100" dir="2700000" algn="tl">
                    <a:srgbClr val="000000">
                      <a:alpha val="43137"/>
                    </a:srgbClr>
                  </a:outerShdw>
                </a:effectLst>
                <a:cs typeface="Arial" panose="020B0604020202020204" pitchFamily="34" charset="0"/>
              </a:rPr>
              <a:t>I will never again curse the ground on account of man</a:t>
            </a:r>
            <a:r>
              <a:rPr lang="en-US" altLang="en-US" kern="1200" dirty="0">
                <a:effectLst>
                  <a:outerShdw blurRad="38100" dist="38100" dir="2700000" algn="tl">
                    <a:srgbClr val="000000">
                      <a:alpha val="43137"/>
                    </a:srgbClr>
                  </a:outerShdw>
                </a:effectLst>
                <a:cs typeface="Arial" panose="020B0604020202020204" pitchFamily="34" charset="0"/>
              </a:rPr>
              <a:t>, for the intent of man’s heart is evil from his youth; and </a:t>
            </a:r>
            <a:r>
              <a:rPr lang="en-US" altLang="en-US" b="1" u="sng" kern="1200" dirty="0">
                <a:solidFill>
                  <a:srgbClr val="FFFFCC"/>
                </a:solidFill>
                <a:effectLst>
                  <a:outerShdw blurRad="38100" dist="38100" dir="2700000" algn="tl">
                    <a:srgbClr val="000000">
                      <a:alpha val="43137"/>
                    </a:srgbClr>
                  </a:outerShdw>
                </a:effectLst>
                <a:cs typeface="Arial" panose="020B0604020202020204" pitchFamily="34" charset="0"/>
              </a:rPr>
              <a:t>I will never again destroy every living thing, as I have done</a:t>
            </a:r>
            <a:r>
              <a:rPr lang="en-US" altLang="en-US" kern="1200" dirty="0">
                <a:effectLst>
                  <a:outerShdw blurRad="38100" dist="38100" dir="2700000" algn="tl">
                    <a:srgbClr val="000000">
                      <a:alpha val="43137"/>
                    </a:srgbClr>
                  </a:outerShdw>
                </a:effectLst>
                <a:cs typeface="Arial" panose="020B0604020202020204" pitchFamily="34" charset="0"/>
              </a:rPr>
              <a:t>.[emphasis mine].</a:t>
            </a:r>
          </a:p>
        </p:txBody>
      </p:sp>
      <p:pic>
        <p:nvPicPr>
          <p:cNvPr id="2" name="Picture 1">
            <a:extLst>
              <a:ext uri="{FF2B5EF4-FFF2-40B4-BE49-F238E27FC236}">
                <a16:creationId xmlns:a16="http://schemas.microsoft.com/office/drawing/2014/main" id="{4193DBD0-8631-4F4D-9C6F-713A5C008D71}"/>
              </a:ext>
            </a:extLst>
          </p:cNvPr>
          <p:cNvPicPr>
            <a:picLocks noChangeAspect="1"/>
          </p:cNvPicPr>
          <p:nvPr/>
        </p:nvPicPr>
        <p:blipFill>
          <a:blip r:embed="rId3"/>
          <a:stretch>
            <a:fillRect/>
          </a:stretch>
        </p:blipFill>
        <p:spPr>
          <a:xfrm>
            <a:off x="3471281" y="3413760"/>
            <a:ext cx="2201439" cy="1463040"/>
          </a:xfrm>
          <a:prstGeom prst="rect">
            <a:avLst/>
          </a:prstGeom>
        </p:spPr>
      </p:pic>
    </p:spTree>
    <p:extLst>
      <p:ext uri="{BB962C8B-B14F-4D97-AF65-F5344CB8AC3E}">
        <p14:creationId xmlns:p14="http://schemas.microsoft.com/office/powerpoint/2010/main" val="2739125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“That means there will never again be a universal flood, and God will never again destroy the mass of humanity with a universal flood. The next time God destroys the mass of humanity, it is going to be by fire (Isa. 24:5–6, II Pet. 3:10). This promise again indicates the Flood was universal, not local. The language states clearly what had just happened: all flesh (except those on board the ark) and the earth had been destroyed.</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spTree>
    <p:extLst>
      <p:ext uri="{BB962C8B-B14F-4D97-AF65-F5344CB8AC3E}">
        <p14:creationId xmlns:p14="http://schemas.microsoft.com/office/powerpoint/2010/main" val="293351283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s://scontent-dfw1-1.xx.fbcdn.net/hphotos-xtf1/t31.0-8/11794619_10207462667233113_7088908926816719446_o.jpg">
            <a:extLst>
              <a:ext uri="{FF2B5EF4-FFF2-40B4-BE49-F238E27FC236}">
                <a16:creationId xmlns:a16="http://schemas.microsoft.com/office/drawing/2014/main" id="{5E3E0726-1B74-45CA-BA41-2E8E8867B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2015" y="228600"/>
            <a:ext cx="7959970" cy="6400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39322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026"/>
          <p:cNvSpPr>
            <a:spLocks noGrp="1" noChangeArrowheads="1"/>
          </p:cNvSpPr>
          <p:nvPr>
            <p:ph type="title"/>
          </p:nvPr>
        </p:nvSpPr>
        <p:spPr>
          <a:xfrm>
            <a:off x="2857500" y="304800"/>
            <a:ext cx="3429000" cy="1143000"/>
          </a:xfrm>
        </p:spPr>
        <p:txBody>
          <a:bodyPr/>
          <a:lstStyle/>
          <a:p>
            <a:pPr algn="ctr" eaLnBrk="1" hangingPunct="1"/>
            <a:r>
              <a:rPr lang="en-US" sz="3600" dirty="0">
                <a:effectLst>
                  <a:outerShdw blurRad="38100" dist="38100" dir="2700000" algn="tl">
                    <a:srgbClr val="000000">
                      <a:alpha val="43137"/>
                    </a:srgbClr>
                  </a:outerShdw>
                </a:effectLst>
              </a:rPr>
              <a:t>Noahic Covenant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9:8-17) </a:t>
            </a:r>
            <a:endParaRPr lang="en-US" sz="3200" dirty="0">
              <a:solidFill>
                <a:schemeClr val="tx1"/>
              </a:solidFill>
              <a:effectLst>
                <a:outerShdw blurRad="38100" dist="38100" dir="2700000" algn="tl">
                  <a:srgbClr val="000000"/>
                </a:outerShdw>
              </a:effectLst>
              <a:ea typeface="+mn-ea"/>
              <a:cs typeface="+mn-cs"/>
            </a:endParaRPr>
          </a:p>
        </p:txBody>
      </p:sp>
      <p:sp>
        <p:nvSpPr>
          <p:cNvPr id="157699" name="Rectangle 1027"/>
          <p:cNvSpPr>
            <a:spLocks noGrp="1" noChangeArrowheads="1"/>
          </p:cNvSpPr>
          <p:nvPr>
            <p:ph type="body" idx="1"/>
          </p:nvPr>
        </p:nvSpPr>
        <p:spPr>
          <a:xfrm>
            <a:off x="1385094" y="1600200"/>
            <a:ext cx="6373812" cy="446087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Covenant promise (Gen. 9:8-11)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Covenant definition (Gen. 9:9, 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Covenant sign (Gen. 9:12-17)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Other covenant signs</a:t>
            </a:r>
          </a:p>
        </p:txBody>
      </p:sp>
      <p:pic>
        <p:nvPicPr>
          <p:cNvPr id="2" name="Picture 1">
            <a:extLst>
              <a:ext uri="{FF2B5EF4-FFF2-40B4-BE49-F238E27FC236}">
                <a16:creationId xmlns:a16="http://schemas.microsoft.com/office/drawing/2014/main" id="{52685B7C-331D-4BFA-AB9A-1C710661E9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4200924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“The word covenant appears seven times in this passage (9:9–17).</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190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47304ACC-AF43-4120-A794-899AF04BD3FC}"/>
              </a:ext>
            </a:extLst>
          </p:cNvPr>
          <p:cNvPicPr>
            <a:picLocks noChangeAspect="1"/>
          </p:cNvPicPr>
          <p:nvPr/>
        </p:nvPicPr>
        <p:blipFill>
          <a:blip r:embed="rId6"/>
          <a:stretch>
            <a:fillRect/>
          </a:stretch>
        </p:blipFill>
        <p:spPr>
          <a:xfrm>
            <a:off x="1762784" y="2743200"/>
            <a:ext cx="5618433"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400088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 y="1466165"/>
            <a:ext cx="9143999"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“‘Contracts and treaties were common everywhere, but only the Hebrews, so far as we know, made covenants with their gods or God. Being prevailingly caravanners and so ethno-political intruders in the West, the early Hebrews were in constant need of contractual and treaty protection.’ Charles Clough notes, ‘Of course, we Biblicists insist that it was God that made the contracts with man, not the other way around.’</a:t>
            </a:r>
            <a:r>
              <a:rPr lang="en-US" alt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William F. Albright</a:t>
            </a:r>
          </a:p>
          <a:p>
            <a:pPr algn="ctr"/>
            <a:r>
              <a:rPr lang="en-US" altLang="en-US" sz="1800" i="1" dirty="0">
                <a:effectLst>
                  <a:outerShdw blurRad="38100" dist="38100" dir="2700000" algn="tl">
                    <a:srgbClr val="000000"/>
                  </a:outerShdw>
                </a:effectLst>
                <a:latin typeface="Calibri" panose="020F0502020204030204" pitchFamily="34" charset="0"/>
                <a:cs typeface="+mn-cs"/>
              </a:rPr>
              <a:t>Yahweh and the Gods of Canaan, </a:t>
            </a:r>
            <a:r>
              <a:rPr lang="en-US" altLang="en-US" sz="1800" dirty="0">
                <a:effectLst>
                  <a:outerShdw blurRad="38100" dist="38100" dir="2700000" algn="tl">
                    <a:srgbClr val="000000"/>
                  </a:outerShdw>
                </a:effectLst>
                <a:latin typeface="Calibri" panose="020F0502020204030204" pitchFamily="34" charset="0"/>
                <a:cs typeface="+mn-cs"/>
              </a:rPr>
              <a:t>106-08</a:t>
            </a:r>
          </a:p>
        </p:txBody>
      </p:sp>
      <p:pic>
        <p:nvPicPr>
          <p:cNvPr id="1026" name="Picture 2" descr="Yahweh and the Gods of Canaan: A Historical Analysis of ...">
            <a:extLst>
              <a:ext uri="{FF2B5EF4-FFF2-40B4-BE49-F238E27FC236}">
                <a16:creationId xmlns:a16="http://schemas.microsoft.com/office/drawing/2014/main" id="{25968CCB-68F5-4225-AA67-A84347676DC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97" t="4957" r="5172" b="4693"/>
          <a:stretch/>
        </p:blipFill>
        <p:spPr bwMode="auto">
          <a:xfrm>
            <a:off x="7287379" y="79972"/>
            <a:ext cx="806432" cy="1244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ahweh and the gods of Canaan - YouTube">
            <a:extLst>
              <a:ext uri="{FF2B5EF4-FFF2-40B4-BE49-F238E27FC236}">
                <a16:creationId xmlns:a16="http://schemas.microsoft.com/office/drawing/2014/main" id="{5E95CD53-FF91-4579-BB61-C3DD760475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19670"/>
            <a:ext cx="1840434" cy="10328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A98A5A-3610-49CD-BD22-64B508D0E847}"/>
              </a:ext>
            </a:extLst>
          </p:cNvPr>
          <p:cNvSpPr txBox="1"/>
          <p:nvPr/>
        </p:nvSpPr>
        <p:spPr>
          <a:xfrm>
            <a:off x="304800" y="6026505"/>
            <a:ext cx="8724901" cy="646331"/>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Charles C. Clough, "Social-Political Implications of the New Covenant," in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An Introduction to the New Covenant</a:t>
            </a:r>
            <a:r>
              <a:rPr lang="en-US" sz="1800" dirty="0">
                <a:effectLst/>
                <a:latin typeface="Calibri" panose="020F0502020204030204" pitchFamily="34" charset="0"/>
                <a:ea typeface="Calibri" panose="020F0502020204030204" pitchFamily="34" charset="0"/>
                <a:cs typeface="Times New Roman" panose="02020603050405020304" pitchFamily="18" charset="0"/>
              </a:rPr>
              <a:t>, ed. Christopher Cone (Hurst, TX: Tyndale Seminary Press, 2013), 277.</a:t>
            </a:r>
            <a:endParaRPr lang="en-US" dirty="0"/>
          </a:p>
        </p:txBody>
      </p:sp>
    </p:spTree>
    <p:extLst>
      <p:ext uri="{BB962C8B-B14F-4D97-AF65-F5344CB8AC3E}">
        <p14:creationId xmlns:p14="http://schemas.microsoft.com/office/powerpoint/2010/main" val="5091686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80621"/>
            <a:ext cx="8839966" cy="6663506"/>
          </a:xfrm>
          <a:prstGeom prst="rect">
            <a:avLst/>
          </a:prstGeom>
        </p:spPr>
      </p:pic>
    </p:spTree>
    <p:extLst>
      <p:ext uri="{BB962C8B-B14F-4D97-AF65-F5344CB8AC3E}">
        <p14:creationId xmlns:p14="http://schemas.microsoft.com/office/powerpoint/2010/main" val="228886796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428999"/>
          </a:xfrm>
        </p:spPr>
        <p:txBody>
          <a:bodyPr/>
          <a:lstStyle/>
          <a:p>
            <a:pPr lvl="0">
              <a:spcBef>
                <a:spcPts val="0"/>
              </a:spcBef>
              <a:spcAft>
                <a:spcPts val="1200"/>
              </a:spcAft>
              <a:defRPr/>
            </a:pPr>
            <a:r>
              <a:rPr lang="en-US" sz="4000" kern="1200" dirty="0">
                <a:solidFill>
                  <a:srgbClr val="00FFFF"/>
                </a:solidFill>
                <a:ea typeface="+mj-ea"/>
                <a:cs typeface="+mj-cs"/>
              </a:rPr>
              <a:t> Exodus 2:24</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“So God heard their groaning; and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God remembered His covenant</a:t>
            </a:r>
            <a:r>
              <a:rPr lang="en-US" sz="3600" kern="1200" dirty="0">
                <a:effectLst>
                  <a:outerShdw blurRad="38100" dist="38100" dir="2700000" algn="tl">
                    <a:srgbClr val="000000">
                      <a:alpha val="43137"/>
                    </a:srgbClr>
                  </a:outerShdw>
                </a:effectLst>
                <a:cs typeface="Arial" panose="020B0604020202020204" pitchFamily="34" charset="0"/>
              </a:rPr>
              <a:t> with Abraham, Isaac, and Jacob.”</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04381" y="2424112"/>
            <a:ext cx="2535238" cy="2605088"/>
          </a:xfrm>
          <a:prstGeom prst="rect">
            <a:avLst/>
          </a:prstGeom>
          <a:noFill/>
          <a:ln w="9525">
            <a:noFill/>
            <a:miter lim="800000"/>
            <a:headEnd/>
            <a:tailEnd/>
          </a:ln>
        </p:spPr>
      </p:pic>
    </p:spTree>
    <p:extLst>
      <p:ext uri="{BB962C8B-B14F-4D97-AF65-F5344CB8AC3E}">
        <p14:creationId xmlns:p14="http://schemas.microsoft.com/office/powerpoint/2010/main" val="1111115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428999"/>
          </a:xfrm>
        </p:spPr>
        <p:txBody>
          <a:bodyPr/>
          <a:lstStyle/>
          <a:p>
            <a:pPr lvl="0">
              <a:spcBef>
                <a:spcPts val="0"/>
              </a:spcBef>
              <a:spcAft>
                <a:spcPts val="1200"/>
              </a:spcAft>
              <a:defRPr/>
            </a:pPr>
            <a:r>
              <a:rPr lang="en-US" sz="4000" kern="1200" dirty="0">
                <a:solidFill>
                  <a:srgbClr val="00FFFF"/>
                </a:solidFill>
                <a:ea typeface="+mj-ea"/>
                <a:cs typeface="+mj-cs"/>
              </a:rPr>
              <a:t> Ezekiel 36:22</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“Therefore, say to the house of Israel, ‘This is what the Lord God says: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It is not for your sake, house of Israel, that I am about to act, but for My holy name</a:t>
            </a:r>
            <a:r>
              <a:rPr lang="en-US" sz="3600" kern="1200" dirty="0">
                <a:effectLst>
                  <a:outerShdw blurRad="38100" dist="38100" dir="2700000" algn="tl">
                    <a:srgbClr val="000000">
                      <a:alpha val="43137"/>
                    </a:srgbClr>
                  </a:outerShdw>
                </a:effectLst>
                <a:cs typeface="Arial" panose="020B0604020202020204" pitchFamily="34" charset="0"/>
              </a:rPr>
              <a:t>, which you have profaned among the nations where you went.”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0432" y="3581400"/>
            <a:ext cx="1483137" cy="1524000"/>
          </a:xfrm>
          <a:prstGeom prst="rect">
            <a:avLst/>
          </a:prstGeom>
          <a:noFill/>
          <a:ln w="9525">
            <a:noFill/>
            <a:miter lim="800000"/>
            <a:headEnd/>
            <a:tailEnd/>
          </a:ln>
        </p:spPr>
      </p:pic>
    </p:spTree>
    <p:extLst>
      <p:ext uri="{BB962C8B-B14F-4D97-AF65-F5344CB8AC3E}">
        <p14:creationId xmlns:p14="http://schemas.microsoft.com/office/powerpoint/2010/main" val="688764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6201" y="228600"/>
          <a:ext cx="8991599" cy="6309360"/>
        </p:xfrm>
        <a:graphic>
          <a:graphicData uri="http://schemas.openxmlformats.org/drawingml/2006/table">
            <a:tbl>
              <a:tblPr firstRow="1" bandRow="1">
                <a:tableStyleId>{5C22544A-7EE6-4342-B048-85BDC9FD1C3A}</a:tableStyleId>
              </a:tblPr>
              <a:tblGrid>
                <a:gridCol w="1904999">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822960">
                <a:tc gridSpan="4">
                  <a:txBody>
                    <a:bodyPr/>
                    <a:lstStyle/>
                    <a:p>
                      <a:pPr algn="ctr"/>
                      <a:r>
                        <a:rPr lang="en-US" sz="32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914400">
                <a:tc>
                  <a:txBody>
                    <a:bodyPr/>
                    <a:lstStyle/>
                    <a:p>
                      <a:pPr algn="l"/>
                      <a:r>
                        <a:rPr lang="en-US" sz="2400" b="1" u="none" kern="1200" dirty="0">
                          <a:solidFill>
                            <a:schemeClr val="bg2"/>
                          </a:solidFill>
                          <a:latin typeface="Calibri" panose="020F0502020204030204" pitchFamily="34" charset="0"/>
                          <a:ea typeface="+mn-ea"/>
                          <a:cs typeface="+mn-cs"/>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914400">
                <a:tc>
                  <a:txBody>
                    <a:bodyPr/>
                    <a:lstStyle/>
                    <a:p>
                      <a:r>
                        <a:rPr lang="en-US" sz="2400" b="1" u="none" kern="1200" dirty="0">
                          <a:solidFill>
                            <a:schemeClr val="bg2"/>
                          </a:solidFill>
                          <a:latin typeface="Calibri" panose="020F0502020204030204" pitchFamily="34" charset="0"/>
                          <a:ea typeface="+mn-ea"/>
                          <a:cs typeface="+mn-cs"/>
                        </a:rPr>
                        <a:t>Human agent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914400">
                <a:tc>
                  <a:txBody>
                    <a:bodyPr/>
                    <a:lstStyle/>
                    <a:p>
                      <a:r>
                        <a:rPr lang="en-US" sz="2400" b="1" u="none" kern="1200" dirty="0">
                          <a:solidFill>
                            <a:schemeClr val="bg2"/>
                          </a:solidFill>
                          <a:latin typeface="Calibri" panose="020F0502020204030204" pitchFamily="34" charset="0"/>
                          <a:ea typeface="+mn-ea"/>
                          <a:cs typeface="+mn-cs"/>
                        </a:rPr>
                        <a:t>Scripture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8000"/>
                          </a:solidFill>
                          <a:latin typeface="Calibri" panose="020F0502020204030204" pitchFamily="34" charset="0"/>
                          <a:ea typeface="+mn-ea"/>
                          <a:cs typeface="+mn-cs"/>
                        </a:rPr>
                        <a:t>Gen.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914400">
                <a:tc>
                  <a:txBody>
                    <a:bodyPr/>
                    <a:lstStyle/>
                    <a:p>
                      <a:r>
                        <a:rPr lang="en-US" sz="2400" b="1" u="none" kern="1200" dirty="0">
                          <a:solidFill>
                            <a:schemeClr val="bg2"/>
                          </a:solidFill>
                          <a:latin typeface="Calibri" panose="020F0502020204030204" pitchFamily="34" charset="0"/>
                          <a:ea typeface="+mn-ea"/>
                          <a:cs typeface="+mn-cs"/>
                        </a:rPr>
                        <a:t>Covenant (</a:t>
                      </a:r>
                      <a:r>
                        <a:rPr lang="en-US" sz="2400" b="1" i="1" u="none" kern="1200" dirty="0" err="1">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8000"/>
                          </a:solidFill>
                          <a:latin typeface="Calibri" panose="020F0502020204030204" pitchFamily="34" charset="0"/>
                          <a:ea typeface="+mn-ea"/>
                          <a:cs typeface="+mn-cs"/>
                        </a:rPr>
                        <a:t>Gen.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914400">
                <a:tc>
                  <a:txBody>
                    <a:bodyPr/>
                    <a:lstStyle/>
                    <a:p>
                      <a:r>
                        <a:rPr lang="en-US" sz="2400" b="1" u="none" kern="1200" dirty="0">
                          <a:solidFill>
                            <a:schemeClr val="bg2"/>
                          </a:solidFill>
                          <a:latin typeface="Calibri" panose="020F0502020204030204" pitchFamily="34" charset="0"/>
                          <a:ea typeface="+mn-ea"/>
                          <a:cs typeface="+mn-cs"/>
                        </a:rPr>
                        <a:t>Party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World, </a:t>
                      </a:r>
                    </a:p>
                    <a:p>
                      <a:pPr algn="ctr"/>
                      <a:r>
                        <a:rPr lang="en-US" sz="2400" b="1" u="none" kern="1200" dirty="0">
                          <a:solidFill>
                            <a:srgbClr val="C00000"/>
                          </a:solidFill>
                          <a:latin typeface="Calibri" panose="020F0502020204030204" pitchFamily="34" charset="0"/>
                          <a:ea typeface="+mn-ea"/>
                          <a:cs typeface="+mn-cs"/>
                        </a:rPr>
                        <a:t>humanity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Hebrews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91440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61099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5" name="Picture 4">
            <a:extLst>
              <a:ext uri="{FF2B5EF4-FFF2-40B4-BE49-F238E27FC236}">
                <a16:creationId xmlns:a16="http://schemas.microsoft.com/office/drawing/2014/main" id="{36CD75EA-9D17-483A-9FE5-B5AFAE933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7293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6200" y="228600"/>
          <a:ext cx="8991600" cy="6400800"/>
        </p:xfrm>
        <a:graphic>
          <a:graphicData uri="http://schemas.openxmlformats.org/drawingml/2006/table">
            <a:tbl>
              <a:tblPr firstRow="1" bandRow="1">
                <a:tableStyleId>{5C22544A-7EE6-4342-B048-85BDC9FD1C3A}</a:tableStyleId>
              </a:tblPr>
              <a:tblGrid>
                <a:gridCol w="2170386">
                  <a:extLst>
                    <a:ext uri="{9D8B030D-6E8A-4147-A177-3AD203B41FA5}">
                      <a16:colId xmlns:a16="http://schemas.microsoft.com/office/drawing/2014/main" val="20000"/>
                    </a:ext>
                  </a:extLst>
                </a:gridCol>
                <a:gridCol w="2092872">
                  <a:extLst>
                    <a:ext uri="{9D8B030D-6E8A-4147-A177-3AD203B41FA5}">
                      <a16:colId xmlns:a16="http://schemas.microsoft.com/office/drawing/2014/main" val="20001"/>
                    </a:ext>
                  </a:extLst>
                </a:gridCol>
                <a:gridCol w="2557956">
                  <a:extLst>
                    <a:ext uri="{9D8B030D-6E8A-4147-A177-3AD203B41FA5}">
                      <a16:colId xmlns:a16="http://schemas.microsoft.com/office/drawing/2014/main" val="20002"/>
                    </a:ext>
                  </a:extLst>
                </a:gridCol>
                <a:gridCol w="2170386">
                  <a:extLst>
                    <a:ext uri="{9D8B030D-6E8A-4147-A177-3AD203B41FA5}">
                      <a16:colId xmlns:a16="http://schemas.microsoft.com/office/drawing/2014/main" val="20003"/>
                    </a:ext>
                  </a:extLst>
                </a:gridCol>
              </a:tblGrid>
              <a:tr h="855552">
                <a:tc gridSpan="4">
                  <a:txBody>
                    <a:bodyPr/>
                    <a:lstStyle/>
                    <a:p>
                      <a:pPr algn="ctr"/>
                      <a:r>
                        <a:rPr lang="en-US" sz="3200" b="0" kern="1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65430">
                <a:tc>
                  <a:txBody>
                    <a:bodyPr/>
                    <a:lstStyle/>
                    <a:p>
                      <a:r>
                        <a:rPr lang="en-US" sz="2200" b="1" u="none" kern="1200" dirty="0">
                          <a:solidFill>
                            <a:schemeClr val="bg2"/>
                          </a:solidFill>
                          <a:latin typeface="Calibri" panose="020F0502020204030204" pitchFamily="34" charset="0"/>
                          <a:ea typeface="+mn-ea"/>
                          <a:cs typeface="+mn-cs"/>
                        </a:rPr>
                        <a:t>Covenant</a:t>
                      </a:r>
                      <a:endParaRPr lang="en-US" sz="22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NOAHIC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8000"/>
                          </a:solidFill>
                          <a:latin typeface="Calibri" panose="020F0502020204030204" pitchFamily="34" charset="0"/>
                          <a:ea typeface="+mn-ea"/>
                          <a:cs typeface="+mn-cs"/>
                        </a:rPr>
                        <a:t>ABRAHAMIC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MOSAIC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792178">
                <a:tc>
                  <a:txBody>
                    <a:bodyPr/>
                    <a:lstStyle/>
                    <a:p>
                      <a:r>
                        <a:rPr lang="en-US" sz="2200" b="1" u="none" kern="1200" dirty="0">
                          <a:solidFill>
                            <a:schemeClr val="bg2"/>
                          </a:solidFill>
                          <a:latin typeface="Calibri" panose="020F0502020204030204" pitchFamily="34" charset="0"/>
                          <a:ea typeface="+mn-ea"/>
                          <a:cs typeface="+mn-cs"/>
                        </a:rPr>
                        <a:t>Conditional or 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8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1837854">
                <a:tc>
                  <a:txBody>
                    <a:bodyPr/>
                    <a:lstStyle/>
                    <a:p>
                      <a:r>
                        <a:rPr lang="en-US" sz="2200" b="1" u="none" kern="1200" dirty="0">
                          <a:solidFill>
                            <a:schemeClr val="bg2"/>
                          </a:solidFill>
                          <a:latin typeface="Calibri" panose="020F0502020204030204" pitchFamily="34" charset="0"/>
                          <a:ea typeface="+mn-ea"/>
                          <a:cs typeface="+mn-cs"/>
                        </a:rPr>
                        <a:t>Promises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 more flood judgment, enduring earth, capital punishment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8000"/>
                          </a:solidFill>
                          <a:latin typeface="Calibri" panose="020F0502020204030204" pitchFamily="34" charset="0"/>
                          <a:ea typeface="+mn-ea"/>
                          <a:cs typeface="+mn-cs"/>
                        </a:rPr>
                        <a:t>Ownership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Enjoyment or possession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65430">
                <a:tc>
                  <a:txBody>
                    <a:bodyPr/>
                    <a:lstStyle/>
                    <a:p>
                      <a:r>
                        <a:rPr lang="en-US" sz="2200" b="1" u="none" kern="1200" dirty="0">
                          <a:solidFill>
                            <a:schemeClr val="bg2"/>
                          </a:solidFill>
                          <a:latin typeface="Calibri" panose="020F0502020204030204" pitchFamily="34" charset="0"/>
                          <a:ea typeface="+mn-ea"/>
                          <a:cs typeface="+mn-cs"/>
                        </a:rPr>
                        <a:t>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Rainbow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8000"/>
                          </a:solidFill>
                          <a:latin typeface="Calibri" panose="020F0502020204030204" pitchFamily="34" charset="0"/>
                          <a:ea typeface="+mn-ea"/>
                          <a:cs typeface="+mn-cs"/>
                        </a:rPr>
                        <a:t>Circumcision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Sabbath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792178">
                <a:tc>
                  <a:txBody>
                    <a:bodyPr/>
                    <a:lstStyle/>
                    <a:p>
                      <a:r>
                        <a:rPr lang="en-US" sz="2200" b="1" u="none" kern="1200" dirty="0">
                          <a:solidFill>
                            <a:schemeClr val="bg2"/>
                          </a:solidFill>
                          <a:latin typeface="Calibri" panose="020F0502020204030204" pitchFamily="34" charset="0"/>
                          <a:ea typeface="+mn-ea"/>
                          <a:cs typeface="+mn-cs"/>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Restrain &amp; preserve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8000"/>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792178">
                <a:tc>
                  <a:txBody>
                    <a:bodyPr/>
                    <a:lstStyle/>
                    <a:p>
                      <a:r>
                        <a:rPr lang="en-US" sz="2200" b="1" u="none" kern="1200" dirty="0">
                          <a:solidFill>
                            <a:schemeClr val="bg2"/>
                          </a:solidFill>
                          <a:latin typeface="Calibri" panose="020F0502020204030204" pitchFamily="34" charset="0"/>
                          <a:ea typeface="+mn-ea"/>
                          <a:cs typeface="+mn-cs"/>
                        </a:rPr>
                        <a:t>Directly binding today?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63254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4167" y="167357"/>
            <a:ext cx="8315665" cy="6523285"/>
          </a:xfrm>
          <a:prstGeom prst="rect">
            <a:avLst/>
          </a:prstGeom>
        </p:spPr>
      </p:pic>
    </p:spTree>
    <p:extLst>
      <p:ext uri="{BB962C8B-B14F-4D97-AF65-F5344CB8AC3E}">
        <p14:creationId xmlns:p14="http://schemas.microsoft.com/office/powerpoint/2010/main" val="1000550550"/>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80621"/>
            <a:ext cx="8839966" cy="6663506"/>
          </a:xfrm>
          <a:prstGeom prst="rect">
            <a:avLst/>
          </a:prstGeom>
        </p:spPr>
      </p:pic>
    </p:spTree>
    <p:extLst>
      <p:ext uri="{BB962C8B-B14F-4D97-AF65-F5344CB8AC3E}">
        <p14:creationId xmlns:p14="http://schemas.microsoft.com/office/powerpoint/2010/main" val="20392851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810000"/>
          </a:xfrm>
        </p:spPr>
        <p:txBody>
          <a:bodyPr/>
          <a:lstStyle/>
          <a:p>
            <a:pPr>
              <a:spcBef>
                <a:spcPts val="0"/>
              </a:spcBef>
              <a:spcAft>
                <a:spcPts val="1200"/>
              </a:spcAft>
              <a:defRPr/>
            </a:pPr>
            <a:r>
              <a:rPr lang="en-US" sz="4000" kern="1200" dirty="0">
                <a:solidFill>
                  <a:srgbClr val="00FFFF"/>
                </a:solidFill>
                <a:ea typeface="+mj-ea"/>
                <a:cs typeface="+mj-cs"/>
              </a:rPr>
              <a:t>Exodus 19:5-6</a:t>
            </a:r>
          </a:p>
          <a:p>
            <a:pPr algn="just">
              <a:spcBef>
                <a:spcPts val="0"/>
              </a:spcBef>
              <a:defRPr/>
            </a:pPr>
            <a:r>
              <a:rPr lang="en-US" dirty="0">
                <a:solidFill>
                  <a:schemeClr val="tx1"/>
                </a:solidFill>
              </a:rPr>
              <a:t>“Now then, </a:t>
            </a:r>
            <a:r>
              <a:rPr lang="en-US" b="1" u="sng" dirty="0">
                <a:solidFill>
                  <a:srgbClr val="FFFFCC"/>
                </a:solidFill>
              </a:rPr>
              <a:t>if</a:t>
            </a:r>
            <a:r>
              <a:rPr lang="en-US" dirty="0">
                <a:solidFill>
                  <a:schemeClr val="tx1"/>
                </a:solidFill>
              </a:rPr>
              <a:t> you will indeed obey My voice and keep My covenant, </a:t>
            </a:r>
            <a:r>
              <a:rPr lang="en-US" b="1" u="sng" dirty="0">
                <a:solidFill>
                  <a:srgbClr val="FFFFCC"/>
                </a:solidFill>
              </a:rPr>
              <a:t>then</a:t>
            </a:r>
            <a:r>
              <a:rPr lang="en-US" dirty="0">
                <a:solidFill>
                  <a:schemeClr val="tx1"/>
                </a:solidFill>
              </a:rPr>
              <a:t> you shall be My own possession among all the peoples, for all the earth is Mine; and you shall be to Me a kingdom of priests and a holy nation.’ These are the words that you shall speak to the sons of Israel.”</a:t>
            </a:r>
          </a:p>
        </p:txBody>
      </p:sp>
      <p:pic>
        <p:nvPicPr>
          <p:cNvPr id="35844"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3571995" y="3505200"/>
            <a:ext cx="2000010" cy="1371600"/>
          </a:xfrm>
          <a:prstGeom prst="rect">
            <a:avLst/>
          </a:prstGeom>
          <a:noFill/>
          <a:ln w="9525">
            <a:noFill/>
            <a:miter lim="800000"/>
            <a:headEnd/>
            <a:tailEnd/>
          </a:ln>
        </p:spPr>
      </p:pic>
    </p:spTree>
    <p:extLst>
      <p:ext uri="{BB962C8B-B14F-4D97-AF65-F5344CB8AC3E}">
        <p14:creationId xmlns:p14="http://schemas.microsoft.com/office/powerpoint/2010/main" val="3625342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026"/>
          <p:cNvSpPr>
            <a:spLocks noGrp="1" noChangeArrowheads="1"/>
          </p:cNvSpPr>
          <p:nvPr>
            <p:ph type="title"/>
          </p:nvPr>
        </p:nvSpPr>
        <p:spPr>
          <a:xfrm>
            <a:off x="2857500" y="304800"/>
            <a:ext cx="3429000" cy="1143000"/>
          </a:xfrm>
        </p:spPr>
        <p:txBody>
          <a:bodyPr/>
          <a:lstStyle/>
          <a:p>
            <a:pPr algn="ctr" eaLnBrk="1" hangingPunct="1"/>
            <a:r>
              <a:rPr lang="en-US" sz="3600" dirty="0">
                <a:effectLst>
                  <a:outerShdw blurRad="38100" dist="38100" dir="2700000" algn="tl">
                    <a:srgbClr val="000000">
                      <a:alpha val="43137"/>
                    </a:srgbClr>
                  </a:outerShdw>
                </a:effectLst>
              </a:rPr>
              <a:t>Noahic Covenant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9:8-17) </a:t>
            </a:r>
            <a:endParaRPr lang="en-US" sz="3200" dirty="0">
              <a:solidFill>
                <a:schemeClr val="tx1"/>
              </a:solidFill>
              <a:effectLst>
                <a:outerShdw blurRad="38100" dist="38100" dir="2700000" algn="tl">
                  <a:srgbClr val="000000"/>
                </a:outerShdw>
              </a:effectLst>
              <a:ea typeface="+mn-ea"/>
              <a:cs typeface="+mn-cs"/>
            </a:endParaRPr>
          </a:p>
        </p:txBody>
      </p:sp>
      <p:sp>
        <p:nvSpPr>
          <p:cNvPr id="157699" name="Rectangle 1027"/>
          <p:cNvSpPr>
            <a:spLocks noGrp="1" noChangeArrowheads="1"/>
          </p:cNvSpPr>
          <p:nvPr>
            <p:ph type="body" idx="1"/>
          </p:nvPr>
        </p:nvSpPr>
        <p:spPr>
          <a:xfrm>
            <a:off x="1385094" y="1600200"/>
            <a:ext cx="6373812" cy="446087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Covenant promise (Gen. 9:8-11)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Covenant definition (Gen. 9:9, 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Covenant sign (Gen. 9:12-17)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Other covenant signs</a:t>
            </a:r>
          </a:p>
        </p:txBody>
      </p:sp>
      <p:pic>
        <p:nvPicPr>
          <p:cNvPr id="2" name="Picture 1">
            <a:extLst>
              <a:ext uri="{FF2B5EF4-FFF2-40B4-BE49-F238E27FC236}">
                <a16:creationId xmlns:a16="http://schemas.microsoft.com/office/drawing/2014/main" id="{52685B7C-331D-4BFA-AB9A-1C710661E9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3810778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4648199"/>
          </a:xfrm>
        </p:spPr>
        <p:txBody>
          <a:bodyPr/>
          <a:lstStyle/>
          <a:p>
            <a:pPr lvl="0">
              <a:spcBef>
                <a:spcPts val="0"/>
              </a:spcBef>
              <a:spcAft>
                <a:spcPts val="1200"/>
              </a:spcAft>
              <a:defRPr/>
            </a:pPr>
            <a:r>
              <a:rPr lang="en-US" sz="4000" kern="1200" dirty="0">
                <a:solidFill>
                  <a:srgbClr val="00FFFF"/>
                </a:solidFill>
                <a:ea typeface="+mj-ea"/>
                <a:cs typeface="+mj-cs"/>
              </a:rPr>
              <a:t> Genesis 2:5-6</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a:t>
            </a:r>
            <a:r>
              <a:rPr lang="en-US" sz="3600" kern="1200" baseline="30000" dirty="0">
                <a:effectLst>
                  <a:outerShdw blurRad="38100" dist="38100" dir="2700000" algn="tl">
                    <a:srgbClr val="000000">
                      <a:alpha val="43137"/>
                    </a:srgbClr>
                  </a:outerShdw>
                </a:effectLst>
                <a:cs typeface="Calibri" panose="020F0502020204030204" pitchFamily="34" charset="0"/>
              </a:rPr>
              <a:t>5</a:t>
            </a:r>
            <a:r>
              <a:rPr lang="en-US" sz="3600" kern="1200" dirty="0">
                <a:effectLst>
                  <a:outerShdw blurRad="38100" dist="38100" dir="2700000" algn="tl">
                    <a:srgbClr val="000000">
                      <a:alpha val="43137"/>
                    </a:srgbClr>
                  </a:outerShdw>
                </a:effectLst>
                <a:cs typeface="Arial" panose="020B0604020202020204" pitchFamily="34" charset="0"/>
              </a:rPr>
              <a:t> Now no shrub of the field was yet on the earth, and no plant of the field had yet sprouted, for the Lord God had not sent rain upon the earth, and there was no man to cultivate the ground. </a:t>
            </a:r>
            <a:r>
              <a:rPr lang="en-US" sz="3600" kern="1200" baseline="30000" dirty="0">
                <a:effectLst>
                  <a:outerShdw blurRad="38100" dist="38100" dir="2700000" algn="tl">
                    <a:srgbClr val="000000">
                      <a:alpha val="43137"/>
                    </a:srgbClr>
                  </a:outerShdw>
                </a:effectLst>
                <a:cs typeface="Calibri" panose="020F0502020204030204" pitchFamily="34" charset="0"/>
              </a:rPr>
              <a:t>6</a:t>
            </a:r>
            <a:r>
              <a:rPr lang="en-US" sz="3600" kern="1200" dirty="0">
                <a:effectLst>
                  <a:outerShdw blurRad="38100" dist="38100" dir="2700000" algn="tl">
                    <a:srgbClr val="000000">
                      <a:alpha val="43137"/>
                    </a:srgbClr>
                  </a:outerShdw>
                </a:effectLst>
                <a:cs typeface="Arial" panose="020B0604020202020204" pitchFamily="34" charset="0"/>
              </a:rPr>
              <a:t> But a mist used to rise from the earth and water the whole surface of the ground.”</a:t>
            </a:r>
          </a:p>
        </p:txBody>
      </p:sp>
    </p:spTree>
    <p:extLst>
      <p:ext uri="{BB962C8B-B14F-4D97-AF65-F5344CB8AC3E}">
        <p14:creationId xmlns:p14="http://schemas.microsoft.com/office/powerpoint/2010/main" val="4019337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2919754"/>
          </a:xfrm>
        </p:spPr>
        <p:txBody>
          <a:bodyPr/>
          <a:lstStyle/>
          <a:p>
            <a:pPr marL="0" indent="0" algn="just">
              <a:spcBef>
                <a:spcPts val="0"/>
              </a:spcBef>
              <a:buNone/>
            </a:pPr>
            <a:r>
              <a:rPr lang="en-US" dirty="0">
                <a:effectLst>
                  <a:outerShdw blurRad="38100" dist="38100" dir="2700000" algn="tl">
                    <a:srgbClr val="000000">
                      <a:alpha val="43137"/>
                    </a:srgbClr>
                  </a:outerShdw>
                </a:effectLst>
              </a:rPr>
              <a:t>“In 9:14: And it shall come to pass, when I bring a cloud over the earth, meaning when it rains, the bow shall be seen in the cloud. The rainbow is associated with rain, and there was no rain before the Flood; therefore, no rainbows had been seen before this time.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pic>
        <p:nvPicPr>
          <p:cNvPr id="8" name="Picture 7">
            <a:extLst>
              <a:ext uri="{FF2B5EF4-FFF2-40B4-BE49-F238E27FC236}">
                <a16:creationId xmlns:a16="http://schemas.microsoft.com/office/drawing/2014/main" id="{25691E2B-2A24-4E7A-B577-09EAD2435469}"/>
              </a:ext>
            </a:extLst>
          </p:cNvPr>
          <p:cNvPicPr>
            <a:picLocks noChangeAspect="1"/>
          </p:cNvPicPr>
          <p:nvPr/>
        </p:nvPicPr>
        <p:blipFill>
          <a:blip r:embed="rId6"/>
          <a:stretch>
            <a:fillRect/>
          </a:stretch>
        </p:blipFill>
        <p:spPr>
          <a:xfrm>
            <a:off x="2816240" y="4267200"/>
            <a:ext cx="3511521"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469823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2233954"/>
          </a:xfrm>
        </p:spPr>
        <p:txBody>
          <a:bodyPr/>
          <a:lstStyle/>
          <a:p>
            <a:pPr marL="0" indent="0" algn="just">
              <a:spcBef>
                <a:spcPts val="0"/>
              </a:spcBef>
              <a:buNone/>
            </a:pPr>
            <a:r>
              <a:rPr lang="en-US" dirty="0">
                <a:effectLst>
                  <a:outerShdw blurRad="38100" dist="38100" dir="2700000" algn="tl">
                    <a:srgbClr val="000000">
                      <a:alpha val="43137"/>
                    </a:srgbClr>
                  </a:outerShdw>
                </a:effectLst>
              </a:rPr>
              <a:t>“The Hebrew word for bow is </a:t>
            </a:r>
            <a:r>
              <a:rPr lang="en-US" i="1" dirty="0" err="1">
                <a:effectLst>
                  <a:outerShdw blurRad="38100" dist="38100" dir="2700000" algn="tl">
                    <a:srgbClr val="000000">
                      <a:alpha val="43137"/>
                    </a:srgbClr>
                  </a:outerShdw>
                </a:effectLst>
              </a:rPr>
              <a:t>keshet</a:t>
            </a:r>
            <a:r>
              <a:rPr lang="en-US" dirty="0">
                <a:effectLst>
                  <a:outerShdw blurRad="38100" dist="38100" dir="2700000" algn="tl">
                    <a:srgbClr val="000000">
                      <a:alpha val="43137"/>
                    </a:srgbClr>
                  </a:outerShdw>
                </a:effectLst>
              </a:rPr>
              <a:t>, the same word used of the battle bow. It is as if God hung up his battle bow on the cloud as a sign of peace in place of being a sign of war...</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pic>
        <p:nvPicPr>
          <p:cNvPr id="8" name="Picture 7">
            <a:extLst>
              <a:ext uri="{FF2B5EF4-FFF2-40B4-BE49-F238E27FC236}">
                <a16:creationId xmlns:a16="http://schemas.microsoft.com/office/drawing/2014/main" id="{137E8F8B-5F68-4692-8A74-A9A2334C139E}"/>
              </a:ext>
            </a:extLst>
          </p:cNvPr>
          <p:cNvPicPr>
            <a:picLocks noChangeAspect="1"/>
          </p:cNvPicPr>
          <p:nvPr/>
        </p:nvPicPr>
        <p:blipFill>
          <a:blip r:embed="rId6"/>
          <a:stretch>
            <a:fillRect/>
          </a:stretch>
        </p:blipFill>
        <p:spPr>
          <a:xfrm>
            <a:off x="2816240" y="4267200"/>
            <a:ext cx="3511521"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274624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210270"/>
            <a:ext cx="9144000" cy="5342930"/>
          </a:xfrm>
        </p:spPr>
        <p:txBody>
          <a:bodyPr/>
          <a:lstStyle/>
          <a:p>
            <a:pPr marL="0" indent="0" algn="just">
              <a:spcBef>
                <a:spcPts val="0"/>
              </a:spcBef>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The turning point begins with the remembrance of God in verse 1a: And God remembered Noah, and all the beasts, and all the cattle that were with him in the ark. The word remember does not mean remember in the sense that God temporarily forgot about the ark and its inhabitants; rather it means remembering in the sense of movement toward the object. For example, in Genesis 19:29, God remembered Abraham with a view to saving Lot; in Exodus 2:24, God remembered his covenant with the Patriarchs with a view to rescuing Israel; in Jeremiah 2:2, God remembered Israel with a view toward her restoration; in Jeremiah 31:20,</a:t>
            </a:r>
            <a:r>
              <a:rPr lang="en-US" sz="2800" dirty="0">
                <a:effectLst>
                  <a:outerShdw blurRad="38100" dist="38100" dir="2700000" algn="tl">
                    <a:srgbClr val="000000">
                      <a:alpha val="43137"/>
                    </a:srgbClr>
                  </a:outerShdw>
                </a:effectLst>
              </a:rPr>
              <a:t> God remembered </a:t>
            </a:r>
            <a:r>
              <a:rPr lang="en-US" sz="3000" dirty="0">
                <a:effectLst>
                  <a:outerShdw blurRad="38100" dist="38100" dir="2700000" algn="tl">
                    <a:srgbClr val="000000">
                      <a:alpha val="43137"/>
                    </a:srgbClr>
                  </a:outerShdw>
                </a:effectLst>
              </a:rPr>
              <a:t>. . .</a:t>
            </a: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175</a:t>
            </a:r>
          </a:p>
        </p:txBody>
      </p:sp>
      <p:pic>
        <p:nvPicPr>
          <p:cNvPr id="7" name="Picture 6">
            <a:extLst>
              <a:ext uri="{FF2B5EF4-FFF2-40B4-BE49-F238E27FC236}">
                <a16:creationId xmlns:a16="http://schemas.microsoft.com/office/drawing/2014/main" id="{181B7A38-30E6-4C8D-B36D-CFE3485859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pic>
        <p:nvPicPr>
          <p:cNvPr id="6" name="Picture 5">
            <a:extLst>
              <a:ext uri="{FF2B5EF4-FFF2-40B4-BE49-F238E27FC236}">
                <a16:creationId xmlns:a16="http://schemas.microsoft.com/office/drawing/2014/main" id="{86071436-6ABB-43CF-8328-4CC0D6E2C9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spTree>
    <p:extLst>
      <p:ext uri="{BB962C8B-B14F-4D97-AF65-F5344CB8AC3E}">
        <p14:creationId xmlns:p14="http://schemas.microsoft.com/office/powerpoint/2010/main" val="312834346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 y="1219200"/>
            <a:ext cx="9143999" cy="4800600"/>
          </a:xfrm>
        </p:spPr>
        <p:txBody>
          <a:bodyPr/>
          <a:lstStyle/>
          <a:p>
            <a:pPr marL="0" indent="0" algn="just">
              <a:spcBef>
                <a:spcPts val="0"/>
              </a:spcBef>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Ephraim with a view toward extending mercy to him; and in Luke 1:54–55, God remembered Israel with a view toward sending the Messiah to Israel. Furthermore, the sense was that of God remembering a covenant; although in this case the covenant itself had not yet been made. He said earlier in chapter 6, that He would establish His covenant with Noah. Furthermore, in 7:4 God remembered that the rain would only last forty days. All these usages fit into the word ‘remember.’”</a:t>
            </a: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175</a:t>
            </a:r>
          </a:p>
        </p:txBody>
      </p:sp>
      <p:pic>
        <p:nvPicPr>
          <p:cNvPr id="7" name="Picture 6">
            <a:extLst>
              <a:ext uri="{FF2B5EF4-FFF2-40B4-BE49-F238E27FC236}">
                <a16:creationId xmlns:a16="http://schemas.microsoft.com/office/drawing/2014/main" id="{455E9012-2F07-4986-B6E3-10B5BD9A3A4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pic>
        <p:nvPicPr>
          <p:cNvPr id="6" name="Picture 5">
            <a:extLst>
              <a:ext uri="{FF2B5EF4-FFF2-40B4-BE49-F238E27FC236}">
                <a16:creationId xmlns:a16="http://schemas.microsoft.com/office/drawing/2014/main" id="{7699C1A8-73C1-4FD8-BB28-3A35D49210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spTree>
    <p:extLst>
      <p:ext uri="{BB962C8B-B14F-4D97-AF65-F5344CB8AC3E}">
        <p14:creationId xmlns:p14="http://schemas.microsoft.com/office/powerpoint/2010/main" val="39443855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4176" y="3048000"/>
            <a:ext cx="1755648" cy="1828800"/>
          </a:xfrm>
          <a:prstGeom prst="rect">
            <a:avLst/>
          </a:prstGeom>
        </p:spPr>
      </p:pic>
    </p:spTree>
    <p:extLst>
      <p:ext uri="{BB962C8B-B14F-4D97-AF65-F5344CB8AC3E}">
        <p14:creationId xmlns:p14="http://schemas.microsoft.com/office/powerpoint/2010/main" val="2189606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“Genesis 9:15 presents the remembrance of the covenant: I will remember my covenant, which is with all humanity, which is between me and you and every living creature of all flesh... Again, [as in 8:1], the word remember is used showing a covenantal relationship and referring to God’s faithfulness to his covenant.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pic>
        <p:nvPicPr>
          <p:cNvPr id="8" name="Picture 7">
            <a:extLst>
              <a:ext uri="{FF2B5EF4-FFF2-40B4-BE49-F238E27FC236}">
                <a16:creationId xmlns:a16="http://schemas.microsoft.com/office/drawing/2014/main" id="{4BF88303-A848-451C-A826-3698AAC61C15}"/>
              </a:ext>
            </a:extLst>
          </p:cNvPr>
          <p:cNvPicPr>
            <a:picLocks noChangeAspect="1"/>
          </p:cNvPicPr>
          <p:nvPr/>
        </p:nvPicPr>
        <p:blipFill>
          <a:blip r:embed="rId6"/>
          <a:stretch>
            <a:fillRect/>
          </a:stretch>
        </p:blipFill>
        <p:spPr>
          <a:xfrm>
            <a:off x="3167392" y="4724400"/>
            <a:ext cx="2809217"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6172619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80621"/>
            <a:ext cx="8839966" cy="6663506"/>
          </a:xfrm>
          <a:prstGeom prst="rect">
            <a:avLst/>
          </a:prstGeom>
        </p:spPr>
      </p:pic>
    </p:spTree>
    <p:extLst>
      <p:ext uri="{BB962C8B-B14F-4D97-AF65-F5344CB8AC3E}">
        <p14:creationId xmlns:p14="http://schemas.microsoft.com/office/powerpoint/2010/main" val="218758035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428999"/>
          </a:xfrm>
        </p:spPr>
        <p:txBody>
          <a:bodyPr/>
          <a:lstStyle/>
          <a:p>
            <a:pPr lvl="0">
              <a:spcBef>
                <a:spcPts val="0"/>
              </a:spcBef>
              <a:spcAft>
                <a:spcPts val="1200"/>
              </a:spcAft>
              <a:defRPr/>
            </a:pPr>
            <a:r>
              <a:rPr lang="en-US" sz="4000" kern="1200" dirty="0">
                <a:solidFill>
                  <a:srgbClr val="00FFFF"/>
                </a:solidFill>
                <a:ea typeface="+mj-ea"/>
                <a:cs typeface="+mj-cs"/>
              </a:rPr>
              <a:t> Exodus 2:24</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“So God heard their groaning; and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God remembered His covenant</a:t>
            </a:r>
            <a:r>
              <a:rPr lang="en-US" sz="3600" kern="1200" dirty="0">
                <a:effectLst>
                  <a:outerShdw blurRad="38100" dist="38100" dir="2700000" algn="tl">
                    <a:srgbClr val="000000">
                      <a:alpha val="43137"/>
                    </a:srgbClr>
                  </a:outerShdw>
                </a:effectLst>
                <a:cs typeface="Arial" panose="020B0604020202020204" pitchFamily="34" charset="0"/>
              </a:rPr>
              <a:t> with Abraham, Isaac, and Jacob.”</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04381" y="2209800"/>
            <a:ext cx="2535238" cy="2605088"/>
          </a:xfrm>
          <a:prstGeom prst="rect">
            <a:avLst/>
          </a:prstGeom>
          <a:noFill/>
          <a:ln w="9525">
            <a:noFill/>
            <a:miter lim="800000"/>
            <a:headEnd/>
            <a:tailEnd/>
          </a:ln>
        </p:spPr>
      </p:pic>
    </p:spTree>
    <p:extLst>
      <p:ext uri="{BB962C8B-B14F-4D97-AF65-F5344CB8AC3E}">
        <p14:creationId xmlns:p14="http://schemas.microsoft.com/office/powerpoint/2010/main" val="41942665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23812-1B3D-4CD9-8D3C-796C73A8AF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98659" name="Rectangle 1"/>
          <p:cNvSpPr>
            <a:spLocks noChangeArrowheads="1"/>
          </p:cNvSpPr>
          <p:nvPr/>
        </p:nvSpPr>
        <p:spPr bwMode="auto">
          <a:xfrm>
            <a:off x="0" y="0"/>
            <a:ext cx="9144000" cy="4601260"/>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10:27-29</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sheep hear My voice, and I know them, and they follow Me;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give eternal life to them, and they will never perish  </a:t>
            </a:r>
            <a:r>
              <a:rPr lang="en-US" sz="3400" b="1"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dirty="0" err="1">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a:t>
            </a:r>
            <a:r>
              <a:rPr lang="en-US" sz="3400" b="1" i="1"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i="1" dirty="0" err="1">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mē</a:t>
            </a:r>
            <a:r>
              <a:rPr lang="en-US" sz="3400" b="1" i="1"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i="1" dirty="0" err="1">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apóllumi</a:t>
            </a:r>
            <a:r>
              <a:rPr lang="en-US" sz="3400" b="1" i="1"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i="1" dirty="0" err="1">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aiōnia</a:t>
            </a:r>
            <a:r>
              <a:rPr lang="en-US" sz="3400" b="1"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 will snatch them</a:t>
            </a:r>
            <a:r>
              <a:rPr lang="en-US" sz="3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My hand.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Father, who has given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Me, is greater than all; and</a:t>
            </a:r>
            <a:r>
              <a:rPr lang="en-US" sz="3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 is able to snatch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the Father’s hand.”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1724492" y="228601"/>
            <a:ext cx="5695016" cy="914400"/>
          </a:xfrm>
        </p:spPr>
        <p:txBody>
          <a:bodyPr/>
          <a:lstStyle/>
          <a:p>
            <a:pPr algn="ct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Emphatic (Double) Negation?</a:t>
            </a:r>
          </a:p>
        </p:txBody>
      </p:sp>
      <p:sp>
        <p:nvSpPr>
          <p:cNvPr id="47107" name="Rectangle 3"/>
          <p:cNvSpPr>
            <a:spLocks noGrp="1" noChangeArrowheads="1"/>
          </p:cNvSpPr>
          <p:nvPr>
            <p:ph type="body" idx="4294967295"/>
          </p:nvPr>
        </p:nvSpPr>
        <p:spPr>
          <a:xfrm>
            <a:off x="0" y="1371600"/>
            <a:ext cx="9144000" cy="4191000"/>
          </a:xfrm>
        </p:spPr>
        <p:txBody>
          <a:bodyPr/>
          <a:lstStyle/>
          <a:p>
            <a:pPr marL="0" indent="0" algn="just">
              <a:buNone/>
              <a:defRPr/>
            </a:pPr>
            <a:r>
              <a:rPr lang="en-US" dirty="0">
                <a:cs typeface="Calibri" panose="020F0502020204030204" pitchFamily="34" charset="0"/>
              </a:rPr>
              <a:t>“Emphatic negation is indicated by </a:t>
            </a:r>
            <a:r>
              <a:rPr lang="en-US" i="1" dirty="0" err="1">
                <a:cs typeface="Calibri" panose="020F0502020204030204" pitchFamily="34" charset="0"/>
              </a:rPr>
              <a:t>οὐ</a:t>
            </a:r>
            <a:r>
              <a:rPr lang="en-US" i="1" dirty="0">
                <a:cs typeface="Calibri" panose="020F0502020204030204" pitchFamily="34" charset="0"/>
              </a:rPr>
              <a:t> </a:t>
            </a:r>
            <a:r>
              <a:rPr lang="en-US" i="1" dirty="0" err="1">
                <a:cs typeface="Calibri" panose="020F0502020204030204" pitchFamily="34" charset="0"/>
              </a:rPr>
              <a:t>μή</a:t>
            </a:r>
            <a:r>
              <a:rPr lang="en-US" i="1" dirty="0">
                <a:cs typeface="Calibri" panose="020F0502020204030204" pitchFamily="34" charset="0"/>
              </a:rPr>
              <a:t> </a:t>
            </a:r>
            <a:r>
              <a:rPr lang="en-US" dirty="0">
                <a:cs typeface="Calibri" panose="020F0502020204030204" pitchFamily="34" charset="0"/>
              </a:rPr>
              <a:t>plus the </a:t>
            </a:r>
            <a:r>
              <a:rPr lang="en-US" i="1" dirty="0">
                <a:cs typeface="Calibri" panose="020F0502020204030204" pitchFamily="34" charset="0"/>
              </a:rPr>
              <a:t>aorist subjunctive</a:t>
            </a:r>
            <a:r>
              <a:rPr lang="en-US" dirty="0">
                <a:cs typeface="Calibri" panose="020F0502020204030204" pitchFamily="34" charset="0"/>
              </a:rPr>
              <a:t>…This is the strongest way to negate something in Greek...</a:t>
            </a:r>
            <a:r>
              <a:rPr lang="en-US" i="1" dirty="0" err="1">
                <a:cs typeface="Calibri" panose="020F0502020204030204" pitchFamily="34" charset="0"/>
              </a:rPr>
              <a:t>οὐ</a:t>
            </a:r>
            <a:r>
              <a:rPr lang="en-US" i="1" dirty="0">
                <a:cs typeface="Calibri" panose="020F0502020204030204" pitchFamily="34" charset="0"/>
              </a:rPr>
              <a:t> </a:t>
            </a:r>
            <a:r>
              <a:rPr lang="en-US" i="1" dirty="0" err="1">
                <a:cs typeface="Calibri" panose="020F0502020204030204" pitchFamily="34" charset="0"/>
              </a:rPr>
              <a:t>μή</a:t>
            </a:r>
            <a:r>
              <a:rPr lang="en-US" dirty="0">
                <a:cs typeface="Calibri" panose="020F0502020204030204" pitchFamily="34" charset="0"/>
              </a:rPr>
              <a:t> </a:t>
            </a:r>
            <a:r>
              <a:rPr lang="en-US" b="1" u="sng" dirty="0">
                <a:solidFill>
                  <a:srgbClr val="FFFFCC"/>
                </a:solidFill>
                <a:cs typeface="Calibri" panose="020F0502020204030204" pitchFamily="34" charset="0"/>
              </a:rPr>
              <a:t>rules out even the idea as being a possibility</a:t>
            </a:r>
            <a:r>
              <a:rPr lang="en-US" dirty="0">
                <a:cs typeface="Calibri" panose="020F0502020204030204" pitchFamily="34" charset="0"/>
              </a:rPr>
              <a:t>: ‘</a:t>
            </a:r>
            <a:r>
              <a:rPr lang="en-US" i="1" dirty="0" err="1">
                <a:cs typeface="Calibri" panose="020F0502020204030204" pitchFamily="34" charset="0"/>
              </a:rPr>
              <a:t>ου</a:t>
            </a:r>
            <a:r>
              <a:rPr lang="en-US" i="1" dirty="0">
                <a:cs typeface="Calibri" panose="020F0502020204030204" pitchFamily="34" charset="0"/>
              </a:rPr>
              <a:t> </a:t>
            </a:r>
            <a:r>
              <a:rPr lang="en-US" i="1" dirty="0" err="1">
                <a:cs typeface="Calibri" panose="020F0502020204030204" pitchFamily="34" charset="0"/>
              </a:rPr>
              <a:t>μή</a:t>
            </a:r>
            <a:r>
              <a:rPr lang="en-US" dirty="0">
                <a:cs typeface="Calibri" panose="020F0502020204030204" pitchFamily="34" charset="0"/>
              </a:rPr>
              <a:t> is the most decisive way of negativing </a:t>
            </a:r>
            <a:r>
              <a:rPr lang="en-US" dirty="0" err="1">
                <a:cs typeface="Calibri" panose="020F0502020204030204" pitchFamily="34" charset="0"/>
              </a:rPr>
              <a:t>someth</a:t>
            </a:r>
            <a:r>
              <a:rPr lang="en-US" dirty="0">
                <a:cs typeface="Calibri" panose="020F0502020204030204" pitchFamily="34" charset="0"/>
              </a:rPr>
              <a:t>. in the future…As well, a soteriological theme is frequently found in such statements, especially in John: </a:t>
            </a:r>
            <a:r>
              <a:rPr lang="en-US" b="1" u="sng" dirty="0">
                <a:solidFill>
                  <a:srgbClr val="FFFFCC"/>
                </a:solidFill>
                <a:cs typeface="Calibri" panose="020F0502020204030204" pitchFamily="34" charset="0"/>
              </a:rPr>
              <a:t>what is negatived is the possibility of the loss of salvation</a:t>
            </a:r>
            <a:r>
              <a:rPr lang="en-US" dirty="0">
                <a:cs typeface="Calibri" panose="020F0502020204030204" pitchFamily="34" charset="0"/>
              </a:rPr>
              <a:t>. </a:t>
            </a:r>
          </a:p>
        </p:txBody>
      </p:sp>
      <p:sp>
        <p:nvSpPr>
          <p:cNvPr id="54276" name="TextBox 4"/>
          <p:cNvSpPr txBox="1">
            <a:spLocks noChangeArrowheads="1"/>
          </p:cNvSpPr>
          <p:nvPr/>
        </p:nvSpPr>
        <p:spPr bwMode="auto">
          <a:xfrm>
            <a:off x="433633" y="6178955"/>
            <a:ext cx="8276734" cy="584775"/>
          </a:xfrm>
          <a:prstGeom prst="rect">
            <a:avLst/>
          </a:prstGeom>
          <a:noFill/>
          <a:ln w="9525">
            <a:noFill/>
            <a:miter lim="800000"/>
            <a:headEnd/>
            <a:tailEnd/>
          </a:ln>
        </p:spPr>
        <p:txBody>
          <a:bodyPr wrap="square">
            <a:spAutoFit/>
          </a:bodyPr>
          <a:lstStyle/>
          <a:p>
            <a:pPr algn="ctr"/>
            <a:r>
              <a:rPr lang="en-US" sz="1600" dirty="0">
                <a:latin typeface="Calibri" panose="020F0502020204030204" pitchFamily="34" charset="0"/>
                <a:cs typeface="Calibri" panose="020F0502020204030204" pitchFamily="34" charset="0"/>
              </a:rPr>
              <a:t>Daniel B. Wallace, </a:t>
            </a:r>
            <a:r>
              <a:rPr lang="en-US" sz="1600" i="1" dirty="0">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latin typeface="Calibri" panose="020F0502020204030204" pitchFamily="34" charset="0"/>
                <a:cs typeface="Calibri" panose="020F0502020204030204" pitchFamily="34" charset="0"/>
              </a:rPr>
              <a:t> (Grand Rapids: Zondervan, 1996), 468.</a:t>
            </a:r>
          </a:p>
        </p:txBody>
      </p:sp>
      <p:pic>
        <p:nvPicPr>
          <p:cNvPr id="5427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42150" y="76200"/>
            <a:ext cx="825650" cy="1097280"/>
          </a:xfrm>
          <a:prstGeom prst="rect">
            <a:avLst/>
          </a:prstGeom>
          <a:noFill/>
          <a:ln w="9525">
            <a:solidFill>
              <a:schemeClr val="tx1"/>
            </a:solidFill>
            <a:miter lim="800000"/>
            <a:headEnd/>
            <a:tailEnd/>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232F36-60B6-4585-B8EA-45A0BCAD94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 name="Rectangle 3"/>
          <p:cNvSpPr txBox="1">
            <a:spLocks/>
          </p:cNvSpPr>
          <p:nvPr/>
        </p:nvSpPr>
        <p:spPr bwMode="auto">
          <a:xfrm>
            <a:off x="0" y="0"/>
            <a:ext cx="91440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1200"/>
              </a:spcAft>
              <a:buNone/>
              <a:defRPr/>
            </a:pPr>
            <a:r>
              <a:rPr lang="en-US" altLang="en-US" sz="4000" dirty="0">
                <a:solidFill>
                  <a:schemeClr val="tx2"/>
                </a:solidFill>
                <a:ea typeface="+mj-ea"/>
                <a:cs typeface="Calibri" panose="020F0502020204030204" pitchFamily="34" charset="0"/>
              </a:rPr>
              <a:t>2 Timothy 2:11-13</a:t>
            </a:r>
          </a:p>
          <a:p>
            <a:pPr marL="0" indent="0" algn="just">
              <a:spcBef>
                <a:spcPct val="0"/>
              </a:spcBef>
              <a:buClrTx/>
              <a:buSzTx/>
              <a:buNone/>
            </a:pPr>
            <a:r>
              <a:rPr lang="en-US" altLang="en-US" sz="3600" dirty="0">
                <a:effectLst>
                  <a:outerShdw blurRad="38100" dist="38100" dir="2700000" algn="tl">
                    <a:srgbClr val="000000">
                      <a:alpha val="43137"/>
                    </a:srgbClr>
                  </a:outerShdw>
                </a:effectLst>
                <a:cs typeface="Arial" panose="020B0604020202020204" pitchFamily="34" charset="0"/>
              </a:rPr>
              <a:t>“</a:t>
            </a:r>
            <a:r>
              <a:rPr lang="en-US" sz="3600" dirty="0">
                <a:effectLst>
                  <a:outerShdw blurRad="38100" dist="38100" dir="2700000" algn="tl">
                    <a:srgbClr val="000000">
                      <a:alpha val="43137"/>
                    </a:srgbClr>
                  </a:outerShdw>
                </a:effectLst>
              </a:rPr>
              <a:t>It is a trustworthy statement: For if we died with Him, we will also live with Him; </a:t>
            </a:r>
            <a:r>
              <a:rPr lang="en-US" sz="3600" baseline="30000" dirty="0">
                <a:effectLst>
                  <a:outerShdw blurRad="38100" dist="38100" dir="2700000" algn="tl">
                    <a:srgbClr val="000000">
                      <a:alpha val="43137"/>
                    </a:srgbClr>
                  </a:outerShdw>
                </a:effectLst>
              </a:rPr>
              <a:t>12 </a:t>
            </a:r>
            <a:r>
              <a:rPr lang="en-US" sz="3600" dirty="0">
                <a:effectLst>
                  <a:outerShdw blurRad="38100" dist="38100" dir="2700000" algn="tl">
                    <a:srgbClr val="000000">
                      <a:alpha val="43137"/>
                    </a:srgbClr>
                  </a:outerShdw>
                </a:effectLst>
              </a:rPr>
              <a:t>If we endure, we will also reign with Him; If we deny Him, He also will deny us; </a:t>
            </a:r>
            <a:r>
              <a:rPr lang="en-US" sz="3600" baseline="30000" dirty="0">
                <a:effectLst>
                  <a:outerShdw blurRad="38100" dist="38100" dir="2700000" algn="tl">
                    <a:srgbClr val="000000">
                      <a:alpha val="43137"/>
                    </a:srgbClr>
                  </a:outerShdw>
                </a:effectLst>
              </a:rPr>
              <a:t>13 </a:t>
            </a:r>
            <a:r>
              <a:rPr lang="en-US" sz="3600" b="1" u="sng" dirty="0">
                <a:solidFill>
                  <a:srgbClr val="FFFFCC"/>
                </a:solidFill>
                <a:effectLst>
                  <a:outerShdw blurRad="38100" dist="38100" dir="2700000" algn="tl">
                    <a:srgbClr val="000000">
                      <a:alpha val="43137"/>
                    </a:srgbClr>
                  </a:outerShdw>
                </a:effectLst>
              </a:rPr>
              <a:t>If we are faithless</a:t>
            </a:r>
            <a:r>
              <a:rPr lang="en-US" sz="3600" dirty="0">
                <a:effectLst>
                  <a:outerShdw blurRad="38100" dist="38100" dir="2700000" algn="tl">
                    <a:srgbClr val="000000">
                      <a:alpha val="43137"/>
                    </a:srgbClr>
                  </a:outerShdw>
                </a:effectLst>
              </a:rPr>
              <a:t>, He remains faithful, for He cannot deny Himself.</a:t>
            </a:r>
            <a:r>
              <a:rPr lang="en-US" altLang="en-US" sz="3600" dirty="0">
                <a:effectLst>
                  <a:outerShdw blurRad="38100" dist="38100" dir="2700000" algn="tl">
                    <a:srgbClr val="000000">
                      <a:alpha val="43137"/>
                    </a:srgbClr>
                  </a:outerShdw>
                </a:effectLst>
                <a:cs typeface="Arial" panose="020B0604020202020204" pitchFamily="34" charset="0"/>
              </a:rPr>
              <a:t>”</a:t>
            </a:r>
          </a:p>
        </p:txBody>
      </p:sp>
    </p:spTree>
    <p:extLst>
      <p:ext uri="{BB962C8B-B14F-4D97-AF65-F5344CB8AC3E}">
        <p14:creationId xmlns:p14="http://schemas.microsoft.com/office/powerpoint/2010/main" val="115575459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Psalm 90:2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pic>
        <p:nvPicPr>
          <p:cNvPr id="2" name="Picture 1">
            <a:extLst>
              <a:ext uri="{FF2B5EF4-FFF2-40B4-BE49-F238E27FC236}">
                <a16:creationId xmlns:a16="http://schemas.microsoft.com/office/drawing/2014/main" id="{63871124-10DF-41B1-A188-4CC3207D8B2A}"/>
              </a:ext>
            </a:extLst>
          </p:cNvPr>
          <p:cNvPicPr>
            <a:picLocks noChangeAspect="1"/>
          </p:cNvPicPr>
          <p:nvPr/>
        </p:nvPicPr>
        <p:blipFill>
          <a:blip r:embed="rId3"/>
          <a:stretch>
            <a:fillRect/>
          </a:stretch>
        </p:blipFill>
        <p:spPr>
          <a:xfrm>
            <a:off x="3202721" y="2971800"/>
            <a:ext cx="2738558" cy="1828800"/>
          </a:xfrm>
          <a:prstGeom prst="rect">
            <a:avLst/>
          </a:prstGeom>
          <a:ln w="57150">
            <a:solidFill>
              <a:schemeClr val="tx1"/>
            </a:solidFill>
          </a:ln>
        </p:spPr>
      </p:pic>
    </p:spTree>
    <p:extLst>
      <p:ext uri="{BB962C8B-B14F-4D97-AF65-F5344CB8AC3E}">
        <p14:creationId xmlns:p14="http://schemas.microsoft.com/office/powerpoint/2010/main" val="407165696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026"/>
          <p:cNvSpPr>
            <a:spLocks noGrp="1" noChangeArrowheads="1"/>
          </p:cNvSpPr>
          <p:nvPr>
            <p:ph type="title"/>
          </p:nvPr>
        </p:nvSpPr>
        <p:spPr>
          <a:xfrm>
            <a:off x="2857500" y="304800"/>
            <a:ext cx="3429000" cy="1143000"/>
          </a:xfrm>
        </p:spPr>
        <p:txBody>
          <a:bodyPr/>
          <a:lstStyle/>
          <a:p>
            <a:pPr algn="ctr" eaLnBrk="1" hangingPunct="1"/>
            <a:r>
              <a:rPr lang="en-US" sz="3600" dirty="0">
                <a:effectLst>
                  <a:outerShdw blurRad="38100" dist="38100" dir="2700000" algn="tl">
                    <a:srgbClr val="000000">
                      <a:alpha val="43137"/>
                    </a:srgbClr>
                  </a:outerShdw>
                </a:effectLst>
              </a:rPr>
              <a:t>Noahic Covenant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9:8-17) </a:t>
            </a:r>
            <a:endParaRPr lang="en-US" sz="3200" dirty="0">
              <a:solidFill>
                <a:schemeClr val="tx1"/>
              </a:solidFill>
              <a:effectLst>
                <a:outerShdw blurRad="38100" dist="38100" dir="2700000" algn="tl">
                  <a:srgbClr val="000000"/>
                </a:outerShdw>
              </a:effectLst>
              <a:ea typeface="+mn-ea"/>
              <a:cs typeface="+mn-cs"/>
            </a:endParaRPr>
          </a:p>
        </p:txBody>
      </p:sp>
      <p:sp>
        <p:nvSpPr>
          <p:cNvPr id="157699" name="Rectangle 1027"/>
          <p:cNvSpPr>
            <a:spLocks noGrp="1" noChangeArrowheads="1"/>
          </p:cNvSpPr>
          <p:nvPr>
            <p:ph type="body" idx="1"/>
          </p:nvPr>
        </p:nvSpPr>
        <p:spPr>
          <a:xfrm>
            <a:off x="1385094" y="1600200"/>
            <a:ext cx="6373812" cy="446087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Covenant promise (Gen. 9:8-11)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Covenant definition (Gen. 9:9, 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Covenant sign (Gen. 9:12-17)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Other covenant signs</a:t>
            </a:r>
          </a:p>
        </p:txBody>
      </p:sp>
      <p:pic>
        <p:nvPicPr>
          <p:cNvPr id="2" name="Picture 1">
            <a:extLst>
              <a:ext uri="{FF2B5EF4-FFF2-40B4-BE49-F238E27FC236}">
                <a16:creationId xmlns:a16="http://schemas.microsoft.com/office/drawing/2014/main" id="{52685B7C-331D-4BFA-AB9A-1C710661E9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13893135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971800" y="228600"/>
            <a:ext cx="3200400" cy="914400"/>
          </a:xfrm>
        </p:spPr>
        <p:txBody>
          <a:bodyPr/>
          <a:lstStyle/>
          <a:p>
            <a:pPr algn="ctr" eaLnBrk="1" hangingPunct="1"/>
            <a:r>
              <a:rPr lang="en-US" sz="3600" dirty="0">
                <a:effectLst>
                  <a:outerShdw blurRad="38100" dist="38100" dir="2700000" algn="tl">
                    <a:srgbClr val="000000">
                      <a:alpha val="43137"/>
                    </a:srgbClr>
                  </a:outerShdw>
                </a:effectLst>
              </a:rPr>
              <a:t>Covenant Signs</a:t>
            </a:r>
          </a:p>
        </p:txBody>
      </p:sp>
      <p:sp>
        <p:nvSpPr>
          <p:cNvPr id="158723" name="Rectangle 3"/>
          <p:cNvSpPr>
            <a:spLocks noGrp="1" noChangeArrowheads="1"/>
          </p:cNvSpPr>
          <p:nvPr>
            <p:ph type="body" idx="1"/>
          </p:nvPr>
        </p:nvSpPr>
        <p:spPr>
          <a:xfrm>
            <a:off x="266700" y="1600200"/>
            <a:ext cx="8610600" cy="3886200"/>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Noahic Covenant: Rainbow (Gen 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Abrahamic Covenant: Circumcision (Gen 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Mosaic Covenant: Sabbath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20; Lev 25: </a:t>
            </a:r>
            <a:r>
              <a:rPr lang="en-US" dirty="0" err="1">
                <a:effectLst>
                  <a:outerShdw blurRad="38100" dist="38100" dir="2700000" algn="tl">
                    <a:srgbClr val="000000">
                      <a:alpha val="43137"/>
                    </a:srgbClr>
                  </a:outerShdw>
                </a:effectLst>
                <a:ea typeface="+mn-ea"/>
                <a:cs typeface="+mn-cs"/>
              </a:rPr>
              <a:t>Jer</a:t>
            </a:r>
            <a:r>
              <a:rPr lang="en-US" dirty="0">
                <a:effectLst>
                  <a:outerShdw blurRad="38100" dist="38100" dir="2700000" algn="tl">
                    <a:srgbClr val="000000">
                      <a:alpha val="43137"/>
                    </a:srgbClr>
                  </a:outerShdw>
                </a:effectLst>
                <a:ea typeface="+mn-ea"/>
                <a:cs typeface="+mn-cs"/>
              </a:rPr>
              <a:t> 25:11; 29:10; 2 Chron 36:21)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New Covenant: Communion (Luke 22)</a:t>
            </a:r>
          </a:p>
        </p:txBody>
      </p:sp>
      <p:pic>
        <p:nvPicPr>
          <p:cNvPr id="2" name="Picture 1">
            <a:extLst>
              <a:ext uri="{FF2B5EF4-FFF2-40B4-BE49-F238E27FC236}">
                <a16:creationId xmlns:a16="http://schemas.microsoft.com/office/drawing/2014/main" id="{48853B2B-6066-4D0F-9C35-1B3CF07842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8500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5" name="Picture 4">
            <a:extLst>
              <a:ext uri="{FF2B5EF4-FFF2-40B4-BE49-F238E27FC236}">
                <a16:creationId xmlns:a16="http://schemas.microsoft.com/office/drawing/2014/main" id="{41C26333-839A-430D-B867-71537A869A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17595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2438400" y="228600"/>
            <a:ext cx="42672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Genesis 8</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rPr>
              <a:t> Outline</a:t>
            </a:r>
          </a:p>
        </p:txBody>
      </p:sp>
      <p:sp>
        <p:nvSpPr>
          <p:cNvPr id="148483" name="Rectangle 3"/>
          <p:cNvSpPr>
            <a:spLocks noGrp="1" noChangeArrowheads="1"/>
          </p:cNvSpPr>
          <p:nvPr>
            <p:ph type="body" idx="1"/>
          </p:nvPr>
        </p:nvSpPr>
        <p:spPr>
          <a:xfrm>
            <a:off x="1371599" y="1294514"/>
            <a:ext cx="7074297" cy="4268972"/>
          </a:xfrm>
        </p:spPr>
        <p:txBody>
          <a:bodyPr/>
          <a:lstStyle/>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Abating of the waters (8:1-5)</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Tests for dry land (8:6-14)</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Exit from the ark (8:15-19)</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Post-flood events (8:20</a:t>
            </a: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‒9:29)</a:t>
            </a:r>
            <a:endParaRPr lang="en-US" b="1" u="sng" dirty="0">
              <a:solidFill>
                <a:srgbClr val="FFFFCC"/>
              </a:solidFill>
              <a:effectLst>
                <a:outerShdw blurRad="38100" dist="38100" dir="2700000" algn="tl">
                  <a:srgbClr val="000000">
                    <a:alpha val="43137"/>
                  </a:srgbClr>
                </a:outerShdw>
              </a:effectLst>
              <a:ea typeface="+mn-ea"/>
              <a:cs typeface="+mn-cs"/>
            </a:endParaRPr>
          </a:p>
          <a:p>
            <a:pPr marL="0" lvl="1" indent="0" eaLnBrk="1" hangingPunct="1">
              <a:spcBef>
                <a:spcPts val="0"/>
              </a:spcBef>
              <a:spcAft>
                <a:spcPts val="2400"/>
              </a:spcAft>
              <a:buClr>
                <a:schemeClr val="tx2"/>
              </a:buClr>
              <a:buSzPct val="75000"/>
              <a:buNone/>
              <a:defRPr/>
            </a:pP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A6F0368-AD09-48BE-B69B-C2E402E2CC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0334650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1346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ea typeface="+mn-ea"/>
                <a:cs typeface="+mn-cs"/>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5" name="Picture 4">
            <a:extLst>
              <a:ext uri="{FF2B5EF4-FFF2-40B4-BE49-F238E27FC236}">
                <a16:creationId xmlns:a16="http://schemas.microsoft.com/office/drawing/2014/main" id="{434F6A6D-2C37-405D-A1CE-CEE0CC63E8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170630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026"/>
          <p:cNvSpPr>
            <a:spLocks noGrp="1" noChangeArrowheads="1"/>
          </p:cNvSpPr>
          <p:nvPr>
            <p:ph type="title"/>
          </p:nvPr>
        </p:nvSpPr>
        <p:spPr>
          <a:xfrm>
            <a:off x="2857500" y="304800"/>
            <a:ext cx="3429000" cy="1143000"/>
          </a:xfrm>
        </p:spPr>
        <p:txBody>
          <a:bodyPr/>
          <a:lstStyle/>
          <a:p>
            <a:pPr algn="ctr" eaLnBrk="1" hangingPunct="1"/>
            <a:r>
              <a:rPr lang="en-US" sz="3600" dirty="0">
                <a:effectLst>
                  <a:outerShdw blurRad="38100" dist="38100" dir="2700000" algn="tl">
                    <a:srgbClr val="000000">
                      <a:alpha val="43137"/>
                    </a:srgbClr>
                  </a:outerShdw>
                </a:effectLst>
              </a:rPr>
              <a:t>Noahic Covenant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9:8-17) </a:t>
            </a:r>
            <a:endParaRPr lang="en-US" sz="3200" dirty="0">
              <a:solidFill>
                <a:schemeClr val="tx1"/>
              </a:solidFill>
              <a:effectLst>
                <a:outerShdw blurRad="38100" dist="38100" dir="2700000" algn="tl">
                  <a:srgbClr val="000000"/>
                </a:outerShdw>
              </a:effectLst>
              <a:ea typeface="+mn-ea"/>
              <a:cs typeface="+mn-cs"/>
            </a:endParaRPr>
          </a:p>
        </p:txBody>
      </p:sp>
      <p:sp>
        <p:nvSpPr>
          <p:cNvPr id="157699" name="Rectangle 1027"/>
          <p:cNvSpPr>
            <a:spLocks noGrp="1" noChangeArrowheads="1"/>
          </p:cNvSpPr>
          <p:nvPr>
            <p:ph type="body" idx="1"/>
          </p:nvPr>
        </p:nvSpPr>
        <p:spPr>
          <a:xfrm>
            <a:off x="1385094" y="1600200"/>
            <a:ext cx="6373812" cy="446087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Covenant promise (Gen. 9:8-11)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Covenant definition (Gen. 9:9, 11)</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Covenant sign (Gen. 9:12-17)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Other covenant signs</a:t>
            </a:r>
          </a:p>
        </p:txBody>
      </p:sp>
      <p:pic>
        <p:nvPicPr>
          <p:cNvPr id="2" name="Picture 1">
            <a:extLst>
              <a:ext uri="{FF2B5EF4-FFF2-40B4-BE49-F238E27FC236}">
                <a16:creationId xmlns:a16="http://schemas.microsoft.com/office/drawing/2014/main" id="{52685B7C-331D-4BFA-AB9A-1C710661E9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288835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1346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Post Flood Sin (Gen 9:18-29)</a:t>
            </a:r>
          </a:p>
        </p:txBody>
      </p:sp>
      <p:pic>
        <p:nvPicPr>
          <p:cNvPr id="5" name="Picture 4">
            <a:extLst>
              <a:ext uri="{FF2B5EF4-FFF2-40B4-BE49-F238E27FC236}">
                <a16:creationId xmlns:a16="http://schemas.microsoft.com/office/drawing/2014/main" id="{434F6A6D-2C37-405D-A1CE-CEE0CC63E8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3515856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1947664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The Flood </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(Gen 6–9)</a:t>
            </a:r>
          </a:p>
        </p:txBody>
      </p:sp>
      <p:sp>
        <p:nvSpPr>
          <p:cNvPr id="35843" name="Rectangle 3"/>
          <p:cNvSpPr>
            <a:spLocks noGrp="1" noChangeArrowheads="1"/>
          </p:cNvSpPr>
          <p:nvPr>
            <p:ph type="body" idx="1"/>
          </p:nvPr>
        </p:nvSpPr>
        <p:spPr>
          <a:xfrm>
            <a:off x="1371599" y="1946275"/>
            <a:ext cx="6620435"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Events before the flood (Gen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The flood (Gen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The abating of the waters (Gen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Events following the flood (Gen 9)</a:t>
            </a:r>
          </a:p>
        </p:txBody>
      </p:sp>
      <p:pic>
        <p:nvPicPr>
          <p:cNvPr id="5" name="Picture 4">
            <a:extLst>
              <a:ext uri="{FF2B5EF4-FFF2-40B4-BE49-F238E27FC236}">
                <a16:creationId xmlns:a16="http://schemas.microsoft.com/office/drawing/2014/main" id="{F263665B-8EB4-457F-875E-508CA2A05D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984760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ctrTitle" idx="4294967295"/>
          </p:nvPr>
        </p:nvSpPr>
        <p:spPr>
          <a:xfrm>
            <a:off x="2590800" y="228600"/>
            <a:ext cx="3695700" cy="1371600"/>
          </a:xfrm>
        </p:spPr>
        <p:txBody>
          <a:bodyPr/>
          <a:lstStyle/>
          <a:p>
            <a:pPr lvl="0" algn="ctr" eaLnBrk="1" hangingPunct="1">
              <a:spcBef>
                <a:spcPct val="20000"/>
              </a:spcBef>
              <a:buClr>
                <a:srgbClr val="00FFFF"/>
              </a:buClr>
              <a:buSzPct val="75000"/>
              <a:defRPr/>
            </a:pPr>
            <a:r>
              <a:rPr lang="en-US" sz="3600" dirty="0">
                <a:effectLst>
                  <a:outerShdw blurRad="38100" dist="38100" dir="2700000" algn="tl">
                    <a:srgbClr val="000000">
                      <a:alpha val="43137"/>
                    </a:srgbClr>
                  </a:outerShdw>
                </a:effectLst>
              </a:rPr>
              <a:t>Genesis 8:20</a:t>
            </a:r>
            <a:r>
              <a:rPr lang="en-US" sz="3600" dirty="0">
                <a:effectLst>
                  <a:outerShdw blurRad="38100" dist="38100" dir="2700000" algn="tl">
                    <a:srgbClr val="000000">
                      <a:alpha val="43137"/>
                    </a:srgbClr>
                  </a:outerShdw>
                </a:effectLst>
                <a:cs typeface="Calibri" panose="020F0502020204030204" pitchFamily="34" charset="0"/>
              </a:rPr>
              <a:t>–9:29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FF"/>
                </a:solidFill>
                <a:effectLst>
                  <a:outerShdw blurRad="38100" dist="38100" dir="2700000" algn="tl">
                    <a:srgbClr val="000000">
                      <a:alpha val="43137"/>
                    </a:srgbClr>
                  </a:outerShdw>
                </a:effectLst>
                <a:ea typeface="+mn-ea"/>
                <a:cs typeface="+mn-cs"/>
              </a:rPr>
              <a:t>Post Flood events</a:t>
            </a:r>
            <a:endParaRPr lang="en-US" sz="36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CF11D30-BD1E-467C-8E6A-D2A67842B5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1828800"/>
            <a:ext cx="7315200" cy="4572000"/>
          </a:xfrm>
          <a:prstGeom prst="rect">
            <a:avLst/>
          </a:prstGeom>
        </p:spPr>
      </p:pic>
      <p:pic>
        <p:nvPicPr>
          <p:cNvPr id="5" name="Picture 4">
            <a:extLst>
              <a:ext uri="{FF2B5EF4-FFF2-40B4-BE49-F238E27FC236}">
                <a16:creationId xmlns:a16="http://schemas.microsoft.com/office/drawing/2014/main" id="{CCF1956F-CD7B-4B60-8D87-443E51466E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1346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5" name="Picture 4">
            <a:extLst>
              <a:ext uri="{FF2B5EF4-FFF2-40B4-BE49-F238E27FC236}">
                <a16:creationId xmlns:a16="http://schemas.microsoft.com/office/drawing/2014/main" id="{3CF6CB25-9A8E-45EB-8C25-B1916A2F5A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16758</TotalTime>
  <Words>2690</Words>
  <Application>Microsoft Office PowerPoint</Application>
  <PresentationFormat>On-screen Show (4:3)</PresentationFormat>
  <Paragraphs>291</Paragraphs>
  <Slides>64</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Calibri</vt:lpstr>
      <vt:lpstr>Times New Roman</vt:lpstr>
      <vt:lpstr>Wingdings</vt:lpstr>
      <vt:lpstr>Azure</vt:lpstr>
      <vt:lpstr>PowerPoint Presentation</vt:lpstr>
      <vt:lpstr>GENESIS STRUCTURE</vt:lpstr>
      <vt:lpstr>GENESIS STRUCTURE</vt:lpstr>
      <vt:lpstr>GENESIS STRUCTURE</vt:lpstr>
      <vt:lpstr>PowerPoint Presentation</vt:lpstr>
      <vt:lpstr>GENESIS STRUCTURE</vt:lpstr>
      <vt:lpstr>The Flood  (Gen 6–9)</vt:lpstr>
      <vt:lpstr>Genesis 8:20–9:29 Post Flood events</vt:lpstr>
      <vt:lpstr>Outline</vt:lpstr>
      <vt:lpstr>Outline</vt:lpstr>
      <vt:lpstr>Outline</vt:lpstr>
      <vt:lpstr>Noahic Covenant: Promise  (Gen 8:20-22)</vt:lpstr>
      <vt:lpstr>Outline</vt:lpstr>
      <vt:lpstr>Noahic Covenant: Provision  (Gen 9:1-7)</vt:lpstr>
      <vt:lpstr>Noahic Covenant: Provision  (Gen 9:1-7)</vt:lpstr>
      <vt:lpstr>PowerPoint Presentation</vt:lpstr>
      <vt:lpstr>Objections to Capital Punishment</vt:lpstr>
      <vt:lpstr>Noahic Covenant: Provision  (Gen 9:1-7)</vt:lpstr>
      <vt:lpstr>PowerPoint Presentation</vt:lpstr>
      <vt:lpstr>THE DIVINE INSTITUTIONS</vt:lpstr>
      <vt:lpstr>THE DIVINE INSTITUTIONS</vt:lpstr>
      <vt:lpstr>PowerPoint Presentation</vt:lpstr>
      <vt:lpstr>PowerPoint Presentation</vt:lpstr>
      <vt:lpstr>PowerPoint Presentation</vt:lpstr>
      <vt:lpstr>PowerPoint Presentation</vt:lpstr>
      <vt:lpstr>PowerPoint Presentation</vt:lpstr>
      <vt:lpstr>Outline</vt:lpstr>
      <vt:lpstr>Noahic Covenant  (Gen 9:8-17) </vt:lpstr>
      <vt:lpstr>Noahic Covenant  (Gen 9:8-17) </vt:lpstr>
      <vt:lpstr>PowerPoint Presentation</vt:lpstr>
      <vt:lpstr>PowerPoint Presentation</vt:lpstr>
      <vt:lpstr>PowerPoint Presentation</vt:lpstr>
      <vt:lpstr>Noahic Covenant  (Gen 9:8-17)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Noahic Covenant  (Gen 9:8-17)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Emphatic (Double) Negation?</vt:lpstr>
      <vt:lpstr>PowerPoint Presentation</vt:lpstr>
      <vt:lpstr>PowerPoint Presentation</vt:lpstr>
      <vt:lpstr>Noahic Covenant  (Gen 9:8-17) </vt:lpstr>
      <vt:lpstr>Covenant Signs</vt:lpstr>
      <vt:lpstr>Conclusion</vt:lpstr>
      <vt:lpstr>Genesis 8‒9 Outline</vt:lpstr>
      <vt:lpstr>Outline</vt:lpstr>
      <vt:lpstr>Noahic Covenant  (Gen 9:8-17) </vt:lpstr>
      <vt:lpstr>Outline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038 - 9v7-17</dc:title>
  <dc:subject>Genesis 9</dc:subject>
  <dc:creator>A. Woods</dc:creator>
  <dc:description>Modified by Jim McGowan</dc:description>
  <cp:lastModifiedBy>James McGowan</cp:lastModifiedBy>
  <cp:revision>1730</cp:revision>
  <cp:lastPrinted>2021-05-26T15:33:33Z</cp:lastPrinted>
  <dcterms:created xsi:type="dcterms:W3CDTF">2009-03-17T12:21:13Z</dcterms:created>
  <dcterms:modified xsi:type="dcterms:W3CDTF">2021-05-26T15:33:49Z</dcterms:modified>
</cp:coreProperties>
</file>