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03"/>
  </p:notesMasterIdLst>
  <p:handoutMasterIdLst>
    <p:handoutMasterId r:id="rId104"/>
  </p:handoutMasterIdLst>
  <p:sldIdLst>
    <p:sldId id="4643" r:id="rId2"/>
    <p:sldId id="6678" r:id="rId3"/>
    <p:sldId id="6700" r:id="rId4"/>
    <p:sldId id="4644" r:id="rId5"/>
    <p:sldId id="6701" r:id="rId6"/>
    <p:sldId id="4647" r:id="rId7"/>
    <p:sldId id="6703" r:id="rId8"/>
    <p:sldId id="4665" r:id="rId9"/>
    <p:sldId id="6704" r:id="rId10"/>
    <p:sldId id="4910" r:id="rId11"/>
    <p:sldId id="6984" r:id="rId12"/>
    <p:sldId id="305" r:id="rId13"/>
    <p:sldId id="304" r:id="rId14"/>
    <p:sldId id="7007" r:id="rId15"/>
    <p:sldId id="7091" r:id="rId16"/>
    <p:sldId id="7092" r:id="rId17"/>
    <p:sldId id="6552" r:id="rId18"/>
    <p:sldId id="6596" r:id="rId19"/>
    <p:sldId id="6402" r:id="rId20"/>
    <p:sldId id="7008" r:id="rId21"/>
    <p:sldId id="6992" r:id="rId22"/>
    <p:sldId id="7093" r:id="rId23"/>
    <p:sldId id="7010" r:id="rId24"/>
    <p:sldId id="7094" r:id="rId25"/>
    <p:sldId id="7009" r:id="rId26"/>
    <p:sldId id="6302" r:id="rId27"/>
    <p:sldId id="4645" r:id="rId28"/>
    <p:sldId id="4884" r:id="rId29"/>
    <p:sldId id="1148" r:id="rId30"/>
    <p:sldId id="6294" r:id="rId31"/>
    <p:sldId id="6295" r:id="rId32"/>
    <p:sldId id="7089" r:id="rId33"/>
    <p:sldId id="7090" r:id="rId34"/>
    <p:sldId id="1053" r:id="rId35"/>
    <p:sldId id="1054" r:id="rId36"/>
    <p:sldId id="1055" r:id="rId37"/>
    <p:sldId id="1056" r:id="rId38"/>
    <p:sldId id="6993" r:id="rId39"/>
    <p:sldId id="6716" r:id="rId40"/>
    <p:sldId id="1100" r:id="rId41"/>
    <p:sldId id="322" r:id="rId42"/>
    <p:sldId id="2315" r:id="rId43"/>
    <p:sldId id="6994" r:id="rId44"/>
    <p:sldId id="2849" r:id="rId45"/>
    <p:sldId id="4853" r:id="rId46"/>
    <p:sldId id="3866" r:id="rId47"/>
    <p:sldId id="7086" r:id="rId48"/>
    <p:sldId id="2850" r:id="rId49"/>
    <p:sldId id="5867" r:id="rId50"/>
    <p:sldId id="6995" r:id="rId51"/>
    <p:sldId id="7011" r:id="rId52"/>
    <p:sldId id="265" r:id="rId53"/>
    <p:sldId id="455" r:id="rId54"/>
    <p:sldId id="5535" r:id="rId55"/>
    <p:sldId id="6524" r:id="rId56"/>
    <p:sldId id="775" r:id="rId57"/>
    <p:sldId id="5874" r:id="rId58"/>
    <p:sldId id="764" r:id="rId59"/>
    <p:sldId id="6949" r:id="rId60"/>
    <p:sldId id="6950" r:id="rId61"/>
    <p:sldId id="744" r:id="rId62"/>
    <p:sldId id="312" r:id="rId63"/>
    <p:sldId id="748" r:id="rId64"/>
    <p:sldId id="6996" r:id="rId65"/>
    <p:sldId id="7012" r:id="rId66"/>
    <p:sldId id="6997" r:id="rId67"/>
    <p:sldId id="7088" r:id="rId68"/>
    <p:sldId id="7013" r:id="rId69"/>
    <p:sldId id="5580" r:id="rId70"/>
    <p:sldId id="7014" r:id="rId71"/>
    <p:sldId id="7015" r:id="rId72"/>
    <p:sldId id="4845" r:id="rId73"/>
    <p:sldId id="7016" r:id="rId74"/>
    <p:sldId id="7075" r:id="rId75"/>
    <p:sldId id="7076" r:id="rId76"/>
    <p:sldId id="7077" r:id="rId77"/>
    <p:sldId id="5611" r:id="rId78"/>
    <p:sldId id="7071" r:id="rId79"/>
    <p:sldId id="6434" r:id="rId80"/>
    <p:sldId id="7072" r:id="rId81"/>
    <p:sldId id="7073" r:id="rId82"/>
    <p:sldId id="7087" r:id="rId83"/>
    <p:sldId id="7074" r:id="rId84"/>
    <p:sldId id="6998" r:id="rId85"/>
    <p:sldId id="7083" r:id="rId86"/>
    <p:sldId id="7078" r:id="rId87"/>
    <p:sldId id="7079" r:id="rId88"/>
    <p:sldId id="7080" r:id="rId89"/>
    <p:sldId id="4555" r:id="rId90"/>
    <p:sldId id="7081" r:id="rId91"/>
    <p:sldId id="7082" r:id="rId92"/>
    <p:sldId id="7084" r:id="rId93"/>
    <p:sldId id="7085" r:id="rId94"/>
    <p:sldId id="6316" r:id="rId95"/>
    <p:sldId id="6320" r:id="rId96"/>
    <p:sldId id="6322" r:id="rId97"/>
    <p:sldId id="6323" r:id="rId98"/>
    <p:sldId id="6324" r:id="rId99"/>
    <p:sldId id="6999" r:id="rId100"/>
    <p:sldId id="6981" r:id="rId101"/>
    <p:sldId id="6705" r:id="rId102"/>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a:srgbClr val="FFFFCC"/>
    <a:srgbClr val="0000CC"/>
    <a:srgbClr val="00FF99"/>
    <a:srgbClr val="000099"/>
    <a:srgbClr val="FF99FF"/>
    <a:srgbClr val="FFFF99"/>
    <a:srgbClr val="00CC00"/>
    <a:srgbClr val="663300"/>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01" autoAdjust="0"/>
    <p:restoredTop sz="96318" autoAdjust="0"/>
  </p:normalViewPr>
  <p:slideViewPr>
    <p:cSldViewPr>
      <p:cViewPr>
        <p:scale>
          <a:sx n="80" d="100"/>
          <a:sy n="80" d="100"/>
        </p:scale>
        <p:origin x="1445" y="3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p:scale>
          <a:sx n="70" d="100"/>
          <a:sy n="70" d="100"/>
        </p:scale>
        <p:origin x="2870" y="-2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Times New Roman" pitchFamily="18" charset="0"/>
                <a:cs typeface="Arial" charset="0"/>
              </a:defRPr>
            </a:lvl1pPr>
          </a:lstStyle>
          <a:p>
            <a:pPr>
              <a:defRPr/>
            </a:pPr>
            <a:fld id="{17409DFC-8574-46F2-8150-19402387B16D}" type="slidenum">
              <a:rPr lang="en-US">
                <a:latin typeface="Calibri" panose="020F0502020204030204" pitchFamily="34" charset="0"/>
                <a:cs typeface="Calibri" panose="020F0502020204030204" pitchFamily="34" charset="0"/>
              </a:rPr>
              <a:pPr>
                <a:defRPr/>
              </a:pPr>
              <a:t>‹#›</a:t>
            </a:fld>
            <a:endParaRPr lang="en-US" dirty="0">
              <a:latin typeface="Calibri" panose="020F0502020204030204" pitchFamily="34" charset="0"/>
              <a:cs typeface="Calibri" panose="020F0502020204030204" pitchFamily="34" charset="0"/>
            </a:endParaRPr>
          </a:p>
        </p:txBody>
      </p:sp>
      <p:sp>
        <p:nvSpPr>
          <p:cNvPr id="8" name="Header Placeholder 1">
            <a:extLst>
              <a:ext uri="{FF2B5EF4-FFF2-40B4-BE49-F238E27FC236}">
                <a16:creationId xmlns:a16="http://schemas.microsoft.com/office/drawing/2014/main" id="{97F09B0D-D3B9-434D-A637-282ACEFDB8EF}"/>
              </a:ext>
            </a:extLst>
          </p:cNvPr>
          <p:cNvSpPr>
            <a:spLocks noGrp="1"/>
          </p:cNvSpPr>
          <p:nvPr/>
        </p:nvSpPr>
        <p:spPr>
          <a:xfrm>
            <a:off x="1524001" y="152400"/>
            <a:ext cx="3824288" cy="685800"/>
          </a:xfrm>
          <a:prstGeom prst="rect">
            <a:avLst/>
          </a:prstGeom>
        </p:spPr>
        <p:txBody>
          <a:bodyPr vert="horz" lIns="102166" tIns="51083" rIns="102166" bIns="51083" rtlCol="0"/>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ctr">
              <a:defRPr/>
            </a:pPr>
            <a:r>
              <a:rPr lang="en-US" sz="1300" dirty="0">
                <a:latin typeface="Calibri" panose="020F0502020204030204" pitchFamily="34" charset="0"/>
                <a:cs typeface="Calibri" panose="020F0502020204030204" pitchFamily="34" charset="0"/>
              </a:rPr>
              <a:t>Dr. Andy Woods</a:t>
            </a:r>
          </a:p>
          <a:p>
            <a:pPr algn="ctr">
              <a:defRPr/>
            </a:pPr>
            <a:r>
              <a:rPr lang="en-US" sz="1300" dirty="0">
                <a:latin typeface="Calibri" panose="020F0502020204030204" pitchFamily="34" charset="0"/>
                <a:cs typeface="Calibri" panose="020F0502020204030204" pitchFamily="34" charset="0"/>
              </a:rPr>
              <a:t>THE RAPTURE 050 – Partial Rapture – Part 2</a:t>
            </a:r>
          </a:p>
          <a:p>
            <a:pPr algn="ctr">
              <a:defRPr/>
            </a:pPr>
            <a:r>
              <a:rPr lang="en-US" sz="1300" dirty="0">
                <a:latin typeface="Calibri" panose="020F0502020204030204" pitchFamily="34" charset="0"/>
                <a:cs typeface="Calibri" panose="020F0502020204030204" pitchFamily="34" charset="0"/>
              </a:rPr>
              <a:t>05-30-2021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3-10T01:23:40.795"/>
    </inkml:context>
    <inkml:brush xml:id="br0">
      <inkml:brushProperty name="width" value="0.06667" units="cm"/>
      <inkml:brushProperty name="height" value="0.06667" units="cm"/>
    </inkml:brush>
  </inkml:definitions>
  <inkml:trace contextRef="#ctx0" brushRef="#br0">15433 14534 8064,'-12'-17'3680,"12"15"-2912,2-3-960,-2 5 576,0 0-352,0 0-160,0 0 96,0 0 0,-2 3 32,-2-1 0,0 4 0,1-2 0,0 1 0,-1-1 0,0 2 0,4-1 512,-2-3-384,2-2 32,0 3-96,0-3 32,0 0-64,0 0 64,0 0-64,0 0-32,0 0 32,0 0-128,0 0 64,0 0 480,0 0-352,0 0 128,0 0-160,0 0 256,0-3-256,0 6-128,-4-6 64,4 3 96,0-2-96,0 2-64,0-3 32,0 1 32,0-1 0,0 3 64,0 0-32,0 0 64,0 0-64,0 0-32,0 0 32,0 0-32,0 0 0,0 0 0,0-3 0,0 3-96,0-1 64,0 1 128,0-3-96,0 3 0,0-3 32,0 3-128,0 0 64,0 0 192,0 0-128,0 0 0,0 0 0,0 0 128,0 0-128,0 0-160,0 0 96,0 0 0,0 0 32,0 0 0,0 0 0,0 0-96,0 0 64,4 6 32,-4-6 0,0 0 64,0 0-32,0 0-32,0 0 32,0 0 32,0 0-32,0 0-32,0 0 32,0 0-32,0 0 0,0 0 0,0 0 0,0 0 64,0 0-32,2 4-32,-2-4 32,0 0-224,0 0 160,0 0 96,0 0-64,0 0 192,0 0-160,0 0-160,0 0 96,0 5 0,0-5 32,0 0-96,0 0 64,0 0 128,0 0-96,0 0 96,0 0-64,0 0-32,0 0 32,0 0-224,0 0 160,0 0 192,0 0-160,0 0-128,0 0 96,4 0 192,0 0-160,-4 0 32,3 0 0,-3 0-224,3-2 160,-3 2 192,0-3-160,0 3 32,0 0 0,0 0-32,0 0 0,0 0 64,0 0-32,0 0-192,0 0 128,0 0-1152,0 0 896,0 0-5056,4 3 4128,-4-3-3712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a:defRPr sz="1300">
                <a:latin typeface="Calibri" panose="020F0502020204030204" pitchFamily="34" charset="0"/>
                <a:cs typeface="Calibri" panose="020F0502020204030204" pitchFamily="34" charset="0"/>
              </a:defRPr>
            </a:lvl1pPr>
          </a:lstStyle>
          <a:p>
            <a:pPr>
              <a:defRPr/>
            </a:pPr>
            <a:r>
              <a:rPr lang="en-US" dirty="0"/>
              <a:t>Dr. Andy Woods - The Coming Kingdom</a:t>
            </a:r>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r>
              <a:rPr lang="en-US"/>
              <a:t>9/06/2017</a:t>
            </a:r>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Calibri" panose="020F0502020204030204" pitchFamily="34" charset="0"/>
                <a:cs typeface="Arial" charset="0"/>
              </a:defRPr>
            </a:lvl1pPr>
          </a:lstStyle>
          <a:p>
            <a:pPr>
              <a:defRPr/>
            </a:pPr>
            <a:r>
              <a:rPr lang="en-US" dirty="0">
                <a:cs typeface="Calibri" panose="020F0502020204030204" pitchFamily="34" charset="0"/>
              </a:rPr>
              <a:t>Sugar Land </a:t>
            </a:r>
            <a:r>
              <a:rPr lang="en-US" dirty="0" err="1">
                <a:cs typeface="Calibri" panose="020F0502020204030204" pitchFamily="34" charset="0"/>
              </a:rPr>
              <a:t>BIble</a:t>
            </a:r>
            <a:r>
              <a:rPr lang="en-US" dirty="0">
                <a:cs typeface="Calibri" panose="020F0502020204030204" pitchFamily="34" charset="0"/>
              </a:rPr>
              <a:t> Church</a:t>
            </a:r>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fld id="{B1F4E4D5-D111-482F-97CA-316C84D86ECF}" type="slidenum">
              <a:rPr lang="en-US" smtClean="0"/>
              <a:pPr>
                <a:defRPr/>
              </a:pPr>
              <a:t>‹#›</a:t>
            </a:fld>
            <a:endParaRPr 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1049893">
              <a:defRPr/>
            </a:pPr>
            <a:fld id="{888B744C-CCA7-42F0-B026-54AA483E0A4D}" type="slidenum">
              <a:rPr lang="en-US" altLang="en-US">
                <a:solidFill>
                  <a:srgbClr val="000000"/>
                </a:solidFill>
                <a:latin typeface="Calibri" panose="020F0502020204030204" pitchFamily="34" charset="0"/>
                <a:cs typeface="+mn-cs"/>
              </a:rPr>
              <a:pPr defTabSz="1049893">
                <a:defRPr/>
              </a:pPr>
              <a:t>1</a:t>
            </a:fld>
            <a:endParaRPr lang="en-US" altLang="en-US" dirty="0">
              <a:solidFill>
                <a:srgbClr val="000000"/>
              </a:solidFill>
              <a:latin typeface="Calibri" panose="020F0502020204030204" pitchFamily="34" charset="0"/>
              <a:cs typeface="+mn-cs"/>
            </a:endParaRPr>
          </a:p>
        </p:txBody>
      </p:sp>
    </p:spTree>
    <p:extLst>
      <p:ext uri="{BB962C8B-B14F-4D97-AF65-F5344CB8AC3E}">
        <p14:creationId xmlns:p14="http://schemas.microsoft.com/office/powerpoint/2010/main" val="158660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12</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1960609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Ray Steadman – “1</a:t>
            </a:r>
            <a:r>
              <a:rPr lang="en-US" baseline="30000" dirty="0"/>
              <a:t>st</a:t>
            </a:r>
            <a:r>
              <a:rPr lang="en-US" dirty="0"/>
              <a:t> Californians”</a:t>
            </a:r>
          </a:p>
          <a:p>
            <a:endParaRPr lang="en-US" dirty="0"/>
          </a:p>
          <a:p>
            <a:r>
              <a:rPr lang="en-US" dirty="0"/>
              <a:t>Unbelievers vs Categories of Believers</a:t>
            </a:r>
          </a:p>
          <a:p>
            <a:endParaRPr lang="en-US" dirty="0"/>
          </a:p>
          <a:p>
            <a:r>
              <a:rPr lang="en-US" dirty="0"/>
              <a:t>Unbelievers</a:t>
            </a:r>
            <a:r>
              <a:rPr lang="en-US" baseline="0" dirty="0"/>
              <a:t> – </a:t>
            </a:r>
            <a:r>
              <a:rPr lang="el-GR" sz="1300" b="1" dirty="0"/>
              <a:t>ψυχικός </a:t>
            </a:r>
            <a:r>
              <a:rPr lang="en-US" sz="1300" b="1" dirty="0" err="1"/>
              <a:t>psuchikós</a:t>
            </a:r>
            <a:r>
              <a:rPr lang="en-US" baseline="0" dirty="0"/>
              <a:t>; </a:t>
            </a:r>
            <a:r>
              <a:rPr lang="en-US" sz="1300" dirty="0"/>
              <a:t>Natural, pertaining to the natural as distinguished from the spiritual</a:t>
            </a:r>
            <a:endParaRPr lang="en-US" baseline="0" dirty="0"/>
          </a:p>
          <a:p>
            <a:r>
              <a:rPr lang="en-US" baseline="0" dirty="0"/>
              <a:t>Spiritual Believers – </a:t>
            </a:r>
            <a:r>
              <a:rPr lang="el-GR" b="1" baseline="0" dirty="0"/>
              <a:t>πνευματικός </a:t>
            </a:r>
            <a:r>
              <a:rPr lang="en-US" b="1" baseline="0" dirty="0" err="1"/>
              <a:t>pneumatikós</a:t>
            </a:r>
            <a:r>
              <a:rPr lang="en-US" baseline="0" dirty="0"/>
              <a:t>; of persons who are spiritual, enlightened by the Holy Spirit </a:t>
            </a:r>
          </a:p>
          <a:p>
            <a:r>
              <a:rPr lang="en-US" baseline="0" dirty="0"/>
              <a:t>Infant Believers – </a:t>
            </a:r>
            <a:r>
              <a:rPr lang="el-GR" sz="1300" b="1" dirty="0"/>
              <a:t>σάρκινος</a:t>
            </a:r>
            <a:r>
              <a:rPr lang="en-US" sz="1300" b="1" dirty="0"/>
              <a:t> </a:t>
            </a:r>
            <a:r>
              <a:rPr lang="en-US" sz="1300" b="1" i="1" dirty="0" err="1"/>
              <a:t>sárkinos</a:t>
            </a:r>
            <a:r>
              <a:rPr lang="en-US" sz="1300" b="1" i="1" dirty="0"/>
              <a:t>; </a:t>
            </a:r>
            <a:r>
              <a:rPr lang="en-US" sz="1300" i="1" dirty="0"/>
              <a:t>with propensities of the flesh unto sin; </a:t>
            </a:r>
            <a:r>
              <a:rPr lang="el-GR" sz="1300" b="1" i="1" dirty="0"/>
              <a:t>νήπιος </a:t>
            </a:r>
            <a:r>
              <a:rPr lang="en-US" sz="1300" b="1" i="1" dirty="0" err="1"/>
              <a:t>nḗpios</a:t>
            </a:r>
            <a:r>
              <a:rPr lang="en-US" sz="1300" b="1" i="1" dirty="0"/>
              <a:t>; </a:t>
            </a:r>
            <a:r>
              <a:rPr lang="en-US" sz="1300" dirty="0"/>
              <a:t>an infant, child, baby without any definite limitation of age. (This relates to immaturity and lack of instruction)</a:t>
            </a:r>
            <a:endParaRPr lang="en-US" sz="1300" b="1" i="1" dirty="0"/>
          </a:p>
          <a:p>
            <a:r>
              <a:rPr lang="en-US" dirty="0"/>
              <a:t>Carnal Believers</a:t>
            </a:r>
            <a:r>
              <a:rPr lang="en-US" baseline="0" dirty="0"/>
              <a:t> – </a:t>
            </a:r>
            <a:r>
              <a:rPr lang="el-GR" sz="1300" b="1" dirty="0"/>
              <a:t>σαρκικός</a:t>
            </a:r>
            <a:r>
              <a:rPr lang="en-US" sz="1300" b="1" dirty="0"/>
              <a:t> </a:t>
            </a:r>
            <a:r>
              <a:rPr lang="en-US" sz="1300" b="1" i="1" dirty="0" err="1"/>
              <a:t>sarkikós</a:t>
            </a:r>
            <a:r>
              <a:rPr lang="en-US" sz="1300" b="1" i="1" dirty="0"/>
              <a:t>; </a:t>
            </a:r>
            <a:r>
              <a:rPr lang="en-US" sz="1300" i="1" dirty="0"/>
              <a:t>tendency to satisfy the flesh, implying sinfulness, sinful propensity, carnal</a:t>
            </a:r>
            <a:r>
              <a:rPr lang="en-US" sz="1300" dirty="0"/>
              <a:t> (This relates to disobedience and open rebellion)</a:t>
            </a:r>
          </a:p>
          <a:p>
            <a:endParaRPr lang="en-US" sz="1300" i="1"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13</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2318671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Dr. Andy Woods - Soteriology</a:t>
            </a:r>
          </a:p>
        </p:txBody>
      </p:sp>
      <p:sp>
        <p:nvSpPr>
          <p:cNvPr id="5" name="Footer Placeholder 4"/>
          <p:cNvSpPr>
            <a:spLocks noGrp="1"/>
          </p:cNvSpPr>
          <p:nvPr>
            <p:ph type="ftr" sz="quarter" idx="4"/>
          </p:nvPr>
        </p:nvSpPr>
        <p:spPr/>
        <p:txBody>
          <a:bodyPr/>
          <a:lstStyle/>
          <a:p>
            <a:r>
              <a:rPr lang="en-US"/>
              <a:t>Sugar Land Bible Church</a:t>
            </a:r>
          </a:p>
        </p:txBody>
      </p:sp>
      <p:sp>
        <p:nvSpPr>
          <p:cNvPr id="6" name="Slide Number Placeholder 5"/>
          <p:cNvSpPr>
            <a:spLocks noGrp="1"/>
          </p:cNvSpPr>
          <p:nvPr>
            <p:ph type="sldNum" sz="quarter" idx="5"/>
          </p:nvPr>
        </p:nvSpPr>
        <p:spPr/>
        <p:txBody>
          <a:bodyPr/>
          <a:lstStyle/>
          <a:p>
            <a:fld id="{685F063A-EE40-4242-B79D-A02668FB9303}" type="slidenum">
              <a:rPr lang="en-US" smtClean="0"/>
              <a:pPr/>
              <a:t>56</a:t>
            </a:fld>
            <a:endParaRPr lang="en-US"/>
          </a:p>
        </p:txBody>
      </p:sp>
    </p:spTree>
    <p:extLst>
      <p:ext uri="{BB962C8B-B14F-4D97-AF65-F5344CB8AC3E}">
        <p14:creationId xmlns:p14="http://schemas.microsoft.com/office/powerpoint/2010/main" val="3320114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idx="1"/>
          </p:nvPr>
        </p:nvSpPr>
        <p:spPr>
          <a:xfrm>
            <a:off x="1169988" y="194627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791FBE2-C716-4B6E-8688-39C69791537F}" type="datetimeFigureOut">
              <a:rPr lang="en-US"/>
              <a:pPr>
                <a:defRPr/>
              </a:pPr>
              <a:t>5/25/2021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8A64DC-FAB6-449B-97D0-DE092BD3C765}" type="slidenum">
              <a:rPr lang="en-US"/>
              <a:pPr>
                <a:defRPr/>
              </a:pPr>
              <a:t>‹#›</a:t>
            </a:fld>
            <a:endParaRPr lang="en-US"/>
          </a:p>
        </p:txBody>
      </p:sp>
    </p:spTree>
    <p:extLst>
      <p:ext uri="{BB962C8B-B14F-4D97-AF65-F5344CB8AC3E}">
        <p14:creationId xmlns:p14="http://schemas.microsoft.com/office/powerpoint/2010/main" val="1382040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32E054F-30EF-414B-979C-F3D27C571A78}" type="datetimeFigureOut">
              <a:rPr lang="en-US"/>
              <a:pPr>
                <a:defRPr/>
              </a:pPr>
              <a:t>5/25/2021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DBC1A56-6BA5-4EF4-AE6E-4B7E733150F4}" type="slidenum">
              <a:rPr lang="en-US" altLang="en-US"/>
              <a:pPr>
                <a:defRPr/>
              </a:pPr>
              <a:t>‹#›</a:t>
            </a:fld>
            <a:endParaRPr lang="en-US" altLang="en-US"/>
          </a:p>
        </p:txBody>
      </p:sp>
    </p:spTree>
    <p:extLst>
      <p:ext uri="{BB962C8B-B14F-4D97-AF65-F5344CB8AC3E}">
        <p14:creationId xmlns:p14="http://schemas.microsoft.com/office/powerpoint/2010/main" val="42410825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Rectangle 35">
            <a:extLst>
              <a:ext uri="{FF2B5EF4-FFF2-40B4-BE49-F238E27FC236}">
                <a16:creationId xmlns:a16="http://schemas.microsoft.com/office/drawing/2014/main" id="{DDFD4D20-063D-4685-940B-7FCB800C6E86}"/>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CCB727FC-6DEC-449F-B092-0E9D65564F1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60B3998E-672F-4324-9ED3-326D1025BAD7}"/>
              </a:ext>
            </a:extLst>
          </p:cNvPr>
          <p:cNvSpPr>
            <a:spLocks noGrp="1" noChangeArrowheads="1"/>
          </p:cNvSpPr>
          <p:nvPr>
            <p:ph type="sldNum" sz="quarter" idx="12"/>
          </p:nvPr>
        </p:nvSpPr>
        <p:spPr/>
        <p:txBody>
          <a:bodyPr/>
          <a:lstStyle>
            <a:lvl1pPr>
              <a:defRPr smtClean="0"/>
            </a:lvl1pPr>
          </a:lstStyle>
          <a:p>
            <a:pPr>
              <a:defRPr/>
            </a:pPr>
            <a:fld id="{A0DC7DEC-99C4-4832-90B7-0B712EE84C5F}" type="slidenum">
              <a:rPr lang="en-US" altLang="en-US"/>
              <a:pPr>
                <a:defRPr/>
              </a:pPr>
              <a:t>‹#›</a:t>
            </a:fld>
            <a:endParaRPr lang="en-US" altLang="en-US"/>
          </a:p>
        </p:txBody>
      </p:sp>
    </p:spTree>
    <p:extLst>
      <p:ext uri="{BB962C8B-B14F-4D97-AF65-F5344CB8AC3E}">
        <p14:creationId xmlns:p14="http://schemas.microsoft.com/office/powerpoint/2010/main" val="2885514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1169988" y="1946275"/>
            <a:ext cx="3810000" cy="4114800"/>
          </a:xfrm>
        </p:spPr>
        <p:txBody>
          <a:bodyPr/>
          <a:lstStyle/>
          <a:p>
            <a:pPr lvl="0"/>
            <a:endParaRPr lang="en-US" noProof="0" dirty="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dirty="0"/>
          </a:p>
        </p:txBody>
      </p:sp>
    </p:spTree>
    <p:extLst>
      <p:ext uri="{BB962C8B-B14F-4D97-AF65-F5344CB8AC3E}">
        <p14:creationId xmlns:p14="http://schemas.microsoft.com/office/powerpoint/2010/main" val="1498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2"/>
            <a:ext cx="108585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1430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2635" r:id="rId1"/>
    <p:sldLayoutId id="2147492636" r:id="rId2"/>
    <p:sldLayoutId id="2147492637" r:id="rId3"/>
    <p:sldLayoutId id="2147492638" r:id="rId4"/>
    <p:sldLayoutId id="2147492639" r:id="rId5"/>
    <p:sldLayoutId id="2147492640" r:id="rId6"/>
    <p:sldLayoutId id="2147492641" r:id="rId7"/>
    <p:sldLayoutId id="2147492642" r:id="rId8"/>
    <p:sldLayoutId id="2147492643" r:id="rId9"/>
    <p:sldLayoutId id="2147492644" r:id="rId10"/>
    <p:sldLayoutId id="2147492668" r:id="rId11"/>
    <p:sldLayoutId id="2147492669" r:id="rId12"/>
    <p:sldLayoutId id="2147492670" r:id="rId13"/>
    <p:sldLayoutId id="2147492671" r:id="rId14"/>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customXml" Target="../ink/ink1.xml"/><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5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F43D649-8361-4C4A-B28C-00395921C611}"/>
              </a:ext>
            </a:extLst>
          </p:cNvPr>
          <p:cNvSpPr txBox="1"/>
          <p:nvPr/>
        </p:nvSpPr>
        <p:spPr>
          <a:xfrm>
            <a:off x="0" y="228600"/>
            <a:ext cx="9144000" cy="1323439"/>
          </a:xfrm>
          <a:prstGeom prst="rect">
            <a:avLst/>
          </a:prstGeom>
          <a:noFill/>
        </p:spPr>
        <p:txBody>
          <a:bodyPr wrap="square" rtlCol="0">
            <a:spAutoFit/>
          </a:bodyPr>
          <a:lstStyle/>
          <a:p>
            <a:pPr algn="ctr"/>
            <a:r>
              <a:rPr lang="en-US" sz="44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RAPTURE</a:t>
            </a:r>
          </a:p>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and When? – Part 50</a:t>
            </a:r>
          </a:p>
        </p:txBody>
      </p:sp>
      <p:pic>
        <p:nvPicPr>
          <p:cNvPr id="10" name="Picture 9">
            <a:extLst>
              <a:ext uri="{FF2B5EF4-FFF2-40B4-BE49-F238E27FC236}">
                <a16:creationId xmlns:a16="http://schemas.microsoft.com/office/drawing/2014/main" id="{41C08501-9EF7-45D6-B47B-36B8A964BC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33600" y="1600200"/>
            <a:ext cx="4876801" cy="3657600"/>
          </a:xfrm>
          <a:prstGeom prst="rect">
            <a:avLst/>
          </a:prstGeom>
        </p:spPr>
      </p:pic>
      <p:sp>
        <p:nvSpPr>
          <p:cNvPr id="6" name="Rectangle 7">
            <a:extLst>
              <a:ext uri="{FF2B5EF4-FFF2-40B4-BE49-F238E27FC236}">
                <a16:creationId xmlns:a16="http://schemas.microsoft.com/office/drawing/2014/main" id="{D65195AB-2281-49E9-B37C-074446855AB8}"/>
              </a:ext>
            </a:extLst>
          </p:cNvPr>
          <p:cNvSpPr txBox="1">
            <a:spLocks noChangeArrowheads="1"/>
          </p:cNvSpPr>
          <p:nvPr/>
        </p:nvSpPr>
        <p:spPr bwMode="auto">
          <a:xfrm>
            <a:off x="1828800" y="5715000"/>
            <a:ext cx="5486400" cy="8572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Andrew Marshall Woods, Th.M., JD., PhD.</a:t>
            </a:r>
          </a:p>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Sr. Pastor, Sugar Land Bible Church</a:t>
            </a:r>
          </a:p>
        </p:txBody>
      </p:sp>
      <p:pic>
        <p:nvPicPr>
          <p:cNvPr id="11" name="Picture 1">
            <a:extLst>
              <a:ext uri="{FF2B5EF4-FFF2-40B4-BE49-F238E27FC236}">
                <a16:creationId xmlns:a16="http://schemas.microsoft.com/office/drawing/2014/main" id="{F5D3EB02-A17E-484E-97FB-B34B32CA077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951062" y="5820314"/>
            <a:ext cx="885286" cy="88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0126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304800"/>
            <a:ext cx="77724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Will the Rapture Take Place Relative to the Tribulation Period?</a:t>
            </a:r>
          </a:p>
        </p:txBody>
      </p:sp>
      <p:sp>
        <p:nvSpPr>
          <p:cNvPr id="19459" name="Rectangle 3"/>
          <p:cNvSpPr>
            <a:spLocks noGrp="1" noChangeArrowheads="1"/>
          </p:cNvSpPr>
          <p:nvPr>
            <p:ph idx="1"/>
          </p:nvPr>
        </p:nvSpPr>
        <p:spPr>
          <a:xfrm>
            <a:off x="1540331" y="1600200"/>
            <a:ext cx="6063343" cy="32004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Pre-tribulation rapture theory</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Mid-tribulation rapture theory</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Post-tribulation rapture theory</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Pre-wrath rapture theory</a:t>
            </a:r>
          </a:p>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rapture theory</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977710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241F40D1-3B70-4C0F-85C8-774A9E08EBC5}"/>
              </a:ext>
            </a:extLst>
          </p:cNvPr>
          <p:cNvSpPr>
            <a:spLocks noGrp="1" noChangeArrowheads="1"/>
          </p:cNvSpPr>
          <p:nvPr>
            <p:ph type="title"/>
          </p:nvPr>
        </p:nvSpPr>
        <p:spPr>
          <a:xfrm>
            <a:off x="685800" y="2857500"/>
            <a:ext cx="7772400" cy="1143000"/>
          </a:xfrm>
        </p:spPr>
        <p:txBody>
          <a:bodyPr/>
          <a:lstStyle/>
          <a:p>
            <a:pPr algn="ctr"/>
            <a:r>
              <a:rPr lang="en-US" altLang="en-US"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109733006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endParaRPr lang="en-US" altLang="en-US" sz="3200" dirty="0">
              <a:solidFill>
                <a:srgbClr val="FF99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59" name="Rectangle 3"/>
          <p:cNvSpPr>
            <a:spLocks noGrp="1" noChangeArrowheads="1"/>
          </p:cNvSpPr>
          <p:nvPr>
            <p:ph idx="1"/>
          </p:nvPr>
        </p:nvSpPr>
        <p:spPr>
          <a:xfrm>
            <a:off x="846366" y="1600200"/>
            <a:ext cx="7611834"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6409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800100" y="209550"/>
            <a:ext cx="7543800" cy="70485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Problems with Partial Rapturism?</a:t>
            </a:r>
          </a:p>
        </p:txBody>
      </p:sp>
      <p:sp>
        <p:nvSpPr>
          <p:cNvPr id="21507" name="Rectangle 3"/>
          <p:cNvSpPr>
            <a:spLocks noGrp="1" noChangeArrowheads="1"/>
          </p:cNvSpPr>
          <p:nvPr>
            <p:ph idx="1"/>
          </p:nvPr>
        </p:nvSpPr>
        <p:spPr>
          <a:xfrm>
            <a:off x="457200" y="990600"/>
            <a:ext cx="8229600" cy="5410200"/>
          </a:xfrm>
        </p:spPr>
        <p:txBody>
          <a:bodyPr/>
          <a:lstStyle/>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 divine blessing is given on the basis of His grace and not human effort (Eph. 2:8-9; Rom. 12:6)</a:t>
            </a:r>
          </a:p>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Symbolic parallels mandate that carnal as well as sanctified Christians will be taken up in the rapture (Gen. 19:22)</a:t>
            </a:r>
          </a:p>
          <a:p>
            <a:pPr marL="457200" indent="-457200" algn="just" eaLnBrk="1" hangingPunct="1">
              <a:spcBef>
                <a:spcPts val="0"/>
              </a:spcBef>
              <a:spcAft>
                <a:spcPts val="1800"/>
              </a:spcAft>
              <a:buSzPct val="100000"/>
              <a:buFont typeface="+mj-lt"/>
              <a:buAutoNum type="arabi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The promise of the rapture is mentioned in Paul's letter to the carnal Corinthian church (1 Cor. 15:51)</a:t>
            </a:r>
          </a:p>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partial rapture would sever Christ's body (1 Cor 12:12-14)</a:t>
            </a:r>
          </a:p>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partial rapture view subjects believers to God's wrath (Thess 1:10)</a:t>
            </a:r>
          </a:p>
        </p:txBody>
      </p:sp>
    </p:spTree>
    <p:extLst>
      <p:ext uri="{BB962C8B-B14F-4D97-AF65-F5344CB8AC3E}">
        <p14:creationId xmlns:p14="http://schemas.microsoft.com/office/powerpoint/2010/main" val="3674236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2D9918-D50F-4B85-80F2-013102E97973}"/>
              </a:ext>
            </a:extLst>
          </p:cNvPr>
          <p:cNvPicPr>
            <a:picLocks noChangeAspect="1"/>
          </p:cNvPicPr>
          <p:nvPr/>
        </p:nvPicPr>
        <p:blipFill>
          <a:blip r:embed="rId3"/>
          <a:stretch>
            <a:fillRect/>
          </a:stretch>
        </p:blipFill>
        <p:spPr>
          <a:xfrm>
            <a:off x="0" y="0"/>
            <a:ext cx="9144000" cy="6857999"/>
          </a:xfrm>
          <a:prstGeom prst="rect">
            <a:avLst/>
          </a:prstGeom>
        </p:spPr>
      </p:pic>
      <p:sp>
        <p:nvSpPr>
          <p:cNvPr id="13" name="Rectangle 3"/>
          <p:cNvSpPr txBox="1">
            <a:spLocks/>
          </p:cNvSpPr>
          <p:nvPr/>
        </p:nvSpPr>
        <p:spPr bwMode="auto">
          <a:xfrm>
            <a:off x="0" y="0"/>
            <a:ext cx="9144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1200"/>
              </a:spcAft>
              <a:buNone/>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Corinthians 3:1-3 </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(NKJV) </a:t>
            </a:r>
          </a:p>
          <a:p>
            <a:pPr marL="0" indent="0" algn="ctr">
              <a:spcBef>
                <a:spcPts val="0"/>
              </a:spcBef>
              <a:spcAft>
                <a:spcPts val="1200"/>
              </a:spcAft>
              <a:buNone/>
            </a:pPr>
            <a:r>
              <a:rPr lang="en-US" altLang="en-US" sz="28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 KINDS OF PEOPLE </a:t>
            </a:r>
          </a:p>
          <a:p>
            <a:pPr marL="0" indent="0" algn="just">
              <a:spcBef>
                <a:spcPts val="0"/>
              </a:spcBef>
              <a:spcAft>
                <a:spcPts val="1200"/>
              </a:spcAft>
              <a:buNone/>
            </a:pP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 brethren, could not speak to you as to </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spiritual</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people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as to </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carnal</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as to </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babes</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Christ.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 fed you with milk and not with solid food; for until now you were not able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receive it,</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even now you are still not able;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you are still carnal</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where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 are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envy, strife, and divisions among you, </a:t>
            </a:r>
            <a:r>
              <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are you </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carnal</a:t>
            </a:r>
            <a:r>
              <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behaving like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mere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pic>
        <p:nvPicPr>
          <p:cNvPr id="11" name="Picture 2" descr="https://solzemli.files.wordpress.com/2010/03/saint_paul_theapostle.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8295" y="76200"/>
            <a:ext cx="749905" cy="109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1915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565D40-E8D5-4352-AC4F-5E97D984F927}"/>
              </a:ext>
            </a:extLst>
          </p:cNvPr>
          <p:cNvPicPr>
            <a:picLocks noChangeAspect="1"/>
          </p:cNvPicPr>
          <p:nvPr/>
        </p:nvPicPr>
        <p:blipFill>
          <a:blip r:embed="rId3"/>
          <a:stretch>
            <a:fillRect/>
          </a:stretch>
        </p:blipFill>
        <p:spPr>
          <a:xfrm>
            <a:off x="365396" y="258805"/>
            <a:ext cx="8413209" cy="6340390"/>
          </a:xfrm>
          <a:prstGeom prst="rect">
            <a:avLst/>
          </a:prstGeom>
        </p:spPr>
      </p:pic>
    </p:spTree>
    <p:extLst>
      <p:ext uri="{BB962C8B-B14F-4D97-AF65-F5344CB8AC3E}">
        <p14:creationId xmlns:p14="http://schemas.microsoft.com/office/powerpoint/2010/main" val="2620987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258102-820B-4AE0-B6C6-3B0531C864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539157"/>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1 Corinthians 3:15</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mn-cs"/>
              </a:rPr>
              <a:t>“</a:t>
            </a:r>
            <a:r>
              <a:rPr lang="en-US" sz="3600" dirty="0">
                <a:effectLst>
                  <a:outerShdw blurRad="38100" dist="38100" dir="2700000" algn="tl">
                    <a:srgbClr val="000000">
                      <a:alpha val="43137"/>
                    </a:srgbClr>
                  </a:outerShdw>
                </a:effectLst>
                <a:latin typeface="Calibri" panose="020F0502020204030204" pitchFamily="34" charset="0"/>
              </a:rPr>
              <a:t>If any man’s work is burned up, he will suffer loss; but he himself will be saved, yet so as through fire.”</a:t>
            </a:r>
          </a:p>
        </p:txBody>
      </p:sp>
      <p:pic>
        <p:nvPicPr>
          <p:cNvPr id="4" name="Picture 3">
            <a:extLst>
              <a:ext uri="{FF2B5EF4-FFF2-40B4-BE49-F238E27FC236}">
                <a16:creationId xmlns:a16="http://schemas.microsoft.com/office/drawing/2014/main" id="{4AD8C88E-3F45-4661-815D-165E3C29CE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71800" y="2686898"/>
            <a:ext cx="3352800" cy="2011680"/>
          </a:xfrm>
          <a:prstGeom prst="rect">
            <a:avLst/>
          </a:prstGeom>
        </p:spPr>
      </p:pic>
    </p:spTree>
    <p:extLst>
      <p:ext uri="{BB962C8B-B14F-4D97-AF65-F5344CB8AC3E}">
        <p14:creationId xmlns:p14="http://schemas.microsoft.com/office/powerpoint/2010/main" val="2836333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258102-820B-4AE0-B6C6-3B0531C864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570208"/>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1 Corinthians 1:2</a:t>
            </a:r>
          </a:p>
          <a:p>
            <a:pPr algn="just" eaLnBrk="1" fontAlgn="auto" hangingPunct="1">
              <a:spcBef>
                <a:spcPts val="0"/>
              </a:spcBef>
              <a:spcAft>
                <a:spcPts val="0"/>
              </a:spcAft>
              <a:defRPr/>
            </a:pPr>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To the church of God which is in Corinth, to those who have been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sanctified</a:t>
            </a:r>
            <a:r>
              <a:rPr lang="en-US" sz="3600" dirty="0">
                <a:effectLst>
                  <a:outerShdw blurRad="38100" dist="38100" dir="2700000" algn="tl">
                    <a:srgbClr val="000000">
                      <a:alpha val="43137"/>
                    </a:srgbClr>
                  </a:outerShdw>
                </a:effectLst>
                <a:latin typeface="Calibri" panose="020F0502020204030204" pitchFamily="34" charset="0"/>
              </a:rPr>
              <a:t> in Christ Jesus, saints by calling, with all who in every place call on the name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our</a:t>
            </a:r>
            <a:r>
              <a:rPr lang="en-US" sz="3600" dirty="0">
                <a:effectLst>
                  <a:outerShdw blurRad="38100" dist="38100" dir="2700000" algn="tl">
                    <a:srgbClr val="000000">
                      <a:alpha val="43137"/>
                    </a:srgbClr>
                  </a:outerShdw>
                </a:effectLst>
                <a:latin typeface="Calibri" panose="020F0502020204030204" pitchFamily="34" charset="0"/>
              </a:rPr>
              <a:t> Lord Jesus Christ,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their</a:t>
            </a:r>
            <a:r>
              <a:rPr lang="en-US" sz="3600" dirty="0">
                <a:effectLst>
                  <a:outerShdw blurRad="38100" dist="38100" dir="2700000" algn="tl">
                    <a:srgbClr val="000000">
                      <a:alpha val="43137"/>
                    </a:srgbClr>
                  </a:outerShdw>
                </a:effectLst>
                <a:latin typeface="Calibri" panose="020F0502020204030204" pitchFamily="34" charset="0"/>
              </a:rPr>
              <a:t> Lord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ours</a:t>
            </a:r>
            <a:r>
              <a:rPr lang="en-US" sz="36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40818742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258102-820B-4AE0-B6C6-3B0531C864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570208"/>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1 Corinthians 6:19-20</a:t>
            </a:r>
          </a:p>
          <a:p>
            <a:pPr algn="just" eaLnBrk="1" fontAlgn="auto" hangingPunct="1">
              <a:spcBef>
                <a:spcPts val="0"/>
              </a:spcBef>
              <a:spcAft>
                <a:spcPts val="0"/>
              </a:spcAft>
              <a:defRPr/>
            </a:pPr>
            <a:r>
              <a:rPr lang="en-US" altLang="en-US" sz="3600" dirty="0">
                <a:effectLst>
                  <a:outerShdw blurRad="38100" dist="38100" dir="2700000" algn="tl">
                    <a:srgbClr val="000000">
                      <a:alpha val="43137"/>
                    </a:srgbClr>
                  </a:outerShdw>
                </a:effectLst>
                <a:latin typeface="Calibri" panose="020F0502020204030204" pitchFamily="34" charset="0"/>
              </a:rPr>
              <a:t>“</a:t>
            </a:r>
            <a:r>
              <a:rPr lang="en-US" sz="2800" b="1" i="0" baseline="30000" dirty="0">
                <a:effectLst/>
                <a:latin typeface="system-ui"/>
              </a:rPr>
              <a:t>19</a:t>
            </a:r>
            <a:r>
              <a:rPr lang="en-US" sz="2800" b="1" i="0" baseline="30000" dirty="0">
                <a:solidFill>
                  <a:srgbClr val="000000"/>
                </a:solidFill>
                <a:effectLst/>
                <a:latin typeface="system-ui"/>
              </a:rPr>
              <a:t> </a:t>
            </a:r>
            <a:r>
              <a:rPr lang="en-US" sz="3600" dirty="0">
                <a:effectLst>
                  <a:outerShdw blurRad="38100" dist="38100" dir="2700000" algn="tl">
                    <a:srgbClr val="000000">
                      <a:alpha val="43137"/>
                    </a:srgbClr>
                  </a:outerShdw>
                </a:effectLst>
                <a:latin typeface="Calibri" panose="020F0502020204030204" pitchFamily="34" charset="0"/>
              </a:rPr>
              <a:t>Or do you not know that your body is a temple of the Holy Spirit within you, whom you have from God, and that you are not your own? </a:t>
            </a:r>
            <a:r>
              <a:rPr lang="en-US" sz="2800" b="1" baseline="30000" dirty="0">
                <a:latin typeface="system-ui"/>
              </a:rPr>
              <a:t>20</a:t>
            </a:r>
            <a:r>
              <a:rPr lang="en-US" sz="3600" dirty="0">
                <a:effectLst>
                  <a:outerShdw blurRad="38100" dist="38100" dir="2700000" algn="tl">
                    <a:srgbClr val="000000">
                      <a:alpha val="43137"/>
                    </a:srgbClr>
                  </a:outerShdw>
                </a:effectLst>
                <a:latin typeface="Calibri" panose="020F0502020204030204" pitchFamily="34" charset="0"/>
              </a:rPr>
              <a:t> For you have been bought for a price: therefore, glorify God in your body.”</a:t>
            </a:r>
          </a:p>
        </p:txBody>
      </p:sp>
    </p:spTree>
    <p:extLst>
      <p:ext uri="{BB962C8B-B14F-4D97-AF65-F5344CB8AC3E}">
        <p14:creationId xmlns:p14="http://schemas.microsoft.com/office/powerpoint/2010/main" val="164120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66E1933-1E02-4F53-A362-5D59201D135A}"/>
              </a:ext>
            </a:extLst>
          </p:cNvPr>
          <p:cNvGraphicFramePr>
            <a:graphicFrameLocks noGrp="1"/>
          </p:cNvGraphicFramePr>
          <p:nvPr>
            <p:ph type="tbl" idx="1"/>
          </p:nvPr>
        </p:nvGraphicFramePr>
        <p:xfrm>
          <a:off x="76200" y="152400"/>
          <a:ext cx="8991600" cy="6553200"/>
        </p:xfrm>
        <a:graphic>
          <a:graphicData uri="http://schemas.openxmlformats.org/drawingml/2006/table">
            <a:tbl>
              <a:tblPr firstRow="1" bandRow="1">
                <a:tableStyleId>{073A0DAA-6AF3-43AB-8588-CEC1D06C72B9}</a:tableStyleId>
              </a:tblPr>
              <a:tblGrid>
                <a:gridCol w="2590800">
                  <a:extLst>
                    <a:ext uri="{9D8B030D-6E8A-4147-A177-3AD203B41FA5}">
                      <a16:colId xmlns:a16="http://schemas.microsoft.com/office/drawing/2014/main" val="4083022562"/>
                    </a:ext>
                  </a:extLst>
                </a:gridCol>
                <a:gridCol w="2209800">
                  <a:extLst>
                    <a:ext uri="{9D8B030D-6E8A-4147-A177-3AD203B41FA5}">
                      <a16:colId xmlns:a16="http://schemas.microsoft.com/office/drawing/2014/main" val="1397627422"/>
                    </a:ext>
                  </a:extLst>
                </a:gridCol>
                <a:gridCol w="2209800">
                  <a:extLst>
                    <a:ext uri="{9D8B030D-6E8A-4147-A177-3AD203B41FA5}">
                      <a16:colId xmlns:a16="http://schemas.microsoft.com/office/drawing/2014/main" val="3861418638"/>
                    </a:ext>
                  </a:extLst>
                </a:gridCol>
                <a:gridCol w="1981200">
                  <a:extLst>
                    <a:ext uri="{9D8B030D-6E8A-4147-A177-3AD203B41FA5}">
                      <a16:colId xmlns:a16="http://schemas.microsoft.com/office/drawing/2014/main" val="1991858644"/>
                    </a:ext>
                  </a:extLst>
                </a:gridCol>
              </a:tblGrid>
              <a:tr h="106680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4000" b="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Three Tenses of Salvation</a:t>
                      </a: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tc hMerge="1">
                  <a:txBody>
                    <a:bodyPr/>
                    <a:lstStyle/>
                    <a:p>
                      <a:endParaRPr lang="en-US" dirty="0"/>
                    </a:p>
                  </a:txBody>
                  <a:tcPr anchor="ctr" horzOverflow="overflow"/>
                </a:tc>
                <a:tc hMerge="1">
                  <a:txBody>
                    <a:bodyPr/>
                    <a:lstStyle/>
                    <a:p>
                      <a:endParaRPr lang="en-US" dirty="0"/>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428540258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Phase</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Justification</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6600"/>
                          </a:solidFill>
                          <a:effectLst/>
                          <a:latin typeface="Calibri" panose="020F0502020204030204" pitchFamily="34" charset="0"/>
                          <a:cs typeface="Calibri" panose="020F0502020204030204" pitchFamily="34" charset="0"/>
                        </a:rPr>
                        <a:t>Sanctification</a:t>
                      </a:r>
                      <a:endPar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Glorification</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1624996199"/>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Tense</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Past</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6600"/>
                          </a:solidFill>
                          <a:effectLst/>
                          <a:latin typeface="Calibri" panose="020F0502020204030204" pitchFamily="34" charset="0"/>
                          <a:cs typeface="Calibri" panose="020F0502020204030204" pitchFamily="34" charset="0"/>
                        </a:rPr>
                        <a:t>Present</a:t>
                      </a:r>
                      <a:endPar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Future</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63685243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Saved from sin’s:</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Penalty</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6600"/>
                          </a:solidFill>
                          <a:effectLst/>
                          <a:latin typeface="Calibri" panose="020F0502020204030204" pitchFamily="34" charset="0"/>
                          <a:cs typeface="Calibri" panose="020F0502020204030204" pitchFamily="34" charset="0"/>
                        </a:rPr>
                        <a:t>Power</a:t>
                      </a:r>
                      <a:endPar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Presence</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808086373"/>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Scripture</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Eph 2:8-9; Titus 3:5</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6600"/>
                          </a:solidFill>
                          <a:effectLst/>
                          <a:latin typeface="Calibri" panose="020F0502020204030204" pitchFamily="34" charset="0"/>
                          <a:cs typeface="Calibri" panose="020F0502020204030204" pitchFamily="34" charset="0"/>
                        </a:rPr>
                        <a:t>Philip 2:12</a:t>
                      </a:r>
                      <a:endPar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Rom 5:10</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4167479987"/>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Nature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Single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6600"/>
                          </a:solidFill>
                          <a:effectLst/>
                          <a:latin typeface="Calibri" panose="020F0502020204030204" pitchFamily="34" charset="0"/>
                          <a:cs typeface="Calibri" panose="020F0502020204030204" pitchFamily="34" charset="0"/>
                        </a:rPr>
                        <a:t>Dual</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Single</a:t>
                      </a:r>
                    </a:p>
                  </a:txBody>
                  <a:tcPr marT="45711" marB="45711" anchor="ctr" horzOverflow="overflow"/>
                </a:tc>
                <a:extLst>
                  <a:ext uri="{0D108BD9-81ED-4DB2-BD59-A6C34878D82A}">
                    <a16:rowId xmlns:a16="http://schemas.microsoft.com/office/drawing/2014/main" val="1448859749"/>
                  </a:ext>
                </a:extLst>
              </a:tr>
            </a:tbl>
          </a:graphicData>
        </a:graphic>
      </p:graphicFrame>
    </p:spTree>
    <p:extLst>
      <p:ext uri="{BB962C8B-B14F-4D97-AF65-F5344CB8AC3E}">
        <p14:creationId xmlns:p14="http://schemas.microsoft.com/office/powerpoint/2010/main" val="2754450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66E1933-1E02-4F53-A362-5D59201D135A}"/>
              </a:ext>
            </a:extLst>
          </p:cNvPr>
          <p:cNvGraphicFramePr>
            <a:graphicFrameLocks noGrp="1"/>
          </p:cNvGraphicFramePr>
          <p:nvPr>
            <p:ph type="tbl" idx="1"/>
          </p:nvPr>
        </p:nvGraphicFramePr>
        <p:xfrm>
          <a:off x="76200" y="152400"/>
          <a:ext cx="8991600" cy="6553200"/>
        </p:xfrm>
        <a:graphic>
          <a:graphicData uri="http://schemas.openxmlformats.org/drawingml/2006/table">
            <a:tbl>
              <a:tblPr firstRow="1" bandRow="1">
                <a:tableStyleId>{073A0DAA-6AF3-43AB-8588-CEC1D06C72B9}</a:tableStyleId>
              </a:tblPr>
              <a:tblGrid>
                <a:gridCol w="2590800">
                  <a:extLst>
                    <a:ext uri="{9D8B030D-6E8A-4147-A177-3AD203B41FA5}">
                      <a16:colId xmlns:a16="http://schemas.microsoft.com/office/drawing/2014/main" val="4083022562"/>
                    </a:ext>
                  </a:extLst>
                </a:gridCol>
                <a:gridCol w="2209800">
                  <a:extLst>
                    <a:ext uri="{9D8B030D-6E8A-4147-A177-3AD203B41FA5}">
                      <a16:colId xmlns:a16="http://schemas.microsoft.com/office/drawing/2014/main" val="1397627422"/>
                    </a:ext>
                  </a:extLst>
                </a:gridCol>
                <a:gridCol w="2209800">
                  <a:extLst>
                    <a:ext uri="{9D8B030D-6E8A-4147-A177-3AD203B41FA5}">
                      <a16:colId xmlns:a16="http://schemas.microsoft.com/office/drawing/2014/main" val="3861418638"/>
                    </a:ext>
                  </a:extLst>
                </a:gridCol>
                <a:gridCol w="1981200">
                  <a:extLst>
                    <a:ext uri="{9D8B030D-6E8A-4147-A177-3AD203B41FA5}">
                      <a16:colId xmlns:a16="http://schemas.microsoft.com/office/drawing/2014/main" val="1991858644"/>
                    </a:ext>
                  </a:extLst>
                </a:gridCol>
              </a:tblGrid>
              <a:tr h="106680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4000" b="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Three Tenses of Salvation</a:t>
                      </a: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tc hMerge="1">
                  <a:txBody>
                    <a:bodyPr/>
                    <a:lstStyle/>
                    <a:p>
                      <a:endParaRPr lang="en-US" dirty="0"/>
                    </a:p>
                  </a:txBody>
                  <a:tcPr anchor="ctr" horzOverflow="overflow"/>
                </a:tc>
                <a:tc hMerge="1">
                  <a:txBody>
                    <a:bodyPr/>
                    <a:lstStyle/>
                    <a:p>
                      <a:endParaRPr lang="en-US" dirty="0"/>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428540258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Phase</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Justification</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Sanctification</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Glorification</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1624996199"/>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Tense</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Past</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Present</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Future</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63685243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Saved from sin’s:</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Penalty</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Power</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Presence</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808086373"/>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Scripture</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Eph 2:8-9; Titus 3:5</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Philip 2:12</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Rom 5:10</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4167479987"/>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Nature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Single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rPr>
                        <a:t>Dual</a:t>
                      </a: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Single</a:t>
                      </a:r>
                    </a:p>
                  </a:txBody>
                  <a:tcPr marT="45711" marB="45711" anchor="ctr" horzOverflow="overflow"/>
                </a:tc>
                <a:extLst>
                  <a:ext uri="{0D108BD9-81ED-4DB2-BD59-A6C34878D82A}">
                    <a16:rowId xmlns:a16="http://schemas.microsoft.com/office/drawing/2014/main" val="1448859749"/>
                  </a:ext>
                </a:extLst>
              </a:tr>
            </a:tbl>
          </a:graphicData>
        </a:graphic>
      </p:graphicFrame>
    </p:spTree>
    <p:extLst>
      <p:ext uri="{BB962C8B-B14F-4D97-AF65-F5344CB8AC3E}">
        <p14:creationId xmlns:p14="http://schemas.microsoft.com/office/powerpoint/2010/main" val="2627786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6857999"/>
          </a:xfrm>
          <a:prstGeom prst="rect">
            <a:avLst/>
          </a:prstGeom>
        </p:spPr>
      </p:pic>
      <p:sp>
        <p:nvSpPr>
          <p:cNvPr id="134147" name="Rectangle 1"/>
          <p:cNvSpPr>
            <a:spLocks noChangeArrowheads="1"/>
          </p:cNvSpPr>
          <p:nvPr/>
        </p:nvSpPr>
        <p:spPr bwMode="auto">
          <a:xfrm>
            <a:off x="0" y="0"/>
            <a:ext cx="9144000" cy="3477875"/>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15:50-51</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latin typeface="Calibri" panose="020F0502020204030204" pitchFamily="34" charset="0"/>
                <a:cs typeface="Calibri" panose="020F0502020204030204" pitchFamily="34" charset="0"/>
              </a:rPr>
              <a:t>50 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say this, brethren, that flesh and blood cannot inherit the kingdom of God; nor does the perishable inherit the imperishable. </a:t>
            </a:r>
            <a:r>
              <a:rPr lang="en-US" sz="3400" baseline="30000" dirty="0">
                <a:latin typeface="Calibri" panose="020F0502020204030204" pitchFamily="34" charset="0"/>
                <a:cs typeface="Calibri" panose="020F0502020204030204" pitchFamily="34" charset="0"/>
              </a:rPr>
              <a:t>51</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Behold, I tell you a mystery; we will not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sleep, but we will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 changed.”</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E35006B8-D255-4A59-8189-F8AFB60C45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24200" y="3139440"/>
            <a:ext cx="2895600" cy="1737360"/>
          </a:xfrm>
          <a:prstGeom prst="rect">
            <a:avLst/>
          </a:prstGeom>
        </p:spPr>
      </p:pic>
    </p:spTree>
    <p:extLst>
      <p:ext uri="{BB962C8B-B14F-4D97-AF65-F5344CB8AC3E}">
        <p14:creationId xmlns:p14="http://schemas.microsoft.com/office/powerpoint/2010/main" val="2805462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endParaRPr lang="en-US" altLang="en-US" sz="3200" dirty="0">
              <a:solidFill>
                <a:srgbClr val="FF99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59" name="Rectangle 3"/>
          <p:cNvSpPr>
            <a:spLocks noGrp="1" noChangeArrowheads="1"/>
          </p:cNvSpPr>
          <p:nvPr>
            <p:ph idx="1"/>
          </p:nvPr>
        </p:nvSpPr>
        <p:spPr>
          <a:xfrm>
            <a:off x="846366" y="1600200"/>
            <a:ext cx="7451269" cy="37338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9494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433899"/>
            <a:ext cx="9144000" cy="4114056"/>
          </a:xfrm>
        </p:spPr>
        <p:txBody>
          <a:bodyPr/>
          <a:lstStyle/>
          <a:p>
            <a:pPr marL="0" indent="0" algn="just">
              <a:spcBef>
                <a:spcPts val="0"/>
              </a:spcBef>
              <a:buFontTx/>
              <a:buNone/>
              <a:defRPr/>
            </a:pPr>
            <a:endParaRPr lang="en-US" sz="3600" dirty="0">
              <a:effectLst>
                <a:outerShdw blurRad="38100" dist="38100" dir="2700000" algn="tl">
                  <a:srgbClr val="000000">
                    <a:alpha val="43137"/>
                  </a:srgbClr>
                </a:outerShdw>
              </a:effectLst>
            </a:endParaRPr>
          </a:p>
          <a:p>
            <a:pPr marL="0" indent="0" algn="just">
              <a:spcBef>
                <a:spcPts val="0"/>
              </a:spcBef>
              <a:buFontTx/>
              <a:buNone/>
              <a:defRPr/>
            </a:pPr>
            <a:r>
              <a:rPr lang="en-US" sz="3600" dirty="0">
                <a:effectLst>
                  <a:outerShdw blurRad="38100" dist="38100" dir="2700000" algn="tl">
                    <a:srgbClr val="000000">
                      <a:alpha val="43137"/>
                    </a:srgbClr>
                  </a:outerShdw>
                </a:effectLst>
              </a:rPr>
              <a:t>“First Corinthians 15:51 settles the issue, for it specifically tells us that 'we shall all be changed.' 'We' here includes even the carnal believers in the Corinthian church, to whom Paul was writing. None are excluded, for 'all' will be changed.”</a:t>
            </a:r>
          </a:p>
        </p:txBody>
      </p:sp>
      <p:sp>
        <p:nvSpPr>
          <p:cNvPr id="7" name="Rectangle 6">
            <a:extLst>
              <a:ext uri="{FF2B5EF4-FFF2-40B4-BE49-F238E27FC236}">
                <a16:creationId xmlns:a16="http://schemas.microsoft.com/office/drawing/2014/main" id="{3F4259E9-F8CB-4AE0-9D30-0ABD1215DCFD}"/>
              </a:ext>
            </a:extLst>
          </p:cNvPr>
          <p:cNvSpPr/>
          <p:nvPr/>
        </p:nvSpPr>
        <p:spPr>
          <a:xfrm>
            <a:off x="1366838" y="218182"/>
            <a:ext cx="6410325" cy="1215717"/>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Ron Rhodes</a:t>
            </a:r>
          </a:p>
          <a:p>
            <a:pPr algn="ct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Big Book of Bible Answers: A Guide to Understanding the Most Challenging Questions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(Eugene, OR: Harvest, 2013), 279.</a:t>
            </a:r>
          </a:p>
        </p:txBody>
      </p:sp>
      <p:pic>
        <p:nvPicPr>
          <p:cNvPr id="2" name="Picture 1">
            <a:extLst>
              <a:ext uri="{FF2B5EF4-FFF2-40B4-BE49-F238E27FC236}">
                <a16:creationId xmlns:a16="http://schemas.microsoft.com/office/drawing/2014/main" id="{E8138A89-DC9F-4CD1-A67B-98FE9F32AEA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1666" r="31666"/>
          <a:stretch/>
        </p:blipFill>
        <p:spPr>
          <a:xfrm>
            <a:off x="76200" y="45720"/>
            <a:ext cx="1105408" cy="1097280"/>
          </a:xfrm>
          <a:prstGeom prst="rect">
            <a:avLst/>
          </a:prstGeom>
          <a:ln w="19050">
            <a:solidFill>
              <a:schemeClr val="tx1"/>
            </a:solidFill>
          </a:ln>
        </p:spPr>
      </p:pic>
    </p:spTree>
    <p:extLst>
      <p:ext uri="{BB962C8B-B14F-4D97-AF65-F5344CB8AC3E}">
        <p14:creationId xmlns:p14="http://schemas.microsoft.com/office/powerpoint/2010/main" val="39821305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800100" y="209550"/>
            <a:ext cx="7543800" cy="70485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Problems with Partial Rapturism?</a:t>
            </a:r>
          </a:p>
        </p:txBody>
      </p:sp>
      <p:sp>
        <p:nvSpPr>
          <p:cNvPr id="21507" name="Rectangle 3"/>
          <p:cNvSpPr>
            <a:spLocks noGrp="1" noChangeArrowheads="1"/>
          </p:cNvSpPr>
          <p:nvPr>
            <p:ph idx="1"/>
          </p:nvPr>
        </p:nvSpPr>
        <p:spPr>
          <a:xfrm>
            <a:off x="457200" y="990600"/>
            <a:ext cx="8229600" cy="5410200"/>
          </a:xfrm>
        </p:spPr>
        <p:txBody>
          <a:bodyPr/>
          <a:lstStyle/>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 divine blessing is given on the basis of His grace and not human effort (Eph. 2:8-9; Rom. 12:6)</a:t>
            </a:r>
          </a:p>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Symbolic parallels mandate that carnal as well as sanctified Christians will be taken up in the rapture (Gen. 19:22)</a:t>
            </a:r>
          </a:p>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The promise of the rapture is mentioned in Paul's letter to the carnal Corinthian church (1 Cor. 15:51)</a:t>
            </a:r>
          </a:p>
          <a:p>
            <a:pPr marL="457200" indent="-457200" algn="just" eaLnBrk="1" hangingPunct="1">
              <a:spcBef>
                <a:spcPts val="0"/>
              </a:spcBef>
              <a:spcAft>
                <a:spcPts val="1800"/>
              </a:spcAft>
              <a:buSzPct val="100000"/>
              <a:buFont typeface="+mj-lt"/>
              <a:buAutoNum type="arabi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A partial rapture would sever Christ's body (1 Cor 12:12-14)</a:t>
            </a:r>
          </a:p>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partial rapture view subjects believers to God's wrath (Thess 1:10)</a:t>
            </a:r>
          </a:p>
        </p:txBody>
      </p:sp>
    </p:spTree>
    <p:extLst>
      <p:ext uri="{BB962C8B-B14F-4D97-AF65-F5344CB8AC3E}">
        <p14:creationId xmlns:p14="http://schemas.microsoft.com/office/powerpoint/2010/main" val="1359168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258102-820B-4AE0-B6C6-3B0531C864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016210"/>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Colossians 1:18</a:t>
            </a:r>
          </a:p>
          <a:p>
            <a:pPr algn="just" eaLnBrk="1" fontAlgn="auto" hangingPunct="1">
              <a:spcBef>
                <a:spcPts val="0"/>
              </a:spcBef>
              <a:spcAft>
                <a:spcPts val="0"/>
              </a:spcAft>
              <a:defRPr/>
            </a:pPr>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He is also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head of the body, the church</a:t>
            </a:r>
            <a:r>
              <a:rPr lang="en-US" sz="3600" dirty="0">
                <a:effectLst>
                  <a:outerShdw blurRad="38100" dist="38100" dir="2700000" algn="tl">
                    <a:srgbClr val="000000">
                      <a:alpha val="43137"/>
                    </a:srgbClr>
                  </a:outerShdw>
                </a:effectLst>
                <a:latin typeface="Calibri" panose="020F0502020204030204" pitchFamily="34" charset="0"/>
              </a:rPr>
              <a:t>; and He is the beginning, the firstborn from the dead, so that He Himself will come to have first place in everything.”</a:t>
            </a:r>
          </a:p>
        </p:txBody>
      </p:sp>
    </p:spTree>
    <p:extLst>
      <p:ext uri="{BB962C8B-B14F-4D97-AF65-F5344CB8AC3E}">
        <p14:creationId xmlns:p14="http://schemas.microsoft.com/office/powerpoint/2010/main" val="34686613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6A8381-6B59-4804-A971-343EA2F612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878259"/>
          </a:xfrm>
          <a:prstGeom prst="rect">
            <a:avLst/>
          </a:prstGeom>
          <a:noFill/>
          <a:ln w="28575">
            <a:noFill/>
            <a:miter lim="800000"/>
            <a:headEnd/>
            <a:tailEnd/>
          </a:ln>
        </p:spPr>
        <p:txBody>
          <a:bodyPr wrap="square">
            <a:spAutoFit/>
          </a:bodyPr>
          <a:lstStyle/>
          <a:p>
            <a:pPr algn="ctr" fontAlgn="auto">
              <a:spcBef>
                <a:spcPts val="0"/>
              </a:spcBef>
              <a:spcAft>
                <a:spcPts val="1200"/>
              </a:spcAft>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1 Corinthians 12:12-13</a:t>
            </a:r>
          </a:p>
          <a:p>
            <a:pPr algn="just" eaLnBrk="1" fontAlgn="auto" hangingPunct="1">
              <a:spcBef>
                <a:spcPts val="0"/>
              </a:spcBef>
              <a:spcAft>
                <a:spcPts val="0"/>
              </a:spcAft>
              <a:defRPr/>
            </a:pPr>
            <a:r>
              <a:rPr lang="en-US" altLang="en-US" sz="3600" dirty="0">
                <a:effectLst>
                  <a:outerShdw blurRad="38100" dist="38100" dir="2700000" algn="tl">
                    <a:srgbClr val="000000">
                      <a:alpha val="43137"/>
                    </a:srgbClr>
                  </a:outerShdw>
                </a:effectLst>
                <a:latin typeface="Calibri" panose="020F0502020204030204" pitchFamily="34" charset="0"/>
              </a:rPr>
              <a:t>“</a:t>
            </a:r>
            <a:r>
              <a:rPr lang="en-US" sz="3400" baseline="30000" dirty="0">
                <a:latin typeface="Calibri" panose="020F0502020204030204" pitchFamily="34" charset="0"/>
                <a:cs typeface="Calibri" panose="020F0502020204030204" pitchFamily="34" charset="0"/>
              </a:rPr>
              <a:t>12</a:t>
            </a:r>
            <a:r>
              <a:rPr lang="en-US" sz="3600" dirty="0">
                <a:effectLst>
                  <a:outerShdw blurRad="38100" dist="38100" dir="2700000" algn="tl">
                    <a:srgbClr val="000000">
                      <a:alpha val="43137"/>
                    </a:srgbClr>
                  </a:outerShdw>
                </a:effectLst>
                <a:latin typeface="Calibri" panose="020F0502020204030204" pitchFamily="34" charset="0"/>
              </a:rPr>
              <a:t> For even as the body is one and yet has many members, and all the members of the body, though they are many, are one body, so also is Christ. </a:t>
            </a:r>
            <a:r>
              <a:rPr lang="en-US" sz="3400" baseline="30000" dirty="0">
                <a:latin typeface="Calibri" panose="020F0502020204030204" pitchFamily="34" charset="0"/>
                <a:cs typeface="Calibri" panose="020F0502020204030204" pitchFamily="34" charset="0"/>
              </a:rPr>
              <a:t>13</a:t>
            </a:r>
            <a:r>
              <a:rPr lang="en-US" sz="3600" dirty="0">
                <a:effectLst>
                  <a:outerShdw blurRad="38100" dist="38100" dir="2700000" algn="tl">
                    <a:srgbClr val="000000">
                      <a:alpha val="43137"/>
                    </a:srgbClr>
                  </a:outerShdw>
                </a:effectLst>
                <a:latin typeface="Calibri" panose="020F0502020204030204" pitchFamily="34" charset="0"/>
              </a:rPr>
              <a:t> For by one Spirit we were all baptized into one body, whether Jews or Greeks, whether slaves or free, and we were all made to drink of one Spirit.”</a:t>
            </a:r>
          </a:p>
        </p:txBody>
      </p:sp>
    </p:spTree>
    <p:extLst>
      <p:ext uri="{BB962C8B-B14F-4D97-AF65-F5344CB8AC3E}">
        <p14:creationId xmlns:p14="http://schemas.microsoft.com/office/powerpoint/2010/main" val="12292440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6A8381-6B59-4804-A971-343EA2F612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739759"/>
          </a:xfrm>
          <a:prstGeom prst="rect">
            <a:avLst/>
          </a:prstGeom>
          <a:noFill/>
          <a:ln w="28575">
            <a:noFill/>
            <a:miter lim="800000"/>
            <a:headEnd/>
            <a:tailEnd/>
          </a:ln>
        </p:spPr>
        <p:txBody>
          <a:bodyPr wrap="square">
            <a:spAutoFit/>
          </a:bodyPr>
          <a:lstStyle/>
          <a:p>
            <a:pPr algn="ctr" fontAlgn="auto">
              <a:spcBef>
                <a:spcPts val="0"/>
              </a:spcBef>
              <a:spcAft>
                <a:spcPts val="1200"/>
              </a:spcAft>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1 Corinthians 12:25-27</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25</a:t>
            </a:r>
            <a:r>
              <a:rPr lang="en-US" sz="3600" dirty="0">
                <a:effectLst>
                  <a:outerShdw blurRad="38100" dist="38100" dir="2700000" algn="tl">
                    <a:srgbClr val="000000">
                      <a:alpha val="43137"/>
                    </a:srgbClr>
                  </a:outerShdw>
                </a:effectLst>
                <a:latin typeface="Calibri" panose="020F0502020204030204" pitchFamily="34" charset="0"/>
              </a:rPr>
              <a:t> so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there may be no division in the body</a:t>
            </a:r>
            <a:r>
              <a:rPr lang="en-US" sz="3600" dirty="0">
                <a:effectLst>
                  <a:outerShdw blurRad="38100" dist="38100" dir="2700000" algn="tl">
                    <a:srgbClr val="000000">
                      <a:alpha val="43137"/>
                    </a:srgbClr>
                  </a:outerShdw>
                </a:effectLst>
                <a:latin typeface="Calibri" panose="020F0502020204030204" pitchFamily="34" charset="0"/>
              </a:rPr>
              <a:t>, but that the parts may have the same care for one another.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26</a:t>
            </a:r>
            <a:r>
              <a:rPr lang="en-US" sz="3600" dirty="0">
                <a:effectLst>
                  <a:outerShdw blurRad="38100" dist="38100" dir="2700000" algn="tl">
                    <a:srgbClr val="000000">
                      <a:alpha val="43137"/>
                    </a:srgbClr>
                  </a:outerShdw>
                </a:effectLst>
                <a:latin typeface="Calibri" panose="020F0502020204030204" pitchFamily="34" charset="0"/>
              </a:rPr>
              <a:t> And if one part of the body suffers, all the parts suffer with it; if a part is honored, all the parts rejoice with it.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27</a:t>
            </a:r>
            <a:r>
              <a:rPr lang="en-US" sz="3600" dirty="0">
                <a:effectLst>
                  <a:outerShdw blurRad="38100" dist="38100" dir="2700000" algn="tl">
                    <a:srgbClr val="000000">
                      <a:alpha val="43137"/>
                    </a:srgbClr>
                  </a:outerShdw>
                </a:effectLst>
                <a:latin typeface="Calibri" panose="020F0502020204030204" pitchFamily="34" charset="0"/>
              </a:rPr>
              <a:t> Now you are Christ’s body, and individually parts of it.”</a:t>
            </a:r>
          </a:p>
        </p:txBody>
      </p:sp>
    </p:spTree>
    <p:extLst>
      <p:ext uri="{BB962C8B-B14F-4D97-AF65-F5344CB8AC3E}">
        <p14:creationId xmlns:p14="http://schemas.microsoft.com/office/powerpoint/2010/main" val="36950364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25651" y="1524000"/>
            <a:ext cx="9144000" cy="4114056"/>
          </a:xfrm>
        </p:spPr>
        <p:txBody>
          <a:bodyPr/>
          <a:lstStyle/>
          <a:p>
            <a:pPr marL="0" indent="0" algn="just">
              <a:spcBef>
                <a:spcPts val="0"/>
              </a:spcBef>
              <a:buFontTx/>
              <a:buNone/>
              <a:defRPr/>
            </a:pPr>
            <a:r>
              <a:rPr lang="en-US" sz="2800" dirty="0">
                <a:effectLst>
                  <a:outerShdw blurRad="38100" dist="38100" dir="2700000" algn="tl">
                    <a:srgbClr val="000000">
                      <a:alpha val="43137"/>
                    </a:srgbClr>
                  </a:outerShdw>
                </a:effectLst>
              </a:rPr>
              <a:t>“If part of God's people were removed from the earth while the rest of God's people were left behind, as the partial rapture theory teaches, then Christ's body, the church, would be severed and mutilated. It is doubtful that Christ would allow this to happen to His own body. In fact, in 1 Corinthians 12:26, Paul explained, ‘And if one member suffers, all the members suffer with it; if one member is honored, all the members rejoice with it.’…Moreover, the Spirit's baptism places all believers in Christ body (1 Corinthians 12:13) and therefore all believers will be raptured (1 Thessalonians 4:16–17). The partial rapture theory denies the perfect unity in the body of Christ (1 Corinthians 12:12–13).”</a:t>
            </a:r>
          </a:p>
        </p:txBody>
      </p:sp>
      <p:sp>
        <p:nvSpPr>
          <p:cNvPr id="7" name="Rectangle 6">
            <a:extLst>
              <a:ext uri="{FF2B5EF4-FFF2-40B4-BE49-F238E27FC236}">
                <a16:creationId xmlns:a16="http://schemas.microsoft.com/office/drawing/2014/main" id="{3F4259E9-F8CB-4AE0-9D30-0ABD1215DCFD}"/>
              </a:ext>
            </a:extLst>
          </p:cNvPr>
          <p:cNvSpPr/>
          <p:nvPr/>
        </p:nvSpPr>
        <p:spPr>
          <a:xfrm>
            <a:off x="1366838" y="218182"/>
            <a:ext cx="6410325" cy="1215717"/>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Ron Rhodes</a:t>
            </a:r>
          </a:p>
          <a:p>
            <a:pPr algn="ct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Big Book of Bible Answers: A Guide to Understanding the Most Challenging Questions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(Eugene, OR: Harvest, 2013), 279.</a:t>
            </a:r>
          </a:p>
        </p:txBody>
      </p:sp>
      <p:pic>
        <p:nvPicPr>
          <p:cNvPr id="2" name="Picture 1">
            <a:extLst>
              <a:ext uri="{FF2B5EF4-FFF2-40B4-BE49-F238E27FC236}">
                <a16:creationId xmlns:a16="http://schemas.microsoft.com/office/drawing/2014/main" id="{E8138A89-DC9F-4CD1-A67B-98FE9F32AEA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1666" r="31666"/>
          <a:stretch/>
        </p:blipFill>
        <p:spPr>
          <a:xfrm>
            <a:off x="76200" y="45720"/>
            <a:ext cx="1105408" cy="1097280"/>
          </a:xfrm>
          <a:prstGeom prst="rect">
            <a:avLst/>
          </a:prstGeom>
          <a:ln w="19050">
            <a:solidFill>
              <a:schemeClr val="tx1"/>
            </a:solidFill>
          </a:ln>
        </p:spPr>
      </p:pic>
    </p:spTree>
    <p:extLst>
      <p:ext uri="{BB962C8B-B14F-4D97-AF65-F5344CB8AC3E}">
        <p14:creationId xmlns:p14="http://schemas.microsoft.com/office/powerpoint/2010/main" val="19171935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228600"/>
            <a:ext cx="7772400" cy="762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is the Rapture?</a:t>
            </a:r>
          </a:p>
        </p:txBody>
      </p:sp>
      <p:sp>
        <p:nvSpPr>
          <p:cNvPr id="32771" name="Rectangle 3"/>
          <p:cNvSpPr>
            <a:spLocks noGrp="1" noChangeArrowheads="1"/>
          </p:cNvSpPr>
          <p:nvPr>
            <p:ph idx="1"/>
          </p:nvPr>
        </p:nvSpPr>
        <p:spPr>
          <a:xfrm>
            <a:off x="228600" y="990600"/>
            <a:ext cx="8686800" cy="5715000"/>
          </a:xfrm>
        </p:spPr>
        <p:txBody>
          <a:bodyPr/>
          <a:lstStyle/>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 important doctrine</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Distinct from the Second Advent</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Catching away of all living believers (1 Thess 4:17)</a:t>
            </a:r>
          </a:p>
          <a:p>
            <a:pPr marL="514350" indent="-514350" eaLnBrk="1" hangingPunct="1">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Reunion (1 Thess 4:14-16)</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Resurrection (1 Cor 15:50-54)</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Exemption from death (1 Cor 15:51, 54-56) </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Instantaneous (1 Cor 15:52)</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Mystery (1 Cor 15:51)</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 (1 Cor 15:51; 1 Thess 4:15)</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Traditional doctrine now being recovered</a:t>
            </a:r>
          </a:p>
        </p:txBody>
      </p:sp>
      <p:pic>
        <p:nvPicPr>
          <p:cNvPr id="4" name="Picture 2">
            <a:extLst>
              <a:ext uri="{FF2B5EF4-FFF2-40B4-BE49-F238E27FC236}">
                <a16:creationId xmlns:a16="http://schemas.microsoft.com/office/drawing/2014/main" id="{DDEC3774-7228-4A36-A551-261335795F4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57449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fontAlgn="auto">
              <a:spcBef>
                <a:spcPts val="0"/>
              </a:spcBef>
              <a:spcAft>
                <a:spcPts val="1200"/>
              </a:spcAft>
              <a:buNone/>
              <a:defRPr/>
            </a:pPr>
            <a:r>
              <a:rPr lang="en-US" sz="4000" kern="1200" dirty="0">
                <a:solidFill>
                  <a:srgbClr val="00FFFF"/>
                </a:solidFill>
                <a:effectLst>
                  <a:outerShdw blurRad="38100" dist="38100" dir="2700000" algn="tl">
                    <a:srgbClr val="000000">
                      <a:alpha val="43137"/>
                    </a:srgbClr>
                  </a:outerShdw>
                </a:effectLst>
                <a:ea typeface="+mj-ea"/>
                <a:cs typeface="+mj-cs"/>
              </a:rPr>
              <a:t>1 Thessalonians 4:13-18</a:t>
            </a:r>
          </a:p>
          <a:p>
            <a:pPr marL="0" indent="0" algn="just">
              <a:spcBef>
                <a:spcPts val="0"/>
              </a:spcBef>
              <a:buNone/>
            </a:pP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about those who are asleep, so that you will not grieve as do the rest who have no hope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that we who are alive and remain until the coming of the Lord, will not precede those who ...</a:t>
            </a:r>
          </a:p>
        </p:txBody>
      </p:sp>
    </p:spTree>
    <p:extLst>
      <p:ext uri="{BB962C8B-B14F-4D97-AF65-F5344CB8AC3E}">
        <p14:creationId xmlns:p14="http://schemas.microsoft.com/office/powerpoint/2010/main" val="2591888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kern="1200" dirty="0">
                <a:solidFill>
                  <a:srgbClr val="00FFFF"/>
                </a:solidFill>
                <a:effectLst>
                  <a:outerShdw blurRad="38100" dist="38100" dir="2700000" algn="tl">
                    <a:srgbClr val="000000">
                      <a:alpha val="43137"/>
                    </a:srgbClr>
                  </a:outerShdw>
                </a:effectLst>
                <a:ea typeface="+mj-ea"/>
                <a:cs typeface="+mj-cs"/>
              </a:rPr>
              <a:t>1 Thessalonians 4:13-18</a:t>
            </a:r>
          </a:p>
          <a:p>
            <a:pPr marL="0" indent="0" algn="just">
              <a:spcBef>
                <a:spcPts val="0"/>
              </a:spcBef>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have fallen asleep.</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16 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heaven with a shout, with the voice of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dead in Christ will rise first.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we who are alive and remain will be caught up together with them in the clouds to meet the Lord in the air, and so we shall always be with the Lord</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p>
        </p:txBody>
      </p:sp>
    </p:spTree>
    <p:extLst>
      <p:ext uri="{BB962C8B-B14F-4D97-AF65-F5344CB8AC3E}">
        <p14:creationId xmlns:p14="http://schemas.microsoft.com/office/powerpoint/2010/main" val="29573922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933700" y="228600"/>
            <a:ext cx="32766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Reunion</a:t>
            </a:r>
            <a:b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(1 Thess 4:14-16)</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1267" name="Rectangle 3"/>
          <p:cNvSpPr>
            <a:spLocks noGrp="1" noChangeArrowheads="1"/>
          </p:cNvSpPr>
          <p:nvPr>
            <p:ph idx="1"/>
          </p:nvPr>
        </p:nvSpPr>
        <p:spPr>
          <a:xfrm>
            <a:off x="228600" y="1600202"/>
            <a:ext cx="8713788" cy="5029199"/>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Thessalonians’ concern (1 Thess 4:13)</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Dead “in Christ” (Christians) resurrected first</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Alive “in Christ” (Christians) resurrected second</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Both deceased and living Christians are taken to be with the Lord</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 not grieve as the world grieves (1 Thess 4:13)</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 comforted (1 Thess 4:18)</a:t>
            </a:r>
          </a:p>
        </p:txBody>
      </p:sp>
      <p:pic>
        <p:nvPicPr>
          <p:cNvPr id="5" name="Picture 2">
            <a:extLst>
              <a:ext uri="{FF2B5EF4-FFF2-40B4-BE49-F238E27FC236}">
                <a16:creationId xmlns:a16="http://schemas.microsoft.com/office/drawing/2014/main" id="{E6238FB5-0F7A-4679-9185-CBC6034DBE6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endParaRPr lang="en-US" altLang="en-US" sz="3200" dirty="0">
              <a:solidFill>
                <a:srgbClr val="FF99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59" name="Rectangle 3"/>
          <p:cNvSpPr>
            <a:spLocks noGrp="1" noChangeArrowheads="1"/>
          </p:cNvSpPr>
          <p:nvPr>
            <p:ph idx="1"/>
          </p:nvPr>
        </p:nvSpPr>
        <p:spPr>
          <a:xfrm>
            <a:off x="846366" y="1600200"/>
            <a:ext cx="7451269"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9975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kern="1200" dirty="0">
                <a:solidFill>
                  <a:srgbClr val="00FFFF"/>
                </a:solidFill>
                <a:effectLst>
                  <a:outerShdw blurRad="38100" dist="38100" dir="2700000" algn="tl">
                    <a:srgbClr val="000000">
                      <a:alpha val="43137"/>
                    </a:srgbClr>
                  </a:outerShdw>
                </a:effectLst>
                <a:ea typeface="+mj-ea"/>
                <a:cs typeface="+mj-cs"/>
              </a:rPr>
              <a:t>1 Thessalonians 4:13-18</a:t>
            </a:r>
          </a:p>
          <a:p>
            <a:pPr marL="0" indent="0" algn="just">
              <a:spcBef>
                <a:spcPts val="0"/>
              </a:spcBef>
              <a:buNone/>
            </a:pP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about those who are asleep,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 that you will not grieve as do the rest who have no hope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that we who are alive and remain until the coming of the Lord, will not precede those who . . .</a:t>
            </a:r>
          </a:p>
        </p:txBody>
      </p:sp>
    </p:spTree>
    <p:extLst>
      <p:ext uri="{BB962C8B-B14F-4D97-AF65-F5344CB8AC3E}">
        <p14:creationId xmlns:p14="http://schemas.microsoft.com/office/powerpoint/2010/main" val="39528860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kern="1200" dirty="0">
                <a:solidFill>
                  <a:srgbClr val="00FFFF"/>
                </a:solidFill>
                <a:effectLst>
                  <a:outerShdw blurRad="38100" dist="38100" dir="2700000" algn="tl">
                    <a:srgbClr val="000000">
                      <a:alpha val="43137"/>
                    </a:srgbClr>
                  </a:outerShdw>
                </a:effectLst>
                <a:ea typeface="+mj-ea"/>
                <a:cs typeface="+mj-cs"/>
              </a:rPr>
              <a:t>1 Thessalonians 4:13-18</a:t>
            </a:r>
          </a:p>
          <a:p>
            <a:pPr marL="0" indent="0" algn="just">
              <a:spcBef>
                <a:spcPts val="0"/>
              </a:spcBef>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have fallen asleep.</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16 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heaven with a shout, with the voice of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the dead in Christ will rise first.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we who are alive and remain will be caught up together with them in the clouds to meet the Lord in the air, and so we shall always be with the Lord.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6678939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4527" y="1600200"/>
            <a:ext cx="9144000" cy="4876800"/>
          </a:xfrm>
        </p:spPr>
        <p:txBody>
          <a:bodyPr/>
          <a:lstStyle/>
          <a:p>
            <a:pPr marL="0" indent="0" algn="just">
              <a:spcBef>
                <a:spcPts val="0"/>
              </a:spcBef>
              <a:buFontTx/>
              <a:buNone/>
              <a:defRPr/>
            </a:pPr>
            <a:r>
              <a:rPr lang="en-US" sz="2900" dirty="0">
                <a:effectLst>
                  <a:outerShdw blurRad="38100" dist="38100" dir="2700000" algn="tl">
                    <a:srgbClr val="000000">
                      <a:alpha val="43137"/>
                    </a:srgbClr>
                  </a:outerShdw>
                </a:effectLst>
                <a:cs typeface="Calibri" panose="020F0502020204030204" pitchFamily="34" charset="0"/>
              </a:rPr>
              <a:t>“To believe in a partial rapture one must either embrace the notion that salvation is insecure and can be lost or that unity with Christ is not the determining factor in whether we miss the rapture or even the kingdom to follow. But what does Paul say about who is taken in the Rapture (1 Th. 4:15-18)? ‘For this we say to you by the word of the Lord, that we who are alive and remain until the coming of the Lord will by no means precede those who are asleep. For the Lord Himself will descend from heaven with a shout, with the voice of an archangel, and with the trumpet of God. And the dead in Christ will rise first…”</a:t>
            </a:r>
          </a:p>
        </p:txBody>
      </p:sp>
      <p:sp>
        <p:nvSpPr>
          <p:cNvPr id="5" name="Rectangle 2">
            <a:extLst>
              <a:ext uri="{FF2B5EF4-FFF2-40B4-BE49-F238E27FC236}">
                <a16:creationId xmlns:a16="http://schemas.microsoft.com/office/drawing/2014/main" id="{A0401013-4710-4009-B81E-20A988E3B87B}"/>
              </a:ext>
            </a:extLst>
          </p:cNvPr>
          <p:cNvSpPr txBox="1">
            <a:spLocks noChangeArrowheads="1"/>
          </p:cNvSpPr>
          <p:nvPr/>
        </p:nvSpPr>
        <p:spPr bwMode="auto">
          <a:xfrm>
            <a:off x="1524000" y="228600"/>
            <a:ext cx="6305550" cy="11430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effectLst>
                  <a:outerShdw blurRad="38100" dist="38100" dir="2700000" algn="tl">
                    <a:srgbClr val="000000"/>
                  </a:outerShdw>
                </a:effectLst>
                <a:ea typeface="+mn-ea"/>
                <a:cs typeface="Arial" charset="0"/>
              </a:rPr>
              <a:t>Tony Garland</a:t>
            </a:r>
          </a:p>
          <a:p>
            <a:pPr algn="ctr" eaLnBrk="1" hangingPunct="1"/>
            <a:r>
              <a:rPr lang="en-US" sz="1800" kern="0" dirty="0">
                <a:solidFill>
                  <a:schemeClr val="tx1"/>
                </a:solidFill>
                <a:effectLst>
                  <a:outerShdw blurRad="38100" dist="38100" dir="2700000" algn="tl">
                    <a:srgbClr val="000000">
                      <a:alpha val="43137"/>
                    </a:srgbClr>
                  </a:outerShdw>
                </a:effectLst>
              </a:rPr>
              <a:t>Anthony Garland, "Q181 : George Peters and the Partial Rapture View," online: www.spiritandtruth.org, accessed 13 August 2015.</a:t>
            </a:r>
          </a:p>
        </p:txBody>
      </p:sp>
      <p:pic>
        <p:nvPicPr>
          <p:cNvPr id="3074" name="Picture 2" descr="SpiritAndTruth.org Revelation">
            <a:extLst>
              <a:ext uri="{FF2B5EF4-FFF2-40B4-BE49-F238E27FC236}">
                <a16:creationId xmlns:a16="http://schemas.microsoft.com/office/drawing/2014/main" id="{0C6EA3BC-70B4-41E0-96F5-6C3C37CE15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37" y="81916"/>
            <a:ext cx="1642450" cy="1256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9443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4527" y="1600200"/>
            <a:ext cx="9144000" cy="4876800"/>
          </a:xfrm>
        </p:spPr>
        <p:txBody>
          <a:bodyPr/>
          <a:lstStyle/>
          <a:p>
            <a:pPr marL="0" indent="0" algn="just">
              <a:spcBef>
                <a:spcPts val="0"/>
              </a:spcBef>
              <a:buFontTx/>
              <a:buNone/>
              <a:defRPr/>
            </a:pPr>
            <a:r>
              <a:rPr lang="en-US" sz="3000" dirty="0">
                <a:effectLst>
                  <a:outerShdw blurRad="38100" dist="38100" dir="2700000" algn="tl">
                    <a:srgbClr val="000000">
                      <a:alpha val="43137"/>
                    </a:srgbClr>
                  </a:outerShdw>
                </a:effectLst>
                <a:cs typeface="Calibri" panose="020F0502020204030204" pitchFamily="34" charset="0"/>
              </a:rPr>
              <a:t>“…Then we who are alive and remain shall be caught up together with them in the clouds to meet the Lord in the air. And thus we shall always be with the Lord. Therefore comfort one another with these words.’ Notice that it is the dead, in Christ that rise first. If all of the dead in Christ are taken at the Rapture, how can it be consistent to conclude that some of the living who are also in Christ are left behind? If this were to be true, we would have the rather strange situation where the living saints would be better off dead prior to the Rapture in order to be sure they were among those taken!”</a:t>
            </a:r>
          </a:p>
        </p:txBody>
      </p:sp>
      <p:sp>
        <p:nvSpPr>
          <p:cNvPr id="5" name="Rectangle 2">
            <a:extLst>
              <a:ext uri="{FF2B5EF4-FFF2-40B4-BE49-F238E27FC236}">
                <a16:creationId xmlns:a16="http://schemas.microsoft.com/office/drawing/2014/main" id="{A0401013-4710-4009-B81E-20A988E3B87B}"/>
              </a:ext>
            </a:extLst>
          </p:cNvPr>
          <p:cNvSpPr txBox="1">
            <a:spLocks noChangeArrowheads="1"/>
          </p:cNvSpPr>
          <p:nvPr/>
        </p:nvSpPr>
        <p:spPr bwMode="auto">
          <a:xfrm>
            <a:off x="1524000" y="228600"/>
            <a:ext cx="6305550" cy="11430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effectLst>
                  <a:outerShdw blurRad="38100" dist="38100" dir="2700000" algn="tl">
                    <a:srgbClr val="000000"/>
                  </a:outerShdw>
                </a:effectLst>
                <a:ea typeface="+mn-ea"/>
                <a:cs typeface="Arial" charset="0"/>
              </a:rPr>
              <a:t>Tony Garland</a:t>
            </a:r>
          </a:p>
          <a:p>
            <a:pPr algn="ctr" eaLnBrk="1" hangingPunct="1"/>
            <a:r>
              <a:rPr lang="en-US" sz="1800" kern="0" dirty="0">
                <a:solidFill>
                  <a:schemeClr val="tx1"/>
                </a:solidFill>
                <a:effectLst>
                  <a:outerShdw blurRad="38100" dist="38100" dir="2700000" algn="tl">
                    <a:srgbClr val="000000">
                      <a:alpha val="43137"/>
                    </a:srgbClr>
                  </a:outerShdw>
                </a:effectLst>
              </a:rPr>
              <a:t>Anthony Garland, "Q181 : George Peters and the Partial Rapture View," online: www.spiritandtruth.org, accessed 13 August 2015.</a:t>
            </a:r>
          </a:p>
        </p:txBody>
      </p:sp>
      <p:pic>
        <p:nvPicPr>
          <p:cNvPr id="3074" name="Picture 2" descr="SpiritAndTruth.org Revelation">
            <a:extLst>
              <a:ext uri="{FF2B5EF4-FFF2-40B4-BE49-F238E27FC236}">
                <a16:creationId xmlns:a16="http://schemas.microsoft.com/office/drawing/2014/main" id="{0C6EA3BC-70B4-41E0-96F5-6C3C37CE15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37" y="81916"/>
            <a:ext cx="1642450" cy="1256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1253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485900" y="228600"/>
            <a:ext cx="6172200" cy="1143000"/>
          </a:xfrm>
        </p:spPr>
        <p:txBody>
          <a:bodyPr/>
          <a:lstStyle/>
          <a:p>
            <a:pPr algn="ctr" eaLnBrk="1" hangingPunct="1"/>
            <a:r>
              <a:rPr lang="en-US" sz="4000" b="0" dirty="0">
                <a:solidFill>
                  <a:srgbClr val="00FFFF"/>
                </a:solidFill>
                <a:effectLst>
                  <a:outerShdw blurRad="38100" dist="38100" dir="2700000" algn="tl">
                    <a:srgbClr val="000000">
                      <a:alpha val="43137"/>
                    </a:srgbClr>
                  </a:outerShdw>
                </a:effectLst>
              </a:rPr>
              <a:t>Christian Anti-Semitism</a:t>
            </a:r>
          </a:p>
        </p:txBody>
      </p:sp>
      <p:sp>
        <p:nvSpPr>
          <p:cNvPr id="4099" name="Rectangle 3"/>
          <p:cNvSpPr>
            <a:spLocks noGrp="1" noChangeArrowheads="1"/>
          </p:cNvSpPr>
          <p:nvPr>
            <p:ph type="body" idx="1"/>
          </p:nvPr>
        </p:nvSpPr>
        <p:spPr>
          <a:xfrm>
            <a:off x="457200" y="1600200"/>
            <a:ext cx="8229600" cy="3505200"/>
          </a:xfrm>
        </p:spPr>
        <p:txBody>
          <a:bodyPr/>
          <a:lstStyle/>
          <a:p>
            <a:pPr marL="0" lvl="1" indent="0" algn="just" eaLnBrk="1" hangingPunct="1">
              <a:buFontTx/>
              <a:buNone/>
            </a:pPr>
            <a:r>
              <a:rPr lang="en-US" sz="3600" i="1" dirty="0">
                <a:effectLst>
                  <a:outerShdw blurRad="38100" dist="38100" dir="2700000" algn="tl">
                    <a:srgbClr val="000000">
                      <a:alpha val="43137"/>
                    </a:srgbClr>
                  </a:outerShdw>
                </a:effectLst>
              </a:rPr>
              <a:t>“First, their synagogues should be set on fire…Secondly, their homes should likewise be broken down and destroyed… Thirdly, they should be deprived of their prayer books and </a:t>
            </a:r>
            <a:r>
              <a:rPr lang="en-US" sz="3600" i="1" dirty="0" err="1">
                <a:effectLst>
                  <a:outerShdw blurRad="38100" dist="38100" dir="2700000" algn="tl">
                    <a:srgbClr val="000000">
                      <a:alpha val="43137"/>
                    </a:srgbClr>
                  </a:outerShdw>
                </a:effectLst>
              </a:rPr>
              <a:t>Talmuds</a:t>
            </a:r>
            <a:r>
              <a:rPr lang="en-US" sz="3600" i="1" dirty="0">
                <a:effectLst>
                  <a:outerShdw blurRad="38100" dist="38100" dir="2700000" algn="tl">
                    <a:srgbClr val="000000">
                      <a:alpha val="43137"/>
                    </a:srgbClr>
                  </a:outerShdw>
                </a:effectLst>
              </a:rPr>
              <a:t>…”</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152400"/>
            <a:ext cx="1097280" cy="1097280"/>
          </a:xfrm>
          <a:prstGeom prst="rect">
            <a:avLst/>
          </a:prstGeom>
        </p:spPr>
      </p:pic>
    </p:spTree>
    <p:extLst>
      <p:ext uri="{BB962C8B-B14F-4D97-AF65-F5344CB8AC3E}">
        <p14:creationId xmlns:p14="http://schemas.microsoft.com/office/powerpoint/2010/main" val="34639433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485900" y="228600"/>
            <a:ext cx="6172200" cy="1143000"/>
          </a:xfrm>
        </p:spPr>
        <p:txBody>
          <a:bodyPr/>
          <a:lstStyle/>
          <a:p>
            <a:pPr algn="ctr" eaLnBrk="1" hangingPunct="1"/>
            <a:r>
              <a:rPr lang="en-US" sz="4000" b="0" dirty="0">
                <a:solidFill>
                  <a:srgbClr val="00FFFF"/>
                </a:solidFill>
                <a:effectLst>
                  <a:outerShdw blurRad="38100" dist="38100" dir="2700000" algn="tl">
                    <a:srgbClr val="000000">
                      <a:alpha val="43137"/>
                    </a:srgbClr>
                  </a:outerShdw>
                </a:effectLst>
              </a:rPr>
              <a:t>Christian Anti-Semitism</a:t>
            </a:r>
          </a:p>
        </p:txBody>
      </p:sp>
      <p:sp>
        <p:nvSpPr>
          <p:cNvPr id="4099" name="Rectangle 3"/>
          <p:cNvSpPr>
            <a:spLocks noGrp="1" noChangeArrowheads="1"/>
          </p:cNvSpPr>
          <p:nvPr>
            <p:ph type="body" idx="1"/>
          </p:nvPr>
        </p:nvSpPr>
        <p:spPr>
          <a:xfrm>
            <a:off x="495300" y="1600200"/>
            <a:ext cx="8153400" cy="3505200"/>
          </a:xfrm>
        </p:spPr>
        <p:txBody>
          <a:bodyPr/>
          <a:lstStyle/>
          <a:p>
            <a:pPr marL="0" lvl="1" indent="0" algn="just" eaLnBrk="1" hangingPunct="1">
              <a:buNone/>
            </a:pPr>
            <a:r>
              <a:rPr lang="en-US" sz="3600" i="1" dirty="0">
                <a:effectLst>
                  <a:outerShdw blurRad="38100" dist="38100" dir="2700000" algn="tl">
                    <a:srgbClr val="000000">
                      <a:alpha val="43137"/>
                    </a:srgbClr>
                  </a:outerShdw>
                </a:effectLst>
              </a:rPr>
              <a:t>“…Fourthly, their rabbis must be forbidden under threat of death to teach any more…  Fifthly, passport and traveling privileges should be absolutely forbidden to the Jews… Sixthly, they ought to be stopped from usury (charging interest on loans…”</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152400"/>
            <a:ext cx="1097280" cy="1097280"/>
          </a:xfrm>
          <a:prstGeom prst="rect">
            <a:avLst/>
          </a:prstGeom>
        </p:spPr>
      </p:pic>
    </p:spTree>
    <p:extLst>
      <p:ext uri="{BB962C8B-B14F-4D97-AF65-F5344CB8AC3E}">
        <p14:creationId xmlns:p14="http://schemas.microsoft.com/office/powerpoint/2010/main" val="33373918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485900" y="228600"/>
            <a:ext cx="6172200" cy="1143000"/>
          </a:xfrm>
        </p:spPr>
        <p:txBody>
          <a:bodyPr/>
          <a:lstStyle/>
          <a:p>
            <a:pPr algn="ctr" eaLnBrk="1" hangingPunct="1"/>
            <a:r>
              <a:rPr lang="en-US" sz="4000" b="0" dirty="0">
                <a:solidFill>
                  <a:srgbClr val="00FFFF"/>
                </a:solidFill>
                <a:effectLst>
                  <a:outerShdw blurRad="38100" dist="38100" dir="2700000" algn="tl">
                    <a:srgbClr val="000000">
                      <a:alpha val="43137"/>
                    </a:srgbClr>
                  </a:outerShdw>
                </a:effectLst>
              </a:rPr>
              <a:t>Christian Anti-Semitism</a:t>
            </a:r>
          </a:p>
        </p:txBody>
      </p:sp>
      <p:sp>
        <p:nvSpPr>
          <p:cNvPr id="4099" name="Rectangle 3"/>
          <p:cNvSpPr>
            <a:spLocks noGrp="1" noChangeArrowheads="1"/>
          </p:cNvSpPr>
          <p:nvPr>
            <p:ph type="body" idx="1"/>
          </p:nvPr>
        </p:nvSpPr>
        <p:spPr>
          <a:xfrm>
            <a:off x="495300" y="1600200"/>
            <a:ext cx="8153400" cy="3505200"/>
          </a:xfrm>
        </p:spPr>
        <p:txBody>
          <a:bodyPr/>
          <a:lstStyle/>
          <a:p>
            <a:pPr marL="0" lvl="1" indent="0" algn="just" eaLnBrk="1" hangingPunct="1">
              <a:buNone/>
            </a:pPr>
            <a:r>
              <a:rPr lang="en-US" sz="3600" i="1" dirty="0">
                <a:effectLst>
                  <a:outerShdw blurRad="38100" dist="38100" dir="2700000" algn="tl">
                    <a:srgbClr val="000000">
                      <a:alpha val="43137"/>
                    </a:srgbClr>
                  </a:outerShdw>
                </a:effectLst>
              </a:rPr>
              <a:t>“Seventhly, let the young and strong Jews and Jewesses be given the flail, the ax, the hoe, the spade, the distaff, and spindle, and let the earn their bread by the sweat of their noses…We ought to drive the rascally lazy bones out of our system..</a:t>
            </a:r>
            <a:r>
              <a:rPr lang="en-US" sz="3600" i="1" dirty="0">
                <a:effectLst>
                  <a:outerShdw blurRad="38100" dist="38100" dir="2700000" algn="tl">
                    <a:srgbClr val="000000">
                      <a:alpha val="43137"/>
                    </a:srgbClr>
                  </a:outerShdw>
                </a:effectLst>
                <a:cs typeface="Calibri" panose="020F0502020204030204" pitchFamily="34" charset="0"/>
              </a:rPr>
              <a:t>.”</a:t>
            </a:r>
            <a:endParaRPr lang="en-US" sz="3600" i="1"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152400"/>
            <a:ext cx="1097280" cy="1097280"/>
          </a:xfrm>
          <a:prstGeom prst="rect">
            <a:avLst/>
          </a:prstGeom>
        </p:spPr>
      </p:pic>
    </p:spTree>
    <p:extLst>
      <p:ext uri="{BB962C8B-B14F-4D97-AF65-F5344CB8AC3E}">
        <p14:creationId xmlns:p14="http://schemas.microsoft.com/office/powerpoint/2010/main" val="30125758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485900" y="228600"/>
            <a:ext cx="6172200" cy="1143000"/>
          </a:xfrm>
        </p:spPr>
        <p:txBody>
          <a:bodyPr/>
          <a:lstStyle/>
          <a:p>
            <a:pPr algn="ctr" eaLnBrk="1" hangingPunct="1"/>
            <a:r>
              <a:rPr lang="en-US" sz="4000" b="0" dirty="0">
                <a:solidFill>
                  <a:srgbClr val="00FFFF"/>
                </a:solidFill>
                <a:effectLst>
                  <a:outerShdw blurRad="38100" dist="38100" dir="2700000" algn="tl">
                    <a:srgbClr val="000000">
                      <a:alpha val="43137"/>
                    </a:srgbClr>
                  </a:outerShdw>
                </a:effectLst>
              </a:rPr>
              <a:t>Christian Anti-Semitism</a:t>
            </a:r>
          </a:p>
        </p:txBody>
      </p:sp>
      <p:sp>
        <p:nvSpPr>
          <p:cNvPr id="4099" name="Rectangle 3"/>
          <p:cNvSpPr>
            <a:spLocks noGrp="1" noChangeArrowheads="1"/>
          </p:cNvSpPr>
          <p:nvPr>
            <p:ph type="body" idx="1"/>
          </p:nvPr>
        </p:nvSpPr>
        <p:spPr>
          <a:xfrm>
            <a:off x="495300" y="1600200"/>
            <a:ext cx="8153400" cy="3505200"/>
          </a:xfrm>
        </p:spPr>
        <p:txBody>
          <a:bodyPr/>
          <a:lstStyle/>
          <a:p>
            <a:pPr marL="0" lvl="1" indent="0" algn="just" eaLnBrk="1" hangingPunct="1">
              <a:buNone/>
            </a:pPr>
            <a:r>
              <a:rPr lang="en-US" sz="3600" i="1" dirty="0">
                <a:effectLst>
                  <a:outerShdw blurRad="38100" dist="38100" dir="2700000" algn="tl">
                    <a:srgbClr val="000000">
                      <a:alpha val="43137"/>
                    </a:srgbClr>
                  </a:outerShdw>
                </a:effectLst>
              </a:rPr>
              <a:t>“…Therefore away with them… To sum up, dear princes and nobles who have Jews in your domains, if this advice of mine does not suit you, then find a better one so that you and we may all be free of this insufferable devilish burden</a:t>
            </a:r>
            <a:r>
              <a:rPr lang="en-US" sz="3600" i="1" dirty="0">
                <a:effectLst>
                  <a:outerShdw blurRad="38100" dist="38100" dir="2700000" algn="tl">
                    <a:srgbClr val="000000">
                      <a:alpha val="43137"/>
                    </a:srgbClr>
                  </a:outerShdw>
                </a:effectLst>
                <a:cs typeface="Calibri" panose="020F0502020204030204" pitchFamily="34" charset="0"/>
              </a:rPr>
              <a:t>–the Jews.”</a:t>
            </a:r>
            <a:endParaRPr lang="en-US" sz="3600" i="1"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152400"/>
            <a:ext cx="1097280" cy="1097280"/>
          </a:xfrm>
          <a:prstGeom prst="rect">
            <a:avLst/>
          </a:prstGeom>
        </p:spPr>
      </p:pic>
      <p:sp>
        <p:nvSpPr>
          <p:cNvPr id="5" name="Text Box 4"/>
          <p:cNvSpPr txBox="1">
            <a:spLocks noChangeArrowheads="1"/>
          </p:cNvSpPr>
          <p:nvPr/>
        </p:nvSpPr>
        <p:spPr bwMode="auto">
          <a:xfrm>
            <a:off x="1562100" y="6059269"/>
            <a:ext cx="6019800" cy="646331"/>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Martin Luther, </a:t>
            </a:r>
            <a:r>
              <a:rPr lang="en-US" sz="1800" i="1" dirty="0">
                <a:effectLst>
                  <a:outerShdw blurRad="38100" dist="38100" dir="2700000" algn="tl">
                    <a:srgbClr val="000000">
                      <a:alpha val="43137"/>
                    </a:srgbClr>
                  </a:outerShdw>
                </a:effectLst>
                <a:latin typeface="Calibri" panose="020F0502020204030204" pitchFamily="34" charset="0"/>
              </a:rPr>
              <a:t>Concerning the Jews and Their Lies</a:t>
            </a:r>
            <a:r>
              <a:rPr lang="en-US" sz="1800" dirty="0">
                <a:effectLst>
                  <a:outerShdw blurRad="38100" dist="38100" dir="2700000" algn="tl">
                    <a:srgbClr val="000000">
                      <a:alpha val="43137"/>
                    </a:srgbClr>
                  </a:outerShdw>
                </a:effectLst>
                <a:latin typeface="Calibri" panose="020F0502020204030204" pitchFamily="34" charset="0"/>
              </a:rPr>
              <a:t>, cited in Michael Brown’s </a:t>
            </a:r>
            <a:r>
              <a:rPr lang="en-US" sz="1800" i="1" dirty="0">
                <a:effectLst>
                  <a:outerShdw blurRad="38100" dist="38100" dir="2700000" algn="tl">
                    <a:srgbClr val="000000">
                      <a:alpha val="43137"/>
                    </a:srgbClr>
                  </a:outerShdw>
                </a:effectLst>
                <a:latin typeface="Calibri" panose="020F0502020204030204" pitchFamily="34" charset="0"/>
              </a:rPr>
              <a:t>Our Hands Are Stained with Blood</a:t>
            </a:r>
            <a:r>
              <a:rPr lang="en-US" sz="1800" dirty="0">
                <a:effectLst>
                  <a:outerShdw blurRad="38100" dist="38100" dir="2700000" algn="tl">
                    <a:srgbClr val="000000">
                      <a:alpha val="43137"/>
                    </a:srgbClr>
                  </a:outerShdw>
                </a:effectLst>
                <a:latin typeface="Calibri" panose="020F0502020204030204" pitchFamily="34" charset="0"/>
              </a:rPr>
              <a:t>, pp. 14-15.</a:t>
            </a:r>
          </a:p>
        </p:txBody>
      </p:sp>
    </p:spTree>
    <p:extLst>
      <p:ext uri="{BB962C8B-B14F-4D97-AF65-F5344CB8AC3E}">
        <p14:creationId xmlns:p14="http://schemas.microsoft.com/office/powerpoint/2010/main" val="23953904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800100" y="209550"/>
            <a:ext cx="7543800" cy="70485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Problems with Partial Rapturism?</a:t>
            </a:r>
          </a:p>
        </p:txBody>
      </p:sp>
      <p:sp>
        <p:nvSpPr>
          <p:cNvPr id="21507" name="Rectangle 3"/>
          <p:cNvSpPr>
            <a:spLocks noGrp="1" noChangeArrowheads="1"/>
          </p:cNvSpPr>
          <p:nvPr>
            <p:ph idx="1"/>
          </p:nvPr>
        </p:nvSpPr>
        <p:spPr>
          <a:xfrm>
            <a:off x="457200" y="990600"/>
            <a:ext cx="8229600" cy="5410200"/>
          </a:xfrm>
        </p:spPr>
        <p:txBody>
          <a:bodyPr/>
          <a:lstStyle/>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 divine blessing is given on the basis of His grace and not human effort (Eph. 2:8-9; Rom. 12:6)</a:t>
            </a:r>
          </a:p>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Symbolic parallels mandate that carnal as well as sanctified Christians will be taken up in the rapture (Gen. 19:22)</a:t>
            </a:r>
          </a:p>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The promise of the rapture is mentioned in Paul's letter to the carnal Corinthian church (1 Cor. 15:51)</a:t>
            </a:r>
          </a:p>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A partial rapture would sever Christ's body (1 Cor 12:12-14)</a:t>
            </a:r>
          </a:p>
          <a:p>
            <a:pPr marL="457200" indent="-457200" algn="just" eaLnBrk="1" hangingPunct="1">
              <a:spcBef>
                <a:spcPts val="0"/>
              </a:spcBef>
              <a:spcAft>
                <a:spcPts val="1800"/>
              </a:spcAft>
              <a:buSzPct val="100000"/>
              <a:buFont typeface="+mj-lt"/>
              <a:buAutoNum type="arabi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The partial rapture view subjects believers to God's wrath (Thess 1:10)</a:t>
            </a:r>
          </a:p>
        </p:txBody>
      </p:sp>
    </p:spTree>
    <p:extLst>
      <p:ext uri="{BB962C8B-B14F-4D97-AF65-F5344CB8AC3E}">
        <p14:creationId xmlns:p14="http://schemas.microsoft.com/office/powerpoint/2010/main" val="31666543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idx="1"/>
          </p:nvPr>
        </p:nvSpPr>
        <p:spPr>
          <a:xfrm>
            <a:off x="114300" y="1600200"/>
            <a:ext cx="8915400" cy="5105400"/>
          </a:xfrm>
        </p:spPr>
        <p:txBody>
          <a:bodyPr/>
          <a:lstStyle/>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Tribulation's purpose concerns Israel (Jer 30:7; Dan 9:24)</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biblical reference to the church on earth during the Tribulation period (Rev 4-22)</a:t>
            </a:r>
          </a:p>
          <a:p>
            <a:pPr marL="461963" indent="-461963" eaLnBrk="1" hangingPunct="1">
              <a:spcBef>
                <a:spcPts val="0"/>
              </a:spcBef>
              <a:spcAft>
                <a:spcPts val="900"/>
              </a:spcAft>
              <a:buClr>
                <a:srgbClr val="00FFFF"/>
              </a:buClr>
              <a:buSzPct val="100000"/>
              <a:buFont typeface="+mj-lt"/>
              <a:buAutoNum type="arabi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Church is promised an exemption from divine wrath (1 Thess 1:10; 5:9; Rom 5:9; Rev 3:10; 6:17)</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Rapture is imminent (1 Cor 15:51; 1 Thess 4:15)</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Rapture is a comfort (1 Thess 4:18)</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Antichrist cannot come to power until the restrainer is removed (2 Thess 2:6-7)</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Symbolic parallels (2 Peter 2:5-9)</a:t>
            </a:r>
            <a:endPar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2636A59E-F606-4720-AC0C-C62BB4647C7D}"/>
              </a:ext>
            </a:extLst>
          </p:cNvPr>
          <p:cNvSpPr/>
          <p:nvPr/>
        </p:nvSpPr>
        <p:spPr>
          <a:xfrm>
            <a:off x="0" y="218182"/>
            <a:ext cx="914400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When is the Rapture?</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Arguments Favoring the Pre-Tribulation View</a:t>
            </a:r>
          </a:p>
        </p:txBody>
      </p:sp>
    </p:spTree>
    <p:extLst>
      <p:ext uri="{BB962C8B-B14F-4D97-AF65-F5344CB8AC3E}">
        <p14:creationId xmlns:p14="http://schemas.microsoft.com/office/powerpoint/2010/main" val="3108316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228600"/>
            <a:ext cx="7772400" cy="762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is the Rapture?</a:t>
            </a:r>
          </a:p>
        </p:txBody>
      </p:sp>
      <p:sp>
        <p:nvSpPr>
          <p:cNvPr id="32771" name="Rectangle 3"/>
          <p:cNvSpPr>
            <a:spLocks noGrp="1" noChangeArrowheads="1"/>
          </p:cNvSpPr>
          <p:nvPr>
            <p:ph idx="1"/>
          </p:nvPr>
        </p:nvSpPr>
        <p:spPr>
          <a:xfrm>
            <a:off x="228600" y="990600"/>
            <a:ext cx="8686800" cy="5715000"/>
          </a:xfrm>
        </p:spPr>
        <p:txBody>
          <a:bodyPr/>
          <a:lstStyle/>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 important doctrine</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Distinct from the Second Advent</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Catching away of all living believers (1 Thess 4:17)</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Reunion (1 Thess 4:14-16)</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Resurrection (1 Cor 15:50-54)</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Exemption from death (1 Cor 15:51, 54-56) </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Instantaneous (1 Cor 15:52)</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Mystery (1 Cor 15:51)</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 (1 Cor 15:51; 1 Thess 4:15)</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Traditional doctrine now being recovered</a:t>
            </a:r>
          </a:p>
        </p:txBody>
      </p:sp>
      <p:pic>
        <p:nvPicPr>
          <p:cNvPr id="4" name="Picture 2">
            <a:extLst>
              <a:ext uri="{FF2B5EF4-FFF2-40B4-BE49-F238E27FC236}">
                <a16:creationId xmlns:a16="http://schemas.microsoft.com/office/drawing/2014/main" id="{DDEC3774-7228-4A36-A551-261335795F4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98770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90500" y="228600"/>
            <a:ext cx="8763000" cy="9144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Promised Exemption from Divine Wrath</a:t>
            </a:r>
          </a:p>
        </p:txBody>
      </p:sp>
      <p:sp>
        <p:nvSpPr>
          <p:cNvPr id="23555" name="Rectangle 3"/>
          <p:cNvSpPr>
            <a:spLocks noGrp="1" noChangeArrowheads="1"/>
          </p:cNvSpPr>
          <p:nvPr>
            <p:ph idx="1"/>
          </p:nvPr>
        </p:nvSpPr>
        <p:spPr>
          <a:xfrm>
            <a:off x="190500" y="1600201"/>
            <a:ext cx="8763000" cy="2778125"/>
          </a:xfrm>
        </p:spPr>
        <p:txBody>
          <a:bodyPr/>
          <a:lstStyle/>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promise (1 Thess 1:10; 5:9; Rom 5:9; 8:1; Rev 3:10)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Tribulation = divine wrath/anger (Rev 6:16-17; 11:18; 14:10; 15:1, 7; 16:1, 19; 19:15)</a:t>
            </a:r>
          </a:p>
        </p:txBody>
      </p:sp>
      <p:pic>
        <p:nvPicPr>
          <p:cNvPr id="4" name="Picture 3">
            <a:extLst>
              <a:ext uri="{FF2B5EF4-FFF2-40B4-BE49-F238E27FC236}">
                <a16:creationId xmlns:a16="http://schemas.microsoft.com/office/drawing/2014/main" id="{ED767283-BEF4-4FC8-9A04-B81D579E93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37818" y="4267200"/>
            <a:ext cx="4668365" cy="22860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649C49-5E67-4115-9AFE-5158568B6AEC}"/>
              </a:ext>
            </a:extLst>
          </p:cNvPr>
          <p:cNvPicPr>
            <a:picLocks noChangeAspect="1"/>
          </p:cNvPicPr>
          <p:nvPr/>
        </p:nvPicPr>
        <p:blipFill>
          <a:blip r:embed="rId2"/>
          <a:stretch>
            <a:fillRect/>
          </a:stretch>
        </p:blipFill>
        <p:spPr>
          <a:xfrm>
            <a:off x="143428" y="157571"/>
            <a:ext cx="8857143" cy="6542857"/>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2438400" y="1600200"/>
            <a:ext cx="6553200" cy="4474675"/>
          </a:xfrm>
        </p:spPr>
        <p:txBody>
          <a:bodyPr/>
          <a:lstStyle/>
          <a:p>
            <a:pPr marL="0" indent="0" algn="just">
              <a:buFontTx/>
              <a:buNone/>
              <a:defRPr/>
            </a:pPr>
            <a:r>
              <a:rPr lang="en-US" dirty="0"/>
              <a:t>“All believers are promised exemption from God's wrath. The partial rapture view creates a kind of a Protestant purgatory on earth during the Tribulation period. The only difference between this idea and the Catholic view of purgatory is that it would be on earth before death</a:t>
            </a:r>
            <a:r>
              <a:rPr lang="en-US" i="1" dirty="0"/>
              <a:t>.”</a:t>
            </a:r>
          </a:p>
        </p:txBody>
      </p:sp>
      <p:sp>
        <p:nvSpPr>
          <p:cNvPr id="6" name="TextBox 5">
            <a:extLst>
              <a:ext uri="{FF2B5EF4-FFF2-40B4-BE49-F238E27FC236}">
                <a16:creationId xmlns:a16="http://schemas.microsoft.com/office/drawing/2014/main" id="{FBB23CBD-89E4-4AD6-82EB-868931ABC902}"/>
              </a:ext>
            </a:extLst>
          </p:cNvPr>
          <p:cNvSpPr txBox="1"/>
          <p:nvPr/>
        </p:nvSpPr>
        <p:spPr>
          <a:xfrm>
            <a:off x="2718197" y="211485"/>
            <a:ext cx="3707606" cy="1215717"/>
          </a:xfrm>
          <a:prstGeom prst="rect">
            <a:avLst/>
          </a:prstGeom>
          <a:noFill/>
        </p:spPr>
        <p:txBody>
          <a:bodyPr wrap="square">
            <a:spAutoFit/>
          </a:bodyPr>
          <a:lstStyle/>
          <a:p>
            <a:pPr algn="ctr">
              <a:spcAft>
                <a:spcPts val="600"/>
              </a:spcAft>
            </a:pPr>
            <a:r>
              <a:rPr lang="en-US" sz="3600" dirty="0">
                <a:solidFill>
                  <a:schemeClr val="tx2"/>
                </a:solidFill>
                <a:latin typeface="Calibri" panose="020F0502020204030204" pitchFamily="34" charset="0"/>
                <a:ea typeface="+mj-ea"/>
                <a:cs typeface="+mj-cs"/>
              </a:rPr>
              <a:t>Mark Hitchcock</a:t>
            </a:r>
          </a:p>
          <a:p>
            <a:pPr algn="ctr"/>
            <a:r>
              <a:rPr lang="en-US" sz="1600" i="1" dirty="0">
                <a:latin typeface="Calibri" panose="020F0502020204030204" pitchFamily="34" charset="0"/>
                <a:ea typeface="+mj-ea"/>
                <a:cs typeface="Calibri" panose="020F0502020204030204" pitchFamily="34" charset="0"/>
              </a:rPr>
              <a:t>Could the Rapture Happen Today? </a:t>
            </a:r>
            <a:r>
              <a:rPr lang="en-US" sz="1600" dirty="0">
                <a:latin typeface="Calibri" panose="020F0502020204030204" pitchFamily="34" charset="0"/>
                <a:cs typeface="Calibri" panose="020F0502020204030204" pitchFamily="34" charset="0"/>
              </a:rPr>
              <a:t>(Sisters, OR: Multnomah, 2005), 68.</a:t>
            </a:r>
          </a:p>
        </p:txBody>
      </p:sp>
      <p:pic>
        <p:nvPicPr>
          <p:cNvPr id="5" name="Picture 4">
            <a:extLst>
              <a:ext uri="{FF2B5EF4-FFF2-40B4-BE49-F238E27FC236}">
                <a16:creationId xmlns:a16="http://schemas.microsoft.com/office/drawing/2014/main" id="{C92E6EC0-1E31-4D0D-8DE8-1F6CF11E3836}"/>
              </a:ext>
            </a:extLst>
          </p:cNvPr>
          <p:cNvPicPr>
            <a:picLocks noChangeAspect="1"/>
          </p:cNvPicPr>
          <p:nvPr/>
        </p:nvPicPr>
        <p:blipFill>
          <a:blip r:embed="rId2"/>
          <a:stretch>
            <a:fillRect/>
          </a:stretch>
        </p:blipFill>
        <p:spPr>
          <a:xfrm>
            <a:off x="228600" y="1781175"/>
            <a:ext cx="2007187" cy="3200400"/>
          </a:xfrm>
          <a:prstGeom prst="rect">
            <a:avLst/>
          </a:prstGeom>
        </p:spPr>
      </p:pic>
    </p:spTree>
    <p:extLst>
      <p:ext uri="{BB962C8B-B14F-4D97-AF65-F5344CB8AC3E}">
        <p14:creationId xmlns:p14="http://schemas.microsoft.com/office/powerpoint/2010/main" val="38530541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2E0BC0FE-4875-4AE0-89A1-8632B961BFBD}"/>
              </a:ext>
            </a:extLst>
          </p:cNvPr>
          <p:cNvSpPr>
            <a:spLocks noGrp="1" noChangeArrowheads="1"/>
          </p:cNvSpPr>
          <p:nvPr>
            <p:ph type="title"/>
          </p:nvPr>
        </p:nvSpPr>
        <p:spPr>
          <a:xfrm>
            <a:off x="800100" y="209550"/>
            <a:ext cx="7543800" cy="70485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Problems with Partial Rapturism?</a:t>
            </a:r>
          </a:p>
        </p:txBody>
      </p:sp>
      <p:sp>
        <p:nvSpPr>
          <p:cNvPr id="21507" name="Rectangle 3"/>
          <p:cNvSpPr>
            <a:spLocks noGrp="1" noChangeArrowheads="1"/>
          </p:cNvSpPr>
          <p:nvPr>
            <p:ph idx="1"/>
          </p:nvPr>
        </p:nvSpPr>
        <p:spPr>
          <a:xfrm>
            <a:off x="457200" y="990600"/>
            <a:ext cx="8229600" cy="5181600"/>
          </a:xfrm>
        </p:spPr>
        <p:txBody>
          <a:bodyPr/>
          <a:lstStyle/>
          <a:p>
            <a:pPr marL="457200" indent="-457200" algn="just" eaLnBrk="1" hangingPunct="1">
              <a:spcBef>
                <a:spcPts val="0"/>
              </a:spcBef>
              <a:spcAft>
                <a:spcPts val="1600"/>
              </a:spcAft>
              <a:buSzPct val="100000"/>
              <a:buFont typeface="+mj-lt"/>
              <a:buAutoNum type="arabicPeriod" startAt="6"/>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Partial rapturism makes the Bema Seat Judgment unnecessary (1 Cor. 3:10-15)</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rapturists never objectively quantify the exact degree of faithfulness or spiritual maturity that is necessary to participate in the rapture</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rapturists appear individually biased</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rapturists dispensationally misapply Bible passages (Matt. 25:1-13)</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rapturists misapply passages promising a reward to faithful believers (Rev. 3:11)</a:t>
            </a:r>
          </a:p>
        </p:txBody>
      </p:sp>
    </p:spTree>
    <p:extLst>
      <p:ext uri="{BB962C8B-B14F-4D97-AF65-F5344CB8AC3E}">
        <p14:creationId xmlns:p14="http://schemas.microsoft.com/office/powerpoint/2010/main" val="25764082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3238500" y="228600"/>
            <a:ext cx="2667000" cy="914401"/>
          </a:xfrm>
        </p:spPr>
        <p:txBody>
          <a:bodyPr/>
          <a:lstStyle/>
          <a:p>
            <a:pPr algn="ctr" eaLnBrk="1" fontAlgn="auto" hangingPunct="1">
              <a:spcAft>
                <a:spcPts val="0"/>
              </a:spcAft>
              <a:defRPr/>
            </a:pPr>
            <a:r>
              <a:rPr lang="en-US" sz="4000" dirty="0">
                <a:solidFill>
                  <a:schemeClr val="tx2">
                    <a:satMod val="200000"/>
                  </a:schemeClr>
                </a:solidFill>
                <a:effectLst>
                  <a:outerShdw blurRad="38100" dist="38100" dir="2700000" algn="tl">
                    <a:srgbClr val="000000">
                      <a:alpha val="43137"/>
                    </a:srgbClr>
                  </a:outerShdw>
                </a:effectLst>
              </a:rPr>
              <a:t>Why?</a:t>
            </a:r>
          </a:p>
        </p:txBody>
      </p:sp>
      <p:sp>
        <p:nvSpPr>
          <p:cNvPr id="124931" name="Content Placeholder 2"/>
          <p:cNvSpPr>
            <a:spLocks noGrp="1"/>
          </p:cNvSpPr>
          <p:nvPr>
            <p:ph idx="1"/>
          </p:nvPr>
        </p:nvSpPr>
        <p:spPr>
          <a:xfrm>
            <a:off x="609600" y="1143001"/>
            <a:ext cx="7848600" cy="3200400"/>
          </a:xfrm>
        </p:spPr>
        <p:txBody>
          <a:bodyPr/>
          <a:lstStyle/>
          <a:p>
            <a:pPr marL="461963" indent="-461963" eaLnBrk="1" hangingPunct="1">
              <a:spcBef>
                <a:spcPts val="0"/>
              </a:spcBef>
              <a:spcAft>
                <a:spcPts val="3600"/>
              </a:spcAft>
              <a:defRPr/>
            </a:pPr>
            <a:r>
              <a:rPr lang="en-US" sz="3600" b="1" u="sng" dirty="0">
                <a:solidFill>
                  <a:srgbClr val="FFFFCC"/>
                </a:solidFill>
              </a:rPr>
              <a:t>Not</a:t>
            </a:r>
            <a:r>
              <a:rPr lang="en-US" sz="3600" dirty="0"/>
              <a:t> to judge sin (John 19:30)</a:t>
            </a:r>
          </a:p>
          <a:p>
            <a:pPr marL="461963" indent="-461963" eaLnBrk="1" hangingPunct="1">
              <a:spcBef>
                <a:spcPts val="0"/>
              </a:spcBef>
              <a:spcAft>
                <a:spcPts val="3600"/>
              </a:spcAft>
              <a:defRPr/>
            </a:pPr>
            <a:r>
              <a:rPr lang="en-US" sz="3600" b="1" u="sng" dirty="0">
                <a:solidFill>
                  <a:srgbClr val="FFFFCC"/>
                </a:solidFill>
              </a:rPr>
              <a:t>Not</a:t>
            </a:r>
            <a:r>
              <a:rPr lang="en-US" sz="3600" dirty="0"/>
              <a:t> to determine salvation (John 5:24)</a:t>
            </a:r>
          </a:p>
          <a:p>
            <a:pPr marL="461963" indent="-461963" eaLnBrk="1" hangingPunct="1">
              <a:spcBef>
                <a:spcPts val="0"/>
              </a:spcBef>
              <a:spcAft>
                <a:spcPts val="3600"/>
              </a:spcAft>
              <a:defRPr/>
            </a:pPr>
            <a:r>
              <a:rPr lang="en-US" sz="3600" b="1" u="sng" dirty="0">
                <a:solidFill>
                  <a:srgbClr val="FFFFCC"/>
                </a:solidFill>
              </a:rPr>
              <a:t>But</a:t>
            </a:r>
            <a:r>
              <a:rPr lang="en-US" sz="3600" dirty="0"/>
              <a:t> rather to give or not give rewards </a:t>
            </a:r>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64681" y="4038600"/>
            <a:ext cx="281463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33510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41" name="Group 33"/>
          <p:cNvGraphicFramePr>
            <a:graphicFrameLocks noGrp="1"/>
          </p:cNvGraphicFramePr>
          <p:nvPr/>
        </p:nvGraphicFramePr>
        <p:xfrm>
          <a:off x="156723" y="128024"/>
          <a:ext cx="8830559" cy="6553192"/>
        </p:xfrm>
        <a:graphic>
          <a:graphicData uri="http://schemas.openxmlformats.org/drawingml/2006/table">
            <a:tbl>
              <a:tblPr>
                <a:tableStyleId>{5940675A-B579-460E-94D1-54222C63F5DA}</a:tableStyleId>
              </a:tblPr>
              <a:tblGrid>
                <a:gridCol w="2815077">
                  <a:extLst>
                    <a:ext uri="{9D8B030D-6E8A-4147-A177-3AD203B41FA5}">
                      <a16:colId xmlns:a16="http://schemas.microsoft.com/office/drawing/2014/main" val="20000"/>
                    </a:ext>
                  </a:extLst>
                </a:gridCol>
                <a:gridCol w="2819400">
                  <a:extLst>
                    <a:ext uri="{9D8B030D-6E8A-4147-A177-3AD203B41FA5}">
                      <a16:colId xmlns:a16="http://schemas.microsoft.com/office/drawing/2014/main" val="20001"/>
                    </a:ext>
                  </a:extLst>
                </a:gridCol>
                <a:gridCol w="3196082">
                  <a:extLst>
                    <a:ext uri="{9D8B030D-6E8A-4147-A177-3AD203B41FA5}">
                      <a16:colId xmlns:a16="http://schemas.microsoft.com/office/drawing/2014/main" val="20002"/>
                    </a:ext>
                  </a:extLst>
                </a:gridCol>
              </a:tblGrid>
              <a:tr h="685731">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3600" kern="1200" dirty="0">
                          <a:solidFill>
                            <a:srgbClr val="00FFFF"/>
                          </a:solidFill>
                          <a:effectLst/>
                          <a:latin typeface="Calibri" panose="020F0502020204030204" pitchFamily="34" charset="0"/>
                          <a:ea typeface="+mj-ea"/>
                          <a:cs typeface="Calibri" panose="020F0502020204030204" pitchFamily="34" charset="0"/>
                        </a:rPr>
                        <a:t>Scripture’s Five Crowns </a:t>
                      </a:r>
                      <a:br>
                        <a:rPr lang="en-US" altLang="en-US" sz="3600" kern="1200" dirty="0">
                          <a:solidFill>
                            <a:srgbClr val="00FFFF"/>
                          </a:solidFill>
                          <a:effectLst/>
                          <a:latin typeface="Calibri" panose="020F0502020204030204" pitchFamily="34" charset="0"/>
                          <a:ea typeface="+mj-ea"/>
                          <a:cs typeface="Calibri" panose="020F0502020204030204" pitchFamily="34" charset="0"/>
                        </a:rPr>
                      </a:br>
                      <a:r>
                        <a:rPr lang="en-US" altLang="en-US" sz="2800" kern="1200" dirty="0">
                          <a:solidFill>
                            <a:schemeClr val="tx1"/>
                          </a:solidFill>
                          <a:effectLst/>
                          <a:latin typeface="Calibri" panose="020F0502020204030204" pitchFamily="34" charset="0"/>
                          <a:ea typeface="+mj-ea"/>
                          <a:cs typeface="Calibri" panose="020F0502020204030204" pitchFamily="34" charset="0"/>
                        </a:rPr>
                        <a:t>(Rev 4:10: 3:11; 2 John 8)</a:t>
                      </a:r>
                      <a:endParaRPr lang="en-US" sz="2800" kern="1200" dirty="0">
                        <a:solidFill>
                          <a:schemeClr val="tx1"/>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4048066298"/>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2"/>
                          </a:solidFill>
                          <a:effectLst/>
                          <a:latin typeface="Calibri" panose="020F0502020204030204" pitchFamily="34" charset="0"/>
                          <a:cs typeface="Calibri" panose="020F0502020204030204" pitchFamily="34" charset="0"/>
                        </a:rPr>
                        <a:t>SCRIPTURE</a:t>
                      </a:r>
                      <a:endParaRPr lang="en-US" sz="3200" b="1" u="none" kern="1200" dirty="0">
                        <a:solidFill>
                          <a:schemeClr val="bg2"/>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rgbClr val="C00000"/>
                          </a:solidFill>
                          <a:effectLst/>
                          <a:latin typeface="Calibri" panose="020F0502020204030204" pitchFamily="34" charset="0"/>
                          <a:cs typeface="Calibri" panose="020F0502020204030204" pitchFamily="34" charset="0"/>
                        </a:rPr>
                        <a:t>CROWN</a:t>
                      </a:r>
                      <a:endParaRPr lang="en-US" sz="3200" b="1" u="none" kern="1200" dirty="0">
                        <a:solidFill>
                          <a:srgbClr val="C00000"/>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1">
                              <a:lumMod val="50000"/>
                            </a:schemeClr>
                          </a:solidFill>
                          <a:effectLst/>
                          <a:latin typeface="Calibri" panose="020F0502020204030204" pitchFamily="34" charset="0"/>
                          <a:cs typeface="Calibri" panose="020F0502020204030204" pitchFamily="34" charset="0"/>
                        </a:rPr>
                        <a:t>PURPOSE</a:t>
                      </a:r>
                      <a:endParaRPr lang="en-US" sz="3200" b="1" u="none" kern="1200" dirty="0">
                        <a:solidFill>
                          <a:schemeClr val="bg1">
                            <a:lumMod val="50000"/>
                          </a:schemeClr>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0"/>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9:24-27</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Incorruptible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Gaining mastery over the flesh</a:t>
                      </a:r>
                      <a:endParaRPr kumimoji="0" lang="en-US" sz="2600" b="0" i="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1"/>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Thess. 2:19-20</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Rejoicing</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Soul winning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2"/>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Jas. 1:12; Rev. 2:10</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Life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Enduring trials</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3"/>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Pet. 5:2-4</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Glory</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Shepherding God’s people</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4"/>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2 Tim. 4:8</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kern="1200" cap="none" normalizeH="0" baseline="0" dirty="0">
                          <a:ln>
                            <a:noFill/>
                          </a:ln>
                          <a:solidFill>
                            <a:srgbClr val="C00000"/>
                          </a:solidFill>
                          <a:effectLst/>
                          <a:latin typeface="Calibri" panose="020F0502020204030204" pitchFamily="34" charset="0"/>
                          <a:cs typeface="Calibri" panose="020F0502020204030204" pitchFamily="34" charset="0"/>
                        </a:rPr>
                        <a:t>Righteousness</a:t>
                      </a:r>
                      <a:endPar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Longing for His appearing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6374001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CE21F9-F08B-4BF0-B672-7CBC5CDA2D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047536"/>
          </a:xfrm>
          <a:prstGeom prst="rect">
            <a:avLst/>
          </a:prstGeom>
          <a:noFill/>
          <a:ln w="28575">
            <a:noFill/>
            <a:miter lim="800000"/>
            <a:headEnd/>
            <a:tailEnd/>
          </a:ln>
        </p:spPr>
        <p:txBody>
          <a:bodyPr wrap="square">
            <a:spAutoFit/>
          </a:bodyPr>
          <a:lstStyle/>
          <a:p>
            <a:pPr algn="ctr" eaLnBrk="1" hangingPunct="1">
              <a:spcAft>
                <a:spcPts val="1200"/>
              </a:spcAft>
              <a:defRPr/>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1 Corinthians 3:10-15</a:t>
            </a:r>
          </a:p>
          <a:p>
            <a:pPr algn="just">
              <a:defRPr/>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According to the grace of God which was given to me, like a wise master builder I laid a foundation, and another is building on it. But each man must be careful how he builds on it.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no man can lay a foundation other than the one which is laid, which is Jesus Christ.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if any man builds on the foundation with gold, silver, precious stones, wood, hay, straw.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 man’s work . . .</a:t>
            </a:r>
          </a:p>
        </p:txBody>
      </p:sp>
    </p:spTree>
    <p:extLst>
      <p:ext uri="{BB962C8B-B14F-4D97-AF65-F5344CB8AC3E}">
        <p14:creationId xmlns:p14="http://schemas.microsoft.com/office/powerpoint/2010/main" val="22186752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CE21F9-F08B-4BF0-B672-7CBC5CDA2D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954655"/>
          </a:xfrm>
          <a:prstGeom prst="rect">
            <a:avLst/>
          </a:prstGeom>
          <a:noFill/>
          <a:ln w="28575">
            <a:noFill/>
            <a:miter lim="800000"/>
            <a:headEnd/>
            <a:tailEnd/>
          </a:ln>
        </p:spPr>
        <p:txBody>
          <a:bodyPr wrap="square">
            <a:spAutoFit/>
          </a:bodyPr>
          <a:lstStyle/>
          <a:p>
            <a:pPr algn="ctr" eaLnBrk="1" hangingPunct="1">
              <a:spcAft>
                <a:spcPts val="1200"/>
              </a:spcAft>
              <a:defRPr/>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1 Corinthians 3:10-15</a:t>
            </a:r>
          </a:p>
          <a:p>
            <a:pPr algn="just">
              <a:defRPr/>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he has built on it remains, he will receive a reward.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 man’s work is burned up, he will suffer loss; but he himself will be saved, yet so as through fire.”</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407D13E-7656-470F-8524-F0787C42756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50127" y="3048000"/>
            <a:ext cx="2043746" cy="1828800"/>
          </a:xfrm>
          <a:prstGeom prst="rect">
            <a:avLst/>
          </a:prstGeom>
        </p:spPr>
      </p:pic>
    </p:spTree>
    <p:extLst>
      <p:ext uri="{BB962C8B-B14F-4D97-AF65-F5344CB8AC3E}">
        <p14:creationId xmlns:p14="http://schemas.microsoft.com/office/powerpoint/2010/main" val="32956745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129212481"/>
              </p:ext>
            </p:extLst>
          </p:nvPr>
        </p:nvGraphicFramePr>
        <p:xfrm>
          <a:off x="152400" y="226268"/>
          <a:ext cx="8839200" cy="6405464"/>
        </p:xfrm>
        <a:graphic>
          <a:graphicData uri="http://schemas.openxmlformats.org/drawingml/2006/table">
            <a:tbl>
              <a:tblPr firstRow="1" bandRow="1">
                <a:tableStyleId>{5C22544A-7EE6-4342-B048-85BDC9FD1C3A}</a:tableStyleId>
              </a:tblPr>
              <a:tblGrid>
                <a:gridCol w="1767840">
                  <a:extLst>
                    <a:ext uri="{9D8B030D-6E8A-4147-A177-3AD203B41FA5}">
                      <a16:colId xmlns:a16="http://schemas.microsoft.com/office/drawing/2014/main" val="20000"/>
                    </a:ext>
                  </a:extLst>
                </a:gridCol>
                <a:gridCol w="1767840">
                  <a:extLst>
                    <a:ext uri="{9D8B030D-6E8A-4147-A177-3AD203B41FA5}">
                      <a16:colId xmlns:a16="http://schemas.microsoft.com/office/drawing/2014/main" val="20001"/>
                    </a:ext>
                  </a:extLst>
                </a:gridCol>
                <a:gridCol w="1767840">
                  <a:extLst>
                    <a:ext uri="{9D8B030D-6E8A-4147-A177-3AD203B41FA5}">
                      <a16:colId xmlns:a16="http://schemas.microsoft.com/office/drawing/2014/main" val="20002"/>
                    </a:ext>
                  </a:extLst>
                </a:gridCol>
                <a:gridCol w="1767840">
                  <a:extLst>
                    <a:ext uri="{9D8B030D-6E8A-4147-A177-3AD203B41FA5}">
                      <a16:colId xmlns:a16="http://schemas.microsoft.com/office/drawing/2014/main" val="20003"/>
                    </a:ext>
                  </a:extLst>
                </a:gridCol>
                <a:gridCol w="1767840">
                  <a:extLst>
                    <a:ext uri="{9D8B030D-6E8A-4147-A177-3AD203B41FA5}">
                      <a16:colId xmlns:a16="http://schemas.microsoft.com/office/drawing/2014/main" val="20004"/>
                    </a:ext>
                  </a:extLst>
                </a:gridCol>
              </a:tblGrid>
              <a:tr h="794830">
                <a:tc gridSpan="5">
                  <a:txBody>
                    <a:bodyPr/>
                    <a:lstStyle/>
                    <a:p>
                      <a:pPr algn="ctr"/>
                      <a:r>
                        <a:rPr kumimoji="0" lang="en-US" sz="4400" b="0" i="0" u="none" strike="noStrike" kern="0" cap="none" spc="0" normalizeH="0" baseline="0" noProof="0" dirty="0">
                          <a:ln>
                            <a:noFill/>
                          </a:ln>
                          <a:solidFill>
                            <a:schemeClr val="tx2"/>
                          </a:solidFill>
                          <a:effectLst>
                            <a:outerShdw blurRad="38100" dist="38100" dir="2700000" algn="tl">
                              <a:srgbClr val="000000">
                                <a:alpha val="43137"/>
                              </a:srgbClr>
                            </a:outerShdw>
                          </a:effectLst>
                          <a:uLnTx/>
                          <a:uFillTx/>
                          <a:latin typeface="Calibri" panose="020F0502020204030204" pitchFamily="34" charset="0"/>
                          <a:ea typeface="+mj-ea"/>
                          <a:cs typeface="+mj-cs"/>
                        </a:rPr>
                        <a:t>Scripture’s Four Judgments</a:t>
                      </a:r>
                      <a:endParaRPr lang="en-US" sz="1800" b="0" dirty="0">
                        <a:solidFill>
                          <a:schemeClr val="tx2"/>
                        </a:solidFill>
                        <a:effectLst>
                          <a:outerShdw blurRad="38100" dist="38100" dir="2700000" algn="tl">
                            <a:srgbClr val="000000">
                              <a:alpha val="43137"/>
                            </a:srgbClr>
                          </a:outerShdw>
                        </a:effectLst>
                        <a:latin typeface="Calibri" panose="020F0502020204030204" pitchFamily="34" charset="0"/>
                      </a:endParaRPr>
                    </a:p>
                  </a:txBody>
                  <a:tcPr marT="45717" marB="45717">
                    <a:solidFill>
                      <a:schemeClr val="bg2"/>
                    </a:solidFill>
                  </a:tcPr>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94830">
                <a:tc>
                  <a:txBody>
                    <a:bodyPr/>
                    <a:lstStyle/>
                    <a:p>
                      <a:pPr algn="ctr"/>
                      <a:r>
                        <a:rPr lang="en-US" sz="2000" dirty="0">
                          <a:latin typeface="Calibri" panose="020F0502020204030204" pitchFamily="34" charset="0"/>
                        </a:rPr>
                        <a:t>Name</a:t>
                      </a:r>
                    </a:p>
                  </a:txBody>
                  <a:tcPr marT="45717" marB="45717" anchor="ctr"/>
                </a:tc>
                <a:tc>
                  <a:txBody>
                    <a:bodyPr/>
                    <a:lstStyle/>
                    <a:p>
                      <a:pPr algn="ctr"/>
                      <a:r>
                        <a:rPr lang="en-US" sz="2000" b="1" dirty="0">
                          <a:latin typeface="Calibri" panose="020F0502020204030204" pitchFamily="34" charset="0"/>
                        </a:rPr>
                        <a:t>Sheep and</a:t>
                      </a:r>
                      <a:r>
                        <a:rPr lang="en-US" sz="2000" b="1" baseline="0" dirty="0">
                          <a:latin typeface="Calibri" panose="020F0502020204030204" pitchFamily="34" charset="0"/>
                        </a:rPr>
                        <a:t> Goat</a:t>
                      </a:r>
                      <a:endParaRPr lang="en-US" sz="2000" b="1" dirty="0">
                        <a:latin typeface="Calibri" panose="020F0502020204030204" pitchFamily="34" charset="0"/>
                      </a:endParaRPr>
                    </a:p>
                  </a:txBody>
                  <a:tcPr marT="45717" marB="45717" anchor="ctr"/>
                </a:tc>
                <a:tc>
                  <a:txBody>
                    <a:bodyPr/>
                    <a:lstStyle/>
                    <a:p>
                      <a:pPr algn="ctr"/>
                      <a:r>
                        <a:rPr lang="en-US" sz="2000" b="1" dirty="0">
                          <a:latin typeface="Calibri" panose="020F0502020204030204" pitchFamily="34" charset="0"/>
                        </a:rPr>
                        <a:t>Judgment of the Jews</a:t>
                      </a:r>
                    </a:p>
                  </a:txBody>
                  <a:tcPr marT="45717" marB="45717" anchor="ctr"/>
                </a:tc>
                <a:tc>
                  <a:txBody>
                    <a:bodyPr/>
                    <a:lstStyle/>
                    <a:p>
                      <a:pPr algn="ctr"/>
                      <a:r>
                        <a:rPr lang="en-US" sz="2000" b="1" u="sng" dirty="0">
                          <a:solidFill>
                            <a:srgbClr val="0000CC"/>
                          </a:solidFill>
                          <a:latin typeface="Calibri" panose="020F0502020204030204" pitchFamily="34" charset="0"/>
                        </a:rPr>
                        <a:t>Bema</a:t>
                      </a:r>
                      <a:r>
                        <a:rPr lang="en-US" sz="2000" b="1" u="sng" baseline="0" dirty="0">
                          <a:solidFill>
                            <a:srgbClr val="0000CC"/>
                          </a:solidFill>
                          <a:latin typeface="Calibri" panose="020F0502020204030204" pitchFamily="34" charset="0"/>
                        </a:rPr>
                        <a:t> Seat</a:t>
                      </a:r>
                      <a:endParaRPr lang="en-US" sz="2000" b="1" u="sng" dirty="0">
                        <a:solidFill>
                          <a:srgbClr val="0000CC"/>
                        </a:solidFill>
                        <a:latin typeface="Calibri" panose="020F0502020204030204" pitchFamily="34" charset="0"/>
                      </a:endParaRPr>
                    </a:p>
                  </a:txBody>
                  <a:tcPr marT="45717" marB="45717" anchor="ctr">
                    <a:solidFill>
                      <a:srgbClr val="FFFFCC"/>
                    </a:solidFill>
                  </a:tcPr>
                </a:tc>
                <a:tc>
                  <a:txBody>
                    <a:bodyPr/>
                    <a:lstStyle/>
                    <a:p>
                      <a:pPr algn="ctr"/>
                      <a:r>
                        <a:rPr lang="en-US" sz="2000" b="1" dirty="0">
                          <a:latin typeface="Calibri" panose="020F0502020204030204" pitchFamily="34" charset="0"/>
                        </a:rPr>
                        <a:t>Great White Throne</a:t>
                      </a:r>
                    </a:p>
                  </a:txBody>
                  <a:tcPr marT="45717" marB="45717" anchor="ctr"/>
                </a:tc>
                <a:extLst>
                  <a:ext uri="{0D108BD9-81ED-4DB2-BD59-A6C34878D82A}">
                    <a16:rowId xmlns:a16="http://schemas.microsoft.com/office/drawing/2014/main" val="10000"/>
                  </a:ext>
                </a:extLst>
              </a:tr>
              <a:tr h="371120">
                <a:tc>
                  <a:txBody>
                    <a:bodyPr/>
                    <a:lstStyle/>
                    <a:p>
                      <a:r>
                        <a:rPr lang="en-US" sz="2000" dirty="0">
                          <a:latin typeface="Calibri" panose="020F0502020204030204" pitchFamily="34" charset="0"/>
                        </a:rPr>
                        <a:t>Scripture</a:t>
                      </a:r>
                    </a:p>
                  </a:txBody>
                  <a:tcPr marT="45717" marB="45717"/>
                </a:tc>
                <a:tc>
                  <a:txBody>
                    <a:bodyPr/>
                    <a:lstStyle/>
                    <a:p>
                      <a:r>
                        <a:rPr lang="en-US" sz="2000" dirty="0">
                          <a:latin typeface="Calibri" panose="020F0502020204030204" pitchFamily="34" charset="0"/>
                        </a:rPr>
                        <a:t>Matt 25:31-46</a:t>
                      </a:r>
                    </a:p>
                  </a:txBody>
                  <a:tcPr marT="45717" marB="45717"/>
                </a:tc>
                <a:tc>
                  <a:txBody>
                    <a:bodyPr/>
                    <a:lstStyle/>
                    <a:p>
                      <a:r>
                        <a:rPr lang="en-US" sz="2000" dirty="0">
                          <a:latin typeface="Calibri" panose="020F0502020204030204" pitchFamily="34" charset="0"/>
                        </a:rPr>
                        <a:t>Ezek 20:33-44</a:t>
                      </a:r>
                    </a:p>
                  </a:txBody>
                  <a:tcPr marT="45717" marB="45717"/>
                </a:tc>
                <a:tc>
                  <a:txBody>
                    <a:bodyPr/>
                    <a:lstStyle/>
                    <a:p>
                      <a:pPr algn="ctr"/>
                      <a:r>
                        <a:rPr lang="en-US" sz="2000" b="1" u="sng" dirty="0">
                          <a:solidFill>
                            <a:srgbClr val="0000CC"/>
                          </a:solidFill>
                          <a:latin typeface="Calibri" panose="020F0502020204030204" pitchFamily="34" charset="0"/>
                        </a:rPr>
                        <a:t>1 Cor 3:10-15</a:t>
                      </a:r>
                    </a:p>
                  </a:txBody>
                  <a:tcPr marT="45717" marB="45717">
                    <a:solidFill>
                      <a:srgbClr val="FFFFCC"/>
                    </a:solidFill>
                  </a:tcPr>
                </a:tc>
                <a:tc>
                  <a:txBody>
                    <a:bodyPr/>
                    <a:lstStyle/>
                    <a:p>
                      <a:r>
                        <a:rPr lang="en-US" sz="2000" dirty="0">
                          <a:latin typeface="Calibri" panose="020F0502020204030204" pitchFamily="34" charset="0"/>
                        </a:rPr>
                        <a:t>Rev 20:11-15</a:t>
                      </a:r>
                    </a:p>
                  </a:txBody>
                  <a:tcPr marT="45717" marB="45717"/>
                </a:tc>
                <a:extLst>
                  <a:ext uri="{0D108BD9-81ED-4DB2-BD59-A6C34878D82A}">
                    <a16:rowId xmlns:a16="http://schemas.microsoft.com/office/drawing/2014/main" val="10001"/>
                  </a:ext>
                </a:extLst>
              </a:tr>
              <a:tr h="649461">
                <a:tc>
                  <a:txBody>
                    <a:bodyPr/>
                    <a:lstStyle/>
                    <a:p>
                      <a:r>
                        <a:rPr lang="en-US" sz="2000" dirty="0">
                          <a:latin typeface="Calibri" panose="020F0502020204030204" pitchFamily="34" charset="0"/>
                        </a:rPr>
                        <a:t>Place</a:t>
                      </a:r>
                    </a:p>
                  </a:txBody>
                  <a:tcPr marT="45717" marB="45717"/>
                </a:tc>
                <a:tc>
                  <a:txBody>
                    <a:bodyPr/>
                    <a:lstStyle/>
                    <a:p>
                      <a:r>
                        <a:rPr lang="en-US" sz="2000" dirty="0">
                          <a:latin typeface="Calibri" panose="020F0502020204030204" pitchFamily="34" charset="0"/>
                        </a:rPr>
                        <a:t>Earth, Jerusalem</a:t>
                      </a:r>
                    </a:p>
                  </a:txBody>
                  <a:tcPr marT="45717" marB="45717"/>
                </a:tc>
                <a:tc>
                  <a:txBody>
                    <a:bodyPr/>
                    <a:lstStyle/>
                    <a:p>
                      <a:r>
                        <a:rPr lang="en-US" sz="2000" dirty="0">
                          <a:latin typeface="Calibri" panose="020F0502020204030204" pitchFamily="34" charset="0"/>
                        </a:rPr>
                        <a:t>Earth, wilderness</a:t>
                      </a:r>
                    </a:p>
                  </a:txBody>
                  <a:tcPr marT="45717" marB="45717"/>
                </a:tc>
                <a:tc>
                  <a:txBody>
                    <a:bodyPr/>
                    <a:lstStyle/>
                    <a:p>
                      <a:pPr algn="ctr"/>
                      <a:r>
                        <a:rPr lang="en-US" sz="2000" b="1" u="sng" dirty="0">
                          <a:solidFill>
                            <a:srgbClr val="0000CC"/>
                          </a:solidFill>
                          <a:latin typeface="Calibri" panose="020F0502020204030204" pitchFamily="34" charset="0"/>
                        </a:rPr>
                        <a:t>Heaven</a:t>
                      </a:r>
                    </a:p>
                  </a:txBody>
                  <a:tcPr marT="45717" marB="45717">
                    <a:solidFill>
                      <a:srgbClr val="FFFFCC"/>
                    </a:solidFill>
                  </a:tcPr>
                </a:tc>
                <a:tc>
                  <a:txBody>
                    <a:bodyPr/>
                    <a:lstStyle/>
                    <a:p>
                      <a:r>
                        <a:rPr lang="en-US" sz="2000" dirty="0">
                          <a:latin typeface="Calibri" panose="020F0502020204030204" pitchFamily="34" charset="0"/>
                        </a:rPr>
                        <a:t>Earth</a:t>
                      </a:r>
                    </a:p>
                  </a:txBody>
                  <a:tcPr marT="45717" marB="45717"/>
                </a:tc>
                <a:extLst>
                  <a:ext uri="{0D108BD9-81ED-4DB2-BD59-A6C34878D82A}">
                    <a16:rowId xmlns:a16="http://schemas.microsoft.com/office/drawing/2014/main" val="10002"/>
                  </a:ext>
                </a:extLst>
              </a:tr>
              <a:tr h="927801">
                <a:tc>
                  <a:txBody>
                    <a:bodyPr/>
                    <a:lstStyle/>
                    <a:p>
                      <a:r>
                        <a:rPr lang="en-US" sz="2000" dirty="0">
                          <a:latin typeface="Calibri" panose="020F0502020204030204" pitchFamily="34" charset="0"/>
                        </a:rPr>
                        <a:t>Audience</a:t>
                      </a:r>
                    </a:p>
                  </a:txBody>
                  <a:tcPr marT="45717" marB="45717"/>
                </a:tc>
                <a:tc>
                  <a:txBody>
                    <a:bodyPr/>
                    <a:lstStyle/>
                    <a:p>
                      <a:r>
                        <a:rPr lang="en-US" sz="2000" dirty="0">
                          <a:latin typeface="Calibri" panose="020F0502020204030204" pitchFamily="34" charset="0"/>
                        </a:rPr>
                        <a:t>Gentile Tribulation survivors</a:t>
                      </a:r>
                    </a:p>
                  </a:txBody>
                  <a:tcPr marT="45717" marB="45717"/>
                </a:tc>
                <a:tc>
                  <a:txBody>
                    <a:bodyPr/>
                    <a:lstStyle/>
                    <a:p>
                      <a:r>
                        <a:rPr lang="en-US" sz="2000" dirty="0">
                          <a:latin typeface="Calibri" panose="020F0502020204030204" pitchFamily="34" charset="0"/>
                        </a:rPr>
                        <a:t>Jewish Tribulation survivors</a:t>
                      </a:r>
                    </a:p>
                  </a:txBody>
                  <a:tcPr marT="45717" marB="45717"/>
                </a:tc>
                <a:tc>
                  <a:txBody>
                    <a:bodyPr/>
                    <a:lstStyle/>
                    <a:p>
                      <a:pPr algn="ctr"/>
                      <a:r>
                        <a:rPr lang="en-US" sz="2000" b="1" u="sng" dirty="0">
                          <a:solidFill>
                            <a:srgbClr val="0000CC"/>
                          </a:solidFill>
                          <a:latin typeface="Calibri" panose="020F0502020204030204" pitchFamily="34" charset="0"/>
                        </a:rPr>
                        <a:t>Church</a:t>
                      </a:r>
                      <a:r>
                        <a:rPr lang="en-US" sz="2000" b="1" u="sng" baseline="0" dirty="0">
                          <a:solidFill>
                            <a:srgbClr val="0000CC"/>
                          </a:solidFill>
                          <a:latin typeface="Calibri" panose="020F0502020204030204" pitchFamily="34" charset="0"/>
                        </a:rPr>
                        <a:t> Age believers</a:t>
                      </a:r>
                      <a:endParaRPr lang="en-US" sz="2000" b="1" u="sng" dirty="0">
                        <a:solidFill>
                          <a:srgbClr val="0000CC"/>
                        </a:solidFill>
                        <a:latin typeface="Calibri" panose="020F0502020204030204" pitchFamily="34" charset="0"/>
                      </a:endParaRPr>
                    </a:p>
                  </a:txBody>
                  <a:tcPr marT="45717" marB="45717">
                    <a:solidFill>
                      <a:srgbClr val="FFFFCC"/>
                    </a:solidFill>
                  </a:tcPr>
                </a:tc>
                <a:tc>
                  <a:txBody>
                    <a:bodyPr/>
                    <a:lstStyle/>
                    <a:p>
                      <a:r>
                        <a:rPr lang="en-US" sz="2000" dirty="0">
                          <a:latin typeface="Calibri" panose="020F0502020204030204" pitchFamily="34" charset="0"/>
                        </a:rPr>
                        <a:t>All unsaved</a:t>
                      </a:r>
                    </a:p>
                  </a:txBody>
                  <a:tcPr marT="45717" marB="45717"/>
                </a:tc>
                <a:extLst>
                  <a:ext uri="{0D108BD9-81ED-4DB2-BD59-A6C34878D82A}">
                    <a16:rowId xmlns:a16="http://schemas.microsoft.com/office/drawing/2014/main" val="10003"/>
                  </a:ext>
                </a:extLst>
              </a:tr>
              <a:tr h="649461">
                <a:tc>
                  <a:txBody>
                    <a:bodyPr/>
                    <a:lstStyle/>
                    <a:p>
                      <a:r>
                        <a:rPr lang="en-US" sz="2000" dirty="0">
                          <a:latin typeface="Calibri" panose="020F0502020204030204" pitchFamily="34" charset="0"/>
                        </a:rPr>
                        <a:t>When</a:t>
                      </a:r>
                    </a:p>
                  </a:txBody>
                  <a:tcPr marT="45717" marB="45717"/>
                </a:tc>
                <a:tc>
                  <a:txBody>
                    <a:bodyPr/>
                    <a:lstStyle/>
                    <a:p>
                      <a:r>
                        <a:rPr lang="en-US" sz="2000" dirty="0">
                          <a:latin typeface="Calibri" panose="020F0502020204030204" pitchFamily="34" charset="0"/>
                        </a:rPr>
                        <a:t>After Tribulation</a:t>
                      </a:r>
                    </a:p>
                  </a:txBody>
                  <a:tcPr marT="45717" marB="45717"/>
                </a:tc>
                <a:tc>
                  <a:txBody>
                    <a:bodyPr/>
                    <a:lstStyle/>
                    <a:p>
                      <a:r>
                        <a:rPr lang="en-US" sz="2000" dirty="0">
                          <a:latin typeface="Calibri" panose="020F0502020204030204" pitchFamily="34" charset="0"/>
                        </a:rPr>
                        <a:t>After Tribulation</a:t>
                      </a:r>
                    </a:p>
                  </a:txBody>
                  <a:tcPr marT="45717" marB="45717"/>
                </a:tc>
                <a:tc>
                  <a:txBody>
                    <a:bodyPr/>
                    <a:lstStyle/>
                    <a:p>
                      <a:pPr algn="ctr"/>
                      <a:r>
                        <a:rPr lang="en-US" sz="2000" b="1" u="sng" dirty="0">
                          <a:solidFill>
                            <a:srgbClr val="0000CC"/>
                          </a:solidFill>
                          <a:latin typeface="Calibri" panose="020F0502020204030204" pitchFamily="34" charset="0"/>
                        </a:rPr>
                        <a:t>After rapture</a:t>
                      </a:r>
                    </a:p>
                  </a:txBody>
                  <a:tcPr marT="45717" marB="45717">
                    <a:solidFill>
                      <a:srgbClr val="FFFFCC"/>
                    </a:solidFill>
                  </a:tcPr>
                </a:tc>
                <a:tc>
                  <a:txBody>
                    <a:bodyPr/>
                    <a:lstStyle/>
                    <a:p>
                      <a:r>
                        <a:rPr lang="en-US" sz="2000" dirty="0">
                          <a:latin typeface="Calibri" panose="020F0502020204030204" pitchFamily="34" charset="0"/>
                        </a:rPr>
                        <a:t>After Millennium</a:t>
                      </a:r>
                    </a:p>
                  </a:txBody>
                  <a:tcPr marT="45717" marB="45717"/>
                </a:tc>
                <a:extLst>
                  <a:ext uri="{0D108BD9-81ED-4DB2-BD59-A6C34878D82A}">
                    <a16:rowId xmlns:a16="http://schemas.microsoft.com/office/drawing/2014/main" val="10004"/>
                  </a:ext>
                </a:extLst>
              </a:tr>
              <a:tr h="927801">
                <a:tc>
                  <a:txBody>
                    <a:bodyPr/>
                    <a:lstStyle/>
                    <a:p>
                      <a:r>
                        <a:rPr lang="en-US" sz="2000" dirty="0">
                          <a:latin typeface="Calibri" panose="020F0502020204030204" pitchFamily="34" charset="0"/>
                        </a:rPr>
                        <a:t>Purpose</a:t>
                      </a:r>
                    </a:p>
                  </a:txBody>
                  <a:tcPr marT="45717" marB="45717"/>
                </a:tc>
                <a:tc>
                  <a:txBody>
                    <a:bodyPr/>
                    <a:lstStyle/>
                    <a:p>
                      <a:r>
                        <a:rPr lang="en-US" sz="2000" dirty="0">
                          <a:latin typeface="Calibri" panose="020F0502020204030204" pitchFamily="34" charset="0"/>
                        </a:rPr>
                        <a:t>Saved Gentiles enter kingdom</a:t>
                      </a:r>
                    </a:p>
                  </a:txBody>
                  <a:tcPr marT="45717" marB="45717"/>
                </a:tc>
                <a:tc>
                  <a:txBody>
                    <a:bodyPr/>
                    <a:lstStyle/>
                    <a:p>
                      <a:r>
                        <a:rPr lang="en-US" sz="2000" dirty="0">
                          <a:latin typeface="Calibri" panose="020F0502020204030204" pitchFamily="34" charset="0"/>
                        </a:rPr>
                        <a:t>Saved Jews enter kingdom</a:t>
                      </a:r>
                    </a:p>
                  </a:txBody>
                  <a:tcPr marT="45717" marB="45717"/>
                </a:tc>
                <a:tc>
                  <a:txBody>
                    <a:bodyPr/>
                    <a:lstStyle/>
                    <a:p>
                      <a:pPr algn="ctr"/>
                      <a:r>
                        <a:rPr lang="en-US" sz="2000" b="1" u="sng" dirty="0">
                          <a:solidFill>
                            <a:srgbClr val="0000CC"/>
                          </a:solidFill>
                          <a:latin typeface="Calibri" panose="020F0502020204030204" pitchFamily="34" charset="0"/>
                        </a:rPr>
                        <a:t>Reward believers</a:t>
                      </a:r>
                    </a:p>
                  </a:txBody>
                  <a:tcPr marT="45717" marB="45717">
                    <a:solidFill>
                      <a:srgbClr val="FFFFCC"/>
                    </a:solidFill>
                  </a:tcPr>
                </a:tc>
                <a:tc>
                  <a:txBody>
                    <a:bodyPr/>
                    <a:lstStyle/>
                    <a:p>
                      <a:r>
                        <a:rPr lang="en-US" sz="2000" dirty="0">
                          <a:latin typeface="Calibri" panose="020F0502020204030204" pitchFamily="34" charset="0"/>
                        </a:rPr>
                        <a:t>Degree of punishment in hell</a:t>
                      </a:r>
                    </a:p>
                  </a:txBody>
                  <a:tcPr marT="45717" marB="45717"/>
                </a:tc>
                <a:extLst>
                  <a:ext uri="{0D108BD9-81ED-4DB2-BD59-A6C34878D82A}">
                    <a16:rowId xmlns:a16="http://schemas.microsoft.com/office/drawing/2014/main" val="10005"/>
                  </a:ext>
                </a:extLst>
              </a:tr>
              <a:tr h="927801">
                <a:tc>
                  <a:txBody>
                    <a:bodyPr/>
                    <a:lstStyle/>
                    <a:p>
                      <a:r>
                        <a:rPr lang="en-US" sz="2000" dirty="0">
                          <a:latin typeface="Calibri" panose="020F0502020204030204" pitchFamily="34" charset="0"/>
                        </a:rPr>
                        <a:t>Evaluation</a:t>
                      </a:r>
                    </a:p>
                  </a:txBody>
                  <a:tcPr marT="45717" marB="45717"/>
                </a:tc>
                <a:tc>
                  <a:txBody>
                    <a:bodyPr/>
                    <a:lstStyle/>
                    <a:p>
                      <a:r>
                        <a:rPr lang="en-US" sz="2000" dirty="0">
                          <a:latin typeface="Calibri" panose="020F0502020204030204" pitchFamily="34" charset="0"/>
                        </a:rPr>
                        <a:t>Treatment of Christ’s brethren</a:t>
                      </a:r>
                    </a:p>
                  </a:txBody>
                  <a:tcPr marT="45717" marB="45717"/>
                </a:tc>
                <a:tc>
                  <a:txBody>
                    <a:bodyPr/>
                    <a:lstStyle/>
                    <a:p>
                      <a:r>
                        <a:rPr lang="en-US" sz="2000" dirty="0">
                          <a:latin typeface="Calibri" panose="020F0502020204030204" pitchFamily="34" charset="0"/>
                        </a:rPr>
                        <a:t>Passing under shepherd’s rod</a:t>
                      </a:r>
                    </a:p>
                  </a:txBody>
                  <a:tcPr marT="45717" marB="45717"/>
                </a:tc>
                <a:tc>
                  <a:txBody>
                    <a:bodyPr/>
                    <a:lstStyle/>
                    <a:p>
                      <a:pPr algn="ctr"/>
                      <a:r>
                        <a:rPr lang="en-US" sz="2000" b="1" u="sng" dirty="0">
                          <a:solidFill>
                            <a:srgbClr val="0000CC"/>
                          </a:solidFill>
                          <a:latin typeface="Calibri" panose="020F0502020204030204" pitchFamily="34" charset="0"/>
                        </a:rPr>
                        <a:t>Works taken through fire</a:t>
                      </a:r>
                    </a:p>
                  </a:txBody>
                  <a:tcPr marT="45717" marB="45717">
                    <a:solidFill>
                      <a:srgbClr val="FFFFCC"/>
                    </a:solidFill>
                  </a:tcPr>
                </a:tc>
                <a:tc>
                  <a:txBody>
                    <a:bodyPr/>
                    <a:lstStyle/>
                    <a:p>
                      <a:r>
                        <a:rPr lang="en-US" sz="2000" dirty="0">
                          <a:latin typeface="Calibri" panose="020F0502020204030204" pitchFamily="34" charset="0"/>
                        </a:rPr>
                        <a:t>Not in the book; judged by books</a:t>
                      </a:r>
                    </a:p>
                  </a:txBody>
                  <a:tcPr marT="45717" marB="45717"/>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9776702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399" y="533400"/>
            <a:ext cx="8839201" cy="5791200"/>
          </a:xfrm>
          <a:prstGeom prst="rect">
            <a:avLst/>
          </a:prstGeom>
          <a:ln>
            <a:solidFill>
              <a:srgbClr val="FFFFCC"/>
            </a:solidFill>
          </a:ln>
        </p:spPr>
      </p:pic>
    </p:spTree>
    <p:extLst>
      <p:ext uri="{BB962C8B-B14F-4D97-AF65-F5344CB8AC3E}">
        <p14:creationId xmlns:p14="http://schemas.microsoft.com/office/powerpoint/2010/main" val="2544775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endParaRPr lang="en-US" altLang="en-US" sz="3200" dirty="0">
              <a:solidFill>
                <a:srgbClr val="FF99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59" name="Rectangle 3"/>
          <p:cNvSpPr>
            <a:spLocks noGrp="1" noChangeArrowheads="1"/>
          </p:cNvSpPr>
          <p:nvPr>
            <p:ph idx="1"/>
          </p:nvPr>
        </p:nvSpPr>
        <p:spPr>
          <a:xfrm>
            <a:off x="846366" y="1600200"/>
            <a:ext cx="7451269"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9585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2E0BC0FE-4875-4AE0-89A1-8632B961BFBD}"/>
              </a:ext>
            </a:extLst>
          </p:cNvPr>
          <p:cNvSpPr>
            <a:spLocks noGrp="1" noChangeArrowheads="1"/>
          </p:cNvSpPr>
          <p:nvPr>
            <p:ph type="title"/>
          </p:nvPr>
        </p:nvSpPr>
        <p:spPr>
          <a:xfrm>
            <a:off x="800100" y="209550"/>
            <a:ext cx="7543800" cy="70485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Problems with Partial Rapturism?</a:t>
            </a:r>
          </a:p>
        </p:txBody>
      </p:sp>
      <p:sp>
        <p:nvSpPr>
          <p:cNvPr id="21507" name="Rectangle 3"/>
          <p:cNvSpPr>
            <a:spLocks noGrp="1" noChangeArrowheads="1"/>
          </p:cNvSpPr>
          <p:nvPr>
            <p:ph idx="1"/>
          </p:nvPr>
        </p:nvSpPr>
        <p:spPr>
          <a:xfrm>
            <a:off x="457200" y="990600"/>
            <a:ext cx="8229600" cy="5181600"/>
          </a:xfrm>
        </p:spPr>
        <p:txBody>
          <a:bodyPr/>
          <a:lstStyle/>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cs typeface="Calibri" panose="020F0502020204030204" pitchFamily="34" charset="0"/>
              </a:rPr>
              <a:t>Partial rapturism makes the Bema Seat Judgment unnecessary (1 Cor. 3:10-15)</a:t>
            </a:r>
          </a:p>
          <a:p>
            <a:pPr marL="457200" indent="-457200" algn="just" eaLnBrk="1" hangingPunct="1">
              <a:spcBef>
                <a:spcPts val="0"/>
              </a:spcBef>
              <a:spcAft>
                <a:spcPts val="1600"/>
              </a:spcAft>
              <a:buSzPct val="100000"/>
              <a:buFont typeface="+mj-lt"/>
              <a:buAutoNum type="arabicPeriod" startAt="6"/>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Partial rapturists never objectively quantify the exact degree of faithfulness or spiritual maturity that is necessary to participate in the rapture</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rapturists appear individually biased</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rapturists dispensationally misapply Bible passages (Matt. 25:1-13)</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rapturists misapply passages promising a reward to faithful believers (Rev. 3:11)</a:t>
            </a:r>
          </a:p>
        </p:txBody>
      </p:sp>
    </p:spTree>
    <p:extLst>
      <p:ext uri="{BB962C8B-B14F-4D97-AF65-F5344CB8AC3E}">
        <p14:creationId xmlns:p14="http://schemas.microsoft.com/office/powerpoint/2010/main" val="16529120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2438400" y="1600200"/>
            <a:ext cx="6515100" cy="4876800"/>
          </a:xfrm>
        </p:spPr>
        <p:txBody>
          <a:bodyPr/>
          <a:lstStyle/>
          <a:p>
            <a:pPr marL="0" indent="0" algn="just">
              <a:buFontTx/>
              <a:buNone/>
              <a:defRPr/>
            </a:pPr>
            <a:r>
              <a:rPr lang="en-US" dirty="0"/>
              <a:t>“If the timing of our translation to heaven depends on our own spiritual maturity or readiness, how ready do we have to be? What degree of maturity or readiness is required to make it in the first group? The Bible never says</a:t>
            </a:r>
            <a:r>
              <a:rPr lang="en-US" i="1" dirty="0"/>
              <a:t>.”</a:t>
            </a:r>
          </a:p>
        </p:txBody>
      </p:sp>
      <p:sp>
        <p:nvSpPr>
          <p:cNvPr id="7" name="TextBox 6">
            <a:extLst>
              <a:ext uri="{FF2B5EF4-FFF2-40B4-BE49-F238E27FC236}">
                <a16:creationId xmlns:a16="http://schemas.microsoft.com/office/drawing/2014/main" id="{5AAD867F-4650-40E0-9113-D501C77E1848}"/>
              </a:ext>
            </a:extLst>
          </p:cNvPr>
          <p:cNvSpPr txBox="1"/>
          <p:nvPr/>
        </p:nvSpPr>
        <p:spPr>
          <a:xfrm>
            <a:off x="2718197" y="211485"/>
            <a:ext cx="3707606" cy="1215717"/>
          </a:xfrm>
          <a:prstGeom prst="rect">
            <a:avLst/>
          </a:prstGeom>
          <a:noFill/>
        </p:spPr>
        <p:txBody>
          <a:bodyPr wrap="square">
            <a:spAutoFit/>
          </a:bodyPr>
          <a:lstStyle/>
          <a:p>
            <a:pPr algn="ctr">
              <a:spcAft>
                <a:spcPts val="600"/>
              </a:spcAft>
            </a:pPr>
            <a:r>
              <a:rPr lang="en-US" sz="3600" dirty="0">
                <a:solidFill>
                  <a:schemeClr val="tx2"/>
                </a:solidFill>
                <a:latin typeface="Calibri" panose="020F0502020204030204" pitchFamily="34" charset="0"/>
                <a:ea typeface="+mj-ea"/>
                <a:cs typeface="+mj-cs"/>
              </a:rPr>
              <a:t>Mark Hitchcock</a:t>
            </a:r>
          </a:p>
          <a:p>
            <a:pPr algn="ctr"/>
            <a:r>
              <a:rPr lang="en-US" sz="1600" i="1" dirty="0">
                <a:latin typeface="Calibri" panose="020F0502020204030204" pitchFamily="34" charset="0"/>
                <a:ea typeface="+mj-ea"/>
                <a:cs typeface="Calibri" panose="020F0502020204030204" pitchFamily="34" charset="0"/>
              </a:rPr>
              <a:t>Could the Rapture Happen Today? </a:t>
            </a:r>
            <a:r>
              <a:rPr lang="en-US" sz="1600" dirty="0">
                <a:latin typeface="Calibri" panose="020F0502020204030204" pitchFamily="34" charset="0"/>
                <a:cs typeface="Calibri" panose="020F0502020204030204" pitchFamily="34" charset="0"/>
              </a:rPr>
              <a:t>(Sisters, OR: Multnomah, 2005), 68.</a:t>
            </a:r>
          </a:p>
        </p:txBody>
      </p:sp>
      <p:pic>
        <p:nvPicPr>
          <p:cNvPr id="8" name="Picture 7">
            <a:extLst>
              <a:ext uri="{FF2B5EF4-FFF2-40B4-BE49-F238E27FC236}">
                <a16:creationId xmlns:a16="http://schemas.microsoft.com/office/drawing/2014/main" id="{9A57ECD3-90BC-45C8-A228-653EDF537788}"/>
              </a:ext>
            </a:extLst>
          </p:cNvPr>
          <p:cNvPicPr>
            <a:picLocks noChangeAspect="1"/>
          </p:cNvPicPr>
          <p:nvPr/>
        </p:nvPicPr>
        <p:blipFill>
          <a:blip r:embed="rId2"/>
          <a:stretch>
            <a:fillRect/>
          </a:stretch>
        </p:blipFill>
        <p:spPr>
          <a:xfrm>
            <a:off x="228600" y="1828800"/>
            <a:ext cx="2007187" cy="3200400"/>
          </a:xfrm>
          <a:prstGeom prst="rect">
            <a:avLst/>
          </a:prstGeom>
        </p:spPr>
      </p:pic>
    </p:spTree>
    <p:extLst>
      <p:ext uri="{BB962C8B-B14F-4D97-AF65-F5344CB8AC3E}">
        <p14:creationId xmlns:p14="http://schemas.microsoft.com/office/powerpoint/2010/main" val="18873263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147082" y="228600"/>
            <a:ext cx="6849836" cy="914400"/>
          </a:xfrm>
        </p:spPr>
        <p:txBody>
          <a:bodyPr/>
          <a:lstStyle/>
          <a:p>
            <a:pPr algn="ctr" eaLnBrk="1" hangingPunct="1">
              <a:spcAft>
                <a:spcPts val="600"/>
              </a:spcAft>
              <a:defRPr/>
            </a:pP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Lordship Salvation </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2600" b="1" dirty="0">
                <a:solidFill>
                  <a:srgbClr val="FFFFCC"/>
                </a:solidFill>
                <a:effectLst>
                  <a:outerShdw blurRad="38100" dist="38100" dir="2700000" algn="tl">
                    <a:srgbClr val="000000">
                      <a:alpha val="43137"/>
                    </a:srgbClr>
                  </a:outerShdw>
                </a:effectLst>
                <a:ea typeface="+mn-ea"/>
                <a:cs typeface="+mn-cs"/>
              </a:rPr>
              <a:t>7 Problems</a:t>
            </a:r>
          </a:p>
        </p:txBody>
      </p:sp>
      <p:sp>
        <p:nvSpPr>
          <p:cNvPr id="62467" name="Rectangle 3"/>
          <p:cNvSpPr>
            <a:spLocks noGrp="1" noChangeArrowheads="1"/>
          </p:cNvSpPr>
          <p:nvPr>
            <p:ph idx="1"/>
          </p:nvPr>
        </p:nvSpPr>
        <p:spPr>
          <a:xfrm>
            <a:off x="2590800" y="1371600"/>
            <a:ext cx="6553200" cy="5181600"/>
          </a:xfrm>
        </p:spPr>
        <p:txBody>
          <a:bodyPr/>
          <a:lstStyle/>
          <a:p>
            <a:pPr marL="457200" indent="-420688" eaLnBrk="1" hangingPunct="1">
              <a:spcBef>
                <a:spcPts val="0"/>
              </a:spcBef>
              <a:spcAft>
                <a:spcPts val="900"/>
              </a:spcAft>
              <a:buClr>
                <a:srgbClr val="FF0000"/>
              </a:buClr>
              <a:buSzPct val="100000"/>
              <a:buFont typeface="Wingdings" panose="05000000000000000000" pitchFamily="2" charset="2"/>
              <a:buChar char="ü"/>
              <a:defRPr/>
            </a:pPr>
            <a:r>
              <a:rPr lang="en-US" altLang="en-US" sz="2800" dirty="0">
                <a:effectLst>
                  <a:outerShdw blurRad="38100" dist="38100" dir="2700000" algn="tl">
                    <a:srgbClr val="000000">
                      <a:alpha val="43137"/>
                    </a:srgbClr>
                  </a:outerShdw>
                </a:effectLst>
              </a:rPr>
              <a:t>Changes the gospel</a:t>
            </a:r>
          </a:p>
          <a:p>
            <a:pPr marL="457200" indent="-420688" eaLnBrk="1" hangingPunct="1">
              <a:spcBef>
                <a:spcPts val="0"/>
              </a:spcBef>
              <a:spcAft>
                <a:spcPts val="900"/>
              </a:spcAft>
              <a:buClr>
                <a:srgbClr val="FF0000"/>
              </a:buClr>
              <a:buSzPct val="100000"/>
              <a:buFont typeface="Wingdings" panose="05000000000000000000" pitchFamily="2" charset="2"/>
              <a:buChar char="ü"/>
              <a:defRPr/>
            </a:pPr>
            <a:r>
              <a:rPr lang="en-US" altLang="en-US" sz="2800" dirty="0">
                <a:effectLst>
                  <a:outerShdw blurRad="38100" dist="38100" dir="2700000" algn="tl">
                    <a:srgbClr val="000000">
                      <a:alpha val="43137"/>
                    </a:srgbClr>
                  </a:outerShdw>
                </a:effectLst>
              </a:rPr>
              <a:t>Places an impossible burden upon the unsaved</a:t>
            </a:r>
          </a:p>
          <a:p>
            <a:pPr marL="457200" indent="-420688" eaLnBrk="1" hangingPunct="1">
              <a:spcBef>
                <a:spcPts val="0"/>
              </a:spcBef>
              <a:spcAft>
                <a:spcPts val="900"/>
              </a:spcAft>
              <a:buClr>
                <a:srgbClr val="FF0000"/>
              </a:buClr>
              <a:buSzPct val="100000"/>
              <a:buFont typeface="Wingdings" panose="05000000000000000000" pitchFamily="2" charset="2"/>
              <a:buChar char="ü"/>
              <a:defRPr/>
            </a:pPr>
            <a:r>
              <a:rPr lang="en-US" altLang="en-US" sz="2800" dirty="0">
                <a:effectLst>
                  <a:outerShdw blurRad="38100" dist="38100" dir="2700000" algn="tl">
                    <a:srgbClr val="000000">
                      <a:alpha val="43137"/>
                    </a:srgbClr>
                  </a:outerShdw>
                </a:effectLst>
              </a:rPr>
              <a:t>Confuses justification with sanctification</a:t>
            </a:r>
          </a:p>
          <a:p>
            <a:pPr marL="457200" indent="-420688" eaLnBrk="1" hangingPunct="1">
              <a:spcBef>
                <a:spcPts val="0"/>
              </a:spcBef>
              <a:spcAft>
                <a:spcPts val="900"/>
              </a:spcAft>
              <a:buClr>
                <a:srgbClr val="FF0000"/>
              </a:buClr>
              <a:buSzPct val="100000"/>
              <a:buFont typeface="Wingdings" panose="05000000000000000000" pitchFamily="2" charset="2"/>
              <a:buChar char="ü"/>
              <a:defRPr/>
            </a:pPr>
            <a:r>
              <a:rPr lang="en-US" altLang="en-US" sz="2800" dirty="0">
                <a:effectLst>
                  <a:outerShdw blurRad="38100" dist="38100" dir="2700000" algn="tl">
                    <a:srgbClr val="000000">
                      <a:alpha val="43137"/>
                    </a:srgbClr>
                  </a:outerShdw>
                </a:effectLst>
              </a:rPr>
              <a:t>Confuses the result of with requirement for salvation</a:t>
            </a:r>
          </a:p>
          <a:p>
            <a:pPr marL="457200" indent="-420688" eaLnBrk="1" hangingPunct="1">
              <a:spcBef>
                <a:spcPts val="0"/>
              </a:spcBef>
              <a:spcAft>
                <a:spcPts val="900"/>
              </a:spcAft>
              <a:buClr>
                <a:srgbClr val="FF0000"/>
              </a:buClr>
              <a:buSzPct val="100000"/>
              <a:buFont typeface="Wingdings" panose="05000000000000000000" pitchFamily="2" charset="2"/>
              <a:buChar char="ü"/>
              <a:defRPr/>
            </a:pPr>
            <a:r>
              <a:rPr lang="en-US" altLang="en-US" sz="2800" dirty="0">
                <a:effectLst>
                  <a:outerShdw blurRad="38100" dist="38100" dir="2700000" algn="tl">
                    <a:srgbClr val="000000">
                      <a:alpha val="43137"/>
                    </a:srgbClr>
                  </a:outerShdw>
                </a:effectLst>
              </a:rPr>
              <a:t>Fails to make basic dispensational distinctions</a:t>
            </a:r>
          </a:p>
          <a:p>
            <a:pPr marL="457200" indent="-420688" eaLnBrk="1" hangingPunct="1">
              <a:spcBef>
                <a:spcPts val="0"/>
              </a:spcBef>
              <a:spcAft>
                <a:spcPts val="900"/>
              </a:spcAft>
              <a:buClr>
                <a:srgbClr val="FF0000"/>
              </a:buClr>
              <a:buSzPct val="100000"/>
              <a:buFont typeface="Wingdings" panose="05000000000000000000" pitchFamily="2" charset="2"/>
              <a:buChar char="ü"/>
              <a:defRPr/>
            </a:pPr>
            <a:r>
              <a:rPr lang="en-US" altLang="en-US" sz="2800" dirty="0">
                <a:effectLst>
                  <a:outerShdw blurRad="38100" dist="38100" dir="2700000" algn="tl">
                    <a:srgbClr val="000000">
                      <a:alpha val="43137"/>
                    </a:srgbClr>
                  </a:outerShdw>
                </a:effectLst>
              </a:rPr>
              <a:t>Ignores the reality of a carnal Christian</a:t>
            </a:r>
          </a:p>
          <a:p>
            <a:pPr marL="457200" indent="-420688" eaLnBrk="1" hangingPunct="1">
              <a:spcBef>
                <a:spcPts val="0"/>
              </a:spcBef>
              <a:spcAft>
                <a:spcPts val="900"/>
              </a:spcAft>
              <a:buClr>
                <a:srgbClr val="FF0000"/>
              </a:buClr>
              <a:buSzPct val="100000"/>
              <a:buFont typeface="Wingdings" panose="05000000000000000000" pitchFamily="2" charset="2"/>
              <a:buChar char="ü"/>
              <a:defRPr/>
            </a:pPr>
            <a:r>
              <a:rPr lang="en-US" altLang="en-US" sz="2800" b="1" u="sng" dirty="0">
                <a:solidFill>
                  <a:srgbClr val="FFFFCC"/>
                </a:solidFill>
                <a:effectLst>
                  <a:outerShdw blurRad="38100" dist="38100" dir="2700000" algn="tl">
                    <a:srgbClr val="000000">
                      <a:alpha val="43137"/>
                    </a:srgbClr>
                  </a:outerShdw>
                </a:effectLst>
              </a:rPr>
              <a:t>Destroys the assurance of salvation</a:t>
            </a:r>
            <a:endParaRPr lang="en-US" altLang="en-US" sz="2400" b="1" u="sng" dirty="0">
              <a:solidFill>
                <a:srgbClr val="FFFFCC"/>
              </a:solidFill>
              <a:effectLst>
                <a:outerShdw blurRad="38100" dist="38100" dir="2700000" algn="tl">
                  <a:srgbClr val="000000">
                    <a:alpha val="43137"/>
                  </a:srgbClr>
                </a:outerShdw>
              </a:effectLst>
            </a:endParaRPr>
          </a:p>
        </p:txBody>
      </p:sp>
      <p:pic>
        <p:nvPicPr>
          <p:cNvPr id="120836" name="Picture 3"/>
          <p:cNvPicPr>
            <a:picLocks noChangeAspect="1"/>
          </p:cNvPicPr>
          <p:nvPr/>
        </p:nvPicPr>
        <p:blipFill>
          <a:blip r:embed="rId2" cstate="print"/>
          <a:srcRect/>
          <a:stretch>
            <a:fillRect/>
          </a:stretch>
        </p:blipFill>
        <p:spPr bwMode="auto">
          <a:xfrm>
            <a:off x="228600" y="1600200"/>
            <a:ext cx="2344994" cy="3657600"/>
          </a:xfrm>
          <a:prstGeom prst="rect">
            <a:avLst/>
          </a:prstGeom>
          <a:noFill/>
          <a:ln w="38100">
            <a:solidFill>
              <a:srgbClr val="FFC000"/>
            </a:solidFill>
            <a:miter lim="800000"/>
            <a:headEnd/>
            <a:tailEnd/>
          </a:ln>
        </p:spPr>
      </p:pic>
    </p:spTree>
    <p:extLst>
      <p:ext uri="{BB962C8B-B14F-4D97-AF65-F5344CB8AC3E}">
        <p14:creationId xmlns:p14="http://schemas.microsoft.com/office/powerpoint/2010/main" val="18097648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4452375" y="4722288"/>
              <a:ext cx="14580" cy="14310"/>
            </p14:xfrm>
          </p:contentPart>
        </mc:Choice>
        <mc:Fallback xmlns="">
          <p:pic>
            <p:nvPicPr>
              <p:cNvPr id="6" name="Ink 5"/>
              <p:cNvPicPr/>
              <p:nvPr/>
            </p:nvPicPr>
            <p:blipFill>
              <a:blip r:embed="rId3"/>
              <a:stretch>
                <a:fillRect/>
              </a:stretch>
            </p:blipFill>
            <p:spPr>
              <a:xfrm>
                <a:off x="4440640" y="4710770"/>
                <a:ext cx="37695" cy="36997"/>
              </a:xfrm>
              <a:prstGeom prst="rect">
                <a:avLst/>
              </a:prstGeom>
            </p:spPr>
          </p:pic>
        </mc:Fallback>
      </mc:AlternateContent>
      <p:pic>
        <p:nvPicPr>
          <p:cNvPr id="8" name="Picture 7">
            <a:extLst>
              <a:ext uri="{FF2B5EF4-FFF2-40B4-BE49-F238E27FC236}">
                <a16:creationId xmlns:a16="http://schemas.microsoft.com/office/drawing/2014/main" id="{DB0C608F-71CE-4307-A01B-815C4386E87B}"/>
              </a:ext>
            </a:extLst>
          </p:cNvPr>
          <p:cNvPicPr>
            <a:picLocks noChangeAspect="1"/>
          </p:cNvPicPr>
          <p:nvPr/>
        </p:nvPicPr>
        <p:blipFill rotWithShape="1">
          <a:blip r:embed="rId4"/>
          <a:srcRect l="4484" r="3400"/>
          <a:stretch/>
        </p:blipFill>
        <p:spPr>
          <a:xfrm>
            <a:off x="1371601" y="228600"/>
            <a:ext cx="6477000" cy="6400800"/>
          </a:xfrm>
          <a:prstGeom prst="rect">
            <a:avLst/>
          </a:prstGeom>
        </p:spPr>
      </p:pic>
    </p:spTree>
    <p:extLst>
      <p:ext uri="{BB962C8B-B14F-4D97-AF65-F5344CB8AC3E}">
        <p14:creationId xmlns:p14="http://schemas.microsoft.com/office/powerpoint/2010/main" val="7057661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2514600" y="1905000"/>
            <a:ext cx="6324600" cy="255454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Christian can be sure that he is a true believer. Hence, there is an ongoing need to be dedicated to the Lord and to deny ourselves so that we might make it.”</a:t>
            </a: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2057400"/>
            <a:ext cx="2018955" cy="2743200"/>
          </a:xfrm>
          <a:prstGeom prst="rect">
            <a:avLst/>
          </a:prstGeom>
          <a:noFill/>
          <a:ln w="38100">
            <a:solidFill>
              <a:schemeClr val="bg1"/>
            </a:solidFill>
            <a:miter lim="800000"/>
            <a:headEnd/>
            <a:tailEnd/>
          </a:ln>
        </p:spPr>
      </p:pic>
      <p:sp>
        <p:nvSpPr>
          <p:cNvPr id="2" name="Rectangle 1"/>
          <p:cNvSpPr/>
          <p:nvPr/>
        </p:nvSpPr>
        <p:spPr>
          <a:xfrm>
            <a:off x="457201" y="228600"/>
            <a:ext cx="8229599" cy="646331"/>
          </a:xfrm>
          <a:prstGeom prst="rect">
            <a:avLst/>
          </a:prstGeom>
        </p:spPr>
        <p:txBody>
          <a:bodyPr wrap="square">
            <a:spAutoFit/>
          </a:bodyPr>
          <a:lstStyle/>
          <a:p>
            <a:pPr algn="ctr">
              <a:spcAft>
                <a:spcPts val="900"/>
              </a:spcAft>
              <a:defRPr/>
            </a:pPr>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a:t>
            </a:r>
          </a:p>
        </p:txBody>
      </p:sp>
      <p:sp>
        <p:nvSpPr>
          <p:cNvPr id="5" name="Rectangle 4">
            <a:extLst>
              <a:ext uri="{FF2B5EF4-FFF2-40B4-BE49-F238E27FC236}">
                <a16:creationId xmlns:a16="http://schemas.microsoft.com/office/drawing/2014/main" id="{51CC605C-16E2-46A4-98A6-26A173FEE727}"/>
              </a:ext>
            </a:extLst>
          </p:cNvPr>
          <p:cNvSpPr/>
          <p:nvPr/>
        </p:nvSpPr>
        <p:spPr>
          <a:xfrm>
            <a:off x="709613" y="6248400"/>
            <a:ext cx="7724775" cy="523220"/>
          </a:xfrm>
          <a:prstGeom prst="rect">
            <a:avLst/>
          </a:prstGeom>
        </p:spPr>
        <p:txBody>
          <a:bodyPr wrap="square">
            <a:spAutoFit/>
          </a:bodyPr>
          <a:lstStyle/>
          <a:p>
            <a:pPr algn="ctr"/>
            <a:r>
              <a:rPr kumimoji="0" lang="en-US" altLang="en-US" sz="1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John Piper and Pastoral Staff, TULIP: What We Believe about the Five Points of Calvinism: Position Paper of the Pastoral Staff (Desiring God Ministries, 1997), 25, cited in Dave Hunt, What Love is This?, 379.</a:t>
            </a:r>
            <a:endParaRPr lang="en-US" sz="1600" dirty="0">
              <a:latin typeface="Calibri" panose="020F0502020204030204" pitchFamily="34" charset="0"/>
              <a:cs typeface="Calibri" panose="020F050202020403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2514600" y="1905506"/>
            <a:ext cx="6400800" cy="304698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causes me to be anxious is the possibility that I may not be a Christian—that I might be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fake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everything I’ve ever done might be a farce—those are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horrible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horrible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thoughts; right?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5" name="Rectangle 4">
            <a:extLst>
              <a:ext uri="{FF2B5EF4-FFF2-40B4-BE49-F238E27FC236}">
                <a16:creationId xmlns:a16="http://schemas.microsoft.com/office/drawing/2014/main" id="{06CBEBEF-F9FB-4E30-903C-A32441FC4107}"/>
              </a:ext>
            </a:extLst>
          </p:cNvPr>
          <p:cNvSpPr/>
          <p:nvPr/>
        </p:nvSpPr>
        <p:spPr>
          <a:xfrm>
            <a:off x="709613" y="6248400"/>
            <a:ext cx="7724775" cy="523220"/>
          </a:xfrm>
          <a:prstGeom prst="rect">
            <a:avLst/>
          </a:prstGeom>
        </p:spPr>
        <p:txBody>
          <a:bodyPr wrap="square">
            <a:spAutoFit/>
          </a:bodyPr>
          <a:lstStyle/>
          <a:p>
            <a:pPr algn="ctr"/>
            <a:r>
              <a:rPr kumimoji="0" lang="en-US" altLang="en-US" sz="1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John Piper’s Interview on Family Life Radio April 14, 2020 </a:t>
            </a:r>
          </a:p>
          <a:p>
            <a:pPr algn="ctr"/>
            <a:r>
              <a:rPr kumimoji="0" lang="en-US" altLang="en-US" sz="1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https://www.familylife.com/podcast/familylife-today/strategies-for-standing-firm-through-coronavirus/</a:t>
            </a:r>
          </a:p>
        </p:txBody>
      </p:sp>
      <p:sp>
        <p:nvSpPr>
          <p:cNvPr id="6" name="Rectangle 5">
            <a:extLst>
              <a:ext uri="{FF2B5EF4-FFF2-40B4-BE49-F238E27FC236}">
                <a16:creationId xmlns:a16="http://schemas.microsoft.com/office/drawing/2014/main" id="{9BC73D93-B979-4C4B-9DCA-1A74CBEED076}"/>
              </a:ext>
            </a:extLst>
          </p:cNvPr>
          <p:cNvSpPr/>
          <p:nvPr/>
        </p:nvSpPr>
        <p:spPr>
          <a:xfrm>
            <a:off x="457201" y="228600"/>
            <a:ext cx="8229599" cy="646331"/>
          </a:xfrm>
          <a:prstGeom prst="rect">
            <a:avLst/>
          </a:prstGeom>
        </p:spPr>
        <p:txBody>
          <a:bodyPr wrap="square">
            <a:spAutoFit/>
          </a:bodyPr>
          <a:lstStyle/>
          <a:p>
            <a:pPr algn="ctr">
              <a:spcAft>
                <a:spcPts val="900"/>
              </a:spcAft>
              <a:defRPr/>
            </a:pPr>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a:t>
            </a:r>
          </a:p>
        </p:txBody>
      </p:sp>
      <p:pic>
        <p:nvPicPr>
          <p:cNvPr id="7" name="Picture 2" descr="http://larrydixon.files.wordpress.com/2011/05/john-piper.jpg">
            <a:extLst>
              <a:ext uri="{FF2B5EF4-FFF2-40B4-BE49-F238E27FC236}">
                <a16:creationId xmlns:a16="http://schemas.microsoft.com/office/drawing/2014/main" id="{B2915AF5-A53B-4486-A789-3888A3F748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2057400"/>
            <a:ext cx="2018955" cy="2743200"/>
          </a:xfrm>
          <a:prstGeom prst="rect">
            <a:avLst/>
          </a:prstGeom>
          <a:noFill/>
          <a:ln w="38100">
            <a:solidFill>
              <a:schemeClr val="bg1"/>
            </a:solidFill>
            <a:miter lim="800000"/>
            <a:headEnd/>
            <a:tailEnd/>
          </a:ln>
        </p:spPr>
      </p:pic>
    </p:spTree>
    <p:extLst>
      <p:ext uri="{BB962C8B-B14F-4D97-AF65-F5344CB8AC3E}">
        <p14:creationId xmlns:p14="http://schemas.microsoft.com/office/powerpoint/2010/main" val="38071845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0" y="838200"/>
            <a:ext cx="9143999" cy="37719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2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while back I had one of those moments… Suddenly the question hit me: ‘R.C. what if you are not one of the redeemed? What if your destiny is not heaven after all, but hell?’ Let me tell you that I was flooded in my body with the chill that went from my head to the bottom of my spine. I was terrified. I begin to take stock of my life, and I looked at my performance. My sins came pouring into my mind, and the more I looked at myself the worst I felt. I thought, ‘maybe it’s really true. Maybe I’m not saved after all.’...Then I remembered John 6:68. Jesus had been giving out hard teaching, and many of His former followers had left Him. When He asked Peter if he was also going to leave, Peter said, ‘where else can we go? Only you have the words of eternal life.’ In other words, Peter was also uncomfortable, but he realized that being uncomfortable with Jesus was better than any other option.”</a:t>
            </a:r>
          </a:p>
        </p:txBody>
      </p:sp>
      <p:sp>
        <p:nvSpPr>
          <p:cNvPr id="6" name="Rectangle 2"/>
          <p:cNvSpPr>
            <a:spLocks noChangeArrowheads="1"/>
          </p:cNvSpPr>
          <p:nvPr/>
        </p:nvSpPr>
        <p:spPr bwMode="auto">
          <a:xfrm>
            <a:off x="1682879" y="227716"/>
            <a:ext cx="5778242" cy="627667"/>
          </a:xfrm>
          <a:prstGeom prst="rect">
            <a:avLst/>
          </a:prstGeom>
          <a:noFill/>
          <a:ln w="9525">
            <a:noFill/>
            <a:miter lim="800000"/>
            <a:headEnd/>
            <a:tailEnd/>
          </a:ln>
          <a:effectLst/>
        </p:spPr>
        <p:txBody>
          <a:bodyPr anchor="ctr"/>
          <a:lstStyle/>
          <a:p>
            <a:pPr algn="ctr">
              <a:spcAft>
                <a:spcPts val="600"/>
              </a:spcAft>
              <a:defRPr/>
            </a:pPr>
            <a:r>
              <a:rPr lang="en-US" sz="34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R.C. Sproul, Jr.</a:t>
            </a:r>
          </a:p>
        </p:txBody>
      </p:sp>
      <p:pic>
        <p:nvPicPr>
          <p:cNvPr id="5" name="Picture 2" descr="Image result for rc sproul">
            <a:extLst>
              <a:ext uri="{FF2B5EF4-FFF2-40B4-BE49-F238E27FC236}">
                <a16:creationId xmlns:a16="http://schemas.microsoft.com/office/drawing/2014/main" id="{B90A40FA-29D4-453F-8CA9-61CFAC0105C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76200"/>
            <a:ext cx="829516" cy="62766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0DE21FE-2813-4C4F-A257-415BBD627830}"/>
              </a:ext>
            </a:extLst>
          </p:cNvPr>
          <p:cNvSpPr txBox="1"/>
          <p:nvPr/>
        </p:nvSpPr>
        <p:spPr>
          <a:xfrm>
            <a:off x="1104900" y="6477000"/>
            <a:ext cx="6934200" cy="338554"/>
          </a:xfrm>
          <a:prstGeom prst="rect">
            <a:avLst/>
          </a:prstGeom>
          <a:noFill/>
        </p:spPr>
        <p:txBody>
          <a:bodyPr wrap="square">
            <a:spAutoFit/>
          </a:bodyPr>
          <a:lstStyle/>
          <a:p>
            <a:pPr algn="ctr">
              <a:defRPr/>
            </a:pPr>
            <a:r>
              <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“Assurance of Salvation” (</a:t>
            </a:r>
            <a:r>
              <a:rPr lang="en-US" sz="1600" kern="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Tabletalk</a:t>
            </a:r>
            <a:r>
              <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Ligonier Ministries, 1989), p. 20</a:t>
            </a:r>
          </a:p>
        </p:txBody>
      </p:sp>
    </p:spTree>
    <p:extLst>
      <p:ext uri="{BB962C8B-B14F-4D97-AF65-F5344CB8AC3E}">
        <p14:creationId xmlns:p14="http://schemas.microsoft.com/office/powerpoint/2010/main" val="1353348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0" y="1600200"/>
            <a:ext cx="9144000" cy="255454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Interestingly, it has been recorded that “nearly all of the Puritan ‘divines’ [men who were Calvinistic and taught perseverance] went through great dread and despair on their deathbeds as they realized their lives did not give perfect evidence that they were elect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1828800" y="228600"/>
            <a:ext cx="5486400" cy="1277273"/>
          </a:xfrm>
          <a:prstGeom prst="rect">
            <a:avLst/>
          </a:prstGeom>
        </p:spPr>
        <p:txBody>
          <a:bodyPr wrap="square">
            <a:spAutoFit/>
          </a:bodyP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R.T. Kendall</a:t>
            </a:r>
          </a:p>
          <a:p>
            <a:pPr algn="ctr">
              <a:defRPr/>
            </a:pPr>
            <a:r>
              <a:rPr lang="en-US" sz="18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R. T. Kendall, </a:t>
            </a:r>
            <a:r>
              <a:rPr lang="en-US" sz="1600" i="1" dirty="0">
                <a:latin typeface="Calibri" panose="020F0502020204030204" pitchFamily="34" charset="0"/>
                <a:cs typeface="Calibri" panose="020F0502020204030204" pitchFamily="34" charset="0"/>
              </a:rPr>
              <a:t>Calvin and English Calvinism to 1649</a:t>
            </a:r>
            <a:r>
              <a:rPr lang="en-US" sz="1600" dirty="0">
                <a:latin typeface="Calibri" panose="020F0502020204030204" pitchFamily="34" charset="0"/>
                <a:cs typeface="Calibri" panose="020F0502020204030204" pitchFamily="34" charset="0"/>
              </a:rPr>
              <a:t> </a:t>
            </a:r>
          </a:p>
          <a:p>
            <a:pPr algn="ctr">
              <a:defRPr/>
            </a:pPr>
            <a:r>
              <a:rPr lang="en-US" sz="1600" dirty="0">
                <a:latin typeface="Calibri" panose="020F0502020204030204" pitchFamily="34" charset="0"/>
                <a:cs typeface="Calibri" panose="020F0502020204030204" pitchFamily="34" charset="0"/>
              </a:rPr>
              <a:t>(Oxford: Oxford University Press, 1979), 2.</a:t>
            </a:r>
          </a:p>
        </p:txBody>
      </p:sp>
      <p:pic>
        <p:nvPicPr>
          <p:cNvPr id="1026" name="Picture 2" descr="Image result for rt kendall&quot;">
            <a:extLst>
              <a:ext uri="{FF2B5EF4-FFF2-40B4-BE49-F238E27FC236}">
                <a16:creationId xmlns:a16="http://schemas.microsoft.com/office/drawing/2014/main" id="{6DFA03F6-7457-47F1-9560-31FFA7C70C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07444" y="4495800"/>
            <a:ext cx="1929113"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523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0" y="1600200"/>
            <a:ext cx="9144000" cy="30480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“Church teaching is that I don't know, at any given moment, what my eternal future will be… I can hope, pray, do my very best – but I still don't know. Pope John II doesn't absolutely know that he will go to heaven, nor does mother Theresa of Calcutta, unless either has had a special divine revelation.”</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1700949" y="228600"/>
            <a:ext cx="5742102" cy="1028700"/>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Cardinal John O’Connor of NY</a:t>
            </a:r>
          </a:p>
          <a:p>
            <a:pPr algn="ctr">
              <a:defRPr/>
            </a:pPr>
            <a:r>
              <a:rPr lang="en-US" sz="1500" kern="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quoted in Samuel Howe </a:t>
            </a:r>
            <a:r>
              <a:rPr lang="en-US" sz="1500" kern="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Verhovek</a:t>
            </a:r>
            <a:r>
              <a:rPr lang="en-US" sz="1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500"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Cardinal Defends a Jailed Bishop Who Warned Cuomo on Abortion, </a:t>
            </a:r>
            <a:r>
              <a:rPr lang="en-US" sz="1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New York Times, February 1, 1990.</a:t>
            </a:r>
          </a:p>
        </p:txBody>
      </p:sp>
      <p:pic>
        <p:nvPicPr>
          <p:cNvPr id="57346" name="Picture 2" descr="http://www.catholic-pages.com/images/cardinals/o%27connor.jpg"/>
          <p:cNvPicPr>
            <a:picLocks noChangeAspect="1" noChangeArrowheads="1"/>
          </p:cNvPicPr>
          <p:nvPr/>
        </p:nvPicPr>
        <p:blipFill>
          <a:blip r:embed="rId2" cstate="print"/>
          <a:srcRect/>
          <a:stretch>
            <a:fillRect/>
          </a:stretch>
        </p:blipFill>
        <p:spPr bwMode="auto">
          <a:xfrm>
            <a:off x="3881886" y="4800600"/>
            <a:ext cx="1380229"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1300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93012B-F3FD-44F4-BAEB-6E5A84027DE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98659" name="Rectangle 1"/>
          <p:cNvSpPr>
            <a:spLocks noChangeArrowheads="1"/>
          </p:cNvSpPr>
          <p:nvPr/>
        </p:nvSpPr>
        <p:spPr bwMode="auto">
          <a:xfrm>
            <a:off x="0" y="0"/>
            <a:ext cx="9144000" cy="3077766"/>
          </a:xfrm>
          <a:prstGeom prst="rect">
            <a:avLst/>
          </a:prstGeom>
          <a:noFill/>
          <a:ln w="28575">
            <a:noFill/>
            <a:miter lim="800000"/>
            <a:headEnd/>
            <a:tailEnd/>
          </a:ln>
        </p:spPr>
        <p:txBody>
          <a:bodyPr wrap="square">
            <a:spAutoFit/>
          </a:bodyPr>
          <a:lstStyle/>
          <a:p>
            <a:pPr algn="ctr" defTabSz="68580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5:24</a:t>
            </a:r>
          </a:p>
          <a:p>
            <a:pPr algn="just" eaLnBrk="1" hangingPunct="1">
              <a:spcBef>
                <a:spcPts val="0"/>
              </a:spcBef>
              <a:spcAft>
                <a:spcPts val="0"/>
              </a:spcAft>
              <a:defRPr/>
            </a:pPr>
            <a:r>
              <a:rPr lang="en-US" altLang="en-US" sz="3600" dirty="0">
                <a:effectLst>
                  <a:outerShdw blurRad="38100" dist="38100" dir="2700000" algn="tl">
                    <a:srgbClr val="000000">
                      <a:alpha val="43137"/>
                    </a:srgbClr>
                  </a:outerShdw>
                </a:effectLst>
                <a:latin typeface="Calibri" panose="020F0502020204030204" pitchFamily="34" charset="0"/>
              </a:rPr>
              <a:t>“Truly, truly, I say to you, he who hears My word, and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believes Him</a:t>
            </a:r>
            <a:r>
              <a:rPr lang="en-US" alt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mn-cs"/>
              </a:rPr>
              <a:t> </a:t>
            </a:r>
            <a:r>
              <a:rPr lang="en-US" altLang="en-US" sz="3600" dirty="0">
                <a:effectLst>
                  <a:outerShdw blurRad="38100" dist="38100" dir="2700000" algn="tl">
                    <a:srgbClr val="000000">
                      <a:alpha val="43137"/>
                    </a:srgbClr>
                  </a:outerShdw>
                </a:effectLst>
                <a:latin typeface="Calibri" panose="020F0502020204030204" pitchFamily="34" charset="0"/>
              </a:rPr>
              <a:t>who sent Me,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has eternal life</a:t>
            </a:r>
            <a:r>
              <a:rPr lang="en-US" altLang="en-US" sz="3600" dirty="0">
                <a:effectLst>
                  <a:outerShdw blurRad="38100" dist="38100" dir="2700000" algn="tl">
                    <a:srgbClr val="000000">
                      <a:alpha val="43137"/>
                    </a:srgbClr>
                  </a:outerShdw>
                </a:effectLst>
                <a:latin typeface="Calibri" panose="020F0502020204030204" pitchFamily="34" charset="0"/>
              </a:rPr>
              <a:t>, and does not come into judgment, but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has passed out</a:t>
            </a:r>
            <a:r>
              <a:rPr lang="en-US" alt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mn-cs"/>
              </a:rPr>
              <a:t> </a:t>
            </a:r>
            <a:r>
              <a:rPr lang="en-US" altLang="en-US" sz="3600" dirty="0">
                <a:effectLst>
                  <a:outerShdw blurRad="38100" dist="38100" dir="2700000" algn="tl">
                    <a:srgbClr val="000000">
                      <a:alpha val="43137"/>
                    </a:srgbClr>
                  </a:outerShdw>
                </a:effectLst>
                <a:latin typeface="Calibri" panose="020F0502020204030204" pitchFamily="34" charset="0"/>
              </a:rPr>
              <a:t>of death into life.”</a:t>
            </a:r>
          </a:p>
        </p:txBody>
      </p:sp>
      <p:pic>
        <p:nvPicPr>
          <p:cNvPr id="3" name="Picture 2">
            <a:extLst>
              <a:ext uri="{FF2B5EF4-FFF2-40B4-BE49-F238E27FC236}">
                <a16:creationId xmlns:a16="http://schemas.microsoft.com/office/drawing/2014/main" id="{BA5DADF6-6019-424B-9B85-6C5747AF8A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76329" y="3276600"/>
            <a:ext cx="2191343" cy="1645920"/>
          </a:xfrm>
          <a:prstGeom prst="rect">
            <a:avLst/>
          </a:prstGeom>
        </p:spPr>
      </p:pic>
    </p:spTree>
    <p:extLst>
      <p:ext uri="{BB962C8B-B14F-4D97-AF65-F5344CB8AC3E}">
        <p14:creationId xmlns:p14="http://schemas.microsoft.com/office/powerpoint/2010/main" val="1481170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7" name="Rectangle 3"/>
          <p:cNvSpPr>
            <a:spLocks noGrp="1" noChangeArrowheads="1"/>
          </p:cNvSpPr>
          <p:nvPr>
            <p:ph idx="1"/>
          </p:nvPr>
        </p:nvSpPr>
        <p:spPr>
          <a:xfrm>
            <a:off x="114300" y="1600200"/>
            <a:ext cx="8915400" cy="5105400"/>
          </a:xfrm>
        </p:spPr>
        <p:txBody>
          <a:bodyPr/>
          <a:lstStyle/>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Tribulation's purpose concerns Israel (Jer 30:7; Dan 9:24)</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biblical reference to the church on earth during the Tribulation period (Rev 4-22)</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Church is promised an exemption from divine wrath (1 Thess 1:10; 5:9; Rom 5:9; Rev 3:10; 6:17)</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Rapture is imminent (1 Cor 15:51; 1 Thess 4:15)</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Rapture is a comfort (1 Thess 4:18)</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Antichrist cannot come to power until the restrainer is removed (2 Thess 2:6-7)</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Symbolic parallels (2 Peter 2:5-9)</a:t>
            </a:r>
            <a:endPar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2636A59E-F606-4720-AC0C-C62BB4647C7D}"/>
              </a:ext>
            </a:extLst>
          </p:cNvPr>
          <p:cNvSpPr/>
          <p:nvPr/>
        </p:nvSpPr>
        <p:spPr>
          <a:xfrm>
            <a:off x="0" y="218182"/>
            <a:ext cx="914400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When is the Rapture?</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Arguments Favoring the Pre-Tribulation View</a:t>
            </a:r>
          </a:p>
        </p:txBody>
      </p:sp>
    </p:spTree>
    <p:extLst>
      <p:ext uri="{BB962C8B-B14F-4D97-AF65-F5344CB8AC3E}">
        <p14:creationId xmlns:p14="http://schemas.microsoft.com/office/powerpoint/2010/main" val="32104493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93012B-F3FD-44F4-BAEB-6E5A84027DE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98659" name="Rectangle 1"/>
          <p:cNvSpPr>
            <a:spLocks noChangeArrowheads="1"/>
          </p:cNvSpPr>
          <p:nvPr/>
        </p:nvSpPr>
        <p:spPr bwMode="auto">
          <a:xfrm>
            <a:off x="0" y="0"/>
            <a:ext cx="9144000" cy="3077766"/>
          </a:xfrm>
          <a:prstGeom prst="rect">
            <a:avLst/>
          </a:prstGeom>
          <a:noFill/>
          <a:ln w="28575">
            <a:noFill/>
            <a:miter lim="800000"/>
            <a:headEnd/>
            <a:tailEnd/>
          </a:ln>
        </p:spPr>
        <p:txBody>
          <a:bodyPr wrap="square">
            <a:spAutoFit/>
          </a:bodyPr>
          <a:lstStyle/>
          <a:p>
            <a:pPr algn="ctr" defTabSz="68580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16:30-31</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27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30</a:t>
            </a:r>
            <a:r>
              <a:rPr lang="en-US" sz="3600" dirty="0">
                <a:effectLst>
                  <a:outerShdw blurRad="38100" dist="38100" dir="2700000" algn="tl">
                    <a:srgbClr val="000000">
                      <a:alpha val="43137"/>
                    </a:srgbClr>
                  </a:outerShdw>
                </a:effectLst>
                <a:latin typeface="Calibri" panose="020F0502020204030204" pitchFamily="34" charset="0"/>
              </a:rPr>
              <a:t> and after he brought them out, he said, ‘Sirs, what must I do to be saved?’</a:t>
            </a:r>
            <a:r>
              <a:rPr lang="en-US" sz="27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31</a:t>
            </a:r>
            <a:r>
              <a:rPr lang="en-US" sz="3600" dirty="0">
                <a:effectLst>
                  <a:outerShdw blurRad="38100" dist="38100" dir="2700000" algn="tl">
                    <a:srgbClr val="000000">
                      <a:alpha val="43137"/>
                    </a:srgbClr>
                  </a:outerShdw>
                </a:effectLst>
                <a:latin typeface="Calibri" panose="020F0502020204030204" pitchFamily="34" charset="0"/>
              </a:rPr>
              <a:t> They said,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Believe</a:t>
            </a:r>
            <a:r>
              <a:rPr lang="en-US" sz="3600" dirty="0">
                <a:effectLst>
                  <a:outerShdw blurRad="38100" dist="38100" dir="2700000" algn="tl">
                    <a:srgbClr val="000000">
                      <a:alpha val="43137"/>
                    </a:srgbClr>
                  </a:outerShdw>
                </a:effectLst>
                <a:latin typeface="Calibri" panose="020F0502020204030204" pitchFamily="34" charset="0"/>
              </a:rPr>
              <a:t> in the Lord Jesus,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you will be saved</a:t>
            </a:r>
            <a:r>
              <a:rPr lang="en-US" sz="3600" dirty="0">
                <a:effectLst>
                  <a:outerShdw blurRad="38100" dist="38100" dir="2700000" algn="tl">
                    <a:srgbClr val="000000">
                      <a:alpha val="43137"/>
                    </a:srgbClr>
                  </a:outerShdw>
                </a:effectLst>
                <a:latin typeface="Calibri" panose="020F0502020204030204" pitchFamily="34" charset="0"/>
              </a:rPr>
              <a:t>, you and your household.’”</a:t>
            </a:r>
          </a:p>
        </p:txBody>
      </p:sp>
      <p:pic>
        <p:nvPicPr>
          <p:cNvPr id="3" name="Picture 2">
            <a:extLst>
              <a:ext uri="{FF2B5EF4-FFF2-40B4-BE49-F238E27FC236}">
                <a16:creationId xmlns:a16="http://schemas.microsoft.com/office/drawing/2014/main" id="{BA5DADF6-6019-424B-9B85-6C5747AF8A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76329" y="3276600"/>
            <a:ext cx="2191343" cy="1645920"/>
          </a:xfrm>
          <a:prstGeom prst="rect">
            <a:avLst/>
          </a:prstGeom>
        </p:spPr>
      </p:pic>
    </p:spTree>
    <p:extLst>
      <p:ext uri="{BB962C8B-B14F-4D97-AF65-F5344CB8AC3E}">
        <p14:creationId xmlns:p14="http://schemas.microsoft.com/office/powerpoint/2010/main" val="23368454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A2CFFF-14AB-4FFD-8E92-443FD02856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6858000"/>
          </a:xfrm>
          <a:prstGeom prst="rect">
            <a:avLst/>
          </a:prstGeom>
        </p:spPr>
      </p:pic>
      <p:sp>
        <p:nvSpPr>
          <p:cNvPr id="198659" name="Rectangle 1"/>
          <p:cNvSpPr>
            <a:spLocks noChangeArrowheads="1"/>
          </p:cNvSpPr>
          <p:nvPr/>
        </p:nvSpPr>
        <p:spPr bwMode="auto">
          <a:xfrm>
            <a:off x="190501" y="0"/>
            <a:ext cx="8762999" cy="2523768"/>
          </a:xfrm>
          <a:prstGeom prst="rect">
            <a:avLst/>
          </a:prstGeom>
          <a:noFill/>
          <a:ln w="28575">
            <a:noFill/>
            <a:miter lim="800000"/>
            <a:headEnd/>
            <a:tailEnd/>
          </a:ln>
        </p:spPr>
        <p:txBody>
          <a:bodyPr wrap="square">
            <a:spAutoFit/>
          </a:bodyPr>
          <a:lstStyle/>
          <a:p>
            <a:pPr algn="ctr" defTabSz="685800">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John 5:13 </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 things I have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believe in the name of the Son of God, so that you may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know</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eternal life.”</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FE3F5957-ECC9-47E2-AFEA-48C173EEA9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8882" y="2971800"/>
            <a:ext cx="3206237"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1485900" y="228600"/>
            <a:ext cx="6172200" cy="857250"/>
          </a:xfrm>
        </p:spPr>
        <p:txBody>
          <a:bodyPr/>
          <a:lstStyle/>
          <a:p>
            <a:pPr algn="ctr">
              <a:defRPr/>
            </a:pPr>
            <a:r>
              <a:rPr lang="en-US" altLang="en-US" sz="3200" dirty="0">
                <a:solidFill>
                  <a:srgbClr val="00FFFF"/>
                </a:solidFill>
                <a:effectLst>
                  <a:outerShdw blurRad="38100" dist="38100" dir="2700000" algn="tl">
                    <a:srgbClr val="000000">
                      <a:alpha val="43137"/>
                    </a:srgbClr>
                  </a:outerShdw>
                </a:effectLst>
              </a:rPr>
              <a:t>DTS Doctrinal Statement</a:t>
            </a:r>
            <a:br>
              <a:rPr lang="en-US" altLang="en-US" sz="3200" dirty="0">
                <a:solidFill>
                  <a:srgbClr val="00FFFF"/>
                </a:solidFill>
                <a:effectLst>
                  <a:outerShdw blurRad="38100" dist="38100" dir="2700000" algn="tl">
                    <a:srgbClr val="000000">
                      <a:alpha val="43137"/>
                    </a:srgbClr>
                  </a:outerShdw>
                </a:effectLst>
              </a:rPr>
            </a:br>
            <a:r>
              <a:rPr lang="en-US" altLang="en-US" sz="3200" dirty="0">
                <a:solidFill>
                  <a:srgbClr val="00FFFF"/>
                </a:solidFill>
                <a:effectLst>
                  <a:outerShdw blurRad="38100" dist="38100" dir="2700000" algn="tl">
                    <a:srgbClr val="000000">
                      <a:alpha val="43137"/>
                    </a:srgbClr>
                  </a:outerShdw>
                </a:effectLst>
              </a:rPr>
              <a:t>Article XI—Assurance</a:t>
            </a:r>
          </a:p>
        </p:txBody>
      </p:sp>
      <p:sp>
        <p:nvSpPr>
          <p:cNvPr id="11267" name="Content Placeholder 2"/>
          <p:cNvSpPr>
            <a:spLocks noGrp="1"/>
          </p:cNvSpPr>
          <p:nvPr>
            <p:ph idx="1"/>
          </p:nvPr>
        </p:nvSpPr>
        <p:spPr>
          <a:xfrm>
            <a:off x="228600" y="1447800"/>
            <a:ext cx="8686800" cy="4419600"/>
          </a:xfrm>
        </p:spPr>
        <p:txBody>
          <a:bodyPr>
            <a:noAutofit/>
          </a:bodyPr>
          <a:lstStyle/>
          <a:p>
            <a:pPr marL="0" indent="0" algn="just" fontAlgn="auto">
              <a:spcBef>
                <a:spcPts val="0"/>
              </a:spcBef>
              <a:spcAft>
                <a:spcPts val="600"/>
              </a:spcAft>
              <a:buNone/>
              <a:defRPr/>
            </a:pPr>
            <a:r>
              <a:rPr lang="en-US" dirty="0">
                <a:effectLst>
                  <a:outerShdw blurRad="38100" dist="38100" dir="2700000" algn="tl">
                    <a:srgbClr val="000000">
                      <a:alpha val="43137"/>
                    </a:srgbClr>
                  </a:outerShdw>
                </a:effectLst>
                <a:cs typeface="Calibri" panose="020F0502020204030204" pitchFamily="34" charset="0"/>
              </a:rPr>
              <a:t>“We believe it is the privilege, not only of some, but of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all</a:t>
            </a:r>
            <a:r>
              <a:rPr lang="en-US" dirty="0">
                <a:effectLst>
                  <a:outerShdw blurRad="38100" dist="38100" dir="2700000" algn="tl">
                    <a:srgbClr val="000000">
                      <a:alpha val="43137"/>
                    </a:srgbClr>
                  </a:outerShdw>
                </a:effectLst>
                <a:cs typeface="Calibri" panose="020F0502020204030204" pitchFamily="34" charset="0"/>
              </a:rPr>
              <a:t> by the Spirit through faith who are born again in Christ as revealed in the Scriptures, to be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assured</a:t>
            </a:r>
            <a:r>
              <a:rPr lang="en-US" dirty="0">
                <a:effectLst>
                  <a:outerShdw blurRad="38100" dist="38100" dir="2700000" algn="tl">
                    <a:srgbClr val="000000">
                      <a:alpha val="43137"/>
                    </a:srgbClr>
                  </a:outerShdw>
                </a:effectLst>
                <a:cs typeface="Calibri" panose="020F0502020204030204" pitchFamily="34" charset="0"/>
              </a:rPr>
              <a:t> of their salvation from the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very day </a:t>
            </a:r>
            <a:r>
              <a:rPr lang="en-US" dirty="0">
                <a:effectLst>
                  <a:outerShdw blurRad="38100" dist="38100" dir="2700000" algn="tl">
                    <a:srgbClr val="000000">
                      <a:alpha val="43137"/>
                    </a:srgbClr>
                  </a:outerShdw>
                </a:effectLst>
                <a:cs typeface="Calibri" panose="020F0502020204030204" pitchFamily="34" charset="0"/>
              </a:rPr>
              <a:t>they take Him to be their Savior and that this assurance is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not</a:t>
            </a:r>
            <a:r>
              <a:rPr lang="en-US" dirty="0">
                <a:effectLst>
                  <a:outerShdw blurRad="38100" dist="38100" dir="2700000" algn="tl">
                    <a:srgbClr val="000000">
                      <a:alpha val="43137"/>
                    </a:srgbClr>
                  </a:outerShdw>
                </a:effectLst>
                <a:cs typeface="Calibri" panose="020F0502020204030204" pitchFamily="34" charset="0"/>
              </a:rPr>
              <a:t> founded upon any fancied discovery of their own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worthiness</a:t>
            </a:r>
            <a:r>
              <a:rPr lang="en-US" dirty="0">
                <a:effectLst>
                  <a:outerShdw blurRad="38100" dist="38100" dir="2700000" algn="tl">
                    <a:srgbClr val="000000">
                      <a:alpha val="43137"/>
                    </a:srgbClr>
                  </a:outerShdw>
                </a:effectLst>
                <a:cs typeface="Calibri" panose="020F0502020204030204" pitchFamily="34" charset="0"/>
              </a:rPr>
              <a:t> or fitness, but wholly upon the testimony of God in His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written Word</a:t>
            </a:r>
            <a:r>
              <a:rPr lang="en-US" dirty="0">
                <a:effectLst>
                  <a:outerShdw blurRad="38100" dist="38100" dir="2700000" algn="tl">
                    <a:srgbClr val="000000">
                      <a:alpha val="43137"/>
                    </a:srgbClr>
                  </a:outerShdw>
                </a:effectLst>
                <a:cs typeface="Calibri" panose="020F0502020204030204" pitchFamily="34" charset="0"/>
              </a:rPr>
              <a:t>, exciting within His children filial love...”</a:t>
            </a:r>
          </a:p>
        </p:txBody>
      </p:sp>
    </p:spTree>
    <p:extLst>
      <p:ext uri="{BB962C8B-B14F-4D97-AF65-F5344CB8AC3E}">
        <p14:creationId xmlns:p14="http://schemas.microsoft.com/office/powerpoint/2010/main" val="14702198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2043849" y="6150658"/>
            <a:ext cx="5056302" cy="554942"/>
          </a:xfrm>
        </p:spPr>
        <p:txBody>
          <a:bodyPr/>
          <a:lstStyle/>
          <a:p>
            <a:pPr algn="ctr" eaLnBrk="1" hangingPunct="1">
              <a:defRPr/>
            </a:pPr>
            <a:r>
              <a:rPr lang="en-US" altLang="en-US" sz="1600" dirty="0">
                <a:solidFill>
                  <a:schemeClr val="tx1"/>
                </a:solidFill>
                <a:effectLst>
                  <a:outerShdw blurRad="38100" dist="38100" dir="2700000" algn="tl">
                    <a:srgbClr val="000000">
                      <a:alpha val="43137"/>
                    </a:srgbClr>
                  </a:outerShdw>
                </a:effectLst>
              </a:rPr>
              <a:t>Lewis Sperry Chafer, </a:t>
            </a:r>
            <a:r>
              <a:rPr lang="en-US" altLang="en-US" sz="1600" i="1" dirty="0">
                <a:solidFill>
                  <a:schemeClr val="tx1"/>
                </a:solidFill>
                <a:effectLst>
                  <a:outerShdw blurRad="38100" dist="38100" dir="2700000" algn="tl">
                    <a:srgbClr val="000000">
                      <a:alpha val="43137"/>
                    </a:srgbClr>
                  </a:outerShdw>
                </a:effectLst>
              </a:rPr>
              <a:t>Salvation: A Clear Doctrinal Analysis</a:t>
            </a:r>
            <a:r>
              <a:rPr lang="en-US" altLang="en-US" sz="1600" dirty="0">
                <a:solidFill>
                  <a:schemeClr val="tx1"/>
                </a:solidFill>
                <a:effectLst>
                  <a:outerShdw blurRad="38100" dist="38100" dir="2700000" algn="tl">
                    <a:srgbClr val="000000">
                      <a:alpha val="43137"/>
                    </a:srgbClr>
                  </a:outerShdw>
                </a:effectLst>
              </a:rPr>
              <a:t> </a:t>
            </a:r>
            <a:br>
              <a:rPr lang="en-US" altLang="en-US" sz="1600" dirty="0">
                <a:solidFill>
                  <a:schemeClr val="tx1"/>
                </a:solidFill>
                <a:effectLst>
                  <a:outerShdw blurRad="38100" dist="38100" dir="2700000" algn="tl">
                    <a:srgbClr val="000000">
                      <a:alpha val="43137"/>
                    </a:srgbClr>
                  </a:outerShdw>
                </a:effectLst>
              </a:rPr>
            </a:br>
            <a:r>
              <a:rPr lang="en-US" altLang="en-US" sz="1600" dirty="0">
                <a:solidFill>
                  <a:schemeClr val="tx1"/>
                </a:solidFill>
                <a:effectLst>
                  <a:outerShdw blurRad="38100" dist="38100" dir="2700000" algn="tl">
                    <a:srgbClr val="000000">
                      <a:alpha val="43137"/>
                    </a:srgbClr>
                  </a:outerShdw>
                </a:effectLst>
              </a:rPr>
              <a:t>(Grand Rapids: Zondervan, 1977), 60. Italics added</a:t>
            </a:r>
          </a:p>
        </p:txBody>
      </p:sp>
      <p:pic>
        <p:nvPicPr>
          <p:cNvPr id="4" name="Picture 2" descr="http://t1.gstatic.com/images?q=tbn:ANd9GcQxv3vyi4YqgamHAJTIgWkNJkLqWWIuAG2pkecTpX67vjz6XE96Kw"/>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9702" y="45720"/>
            <a:ext cx="778498"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Content Placeholder 1"/>
          <p:cNvSpPr>
            <a:spLocks noGrp="1"/>
          </p:cNvSpPr>
          <p:nvPr>
            <p:ph idx="1"/>
          </p:nvPr>
        </p:nvSpPr>
        <p:spPr>
          <a:xfrm>
            <a:off x="0" y="1600200"/>
            <a:ext cx="9144000" cy="3433713"/>
          </a:xfrm>
        </p:spPr>
        <p:txBody>
          <a:bodyPr/>
          <a:lstStyle/>
          <a:p>
            <a:pPr marL="0" indent="0" algn="just" eaLnBrk="1" hangingPunct="1">
              <a:buNone/>
              <a:defRPr/>
            </a:pPr>
            <a:r>
              <a:rPr lang="en-US" altLang="en-US" dirty="0">
                <a:solidFill>
                  <a:prstClr val="white"/>
                </a:solidFill>
                <a:effectLst>
                  <a:outerShdw blurRad="38100" dist="38100" dir="2700000" algn="tl">
                    <a:srgbClr val="000000">
                      <a:alpha val="43137"/>
                    </a:srgbClr>
                  </a:outerShdw>
                </a:effectLst>
              </a:rPr>
              <a:t>“There is a normal Christian experience. There are new and blessed emotions and desires. Old things do pass away; and behold all things do become new; but </a:t>
            </a:r>
            <a:r>
              <a:rPr lang="en-US" altLang="en-US" b="1" i="1" u="sng" dirty="0">
                <a:solidFill>
                  <a:srgbClr val="FFFFCC"/>
                </a:solidFill>
                <a:effectLst>
                  <a:outerShdw blurRad="38100" dist="38100" dir="2700000" algn="tl">
                    <a:srgbClr val="000000">
                      <a:alpha val="43137"/>
                    </a:srgbClr>
                  </a:outerShdw>
                </a:effectLst>
              </a:rPr>
              <a:t>all such experiences are but  secondary evidences</a:t>
            </a:r>
            <a:r>
              <a:rPr lang="en-US" altLang="en-US" dirty="0">
                <a:solidFill>
                  <a:prstClr val="white"/>
                </a:solidFill>
                <a:effectLst>
                  <a:outerShdw blurRad="38100" dist="38100" dir="2700000" algn="tl">
                    <a:srgbClr val="000000">
                      <a:alpha val="43137"/>
                    </a:srgbClr>
                  </a:outerShdw>
                </a:effectLst>
              </a:rPr>
              <a:t>, as to the fact of salvation, in that they grow out of that positive  repose of faith which is the primary evidence.”</a:t>
            </a:r>
          </a:p>
        </p:txBody>
      </p:sp>
      <p:sp>
        <p:nvSpPr>
          <p:cNvPr id="5" name="Rectangle 4"/>
          <p:cNvSpPr/>
          <p:nvPr/>
        </p:nvSpPr>
        <p:spPr>
          <a:xfrm>
            <a:off x="2636085" y="228600"/>
            <a:ext cx="3871830" cy="646331"/>
          </a:xfrm>
          <a:prstGeom prst="rect">
            <a:avLst/>
          </a:prstGeom>
        </p:spPr>
        <p:txBody>
          <a:bodyPr wrap="none">
            <a:spAutoFit/>
          </a:bodyP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Lewis Sperry Chafer</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2E0BC0FE-4875-4AE0-89A1-8632B961BFBD}"/>
              </a:ext>
            </a:extLst>
          </p:cNvPr>
          <p:cNvSpPr>
            <a:spLocks noGrp="1" noChangeArrowheads="1"/>
          </p:cNvSpPr>
          <p:nvPr>
            <p:ph type="title"/>
          </p:nvPr>
        </p:nvSpPr>
        <p:spPr>
          <a:xfrm>
            <a:off x="800100" y="209550"/>
            <a:ext cx="7543800" cy="70485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Problems with Partial Rapturism?</a:t>
            </a:r>
          </a:p>
        </p:txBody>
      </p:sp>
      <p:sp>
        <p:nvSpPr>
          <p:cNvPr id="21507" name="Rectangle 3"/>
          <p:cNvSpPr>
            <a:spLocks noGrp="1" noChangeArrowheads="1"/>
          </p:cNvSpPr>
          <p:nvPr>
            <p:ph idx="1"/>
          </p:nvPr>
        </p:nvSpPr>
        <p:spPr>
          <a:xfrm>
            <a:off x="457200" y="990600"/>
            <a:ext cx="8229600" cy="5181600"/>
          </a:xfrm>
        </p:spPr>
        <p:txBody>
          <a:bodyPr/>
          <a:lstStyle/>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cs typeface="Calibri" panose="020F0502020204030204" pitchFamily="34" charset="0"/>
              </a:rPr>
              <a:t>Partial rapturism makes the Bema Seat Judgment unnecessary (1 Cor. 3:10-15)</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cs typeface="Calibri" panose="020F0502020204030204" pitchFamily="34" charset="0"/>
              </a:rPr>
              <a:t>Partial rapturists never objectively quantify the exact degree of faithfulness or spiritual maturity that is necessary to participate in the rapture</a:t>
            </a:r>
          </a:p>
          <a:p>
            <a:pPr marL="457200" indent="-457200" algn="just" eaLnBrk="1" hangingPunct="1">
              <a:spcBef>
                <a:spcPts val="0"/>
              </a:spcBef>
              <a:spcAft>
                <a:spcPts val="1600"/>
              </a:spcAft>
              <a:buSzPct val="100000"/>
              <a:buFont typeface="+mj-lt"/>
              <a:buAutoNum type="arabicPeriod" startAt="6"/>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Partial rapturists appear individually biased</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rapturists dispensationally misapply Bible passages (Matt. 25:1-13)</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rapturists misapply passages promising a reward to faithful believers (Rev. 3:11)</a:t>
            </a:r>
          </a:p>
        </p:txBody>
      </p:sp>
    </p:spTree>
    <p:extLst>
      <p:ext uri="{BB962C8B-B14F-4D97-AF65-F5344CB8AC3E}">
        <p14:creationId xmlns:p14="http://schemas.microsoft.com/office/powerpoint/2010/main" val="8701320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2133601" y="1600200"/>
            <a:ext cx="6847814" cy="4876800"/>
          </a:xfrm>
        </p:spPr>
        <p:txBody>
          <a:bodyPr/>
          <a:lstStyle/>
          <a:p>
            <a:pPr marL="0" indent="0" algn="just">
              <a:spcBef>
                <a:spcPts val="0"/>
              </a:spcBef>
              <a:buFontTx/>
              <a:buNone/>
              <a:defRPr/>
            </a:pPr>
            <a:r>
              <a:rPr lang="en-US" sz="2800" dirty="0"/>
              <a:t>“Every person I have ever met who believes in the partial Rapture view believes that he or she will be included in the first group that goes before the Tribulation. They always believe in the pre-</a:t>
            </a:r>
            <a:r>
              <a:rPr lang="en-US" sz="2800" dirty="0" err="1"/>
              <a:t>Tribulationist</a:t>
            </a:r>
            <a:r>
              <a:rPr lang="en-US" sz="2800" dirty="0"/>
              <a:t> view for themselves. It's those other unfortunate believers who will have to go through varying degrees of tribulation before they can be caught up to heaven. But why believe that you are worthy for this special reward while other believers are not? It is inconsistent</a:t>
            </a:r>
            <a:r>
              <a:rPr lang="en-US" sz="2800" i="1" dirty="0"/>
              <a:t>.”</a:t>
            </a:r>
          </a:p>
        </p:txBody>
      </p:sp>
      <p:sp>
        <p:nvSpPr>
          <p:cNvPr id="7" name="TextBox 6">
            <a:extLst>
              <a:ext uri="{FF2B5EF4-FFF2-40B4-BE49-F238E27FC236}">
                <a16:creationId xmlns:a16="http://schemas.microsoft.com/office/drawing/2014/main" id="{617C6793-4FF9-434B-8287-1D3AD4182EA1}"/>
              </a:ext>
            </a:extLst>
          </p:cNvPr>
          <p:cNvSpPr txBox="1"/>
          <p:nvPr/>
        </p:nvSpPr>
        <p:spPr>
          <a:xfrm>
            <a:off x="2718197" y="211485"/>
            <a:ext cx="3707606" cy="1215717"/>
          </a:xfrm>
          <a:prstGeom prst="rect">
            <a:avLst/>
          </a:prstGeom>
          <a:noFill/>
        </p:spPr>
        <p:txBody>
          <a:bodyPr wrap="square">
            <a:spAutoFit/>
          </a:bodyPr>
          <a:lstStyle/>
          <a:p>
            <a:pPr algn="ctr">
              <a:spcAft>
                <a:spcPts val="600"/>
              </a:spcAft>
            </a:pPr>
            <a:r>
              <a:rPr lang="en-US" sz="3600" dirty="0">
                <a:solidFill>
                  <a:schemeClr val="tx2"/>
                </a:solidFill>
                <a:latin typeface="Calibri" panose="020F0502020204030204" pitchFamily="34" charset="0"/>
                <a:ea typeface="+mj-ea"/>
                <a:cs typeface="+mj-cs"/>
              </a:rPr>
              <a:t>Mark Hitchcock</a:t>
            </a:r>
          </a:p>
          <a:p>
            <a:pPr algn="ctr"/>
            <a:r>
              <a:rPr lang="en-US" sz="1600" i="1" dirty="0">
                <a:latin typeface="Calibri" panose="020F0502020204030204" pitchFamily="34" charset="0"/>
                <a:ea typeface="+mj-ea"/>
                <a:cs typeface="Calibri" panose="020F0502020204030204" pitchFamily="34" charset="0"/>
              </a:rPr>
              <a:t>Could the Rapture Happen Today? </a:t>
            </a:r>
            <a:r>
              <a:rPr lang="en-US" sz="1600" dirty="0">
                <a:latin typeface="Calibri" panose="020F0502020204030204" pitchFamily="34" charset="0"/>
                <a:cs typeface="Calibri" panose="020F0502020204030204" pitchFamily="34" charset="0"/>
              </a:rPr>
              <a:t>(Sisters, OR: Multnomah, 2005), 68.</a:t>
            </a:r>
          </a:p>
        </p:txBody>
      </p:sp>
      <p:pic>
        <p:nvPicPr>
          <p:cNvPr id="8" name="Picture 7">
            <a:extLst>
              <a:ext uri="{FF2B5EF4-FFF2-40B4-BE49-F238E27FC236}">
                <a16:creationId xmlns:a16="http://schemas.microsoft.com/office/drawing/2014/main" id="{C85B7992-92A8-4513-9715-F086F3191E23}"/>
              </a:ext>
            </a:extLst>
          </p:cNvPr>
          <p:cNvPicPr>
            <a:picLocks noChangeAspect="1"/>
          </p:cNvPicPr>
          <p:nvPr/>
        </p:nvPicPr>
        <p:blipFill>
          <a:blip r:embed="rId2"/>
          <a:stretch>
            <a:fillRect/>
          </a:stretch>
        </p:blipFill>
        <p:spPr>
          <a:xfrm>
            <a:off x="228600" y="1781175"/>
            <a:ext cx="1720447" cy="2743200"/>
          </a:xfrm>
          <a:prstGeom prst="rect">
            <a:avLst/>
          </a:prstGeom>
        </p:spPr>
      </p:pic>
    </p:spTree>
    <p:extLst>
      <p:ext uri="{BB962C8B-B14F-4D97-AF65-F5344CB8AC3E}">
        <p14:creationId xmlns:p14="http://schemas.microsoft.com/office/powerpoint/2010/main" val="13941008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2E0BC0FE-4875-4AE0-89A1-8632B961BFBD}"/>
              </a:ext>
            </a:extLst>
          </p:cNvPr>
          <p:cNvSpPr>
            <a:spLocks noGrp="1" noChangeArrowheads="1"/>
          </p:cNvSpPr>
          <p:nvPr>
            <p:ph type="title"/>
          </p:nvPr>
        </p:nvSpPr>
        <p:spPr>
          <a:xfrm>
            <a:off x="800100" y="209550"/>
            <a:ext cx="7543800" cy="70485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Problems with Partial Rapturism?</a:t>
            </a:r>
          </a:p>
        </p:txBody>
      </p:sp>
      <p:sp>
        <p:nvSpPr>
          <p:cNvPr id="21507" name="Rectangle 3"/>
          <p:cNvSpPr>
            <a:spLocks noGrp="1" noChangeArrowheads="1"/>
          </p:cNvSpPr>
          <p:nvPr>
            <p:ph idx="1"/>
          </p:nvPr>
        </p:nvSpPr>
        <p:spPr>
          <a:xfrm>
            <a:off x="457200" y="990600"/>
            <a:ext cx="8229600" cy="5181600"/>
          </a:xfrm>
        </p:spPr>
        <p:txBody>
          <a:bodyPr/>
          <a:lstStyle/>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cs typeface="Calibri" panose="020F0502020204030204" pitchFamily="34" charset="0"/>
              </a:rPr>
              <a:t>Partial rapturism makes the Bema Seat Judgment unnecessary (1 Cor. 3:10-15)</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cs typeface="Calibri" panose="020F0502020204030204" pitchFamily="34" charset="0"/>
              </a:rPr>
              <a:t>Partial rapturists never objectively quantify the exact degree of faithfulness or spiritual maturity that is necessary to participate in the rapture</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cs typeface="Calibri" panose="020F0502020204030204" pitchFamily="34" charset="0"/>
              </a:rPr>
              <a:t>Partial rapturists appear individually biased</a:t>
            </a:r>
          </a:p>
          <a:p>
            <a:pPr marL="457200" indent="-457200" algn="just" eaLnBrk="1" hangingPunct="1">
              <a:spcBef>
                <a:spcPts val="0"/>
              </a:spcBef>
              <a:spcAft>
                <a:spcPts val="1600"/>
              </a:spcAft>
              <a:buSzPct val="100000"/>
              <a:buFont typeface="+mj-lt"/>
              <a:buAutoNum type="arabicPeriod" startAt="6"/>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Partial rapturists dispensationally misapply Bible passages (Matt. 25:1-13)</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rapturists misapply passages promising a reward to faithful believers (Rev. 3:11)</a:t>
            </a:r>
          </a:p>
        </p:txBody>
      </p:sp>
    </p:spTree>
    <p:extLst>
      <p:ext uri="{BB962C8B-B14F-4D97-AF65-F5344CB8AC3E}">
        <p14:creationId xmlns:p14="http://schemas.microsoft.com/office/powerpoint/2010/main" val="41900218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8CD81623-B5E3-4766-945E-6DD4D377F3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939" y="228600"/>
            <a:ext cx="7992122" cy="6400800"/>
          </a:xfrm>
          <a:prstGeom prst="rect">
            <a:avLst/>
          </a:prstGeom>
        </p:spPr>
      </p:pic>
    </p:spTree>
    <p:extLst>
      <p:ext uri="{BB962C8B-B14F-4D97-AF65-F5344CB8AC3E}">
        <p14:creationId xmlns:p14="http://schemas.microsoft.com/office/powerpoint/2010/main" val="34106326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7161" y="228600"/>
            <a:ext cx="6549683" cy="904876"/>
          </a:xfrm>
        </p:spPr>
        <p:txBody>
          <a:bodyPr/>
          <a:lstStyle/>
          <a:p>
            <a:pPr algn="ctr">
              <a:defRPr/>
            </a:pPr>
            <a:r>
              <a:rPr lang="en-US" sz="3600" dirty="0">
                <a:solidFill>
                  <a:srgbClr val="00FFFF"/>
                </a:solidFill>
                <a:effectLst>
                  <a:outerShdw blurRad="38100" dist="38100" dir="2700000" algn="tl">
                    <a:srgbClr val="000000">
                      <a:alpha val="43137"/>
                    </a:srgbClr>
                  </a:outerShdw>
                </a:effectLst>
              </a:rPr>
              <a:t>Preview of Matthew 24–25</a:t>
            </a:r>
          </a:p>
        </p:txBody>
      </p:sp>
      <p:sp>
        <p:nvSpPr>
          <p:cNvPr id="12291" name="Content Placeholder 2"/>
          <p:cNvSpPr>
            <a:spLocks noGrp="1"/>
          </p:cNvSpPr>
          <p:nvPr>
            <p:ph idx="1"/>
          </p:nvPr>
        </p:nvSpPr>
        <p:spPr>
          <a:xfrm>
            <a:off x="381000" y="1143000"/>
            <a:ext cx="7239000" cy="5562600"/>
          </a:xfrm>
        </p:spPr>
        <p:txBody>
          <a:bodyPr/>
          <a:lstStyle/>
          <a:p>
            <a:pPr marL="801688" indent="-801688">
              <a:spcBef>
                <a:spcPct val="0"/>
              </a:spcBef>
              <a:spcAft>
                <a:spcPts val="1400"/>
              </a:spcAft>
              <a:buClr>
                <a:srgbClr val="66FFFF"/>
              </a:buClr>
              <a:buSzPct val="100000"/>
              <a:buFont typeface="+mj-lt"/>
              <a:buAutoNum type="romanUcPeriod"/>
            </a:pPr>
            <a:r>
              <a:rPr lang="en-US" altLang="en-US" sz="2800" dirty="0">
                <a:effectLst>
                  <a:outerShdw blurRad="38100" dist="38100" dir="2700000" algn="tl">
                    <a:srgbClr val="000000">
                      <a:alpha val="43137"/>
                    </a:srgbClr>
                  </a:outerShdw>
                </a:effectLst>
              </a:rPr>
              <a:t>The problem</a:t>
            </a:r>
          </a:p>
          <a:p>
            <a:pPr marL="801688" indent="-801688">
              <a:spcBef>
                <a:spcPct val="0"/>
              </a:spcBef>
              <a:spcAft>
                <a:spcPts val="1400"/>
              </a:spcAft>
              <a:buClr>
                <a:srgbClr val="66FFFF"/>
              </a:buClr>
              <a:buSzPct val="100000"/>
              <a:buFont typeface="+mj-lt"/>
              <a:buAutoNum type="romanUcPeriod"/>
            </a:pPr>
            <a:r>
              <a:rPr lang="en-US" altLang="en-US" sz="2800" dirty="0">
                <a:effectLst>
                  <a:outerShdw blurRad="38100" dist="38100" dir="2700000" algn="tl">
                    <a:srgbClr val="000000">
                      <a:alpha val="43137"/>
                    </a:srgbClr>
                  </a:outerShdw>
                </a:effectLst>
              </a:rPr>
              <a:t>The larger context</a:t>
            </a:r>
          </a:p>
          <a:p>
            <a:pPr marL="801688" indent="-801688">
              <a:spcBef>
                <a:spcPct val="0"/>
              </a:spcBef>
              <a:spcAft>
                <a:spcPts val="14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immediate context (23:37-39)</a:t>
            </a:r>
          </a:p>
          <a:p>
            <a:pPr marL="801688" indent="-801688">
              <a:spcBef>
                <a:spcPct val="0"/>
              </a:spcBef>
              <a:spcAft>
                <a:spcPts val="14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Disciples’ questions (24:1-3)</a:t>
            </a:r>
          </a:p>
          <a:p>
            <a:pPr marL="801688" indent="-801688">
              <a:spcBef>
                <a:spcPct val="0"/>
              </a:spcBef>
              <a:spcAft>
                <a:spcPts val="14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Tribulation’s first half (24:4-14)</a:t>
            </a:r>
          </a:p>
          <a:p>
            <a:pPr marL="801688" indent="-801688">
              <a:spcBef>
                <a:spcPct val="0"/>
              </a:spcBef>
              <a:spcAft>
                <a:spcPts val="14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Tribulation’s mid-point (24:15-20)</a:t>
            </a:r>
          </a:p>
          <a:p>
            <a:pPr marL="801688" indent="-801688">
              <a:spcBef>
                <a:spcPct val="0"/>
              </a:spcBef>
              <a:spcAft>
                <a:spcPts val="14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Tribulation’s second half (24:21-22)</a:t>
            </a:r>
          </a:p>
          <a:p>
            <a:pPr marL="801688" indent="-801688">
              <a:spcBef>
                <a:spcPct val="0"/>
              </a:spcBef>
              <a:spcAft>
                <a:spcPts val="14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Second Advent (24:23-31)</a:t>
            </a:r>
          </a:p>
          <a:p>
            <a:pPr marL="801688" indent="-801688">
              <a:spcBef>
                <a:spcPct val="0"/>
              </a:spcBef>
              <a:spcAft>
                <a:spcPts val="14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Eight parabolic exhortations (24:32</a:t>
            </a:r>
            <a:r>
              <a:rPr lang="en-US" altLang="en-US" sz="2800" dirty="0">
                <a:effectLst>
                  <a:outerShdw blurRad="38100" dist="38100" dir="2700000" algn="tl">
                    <a:srgbClr val="000000">
                      <a:alpha val="43137"/>
                    </a:srgbClr>
                  </a:outerShdw>
                </a:effectLst>
                <a:cs typeface="Calibri" panose="020F0502020204030204" pitchFamily="34" charset="0"/>
              </a:rPr>
              <a:t>‒25:46)</a:t>
            </a:r>
            <a:endParaRPr lang="en-US" altLang="en-US" sz="2800" dirty="0">
              <a:effectLst>
                <a:outerShdw blurRad="38100" dist="38100" dir="2700000" algn="tl">
                  <a:srgbClr val="000000">
                    <a:alpha val="43137"/>
                  </a:srgbClr>
                </a:outerShdw>
              </a:effectLst>
            </a:endParaRPr>
          </a:p>
        </p:txBody>
      </p:sp>
      <p:pic>
        <p:nvPicPr>
          <p:cNvPr id="1026" name="Picture 2" descr="The Olivet Discourse - The End Times According to Jesus">
            <a:extLst>
              <a:ext uri="{FF2B5EF4-FFF2-40B4-BE49-F238E27FC236}">
                <a16:creationId xmlns:a16="http://schemas.microsoft.com/office/drawing/2014/main" id="{EE4887E2-8102-4844-85C9-F51C9254AF3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29400" y="2743200"/>
            <a:ext cx="20574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1864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ECE6C0-0C29-4271-B54C-0AB1258038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1" y="0"/>
            <a:ext cx="9144000" cy="3631763"/>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Matthew 24:15-16, 20</a:t>
            </a:r>
          </a:p>
          <a:p>
            <a:pPr algn="just"/>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0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when you see the </a:t>
            </a:r>
            <a:r>
              <a:rPr lang="en-US" sz="30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abomination of desolation</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was spoken of through Daniel the prophet, standing in the holy place (let the reader understand)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those who are in Judea must flee to the mountains…</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0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pray that your flight will not be in the winter, or on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Sabbath</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1C7B53EE-EE5E-4E14-A153-D8DA84723628}"/>
              </a:ext>
            </a:extLst>
          </p:cNvPr>
          <p:cNvPicPr>
            <a:picLocks noChangeAspect="1"/>
          </p:cNvPicPr>
          <p:nvPr/>
        </p:nvPicPr>
        <p:blipFill rotWithShape="1">
          <a:blip r:embed="rId3"/>
          <a:srcRect t="11111" b="9877"/>
          <a:stretch/>
        </p:blipFill>
        <p:spPr>
          <a:xfrm>
            <a:off x="3696891" y="3596640"/>
            <a:ext cx="1750219" cy="1280160"/>
          </a:xfrm>
          <a:prstGeom prst="rect">
            <a:avLst/>
          </a:prstGeom>
        </p:spPr>
      </p:pic>
    </p:spTree>
    <p:extLst>
      <p:ext uri="{BB962C8B-B14F-4D97-AF65-F5344CB8AC3E}">
        <p14:creationId xmlns:p14="http://schemas.microsoft.com/office/powerpoint/2010/main" val="2311846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endParaRPr lang="en-US" altLang="en-US" sz="3200" dirty="0">
              <a:solidFill>
                <a:srgbClr val="FF99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59" name="Rectangle 3"/>
          <p:cNvSpPr>
            <a:spLocks noGrp="1" noChangeArrowheads="1"/>
          </p:cNvSpPr>
          <p:nvPr>
            <p:ph idx="1"/>
          </p:nvPr>
        </p:nvSpPr>
        <p:spPr>
          <a:xfrm>
            <a:off x="846366" y="1600200"/>
            <a:ext cx="7611834"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33228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600200"/>
            <a:ext cx="9144000" cy="4495800"/>
          </a:xfrm>
        </p:spPr>
        <p:txBody>
          <a:bodyPr/>
          <a:lstStyle/>
          <a:p>
            <a:pPr marL="0" indent="0" algn="just">
              <a:buFontTx/>
              <a:buNone/>
              <a:defRPr/>
            </a:pPr>
            <a:r>
              <a:rPr lang="en-US" sz="3000" dirty="0"/>
              <a:t>“Following the strict rules of exegesis, the context indicates that the subject is the second coming of Christ to the earth not the rapture of the church. Although many expositors have attempted to make this whole discourse apply to the church, or at least from Matthew 24:45 make an application of the general truth of Christ's coming to the rapture of the church, as seen in previous study the evidence is quite insufficient</a:t>
            </a:r>
            <a:r>
              <a:rPr lang="en-US" sz="3000" i="1" dirty="0"/>
              <a:t>.”</a:t>
            </a:r>
          </a:p>
        </p:txBody>
      </p:sp>
      <p:sp>
        <p:nvSpPr>
          <p:cNvPr id="5" name="TextBox 4">
            <a:extLst>
              <a:ext uri="{FF2B5EF4-FFF2-40B4-BE49-F238E27FC236}">
                <a16:creationId xmlns:a16="http://schemas.microsoft.com/office/drawing/2014/main" id="{C53CCA2A-3F99-47E1-8FBF-D71C623F0D95}"/>
              </a:ext>
            </a:extLst>
          </p:cNvPr>
          <p:cNvSpPr txBox="1"/>
          <p:nvPr/>
        </p:nvSpPr>
        <p:spPr>
          <a:xfrm>
            <a:off x="1596033" y="232083"/>
            <a:ext cx="5951934" cy="1215717"/>
          </a:xfrm>
          <a:prstGeom prst="rect">
            <a:avLst/>
          </a:prstGeom>
          <a:noFill/>
        </p:spPr>
        <p:txBody>
          <a:bodyPr wrap="square">
            <a:spAutoFit/>
          </a:bodyPr>
          <a:lstStyle/>
          <a:p>
            <a:pPr algn="ctr">
              <a:spcAft>
                <a:spcPts val="600"/>
              </a:spcAft>
            </a:pPr>
            <a:r>
              <a:rPr lang="en-US" sz="3600" dirty="0">
                <a:solidFill>
                  <a:schemeClr val="tx2"/>
                </a:solidFill>
                <a:latin typeface="Calibri" panose="020F0502020204030204" pitchFamily="34" charset="0"/>
                <a:ea typeface="+mj-ea"/>
                <a:cs typeface="+mj-cs"/>
              </a:rPr>
              <a:t>John F. Walvoord</a:t>
            </a:r>
          </a:p>
          <a:p>
            <a:pPr algn="ctr"/>
            <a:r>
              <a:rPr lang="en-US" sz="1600" i="1" dirty="0">
                <a:latin typeface="Calibri" panose="020F0502020204030204" pitchFamily="34" charset="0"/>
                <a:ea typeface="+mj-ea"/>
                <a:cs typeface="+mj-cs"/>
              </a:rPr>
              <a:t>"Christ's Olivet Discourse on the End of the Age Part V: The Parable of the Ten Virgins," </a:t>
            </a:r>
            <a:r>
              <a:rPr lang="en-US" sz="1600" dirty="0">
                <a:latin typeface="Calibri" panose="020F0502020204030204" pitchFamily="34" charset="0"/>
                <a:ea typeface="+mj-ea"/>
                <a:cs typeface="+mj-cs"/>
              </a:rPr>
              <a:t>Bibliotheca Sacra 129, no. 514 (April 1972): 101.</a:t>
            </a:r>
          </a:p>
        </p:txBody>
      </p:sp>
      <p:pic>
        <p:nvPicPr>
          <p:cNvPr id="6" name="Picture 5">
            <a:extLst>
              <a:ext uri="{FF2B5EF4-FFF2-40B4-BE49-F238E27FC236}">
                <a16:creationId xmlns:a16="http://schemas.microsoft.com/office/drawing/2014/main" id="{6A142620-C214-49DF-B366-6505E77655FF}"/>
              </a:ext>
            </a:extLst>
          </p:cNvPr>
          <p:cNvPicPr>
            <a:picLocks noChangeAspect="1"/>
          </p:cNvPicPr>
          <p:nvPr/>
        </p:nvPicPr>
        <p:blipFill>
          <a:blip r:embed="rId2"/>
          <a:stretch>
            <a:fillRect/>
          </a:stretch>
        </p:blipFill>
        <p:spPr>
          <a:xfrm>
            <a:off x="76200" y="76200"/>
            <a:ext cx="1097280" cy="1097280"/>
          </a:xfrm>
          <a:prstGeom prst="rect">
            <a:avLst/>
          </a:prstGeom>
          <a:ln>
            <a:solidFill>
              <a:schemeClr val="tx1"/>
            </a:solidFill>
          </a:ln>
        </p:spPr>
      </p:pic>
    </p:spTree>
    <p:extLst>
      <p:ext uri="{BB962C8B-B14F-4D97-AF65-F5344CB8AC3E}">
        <p14:creationId xmlns:p14="http://schemas.microsoft.com/office/powerpoint/2010/main" val="37755818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5752" y="1600199"/>
            <a:ext cx="9149751" cy="4666891"/>
          </a:xfrm>
        </p:spPr>
        <p:txBody>
          <a:bodyPr/>
          <a:lstStyle/>
          <a:p>
            <a:pPr marL="0" indent="0" algn="just">
              <a:buFontTx/>
              <a:buNone/>
              <a:defRPr/>
            </a:pPr>
            <a:r>
              <a:rPr lang="en-US" sz="3000" dirty="0"/>
              <a:t>“There is no clear distinction between the illustrations before Matthew 24:45 and those which follow. Neither the church nor the rapture are in view. Inasmuch as the rapture (John 14:1–3) had not yet been revealed, it is questionable whether Christ would have tried to teach His disciples using an illustration of a truth that was not even known to them at this time. Interpretation, therefore, must relate this passage to the context, namely, the doctrine of the second coming of Christ to establish His earthly kingdom</a:t>
            </a:r>
            <a:r>
              <a:rPr lang="en-US" sz="3000" i="1" dirty="0"/>
              <a:t>.”</a:t>
            </a:r>
          </a:p>
        </p:txBody>
      </p:sp>
      <p:sp>
        <p:nvSpPr>
          <p:cNvPr id="6" name="TextBox 5">
            <a:extLst>
              <a:ext uri="{FF2B5EF4-FFF2-40B4-BE49-F238E27FC236}">
                <a16:creationId xmlns:a16="http://schemas.microsoft.com/office/drawing/2014/main" id="{89D13346-B1DC-40D1-9EAA-AA7D17A6DCA6}"/>
              </a:ext>
            </a:extLst>
          </p:cNvPr>
          <p:cNvSpPr txBox="1"/>
          <p:nvPr/>
        </p:nvSpPr>
        <p:spPr>
          <a:xfrm>
            <a:off x="1596033" y="232083"/>
            <a:ext cx="5951934" cy="1215717"/>
          </a:xfrm>
          <a:prstGeom prst="rect">
            <a:avLst/>
          </a:prstGeom>
          <a:noFill/>
        </p:spPr>
        <p:txBody>
          <a:bodyPr wrap="square">
            <a:spAutoFit/>
          </a:bodyPr>
          <a:lstStyle/>
          <a:p>
            <a:pPr algn="ctr">
              <a:spcAft>
                <a:spcPts val="600"/>
              </a:spcAft>
            </a:pPr>
            <a:r>
              <a:rPr lang="en-US" sz="3600" dirty="0">
                <a:solidFill>
                  <a:schemeClr val="tx2"/>
                </a:solidFill>
                <a:latin typeface="Calibri" panose="020F0502020204030204" pitchFamily="34" charset="0"/>
                <a:ea typeface="+mj-ea"/>
                <a:cs typeface="+mj-cs"/>
              </a:rPr>
              <a:t>John F. Walvoord</a:t>
            </a:r>
          </a:p>
          <a:p>
            <a:pPr algn="ctr"/>
            <a:r>
              <a:rPr lang="en-US" sz="1600" i="1" dirty="0">
                <a:latin typeface="Calibri" panose="020F0502020204030204" pitchFamily="34" charset="0"/>
                <a:ea typeface="+mj-ea"/>
                <a:cs typeface="+mj-cs"/>
              </a:rPr>
              <a:t>"Christ's Olivet Discourse on the End of the Age Part V: The Parable of the Ten Virgins," </a:t>
            </a:r>
            <a:r>
              <a:rPr lang="en-US" sz="1600" dirty="0">
                <a:latin typeface="Calibri" panose="020F0502020204030204" pitchFamily="34" charset="0"/>
                <a:ea typeface="+mj-ea"/>
                <a:cs typeface="+mj-cs"/>
              </a:rPr>
              <a:t>Bibliotheca Sacra 129, no. 514 (April 1972): 101.</a:t>
            </a:r>
          </a:p>
        </p:txBody>
      </p:sp>
      <p:pic>
        <p:nvPicPr>
          <p:cNvPr id="7" name="Picture 6">
            <a:extLst>
              <a:ext uri="{FF2B5EF4-FFF2-40B4-BE49-F238E27FC236}">
                <a16:creationId xmlns:a16="http://schemas.microsoft.com/office/drawing/2014/main" id="{5181E827-04C7-41A0-904F-3AFFE8FA95D3}"/>
              </a:ext>
            </a:extLst>
          </p:cNvPr>
          <p:cNvPicPr>
            <a:picLocks noChangeAspect="1"/>
          </p:cNvPicPr>
          <p:nvPr/>
        </p:nvPicPr>
        <p:blipFill>
          <a:blip r:embed="rId2"/>
          <a:stretch>
            <a:fillRect/>
          </a:stretch>
        </p:blipFill>
        <p:spPr>
          <a:xfrm>
            <a:off x="76200" y="76200"/>
            <a:ext cx="1097280" cy="1097280"/>
          </a:xfrm>
          <a:prstGeom prst="rect">
            <a:avLst/>
          </a:prstGeom>
          <a:ln>
            <a:solidFill>
              <a:schemeClr val="tx1"/>
            </a:solidFill>
          </a:ln>
        </p:spPr>
      </p:pic>
    </p:spTree>
    <p:extLst>
      <p:ext uri="{BB962C8B-B14F-4D97-AF65-F5344CB8AC3E}">
        <p14:creationId xmlns:p14="http://schemas.microsoft.com/office/powerpoint/2010/main" val="3129738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319" name="Group 71"/>
          <p:cNvGraphicFramePr>
            <a:graphicFrameLocks noGrp="1"/>
          </p:cNvGraphicFramePr>
          <p:nvPr>
            <p:ph idx="4294967295"/>
          </p:nvPr>
        </p:nvGraphicFramePr>
        <p:xfrm>
          <a:off x="182880" y="289256"/>
          <a:ext cx="8778240" cy="6279489"/>
        </p:xfrm>
        <a:graphic>
          <a:graphicData uri="http://schemas.openxmlformats.org/drawingml/2006/table">
            <a:tbl>
              <a:tblPr>
                <a:tableStyleId>{35758FB7-9AC5-4552-8A53-C91805E547FA}</a:tableStyleId>
              </a:tblPr>
              <a:tblGrid>
                <a:gridCol w="2926080">
                  <a:extLst>
                    <a:ext uri="{9D8B030D-6E8A-4147-A177-3AD203B41FA5}">
                      <a16:colId xmlns:a16="http://schemas.microsoft.com/office/drawing/2014/main" val="20000"/>
                    </a:ext>
                  </a:extLst>
                </a:gridCol>
                <a:gridCol w="2926080">
                  <a:extLst>
                    <a:ext uri="{9D8B030D-6E8A-4147-A177-3AD203B41FA5}">
                      <a16:colId xmlns:a16="http://schemas.microsoft.com/office/drawing/2014/main" val="20001"/>
                    </a:ext>
                  </a:extLst>
                </a:gridCol>
                <a:gridCol w="2926080">
                  <a:extLst>
                    <a:ext uri="{9D8B030D-6E8A-4147-A177-3AD203B41FA5}">
                      <a16:colId xmlns:a16="http://schemas.microsoft.com/office/drawing/2014/main" val="20002"/>
                    </a:ext>
                  </a:extLst>
                </a:gridCol>
              </a:tblGrid>
              <a:tr h="690316">
                <a:tc gridSpan="3">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lang="en-US" sz="2800" b="1" kern="120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 Comparison of the Olivet and Upper Room Discourses</a:t>
                      </a:r>
                    </a:p>
                  </a:txBody>
                  <a:tcPr marL="68580" marR="68580" marT="34290" marB="34290" anchor="ctr" horzOverflow="overflow">
                    <a:solidFill>
                      <a:srgbClr val="C00000"/>
                    </a:solidFill>
                  </a:tcPr>
                </a:tc>
                <a:tc hMerge="1">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lang="en-US" sz="2700" kern="1200" dirty="0">
                        <a:solidFill>
                          <a:schemeClr val="tx1"/>
                        </a:solidFill>
                        <a:effectLst/>
                        <a:latin typeface="Calibri" panose="020F0502020204030204" pitchFamily="34" charset="0"/>
                        <a:ea typeface="+mj-ea"/>
                        <a:cs typeface="Calibri" panose="020F0502020204030204" pitchFamily="34" charset="0"/>
                      </a:endParaRPr>
                    </a:p>
                  </a:txBody>
                  <a:tcPr marL="68580" marR="68580" marT="34290" marB="34290" horzOverflow="overflow">
                    <a:solidFill>
                      <a:schemeClr val="bg2"/>
                    </a:solidFill>
                  </a:tcPr>
                </a:tc>
                <a:tc hMerge="1">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lang="en-US" sz="2700" kern="1200" dirty="0">
                        <a:solidFill>
                          <a:schemeClr val="tx1"/>
                        </a:solidFill>
                        <a:effectLst/>
                        <a:latin typeface="Calibri" panose="020F0502020204030204" pitchFamily="34" charset="0"/>
                        <a:ea typeface="+mj-ea"/>
                        <a:cs typeface="Calibri" panose="020F0502020204030204" pitchFamily="34" charset="0"/>
                      </a:endParaRPr>
                    </a:p>
                  </a:txBody>
                  <a:tcPr marL="68580" marR="68580" marT="34290" marB="34290" horzOverflow="overflow">
                    <a:solidFill>
                      <a:schemeClr val="bg2"/>
                    </a:solidFill>
                  </a:tcPr>
                </a:tc>
                <a:extLst>
                  <a:ext uri="{0D108BD9-81ED-4DB2-BD59-A6C34878D82A}">
                    <a16:rowId xmlns:a16="http://schemas.microsoft.com/office/drawing/2014/main" val="3358660235"/>
                  </a:ext>
                </a:extLst>
              </a:tr>
              <a:tr h="690316">
                <a:tc>
                  <a:txBody>
                    <a:bodyPr/>
                    <a:lstStyle/>
                    <a:p>
                      <a:pPr marL="11430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1" u="none" strike="noStrike" kern="1200" cap="none" normalizeH="0" baseline="0" dirty="0">
                          <a:ln>
                            <a:noFill/>
                          </a:ln>
                          <a:solidFill>
                            <a:srgbClr val="FFFF66"/>
                          </a:solidFill>
                          <a:effectLst>
                            <a:outerShdw blurRad="38100" dist="38100" dir="2700000" algn="tl">
                              <a:srgbClr val="000000">
                                <a:alpha val="43137"/>
                              </a:srgbClr>
                            </a:outerShdw>
                          </a:effectLst>
                          <a:latin typeface="Calibri" panose="020F0502020204030204" pitchFamily="34" charset="0"/>
                          <a:ea typeface="+mn-ea"/>
                          <a:cs typeface="+mn-cs"/>
                        </a:rPr>
                        <a:t>Discourse</a:t>
                      </a:r>
                    </a:p>
                  </a:txBody>
                  <a:tcPr marL="68580" marR="68580" marT="34290" marB="34290" anchor="ctr" horzOverflow="overflow">
                    <a:solidFill>
                      <a:srgbClr val="0000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lang="en-US" sz="2700" kern="120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Olivet</a:t>
                      </a:r>
                    </a:p>
                  </a:txBody>
                  <a:tcPr marL="68580" marR="68580" marT="34290" marB="34290" anchor="ctr" horzOverflow="overflow">
                    <a:solidFill>
                      <a:srgbClr val="7030A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lang="en-US" sz="2700" kern="120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Upper Room</a:t>
                      </a:r>
                    </a:p>
                  </a:txBody>
                  <a:tcPr marL="68580" marR="68580" marT="34290" marB="34290" anchor="ctr" horzOverflow="overflow">
                    <a:solidFill>
                      <a:srgbClr val="008000"/>
                    </a:solidFill>
                  </a:tcPr>
                </a:tc>
                <a:extLst>
                  <a:ext uri="{0D108BD9-81ED-4DB2-BD59-A6C34878D82A}">
                    <a16:rowId xmlns:a16="http://schemas.microsoft.com/office/drawing/2014/main" val="10000"/>
                  </a:ext>
                </a:extLst>
              </a:tr>
              <a:tr h="599417">
                <a:tc>
                  <a:txBody>
                    <a:bodyPr/>
                    <a:lstStyle/>
                    <a:p>
                      <a:pPr marL="11430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1" u="none" strike="noStrike" cap="none" normalizeH="0" baseline="0" dirty="0">
                          <a:ln>
                            <a:noFill/>
                          </a:ln>
                          <a:solidFill>
                            <a:srgbClr val="FFFF66"/>
                          </a:solidFill>
                          <a:effectLst>
                            <a:outerShdw blurRad="38100" dist="38100" dir="2700000" algn="tl">
                              <a:srgbClr val="000000">
                                <a:alpha val="43137"/>
                              </a:srgbClr>
                            </a:outerShdw>
                          </a:effectLst>
                          <a:latin typeface="Calibri" panose="020F0502020204030204" pitchFamily="34" charset="0"/>
                        </a:rPr>
                        <a:t>Scripture</a:t>
                      </a:r>
                      <a:endParaRPr kumimoji="0" lang="en-US" sz="2400" b="1" i="0" u="none" strike="noStrike" cap="none" normalizeH="0" baseline="0" dirty="0">
                        <a:ln>
                          <a:noFill/>
                        </a:ln>
                        <a:solidFill>
                          <a:srgbClr val="FFFF66"/>
                        </a:solidFill>
                        <a:effectLst>
                          <a:outerShdw blurRad="38100" dist="38100" dir="2700000" algn="tl">
                            <a:srgbClr val="000000">
                              <a:alpha val="43137"/>
                            </a:srgbClr>
                          </a:outerShdw>
                        </a:effectLst>
                        <a:latin typeface="Calibri" panose="020F0502020204030204" pitchFamily="34" charset="0"/>
                      </a:endParaRPr>
                    </a:p>
                  </a:txBody>
                  <a:tcPr marL="68580" marR="68580" marT="34290" marB="34290" anchor="ctr" horzOverflow="overflow">
                    <a:solidFill>
                      <a:srgbClr val="0000FF"/>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u="none" strike="noStrike"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rPr>
                        <a:t>Matt 24─25</a:t>
                      </a: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68580" marR="68580" marT="34290" marB="34290" anchor="ctr" horzOverflow="overflow">
                    <a:solidFill>
                      <a:srgbClr val="7030A0"/>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John 13─17</a:t>
                      </a:r>
                    </a:p>
                  </a:txBody>
                  <a:tcPr marL="68580" marR="68580" marT="34290" marB="34290" anchor="ctr" horzOverflow="overflow">
                    <a:solidFill>
                      <a:srgbClr val="008000"/>
                    </a:solidFill>
                  </a:tcPr>
                </a:tc>
                <a:extLst>
                  <a:ext uri="{0D108BD9-81ED-4DB2-BD59-A6C34878D82A}">
                    <a16:rowId xmlns:a16="http://schemas.microsoft.com/office/drawing/2014/main" val="10001"/>
                  </a:ext>
                </a:extLst>
              </a:tr>
              <a:tr h="586242">
                <a:tc>
                  <a:txBody>
                    <a:bodyPr/>
                    <a:lstStyle/>
                    <a:p>
                      <a:pPr marL="11430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1" u="none" strike="noStrike" kern="1200" cap="none" normalizeH="0" baseline="0" dirty="0">
                          <a:ln>
                            <a:noFill/>
                          </a:ln>
                          <a:solidFill>
                            <a:srgbClr val="FFFF66"/>
                          </a:solidFill>
                          <a:effectLst>
                            <a:outerShdw blurRad="38100" dist="38100" dir="2700000" algn="tl">
                              <a:srgbClr val="000000">
                                <a:alpha val="43137"/>
                              </a:srgbClr>
                            </a:outerShdw>
                          </a:effectLst>
                          <a:latin typeface="Calibri" panose="020F0502020204030204" pitchFamily="34" charset="0"/>
                          <a:ea typeface="+mn-ea"/>
                          <a:cs typeface="+mn-cs"/>
                        </a:rPr>
                        <a:t>Location</a:t>
                      </a:r>
                    </a:p>
                  </a:txBody>
                  <a:tcPr marL="68580" marR="68580" marT="34290" marB="34290" anchor="ctr" horzOverflow="overflow">
                    <a:solidFill>
                      <a:srgbClr val="0000FF"/>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Mount of Olives</a:t>
                      </a:r>
                    </a:p>
                  </a:txBody>
                  <a:tcPr marL="68580" marR="68580" marT="34290" marB="34290" anchor="ctr" horzOverflow="overflow">
                    <a:solidFill>
                      <a:srgbClr val="7030A0"/>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Upper Room</a:t>
                      </a:r>
                    </a:p>
                  </a:txBody>
                  <a:tcPr marL="68580" marR="68580" marT="34290" marB="34290" anchor="ctr" horzOverflow="overflow">
                    <a:solidFill>
                      <a:srgbClr val="008000"/>
                    </a:solidFill>
                  </a:tcPr>
                </a:tc>
                <a:extLst>
                  <a:ext uri="{0D108BD9-81ED-4DB2-BD59-A6C34878D82A}">
                    <a16:rowId xmlns:a16="http://schemas.microsoft.com/office/drawing/2014/main" val="10002"/>
                  </a:ext>
                </a:extLst>
              </a:tr>
              <a:tr h="587890">
                <a:tc>
                  <a:txBody>
                    <a:bodyPr/>
                    <a:lstStyle/>
                    <a:p>
                      <a:pPr marL="11430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1" u="none" strike="noStrike" kern="1200" cap="none" normalizeH="0" baseline="0" dirty="0">
                          <a:ln>
                            <a:noFill/>
                          </a:ln>
                          <a:solidFill>
                            <a:srgbClr val="FFFF66"/>
                          </a:solidFill>
                          <a:effectLst>
                            <a:outerShdw blurRad="38100" dist="38100" dir="2700000" algn="tl">
                              <a:srgbClr val="000000">
                                <a:alpha val="43137"/>
                              </a:srgbClr>
                            </a:outerShdw>
                          </a:effectLst>
                          <a:latin typeface="Calibri" panose="020F0502020204030204" pitchFamily="34" charset="0"/>
                          <a:ea typeface="+mn-ea"/>
                          <a:cs typeface="+mn-cs"/>
                        </a:rPr>
                        <a:t>Passion week</a:t>
                      </a:r>
                    </a:p>
                  </a:txBody>
                  <a:tcPr marL="68580" marR="68580" marT="34290" marB="34290" anchor="ctr" horzOverflow="overflow">
                    <a:solidFill>
                      <a:srgbClr val="0000FF"/>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Third day</a:t>
                      </a:r>
                    </a:p>
                  </a:txBody>
                  <a:tcPr marL="68580" marR="68580" marT="34290" marB="34290" anchor="ctr" horzOverflow="overflow">
                    <a:solidFill>
                      <a:srgbClr val="7030A0"/>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Sixth day</a:t>
                      </a:r>
                    </a:p>
                  </a:txBody>
                  <a:tcPr marL="68580" marR="68580" marT="34290" marB="34290" anchor="ctr" horzOverflow="overflow">
                    <a:solidFill>
                      <a:srgbClr val="008000"/>
                    </a:solidFill>
                  </a:tcPr>
                </a:tc>
                <a:extLst>
                  <a:ext uri="{0D108BD9-81ED-4DB2-BD59-A6C34878D82A}">
                    <a16:rowId xmlns:a16="http://schemas.microsoft.com/office/drawing/2014/main" val="10003"/>
                  </a:ext>
                </a:extLst>
              </a:tr>
              <a:tr h="586242">
                <a:tc>
                  <a:txBody>
                    <a:bodyPr/>
                    <a:lstStyle/>
                    <a:p>
                      <a:pPr marL="11430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1" u="none" strike="noStrike" kern="1200" cap="none" normalizeH="0" baseline="0" dirty="0">
                          <a:ln>
                            <a:noFill/>
                          </a:ln>
                          <a:solidFill>
                            <a:srgbClr val="FFFF66"/>
                          </a:solidFill>
                          <a:effectLst>
                            <a:outerShdw blurRad="38100" dist="38100" dir="2700000" algn="tl">
                              <a:srgbClr val="000000">
                                <a:alpha val="43137"/>
                              </a:srgbClr>
                            </a:outerShdw>
                          </a:effectLst>
                          <a:latin typeface="Calibri" panose="020F0502020204030204" pitchFamily="34" charset="0"/>
                          <a:ea typeface="+mn-ea"/>
                          <a:cs typeface="+mn-cs"/>
                        </a:rPr>
                        <a:t>General focus</a:t>
                      </a:r>
                    </a:p>
                  </a:txBody>
                  <a:tcPr marL="68580" marR="68580" marT="34290" marB="34290" anchor="ctr" horzOverflow="overflow">
                    <a:solidFill>
                      <a:srgbClr val="0000FF"/>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Farewell: Israel</a:t>
                      </a:r>
                    </a:p>
                  </a:txBody>
                  <a:tcPr marL="68580" marR="68580" marT="34290" marB="34290" anchor="ctr" horzOverflow="overflow">
                    <a:solidFill>
                      <a:srgbClr val="7030A0"/>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Hello: Church</a:t>
                      </a:r>
                    </a:p>
                  </a:txBody>
                  <a:tcPr marL="68580" marR="68580" marT="34290" marB="34290" anchor="ctr" horzOverflow="overflow">
                    <a:solidFill>
                      <a:srgbClr val="008000"/>
                    </a:solidFill>
                  </a:tcPr>
                </a:tc>
                <a:extLst>
                  <a:ext uri="{0D108BD9-81ED-4DB2-BD59-A6C34878D82A}">
                    <a16:rowId xmlns:a16="http://schemas.microsoft.com/office/drawing/2014/main" val="10004"/>
                  </a:ext>
                </a:extLst>
              </a:tr>
              <a:tr h="586242">
                <a:tc>
                  <a:txBody>
                    <a:bodyPr/>
                    <a:lstStyle/>
                    <a:p>
                      <a:pPr marL="11430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1" u="none" strike="noStrike" kern="1200" cap="none" normalizeH="0" baseline="0" dirty="0">
                          <a:ln>
                            <a:noFill/>
                          </a:ln>
                          <a:solidFill>
                            <a:srgbClr val="FFFF66"/>
                          </a:solidFill>
                          <a:effectLst>
                            <a:outerShdw blurRad="38100" dist="38100" dir="2700000" algn="tl">
                              <a:srgbClr val="000000">
                                <a:alpha val="43137"/>
                              </a:srgbClr>
                            </a:outerShdw>
                          </a:effectLst>
                          <a:latin typeface="Calibri" panose="020F0502020204030204" pitchFamily="34" charset="0"/>
                          <a:ea typeface="+mn-ea"/>
                          <a:cs typeface="+mn-cs"/>
                        </a:rPr>
                        <a:t>Specific focus</a:t>
                      </a:r>
                    </a:p>
                  </a:txBody>
                  <a:tcPr marL="68580" marR="68580" marT="34290" marB="34290" anchor="ctr" horzOverflow="overflow">
                    <a:solidFill>
                      <a:srgbClr val="0000FF"/>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Israel’s future</a:t>
                      </a:r>
                    </a:p>
                  </a:txBody>
                  <a:tcPr marL="68580" marR="68580" marT="34290" marB="34290" anchor="ctr" horzOverflow="overflow">
                    <a:solidFill>
                      <a:srgbClr val="7030A0"/>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Divine provisions</a:t>
                      </a:r>
                    </a:p>
                  </a:txBody>
                  <a:tcPr marL="68580" marR="68580" marT="34290" marB="34290" anchor="ctr" horzOverflow="overflow">
                    <a:solidFill>
                      <a:srgbClr val="008000"/>
                    </a:solidFill>
                  </a:tcPr>
                </a:tc>
                <a:extLst>
                  <a:ext uri="{0D108BD9-81ED-4DB2-BD59-A6C34878D82A}">
                    <a16:rowId xmlns:a16="http://schemas.microsoft.com/office/drawing/2014/main" val="10005"/>
                  </a:ext>
                </a:extLst>
              </a:tr>
              <a:tr h="587890">
                <a:tc>
                  <a:txBody>
                    <a:bodyPr/>
                    <a:lstStyle/>
                    <a:p>
                      <a:pPr marL="11430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1" u="none" strike="noStrike" kern="1200" cap="none" normalizeH="0" baseline="0" dirty="0">
                          <a:ln>
                            <a:noFill/>
                          </a:ln>
                          <a:solidFill>
                            <a:srgbClr val="FFFF66"/>
                          </a:solidFill>
                          <a:effectLst>
                            <a:outerShdw blurRad="38100" dist="38100" dir="2700000" algn="tl">
                              <a:srgbClr val="000000">
                                <a:alpha val="43137"/>
                              </a:srgbClr>
                            </a:outerShdw>
                          </a:effectLst>
                          <a:latin typeface="Calibri" panose="020F0502020204030204" pitchFamily="34" charset="0"/>
                          <a:ea typeface="+mn-ea"/>
                          <a:cs typeface="+mn-cs"/>
                        </a:rPr>
                        <a:t>Prompting</a:t>
                      </a:r>
                    </a:p>
                  </a:txBody>
                  <a:tcPr marL="68580" marR="68580" marT="34290" marB="34290" anchor="ctr" horzOverflow="overflow">
                    <a:solidFill>
                      <a:srgbClr val="0000FF"/>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Temple's destruction</a:t>
                      </a:r>
                    </a:p>
                  </a:txBody>
                  <a:tcPr marL="68580" marR="68580" marT="34290" marB="34290" anchor="ctr" horzOverflow="overflow">
                    <a:solidFill>
                      <a:srgbClr val="7030A0"/>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Christ's imminent departure</a:t>
                      </a:r>
                    </a:p>
                  </a:txBody>
                  <a:tcPr marL="68580" marR="68580" marT="34290" marB="34290" anchor="ctr" horzOverflow="overflow">
                    <a:solidFill>
                      <a:srgbClr val="008000"/>
                    </a:solidFill>
                  </a:tcPr>
                </a:tc>
                <a:extLst>
                  <a:ext uri="{0D108BD9-81ED-4DB2-BD59-A6C34878D82A}">
                    <a16:rowId xmlns:a16="http://schemas.microsoft.com/office/drawing/2014/main" val="10006"/>
                  </a:ext>
                </a:extLst>
              </a:tr>
              <a:tr h="576362">
                <a:tc>
                  <a:txBody>
                    <a:bodyPr/>
                    <a:lstStyle/>
                    <a:p>
                      <a:pPr marL="11430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1" u="none" strike="noStrike" kern="1200" cap="none" normalizeH="0" baseline="0" dirty="0">
                          <a:ln>
                            <a:noFill/>
                          </a:ln>
                          <a:solidFill>
                            <a:srgbClr val="FFFF66"/>
                          </a:solidFill>
                          <a:effectLst>
                            <a:outerShdw blurRad="38100" dist="38100" dir="2700000" algn="tl">
                              <a:srgbClr val="000000">
                                <a:alpha val="43137"/>
                              </a:srgbClr>
                            </a:outerShdw>
                          </a:effectLst>
                          <a:latin typeface="Calibri" panose="020F0502020204030204" pitchFamily="34" charset="0"/>
                          <a:ea typeface="+mn-ea"/>
                          <a:cs typeface="+mn-cs"/>
                        </a:rPr>
                        <a:t>Explanations</a:t>
                      </a:r>
                    </a:p>
                  </a:txBody>
                  <a:tcPr marL="68580" marR="68580" marT="34290" marB="34290" anchor="ctr" horzOverflow="overflow">
                    <a:solidFill>
                      <a:srgbClr val="0000FF"/>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Written OT</a:t>
                      </a:r>
                    </a:p>
                  </a:txBody>
                  <a:tcPr marL="68580" marR="68580" marT="34290" marB="34290" anchor="ctr" horzOverflow="overflow">
                    <a:solidFill>
                      <a:srgbClr val="7030A0"/>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Unwritten NT</a:t>
                      </a:r>
                    </a:p>
                  </a:txBody>
                  <a:tcPr marL="68580" marR="68580" marT="34290" marB="34290" anchor="ctr" horzOverflow="overflow">
                    <a:solidFill>
                      <a:srgbClr val="008000"/>
                    </a:solidFill>
                  </a:tcPr>
                </a:tc>
                <a:extLst>
                  <a:ext uri="{0D108BD9-81ED-4DB2-BD59-A6C34878D82A}">
                    <a16:rowId xmlns:a16="http://schemas.microsoft.com/office/drawing/2014/main" val="10007"/>
                  </a:ext>
                </a:extLst>
              </a:tr>
              <a:tr h="576362">
                <a:tc>
                  <a:txBody>
                    <a:bodyPr/>
                    <a:lstStyle/>
                    <a:p>
                      <a:pPr marL="11430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1" u="none" strike="noStrike" kern="1200" cap="none" normalizeH="0" baseline="0" dirty="0">
                          <a:ln>
                            <a:noFill/>
                          </a:ln>
                          <a:solidFill>
                            <a:srgbClr val="FFFF66"/>
                          </a:solidFill>
                          <a:effectLst>
                            <a:outerShdw blurRad="38100" dist="38100" dir="2700000" algn="tl">
                              <a:srgbClr val="000000">
                                <a:alpha val="43137"/>
                              </a:srgbClr>
                            </a:outerShdw>
                          </a:effectLst>
                          <a:latin typeface="Calibri" panose="020F0502020204030204" pitchFamily="34" charset="0"/>
                          <a:ea typeface="+mn-ea"/>
                          <a:cs typeface="+mn-cs"/>
                        </a:rPr>
                        <a:t>Apostles</a:t>
                      </a:r>
                    </a:p>
                  </a:txBody>
                  <a:tcPr marL="68580" marR="68580" marT="34290" marB="34290" anchor="ctr" horzOverflow="overflow">
                    <a:solidFill>
                      <a:srgbClr val="0000FF"/>
                    </a:solidFill>
                  </a:tcPr>
                </a:tc>
                <a:tc>
                  <a:txBody>
                    <a:bodyPr/>
                    <a:lstStyle/>
                    <a:p>
                      <a:pPr marL="11430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Israel (Matt. 19:28)</a:t>
                      </a:r>
                    </a:p>
                  </a:txBody>
                  <a:tcPr marL="68580" marR="68580" marT="34290" marB="34290" anchor="ctr" horzOverflow="overflow">
                    <a:solidFill>
                      <a:srgbClr val="7030A0"/>
                    </a:solidFill>
                  </a:tcPr>
                </a:tc>
                <a:tc>
                  <a:txBody>
                    <a:bodyPr/>
                    <a:lstStyle/>
                    <a:p>
                      <a:pPr marL="11271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Church (Eph. 2:20)</a:t>
                      </a:r>
                    </a:p>
                  </a:txBody>
                  <a:tcPr marL="68580" marR="68580" marT="34290" marB="34290" anchor="ctr" horzOverflow="overflow">
                    <a:solidFill>
                      <a:srgbClr val="008000"/>
                    </a:solidFill>
                  </a:tcPr>
                </a:tc>
                <a:extLst>
                  <a:ext uri="{0D108BD9-81ED-4DB2-BD59-A6C34878D82A}">
                    <a16:rowId xmlns:a16="http://schemas.microsoft.com/office/drawing/2014/main" val="1581406529"/>
                  </a:ext>
                </a:extLst>
              </a:tr>
            </a:tbl>
          </a:graphicData>
        </a:graphic>
      </p:graphicFrame>
    </p:spTree>
    <p:extLst>
      <p:ext uri="{BB962C8B-B14F-4D97-AF65-F5344CB8AC3E}">
        <p14:creationId xmlns:p14="http://schemas.microsoft.com/office/powerpoint/2010/main" val="24246160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F4259E9-F8CB-4AE0-9D30-0ABD1215DCFD}"/>
              </a:ext>
            </a:extLst>
          </p:cNvPr>
          <p:cNvSpPr/>
          <p:nvPr/>
        </p:nvSpPr>
        <p:spPr>
          <a:xfrm>
            <a:off x="1366838" y="218182"/>
            <a:ext cx="6410325" cy="1215717"/>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Ron Rhodes</a:t>
            </a:r>
          </a:p>
          <a:p>
            <a:pPr algn="ct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Big Book of Bible Answers: A Guide to Understanding the Most Challenging Questions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(Eugene, OR: Harvest, 2013), 278.</a:t>
            </a:r>
          </a:p>
        </p:txBody>
      </p:sp>
      <p:pic>
        <p:nvPicPr>
          <p:cNvPr id="2" name="Picture 1">
            <a:extLst>
              <a:ext uri="{FF2B5EF4-FFF2-40B4-BE49-F238E27FC236}">
                <a16:creationId xmlns:a16="http://schemas.microsoft.com/office/drawing/2014/main" id="{E8138A89-DC9F-4CD1-A67B-98FE9F32AEA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1666" r="31666"/>
          <a:stretch/>
        </p:blipFill>
        <p:spPr>
          <a:xfrm>
            <a:off x="76200" y="45720"/>
            <a:ext cx="1105408" cy="1097280"/>
          </a:xfrm>
          <a:prstGeom prst="rect">
            <a:avLst/>
          </a:prstGeom>
          <a:ln w="19050">
            <a:solidFill>
              <a:schemeClr val="tx1"/>
            </a:solidFill>
          </a:ln>
        </p:spPr>
      </p:pic>
      <p:sp>
        <p:nvSpPr>
          <p:cNvPr id="8" name="TextBox 7">
            <a:extLst>
              <a:ext uri="{FF2B5EF4-FFF2-40B4-BE49-F238E27FC236}">
                <a16:creationId xmlns:a16="http://schemas.microsoft.com/office/drawing/2014/main" id="{C56A2854-9E01-4DCA-BC81-031B8CC7BFCC}"/>
              </a:ext>
            </a:extLst>
          </p:cNvPr>
          <p:cNvSpPr txBox="1"/>
          <p:nvPr/>
        </p:nvSpPr>
        <p:spPr>
          <a:xfrm>
            <a:off x="0" y="1600200"/>
            <a:ext cx="9144000" cy="4247317"/>
          </a:xfrm>
          <a:prstGeom prst="rect">
            <a:avLst/>
          </a:prstGeom>
          <a:noFill/>
        </p:spPr>
        <p:txBody>
          <a:bodyPr wrap="square">
            <a:spAutoFit/>
          </a:bodyPr>
          <a:lstStyle/>
          <a:p>
            <a:pPr algn="just"/>
            <a:r>
              <a:rPr lang="en-US" sz="3000" dirty="0">
                <a:effectLst>
                  <a:outerShdw blurRad="38100" dist="38100" dir="2700000" algn="tl">
                    <a:srgbClr val="000000"/>
                  </a:outerShdw>
                </a:effectLst>
                <a:latin typeface="Calibri" panose="020F0502020204030204" pitchFamily="34" charset="0"/>
                <a:cs typeface="+mn-cs"/>
              </a:rPr>
              <a:t>“This view is based on the parable of the 10 virgins—depicting five virgins being prepared and five unprepared (Matthew 25:1–13). This is interpreted to mean that only faithful, and watchful Christians will be raptured...Pre-</a:t>
            </a:r>
            <a:r>
              <a:rPr lang="en-US" sz="3000" dirty="0" err="1">
                <a:effectLst>
                  <a:outerShdw blurRad="38100" dist="38100" dir="2700000" algn="tl">
                    <a:srgbClr val="000000"/>
                  </a:outerShdw>
                </a:effectLst>
                <a:latin typeface="Calibri" panose="020F0502020204030204" pitchFamily="34" charset="0"/>
                <a:cs typeface="+mn-cs"/>
              </a:rPr>
              <a:t>tribulationalists</a:t>
            </a:r>
            <a:r>
              <a:rPr lang="en-US" sz="3000" dirty="0">
                <a:effectLst>
                  <a:outerShdw blurRad="38100" dist="38100" dir="2700000" algn="tl">
                    <a:srgbClr val="000000"/>
                  </a:outerShdw>
                </a:effectLst>
                <a:latin typeface="Calibri" panose="020F0502020204030204" pitchFamily="34" charset="0"/>
                <a:cs typeface="+mn-cs"/>
              </a:rPr>
              <a:t> respond that Matthew 25:1–13 has nothing to do with the rapture. Those virgins who are ‘unprepared’ apparently represent people living during the tribulation period who are unprepared for Christ's second coming (seven years after the rapture).”</a:t>
            </a:r>
          </a:p>
        </p:txBody>
      </p:sp>
    </p:spTree>
    <p:extLst>
      <p:ext uri="{BB962C8B-B14F-4D97-AF65-F5344CB8AC3E}">
        <p14:creationId xmlns:p14="http://schemas.microsoft.com/office/powerpoint/2010/main" val="23009001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4527" y="1600200"/>
            <a:ext cx="9144000" cy="4876800"/>
          </a:xfrm>
        </p:spPr>
        <p:txBody>
          <a:bodyPr/>
          <a:lstStyle/>
          <a:p>
            <a:pPr marL="0" indent="0" algn="just">
              <a:spcBef>
                <a:spcPts val="0"/>
              </a:spcBef>
              <a:buFontTx/>
              <a:buNone/>
              <a:defRPr/>
            </a:pPr>
            <a:r>
              <a:rPr lang="en-US" sz="2800" dirty="0">
                <a:effectLst>
                  <a:outerShdw blurRad="38100" dist="38100" dir="2700000" algn="tl">
                    <a:srgbClr val="000000">
                      <a:alpha val="43137"/>
                    </a:srgbClr>
                  </a:outerShdw>
                </a:effectLst>
                <a:cs typeface="Calibri" panose="020F0502020204030204" pitchFamily="34" charset="0"/>
              </a:rPr>
              <a:t>“I believe that Peters is mistaken in confounding various thief passages with the coming of the Lord for the church (e.g., Matt. 24:37-44, Luke 17:26-37). Where these passage speak of ‘one taken...another left,’ Peters falls into the common mistake of misinterpreting Second Coming judgment passages as Rapture passages...If we consider various passages where people fail to watch or perform, we find that some very serious consequences result: Left as dead for birds of prey (Mat. 24:28, 37-43; Luke 17:37). Being cut in two with the hypocrites, weeping and gnashing of teeth (Matt. 24:51). Being shut out from the wedding feast with the . . .”</a:t>
            </a:r>
          </a:p>
        </p:txBody>
      </p:sp>
      <p:sp>
        <p:nvSpPr>
          <p:cNvPr id="5" name="Rectangle 2">
            <a:extLst>
              <a:ext uri="{FF2B5EF4-FFF2-40B4-BE49-F238E27FC236}">
                <a16:creationId xmlns:a16="http://schemas.microsoft.com/office/drawing/2014/main" id="{A0401013-4710-4009-B81E-20A988E3B87B}"/>
              </a:ext>
            </a:extLst>
          </p:cNvPr>
          <p:cNvSpPr txBox="1">
            <a:spLocks noChangeArrowheads="1"/>
          </p:cNvSpPr>
          <p:nvPr/>
        </p:nvSpPr>
        <p:spPr bwMode="auto">
          <a:xfrm>
            <a:off x="1524000" y="228600"/>
            <a:ext cx="6305550" cy="11430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effectLst>
                  <a:outerShdw blurRad="38100" dist="38100" dir="2700000" algn="tl">
                    <a:srgbClr val="000000"/>
                  </a:outerShdw>
                </a:effectLst>
                <a:ea typeface="+mn-ea"/>
                <a:cs typeface="Arial" charset="0"/>
              </a:rPr>
              <a:t>Tony Garland</a:t>
            </a:r>
          </a:p>
          <a:p>
            <a:pPr algn="ctr" eaLnBrk="1" hangingPunct="1"/>
            <a:r>
              <a:rPr lang="en-US" sz="1800" kern="0" dirty="0">
                <a:solidFill>
                  <a:schemeClr val="tx1"/>
                </a:solidFill>
                <a:effectLst>
                  <a:outerShdw blurRad="38100" dist="38100" dir="2700000" algn="tl">
                    <a:srgbClr val="000000">
                      <a:alpha val="43137"/>
                    </a:srgbClr>
                  </a:outerShdw>
                </a:effectLst>
              </a:rPr>
              <a:t>Anthony Garland, "Q181 : George Peters and the Partial Rapture View," online: www.spiritandtruth.org, accessed 13 August 2015.</a:t>
            </a:r>
          </a:p>
        </p:txBody>
      </p:sp>
      <p:pic>
        <p:nvPicPr>
          <p:cNvPr id="3074" name="Picture 2" descr="SpiritAndTruth.org Revelation">
            <a:extLst>
              <a:ext uri="{FF2B5EF4-FFF2-40B4-BE49-F238E27FC236}">
                <a16:creationId xmlns:a16="http://schemas.microsoft.com/office/drawing/2014/main" id="{0C6EA3BC-70B4-41E0-96F5-6C3C37CE15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37" y="81916"/>
            <a:ext cx="1642450" cy="1256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3561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600200"/>
            <a:ext cx="9144000" cy="4876800"/>
          </a:xfrm>
        </p:spPr>
        <p:txBody>
          <a:bodyPr/>
          <a:lstStyle/>
          <a:p>
            <a:pPr marL="0" indent="0" algn="just">
              <a:spcBef>
                <a:spcPts val="0"/>
              </a:spcBef>
              <a:buFontTx/>
              <a:buNone/>
              <a:defRPr/>
            </a:pPr>
            <a:r>
              <a:rPr lang="en-US" sz="2800" dirty="0">
                <a:effectLst>
                  <a:outerShdw blurRad="38100" dist="38100" dir="2700000" algn="tl">
                    <a:srgbClr val="000000">
                      <a:alpha val="43137"/>
                    </a:srgbClr>
                  </a:outerShdw>
                </a:effectLst>
                <a:cs typeface="Calibri" panose="020F0502020204030204" pitchFamily="34" charset="0"/>
              </a:rPr>
              <a:t>“…Master proclaiming,  I do not know you (Matt. 25:12 cf. Matt. 7:23). Being cast into outer darkness, weeping and gnashing of teeth (Matt. 25:30). Although some teach that ‘outer darkness’ is a place where under-performing believers may suffer during the Millennial Kingdom, this seems most unlikely. Jesus clearly states that those Jews who did not believe in Him—the faithless ‘sons of the Kingdom’—were bound for outer darkness (Matt. 8:12)...While not focusing specifically on Rapture-related warning passages here, I hope you can see that the way in which a person interprets various readiness warning passages—whether they can have in . . .”</a:t>
            </a:r>
          </a:p>
        </p:txBody>
      </p:sp>
      <p:sp>
        <p:nvSpPr>
          <p:cNvPr id="5" name="Rectangle 2">
            <a:extLst>
              <a:ext uri="{FF2B5EF4-FFF2-40B4-BE49-F238E27FC236}">
                <a16:creationId xmlns:a16="http://schemas.microsoft.com/office/drawing/2014/main" id="{A0401013-4710-4009-B81E-20A988E3B87B}"/>
              </a:ext>
            </a:extLst>
          </p:cNvPr>
          <p:cNvSpPr txBox="1">
            <a:spLocks noChangeArrowheads="1"/>
          </p:cNvSpPr>
          <p:nvPr/>
        </p:nvSpPr>
        <p:spPr bwMode="auto">
          <a:xfrm>
            <a:off x="1524000" y="228600"/>
            <a:ext cx="6305550" cy="11430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effectLst>
                  <a:outerShdw blurRad="38100" dist="38100" dir="2700000" algn="tl">
                    <a:srgbClr val="000000"/>
                  </a:outerShdw>
                </a:effectLst>
                <a:ea typeface="+mn-ea"/>
                <a:cs typeface="Arial" charset="0"/>
              </a:rPr>
              <a:t>Tony Garland</a:t>
            </a:r>
          </a:p>
          <a:p>
            <a:pPr algn="ctr" eaLnBrk="1" hangingPunct="1"/>
            <a:r>
              <a:rPr lang="en-US" sz="1800" kern="0" dirty="0">
                <a:solidFill>
                  <a:schemeClr val="tx1"/>
                </a:solidFill>
                <a:effectLst>
                  <a:outerShdw blurRad="38100" dist="38100" dir="2700000" algn="tl">
                    <a:srgbClr val="000000">
                      <a:alpha val="43137"/>
                    </a:srgbClr>
                  </a:outerShdw>
                </a:effectLst>
              </a:rPr>
              <a:t>Anthony Garland, "Q181 : George Peters and the Partial Rapture View," online: www.spiritandtruth.org, accessed 13 August 2015.</a:t>
            </a:r>
          </a:p>
        </p:txBody>
      </p:sp>
      <p:pic>
        <p:nvPicPr>
          <p:cNvPr id="3074" name="Picture 2" descr="SpiritAndTruth.org Revelation">
            <a:extLst>
              <a:ext uri="{FF2B5EF4-FFF2-40B4-BE49-F238E27FC236}">
                <a16:creationId xmlns:a16="http://schemas.microsoft.com/office/drawing/2014/main" id="{0C6EA3BC-70B4-41E0-96F5-6C3C37CE15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37" y="81916"/>
            <a:ext cx="1642450" cy="1256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4771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600200"/>
            <a:ext cx="9144000" cy="4876800"/>
          </a:xfrm>
        </p:spPr>
        <p:txBody>
          <a:bodyPr/>
          <a:lstStyle/>
          <a:p>
            <a:pPr marL="0" indent="0" algn="just">
              <a:spcBef>
                <a:spcPts val="0"/>
              </a:spcBef>
              <a:buFontTx/>
              <a:buNone/>
              <a:defRPr/>
            </a:pPr>
            <a:r>
              <a:rPr lang="en-US" sz="2800" dirty="0">
                <a:effectLst>
                  <a:outerShdw blurRad="38100" dist="38100" dir="2700000" algn="tl">
                    <a:srgbClr val="000000">
                      <a:alpha val="43137"/>
                    </a:srgbClr>
                  </a:outerShdw>
                </a:effectLst>
                <a:cs typeface="Calibri" panose="020F0502020204030204" pitchFamily="34" charset="0"/>
              </a:rPr>
              <a:t>“…view believers who are securely saved—will have a lot to do with whether a teacher believes that the body of Christ will be sliced into two companies, either at the Rapture or at the entry to the Millennial Kingdom to follow. Peters, while having much to offer concerning the coming Kingdom and eschatology in general, appears to be comfortable with the idea that it is our performance rather than identity that determines our destiny in relation to the Rapture. I take the opposite view: that those who are in Christ are joined to Christ in a way which cannot (and will not) be broken.”</a:t>
            </a:r>
          </a:p>
        </p:txBody>
      </p:sp>
      <p:sp>
        <p:nvSpPr>
          <p:cNvPr id="5" name="Rectangle 2">
            <a:extLst>
              <a:ext uri="{FF2B5EF4-FFF2-40B4-BE49-F238E27FC236}">
                <a16:creationId xmlns:a16="http://schemas.microsoft.com/office/drawing/2014/main" id="{A0401013-4710-4009-B81E-20A988E3B87B}"/>
              </a:ext>
            </a:extLst>
          </p:cNvPr>
          <p:cNvSpPr txBox="1">
            <a:spLocks noChangeArrowheads="1"/>
          </p:cNvSpPr>
          <p:nvPr/>
        </p:nvSpPr>
        <p:spPr bwMode="auto">
          <a:xfrm>
            <a:off x="1524000" y="228600"/>
            <a:ext cx="6305550" cy="11430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effectLst>
                  <a:outerShdw blurRad="38100" dist="38100" dir="2700000" algn="tl">
                    <a:srgbClr val="000000"/>
                  </a:outerShdw>
                </a:effectLst>
                <a:ea typeface="+mn-ea"/>
                <a:cs typeface="Arial" charset="0"/>
              </a:rPr>
              <a:t>Tony Garland</a:t>
            </a:r>
          </a:p>
          <a:p>
            <a:pPr algn="ctr" eaLnBrk="1" hangingPunct="1"/>
            <a:r>
              <a:rPr lang="en-US" sz="1800" kern="0" dirty="0">
                <a:solidFill>
                  <a:schemeClr val="tx1"/>
                </a:solidFill>
                <a:effectLst>
                  <a:outerShdw blurRad="38100" dist="38100" dir="2700000" algn="tl">
                    <a:srgbClr val="000000">
                      <a:alpha val="43137"/>
                    </a:srgbClr>
                  </a:outerShdw>
                </a:effectLst>
              </a:rPr>
              <a:t>Anthony Garland, "Q181 : George Peters and the Partial Rapture View," online: www.spiritandtruth.org, accessed 13 August 2015.</a:t>
            </a:r>
          </a:p>
        </p:txBody>
      </p:sp>
      <p:pic>
        <p:nvPicPr>
          <p:cNvPr id="3074" name="Picture 2" descr="SpiritAndTruth.org Revelation">
            <a:extLst>
              <a:ext uri="{FF2B5EF4-FFF2-40B4-BE49-F238E27FC236}">
                <a16:creationId xmlns:a16="http://schemas.microsoft.com/office/drawing/2014/main" id="{0C6EA3BC-70B4-41E0-96F5-6C3C37CE15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37" y="81916"/>
            <a:ext cx="1642450" cy="1256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2565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FC96D5-A34F-454F-95E3-61AF37F6F8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801314"/>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2"/>
              </a:buClr>
              <a:buSzPct val="75000"/>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24:36-41</a:t>
            </a:r>
          </a:p>
          <a:p>
            <a:pPr algn="just"/>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of that day and hour no one knows, not even the angels of heaven, nor the Son, but the Father alone.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coming of the Son of Man will be just like the days of Noah.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38</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as in those days before the flood they were eating and drinking, marrying and giving in marriage, until the day that Noah entered the ark,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they did not understand until the flood came and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took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airō</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them all away; so will the . . .</a:t>
            </a:r>
          </a:p>
        </p:txBody>
      </p:sp>
    </p:spTree>
    <p:extLst>
      <p:ext uri="{BB962C8B-B14F-4D97-AF65-F5344CB8AC3E}">
        <p14:creationId xmlns:p14="http://schemas.microsoft.com/office/powerpoint/2010/main" val="3006233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FC96D5-A34F-454F-95E3-61AF37F6F8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323987"/>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2"/>
              </a:buClr>
              <a:buSzPct val="75000"/>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24:36-41</a:t>
            </a:r>
          </a:p>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.coming of the Son of Man be.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40</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there will be two men in the field; one will be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taken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paralambanō</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one will be left.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41</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“Two women will be grinding at the mill; one will be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taken</a:t>
            </a:r>
            <a:r>
              <a:rPr lang="en-US" sz="3200"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paralambanō</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one will be left.”</a:t>
            </a:r>
          </a:p>
        </p:txBody>
      </p:sp>
    </p:spTree>
    <p:extLst>
      <p:ext uri="{BB962C8B-B14F-4D97-AF65-F5344CB8AC3E}">
        <p14:creationId xmlns:p14="http://schemas.microsoft.com/office/powerpoint/2010/main" val="23081286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2667000" y="1600200"/>
            <a:ext cx="6248400" cy="3962400"/>
          </a:xfrm>
        </p:spPr>
        <p:txBody>
          <a:bodyPr/>
          <a:lstStyle/>
          <a:p>
            <a:pPr marL="0" indent="0" algn="just">
              <a:spcBef>
                <a:spcPts val="0"/>
              </a:spcBef>
              <a:buFontTx/>
              <a:buNone/>
              <a:defRPr/>
            </a:pPr>
            <a:r>
              <a:rPr lang="en-US" dirty="0">
                <a:effectLst>
                  <a:outerShdw blurRad="38100" dist="38100" dir="2700000" algn="tl">
                    <a:srgbClr val="000000">
                      <a:alpha val="43137"/>
                    </a:srgbClr>
                  </a:outerShdw>
                </a:effectLst>
                <a:cs typeface="Calibri" panose="020F0502020204030204" pitchFamily="34" charset="0"/>
              </a:rPr>
              <a:t>“Again, this passage is in that discourse in which the Lord outlined His program for Israel, who was already in the tribulation period. The one taken is taken to judgment and the one left is left for the millennial blessing. Such is not the prospect for the church</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5" name="Rectangle 2">
            <a:extLst>
              <a:ext uri="{FF2B5EF4-FFF2-40B4-BE49-F238E27FC236}">
                <a16:creationId xmlns:a16="http://schemas.microsoft.com/office/drawing/2014/main" id="{A0401013-4710-4009-B81E-20A988E3B87B}"/>
              </a:ext>
            </a:extLst>
          </p:cNvPr>
          <p:cNvSpPr txBox="1">
            <a:spLocks noChangeArrowheads="1"/>
          </p:cNvSpPr>
          <p:nvPr/>
        </p:nvSpPr>
        <p:spPr bwMode="auto">
          <a:xfrm>
            <a:off x="1543050" y="228600"/>
            <a:ext cx="6057900" cy="11430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effectLst>
                  <a:outerShdw blurRad="38100" dist="38100" dir="2700000" algn="tl">
                    <a:srgbClr val="000000"/>
                  </a:outerShdw>
                </a:effectLst>
                <a:ea typeface="+mn-ea"/>
                <a:cs typeface="Arial" charset="0"/>
              </a:rPr>
              <a:t>J. Dwight Pentecost</a:t>
            </a:r>
          </a:p>
          <a:p>
            <a:pPr algn="ctr" eaLnBrk="1" hangingPunct="1"/>
            <a:r>
              <a:rPr lang="en-US" sz="1800" i="1" kern="0" dirty="0">
                <a:solidFill>
                  <a:schemeClr val="tx1"/>
                </a:solidFill>
                <a:effectLst>
                  <a:outerShdw blurRad="38100" dist="38100" dir="2700000" algn="tl">
                    <a:srgbClr val="000000">
                      <a:alpha val="43137"/>
                    </a:srgbClr>
                  </a:outerShdw>
                </a:effectLst>
              </a:rPr>
              <a:t>Things to Come</a:t>
            </a:r>
            <a:r>
              <a:rPr lang="en-US" sz="1800" kern="0" dirty="0">
                <a:solidFill>
                  <a:schemeClr val="tx1"/>
                </a:solidFill>
                <a:effectLst>
                  <a:outerShdw blurRad="38100" dist="38100" dir="2700000" algn="tl">
                    <a:srgbClr val="000000">
                      <a:alpha val="43137"/>
                    </a:srgbClr>
                  </a:outerShdw>
                </a:effectLst>
              </a:rPr>
              <a:t>, Page 162</a:t>
            </a:r>
          </a:p>
        </p:txBody>
      </p:sp>
      <p:pic>
        <p:nvPicPr>
          <p:cNvPr id="6" name="Picture 2" descr="Image result for j. dwight pentecost">
            <a:extLst>
              <a:ext uri="{FF2B5EF4-FFF2-40B4-BE49-F238E27FC236}">
                <a16:creationId xmlns:a16="http://schemas.microsoft.com/office/drawing/2014/main" id="{2AF5846F-331F-47B7-9FA6-3760E356F9E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6200" y="76200"/>
            <a:ext cx="1219200" cy="914400"/>
          </a:xfrm>
          <a:prstGeom prst="rect">
            <a:avLst/>
          </a:prstGeom>
          <a:solidFill>
            <a:srgbClr val="FFFFFF">
              <a:shade val="85000"/>
            </a:srgbClr>
          </a:solidFill>
          <a:ln w="28575"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59A62008-D53B-4C6D-BE34-29E3D5870BB0}"/>
              </a:ext>
            </a:extLst>
          </p:cNvPr>
          <p:cNvPicPr>
            <a:picLocks noChangeAspect="1"/>
          </p:cNvPicPr>
          <p:nvPr/>
        </p:nvPicPr>
        <p:blipFill>
          <a:blip r:embed="rId3"/>
          <a:stretch>
            <a:fillRect/>
          </a:stretch>
        </p:blipFill>
        <p:spPr>
          <a:xfrm>
            <a:off x="85726" y="1752600"/>
            <a:ext cx="2486860" cy="3657600"/>
          </a:xfrm>
          <a:prstGeom prst="rect">
            <a:avLst/>
          </a:prstGeom>
        </p:spPr>
      </p:pic>
    </p:spTree>
    <p:extLst>
      <p:ext uri="{BB962C8B-B14F-4D97-AF65-F5344CB8AC3E}">
        <p14:creationId xmlns:p14="http://schemas.microsoft.com/office/powerpoint/2010/main" val="3893547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9144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Strengthening the Pre-Tribulation Case</a:t>
            </a:r>
          </a:p>
        </p:txBody>
      </p:sp>
      <p:sp>
        <p:nvSpPr>
          <p:cNvPr id="19459" name="Rectangle 3"/>
          <p:cNvSpPr>
            <a:spLocks noGrp="1" noChangeArrowheads="1"/>
          </p:cNvSpPr>
          <p:nvPr>
            <p:ph idx="1"/>
          </p:nvPr>
        </p:nvSpPr>
        <p:spPr>
          <a:xfrm>
            <a:off x="635001" y="1600200"/>
            <a:ext cx="6968674" cy="3810000"/>
          </a:xfrm>
        </p:spPr>
        <p:txBody>
          <a:bodyPr/>
          <a:lstStyle/>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John 14:1-4</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Revelation 3:10</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First Thessalonians 4‒5</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Second Thessalonians 2:3a</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Matthew 24‒25</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35275" y="2362200"/>
            <a:ext cx="2336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77723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CB0E2F-3F65-4664-A075-26DD1609D7E2}"/>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324535"/>
          </a:xfrm>
          <a:prstGeom prst="rect">
            <a:avLst/>
          </a:prstGeom>
          <a:noFill/>
          <a:ln w="28575">
            <a:noFill/>
            <a:miter lim="800000"/>
            <a:headEnd/>
            <a:tailEnd/>
          </a:ln>
        </p:spPr>
        <p:txBody>
          <a:bodyPr wrap="square">
            <a:spAutoFit/>
          </a:bodyPr>
          <a:lstStyle/>
          <a:p>
            <a:pPr algn="ctr" eaLnBrk="1" fontAlgn="auto" hangingPunct="1">
              <a:spcBef>
                <a:spcPts val="0"/>
              </a:spcBef>
              <a:spcAft>
                <a:spcPts val="1200"/>
              </a:spcAft>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21:28, 34-36</a:t>
            </a:r>
          </a:p>
          <a:p>
            <a:pPr algn="just" eaLnBrk="1" hangingPunct="1">
              <a:defRPr/>
            </a:pP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28</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when these things begin to take place, straighten up and lift up your heads, because your redemption is drawing near…</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34 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be on your guard, so that your hearts will not be weighed down with dissipation and drunkenness and the worries of life, and that this day will not come on you suddenly, like a trap</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35</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it will come upon all those who live on the face of all the earth.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36</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stay alert at all times, praying that you will have strength to escape all these things that are going to take place, and to stand before the Son of Man.”</a:t>
            </a:r>
          </a:p>
        </p:txBody>
      </p:sp>
    </p:spTree>
    <p:extLst>
      <p:ext uri="{BB962C8B-B14F-4D97-AF65-F5344CB8AC3E}">
        <p14:creationId xmlns:p14="http://schemas.microsoft.com/office/powerpoint/2010/main" val="14862904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FD9DFF-5BC3-4D0B-93AF-159F09A43490}"/>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016758"/>
          </a:xfrm>
          <a:prstGeom prst="rect">
            <a:avLst/>
          </a:prstGeom>
          <a:noFill/>
          <a:ln w="28575">
            <a:noFill/>
            <a:miter lim="800000"/>
            <a:headEnd/>
            <a:tailEnd/>
          </a:ln>
        </p:spPr>
        <p:txBody>
          <a:bodyPr wrap="square">
            <a:spAutoFit/>
          </a:bodyPr>
          <a:lstStyle/>
          <a:p>
            <a:pPr algn="ctr" eaLnBrk="1" fontAlgn="auto" hangingPunct="1">
              <a:spcBef>
                <a:spcPts val="0"/>
              </a:spcBef>
              <a:spcAft>
                <a:spcPts val="1200"/>
              </a:spcAft>
              <a:defRPr/>
            </a:pPr>
            <a:r>
              <a:rPr lang="en-US" sz="36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Luke</a:t>
            </a: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 21:21, 28, 34-36</a:t>
            </a:r>
          </a:p>
          <a:p>
            <a:pPr algn="just" eaLnBrk="1" hangingPunct="1">
              <a:defRPr/>
            </a:pPr>
            <a:r>
              <a:rPr lang="en-US" sz="3000" dirty="0">
                <a:effectLst>
                  <a:outerShdw blurRad="38100" dist="38100" dir="2700000" algn="tl">
                    <a:srgbClr val="000000">
                      <a:alpha val="43137"/>
                    </a:srgbClr>
                  </a:outerShdw>
                </a:effectLst>
                <a:latin typeface="Calibri" panose="020F0502020204030204" pitchFamily="34" charset="0"/>
              </a:rPr>
              <a:t>“</a:t>
            </a:r>
            <a:r>
              <a:rPr lang="en-US" sz="3000" baseline="30000" dirty="0">
                <a:effectLst>
                  <a:outerShdw blurRad="38100" dist="38100" dir="2700000" algn="tl">
                    <a:srgbClr val="000000">
                      <a:alpha val="43137"/>
                    </a:srgbClr>
                  </a:outerShdw>
                </a:effectLst>
                <a:latin typeface="Calibri" panose="020F0502020204030204" pitchFamily="34" charset="0"/>
              </a:rPr>
              <a:t>21</a:t>
            </a:r>
            <a:r>
              <a:rPr lang="en-US" sz="3000" dirty="0">
                <a:effectLst>
                  <a:outerShdw blurRad="38100" dist="38100" dir="2700000" algn="tl">
                    <a:srgbClr val="000000">
                      <a:alpha val="43137"/>
                    </a:srgbClr>
                  </a:outerShdw>
                </a:effectLst>
                <a:latin typeface="Calibri" panose="020F0502020204030204" pitchFamily="34" charset="0"/>
              </a:rPr>
              <a:t> Then those who are in Judea must flee to the mountains, and those who are in the midst of the city must leave, and those who are in the country must not enter the city…</a:t>
            </a:r>
            <a:r>
              <a:rPr lang="en-US" sz="3000" baseline="30000" dirty="0">
                <a:effectLst>
                  <a:outerShdw blurRad="38100" dist="38100" dir="2700000" algn="tl">
                    <a:srgbClr val="000000">
                      <a:alpha val="43137"/>
                    </a:srgbClr>
                  </a:outerShdw>
                </a:effectLst>
                <a:latin typeface="Calibri" panose="020F0502020204030204" pitchFamily="34" charset="0"/>
              </a:rPr>
              <a:t>28</a:t>
            </a:r>
            <a:r>
              <a:rPr lang="en-US" sz="3000" dirty="0">
                <a:effectLst>
                  <a:outerShdw blurRad="38100" dist="38100" dir="2700000" algn="tl">
                    <a:srgbClr val="000000">
                      <a:alpha val="43137"/>
                    </a:srgbClr>
                  </a:outerShdw>
                </a:effectLst>
                <a:latin typeface="Calibri" panose="020F0502020204030204" pitchFamily="34" charset="0"/>
              </a:rPr>
              <a:t> But when these things begin to take place, straighten up and lift up your heads, because your redemption is drawing near…</a:t>
            </a:r>
            <a:r>
              <a:rPr lang="en-US" sz="3000" baseline="30000" dirty="0">
                <a:effectLst>
                  <a:outerShdw blurRad="38100" dist="38100" dir="2700000" algn="tl">
                    <a:srgbClr val="000000">
                      <a:alpha val="43137"/>
                    </a:srgbClr>
                  </a:outerShdw>
                </a:effectLst>
                <a:latin typeface="Calibri" panose="020F0502020204030204" pitchFamily="34" charset="0"/>
              </a:rPr>
              <a:t>34 </a:t>
            </a:r>
            <a:r>
              <a:rPr lang="en-US" sz="3000" dirty="0">
                <a:effectLst>
                  <a:outerShdw blurRad="38100" dist="38100" dir="2700000" algn="tl">
                    <a:srgbClr val="000000">
                      <a:alpha val="43137"/>
                    </a:srgbClr>
                  </a:outerShdw>
                </a:effectLst>
                <a:latin typeface="Calibri" panose="020F0502020204030204" pitchFamily="34" charset="0"/>
              </a:rPr>
              <a:t>But be on your guard, so that your hearts will not be weighed down with dissipation and drunkenness and the worries of life, and that this day will not come on you suddenly, like a trap; …</a:t>
            </a:r>
          </a:p>
        </p:txBody>
      </p:sp>
    </p:spTree>
    <p:extLst>
      <p:ext uri="{BB962C8B-B14F-4D97-AF65-F5344CB8AC3E}">
        <p14:creationId xmlns:p14="http://schemas.microsoft.com/office/powerpoint/2010/main" val="110432783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FD9DFF-5BC3-4D0B-93AF-159F09A43490}"/>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708434"/>
          </a:xfrm>
          <a:prstGeom prst="rect">
            <a:avLst/>
          </a:prstGeom>
          <a:noFill/>
          <a:ln w="28575">
            <a:noFill/>
            <a:miter lim="800000"/>
            <a:headEnd/>
            <a:tailEnd/>
          </a:ln>
        </p:spPr>
        <p:txBody>
          <a:bodyPr wrap="square">
            <a:spAutoFit/>
          </a:bodyPr>
          <a:lstStyle/>
          <a:p>
            <a:pPr algn="ctr" eaLnBrk="1" fontAlgn="auto" hangingPunct="1">
              <a:spcBef>
                <a:spcPts val="0"/>
              </a:spcBef>
              <a:spcAft>
                <a:spcPts val="1200"/>
              </a:spcAft>
              <a:defRPr/>
            </a:pPr>
            <a:r>
              <a:rPr lang="en-US" sz="36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Luke</a:t>
            </a: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 21:21, 28, 34-36</a:t>
            </a:r>
          </a:p>
          <a:p>
            <a:pPr algn="just" eaLnBrk="1" hangingPunct="1">
              <a:defRPr/>
            </a:pPr>
            <a:r>
              <a:rPr lang="en-US" sz="3000" dirty="0">
                <a:effectLst>
                  <a:outerShdw blurRad="38100" dist="38100" dir="2700000" algn="tl">
                    <a:srgbClr val="000000">
                      <a:alpha val="43137"/>
                    </a:srgbClr>
                  </a:outerShdw>
                </a:effectLst>
                <a:latin typeface="Calibri" panose="020F0502020204030204" pitchFamily="34" charset="0"/>
              </a:rPr>
              <a:t>. . .</a:t>
            </a:r>
            <a:r>
              <a:rPr lang="en-US" sz="3000" baseline="30000" dirty="0">
                <a:effectLst>
                  <a:outerShdw blurRad="38100" dist="38100" dir="2700000" algn="tl">
                    <a:srgbClr val="000000">
                      <a:alpha val="43137"/>
                    </a:srgbClr>
                  </a:outerShdw>
                </a:effectLst>
                <a:latin typeface="Calibri" panose="020F0502020204030204" pitchFamily="34" charset="0"/>
              </a:rPr>
              <a:t>35</a:t>
            </a:r>
            <a:r>
              <a:rPr lang="en-US" sz="3000" dirty="0">
                <a:effectLst>
                  <a:outerShdw blurRad="38100" dist="38100" dir="2700000" algn="tl">
                    <a:srgbClr val="000000">
                      <a:alpha val="43137"/>
                    </a:srgbClr>
                  </a:outerShdw>
                </a:effectLst>
                <a:latin typeface="Calibri" panose="020F0502020204030204" pitchFamily="34" charset="0"/>
              </a:rPr>
              <a:t> for it will come upon all those who live on the face of all the earth. </a:t>
            </a:r>
            <a:r>
              <a:rPr lang="en-US" sz="3000" baseline="30000" dirty="0">
                <a:effectLst>
                  <a:outerShdw blurRad="38100" dist="38100" dir="2700000" algn="tl">
                    <a:srgbClr val="000000">
                      <a:alpha val="43137"/>
                    </a:srgbClr>
                  </a:outerShdw>
                </a:effectLst>
                <a:latin typeface="Calibri" panose="020F0502020204030204" pitchFamily="34" charset="0"/>
              </a:rPr>
              <a:t>36</a:t>
            </a:r>
            <a:r>
              <a:rPr lang="en-US" sz="3000" dirty="0">
                <a:effectLst>
                  <a:outerShdw blurRad="38100" dist="38100" dir="2700000" algn="tl">
                    <a:srgbClr val="000000">
                      <a:alpha val="43137"/>
                    </a:srgbClr>
                  </a:outerShdw>
                </a:effectLst>
                <a:latin typeface="Calibri" panose="020F0502020204030204" pitchFamily="34" charset="0"/>
              </a:rPr>
              <a:t> But stay alert at all times, praying that you will have strength to escape all these things that are going to take place, and to stand before the Son of Man.”</a:t>
            </a:r>
          </a:p>
        </p:txBody>
      </p:sp>
      <p:pic>
        <p:nvPicPr>
          <p:cNvPr id="2" name="Picture 1">
            <a:extLst>
              <a:ext uri="{FF2B5EF4-FFF2-40B4-BE49-F238E27FC236}">
                <a16:creationId xmlns:a16="http://schemas.microsoft.com/office/drawing/2014/main" id="{1B756157-27FE-44D3-98D9-F6D42E0463E3}"/>
              </a:ext>
            </a:extLst>
          </p:cNvPr>
          <p:cNvPicPr>
            <a:picLocks noChangeAspect="1"/>
          </p:cNvPicPr>
          <p:nvPr/>
        </p:nvPicPr>
        <p:blipFill>
          <a:blip r:embed="rId3"/>
          <a:stretch>
            <a:fillRect/>
          </a:stretch>
        </p:blipFill>
        <p:spPr>
          <a:xfrm>
            <a:off x="3315093" y="2971800"/>
            <a:ext cx="2513814" cy="1828800"/>
          </a:xfrm>
          <a:prstGeom prst="rect">
            <a:avLst/>
          </a:prstGeom>
        </p:spPr>
      </p:pic>
    </p:spTree>
    <p:extLst>
      <p:ext uri="{BB962C8B-B14F-4D97-AF65-F5344CB8AC3E}">
        <p14:creationId xmlns:p14="http://schemas.microsoft.com/office/powerpoint/2010/main" val="10358321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2667000" y="1600200"/>
            <a:ext cx="6405327" cy="4876800"/>
          </a:xfrm>
        </p:spPr>
        <p:txBody>
          <a:bodyPr/>
          <a:lstStyle/>
          <a:p>
            <a:pPr marL="0" indent="0" algn="just">
              <a:spcBef>
                <a:spcPts val="0"/>
              </a:spcBef>
              <a:buFontTx/>
              <a:buNone/>
              <a:defRPr/>
            </a:pPr>
            <a:r>
              <a:rPr lang="en-US" sz="2900" dirty="0">
                <a:effectLst>
                  <a:outerShdw blurRad="38100" dist="38100" dir="2700000" algn="tl">
                    <a:srgbClr val="000000">
                      <a:alpha val="43137"/>
                    </a:srgbClr>
                  </a:outerShdw>
                </a:effectLst>
                <a:cs typeface="Calibri" panose="020F0502020204030204" pitchFamily="34" charset="0"/>
              </a:rPr>
              <a:t>“It will be observed that the primary reference in this chapter is to the nation of Israel, who was already in the tribulation period, and therefore this is not applicable to the church. The things to be escaped are judgments associated with ‘that day’ (vs. 34), that is, the Day of the Lord. Watchfulness is enjoined upon the church (1 Thessalonians 5:6; Titus 2:13) apart from being found worthy to participate in the translation</a:t>
            </a:r>
            <a:r>
              <a:rPr lang="en-US" sz="29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5" name="Rectangle 2">
            <a:extLst>
              <a:ext uri="{FF2B5EF4-FFF2-40B4-BE49-F238E27FC236}">
                <a16:creationId xmlns:a16="http://schemas.microsoft.com/office/drawing/2014/main" id="{A0401013-4710-4009-B81E-20A988E3B87B}"/>
              </a:ext>
            </a:extLst>
          </p:cNvPr>
          <p:cNvSpPr txBox="1">
            <a:spLocks noChangeArrowheads="1"/>
          </p:cNvSpPr>
          <p:nvPr/>
        </p:nvSpPr>
        <p:spPr bwMode="auto">
          <a:xfrm>
            <a:off x="1543050" y="228600"/>
            <a:ext cx="6057900" cy="11430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effectLst>
                  <a:outerShdw blurRad="38100" dist="38100" dir="2700000" algn="tl">
                    <a:srgbClr val="000000"/>
                  </a:outerShdw>
                </a:effectLst>
                <a:ea typeface="+mn-ea"/>
                <a:cs typeface="Arial" charset="0"/>
              </a:rPr>
              <a:t>J. Dwight Pentecost</a:t>
            </a:r>
          </a:p>
          <a:p>
            <a:pPr algn="ctr" eaLnBrk="1" hangingPunct="1"/>
            <a:r>
              <a:rPr lang="en-US" sz="1800" i="1" kern="0" dirty="0">
                <a:solidFill>
                  <a:schemeClr val="tx1"/>
                </a:solidFill>
                <a:effectLst>
                  <a:outerShdw blurRad="38100" dist="38100" dir="2700000" algn="tl">
                    <a:srgbClr val="000000">
                      <a:alpha val="43137"/>
                    </a:srgbClr>
                  </a:outerShdw>
                </a:effectLst>
              </a:rPr>
              <a:t>Things to Come</a:t>
            </a:r>
            <a:r>
              <a:rPr lang="en-US" sz="1800" kern="0" dirty="0">
                <a:solidFill>
                  <a:schemeClr val="tx1"/>
                </a:solidFill>
                <a:effectLst>
                  <a:outerShdw blurRad="38100" dist="38100" dir="2700000" algn="tl">
                    <a:srgbClr val="000000">
                      <a:alpha val="43137"/>
                    </a:srgbClr>
                  </a:outerShdw>
                </a:effectLst>
              </a:rPr>
              <a:t>, Page 161-62</a:t>
            </a:r>
          </a:p>
        </p:txBody>
      </p:sp>
      <p:pic>
        <p:nvPicPr>
          <p:cNvPr id="6" name="Picture 2" descr="Image result for j. dwight pentecost">
            <a:extLst>
              <a:ext uri="{FF2B5EF4-FFF2-40B4-BE49-F238E27FC236}">
                <a16:creationId xmlns:a16="http://schemas.microsoft.com/office/drawing/2014/main" id="{2AF5846F-331F-47B7-9FA6-3760E356F9E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6200" y="76200"/>
            <a:ext cx="1219200" cy="914400"/>
          </a:xfrm>
          <a:prstGeom prst="rect">
            <a:avLst/>
          </a:prstGeom>
          <a:solidFill>
            <a:srgbClr val="FFFFFF">
              <a:shade val="85000"/>
            </a:srgbClr>
          </a:solidFill>
          <a:ln w="28575"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723CEF06-ABFD-43BC-8C29-0AF9001AB78D}"/>
              </a:ext>
            </a:extLst>
          </p:cNvPr>
          <p:cNvPicPr>
            <a:picLocks noChangeAspect="1"/>
          </p:cNvPicPr>
          <p:nvPr/>
        </p:nvPicPr>
        <p:blipFill>
          <a:blip r:embed="rId3"/>
          <a:stretch>
            <a:fillRect/>
          </a:stretch>
        </p:blipFill>
        <p:spPr>
          <a:xfrm>
            <a:off x="85726" y="1752600"/>
            <a:ext cx="2486860" cy="3657600"/>
          </a:xfrm>
          <a:prstGeom prst="rect">
            <a:avLst/>
          </a:prstGeom>
        </p:spPr>
      </p:pic>
    </p:spTree>
    <p:extLst>
      <p:ext uri="{BB962C8B-B14F-4D97-AF65-F5344CB8AC3E}">
        <p14:creationId xmlns:p14="http://schemas.microsoft.com/office/powerpoint/2010/main" val="42259108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2E0BC0FE-4875-4AE0-89A1-8632B961BFBD}"/>
              </a:ext>
            </a:extLst>
          </p:cNvPr>
          <p:cNvSpPr>
            <a:spLocks noGrp="1" noChangeArrowheads="1"/>
          </p:cNvSpPr>
          <p:nvPr>
            <p:ph type="title"/>
          </p:nvPr>
        </p:nvSpPr>
        <p:spPr>
          <a:xfrm>
            <a:off x="800100" y="209550"/>
            <a:ext cx="7543800" cy="70485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Problems with Partial Rapturism?</a:t>
            </a:r>
          </a:p>
        </p:txBody>
      </p:sp>
      <p:sp>
        <p:nvSpPr>
          <p:cNvPr id="21507" name="Rectangle 3"/>
          <p:cNvSpPr>
            <a:spLocks noGrp="1" noChangeArrowheads="1"/>
          </p:cNvSpPr>
          <p:nvPr>
            <p:ph idx="1"/>
          </p:nvPr>
        </p:nvSpPr>
        <p:spPr>
          <a:xfrm>
            <a:off x="457200" y="990600"/>
            <a:ext cx="8229600" cy="5181600"/>
          </a:xfrm>
        </p:spPr>
        <p:txBody>
          <a:bodyPr/>
          <a:lstStyle/>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cs typeface="Calibri" panose="020F0502020204030204" pitchFamily="34" charset="0"/>
              </a:rPr>
              <a:t>Partial rapturism makes the Bema Seat Judgment unnecessary (1 Cor. 3:10-15)</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cs typeface="Calibri" panose="020F0502020204030204" pitchFamily="34" charset="0"/>
              </a:rPr>
              <a:t>Partial rapturists never objectively quantify the exact degree of faithfulness or spiritual maturity that is necessary to participate in the rapture</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cs typeface="Calibri" panose="020F0502020204030204" pitchFamily="34" charset="0"/>
              </a:rPr>
              <a:t>Partial rapturists appear individually biased</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cs typeface="Calibri" panose="020F0502020204030204" pitchFamily="34" charset="0"/>
              </a:rPr>
              <a:t>Partial rapturists dispensationally misapply Bible passages (Matt. 25:1-13)</a:t>
            </a:r>
          </a:p>
          <a:p>
            <a:pPr marL="457200" indent="-457200" algn="just" eaLnBrk="1" hangingPunct="1">
              <a:spcBef>
                <a:spcPts val="0"/>
              </a:spcBef>
              <a:spcAft>
                <a:spcPts val="1600"/>
              </a:spcAft>
              <a:buSzPct val="100000"/>
              <a:buFont typeface="+mj-lt"/>
              <a:buAutoNum type="arabicPeriod" startAt="6"/>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Partial rapturists misapply passages promising a reward to faithful believers (Rev. 3:11)</a:t>
            </a:r>
          </a:p>
        </p:txBody>
      </p:sp>
    </p:spTree>
    <p:extLst>
      <p:ext uri="{BB962C8B-B14F-4D97-AF65-F5344CB8AC3E}">
        <p14:creationId xmlns:p14="http://schemas.microsoft.com/office/powerpoint/2010/main" val="11912050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41" name="Group 33"/>
          <p:cNvGraphicFramePr>
            <a:graphicFrameLocks noGrp="1"/>
          </p:cNvGraphicFramePr>
          <p:nvPr/>
        </p:nvGraphicFramePr>
        <p:xfrm>
          <a:off x="156723" y="128024"/>
          <a:ext cx="8830559" cy="6553192"/>
        </p:xfrm>
        <a:graphic>
          <a:graphicData uri="http://schemas.openxmlformats.org/drawingml/2006/table">
            <a:tbl>
              <a:tblPr>
                <a:tableStyleId>{5940675A-B579-460E-94D1-54222C63F5DA}</a:tableStyleId>
              </a:tblPr>
              <a:tblGrid>
                <a:gridCol w="2815077">
                  <a:extLst>
                    <a:ext uri="{9D8B030D-6E8A-4147-A177-3AD203B41FA5}">
                      <a16:colId xmlns:a16="http://schemas.microsoft.com/office/drawing/2014/main" val="20000"/>
                    </a:ext>
                  </a:extLst>
                </a:gridCol>
                <a:gridCol w="2819400">
                  <a:extLst>
                    <a:ext uri="{9D8B030D-6E8A-4147-A177-3AD203B41FA5}">
                      <a16:colId xmlns:a16="http://schemas.microsoft.com/office/drawing/2014/main" val="20001"/>
                    </a:ext>
                  </a:extLst>
                </a:gridCol>
                <a:gridCol w="3196082">
                  <a:extLst>
                    <a:ext uri="{9D8B030D-6E8A-4147-A177-3AD203B41FA5}">
                      <a16:colId xmlns:a16="http://schemas.microsoft.com/office/drawing/2014/main" val="20002"/>
                    </a:ext>
                  </a:extLst>
                </a:gridCol>
              </a:tblGrid>
              <a:tr h="685731">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3600" kern="1200" dirty="0">
                          <a:solidFill>
                            <a:srgbClr val="00FFFF"/>
                          </a:solidFill>
                          <a:effectLst/>
                          <a:latin typeface="Calibri" panose="020F0502020204030204" pitchFamily="34" charset="0"/>
                          <a:ea typeface="+mj-ea"/>
                          <a:cs typeface="Calibri" panose="020F0502020204030204" pitchFamily="34" charset="0"/>
                        </a:rPr>
                        <a:t>Scripture’s Five Crowns </a:t>
                      </a:r>
                      <a:br>
                        <a:rPr lang="en-US" altLang="en-US" sz="3600" kern="1200" dirty="0">
                          <a:solidFill>
                            <a:srgbClr val="00FFFF"/>
                          </a:solidFill>
                          <a:effectLst/>
                          <a:latin typeface="Calibri" panose="020F0502020204030204" pitchFamily="34" charset="0"/>
                          <a:ea typeface="+mj-ea"/>
                          <a:cs typeface="Calibri" panose="020F0502020204030204" pitchFamily="34" charset="0"/>
                        </a:rPr>
                      </a:br>
                      <a:r>
                        <a:rPr lang="en-US" altLang="en-US" sz="2800" kern="1200" dirty="0">
                          <a:solidFill>
                            <a:schemeClr val="tx1"/>
                          </a:solidFill>
                          <a:effectLst/>
                          <a:latin typeface="Calibri" panose="020F0502020204030204" pitchFamily="34" charset="0"/>
                          <a:ea typeface="+mj-ea"/>
                          <a:cs typeface="Calibri" panose="020F0502020204030204" pitchFamily="34" charset="0"/>
                        </a:rPr>
                        <a:t>(Rev 4:10: 3:11; 2 John 8)</a:t>
                      </a:r>
                      <a:endParaRPr lang="en-US" sz="2800" kern="1200" dirty="0">
                        <a:solidFill>
                          <a:schemeClr val="tx1"/>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4048066298"/>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2"/>
                          </a:solidFill>
                          <a:effectLst/>
                          <a:latin typeface="Calibri" panose="020F0502020204030204" pitchFamily="34" charset="0"/>
                          <a:cs typeface="Calibri" panose="020F0502020204030204" pitchFamily="34" charset="0"/>
                        </a:rPr>
                        <a:t>SCRIPTURE</a:t>
                      </a:r>
                      <a:endParaRPr lang="en-US" sz="3200" b="1" u="none" kern="1200" dirty="0">
                        <a:solidFill>
                          <a:schemeClr val="bg2"/>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rgbClr val="C00000"/>
                          </a:solidFill>
                          <a:effectLst/>
                          <a:latin typeface="Calibri" panose="020F0502020204030204" pitchFamily="34" charset="0"/>
                          <a:cs typeface="Calibri" panose="020F0502020204030204" pitchFamily="34" charset="0"/>
                        </a:rPr>
                        <a:t>CROWN</a:t>
                      </a:r>
                      <a:endParaRPr lang="en-US" sz="3200" b="1" u="none" kern="1200" dirty="0">
                        <a:solidFill>
                          <a:srgbClr val="C00000"/>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1">
                              <a:lumMod val="50000"/>
                            </a:schemeClr>
                          </a:solidFill>
                          <a:effectLst/>
                          <a:latin typeface="Calibri" panose="020F0502020204030204" pitchFamily="34" charset="0"/>
                          <a:cs typeface="Calibri" panose="020F0502020204030204" pitchFamily="34" charset="0"/>
                        </a:rPr>
                        <a:t>PURPOSE</a:t>
                      </a:r>
                      <a:endParaRPr lang="en-US" sz="3200" b="1" u="none" kern="1200" dirty="0">
                        <a:solidFill>
                          <a:schemeClr val="bg1">
                            <a:lumMod val="50000"/>
                          </a:schemeClr>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0"/>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9:24-27</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Incorruptible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Gaining mastery over the flesh</a:t>
                      </a:r>
                      <a:endParaRPr kumimoji="0" lang="en-US" sz="2600" b="0" i="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1"/>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Thess. 2:19-20</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Rejoicing</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Soul winning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2"/>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Jas. 1:12; Rev. 2:10</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Life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Enduring trials</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3"/>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Pet. 5:2-4</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Glory</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Shepherding God’s people</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4"/>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2 Tim. 4:8</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kern="1200" cap="none" normalizeH="0" baseline="0" dirty="0">
                          <a:ln>
                            <a:noFill/>
                          </a:ln>
                          <a:solidFill>
                            <a:srgbClr val="C00000"/>
                          </a:solidFill>
                          <a:effectLst/>
                          <a:latin typeface="Calibri" panose="020F0502020204030204" pitchFamily="34" charset="0"/>
                          <a:cs typeface="Calibri" panose="020F0502020204030204" pitchFamily="34" charset="0"/>
                        </a:rPr>
                        <a:t>Righteousness</a:t>
                      </a:r>
                      <a:endPar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Longing for His appearing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8967599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258102-820B-4AE0-B6C6-3B0531C864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539157"/>
          </a:xfrm>
          <a:prstGeom prst="rect">
            <a:avLst/>
          </a:prstGeom>
          <a:noFill/>
          <a:ln w="28575">
            <a:noFill/>
            <a:miter lim="800000"/>
            <a:headEnd/>
            <a:tailEnd/>
          </a:ln>
        </p:spPr>
        <p:txBody>
          <a:bodyPr wrap="square">
            <a:spAutoFit/>
          </a:bodyPr>
          <a:lstStyle/>
          <a:p>
            <a:pPr algn="ctr" defTabSz="685800">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1 Corinthians 3:15</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mn-cs"/>
              </a:rPr>
              <a:t>“</a:t>
            </a:r>
            <a:r>
              <a:rPr lang="en-US" sz="3600" dirty="0">
                <a:effectLst>
                  <a:outerShdw blurRad="38100" dist="38100" dir="2700000" algn="tl">
                    <a:srgbClr val="000000">
                      <a:alpha val="43137"/>
                    </a:srgbClr>
                  </a:outerShdw>
                </a:effectLst>
                <a:latin typeface="Calibri" panose="020F0502020204030204" pitchFamily="34" charset="0"/>
              </a:rPr>
              <a:t>If any man’s work is burned up, he will suffer loss; but he himself will be saved, yet so as through fire.”</a:t>
            </a:r>
          </a:p>
        </p:txBody>
      </p:sp>
      <p:pic>
        <p:nvPicPr>
          <p:cNvPr id="4" name="Picture 3">
            <a:extLst>
              <a:ext uri="{FF2B5EF4-FFF2-40B4-BE49-F238E27FC236}">
                <a16:creationId xmlns:a16="http://schemas.microsoft.com/office/drawing/2014/main" id="{4AD8C88E-3F45-4661-815D-165E3C29CE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71800" y="2686898"/>
            <a:ext cx="3352800" cy="2011680"/>
          </a:xfrm>
          <a:prstGeom prst="rect">
            <a:avLst/>
          </a:prstGeom>
        </p:spPr>
      </p:pic>
    </p:spTree>
    <p:extLst>
      <p:ext uri="{BB962C8B-B14F-4D97-AF65-F5344CB8AC3E}">
        <p14:creationId xmlns:p14="http://schemas.microsoft.com/office/powerpoint/2010/main" val="1157981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CB0E2F-3F65-4664-A075-26DD1609D7E2}"/>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016758"/>
          </a:xfrm>
          <a:prstGeom prst="rect">
            <a:avLst/>
          </a:prstGeom>
          <a:noFill/>
          <a:ln w="28575">
            <a:noFill/>
            <a:miter lim="800000"/>
            <a:headEnd/>
            <a:tailEnd/>
          </a:ln>
        </p:spPr>
        <p:txBody>
          <a:bodyPr wrap="square">
            <a:spAutoFit/>
          </a:bodyPr>
          <a:lstStyle/>
          <a:p>
            <a:pPr algn="ctr" eaLnBrk="1" fontAlgn="auto" hangingPunct="1">
              <a:spcBef>
                <a:spcPts val="0"/>
              </a:spcBef>
              <a:spcAft>
                <a:spcPts val="1200"/>
              </a:spcAft>
              <a:defRPr/>
            </a:pPr>
            <a:r>
              <a:rPr lang="en-US" sz="36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1</a:t>
            </a: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 Corinthians 9:24-27</a:t>
            </a:r>
          </a:p>
          <a:p>
            <a:pPr algn="just" eaLnBrk="1" hangingPunct="1">
              <a:defRPr/>
            </a:pPr>
            <a:r>
              <a:rPr lang="en-US" sz="3000" dirty="0">
                <a:effectLst>
                  <a:outerShdw blurRad="38100" dist="38100" dir="2700000" algn="tl">
                    <a:srgbClr val="000000">
                      <a:alpha val="43137"/>
                    </a:srgbClr>
                  </a:outerShdw>
                </a:effectLst>
                <a:latin typeface="Calibri" panose="020F0502020204030204" pitchFamily="34" charset="0"/>
              </a:rPr>
              <a:t>“</a:t>
            </a:r>
            <a:r>
              <a:rPr lang="en-US" sz="3000" baseline="30000" dirty="0">
                <a:effectLst>
                  <a:outerShdw blurRad="38100" dist="38100" dir="2700000" algn="tl">
                    <a:srgbClr val="000000">
                      <a:alpha val="43137"/>
                    </a:srgbClr>
                  </a:outerShdw>
                </a:effectLst>
                <a:latin typeface="Calibri" panose="020F0502020204030204" pitchFamily="34" charset="0"/>
              </a:rPr>
              <a:t>24 </a:t>
            </a:r>
            <a:r>
              <a:rPr lang="en-US" sz="3000" dirty="0">
                <a:effectLst>
                  <a:outerShdw blurRad="38100" dist="38100" dir="2700000" algn="tl">
                    <a:srgbClr val="000000">
                      <a:alpha val="43137"/>
                    </a:srgbClr>
                  </a:outerShdw>
                </a:effectLst>
                <a:latin typeface="Calibri" panose="020F0502020204030204" pitchFamily="34" charset="0"/>
              </a:rPr>
              <a:t>Do you not know that those who run in a race all run, but </a:t>
            </a:r>
            <a:r>
              <a:rPr lang="en-US" sz="3000" i="1" dirty="0">
                <a:effectLst>
                  <a:outerShdw blurRad="38100" dist="38100" dir="2700000" algn="tl">
                    <a:srgbClr val="000000">
                      <a:alpha val="43137"/>
                    </a:srgbClr>
                  </a:outerShdw>
                </a:effectLst>
                <a:latin typeface="Calibri" panose="020F0502020204030204" pitchFamily="34" charset="0"/>
              </a:rPr>
              <a:t>only</a:t>
            </a:r>
            <a:r>
              <a:rPr lang="en-US" sz="3000" dirty="0">
                <a:effectLst>
                  <a:outerShdw blurRad="38100" dist="38100" dir="2700000" algn="tl">
                    <a:srgbClr val="000000">
                      <a:alpha val="43137"/>
                    </a:srgbClr>
                  </a:outerShdw>
                </a:effectLst>
                <a:latin typeface="Calibri" panose="020F0502020204030204" pitchFamily="34" charset="0"/>
              </a:rPr>
              <a:t> one receives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the prize</a:t>
            </a:r>
            <a:r>
              <a:rPr lang="en-US" sz="3000" dirty="0">
                <a:effectLst>
                  <a:outerShdw blurRad="38100" dist="38100" dir="2700000" algn="tl">
                    <a:srgbClr val="000000">
                      <a:alpha val="43137"/>
                    </a:srgbClr>
                  </a:outerShdw>
                </a:effectLst>
                <a:latin typeface="Calibri" panose="020F0502020204030204" pitchFamily="34" charset="0"/>
              </a:rPr>
              <a:t>? Run in such a way that you may win. </a:t>
            </a:r>
            <a:r>
              <a:rPr lang="en-US" sz="3000" baseline="30000" dirty="0">
                <a:effectLst>
                  <a:outerShdw blurRad="38100" dist="38100" dir="2700000" algn="tl">
                    <a:srgbClr val="000000">
                      <a:alpha val="43137"/>
                    </a:srgbClr>
                  </a:outerShdw>
                </a:effectLst>
                <a:latin typeface="Calibri" panose="020F0502020204030204" pitchFamily="34" charset="0"/>
              </a:rPr>
              <a:t>25 </a:t>
            </a:r>
            <a:r>
              <a:rPr lang="en-US" sz="3000" dirty="0">
                <a:effectLst>
                  <a:outerShdw blurRad="38100" dist="38100" dir="2700000" algn="tl">
                    <a:srgbClr val="000000">
                      <a:alpha val="43137"/>
                    </a:srgbClr>
                  </a:outerShdw>
                </a:effectLst>
                <a:latin typeface="Calibri" panose="020F0502020204030204" pitchFamily="34" charset="0"/>
              </a:rPr>
              <a:t>Everyone who competes in the games exercises self-control in all things. They then </a:t>
            </a:r>
            <a:r>
              <a:rPr lang="en-US" sz="3000" i="1" dirty="0">
                <a:effectLst>
                  <a:outerShdw blurRad="38100" dist="38100" dir="2700000" algn="tl">
                    <a:srgbClr val="000000">
                      <a:alpha val="43137"/>
                    </a:srgbClr>
                  </a:outerShdw>
                </a:effectLst>
                <a:latin typeface="Calibri" panose="020F0502020204030204" pitchFamily="34" charset="0"/>
              </a:rPr>
              <a:t>do it</a:t>
            </a:r>
            <a:r>
              <a:rPr lang="en-US" sz="3000" dirty="0">
                <a:effectLst>
                  <a:outerShdw blurRad="38100" dist="38100" dir="2700000" algn="tl">
                    <a:srgbClr val="000000">
                      <a:alpha val="43137"/>
                    </a:srgbClr>
                  </a:outerShdw>
                </a:effectLst>
                <a:latin typeface="Calibri" panose="020F0502020204030204" pitchFamily="34" charset="0"/>
              </a:rPr>
              <a:t> to receive a perishable wreath, but we an imperishable. </a:t>
            </a:r>
            <a:r>
              <a:rPr lang="en-US" sz="3000" baseline="30000" dirty="0">
                <a:effectLst>
                  <a:outerShdw blurRad="38100" dist="38100" dir="2700000" algn="tl">
                    <a:srgbClr val="000000">
                      <a:alpha val="43137"/>
                    </a:srgbClr>
                  </a:outerShdw>
                </a:effectLst>
                <a:latin typeface="Calibri" panose="020F0502020204030204" pitchFamily="34" charset="0"/>
              </a:rPr>
              <a:t>26 </a:t>
            </a:r>
            <a:r>
              <a:rPr lang="en-US" sz="3000" dirty="0">
                <a:effectLst>
                  <a:outerShdw blurRad="38100" dist="38100" dir="2700000" algn="tl">
                    <a:srgbClr val="000000">
                      <a:alpha val="43137"/>
                    </a:srgbClr>
                  </a:outerShdw>
                </a:effectLst>
                <a:latin typeface="Calibri" panose="020F0502020204030204" pitchFamily="34" charset="0"/>
              </a:rPr>
              <a:t>Therefore I run in such a way, as not without aim; I box in such a way, as not beating the air; </a:t>
            </a:r>
            <a:r>
              <a:rPr lang="en-US" sz="3000" baseline="30000" dirty="0">
                <a:effectLst>
                  <a:outerShdw blurRad="38100" dist="38100" dir="2700000" algn="tl">
                    <a:srgbClr val="000000">
                      <a:alpha val="43137"/>
                    </a:srgbClr>
                  </a:outerShdw>
                </a:effectLst>
                <a:latin typeface="Calibri" panose="020F0502020204030204" pitchFamily="34" charset="0"/>
              </a:rPr>
              <a:t>27 </a:t>
            </a:r>
            <a:r>
              <a:rPr lang="en-US" sz="3000" dirty="0">
                <a:effectLst>
                  <a:outerShdw blurRad="38100" dist="38100" dir="2700000" algn="tl">
                    <a:srgbClr val="000000">
                      <a:alpha val="43137"/>
                    </a:srgbClr>
                  </a:outerShdw>
                </a:effectLst>
                <a:latin typeface="Calibri" panose="020F0502020204030204" pitchFamily="34" charset="0"/>
              </a:rPr>
              <a:t>but</a:t>
            </a:r>
            <a:r>
              <a:rPr lang="en-US" sz="3000" b="1"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I discipline my body and make it my slave, so that, after I have preached to others, I myself will not be disqualified</a:t>
            </a:r>
            <a:r>
              <a:rPr lang="en-US" sz="30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1039575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258102-820B-4AE0-B6C6-3B0531C864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523768"/>
          </a:xfrm>
          <a:prstGeom prst="rect">
            <a:avLst/>
          </a:prstGeom>
          <a:noFill/>
          <a:ln w="28575">
            <a:noFill/>
            <a:miter lim="800000"/>
            <a:headEnd/>
            <a:tailEnd/>
          </a:ln>
        </p:spPr>
        <p:txBody>
          <a:bodyPr wrap="square">
            <a:spAutoFit/>
          </a:bodyPr>
          <a:lstStyle/>
          <a:p>
            <a:pPr algn="ctr" defTabSz="685800">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2 John 8</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mn-cs"/>
              </a:rPr>
              <a:t>“</a:t>
            </a:r>
            <a:r>
              <a:rPr lang="en-US" sz="3600" dirty="0">
                <a:effectLst>
                  <a:outerShdw blurRad="38100" dist="38100" dir="2700000" algn="tl">
                    <a:srgbClr val="000000">
                      <a:alpha val="43137"/>
                    </a:srgbClr>
                  </a:outerShdw>
                </a:effectLst>
                <a:latin typeface="Calibri" panose="020F0502020204030204" pitchFamily="34" charset="0"/>
              </a:rPr>
              <a:t>Watch yourselves, that you do not lose what we have accomplished, but that you may receive a full reward.”</a:t>
            </a:r>
          </a:p>
        </p:txBody>
      </p:sp>
      <p:pic>
        <p:nvPicPr>
          <p:cNvPr id="4" name="Picture 3">
            <a:extLst>
              <a:ext uri="{FF2B5EF4-FFF2-40B4-BE49-F238E27FC236}">
                <a16:creationId xmlns:a16="http://schemas.microsoft.com/office/drawing/2014/main" id="{4AD8C88E-3F45-4661-815D-165E3C29CE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71800" y="2686898"/>
            <a:ext cx="3352800" cy="2011680"/>
          </a:xfrm>
          <a:prstGeom prst="rect">
            <a:avLst/>
          </a:prstGeom>
        </p:spPr>
      </p:pic>
    </p:spTree>
    <p:extLst>
      <p:ext uri="{BB962C8B-B14F-4D97-AF65-F5344CB8AC3E}">
        <p14:creationId xmlns:p14="http://schemas.microsoft.com/office/powerpoint/2010/main" val="286067368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E17567-4AAB-41C0-A82B-182C3774A7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495300" y="0"/>
            <a:ext cx="8153400" cy="1969770"/>
          </a:xfrm>
          <a:prstGeom prst="rect">
            <a:avLst/>
          </a:prstGeom>
          <a:noFill/>
          <a:ln w="28575">
            <a:noFill/>
            <a:miter lim="800000"/>
            <a:headEnd/>
            <a:tailEnd/>
          </a:ln>
        </p:spPr>
        <p:txBody>
          <a:bodyPr wrap="square">
            <a:spAutoFit/>
          </a:bodyPr>
          <a:lstStyle/>
          <a:p>
            <a:pPr algn="ctr">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3:11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am coming quickly; hold fast what you have, so that no one will take your crown.”</a:t>
            </a:r>
          </a:p>
        </p:txBody>
      </p:sp>
      <p:pic>
        <p:nvPicPr>
          <p:cNvPr id="6" name="Picture 2" descr="Image result for church of philadelphia">
            <a:extLst>
              <a:ext uri="{FF2B5EF4-FFF2-40B4-BE49-F238E27FC236}">
                <a16:creationId xmlns:a16="http://schemas.microsoft.com/office/drawing/2014/main" id="{A7911A8F-E8E5-447C-A33C-25A03C6A44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40000" y="2514600"/>
            <a:ext cx="4064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889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endParaRPr lang="en-US" altLang="en-US" sz="3200" dirty="0">
              <a:solidFill>
                <a:srgbClr val="FF99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59" name="Rectangle 3"/>
          <p:cNvSpPr>
            <a:spLocks noGrp="1" noChangeArrowheads="1"/>
          </p:cNvSpPr>
          <p:nvPr>
            <p:ph idx="1"/>
          </p:nvPr>
        </p:nvSpPr>
        <p:spPr>
          <a:xfrm>
            <a:off x="846366" y="1600200"/>
            <a:ext cx="7611834"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The opposing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9124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6A8381-6B59-4804-A971-343EA2F612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770263"/>
          </a:xfrm>
          <a:prstGeom prst="rect">
            <a:avLst/>
          </a:prstGeom>
          <a:noFill/>
          <a:ln w="28575">
            <a:noFill/>
            <a:miter lim="800000"/>
            <a:headEnd/>
            <a:tailEnd/>
          </a:ln>
        </p:spPr>
        <p:txBody>
          <a:bodyPr wrap="square">
            <a:spAutoFit/>
          </a:bodyPr>
          <a:lstStyle/>
          <a:p>
            <a:pPr algn="ctr">
              <a:spcAft>
                <a:spcPts val="1200"/>
              </a:spcAft>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Timothy 4:8</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mn-cs"/>
              </a:rPr>
              <a:t>“</a:t>
            </a:r>
            <a:r>
              <a:rPr lang="en-US" sz="3600" dirty="0">
                <a:effectLst>
                  <a:outerShdw blurRad="38100" dist="38100" dir="2700000" algn="tl">
                    <a:srgbClr val="000000">
                      <a:alpha val="43137"/>
                    </a:srgbClr>
                  </a:outerShdw>
                </a:effectLst>
                <a:latin typeface="Calibri" panose="020F0502020204030204" pitchFamily="34" charset="0"/>
              </a:rPr>
              <a:t>In the future there is laid up for me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crown</a:t>
            </a:r>
            <a:r>
              <a:rPr lang="en-US" sz="3600" dirty="0">
                <a:effectLst>
                  <a:outerShdw blurRad="38100" dist="38100" dir="2700000" algn="tl">
                    <a:srgbClr val="000000">
                      <a:alpha val="43137"/>
                    </a:srgbClr>
                  </a:outerShdw>
                </a:effectLst>
                <a:latin typeface="Calibri" panose="020F0502020204030204" pitchFamily="34" charset="0"/>
              </a:rPr>
              <a:t> of righteousness, which the Lord, the righteous Judge, will award to me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on that day</a:t>
            </a:r>
            <a:r>
              <a:rPr lang="en-US" sz="3600" dirty="0">
                <a:effectLst>
                  <a:outerShdw blurRad="38100" dist="38100" dir="2700000" algn="tl">
                    <a:srgbClr val="000000">
                      <a:alpha val="43137"/>
                    </a:srgbClr>
                  </a:outerShdw>
                </a:effectLst>
                <a:latin typeface="Calibri" panose="020F0502020204030204" pitchFamily="34" charset="0"/>
              </a:rPr>
              <a:t>; and not only to me, but also to all who have loved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His appearing</a:t>
            </a:r>
            <a:r>
              <a:rPr lang="en-US" sz="36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31872556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2057400" y="1524000"/>
            <a:ext cx="7000874" cy="4876800"/>
          </a:xfrm>
        </p:spPr>
        <p:txBody>
          <a:bodyPr/>
          <a:lstStyle/>
          <a:p>
            <a:pPr marL="0" indent="0" algn="just">
              <a:spcBef>
                <a:spcPts val="0"/>
              </a:spcBef>
              <a:buFontTx/>
              <a:buNone/>
              <a:defRPr/>
            </a:pPr>
            <a:r>
              <a:rPr lang="en-US" sz="2800" dirty="0">
                <a:effectLst>
                  <a:outerShdw blurRad="38100" dist="38100" dir="2700000" algn="tl">
                    <a:srgbClr val="000000">
                      <a:alpha val="43137"/>
                    </a:srgbClr>
                  </a:outerShdw>
                </a:effectLst>
                <a:cs typeface="Calibri" panose="020F0502020204030204" pitchFamily="34" charset="0"/>
              </a:rPr>
              <a:t>“This [2 Tim. 4:8] is used by the adherents of this position to show that the rapture must be a partial one. However, it is to be noticed that the subject of the translation is not in view in this passage, but rather the question of reward. The Second Advent was intended by God to be a purifying hope (1 John 3:3). Because of such purifying a new life is produced because of the expectancy of the Lord's return. Therefore, those that truly ‘love his appearing’ will experience a new kind of life which will bring a reward</a:t>
            </a:r>
            <a:r>
              <a:rPr lang="en-US" sz="2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5" name="Rectangle 2">
            <a:extLst>
              <a:ext uri="{FF2B5EF4-FFF2-40B4-BE49-F238E27FC236}">
                <a16:creationId xmlns:a16="http://schemas.microsoft.com/office/drawing/2014/main" id="{A0401013-4710-4009-B81E-20A988E3B87B}"/>
              </a:ext>
            </a:extLst>
          </p:cNvPr>
          <p:cNvSpPr txBox="1">
            <a:spLocks noChangeArrowheads="1"/>
          </p:cNvSpPr>
          <p:nvPr/>
        </p:nvSpPr>
        <p:spPr bwMode="auto">
          <a:xfrm>
            <a:off x="1543050" y="228600"/>
            <a:ext cx="6057900" cy="11430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effectLst>
                  <a:outerShdw blurRad="38100" dist="38100" dir="2700000" algn="tl">
                    <a:srgbClr val="000000"/>
                  </a:outerShdw>
                </a:effectLst>
                <a:ea typeface="+mn-ea"/>
                <a:cs typeface="Arial" charset="0"/>
              </a:rPr>
              <a:t>J. Dwight Pentecost</a:t>
            </a:r>
          </a:p>
          <a:p>
            <a:pPr algn="ctr" eaLnBrk="1" hangingPunct="1"/>
            <a:r>
              <a:rPr lang="en-US" sz="1800" i="1" kern="0" dirty="0">
                <a:solidFill>
                  <a:schemeClr val="tx1"/>
                </a:solidFill>
                <a:effectLst>
                  <a:outerShdw blurRad="38100" dist="38100" dir="2700000" algn="tl">
                    <a:srgbClr val="000000">
                      <a:alpha val="43137"/>
                    </a:srgbClr>
                  </a:outerShdw>
                </a:effectLst>
              </a:rPr>
              <a:t>Things to Come</a:t>
            </a:r>
            <a:r>
              <a:rPr lang="en-US" sz="1800" kern="0" dirty="0">
                <a:solidFill>
                  <a:schemeClr val="tx1"/>
                </a:solidFill>
                <a:effectLst>
                  <a:outerShdw blurRad="38100" dist="38100" dir="2700000" algn="tl">
                    <a:srgbClr val="000000">
                      <a:alpha val="43137"/>
                    </a:srgbClr>
                  </a:outerShdw>
                </a:effectLst>
              </a:rPr>
              <a:t>, Page 163</a:t>
            </a:r>
          </a:p>
        </p:txBody>
      </p:sp>
      <p:pic>
        <p:nvPicPr>
          <p:cNvPr id="6" name="Picture 2" descr="Image result for j. dwight pentecost">
            <a:extLst>
              <a:ext uri="{FF2B5EF4-FFF2-40B4-BE49-F238E27FC236}">
                <a16:creationId xmlns:a16="http://schemas.microsoft.com/office/drawing/2014/main" id="{2AF5846F-331F-47B7-9FA6-3760E356F9E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6200" y="76200"/>
            <a:ext cx="1219200" cy="914400"/>
          </a:xfrm>
          <a:prstGeom prst="rect">
            <a:avLst/>
          </a:prstGeom>
          <a:solidFill>
            <a:srgbClr val="FFFFFF">
              <a:shade val="85000"/>
            </a:srgbClr>
          </a:solidFill>
          <a:ln w="28575"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69E43E9C-32A0-4497-873A-2DDEF07A2D71}"/>
              </a:ext>
            </a:extLst>
          </p:cNvPr>
          <p:cNvPicPr>
            <a:picLocks noChangeAspect="1"/>
          </p:cNvPicPr>
          <p:nvPr/>
        </p:nvPicPr>
        <p:blipFill>
          <a:blip r:embed="rId3"/>
          <a:stretch>
            <a:fillRect/>
          </a:stretch>
        </p:blipFill>
        <p:spPr>
          <a:xfrm>
            <a:off x="85729" y="1676400"/>
            <a:ext cx="1865145" cy="2743200"/>
          </a:xfrm>
          <a:prstGeom prst="rect">
            <a:avLst/>
          </a:prstGeom>
        </p:spPr>
      </p:pic>
    </p:spTree>
    <p:extLst>
      <p:ext uri="{BB962C8B-B14F-4D97-AF65-F5344CB8AC3E}">
        <p14:creationId xmlns:p14="http://schemas.microsoft.com/office/powerpoint/2010/main" val="19019192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800100" y="228600"/>
            <a:ext cx="7543800" cy="70485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Problems with Partial Rapturism?</a:t>
            </a:r>
          </a:p>
        </p:txBody>
      </p:sp>
      <p:sp>
        <p:nvSpPr>
          <p:cNvPr id="21507" name="Rectangle 3"/>
          <p:cNvSpPr>
            <a:spLocks noGrp="1" noChangeArrowheads="1"/>
          </p:cNvSpPr>
          <p:nvPr>
            <p:ph idx="1"/>
          </p:nvPr>
        </p:nvSpPr>
        <p:spPr>
          <a:xfrm>
            <a:off x="457200" y="990600"/>
            <a:ext cx="8229600" cy="5638800"/>
          </a:xfrm>
        </p:spPr>
        <p:txBody>
          <a:bodyPr/>
          <a:lstStyle/>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 divine blessing is given on the basis of His grace and not human effort (Eph. 2:8-9; Rom. 12:6)</a:t>
            </a:r>
          </a:p>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Symbolic parallels mandate that carnal as well as sanctified Christians will be taken up in the rapture (Gen. 19:22)</a:t>
            </a:r>
          </a:p>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promise of the rapture is mentioned in Paul's letter to the carnal Corinthian church (1 Cor. 15:51)</a:t>
            </a:r>
          </a:p>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partial rapture would sever Christ's body (1 Cor 12:12-14)</a:t>
            </a:r>
          </a:p>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partial rapture view subjects believers to God's wrath (Thess 1:10)</a:t>
            </a:r>
          </a:p>
        </p:txBody>
      </p:sp>
    </p:spTree>
    <p:extLst>
      <p:ext uri="{BB962C8B-B14F-4D97-AF65-F5344CB8AC3E}">
        <p14:creationId xmlns:p14="http://schemas.microsoft.com/office/powerpoint/2010/main" val="17761398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2E0BC0FE-4875-4AE0-89A1-8632B961BFBD}"/>
              </a:ext>
            </a:extLst>
          </p:cNvPr>
          <p:cNvSpPr>
            <a:spLocks noGrp="1" noChangeArrowheads="1"/>
          </p:cNvSpPr>
          <p:nvPr>
            <p:ph type="title"/>
          </p:nvPr>
        </p:nvSpPr>
        <p:spPr>
          <a:xfrm>
            <a:off x="800100" y="209550"/>
            <a:ext cx="7543800" cy="70485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Problems with Partial Rapturism?</a:t>
            </a:r>
          </a:p>
        </p:txBody>
      </p:sp>
      <p:sp>
        <p:nvSpPr>
          <p:cNvPr id="21507" name="Rectangle 3"/>
          <p:cNvSpPr>
            <a:spLocks noGrp="1" noChangeArrowheads="1"/>
          </p:cNvSpPr>
          <p:nvPr>
            <p:ph idx="1"/>
          </p:nvPr>
        </p:nvSpPr>
        <p:spPr>
          <a:xfrm>
            <a:off x="457200" y="990600"/>
            <a:ext cx="8229600" cy="5181600"/>
          </a:xfrm>
        </p:spPr>
        <p:txBody>
          <a:bodyPr/>
          <a:lstStyle/>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rapturism makes the Bema Seat Judgment unnecessary (1 Cor. 3:10-15)</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rapturists never objectively quantify the exact degree of faithfulness or spiritual maturity that is necessary to participate in the rapture</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rapturists appear individually biased</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rapturists dispensationally misapply Bible passages (Matt. 25:1-13)</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rapturists misapply passages promising a reward to faithful believers (Rev. 3:11)</a:t>
            </a:r>
          </a:p>
        </p:txBody>
      </p:sp>
    </p:spTree>
    <p:extLst>
      <p:ext uri="{BB962C8B-B14F-4D97-AF65-F5344CB8AC3E}">
        <p14:creationId xmlns:p14="http://schemas.microsoft.com/office/powerpoint/2010/main" val="24328200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E17567-4AAB-41C0-A82B-182C3774A7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pic>
        <p:nvPicPr>
          <p:cNvPr id="6" name="Picture 2" descr="Image result for church of philadelphia">
            <a:extLst>
              <a:ext uri="{FF2B5EF4-FFF2-40B4-BE49-F238E27FC236}">
                <a16:creationId xmlns:a16="http://schemas.microsoft.com/office/drawing/2014/main" id="{ED227EAC-A83A-4366-B056-D1592D123AE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51200" y="3358871"/>
            <a:ext cx="2641600" cy="14859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B9F462C-165B-474F-B823-4B72AD95B05D}"/>
              </a:ext>
            </a:extLst>
          </p:cNvPr>
          <p:cNvSpPr txBox="1"/>
          <p:nvPr/>
        </p:nvSpPr>
        <p:spPr>
          <a:xfrm>
            <a:off x="0" y="0"/>
            <a:ext cx="9144000" cy="3631763"/>
          </a:xfrm>
          <a:prstGeom prst="rect">
            <a:avLst/>
          </a:prstGeom>
          <a:noFill/>
        </p:spPr>
        <p:txBody>
          <a:bodyPr wrap="square">
            <a:spAutoFit/>
          </a:bodyPr>
          <a:lstStyle/>
          <a:p>
            <a:pPr marL="0" marR="0" algn="ctr">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3:10</a:t>
            </a:r>
          </a:p>
          <a:p>
            <a:pPr marL="0" marR="0"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Because you have kept the word of My perseverance</a:t>
            </a:r>
            <a:r>
              <a:rPr lang="en-US" sz="3600" dirty="0">
                <a:effectLst>
                  <a:outerShdw blurRad="38100" dist="38100" dir="2700000" algn="tl">
                    <a:srgbClr val="000000">
                      <a:alpha val="43137"/>
                    </a:srgbClr>
                  </a:outerShdw>
                </a:effectLst>
                <a:latin typeface="Calibri" panose="020F0502020204030204" pitchFamily="34" charset="0"/>
              </a:rPr>
              <a:t>, I also will keep you from the hour of testing, that </a:t>
            </a:r>
            <a:r>
              <a:rPr lang="en-US" sz="3600" i="1" dirty="0">
                <a:effectLst>
                  <a:outerShdw blurRad="38100" dist="38100" dir="2700000" algn="tl">
                    <a:srgbClr val="000000">
                      <a:alpha val="43137"/>
                    </a:srgbClr>
                  </a:outerShdw>
                </a:effectLst>
                <a:latin typeface="Calibri" panose="020F0502020204030204" pitchFamily="34" charset="0"/>
              </a:rPr>
              <a:t>hour</a:t>
            </a:r>
            <a:r>
              <a:rPr lang="en-US" sz="3600" dirty="0">
                <a:effectLst>
                  <a:outerShdw blurRad="38100" dist="38100" dir="2700000" algn="tl">
                    <a:srgbClr val="000000">
                      <a:alpha val="43137"/>
                    </a:srgbClr>
                  </a:outerShdw>
                </a:effectLst>
                <a:latin typeface="Calibri" panose="020F0502020204030204" pitchFamily="34" charset="0"/>
              </a:rPr>
              <a:t> which is about to come upon the whole world, to test those who dwell on the earth. </a:t>
            </a:r>
          </a:p>
        </p:txBody>
      </p:sp>
    </p:spTree>
    <p:extLst>
      <p:ext uri="{BB962C8B-B14F-4D97-AF65-F5344CB8AC3E}">
        <p14:creationId xmlns:p14="http://schemas.microsoft.com/office/powerpoint/2010/main" val="13942300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E17567-4AAB-41C0-A82B-182C3774A7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 name="TextBox 5">
            <a:extLst>
              <a:ext uri="{FF2B5EF4-FFF2-40B4-BE49-F238E27FC236}">
                <a16:creationId xmlns:a16="http://schemas.microsoft.com/office/drawing/2014/main" id="{74627A71-7DE4-42B1-A143-07F1C0CABEE4}"/>
              </a:ext>
            </a:extLst>
          </p:cNvPr>
          <p:cNvSpPr txBox="1"/>
          <p:nvPr/>
        </p:nvSpPr>
        <p:spPr>
          <a:xfrm>
            <a:off x="0" y="0"/>
            <a:ext cx="9144000" cy="4775666"/>
          </a:xfrm>
          <a:prstGeom prst="rect">
            <a:avLst/>
          </a:prstGeom>
          <a:noFill/>
        </p:spPr>
        <p:txBody>
          <a:bodyPr wrap="square">
            <a:spAutoFit/>
          </a:bodyPr>
          <a:lstStyle/>
          <a:p>
            <a:pPr marL="0" marR="0" algn="ctr">
              <a:spcBef>
                <a:spcPts val="0"/>
              </a:spcBef>
              <a:spcAft>
                <a:spcPts val="10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3:9-10</a:t>
            </a:r>
          </a:p>
          <a:p>
            <a:pPr marL="0" marR="0" algn="just">
              <a:spcBef>
                <a:spcPts val="0"/>
              </a:spcBef>
              <a:spcAft>
                <a:spcPts val="0"/>
              </a:spcAft>
            </a:pPr>
            <a:r>
              <a:rPr lang="en-US" sz="3200" u="none" strike="noStrike" baseline="30000" dirty="0">
                <a:effectLst/>
                <a:latin typeface="Calibri" panose="020F0502020204030204" pitchFamily="34" charset="0"/>
              </a:rPr>
              <a:t>9</a:t>
            </a:r>
            <a:r>
              <a:rPr lang="en-US" sz="3200" u="none" strike="noStrike" dirty="0">
                <a:effectLst/>
                <a:latin typeface="Calibri" panose="020F0502020204030204" pitchFamily="34" charset="0"/>
              </a:rPr>
              <a:t> </a:t>
            </a:r>
            <a:r>
              <a:rPr lang="en-US" sz="3200" dirty="0">
                <a:effectLst/>
                <a:latin typeface="Calibri" panose="020F0502020204030204" pitchFamily="34" charset="0"/>
              </a:rPr>
              <a:t>‘Behold, I will cause </a:t>
            </a:r>
            <a:r>
              <a:rPr lang="en-US" sz="3200" i="1" dirty="0">
                <a:effectLst/>
                <a:latin typeface="Calibri" panose="020F0502020204030204" pitchFamily="34" charset="0"/>
              </a:rPr>
              <a:t>those</a:t>
            </a:r>
            <a:r>
              <a:rPr lang="en-US" sz="3200" dirty="0">
                <a:effectLst/>
                <a:latin typeface="Calibri" panose="020F0502020204030204" pitchFamily="34" charset="0"/>
              </a:rPr>
              <a:t> of the synagogue of Satan, who say that they are Jews and are not, but lie—I will make them come and bow down at your feet, and </a:t>
            </a:r>
            <a:r>
              <a:rPr lang="en-US" sz="3200" i="1" dirty="0">
                <a:effectLst/>
                <a:latin typeface="Calibri" panose="020F0502020204030204" pitchFamily="34" charset="0"/>
              </a:rPr>
              <a:t>make them</a:t>
            </a:r>
            <a:r>
              <a:rPr lang="en-US" sz="3200" dirty="0">
                <a:effectLst/>
                <a:latin typeface="Calibri" panose="020F0502020204030204" pitchFamily="34" charset="0"/>
              </a:rPr>
              <a:t> know that I have loved </a:t>
            </a:r>
            <a:r>
              <a:rPr lang="en-US" sz="3200" b="1" u="sng" dirty="0">
                <a:solidFill>
                  <a:srgbClr val="FFFFCC"/>
                </a:solidFill>
                <a:effectLst/>
                <a:latin typeface="Calibri" panose="020F0502020204030204" pitchFamily="34" charset="0"/>
              </a:rPr>
              <a:t>you. </a:t>
            </a:r>
            <a:r>
              <a:rPr lang="en-US" sz="3200" b="1" u="sng" strike="noStrike" baseline="30000" dirty="0">
                <a:solidFill>
                  <a:srgbClr val="FFFFCC"/>
                </a:solidFill>
                <a:effectLst/>
                <a:latin typeface="Calibri" panose="020F0502020204030204" pitchFamily="34" charset="0"/>
              </a:rPr>
              <a:t>10</a:t>
            </a:r>
            <a:r>
              <a:rPr lang="en-US" sz="3200" b="1" u="sng" strike="noStrike" dirty="0">
                <a:solidFill>
                  <a:srgbClr val="FFFFCC"/>
                </a:solidFill>
                <a:effectLst/>
                <a:latin typeface="Calibri" panose="020F0502020204030204" pitchFamily="34" charset="0"/>
              </a:rPr>
              <a:t> </a:t>
            </a:r>
            <a:r>
              <a:rPr lang="en-US" sz="3200" b="1" u="sng" dirty="0">
                <a:solidFill>
                  <a:srgbClr val="FFFFCC"/>
                </a:solidFill>
                <a:effectLst/>
                <a:latin typeface="Calibri" panose="020F0502020204030204" pitchFamily="34" charset="0"/>
              </a:rPr>
              <a:t>‘Because you have kept the word of My perseverance</a:t>
            </a:r>
            <a:r>
              <a:rPr lang="en-US" sz="3200" dirty="0">
                <a:effectLst/>
                <a:latin typeface="Calibri" panose="020F0502020204030204" pitchFamily="34" charset="0"/>
              </a:rPr>
              <a:t>, I also will keep you from the hour of testing, that </a:t>
            </a:r>
            <a:r>
              <a:rPr lang="en-US" sz="3200" i="1" dirty="0">
                <a:effectLst/>
                <a:latin typeface="Calibri" panose="020F0502020204030204" pitchFamily="34" charset="0"/>
              </a:rPr>
              <a:t>hour</a:t>
            </a:r>
            <a:r>
              <a:rPr lang="en-US" sz="3200" dirty="0">
                <a:effectLst/>
                <a:latin typeface="Calibri" panose="020F0502020204030204" pitchFamily="34" charset="0"/>
              </a:rPr>
              <a:t> which is about to come upon the whole world, to test those who dwell on the earth. </a:t>
            </a:r>
          </a:p>
        </p:txBody>
      </p:sp>
    </p:spTree>
    <p:extLst>
      <p:ext uri="{BB962C8B-B14F-4D97-AF65-F5344CB8AC3E}">
        <p14:creationId xmlns:p14="http://schemas.microsoft.com/office/powerpoint/2010/main" val="30330460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257300" y="209550"/>
            <a:ext cx="6629400" cy="857250"/>
          </a:xfrm>
        </p:spPr>
        <p:txBody>
          <a:bodyPr/>
          <a:lstStyle/>
          <a:p>
            <a:pPr algn="ctr" eaLnBrk="1" hangingPunct="1"/>
            <a:r>
              <a:rPr lang="en-US" altLang="en-US" sz="3200" dirty="0">
                <a:effectLst>
                  <a:outerShdw blurRad="38100" dist="38100" dir="2700000" algn="tl">
                    <a:srgbClr val="000000">
                      <a:alpha val="43137"/>
                    </a:srgbClr>
                  </a:outerShdw>
                </a:effectLst>
                <a:cs typeface="Calibri" panose="020F0502020204030204" pitchFamily="34" charset="0"/>
              </a:rPr>
              <a:t>Problems with Beginning the Sentence in Rev. 3:10 with “Because” </a:t>
            </a:r>
          </a:p>
        </p:txBody>
      </p:sp>
      <p:sp>
        <p:nvSpPr>
          <p:cNvPr id="21507" name="Rectangle 3"/>
          <p:cNvSpPr>
            <a:spLocks noGrp="1" noChangeArrowheads="1"/>
          </p:cNvSpPr>
          <p:nvPr>
            <p:ph type="body" idx="1"/>
          </p:nvPr>
        </p:nvSpPr>
        <p:spPr>
          <a:xfrm>
            <a:off x="0" y="1295400"/>
            <a:ext cx="9144000" cy="4572000"/>
          </a:xfrm>
        </p:spPr>
        <p:txBody>
          <a:bodyPr/>
          <a:lstStyle/>
          <a:p>
            <a:pPr marL="457200" indent="-457200" algn="just" eaLnBrk="1" hangingPunct="1">
              <a:spcBef>
                <a:spcPts val="0"/>
              </a:spcBef>
              <a:spcAft>
                <a:spcPts val="1800"/>
              </a:spcAft>
              <a:buSzPct val="100000"/>
              <a:buFont typeface="+mj-lt"/>
              <a:buAutoNum type="arabicPeriod"/>
              <a:defRPr/>
            </a:pPr>
            <a:r>
              <a:rPr lang="en-US" sz="2400" dirty="0">
                <a:effectLst>
                  <a:outerShdw blurRad="38100" dist="38100" dir="2700000" algn="tl">
                    <a:srgbClr val="000000">
                      <a:alpha val="43137"/>
                    </a:srgbClr>
                  </a:outerShdw>
                </a:effectLst>
              </a:rPr>
              <a:t>Not part of the original manuscripts: chapter &amp; verse divisions &amp; punctuation marks (periods, commas, or exclamation points).</a:t>
            </a:r>
          </a:p>
          <a:p>
            <a:pPr marL="457200" indent="-457200" algn="just" eaLnBrk="1" hangingPunct="1">
              <a:spcBef>
                <a:spcPts val="0"/>
              </a:spcBef>
              <a:spcAft>
                <a:spcPts val="1800"/>
              </a:spcAft>
              <a:buSzPct val="100000"/>
              <a:buFont typeface="+mj-lt"/>
              <a:buAutoNum type="arabicPeriod"/>
              <a:defRPr/>
            </a:pPr>
            <a:r>
              <a:rPr lang="en-US" sz="2400" dirty="0">
                <a:effectLst>
                  <a:outerShdw blurRad="38100" dist="38100" dir="2700000" algn="tl">
                    <a:srgbClr val="000000">
                      <a:alpha val="43137"/>
                    </a:srgbClr>
                  </a:outerShdw>
                </a:effectLst>
              </a:rPr>
              <a:t>These things were all added by later copyists.</a:t>
            </a:r>
          </a:p>
          <a:p>
            <a:pPr marL="457200" indent="-457200" algn="just" eaLnBrk="1" hangingPunct="1">
              <a:spcBef>
                <a:spcPts val="0"/>
              </a:spcBef>
              <a:spcAft>
                <a:spcPts val="1800"/>
              </a:spcAft>
              <a:buSzPct val="100000"/>
              <a:buFont typeface="+mj-lt"/>
              <a:buAutoNum type="arabicPeriod"/>
              <a:defRPr/>
            </a:pPr>
            <a:r>
              <a:rPr lang="en-US" sz="2400" dirty="0">
                <a:effectLst>
                  <a:outerShdw blurRad="38100" dist="38100" dir="2700000" algn="tl">
                    <a:srgbClr val="000000">
                      <a:alpha val="43137"/>
                    </a:srgbClr>
                  </a:outerShdw>
                </a:effectLst>
              </a:rPr>
              <a:t>Most English translations separate the two verses with a period.</a:t>
            </a:r>
          </a:p>
          <a:p>
            <a:pPr marL="457200" indent="-457200" algn="just" eaLnBrk="1" hangingPunct="1">
              <a:spcBef>
                <a:spcPts val="0"/>
              </a:spcBef>
              <a:spcAft>
                <a:spcPts val="1800"/>
              </a:spcAft>
              <a:buSzPct val="100000"/>
              <a:buFont typeface="+mj-lt"/>
              <a:buAutoNum type="arabicPeriod"/>
              <a:defRPr/>
            </a:pPr>
            <a:r>
              <a:rPr lang="en-US" sz="2400" dirty="0">
                <a:effectLst>
                  <a:outerShdw blurRad="38100" dist="38100" dir="2700000" algn="tl">
                    <a:srgbClr val="000000">
                      <a:alpha val="43137"/>
                    </a:srgbClr>
                  </a:outerShdw>
                </a:effectLst>
              </a:rPr>
              <a:t>Thus, it becomes cause for participating the Rapture and not a cause for their enemies to worship before their feet.</a:t>
            </a:r>
          </a:p>
          <a:p>
            <a:pPr marL="457200" indent="-457200" algn="just" eaLnBrk="1" hangingPunct="1">
              <a:spcBef>
                <a:spcPts val="0"/>
              </a:spcBef>
              <a:spcAft>
                <a:spcPts val="1800"/>
              </a:spcAft>
              <a:buSzPct val="100000"/>
              <a:buFont typeface="+mj-lt"/>
              <a:buAutoNum type="arabicPeriod"/>
              <a:defRPr/>
            </a:pPr>
            <a:r>
              <a:rPr lang="en-US" sz="2400" dirty="0">
                <a:effectLst>
                  <a:outerShdw blurRad="38100" dist="38100" dir="2700000" algn="tl">
                    <a:srgbClr val="000000">
                      <a:alpha val="43137"/>
                    </a:srgbClr>
                  </a:outerShdw>
                </a:effectLst>
              </a:rPr>
              <a:t>However, the period should be placed in the middle of verse 10.</a:t>
            </a:r>
          </a:p>
          <a:p>
            <a:pPr marL="457200" indent="-457200" algn="just" eaLnBrk="1" hangingPunct="1">
              <a:spcBef>
                <a:spcPts val="0"/>
              </a:spcBef>
              <a:spcAft>
                <a:spcPts val="1800"/>
              </a:spcAft>
              <a:buSzPct val="100000"/>
              <a:buFont typeface="+mj-lt"/>
              <a:buAutoNum type="arabicPeriod"/>
              <a:defRPr/>
            </a:pPr>
            <a:r>
              <a:rPr lang="en-US" sz="2400" dirty="0">
                <a:effectLst>
                  <a:outerShdw blurRad="38100" dist="38100" dir="2700000" algn="tl">
                    <a:srgbClr val="000000">
                      <a:alpha val="43137"/>
                    </a:srgbClr>
                  </a:outerShdw>
                </a:effectLst>
              </a:rPr>
              <a:t>Thus, it becomes not a cause for participating the Rapture and a cause for their enemies to worship before their feet.</a:t>
            </a:r>
          </a:p>
        </p:txBody>
      </p:sp>
      <p:sp>
        <p:nvSpPr>
          <p:cNvPr id="2" name="TextBox 1">
            <a:extLst>
              <a:ext uri="{FF2B5EF4-FFF2-40B4-BE49-F238E27FC236}">
                <a16:creationId xmlns:a16="http://schemas.microsoft.com/office/drawing/2014/main" id="{D44FF9F5-D427-42FF-92AC-F42F5B328C0D}"/>
              </a:ext>
            </a:extLst>
          </p:cNvPr>
          <p:cNvSpPr txBox="1"/>
          <p:nvPr/>
        </p:nvSpPr>
        <p:spPr>
          <a:xfrm>
            <a:off x="1295400" y="6324600"/>
            <a:ext cx="6553200" cy="461665"/>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John Niemela, </a:t>
            </a:r>
            <a:r>
              <a:rPr lang="en-US" sz="1200" i="1" dirty="0">
                <a:latin typeface="Calibri" panose="020F0502020204030204" pitchFamily="34" charset="0"/>
                <a:cs typeface="Calibri" panose="020F0502020204030204" pitchFamily="34" charset="0"/>
              </a:rPr>
              <a:t>The Interpretation of Revelation 3:10: You Have Kept My Word</a:t>
            </a:r>
            <a:r>
              <a:rPr lang="en-US" sz="1200" dirty="0">
                <a:latin typeface="Calibri" panose="020F0502020204030204" pitchFamily="34" charset="0"/>
                <a:cs typeface="Calibri" panose="020F0502020204030204" pitchFamily="34" charset="0"/>
              </a:rPr>
              <a:t>, CTS Journal; As summarized by Dennis </a:t>
            </a:r>
            <a:r>
              <a:rPr lang="en-US" sz="1200" dirty="0" err="1">
                <a:latin typeface="Calibri" panose="020F0502020204030204" pitchFamily="34" charset="0"/>
                <a:cs typeface="Calibri" panose="020F0502020204030204" pitchFamily="34" charset="0"/>
              </a:rPr>
              <a:t>Rokser</a:t>
            </a:r>
            <a:r>
              <a:rPr lang="en-US" sz="1200" dirty="0">
                <a:latin typeface="Calibri" panose="020F0502020204030204" pitchFamily="34" charset="0"/>
                <a:cs typeface="Calibri" panose="020F0502020204030204" pitchFamily="34" charset="0"/>
              </a:rPr>
              <a:t>, </a:t>
            </a:r>
            <a:r>
              <a:rPr lang="en-US" sz="1200" i="1" dirty="0">
                <a:latin typeface="Calibri" panose="020F0502020204030204" pitchFamily="34" charset="0"/>
                <a:cs typeface="Calibri" panose="020F0502020204030204" pitchFamily="34" charset="0"/>
              </a:rPr>
              <a:t>A Golden Nugget in Revelation 3:10</a:t>
            </a:r>
            <a:r>
              <a:rPr lang="en-US" sz="1200" dirty="0">
                <a:latin typeface="Calibri" panose="020F0502020204030204" pitchFamily="34" charset="0"/>
                <a:cs typeface="Calibri" panose="020F0502020204030204" pitchFamily="34" charset="0"/>
              </a:rPr>
              <a:t>, Grace for the Race, no. 29.</a:t>
            </a:r>
          </a:p>
        </p:txBody>
      </p:sp>
    </p:spTree>
    <p:extLst>
      <p:ext uri="{BB962C8B-B14F-4D97-AF65-F5344CB8AC3E}">
        <p14:creationId xmlns:p14="http://schemas.microsoft.com/office/powerpoint/2010/main" val="907472683"/>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0" y="1295400"/>
            <a:ext cx="9144000" cy="5029200"/>
          </a:xfrm>
        </p:spPr>
        <p:txBody>
          <a:bodyPr/>
          <a:lstStyle/>
          <a:p>
            <a:pPr marL="457200" indent="-457200" algn="just" eaLnBrk="1" hangingPunct="1">
              <a:spcBef>
                <a:spcPts val="0"/>
              </a:spcBef>
              <a:spcAft>
                <a:spcPts val="1200"/>
              </a:spcAft>
              <a:buSzPct val="100000"/>
              <a:buFont typeface="+mj-lt"/>
              <a:buAutoNum type="arabicPeriod" startAt="7"/>
              <a:defRPr/>
            </a:pPr>
            <a:r>
              <a:rPr lang="en-US" sz="2400" dirty="0">
                <a:effectLst>
                  <a:outerShdw blurRad="38100" dist="38100" dir="2700000" algn="tl">
                    <a:srgbClr val="000000">
                      <a:alpha val="43137"/>
                    </a:srgbClr>
                  </a:outerShdw>
                </a:effectLst>
              </a:rPr>
              <a:t>Rev. 3:10b becomes an additional unconditional promise of Rapture participation beyond the promises of Rev. 2:9b.</a:t>
            </a:r>
          </a:p>
          <a:p>
            <a:pPr marL="457200" indent="-457200" algn="just" eaLnBrk="1" hangingPunct="1">
              <a:spcBef>
                <a:spcPts val="0"/>
              </a:spcBef>
              <a:spcAft>
                <a:spcPts val="1200"/>
              </a:spcAft>
              <a:buSzPct val="100000"/>
              <a:buFont typeface="+mj-lt"/>
              <a:buAutoNum type="arabicPeriod" startAt="7"/>
              <a:defRPr/>
            </a:pPr>
            <a:r>
              <a:rPr lang="en-US" sz="2400" dirty="0">
                <a:effectLst>
                  <a:outerShdw blurRad="38100" dist="38100" dir="2700000" algn="tl">
                    <a:srgbClr val="000000">
                      <a:alpha val="43137"/>
                    </a:srgbClr>
                  </a:outerShdw>
                </a:effectLst>
              </a:rPr>
              <a:t>It is rare to begin a sentence with “because” (</a:t>
            </a:r>
            <a:r>
              <a:rPr lang="en-US" sz="2400" i="1" dirty="0" err="1">
                <a:effectLst>
                  <a:outerShdw blurRad="38100" dist="38100" dir="2700000" algn="tl">
                    <a:srgbClr val="000000">
                      <a:alpha val="43137"/>
                    </a:srgbClr>
                  </a:outerShdw>
                </a:effectLst>
              </a:rPr>
              <a:t>hoti</a:t>
            </a:r>
            <a:r>
              <a:rPr lang="en-US" sz="2400" dirty="0">
                <a:effectLst>
                  <a:outerShdw blurRad="38100" dist="38100" dir="2700000" algn="tl">
                    <a:srgbClr val="000000">
                      <a:alpha val="43137"/>
                    </a:srgbClr>
                  </a:outerShdw>
                </a:effectLst>
              </a:rPr>
              <a:t>) in a causative sense.</a:t>
            </a:r>
          </a:p>
          <a:p>
            <a:pPr marL="457200" indent="-457200" algn="just" eaLnBrk="1" hangingPunct="1">
              <a:spcBef>
                <a:spcPts val="0"/>
              </a:spcBef>
              <a:spcAft>
                <a:spcPts val="1200"/>
              </a:spcAft>
              <a:buSzPct val="100000"/>
              <a:buFont typeface="+mj-lt"/>
              <a:buAutoNum type="arabicPeriod" startAt="7"/>
              <a:defRPr/>
            </a:pPr>
            <a:r>
              <a:rPr lang="en-US" sz="2400" dirty="0">
                <a:effectLst>
                  <a:outerShdw blurRad="38100" dist="38100" dir="2700000" algn="tl">
                    <a:srgbClr val="000000">
                      <a:alpha val="43137"/>
                    </a:srgbClr>
                  </a:outerShdw>
                </a:effectLst>
              </a:rPr>
              <a:t>Instead, </a:t>
            </a:r>
            <a:r>
              <a:rPr lang="en-US" sz="2400" i="1" dirty="0" err="1">
                <a:effectLst>
                  <a:outerShdw blurRad="38100" dist="38100" dir="2700000" algn="tl">
                    <a:srgbClr val="000000">
                      <a:alpha val="43137"/>
                    </a:srgbClr>
                  </a:outerShdw>
                </a:effectLst>
              </a:rPr>
              <a:t>hoti</a:t>
            </a:r>
            <a:r>
              <a:rPr lang="en-US" sz="2400" dirty="0">
                <a:effectLst>
                  <a:outerShdw blurRad="38100" dist="38100" dir="2700000" algn="tl">
                    <a:srgbClr val="000000">
                      <a:alpha val="43137"/>
                    </a:srgbClr>
                  </a:outerShdw>
                </a:effectLst>
              </a:rPr>
              <a:t> (“because”), when casual in function, usually follows a statement or promise in providing a reason for what preceded it in the sentence.</a:t>
            </a:r>
          </a:p>
          <a:p>
            <a:pPr marL="457200" indent="-457200" algn="just" eaLnBrk="1" hangingPunct="1">
              <a:spcBef>
                <a:spcPts val="0"/>
              </a:spcBef>
              <a:spcAft>
                <a:spcPts val="1200"/>
              </a:spcAft>
              <a:buSzPct val="100000"/>
              <a:buFont typeface="+mj-lt"/>
              <a:buAutoNum type="arabicPeriod" startAt="7"/>
              <a:defRPr/>
            </a:pPr>
            <a:r>
              <a:rPr lang="en-US" sz="2400" dirty="0">
                <a:effectLst>
                  <a:outerShdw blurRad="38100" dist="38100" dir="2700000" algn="tl">
                    <a:srgbClr val="000000">
                      <a:alpha val="43137"/>
                    </a:srgbClr>
                  </a:outerShdw>
                </a:effectLst>
              </a:rPr>
              <a:t>Thus, Greek sentences rarely begin a sentence with the phrase “Because you have” when explaining the cause or reason for something, as Greek and English texts of Revelation 3:10 unfortunately do today. Instead, the “because” phraseology consistently follows later in the sentence.</a:t>
            </a:r>
          </a:p>
        </p:txBody>
      </p:sp>
      <p:sp>
        <p:nvSpPr>
          <p:cNvPr id="7" name="Rectangle 2">
            <a:extLst>
              <a:ext uri="{FF2B5EF4-FFF2-40B4-BE49-F238E27FC236}">
                <a16:creationId xmlns:a16="http://schemas.microsoft.com/office/drawing/2014/main" id="{FF435CC1-F6DD-46A6-914C-849D6D891167}"/>
              </a:ext>
            </a:extLst>
          </p:cNvPr>
          <p:cNvSpPr>
            <a:spLocks noGrp="1" noChangeArrowheads="1"/>
          </p:cNvSpPr>
          <p:nvPr>
            <p:ph type="title"/>
          </p:nvPr>
        </p:nvSpPr>
        <p:spPr>
          <a:xfrm>
            <a:off x="1257300" y="209550"/>
            <a:ext cx="6629400" cy="857250"/>
          </a:xfrm>
        </p:spPr>
        <p:txBody>
          <a:bodyPr/>
          <a:lstStyle/>
          <a:p>
            <a:pPr algn="ctr" eaLnBrk="1" hangingPunct="1"/>
            <a:r>
              <a:rPr lang="en-US" altLang="en-US" sz="3200" dirty="0">
                <a:effectLst>
                  <a:outerShdw blurRad="38100" dist="38100" dir="2700000" algn="tl">
                    <a:srgbClr val="000000">
                      <a:alpha val="43137"/>
                    </a:srgbClr>
                  </a:outerShdw>
                </a:effectLst>
                <a:cs typeface="Calibri" panose="020F0502020204030204" pitchFamily="34" charset="0"/>
              </a:rPr>
              <a:t>Problems with Beginning the Sentence in Rev. 3:10 with “Because” (cont’d)</a:t>
            </a:r>
          </a:p>
        </p:txBody>
      </p:sp>
      <p:sp>
        <p:nvSpPr>
          <p:cNvPr id="5" name="TextBox 4">
            <a:extLst>
              <a:ext uri="{FF2B5EF4-FFF2-40B4-BE49-F238E27FC236}">
                <a16:creationId xmlns:a16="http://schemas.microsoft.com/office/drawing/2014/main" id="{7C255AD7-D3CC-4F2A-88BD-396629E8BB5E}"/>
              </a:ext>
            </a:extLst>
          </p:cNvPr>
          <p:cNvSpPr txBox="1"/>
          <p:nvPr/>
        </p:nvSpPr>
        <p:spPr>
          <a:xfrm>
            <a:off x="1295400" y="6324600"/>
            <a:ext cx="6553200" cy="461665"/>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John Niemela, </a:t>
            </a:r>
            <a:r>
              <a:rPr lang="en-US" sz="1200" i="1" dirty="0">
                <a:latin typeface="Calibri" panose="020F0502020204030204" pitchFamily="34" charset="0"/>
                <a:cs typeface="Calibri" panose="020F0502020204030204" pitchFamily="34" charset="0"/>
              </a:rPr>
              <a:t>The Interpretation of Revelation 3:10: You Have Kept My Word</a:t>
            </a:r>
            <a:r>
              <a:rPr lang="en-US" sz="1200" dirty="0">
                <a:latin typeface="Calibri" panose="020F0502020204030204" pitchFamily="34" charset="0"/>
                <a:cs typeface="Calibri" panose="020F0502020204030204" pitchFamily="34" charset="0"/>
              </a:rPr>
              <a:t>, CTS Journal; As summarized by Dennis </a:t>
            </a:r>
            <a:r>
              <a:rPr lang="en-US" sz="1200" dirty="0" err="1">
                <a:latin typeface="Calibri" panose="020F0502020204030204" pitchFamily="34" charset="0"/>
                <a:cs typeface="Calibri" panose="020F0502020204030204" pitchFamily="34" charset="0"/>
              </a:rPr>
              <a:t>Rokser</a:t>
            </a:r>
            <a:r>
              <a:rPr lang="en-US" sz="1200" dirty="0">
                <a:latin typeface="Calibri" panose="020F0502020204030204" pitchFamily="34" charset="0"/>
                <a:cs typeface="Calibri" panose="020F0502020204030204" pitchFamily="34" charset="0"/>
              </a:rPr>
              <a:t>, </a:t>
            </a:r>
            <a:r>
              <a:rPr lang="en-US" sz="1200" i="1" dirty="0">
                <a:latin typeface="Calibri" panose="020F0502020204030204" pitchFamily="34" charset="0"/>
                <a:cs typeface="Calibri" panose="020F0502020204030204" pitchFamily="34" charset="0"/>
              </a:rPr>
              <a:t>A Golden Nugget in Revelation 3:10</a:t>
            </a:r>
            <a:r>
              <a:rPr lang="en-US" sz="1200" dirty="0">
                <a:latin typeface="Calibri" panose="020F0502020204030204" pitchFamily="34" charset="0"/>
                <a:cs typeface="Calibri" panose="020F0502020204030204" pitchFamily="34" charset="0"/>
              </a:rPr>
              <a:t>, Grace for the Race, no. 29.</a:t>
            </a:r>
          </a:p>
        </p:txBody>
      </p:sp>
    </p:spTree>
    <p:extLst>
      <p:ext uri="{BB962C8B-B14F-4D97-AF65-F5344CB8AC3E}">
        <p14:creationId xmlns:p14="http://schemas.microsoft.com/office/powerpoint/2010/main" val="2791445287"/>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E17567-4AAB-41C0-A82B-182C3774A7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832092"/>
          </a:xfrm>
          <a:prstGeom prst="rect">
            <a:avLst/>
          </a:prstGeom>
          <a:noFill/>
          <a:ln w="28575">
            <a:noFill/>
            <a:miter lim="800000"/>
            <a:headEnd/>
            <a:tailEnd/>
          </a:ln>
        </p:spPr>
        <p:txBody>
          <a:bodyPr wrap="square">
            <a:spAutoFit/>
          </a:bodyPr>
          <a:lstStyle/>
          <a:p>
            <a:pPr algn="ctr">
              <a:spcBef>
                <a:spcPts val="0"/>
              </a:spcBef>
              <a:spcAft>
                <a:spcPts val="10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3:9-10</a:t>
            </a:r>
          </a:p>
          <a:p>
            <a:pPr algn="ctr">
              <a:spcAft>
                <a:spcPts val="1200"/>
              </a:spcAft>
            </a:pP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MacDonald’s Idiomatic Translation (MIT) </a:t>
            </a:r>
          </a:p>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would put at your disposal those from the synagogue of Satan who call themselves Jews but are not; they are lying. See: I will make them come and bow down before your feet, and they will know that I loved you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you kept my enduring word. I also will keep you from the time of trial that is about to come...”</a:t>
            </a:r>
          </a:p>
        </p:txBody>
      </p:sp>
    </p:spTree>
    <p:extLst>
      <p:ext uri="{BB962C8B-B14F-4D97-AF65-F5344CB8AC3E}">
        <p14:creationId xmlns:p14="http://schemas.microsoft.com/office/powerpoint/2010/main" val="16669215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E17567-4AAB-41C0-A82B-182C3774A7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pic>
        <p:nvPicPr>
          <p:cNvPr id="6" name="Picture 2" descr="Image result for church of philadelphia">
            <a:extLst>
              <a:ext uri="{FF2B5EF4-FFF2-40B4-BE49-F238E27FC236}">
                <a16:creationId xmlns:a16="http://schemas.microsoft.com/office/drawing/2014/main" id="{ED227EAC-A83A-4366-B056-D1592D123AE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51200" y="3358871"/>
            <a:ext cx="2641600" cy="14859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B9F462C-165B-474F-B823-4B72AD95B05D}"/>
              </a:ext>
            </a:extLst>
          </p:cNvPr>
          <p:cNvSpPr txBox="1"/>
          <p:nvPr/>
        </p:nvSpPr>
        <p:spPr>
          <a:xfrm>
            <a:off x="0" y="0"/>
            <a:ext cx="9144000" cy="3477875"/>
          </a:xfrm>
          <a:prstGeom prst="rect">
            <a:avLst/>
          </a:prstGeom>
          <a:noFill/>
        </p:spPr>
        <p:txBody>
          <a:bodyPr wrap="square">
            <a:spAutoFit/>
          </a:bodyPr>
          <a:lstStyle/>
          <a:p>
            <a:pPr marL="0" marR="0" algn="ctr">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3:10</a:t>
            </a:r>
          </a:p>
          <a:p>
            <a:pPr marL="0" marR="0"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rPr>
              <a:t>‘Because you have kept the word of My perseverance,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I also will keep you from the hour of testing, that hour which is about to come upon the whole world, to test those who dwell on the earth</a:t>
            </a:r>
            <a:r>
              <a:rPr lang="en-US" sz="3400" dirty="0">
                <a:effectLst>
                  <a:outerShdw blurRad="38100" dist="38100" dir="2700000" algn="tl">
                    <a:srgbClr val="000000">
                      <a:alpha val="43137"/>
                    </a:srgbClr>
                  </a:outerShdw>
                </a:effectLst>
                <a:latin typeface="Calibri" panose="020F0502020204030204" pitchFamily="34" charset="0"/>
              </a:rPr>
              <a:t>. </a:t>
            </a:r>
          </a:p>
        </p:txBody>
      </p:sp>
    </p:spTree>
    <p:extLst>
      <p:ext uri="{BB962C8B-B14F-4D97-AF65-F5344CB8AC3E}">
        <p14:creationId xmlns:p14="http://schemas.microsoft.com/office/powerpoint/2010/main" val="6598018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22300</TotalTime>
  <Words>7521</Words>
  <Application>Microsoft Office PowerPoint</Application>
  <PresentationFormat>On-screen Show (4:3)</PresentationFormat>
  <Paragraphs>507</Paragraphs>
  <Slides>101</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101</vt:i4>
      </vt:variant>
    </vt:vector>
  </HeadingPairs>
  <TitlesOfParts>
    <vt:vector size="107" baseType="lpstr">
      <vt:lpstr>Arial</vt:lpstr>
      <vt:lpstr>Calibri</vt:lpstr>
      <vt:lpstr>system-ui</vt:lpstr>
      <vt:lpstr>Times New Roman</vt:lpstr>
      <vt:lpstr>Wingdings</vt:lpstr>
      <vt:lpstr>Azure</vt:lpstr>
      <vt:lpstr>PowerPoint Presentation</vt:lpstr>
      <vt:lpstr>The Rapture Course Overview</vt:lpstr>
      <vt:lpstr>The Rapture Course Overview</vt:lpstr>
      <vt:lpstr>What is the Rapture?</vt:lpstr>
      <vt:lpstr>The Rapture Course Overview</vt:lpstr>
      <vt:lpstr>PowerPoint Presentation</vt:lpstr>
      <vt:lpstr>The Rapture Course Overview</vt:lpstr>
      <vt:lpstr>Strengthening the Pre-Tribulation Case</vt:lpstr>
      <vt:lpstr>The Rapture Course Overview</vt:lpstr>
      <vt:lpstr>When Will the Rapture Take Place Relative to the Tribulation Period?</vt:lpstr>
      <vt:lpstr>Problems with Partial Rapturism?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Problems with Partial Rapturism?</vt:lpstr>
      <vt:lpstr>PowerPoint Presentation</vt:lpstr>
      <vt:lpstr>PowerPoint Presentation</vt:lpstr>
      <vt:lpstr>PowerPoint Presentation</vt:lpstr>
      <vt:lpstr>PowerPoint Presentation</vt:lpstr>
      <vt:lpstr>What is the Rapture?</vt:lpstr>
      <vt:lpstr>PowerPoint Presentation</vt:lpstr>
      <vt:lpstr>PowerPoint Presentation</vt:lpstr>
      <vt:lpstr>Reunion (1 Thess 4:14-16)</vt:lpstr>
      <vt:lpstr>PowerPoint Presentation</vt:lpstr>
      <vt:lpstr>PowerPoint Presentation</vt:lpstr>
      <vt:lpstr>PowerPoint Presentation</vt:lpstr>
      <vt:lpstr>PowerPoint Presentation</vt:lpstr>
      <vt:lpstr>Christian Anti-Semitism</vt:lpstr>
      <vt:lpstr>Christian Anti-Semitism</vt:lpstr>
      <vt:lpstr>Christian Anti-Semitism</vt:lpstr>
      <vt:lpstr>Christian Anti-Semitism</vt:lpstr>
      <vt:lpstr>Problems with Partial Rapturism?</vt:lpstr>
      <vt:lpstr>PowerPoint Presentation</vt:lpstr>
      <vt:lpstr>Promised Exemption from Divine Wrath</vt:lpstr>
      <vt:lpstr>PowerPoint Presentation</vt:lpstr>
      <vt:lpstr>PowerPoint Presentation</vt:lpstr>
      <vt:lpstr>Problems with Partial Rapturism?</vt:lpstr>
      <vt:lpstr>Why?</vt:lpstr>
      <vt:lpstr>PowerPoint Presentation</vt:lpstr>
      <vt:lpstr>PowerPoint Presentation</vt:lpstr>
      <vt:lpstr>PowerPoint Presentation</vt:lpstr>
      <vt:lpstr>PowerPoint Presentation</vt:lpstr>
      <vt:lpstr>PowerPoint Presentation</vt:lpstr>
      <vt:lpstr>Problems with Partial Rapturism?</vt:lpstr>
      <vt:lpstr>PowerPoint Presentation</vt:lpstr>
      <vt:lpstr>Lordship Salvation  7 Problems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DTS Doctrinal Statement Article XI—Assurance</vt:lpstr>
      <vt:lpstr>Lewis Sperry Chafer, Salvation: A Clear Doctrinal Analysis  (Grand Rapids: Zondervan, 1977), 60. Italics added</vt:lpstr>
      <vt:lpstr>Problems with Partial Rapturism?</vt:lpstr>
      <vt:lpstr>PowerPoint Presentation</vt:lpstr>
      <vt:lpstr>Problems with Partial Rapturism?</vt:lpstr>
      <vt:lpstr>PowerPoint Presentation</vt:lpstr>
      <vt:lpstr>Preview of Matthew 24–25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Problems with Partial Rapturism?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Problems with Partial Rapturism?</vt:lpstr>
      <vt:lpstr>Problems with Partial Rapturism?</vt:lpstr>
      <vt:lpstr>PowerPoint Presentation</vt:lpstr>
      <vt:lpstr>PowerPoint Presentation</vt:lpstr>
      <vt:lpstr>Problems with Beginning the Sentence in Rev. 3:10 with “Because” </vt:lpstr>
      <vt:lpstr>Problems with Beginning the Sentence in Rev. 3:10 with “Because” (cont’d)</vt:lpstr>
      <vt:lpstr>PowerPoint Presentation</vt:lpstr>
      <vt:lpstr>PowerPoint Presentation</vt:lpstr>
      <vt:lpstr>CONCLUSION</vt:lpstr>
      <vt:lpstr>The Rapture Course Overview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RAPTURE 050 - Partial Rapture - Part 2</dc:title>
  <dc:subject>RAPTURE - Partial Rapture</dc:subject>
  <dc:creator>A. Woods</dc:creator>
  <dc:description>Modified by Jim McGowan</dc:description>
  <cp:lastModifiedBy>James McGowan</cp:lastModifiedBy>
  <cp:revision>2517</cp:revision>
  <cp:lastPrinted>2021-05-15T22:03:24Z</cp:lastPrinted>
  <dcterms:created xsi:type="dcterms:W3CDTF">2009-03-17T12:21:13Z</dcterms:created>
  <dcterms:modified xsi:type="dcterms:W3CDTF">2021-05-25T15:46:16Z</dcterms:modified>
</cp:coreProperties>
</file>