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71" r:id="rId2"/>
  </p:sldMasterIdLst>
  <p:notesMasterIdLst>
    <p:notesMasterId r:id="rId46"/>
  </p:notesMasterIdLst>
  <p:handoutMasterIdLst>
    <p:handoutMasterId r:id="rId47"/>
  </p:handoutMasterIdLst>
  <p:sldIdLst>
    <p:sldId id="435" r:id="rId3"/>
    <p:sldId id="6809" r:id="rId4"/>
    <p:sldId id="2064" r:id="rId5"/>
    <p:sldId id="6789" r:id="rId6"/>
    <p:sldId id="271" r:id="rId7"/>
    <p:sldId id="7043" r:id="rId8"/>
    <p:sldId id="6747" r:id="rId9"/>
    <p:sldId id="6748" r:id="rId10"/>
    <p:sldId id="6755" r:id="rId11"/>
    <p:sldId id="7089" r:id="rId12"/>
    <p:sldId id="291" r:id="rId13"/>
    <p:sldId id="7176" r:id="rId14"/>
    <p:sldId id="7177" r:id="rId15"/>
    <p:sldId id="7191" r:id="rId16"/>
    <p:sldId id="7192" r:id="rId17"/>
    <p:sldId id="7232" r:id="rId18"/>
    <p:sldId id="7233" r:id="rId19"/>
    <p:sldId id="7190" r:id="rId20"/>
    <p:sldId id="7203" r:id="rId21"/>
    <p:sldId id="7241" r:id="rId22"/>
    <p:sldId id="7193" r:id="rId23"/>
    <p:sldId id="7243" r:id="rId24"/>
    <p:sldId id="7223" r:id="rId25"/>
    <p:sldId id="7239" r:id="rId26"/>
    <p:sldId id="7245" r:id="rId27"/>
    <p:sldId id="6768" r:id="rId28"/>
    <p:sldId id="7240" r:id="rId29"/>
    <p:sldId id="5135" r:id="rId30"/>
    <p:sldId id="5136" r:id="rId31"/>
    <p:sldId id="312" r:id="rId32"/>
    <p:sldId id="7213" r:id="rId33"/>
    <p:sldId id="301" r:id="rId34"/>
    <p:sldId id="7249" r:id="rId35"/>
    <p:sldId id="7250" r:id="rId36"/>
    <p:sldId id="7251" r:id="rId37"/>
    <p:sldId id="730" r:id="rId38"/>
    <p:sldId id="1020" r:id="rId39"/>
    <p:sldId id="1204" r:id="rId40"/>
    <p:sldId id="7252" r:id="rId41"/>
    <p:sldId id="6981" r:id="rId42"/>
    <p:sldId id="6757" r:id="rId43"/>
    <p:sldId id="7247" r:id="rId44"/>
    <p:sldId id="7248" r:id="rId4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0066"/>
    <a:srgbClr val="0000CC"/>
    <a:srgbClr val="000066"/>
    <a:srgbClr val="FF99FF"/>
    <a:srgbClr val="FFCC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59" autoAdjust="0"/>
    <p:restoredTop sz="95478" autoAdjust="0"/>
  </p:normalViewPr>
  <p:slideViewPr>
    <p:cSldViewPr>
      <p:cViewPr varScale="1">
        <p:scale>
          <a:sx n="105" d="100"/>
          <a:sy n="105" d="100"/>
        </p:scale>
        <p:origin x="159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2179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AED2A9-D9A5-4DD8-87C9-C53EA1497A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1" cy="481726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r">
              <a:defRPr sz="1300"/>
            </a:lvl1pPr>
          </a:lstStyle>
          <a:p>
            <a:fld id="{4E4B6840-B310-4767-9CB1-730B0EC913A8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1748C50-F573-40D1-9290-8CBBC80C214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8516"/>
            <a:ext cx="3381248" cy="50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090" tIns="51546" rIns="103090" bIns="51546" numCol="1" anchor="b" anchorCtr="0" compatLnSpc="1">
            <a:prstTxWarp prst="textNoShape">
              <a:avLst/>
            </a:prstTxWarp>
          </a:bodyPr>
          <a:lstStyle>
            <a:lvl1pPr defTabSz="974842" eaLnBrk="1" hangingPunct="1">
              <a:defRPr sz="15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Sugar Land Bible Church</a:t>
            </a:r>
          </a:p>
        </p:txBody>
      </p:sp>
      <p:sp>
        <p:nvSpPr>
          <p:cNvPr id="7" name="Header Placeholder 1">
            <a:extLst>
              <a:ext uri="{FF2B5EF4-FFF2-40B4-BE49-F238E27FC236}">
                <a16:creationId xmlns:a16="http://schemas.microsoft.com/office/drawing/2014/main" id="{ECE9C2CB-32EA-41FC-BB55-681B46CF53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733975" y="76200"/>
            <a:ext cx="3847253" cy="762000"/>
          </a:xfrm>
          <a:prstGeom prst="rect">
            <a:avLst/>
          </a:prstGeom>
        </p:spPr>
        <p:txBody>
          <a:bodyPr vert="horz" lIns="113073" tIns="56536" rIns="113073" bIns="56536" rtlCol="0"/>
          <a:lstStyle>
            <a:lvl1pPr algn="ctr">
              <a:defRPr sz="16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sz="1500" dirty="0"/>
              <a:t>Dr. Andy Woods</a:t>
            </a:r>
          </a:p>
          <a:p>
            <a:pPr>
              <a:defRPr/>
            </a:pPr>
            <a:r>
              <a:rPr lang="en-US" sz="1500" dirty="0"/>
              <a:t>029 - James 5:16b-20</a:t>
            </a:r>
          </a:p>
          <a:p>
            <a:pPr>
              <a:defRPr/>
            </a:pPr>
            <a:r>
              <a:rPr lang="en-US" sz="1500" dirty="0"/>
              <a:t>05-26-2021</a:t>
            </a:r>
          </a:p>
        </p:txBody>
      </p:sp>
    </p:spTree>
    <p:extLst>
      <p:ext uri="{BB962C8B-B14F-4D97-AF65-F5344CB8AC3E}">
        <p14:creationId xmlns:p14="http://schemas.microsoft.com/office/powerpoint/2010/main" val="797230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238" cy="481013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1"/>
            <a:ext cx="3170238" cy="481013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34CF6D9-3ED1-491D-ABBF-4171F7330A3B}" type="datetimeFigureOut">
              <a:rPr lang="en-US" smtClean="0"/>
              <a:pPr/>
              <a:t>5/26/2021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4"/>
            <a:ext cx="5851525" cy="3779837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AE4B972-4244-4A88-9730-342E1454F0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4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722DEA6B-EF80-4905-9D4B-8DD89E4DB00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DB75B705-10E4-45CA-8D6B-B704BCBA7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1059CB4A-2959-4C58-94AE-47A4087AB9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>
                <a:extLst>
                  <a:ext uri="{FF2B5EF4-FFF2-40B4-BE49-F238E27FC236}">
                    <a16:creationId xmlns:a16="http://schemas.microsoft.com/office/drawing/2014/main" id="{77E54CF9-1507-4E63-8064-D7E95B225A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AB04FBDB-3975-4573-8A5A-D145DCF858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D6AE5C58-17E5-44E8-84DF-6E3A5F88D5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8BE1B3F6-2309-41EB-80C4-0434C99797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EF1D44D0-51B5-4A4A-BAF1-47352314C7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6C5D6786-88C5-4363-9DE0-48812875B0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F56A9F91-D184-4B62-8600-796BD50514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85A6D734-FC30-460B-B868-4CCDEBB37C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FBAE3283-AFB0-4AF1-BCFB-ED848FB6D8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8FE3865A-E51A-4D04-851A-BF1ACB7C83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8835C84A-F99D-4900-9E35-3DADD059AE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Rectangle 16">
                <a:extLst>
                  <a:ext uri="{FF2B5EF4-FFF2-40B4-BE49-F238E27FC236}">
                    <a16:creationId xmlns:a16="http://schemas.microsoft.com/office/drawing/2014/main" id="{DA393492-A5BA-45F4-9577-577F5EFC7A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Rectangle 17">
                <a:extLst>
                  <a:ext uri="{FF2B5EF4-FFF2-40B4-BE49-F238E27FC236}">
                    <a16:creationId xmlns:a16="http://schemas.microsoft.com/office/drawing/2014/main" id="{B736BF7A-84AE-4AC7-A0A0-0345B7C99C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Rectangle 18">
                <a:extLst>
                  <a:ext uri="{FF2B5EF4-FFF2-40B4-BE49-F238E27FC236}">
                    <a16:creationId xmlns:a16="http://schemas.microsoft.com/office/drawing/2014/main" id="{5A31D3A8-2535-4EA7-A185-2CD52F5D8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Rectangle 19">
                <a:extLst>
                  <a:ext uri="{FF2B5EF4-FFF2-40B4-BE49-F238E27FC236}">
                    <a16:creationId xmlns:a16="http://schemas.microsoft.com/office/drawing/2014/main" id="{0ED74DB6-9828-4AE5-890A-E5F4BC9884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Rectangle 20">
                <a:extLst>
                  <a:ext uri="{FF2B5EF4-FFF2-40B4-BE49-F238E27FC236}">
                    <a16:creationId xmlns:a16="http://schemas.microsoft.com/office/drawing/2014/main" id="{43040724-D319-477D-BCF1-2EF7E2DB5E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Rectangle 21">
                <a:extLst>
                  <a:ext uri="{FF2B5EF4-FFF2-40B4-BE49-F238E27FC236}">
                    <a16:creationId xmlns:a16="http://schemas.microsoft.com/office/drawing/2014/main" id="{BF7AD965-39F9-499A-BBE1-6BABBAE8DC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Rectangle 22">
                <a:extLst>
                  <a:ext uri="{FF2B5EF4-FFF2-40B4-BE49-F238E27FC236}">
                    <a16:creationId xmlns:a16="http://schemas.microsoft.com/office/drawing/2014/main" id="{851BFDA0-ED34-41D0-AD64-EA9017B2F5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Rectangle 23">
                <a:extLst>
                  <a:ext uri="{FF2B5EF4-FFF2-40B4-BE49-F238E27FC236}">
                    <a16:creationId xmlns:a16="http://schemas.microsoft.com/office/drawing/2014/main" id="{12F9CD6F-16A7-458A-865C-F6F22BB640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Rectangle 24">
                <a:extLst>
                  <a:ext uri="{FF2B5EF4-FFF2-40B4-BE49-F238E27FC236}">
                    <a16:creationId xmlns:a16="http://schemas.microsoft.com/office/drawing/2014/main" id="{2A444688-691B-47DF-A0F8-6376C2878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Rectangle 25">
                <a:extLst>
                  <a:ext uri="{FF2B5EF4-FFF2-40B4-BE49-F238E27FC236}">
                    <a16:creationId xmlns:a16="http://schemas.microsoft.com/office/drawing/2014/main" id="{996B8306-CF09-4EDD-9054-FEE2DA1D43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Rectangle 26">
                <a:extLst>
                  <a:ext uri="{FF2B5EF4-FFF2-40B4-BE49-F238E27FC236}">
                    <a16:creationId xmlns:a16="http://schemas.microsoft.com/office/drawing/2014/main" id="{DC782DFA-38AF-46BA-A7BC-4F2AAECD17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Rectangle 27">
                <a:extLst>
                  <a:ext uri="{FF2B5EF4-FFF2-40B4-BE49-F238E27FC236}">
                    <a16:creationId xmlns:a16="http://schemas.microsoft.com/office/drawing/2014/main" id="{F05485BA-8785-4D15-9A55-108B6418DA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Rectangle 28">
                <a:extLst>
                  <a:ext uri="{FF2B5EF4-FFF2-40B4-BE49-F238E27FC236}">
                    <a16:creationId xmlns:a16="http://schemas.microsoft.com/office/drawing/2014/main" id="{EE45A6DE-A61B-4852-8662-A064F89A69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Rectangle 29">
                <a:extLst>
                  <a:ext uri="{FF2B5EF4-FFF2-40B4-BE49-F238E27FC236}">
                    <a16:creationId xmlns:a16="http://schemas.microsoft.com/office/drawing/2014/main" id="{2416896E-1929-41F7-8C1F-6085065215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Rectangle 30">
                <a:extLst>
                  <a:ext uri="{FF2B5EF4-FFF2-40B4-BE49-F238E27FC236}">
                    <a16:creationId xmlns:a16="http://schemas.microsoft.com/office/drawing/2014/main" id="{F34821BF-2DD1-4A61-82B8-DE3C6BFA0C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Rectangle 31">
                <a:extLst>
                  <a:ext uri="{FF2B5EF4-FFF2-40B4-BE49-F238E27FC236}">
                    <a16:creationId xmlns:a16="http://schemas.microsoft.com/office/drawing/2014/main" id="{7154A0D8-1DCC-4680-AF5D-25CF0913C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Rectangle 32">
                <a:extLst>
                  <a:ext uri="{FF2B5EF4-FFF2-40B4-BE49-F238E27FC236}">
                    <a16:creationId xmlns:a16="http://schemas.microsoft.com/office/drawing/2014/main" id="{3B88B3EA-B6C4-42FE-A389-F4A406E42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Rectangle 33">
                <a:extLst>
                  <a:ext uri="{FF2B5EF4-FFF2-40B4-BE49-F238E27FC236}">
                    <a16:creationId xmlns:a16="http://schemas.microsoft.com/office/drawing/2014/main" id="{607E22A0-7A62-4687-BAFD-A2BE5094E3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21538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39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>
            <a:extLst>
              <a:ext uri="{FF2B5EF4-FFF2-40B4-BE49-F238E27FC236}">
                <a16:creationId xmlns:a16="http://schemas.microsoft.com/office/drawing/2014/main" id="{10FA3026-D95D-47C9-975B-0A26081C775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>
            <a:extLst>
              <a:ext uri="{FF2B5EF4-FFF2-40B4-BE49-F238E27FC236}">
                <a16:creationId xmlns:a16="http://schemas.microsoft.com/office/drawing/2014/main" id="{F5D71621-8C9D-4B52-92DD-75F22031D2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>
            <a:extLst>
              <a:ext uri="{FF2B5EF4-FFF2-40B4-BE49-F238E27FC236}">
                <a16:creationId xmlns:a16="http://schemas.microsoft.com/office/drawing/2014/main" id="{AF77B1C6-C3E0-4E82-AE09-FBABC0A165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1F3943A-7778-443D-8DDA-CDA32C7EDE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57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DD44885D-CA54-4498-B1E4-02D95A262F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F22DA935-E4DE-4B5B-8EE2-044E0668E0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A36A6B99-169F-4318-BE4E-7DA48BD95F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D58D40-A04F-4D34-A12B-6A73C38B44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058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4C9B891F-AC9A-4091-9646-67ADC5B766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EC4DA877-2DAB-44AD-B678-53CAF737C4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B959FA1A-8D01-445C-9822-C2E2EB2579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A94942-52D5-4EB2-8CE9-42B82099D9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26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DDFD4D20-063D-4685-940B-7FCB800C6E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CCB727FC-6DEC-449F-B092-0E9D65564F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60B3998E-672F-4324-9ED3-326D1025BA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DC7DEC-99C4-4832-90B7-0B712EE84C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459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91076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232A653-7598-4A5A-8868-93072254DCF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E5BCE8E-6537-4973-8D74-CA1C858FD17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30040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CE76257-B406-473C-99CB-BA1FDDA37C57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A4EE19E-179D-4789-8959-9D955ECBC39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86060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DA4BE0F-0820-4411-AB56-E06A7EC892F4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9AD4F6A-853C-4CC0-ABE4-A315A5757E32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64029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B7BC62C-2AC2-4677-B4E8-091D1C73B42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D9F99D9-A0ED-48FC-A037-FE96C4C6CFCA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5514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354F7FB-3447-4A51-8CF0-82D5A327D75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F19A28F-0488-4E01-BFB0-208C67915492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80623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96892B2-A039-41BF-8448-6B38F647031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1A7719C-0510-4D12-937E-3106B320F19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8305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F9B6EA3A-0B1F-4D7A-80A5-550F93D3A3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B0696245-6114-4661-8B70-DF37574BFE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BECDE98D-DF6B-49E0-A072-A6C5A96059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D6BB55-550D-49F5-9CB6-324810B6EB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807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BFB42CD-8BE1-4B56-AD81-5581C86E481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AFBD3E9-D277-42B1-9B6E-B4D58553C67A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56765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8B80FB7-0778-494F-BAA6-B33FB7E1C8B5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4F258C1-B56C-4183-8395-B96823C7D9B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73833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5087881-157A-443C-9B8E-79191F08CF9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F53C99B-78FF-4FAD-A984-08ADD124445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117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4E135F78-679E-4FAA-A5DD-5422C84E1F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084712ED-11CB-4D9D-AFCE-BBD8D24636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7B1FB408-ED3B-4941-B552-350B15A280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5EFF3-1869-405B-99F0-64CB4E505D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24379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>
            <a:extLst>
              <a:ext uri="{FF2B5EF4-FFF2-40B4-BE49-F238E27FC236}">
                <a16:creationId xmlns:a16="http://schemas.microsoft.com/office/drawing/2014/main" id="{A677FA94-7816-4E0C-B6E8-81A6D27B01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id="{0632B979-0D64-4B1E-B2F0-4BFB767461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4965B92A-B4B3-4E67-A74B-5C80195BAD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EC931-31B8-4D1B-9092-61EE2B6F5F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98887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91508D-EF6B-4831-9372-70644B083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A054D-7703-409B-A05E-7620081FB913}" type="datetime1">
              <a:rPr lang="en-US"/>
              <a:pPr>
                <a:defRPr/>
              </a:pPr>
              <a:t>5/26/2021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E72DA6-9E10-4DA5-B89A-CF8A68953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4A232D-9ECE-4098-B0EF-9FFDCE98D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D287B-D038-47D8-A8E1-2417E57B8A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1031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C6DC513E-15F8-4044-9B4F-D6008241AF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B51CD51D-3B54-4764-BC1C-762E28F0C1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D4380E9C-9944-4F1C-8408-13834A766C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B5ABC3-0E12-443D-8DB5-EBB119FA35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6860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E2E74A4F-7757-4EBA-B6A8-C1A4491C1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B15FEBBA-CDA3-482D-BBBE-AE1D76E650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54AC6F8B-9A82-4E22-B376-6FBD51F523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40C762-1117-47F3-A357-0C653EA339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5266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5">
            <a:extLst>
              <a:ext uri="{FF2B5EF4-FFF2-40B4-BE49-F238E27FC236}">
                <a16:creationId xmlns:a16="http://schemas.microsoft.com/office/drawing/2014/main" id="{2778CB8F-4C8C-4DD1-8A82-3C1AE2E687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6">
            <a:extLst>
              <a:ext uri="{FF2B5EF4-FFF2-40B4-BE49-F238E27FC236}">
                <a16:creationId xmlns:a16="http://schemas.microsoft.com/office/drawing/2014/main" id="{EA1C7D41-DF8F-4EA4-B866-32E170D818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7">
            <a:extLst>
              <a:ext uri="{FF2B5EF4-FFF2-40B4-BE49-F238E27FC236}">
                <a16:creationId xmlns:a16="http://schemas.microsoft.com/office/drawing/2014/main" id="{75188281-5131-46F3-B09C-C5E70FD4A3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9CD4F8-1D9D-46BC-98BC-9430471B36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70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5">
            <a:extLst>
              <a:ext uri="{FF2B5EF4-FFF2-40B4-BE49-F238E27FC236}">
                <a16:creationId xmlns:a16="http://schemas.microsoft.com/office/drawing/2014/main" id="{5B89EB38-31A9-4DA6-86E8-C684DF432F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F5298A4F-B4EF-44BC-9595-79D98F1874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D58FF73C-131D-4981-ADE6-FD3EC6553B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D21391-CC4C-440E-838E-4ADAC0FFBD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053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>
            <a:extLst>
              <a:ext uri="{FF2B5EF4-FFF2-40B4-BE49-F238E27FC236}">
                <a16:creationId xmlns:a16="http://schemas.microsoft.com/office/drawing/2014/main" id="{321A258F-4B00-4E80-BE1A-6038FC8359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id="{5E9699AE-AB11-44B8-BF1F-70C08487D7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640F6DFF-8C62-4192-86F4-902B63480D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DC66C3-13D6-4866-9C73-D74DBA415D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341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2F26C617-09EF-4023-888F-121CA24F76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B5EF7E1B-1AAF-4FBA-9C9D-83F6FB1998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444241B2-EDC4-4DFC-B860-CC5EBA6E2A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F2EE58-3657-4912-829E-53DC99E57B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134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D271846B-0F26-4A88-BA91-E03B1C4DD4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4A681FA3-EC47-4B17-9BBD-9247A7B289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C956DA88-A33B-48D5-A1E5-D2462BA61E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1FC6CE-BEA5-4BDF-95F5-A2EFBA32D1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4708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7B3A262D-C543-4BB1-A02C-1DEA195A91A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20483" name="Rectangle 3">
              <a:extLst>
                <a:ext uri="{FF2B5EF4-FFF2-40B4-BE49-F238E27FC236}">
                  <a16:creationId xmlns:a16="http://schemas.microsoft.com/office/drawing/2014/main" id="{5F40D6DA-4894-4E84-BB4B-3643ADB68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id="{AFF2275D-BECE-45E4-ACBF-E3A753C425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>
                <a:extLst>
                  <a:ext uri="{FF2B5EF4-FFF2-40B4-BE49-F238E27FC236}">
                    <a16:creationId xmlns:a16="http://schemas.microsoft.com/office/drawing/2014/main" id="{9D4D2555-3538-4490-8DFA-7A84E42324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6">
                <a:extLst>
                  <a:ext uri="{FF2B5EF4-FFF2-40B4-BE49-F238E27FC236}">
                    <a16:creationId xmlns:a16="http://schemas.microsoft.com/office/drawing/2014/main" id="{98BB960D-BD4F-45E1-94A3-DB142B44DE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7">
                <a:extLst>
                  <a:ext uri="{FF2B5EF4-FFF2-40B4-BE49-F238E27FC236}">
                    <a16:creationId xmlns:a16="http://schemas.microsoft.com/office/drawing/2014/main" id="{2DBCFD26-3184-407B-A020-4ECDA933B9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8">
                <a:extLst>
                  <a:ext uri="{FF2B5EF4-FFF2-40B4-BE49-F238E27FC236}">
                    <a16:creationId xmlns:a16="http://schemas.microsoft.com/office/drawing/2014/main" id="{E98BD4FB-63C7-40DB-954F-3BF1B29ABD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9">
                <a:extLst>
                  <a:ext uri="{FF2B5EF4-FFF2-40B4-BE49-F238E27FC236}">
                    <a16:creationId xmlns:a16="http://schemas.microsoft.com/office/drawing/2014/main" id="{64E11C5F-ACF8-47A6-A4BC-E2F411144F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">
                <a:extLst>
                  <a:ext uri="{FF2B5EF4-FFF2-40B4-BE49-F238E27FC236}">
                    <a16:creationId xmlns:a16="http://schemas.microsoft.com/office/drawing/2014/main" id="{D646C4E9-E0FE-4C2F-A43B-371E0637AB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1">
                <a:extLst>
                  <a:ext uri="{FF2B5EF4-FFF2-40B4-BE49-F238E27FC236}">
                    <a16:creationId xmlns:a16="http://schemas.microsoft.com/office/drawing/2014/main" id="{8EDE8F95-31A7-4AF4-A63A-88837BCF6E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2">
                <a:extLst>
                  <a:ext uri="{FF2B5EF4-FFF2-40B4-BE49-F238E27FC236}">
                    <a16:creationId xmlns:a16="http://schemas.microsoft.com/office/drawing/2014/main" id="{1B2FCE3D-FD1E-49A5-B702-087E615042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3">
                <a:extLst>
                  <a:ext uri="{FF2B5EF4-FFF2-40B4-BE49-F238E27FC236}">
                    <a16:creationId xmlns:a16="http://schemas.microsoft.com/office/drawing/2014/main" id="{2E95B09D-F42F-4593-B0EE-1AE0D4DDAE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4">
                <a:extLst>
                  <a:ext uri="{FF2B5EF4-FFF2-40B4-BE49-F238E27FC236}">
                    <a16:creationId xmlns:a16="http://schemas.microsoft.com/office/drawing/2014/main" id="{BA90584D-C21F-46F0-817B-6F8671F30A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5">
                <a:extLst>
                  <a:ext uri="{FF2B5EF4-FFF2-40B4-BE49-F238E27FC236}">
                    <a16:creationId xmlns:a16="http://schemas.microsoft.com/office/drawing/2014/main" id="{14EC5104-C154-46CF-8E1F-7DF52B18D4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6">
                <a:extLst>
                  <a:ext uri="{FF2B5EF4-FFF2-40B4-BE49-F238E27FC236}">
                    <a16:creationId xmlns:a16="http://schemas.microsoft.com/office/drawing/2014/main" id="{9387BE5E-1A53-42F7-A094-728065F94C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7">
                <a:extLst>
                  <a:ext uri="{FF2B5EF4-FFF2-40B4-BE49-F238E27FC236}">
                    <a16:creationId xmlns:a16="http://schemas.microsoft.com/office/drawing/2014/main" id="{C07839E0-D1A3-4EA2-A390-4A4213B81E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8">
                <a:extLst>
                  <a:ext uri="{FF2B5EF4-FFF2-40B4-BE49-F238E27FC236}">
                    <a16:creationId xmlns:a16="http://schemas.microsoft.com/office/drawing/2014/main" id="{6D192757-3380-4CAE-BD9D-8494A6FC8B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9">
                <a:extLst>
                  <a:ext uri="{FF2B5EF4-FFF2-40B4-BE49-F238E27FC236}">
                    <a16:creationId xmlns:a16="http://schemas.microsoft.com/office/drawing/2014/main" id="{AEC08B7D-54CD-4B01-9DCC-3888D5D984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20">
                <a:extLst>
                  <a:ext uri="{FF2B5EF4-FFF2-40B4-BE49-F238E27FC236}">
                    <a16:creationId xmlns:a16="http://schemas.microsoft.com/office/drawing/2014/main" id="{3D519DF1-A9CA-466E-B194-D05A0716CD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21">
                <a:extLst>
                  <a:ext uri="{FF2B5EF4-FFF2-40B4-BE49-F238E27FC236}">
                    <a16:creationId xmlns:a16="http://schemas.microsoft.com/office/drawing/2014/main" id="{A2139D28-1638-41E2-ADB2-3749F08CB1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22">
                <a:extLst>
                  <a:ext uri="{FF2B5EF4-FFF2-40B4-BE49-F238E27FC236}">
                    <a16:creationId xmlns:a16="http://schemas.microsoft.com/office/drawing/2014/main" id="{6FC78BE2-C676-464E-8C82-3421A07BD7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23">
                <a:extLst>
                  <a:ext uri="{FF2B5EF4-FFF2-40B4-BE49-F238E27FC236}">
                    <a16:creationId xmlns:a16="http://schemas.microsoft.com/office/drawing/2014/main" id="{AADF4CE8-4F34-469D-873E-E974022F8B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24">
                <a:extLst>
                  <a:ext uri="{FF2B5EF4-FFF2-40B4-BE49-F238E27FC236}">
                    <a16:creationId xmlns:a16="http://schemas.microsoft.com/office/drawing/2014/main" id="{241903CA-34E1-4E5F-B6A0-836443297B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25">
                <a:extLst>
                  <a:ext uri="{FF2B5EF4-FFF2-40B4-BE49-F238E27FC236}">
                    <a16:creationId xmlns:a16="http://schemas.microsoft.com/office/drawing/2014/main" id="{6FAB04EB-7C0C-47BE-B94F-450A70E1D4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26">
                <a:extLst>
                  <a:ext uri="{FF2B5EF4-FFF2-40B4-BE49-F238E27FC236}">
                    <a16:creationId xmlns:a16="http://schemas.microsoft.com/office/drawing/2014/main" id="{CFC87690-8203-4A02-8002-1B6FBD2AA3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27">
                <a:extLst>
                  <a:ext uri="{FF2B5EF4-FFF2-40B4-BE49-F238E27FC236}">
                    <a16:creationId xmlns:a16="http://schemas.microsoft.com/office/drawing/2014/main" id="{56A59803-8C34-49A2-939F-CD0886515A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28">
                <a:extLst>
                  <a:ext uri="{FF2B5EF4-FFF2-40B4-BE49-F238E27FC236}">
                    <a16:creationId xmlns:a16="http://schemas.microsoft.com/office/drawing/2014/main" id="{9CD0E0CF-1B30-457A-A171-1A51B443BE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29">
                <a:extLst>
                  <a:ext uri="{FF2B5EF4-FFF2-40B4-BE49-F238E27FC236}">
                    <a16:creationId xmlns:a16="http://schemas.microsoft.com/office/drawing/2014/main" id="{75F8E71D-167A-4CE0-83AB-FF4B2B7A87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30">
                <a:extLst>
                  <a:ext uri="{FF2B5EF4-FFF2-40B4-BE49-F238E27FC236}">
                    <a16:creationId xmlns:a16="http://schemas.microsoft.com/office/drawing/2014/main" id="{72A1EF4F-5A8D-4F21-AE34-4C9F95D10D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31">
                <a:extLst>
                  <a:ext uri="{FF2B5EF4-FFF2-40B4-BE49-F238E27FC236}">
                    <a16:creationId xmlns:a16="http://schemas.microsoft.com/office/drawing/2014/main" id="{2C56A3FE-4091-4660-A61F-958FE44539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32">
                <a:extLst>
                  <a:ext uri="{FF2B5EF4-FFF2-40B4-BE49-F238E27FC236}">
                    <a16:creationId xmlns:a16="http://schemas.microsoft.com/office/drawing/2014/main" id="{AA3EFF7C-9781-493C-9E3A-24E1D7F533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33">
                <a:extLst>
                  <a:ext uri="{FF2B5EF4-FFF2-40B4-BE49-F238E27FC236}">
                    <a16:creationId xmlns:a16="http://schemas.microsoft.com/office/drawing/2014/main" id="{6DF51938-5E61-4A7A-9CA7-6B507B213D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>
            <a:extLst>
              <a:ext uri="{FF2B5EF4-FFF2-40B4-BE49-F238E27FC236}">
                <a16:creationId xmlns:a16="http://schemas.microsoft.com/office/drawing/2014/main" id="{805EA11C-12AC-42CE-A8E7-C4B22F8C4D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5" name="Rectangle 35">
            <a:extLst>
              <a:ext uri="{FF2B5EF4-FFF2-40B4-BE49-F238E27FC236}">
                <a16:creationId xmlns:a16="http://schemas.microsoft.com/office/drawing/2014/main" id="{0FD03B02-C803-4A23-B159-BFB25C461B6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dirty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6" name="Rectangle 36">
            <a:extLst>
              <a:ext uri="{FF2B5EF4-FFF2-40B4-BE49-F238E27FC236}">
                <a16:creationId xmlns:a16="http://schemas.microsoft.com/office/drawing/2014/main" id="{E35DB8F9-16CC-4F3F-960F-4FF55CC314F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7" name="Rectangle 37">
            <a:extLst>
              <a:ext uri="{FF2B5EF4-FFF2-40B4-BE49-F238E27FC236}">
                <a16:creationId xmlns:a16="http://schemas.microsoft.com/office/drawing/2014/main" id="{DAAE55E8-4EE4-4C66-88DD-357736D163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8559EB5-A218-412C-BE6F-9D6969605A1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0518" name="Rectangle 38">
            <a:extLst>
              <a:ext uri="{FF2B5EF4-FFF2-40B4-BE49-F238E27FC236}">
                <a16:creationId xmlns:a16="http://schemas.microsoft.com/office/drawing/2014/main" id="{87E82D4E-15A0-4428-BEFA-AC26FD66F6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3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DEF496A0-72D1-4148-AF46-D561D4A2861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>
              <a:extLst>
                <a:ext uri="{FF2B5EF4-FFF2-40B4-BE49-F238E27FC236}">
                  <a16:creationId xmlns:a16="http://schemas.microsoft.com/office/drawing/2014/main" id="{83F6BCCE-818B-4452-8096-3D90BB8B9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057" name="Group 4">
              <a:extLst>
                <a:ext uri="{FF2B5EF4-FFF2-40B4-BE49-F238E27FC236}">
                  <a16:creationId xmlns:a16="http://schemas.microsoft.com/office/drawing/2014/main" id="{0B6AD170-D1DD-499E-87C8-8F98063FD1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>
                <a:extLst>
                  <a:ext uri="{FF2B5EF4-FFF2-40B4-BE49-F238E27FC236}">
                    <a16:creationId xmlns:a16="http://schemas.microsoft.com/office/drawing/2014/main" id="{CE61AE75-46B4-47EA-8550-C4EB83FA47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5" name="Rectangle 6">
                <a:extLst>
                  <a:ext uri="{FF2B5EF4-FFF2-40B4-BE49-F238E27FC236}">
                    <a16:creationId xmlns:a16="http://schemas.microsoft.com/office/drawing/2014/main" id="{8769F5C0-4BA5-4134-9EAC-5A92C8D6AF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6" name="Rectangle 7">
                <a:extLst>
                  <a:ext uri="{FF2B5EF4-FFF2-40B4-BE49-F238E27FC236}">
                    <a16:creationId xmlns:a16="http://schemas.microsoft.com/office/drawing/2014/main" id="{3397540F-6F27-4334-8198-D52B6B52B2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7" name="Rectangle 8">
                <a:extLst>
                  <a:ext uri="{FF2B5EF4-FFF2-40B4-BE49-F238E27FC236}">
                    <a16:creationId xmlns:a16="http://schemas.microsoft.com/office/drawing/2014/main" id="{CB2BFE32-122F-4737-A09A-2DEF816D99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8" name="Rectangle 9">
                <a:extLst>
                  <a:ext uri="{FF2B5EF4-FFF2-40B4-BE49-F238E27FC236}">
                    <a16:creationId xmlns:a16="http://schemas.microsoft.com/office/drawing/2014/main" id="{BC481590-5E85-4C34-8E00-C4CA3770D4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9" name="Rectangle 10">
                <a:extLst>
                  <a:ext uri="{FF2B5EF4-FFF2-40B4-BE49-F238E27FC236}">
                    <a16:creationId xmlns:a16="http://schemas.microsoft.com/office/drawing/2014/main" id="{ACFFA7D2-CB22-4D42-AD8F-E0870038FC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0" name="Rectangle 11">
                <a:extLst>
                  <a:ext uri="{FF2B5EF4-FFF2-40B4-BE49-F238E27FC236}">
                    <a16:creationId xmlns:a16="http://schemas.microsoft.com/office/drawing/2014/main" id="{EFA11B97-C441-44F5-8A94-6FCD86FE31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1" name="Rectangle 12">
                <a:extLst>
                  <a:ext uri="{FF2B5EF4-FFF2-40B4-BE49-F238E27FC236}">
                    <a16:creationId xmlns:a16="http://schemas.microsoft.com/office/drawing/2014/main" id="{69CAAB7C-F118-49FA-A334-A5FA529BCB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2" name="Rectangle 13">
                <a:extLst>
                  <a:ext uri="{FF2B5EF4-FFF2-40B4-BE49-F238E27FC236}">
                    <a16:creationId xmlns:a16="http://schemas.microsoft.com/office/drawing/2014/main" id="{85B1A5AB-FB5C-4ADA-A752-CCAFF6EC9E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3" name="Rectangle 14">
                <a:extLst>
                  <a:ext uri="{FF2B5EF4-FFF2-40B4-BE49-F238E27FC236}">
                    <a16:creationId xmlns:a16="http://schemas.microsoft.com/office/drawing/2014/main" id="{E4C6CC85-C448-48A9-BA94-609A4F061C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4" name="Rectangle 15">
                <a:extLst>
                  <a:ext uri="{FF2B5EF4-FFF2-40B4-BE49-F238E27FC236}">
                    <a16:creationId xmlns:a16="http://schemas.microsoft.com/office/drawing/2014/main" id="{2798F08B-02F6-4CA2-B8A3-0AB360EDAA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5" name="Rectangle 16">
                <a:extLst>
                  <a:ext uri="{FF2B5EF4-FFF2-40B4-BE49-F238E27FC236}">
                    <a16:creationId xmlns:a16="http://schemas.microsoft.com/office/drawing/2014/main" id="{BBBF3944-3C2C-47D6-8928-9CFEDC7D16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6" name="Rectangle 17">
                <a:extLst>
                  <a:ext uri="{FF2B5EF4-FFF2-40B4-BE49-F238E27FC236}">
                    <a16:creationId xmlns:a16="http://schemas.microsoft.com/office/drawing/2014/main" id="{C53CA6D7-5CEB-4D99-A80D-0F9AEE2FA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7" name="Rectangle 18">
                <a:extLst>
                  <a:ext uri="{FF2B5EF4-FFF2-40B4-BE49-F238E27FC236}">
                    <a16:creationId xmlns:a16="http://schemas.microsoft.com/office/drawing/2014/main" id="{5BE6B3DC-4C18-4008-B31D-D44E7D3751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8" name="Rectangle 19">
                <a:extLst>
                  <a:ext uri="{FF2B5EF4-FFF2-40B4-BE49-F238E27FC236}">
                    <a16:creationId xmlns:a16="http://schemas.microsoft.com/office/drawing/2014/main" id="{9A183071-F2D3-4376-B82F-E2A2374DD0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9" name="Rectangle 20">
                <a:extLst>
                  <a:ext uri="{FF2B5EF4-FFF2-40B4-BE49-F238E27FC236}">
                    <a16:creationId xmlns:a16="http://schemas.microsoft.com/office/drawing/2014/main" id="{913E1BA4-0D04-4054-B08A-5A22693631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0" name="Rectangle 21">
                <a:extLst>
                  <a:ext uri="{FF2B5EF4-FFF2-40B4-BE49-F238E27FC236}">
                    <a16:creationId xmlns:a16="http://schemas.microsoft.com/office/drawing/2014/main" id="{48326B34-2013-4488-92B1-BE007D137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1" name="Rectangle 22">
                <a:extLst>
                  <a:ext uri="{FF2B5EF4-FFF2-40B4-BE49-F238E27FC236}">
                    <a16:creationId xmlns:a16="http://schemas.microsoft.com/office/drawing/2014/main" id="{9E9409EB-88E8-4095-AF35-3400C6F338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2" name="Rectangle 23">
                <a:extLst>
                  <a:ext uri="{FF2B5EF4-FFF2-40B4-BE49-F238E27FC236}">
                    <a16:creationId xmlns:a16="http://schemas.microsoft.com/office/drawing/2014/main" id="{B44482E3-70FD-498D-BD34-55749FB169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3" name="Rectangle 24">
                <a:extLst>
                  <a:ext uri="{FF2B5EF4-FFF2-40B4-BE49-F238E27FC236}">
                    <a16:creationId xmlns:a16="http://schemas.microsoft.com/office/drawing/2014/main" id="{DA97CD73-38E7-4316-A4FE-40BCDDD98F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4" name="Rectangle 25">
                <a:extLst>
                  <a:ext uri="{FF2B5EF4-FFF2-40B4-BE49-F238E27FC236}">
                    <a16:creationId xmlns:a16="http://schemas.microsoft.com/office/drawing/2014/main" id="{BAF540D0-0777-43D1-8556-511F15083D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5" name="Rectangle 26">
                <a:extLst>
                  <a:ext uri="{FF2B5EF4-FFF2-40B4-BE49-F238E27FC236}">
                    <a16:creationId xmlns:a16="http://schemas.microsoft.com/office/drawing/2014/main" id="{F82D9C01-5321-49D6-9E1F-5C1F547060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6" name="Rectangle 27">
                <a:extLst>
                  <a:ext uri="{FF2B5EF4-FFF2-40B4-BE49-F238E27FC236}">
                    <a16:creationId xmlns:a16="http://schemas.microsoft.com/office/drawing/2014/main" id="{EC1D4D26-0978-434D-948D-5EBD4008C5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7" name="Rectangle 28">
                <a:extLst>
                  <a:ext uri="{FF2B5EF4-FFF2-40B4-BE49-F238E27FC236}">
                    <a16:creationId xmlns:a16="http://schemas.microsoft.com/office/drawing/2014/main" id="{3B160215-1BA6-4DEE-82F1-B041B1DAC4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8" name="Rectangle 29">
                <a:extLst>
                  <a:ext uri="{FF2B5EF4-FFF2-40B4-BE49-F238E27FC236}">
                    <a16:creationId xmlns:a16="http://schemas.microsoft.com/office/drawing/2014/main" id="{BBDB545B-0850-4B0C-81CD-F820D0F606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9" name="Rectangle 30">
                <a:extLst>
                  <a:ext uri="{FF2B5EF4-FFF2-40B4-BE49-F238E27FC236}">
                    <a16:creationId xmlns:a16="http://schemas.microsoft.com/office/drawing/2014/main" id="{5CF8ABA2-7BB6-4E60-A68F-BD79639336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0" name="Rectangle 31">
                <a:extLst>
                  <a:ext uri="{FF2B5EF4-FFF2-40B4-BE49-F238E27FC236}">
                    <a16:creationId xmlns:a16="http://schemas.microsoft.com/office/drawing/2014/main" id="{D4C3CCCA-5ABA-474F-A415-450D59EAC4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1" name="Rectangle 32">
                <a:extLst>
                  <a:ext uri="{FF2B5EF4-FFF2-40B4-BE49-F238E27FC236}">
                    <a16:creationId xmlns:a16="http://schemas.microsoft.com/office/drawing/2014/main" id="{723C4BB5-E67C-4E63-9F9E-C5FF4E9EB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2" name="Rectangle 33">
                <a:extLst>
                  <a:ext uri="{FF2B5EF4-FFF2-40B4-BE49-F238E27FC236}">
                    <a16:creationId xmlns:a16="http://schemas.microsoft.com/office/drawing/2014/main" id="{DC233C9C-53E2-4660-BF34-96AB81C093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2051" name="Rectangle 34">
            <a:extLst>
              <a:ext uri="{FF2B5EF4-FFF2-40B4-BE49-F238E27FC236}">
                <a16:creationId xmlns:a16="http://schemas.microsoft.com/office/drawing/2014/main" id="{DB4C1311-D9DD-4EA2-8FB9-78B485F39F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71" name="Rectangle 35">
            <a:extLst>
              <a:ext uri="{FF2B5EF4-FFF2-40B4-BE49-F238E27FC236}">
                <a16:creationId xmlns:a16="http://schemas.microsoft.com/office/drawing/2014/main" id="{61AFBB11-0FD3-4694-BC31-F9E8E1B4071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dirty="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2" name="Rectangle 36">
            <a:extLst>
              <a:ext uri="{FF2B5EF4-FFF2-40B4-BE49-F238E27FC236}">
                <a16:creationId xmlns:a16="http://schemas.microsoft.com/office/drawing/2014/main" id="{8D3619BC-5E55-4EF4-8F61-D62788E7D44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3" name="Rectangle 37">
            <a:extLst>
              <a:ext uri="{FF2B5EF4-FFF2-40B4-BE49-F238E27FC236}">
                <a16:creationId xmlns:a16="http://schemas.microsoft.com/office/drawing/2014/main" id="{3C240172-00C5-48C1-A303-C02AB73BF86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E2A8DE34-2F16-4149-98CB-C6CDEC441B3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>
            <a:extLst>
              <a:ext uri="{FF2B5EF4-FFF2-40B4-BE49-F238E27FC236}">
                <a16:creationId xmlns:a16="http://schemas.microsoft.com/office/drawing/2014/main" id="{D81F3C3C-54C7-4867-87D0-E6DD85DEC1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>
            <a:extLst>
              <a:ext uri="{FF2B5EF4-FFF2-40B4-BE49-F238E27FC236}">
                <a16:creationId xmlns:a16="http://schemas.microsoft.com/office/drawing/2014/main" id="{930302CC-39B1-49E9-B724-DB8B83BD0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5791200"/>
            <a:ext cx="8715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EC8AF648-23C4-413F-BF3B-346FF616EA0B}"/>
              </a:ext>
            </a:extLst>
          </p:cNvPr>
          <p:cNvSpPr txBox="1">
            <a:spLocks/>
          </p:cNvSpPr>
          <p:nvPr/>
        </p:nvSpPr>
        <p:spPr bwMode="auto">
          <a:xfrm>
            <a:off x="1914525" y="5486400"/>
            <a:ext cx="53149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Dr. Andy Woods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Senior Pastor – Sugar Land Bible Church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President – Chafer Theological Seminary</a:t>
            </a:r>
            <a:endParaRPr lang="en-US" altLang="en-US" sz="2000" kern="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33EF4DF-B1DF-4E89-9C96-487AB4EC9671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304800"/>
            <a:ext cx="7772400" cy="11430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PRACTICAL RIGHTEOUSNESS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7E12048-F2EC-48AA-9594-5B70DD729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6413" y="1828800"/>
            <a:ext cx="6791174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A6702A9B-EB65-4970-8927-3049C0E4A4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95DF919-2BDC-4D52-A6B1-267EE3FC47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143000"/>
            <a:ext cx="8153400" cy="5562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 (3:13–5:20)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 defined (3:13-18)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Spirituality (4:1-12)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Commerce (4:13-17)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wealth (5:1-6)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Waiting for the Lord’s return (5:7-12)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Prayer (5:13-18)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Restoration of the erring brother (5:19-20)</a:t>
            </a:r>
          </a:p>
        </p:txBody>
      </p:sp>
      <p:pic>
        <p:nvPicPr>
          <p:cNvPr id="73732" name="Picture 2">
            <a:extLst>
              <a:ext uri="{FF2B5EF4-FFF2-40B4-BE49-F238E27FC236}">
                <a16:creationId xmlns:a16="http://schemas.microsoft.com/office/drawing/2014/main" id="{72B837D0-368C-4AB1-85B6-7DA0C8460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2743200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544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80FAE35E-7060-404B-AD73-B73C64140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 Life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(4:1-12)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C4196C9-4E89-4E05-8257-23305F642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3488" y="1600200"/>
            <a:ext cx="6843712" cy="2895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 wrangling (4:1-3)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 worldliness (4:4-6)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Essence of spiritual wisdom (4:7-12)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C6313B5B-515A-4138-B6A0-986B5EF9C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0" y="4267200"/>
            <a:ext cx="406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A6702A9B-EB65-4970-8927-3049C0E4A4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0389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95DF919-2BDC-4D52-A6B1-267EE3FC47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143000"/>
            <a:ext cx="8153400" cy="5562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 (3:13–5:20)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 defined (3:13-18)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Spirituality (4:1-12)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Commerce (4:13-17)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wealth (5:1-6)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Waiting for the Lord’s return (5:7-12)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Prayer (5:13-18)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Restoration of the erring brother (5:19-20)</a:t>
            </a:r>
          </a:p>
        </p:txBody>
      </p:sp>
      <p:pic>
        <p:nvPicPr>
          <p:cNvPr id="73732" name="Picture 2">
            <a:extLst>
              <a:ext uri="{FF2B5EF4-FFF2-40B4-BE49-F238E27FC236}">
                <a16:creationId xmlns:a16="http://schemas.microsoft.com/office/drawing/2014/main" id="{72B837D0-368C-4AB1-85B6-7DA0C8460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2743200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749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80FAE35E-7060-404B-AD73-B73C64140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Commercial Life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(4:13-17)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C4196C9-4E89-4E05-8257-23305F642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3488" y="1600200"/>
            <a:ext cx="6843712" cy="2895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Need to Plan while Depending Upon God (4:13-15)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Problem of Planning without Depending Upon God (4:16-17)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03EEC1CB-5A05-4C6F-A7DA-797813C3F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0" y="4267200"/>
            <a:ext cx="406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850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A6702A9B-EB65-4970-8927-3049C0E4A4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0389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95DF919-2BDC-4D52-A6B1-267EE3FC47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143000"/>
            <a:ext cx="8153400" cy="5562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 (3:13–5:20)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 defined (3:13-18)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Spirituality (4:1-12)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Commerce (4:13-17)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wealth (5:1-6)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Waiting for the Lord’s return (5:7-12)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Prayer (5:13-18)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Restoration of the erring brother (5:19-20)</a:t>
            </a:r>
          </a:p>
        </p:txBody>
      </p:sp>
      <p:pic>
        <p:nvPicPr>
          <p:cNvPr id="73732" name="Picture 2">
            <a:extLst>
              <a:ext uri="{FF2B5EF4-FFF2-40B4-BE49-F238E27FC236}">
                <a16:creationId xmlns:a16="http://schemas.microsoft.com/office/drawing/2014/main" id="{72B837D0-368C-4AB1-85B6-7DA0C8460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2743200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520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80FAE35E-7060-404B-AD73-B73C64140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Wealth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(5:1-6)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C4196C9-4E89-4E05-8257-23305F642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3488" y="1600200"/>
            <a:ext cx="6843712" cy="2895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Predicted judgment coming on rich oppressors (5:1-3)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Reasons for coming judgment (5:4-6)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CED46E64-88F3-4D67-A33D-BFD606D03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0" y="4267200"/>
            <a:ext cx="406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735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A6702A9B-EB65-4970-8927-3049C0E4A4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0389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95DF919-2BDC-4D52-A6B1-267EE3FC47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143000"/>
            <a:ext cx="8153400" cy="5562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 (3:13–5:20)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 defined (3:13-18)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Spirituality (4:1-12)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Commerce (4:13-17)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wealth (5:1-6)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Waiting for the Lord’s return (5:7-12)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Prayer (5:13-18)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Restoration of the erring brother (5:19-20)</a:t>
            </a:r>
          </a:p>
        </p:txBody>
      </p:sp>
      <p:pic>
        <p:nvPicPr>
          <p:cNvPr id="73732" name="Picture 2">
            <a:extLst>
              <a:ext uri="{FF2B5EF4-FFF2-40B4-BE49-F238E27FC236}">
                <a16:creationId xmlns:a16="http://schemas.microsoft.com/office/drawing/2014/main" id="{72B837D0-368C-4AB1-85B6-7DA0C8460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2743200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559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80FAE35E-7060-404B-AD73-B73C64140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Waiting for the Lord’s Return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(5:7-12)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C4196C9-4E89-4E05-8257-23305F642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9100" y="1600200"/>
            <a:ext cx="8305800" cy="2895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Example of the Farmer (5:7)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Impact of Imminency (5:8-9)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 Testament Examples of Patience (5:10-12)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B6D467D9-81B6-415F-A896-EC40FD3DA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0" y="4267200"/>
            <a:ext cx="406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492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A6702A9B-EB65-4970-8927-3049C0E4A4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0389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95DF919-2BDC-4D52-A6B1-267EE3FC47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143000"/>
            <a:ext cx="8153400" cy="5562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 (3:13–5:20)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 defined (3:13-18)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Spirituality (4:1-12)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Commerce (4:13-17)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wealth (5:1-6)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Waiting for the Lord’s return (5:7-12)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Prayer (5:13-18)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Restoration of the erring brother (5:19-20)</a:t>
            </a:r>
          </a:p>
        </p:txBody>
      </p:sp>
      <p:pic>
        <p:nvPicPr>
          <p:cNvPr id="73732" name="Picture 2">
            <a:extLst>
              <a:ext uri="{FF2B5EF4-FFF2-40B4-BE49-F238E27FC236}">
                <a16:creationId xmlns:a16="http://schemas.microsoft.com/office/drawing/2014/main" id="{72B837D0-368C-4AB1-85B6-7DA0C8460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2743200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29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80FAE35E-7060-404B-AD73-B73C64140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 in Prayer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(5:13-18)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C4196C9-4E89-4E05-8257-23305F642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85950" y="1600200"/>
            <a:ext cx="5372100" cy="19050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prayer (5:13-16b)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of prayer (5:16c-18)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B6D467D9-81B6-415F-A896-EC40FD3DA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0" y="4267200"/>
            <a:ext cx="406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6952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759250C-D9FB-4D53-B5ED-00E8735F38D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Answering Eleven Questions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9431B3B-AA75-4626-99D7-E5E9317D5C1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14301" y="923577"/>
            <a:ext cx="8915399" cy="5412557"/>
          </a:xfrm>
        </p:spPr>
        <p:txBody>
          <a:bodyPr/>
          <a:lstStyle/>
          <a:p>
            <a:pPr marL="571500" indent="-5715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Who wrote it?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James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do we know about the author?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Christ’s ½ Brother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Who was the audience?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Believing Jews in the Diaspora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Where was if written from?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Jerusalem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When was the book written?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A.D. 44‒47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was the book’s occasion?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Practical righteousness 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is the book’s purpose?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Achieving practical righteousness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is the book about?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Practical righteousness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is the book’s theme?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Daily living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makes the book different?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Practicality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How is the book organized?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Faith and Wisdom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01F83A-520B-4630-86B2-6D951F431C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685" y="76200"/>
            <a:ext cx="1143115" cy="100584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74953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80FAE35E-7060-404B-AD73-B73C64140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 in Prayer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(5:13-18)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C4196C9-4E89-4E05-8257-23305F642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85950" y="1600200"/>
            <a:ext cx="5372100" cy="19050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prayer (5:13-16b)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of prayer (5:16c-18)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B6D467D9-81B6-415F-A896-EC40FD3DA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0" y="4267200"/>
            <a:ext cx="406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036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80FAE35E-7060-404B-AD73-B73C64140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Types of Prayer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(5:13-16a)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C4196C9-4E89-4E05-8257-23305F642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3944" y="1600200"/>
            <a:ext cx="6996112" cy="2895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Afflicted: prayer of dependence (13a)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Happy: prayer of praise (13b)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Sick: elders’ prayer (14-15)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Sinful: prayer of confession (16a)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Sick: intercessory prayer (16b)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86B68CC3-C8DA-413C-AA7C-17702E631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5181600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333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80FAE35E-7060-404B-AD73-B73C64140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 in Prayer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(5:13-18)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C4196C9-4E89-4E05-8257-23305F642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85950" y="1600200"/>
            <a:ext cx="5372100" cy="19050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prayer (5:13-16b)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of prayer (5:16c-18)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B6D467D9-81B6-415F-A896-EC40FD3DA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0" y="4267200"/>
            <a:ext cx="406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970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80FAE35E-7060-404B-AD73-B73C64140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Power of Prayer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(5:16-18)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C4196C9-4E89-4E05-8257-23305F642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26444" y="1658112"/>
            <a:ext cx="5091112" cy="1752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statement (16c)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of Elijah (17-18)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AADF7909-9962-4992-A153-8430F3425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4876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920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80FAE35E-7060-404B-AD73-B73C64140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Power of Prayer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(5:16-18)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C4196C9-4E89-4E05-8257-23305F642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26444" y="1658112"/>
            <a:ext cx="5091112" cy="1752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statement (16c)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of Elijah (17-18)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D996509F-8711-4781-B006-979B3758B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4876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5784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759250C-D9FB-4D53-B5ED-00E8735F38D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Answering Eleven Questions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9431B3B-AA75-4626-99D7-E5E9317D5C1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14301" y="923577"/>
            <a:ext cx="8915399" cy="5412557"/>
          </a:xfrm>
        </p:spPr>
        <p:txBody>
          <a:bodyPr/>
          <a:lstStyle/>
          <a:p>
            <a:pPr marL="571500" indent="-5715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Who wrote it?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James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do we know about the author?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Christ’s ½ Brother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Who was the audience?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Believing Jews in the Diaspora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Where was if written from?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Jerusalem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When was the book written?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A.D. 44‒47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was the book’s occasion?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Practical righteousness 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is the book’s purpose?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Achieving practical righteousness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is the book about?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Practical righteousness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is the book’s theme?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Daily living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makes the book different?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Practicality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How is the book organized?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Faith and Wisdom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01F83A-520B-4630-86B2-6D951F431C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685" y="76200"/>
            <a:ext cx="1143115" cy="100584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875686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94B6B20-9749-47E2-BA37-A7489816B8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8300" y="228600"/>
            <a:ext cx="5867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Audience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2CB4090-338F-4E77-80EB-E997025F80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37338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Jewish (1:1)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Persecution (Acts 8:1-4; 11:19)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Babylon-Mesopotamia or North-Central Turkey?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Believers (Jas 1:2-4)</a:t>
            </a:r>
          </a:p>
        </p:txBody>
      </p:sp>
      <p:pic>
        <p:nvPicPr>
          <p:cNvPr id="36868" name="Picture 1">
            <a:extLst>
              <a:ext uri="{FF2B5EF4-FFF2-40B4-BE49-F238E27FC236}">
                <a16:creationId xmlns:a16="http://schemas.microsoft.com/office/drawing/2014/main" id="{5AF90EE1-F243-42E0-B498-4695ACC46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4876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4467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80FAE35E-7060-404B-AD73-B73C64140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Power of Prayer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(5:16-18)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C4196C9-4E89-4E05-8257-23305F642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26444" y="1658112"/>
            <a:ext cx="5091112" cy="1752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statement (16c)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of Elijah (17-18)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D996509F-8711-4781-B006-979B3758B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4876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8170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67683-4DF2-488F-AB2D-2778918CD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5702" y="1155414"/>
            <a:ext cx="4932596" cy="3721386"/>
          </a:xfrm>
        </p:spPr>
        <p:txBody>
          <a:bodyPr/>
          <a:lstStyle/>
          <a:p>
            <a:pPr marL="514350" lvl="1" indent="-514350">
              <a:spcBef>
                <a:spcPts val="0"/>
              </a:spcBef>
              <a:spcAft>
                <a:spcPts val="300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Symbolic view</a:t>
            </a:r>
          </a:p>
          <a:p>
            <a:pPr marL="514350" lvl="1" indent="-514350">
              <a:spcBef>
                <a:spcPts val="0"/>
              </a:spcBef>
              <a:spcAft>
                <a:spcPts val="300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Elijah and Enoch</a:t>
            </a:r>
          </a:p>
          <a:p>
            <a:pPr marL="514350" lvl="1" indent="-514350">
              <a:spcBef>
                <a:spcPts val="0"/>
              </a:spcBef>
              <a:spcAft>
                <a:spcPts val="300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Moses and Elijah like</a:t>
            </a:r>
          </a:p>
          <a:p>
            <a:pPr marL="514350" lvl="1" indent="-514350">
              <a:spcBef>
                <a:spcPts val="0"/>
              </a:spcBef>
              <a:spcAft>
                <a:spcPts val="300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Moses and Elijah literal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FB62F4C-289E-46B5-ABC8-FCEE7E2004FE}"/>
              </a:ext>
            </a:extLst>
          </p:cNvPr>
          <p:cNvSpPr txBox="1">
            <a:spLocks/>
          </p:cNvSpPr>
          <p:nvPr/>
        </p:nvSpPr>
        <p:spPr bwMode="auto">
          <a:xfrm>
            <a:off x="685800" y="228600"/>
            <a:ext cx="7772400" cy="92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Identity of the Two Witnesses?</a:t>
            </a:r>
          </a:p>
        </p:txBody>
      </p:sp>
      <p:pic>
        <p:nvPicPr>
          <p:cNvPr id="6" name="Picture 2" descr="Image result for two witnesses bible">
            <a:extLst>
              <a:ext uri="{FF2B5EF4-FFF2-40B4-BE49-F238E27FC236}">
                <a16:creationId xmlns:a16="http://schemas.microsoft.com/office/drawing/2014/main" id="{D835100F-3517-46B6-9869-88A796E38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4648200"/>
            <a:ext cx="2438400" cy="1828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7635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445463"/>
              </p:ext>
            </p:extLst>
          </p:nvPr>
        </p:nvGraphicFramePr>
        <p:xfrm>
          <a:off x="186507" y="381000"/>
          <a:ext cx="8770985" cy="56995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16957">
                  <a:extLst>
                    <a:ext uri="{9D8B030D-6E8A-4147-A177-3AD203B41FA5}">
                      <a16:colId xmlns:a16="http://schemas.microsoft.com/office/drawing/2014/main" val="693548043"/>
                    </a:ext>
                  </a:extLst>
                </a:gridCol>
                <a:gridCol w="2945643">
                  <a:extLst>
                    <a:ext uri="{9D8B030D-6E8A-4147-A177-3AD203B41FA5}">
                      <a16:colId xmlns:a16="http://schemas.microsoft.com/office/drawing/2014/main" val="2121096268"/>
                    </a:ext>
                  </a:extLst>
                </a:gridCol>
                <a:gridCol w="3208385">
                  <a:extLst>
                    <a:ext uri="{9D8B030D-6E8A-4147-A177-3AD203B41FA5}">
                      <a16:colId xmlns:a16="http://schemas.microsoft.com/office/drawing/2014/main" val="1144338633"/>
                    </a:ext>
                  </a:extLst>
                </a:gridCol>
              </a:tblGrid>
              <a:tr h="648754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en-US" sz="3600" b="0" kern="1200" noProof="0" dirty="0"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Identity of the Two Witnesses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34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2506135"/>
                  </a:ext>
                </a:extLst>
              </a:tr>
              <a:tr h="926791">
                <a:tc>
                  <a:txBody>
                    <a:bodyPr/>
                    <a:lstStyle/>
                    <a:p>
                      <a:pPr marL="0" indent="0" algn="ctr" eaLnBrk="1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en-US" sz="3200" b="1" u="non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CATEGORY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en-US" sz="3200" b="1" u="none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REVELATION 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en-US" sz="3200" b="1" u="none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MOSES &amp; ELIJAH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5767282"/>
                  </a:ext>
                </a:extLst>
              </a:tr>
              <a:tr h="1081256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en-US" sz="3200" kern="12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Protection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en-US" sz="3200" kern="12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Rev. 11:5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en-US" sz="3200" kern="12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Num. 16:35;         2 Kgs. 1:10-14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1669581"/>
                  </a:ext>
                </a:extLst>
              </a:tr>
              <a:tr h="1081256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en-US" sz="3200" kern="12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Activities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en-US" sz="3200" kern="12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Rev. 11:6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en-US" sz="3200" kern="12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Exod. 7:12-21;      1 Kgs. 17:1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5695758"/>
                  </a:ext>
                </a:extLst>
              </a:tr>
              <a:tr h="1081256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en-US" sz="3200" kern="12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Duration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en-US" sz="3200" kern="12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Rev. 11:3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en-US" sz="3200" kern="12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Luke 4:25;         Jas. 5:17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402366"/>
                  </a:ext>
                </a:extLst>
              </a:tr>
              <a:tr h="8801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en-US" sz="3200" kern="12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Rapture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en-US" sz="3200" kern="12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Rev. 11:12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en-US" sz="3200" kern="12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 Kgs. 2:11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6270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443382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STRUCTURE</a:t>
            </a:r>
          </a:p>
        </p:txBody>
      </p:sp>
      <p:sp>
        <p:nvSpPr>
          <p:cNvPr id="921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1924050" y="1600200"/>
            <a:ext cx="5295900" cy="1955864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(James 1:1‒3:12)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 (James 3:13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‒5:20)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9EC7851F-9374-43E5-80C9-54E84ACA4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0" y="4267200"/>
            <a:ext cx="406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7403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2CC288A4-9724-4038-B634-60C0CF14AB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" y="228600"/>
            <a:ext cx="8610600" cy="9144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Identity of the 2 Witnesses: Moses and Elijah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EA0BFB43-B8C1-4AA1-B02A-71643EEFEE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3657600"/>
          </a:xfrm>
        </p:spPr>
        <p:txBody>
          <a:bodyPr/>
          <a:lstStyle/>
          <a:p>
            <a:pPr marL="461963" indent="-461963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Transfiguration (Matt 17:3)</a:t>
            </a:r>
          </a:p>
          <a:p>
            <a:pPr marL="461963" indent="-461963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Ministries cut short in the OT (2 Kgs 2:11-12; Num 20:12)</a:t>
            </a:r>
          </a:p>
          <a:p>
            <a:pPr marL="461963" indent="-461963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appearance predicted in the OT (Mal 4:5-6; Jude 9)</a:t>
            </a:r>
          </a:p>
          <a:p>
            <a:pPr marL="461963" indent="-461963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 fulfilled in the NT (Luke 1:17; John 1:21)</a:t>
            </a:r>
          </a:p>
        </p:txBody>
      </p:sp>
      <p:pic>
        <p:nvPicPr>
          <p:cNvPr id="5" name="Picture 2" descr="Image result for two witnesses bible">
            <a:extLst>
              <a:ext uri="{FF2B5EF4-FFF2-40B4-BE49-F238E27FC236}">
                <a16:creationId xmlns:a16="http://schemas.microsoft.com/office/drawing/2014/main" id="{ADA7A268-73A2-47D4-A041-5370AB2B7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49530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A6702A9B-EB65-4970-8927-3049C0E4A4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0389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95DF919-2BDC-4D52-A6B1-267EE3FC47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143000"/>
            <a:ext cx="8420100" cy="5562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 (3:13–5:20)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 defined (3:13-18)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Spirituality (4:1-12)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Commerce (4:13-17)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wealth (5:1-6)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Waiting for the Lord’s return (5:7-12)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Prayer (5:13-18)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Restoration of the erring brother (5:19-20)</a:t>
            </a:r>
          </a:p>
        </p:txBody>
      </p:sp>
      <p:pic>
        <p:nvPicPr>
          <p:cNvPr id="73732" name="Picture 2">
            <a:extLst>
              <a:ext uri="{FF2B5EF4-FFF2-40B4-BE49-F238E27FC236}">
                <a16:creationId xmlns:a16="http://schemas.microsoft.com/office/drawing/2014/main" id="{72B837D0-368C-4AB1-85B6-7DA0C8460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2743200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8162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8A5592C4-2069-41C9-9A94-9FD42EC1B7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Restoring the Erring Brother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(5:19-20)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8B158A9-154E-44C8-A61C-C99A9249BE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229600" cy="2971800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Necessity of warning the erring brother (5:19)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Blessings of warning an erring brother (5:20)</a:t>
            </a:r>
          </a:p>
          <a:p>
            <a:pPr marL="9144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Salvation from premature death (5:20a)</a:t>
            </a:r>
          </a:p>
          <a:p>
            <a:pPr marL="9144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Covering a multitude of sins (5:20b)</a:t>
            </a:r>
          </a:p>
        </p:txBody>
      </p:sp>
      <p:pic>
        <p:nvPicPr>
          <p:cNvPr id="90116" name="Picture 1">
            <a:extLst>
              <a:ext uri="{FF2B5EF4-FFF2-40B4-BE49-F238E27FC236}">
                <a16:creationId xmlns:a16="http://schemas.microsoft.com/office/drawing/2014/main" id="{DEE43DAF-5B2E-4A05-8AA6-5D13325EA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5334000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8A5592C4-2069-41C9-9A94-9FD42EC1B7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Restoring the Erring Brother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(5:19-20)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8B158A9-154E-44C8-A61C-C99A9249BE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382000" cy="2971800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Necessity of warning the erring brother (5:19)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Blessings of warning an erring brother (5:20)</a:t>
            </a:r>
          </a:p>
          <a:p>
            <a:pPr marL="9144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Salvation from premature death (5:20a)</a:t>
            </a:r>
          </a:p>
          <a:p>
            <a:pPr marL="9144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Covering a multitude of sins (5:20b)</a:t>
            </a:r>
          </a:p>
        </p:txBody>
      </p:sp>
      <p:pic>
        <p:nvPicPr>
          <p:cNvPr id="90116" name="Picture 1">
            <a:extLst>
              <a:ext uri="{FF2B5EF4-FFF2-40B4-BE49-F238E27FC236}">
                <a16:creationId xmlns:a16="http://schemas.microsoft.com/office/drawing/2014/main" id="{DEE43DAF-5B2E-4A05-8AA6-5D13325EA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5334000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3802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8A5592C4-2069-41C9-9A94-9FD42EC1B7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Restoring the Erring Brother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(5:19-20)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8B158A9-154E-44C8-A61C-C99A9249BE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229600" cy="2971800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Necessity of warning the erring brother (5:19)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Blessings of warning an erring brother (5:20)</a:t>
            </a:r>
          </a:p>
          <a:p>
            <a:pPr marL="9144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Salvation from premature death (5:20a)</a:t>
            </a:r>
          </a:p>
          <a:p>
            <a:pPr marL="9144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Covering a multitude of sins (5:20b)</a:t>
            </a:r>
          </a:p>
        </p:txBody>
      </p:sp>
      <p:pic>
        <p:nvPicPr>
          <p:cNvPr id="90116" name="Picture 1">
            <a:extLst>
              <a:ext uri="{FF2B5EF4-FFF2-40B4-BE49-F238E27FC236}">
                <a16:creationId xmlns:a16="http://schemas.microsoft.com/office/drawing/2014/main" id="{DEE43DAF-5B2E-4A05-8AA6-5D13325EA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5334000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0328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8A5592C4-2069-41C9-9A94-9FD42EC1B7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Restoring the Erring Brother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(5:19-20)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8B158A9-154E-44C8-A61C-C99A9249BE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229600" cy="2971800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Necessity of warning the erring brother (5:19)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Blessings of warning an erring brother (5:20)</a:t>
            </a:r>
          </a:p>
          <a:p>
            <a:pPr marL="9144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Salvation from premature death (5:20a)</a:t>
            </a:r>
          </a:p>
          <a:p>
            <a:pPr marL="9144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Covering a multitude of sins (5:20b)</a:t>
            </a:r>
          </a:p>
        </p:txBody>
      </p:sp>
      <p:pic>
        <p:nvPicPr>
          <p:cNvPr id="90116" name="Picture 1">
            <a:extLst>
              <a:ext uri="{FF2B5EF4-FFF2-40B4-BE49-F238E27FC236}">
                <a16:creationId xmlns:a16="http://schemas.microsoft.com/office/drawing/2014/main" id="{DEE43DAF-5B2E-4A05-8AA6-5D13325EA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5334000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266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F23812-1B3D-4CD9-8D3C-796C73A8AF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98659" name="Rectangle 1"/>
          <p:cNvSpPr>
            <a:spLocks noChangeArrowheads="1"/>
          </p:cNvSpPr>
          <p:nvPr/>
        </p:nvSpPr>
        <p:spPr bwMode="auto">
          <a:xfrm>
            <a:off x="0" y="0"/>
            <a:ext cx="9144000" cy="460126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 eaLnBrk="0" hangingPunct="0">
              <a:spcAft>
                <a:spcPts val="1200"/>
              </a:spcAft>
              <a:buClr>
                <a:schemeClr val="tx2"/>
              </a:buClr>
              <a:buSzPct val="75000"/>
              <a:defRPr/>
            </a:pP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John 10:27-29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My sheep hear My voice, and I know them, and they follow Me; </a:t>
            </a:r>
            <a:r>
              <a:rPr lang="en-US" sz="3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28 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and I give eternal life to them, and they will never perish  </a:t>
            </a:r>
            <a:r>
              <a:rPr lang="en-US" sz="3400" b="1" dirty="0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3400" b="1" i="1" dirty="0" err="1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sz="3400" b="1" i="1" dirty="0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i="1" dirty="0" err="1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mē</a:t>
            </a:r>
            <a:r>
              <a:rPr lang="en-US" sz="3400" b="1" i="1" dirty="0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i="1" dirty="0" err="1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apóllumi</a:t>
            </a:r>
            <a:r>
              <a:rPr lang="en-US" sz="3400" b="1" i="1" dirty="0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3400" b="1" i="1" dirty="0" err="1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aiōnia</a:t>
            </a:r>
            <a:r>
              <a:rPr lang="en-US" sz="3400" b="1" dirty="0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; and </a:t>
            </a:r>
            <a:r>
              <a:rPr lang="en-US" sz="34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one will snatch them</a:t>
            </a:r>
            <a:r>
              <a:rPr lang="en-US" sz="3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out of My hand. </a:t>
            </a:r>
            <a:r>
              <a:rPr lang="en-US" sz="3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29 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My Father, who has given </a:t>
            </a:r>
            <a:r>
              <a:rPr lang="en-US" sz="3400" i="1" dirty="0"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to Me, is greater than all; and</a:t>
            </a:r>
            <a:r>
              <a:rPr lang="en-US" sz="3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one is able to snatch </a:t>
            </a:r>
            <a:r>
              <a:rPr lang="en-US" sz="3400" b="1" i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en-US" sz="34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out of the Father’s hand.”</a:t>
            </a:r>
            <a:endParaRPr lang="en-US" alt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24492" y="228601"/>
            <a:ext cx="5695016" cy="9144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Emphatic (Double) Negation?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1600"/>
            <a:ext cx="9144000" cy="4191000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en-US" dirty="0">
                <a:cs typeface="Calibri" panose="020F0502020204030204" pitchFamily="34" charset="0"/>
              </a:rPr>
              <a:t>“Emphatic negation is indicated by </a:t>
            </a:r>
            <a:r>
              <a:rPr lang="en-US" i="1" dirty="0" err="1">
                <a:cs typeface="Calibri" panose="020F0502020204030204" pitchFamily="34" charset="0"/>
              </a:rPr>
              <a:t>οὐ</a:t>
            </a:r>
            <a:r>
              <a:rPr lang="en-US" i="1" dirty="0">
                <a:cs typeface="Calibri" panose="020F0502020204030204" pitchFamily="34" charset="0"/>
              </a:rPr>
              <a:t> </a:t>
            </a:r>
            <a:r>
              <a:rPr lang="en-US" i="1" dirty="0" err="1">
                <a:cs typeface="Calibri" panose="020F0502020204030204" pitchFamily="34" charset="0"/>
              </a:rPr>
              <a:t>μή</a:t>
            </a:r>
            <a:r>
              <a:rPr lang="en-US" i="1" dirty="0">
                <a:cs typeface="Calibri" panose="020F0502020204030204" pitchFamily="34" charset="0"/>
              </a:rPr>
              <a:t> </a:t>
            </a:r>
            <a:r>
              <a:rPr lang="en-US" dirty="0">
                <a:cs typeface="Calibri" panose="020F0502020204030204" pitchFamily="34" charset="0"/>
              </a:rPr>
              <a:t>plus the </a:t>
            </a:r>
            <a:r>
              <a:rPr lang="en-US" i="1" dirty="0">
                <a:cs typeface="Calibri" panose="020F0502020204030204" pitchFamily="34" charset="0"/>
              </a:rPr>
              <a:t>aorist subjunctive</a:t>
            </a:r>
            <a:r>
              <a:rPr lang="en-US" dirty="0">
                <a:cs typeface="Calibri" panose="020F0502020204030204" pitchFamily="34" charset="0"/>
              </a:rPr>
              <a:t>…This is the strongest way to negate something in Greek...</a:t>
            </a:r>
            <a:r>
              <a:rPr lang="en-US" i="1" dirty="0" err="1">
                <a:cs typeface="Calibri" panose="020F0502020204030204" pitchFamily="34" charset="0"/>
              </a:rPr>
              <a:t>οὐ</a:t>
            </a:r>
            <a:r>
              <a:rPr lang="en-US" i="1" dirty="0">
                <a:cs typeface="Calibri" panose="020F0502020204030204" pitchFamily="34" charset="0"/>
              </a:rPr>
              <a:t> </a:t>
            </a:r>
            <a:r>
              <a:rPr lang="en-US" i="1" dirty="0" err="1">
                <a:cs typeface="Calibri" panose="020F0502020204030204" pitchFamily="34" charset="0"/>
              </a:rPr>
              <a:t>μή</a:t>
            </a:r>
            <a:r>
              <a:rPr lang="en-US" dirty="0">
                <a:cs typeface="Calibri" panose="020F0502020204030204" pitchFamily="34" charset="0"/>
              </a:rPr>
              <a:t> </a:t>
            </a:r>
            <a:r>
              <a:rPr lang="en-US" b="1" u="sng" dirty="0">
                <a:solidFill>
                  <a:srgbClr val="FFFFCC"/>
                </a:solidFill>
                <a:cs typeface="Calibri" panose="020F0502020204030204" pitchFamily="34" charset="0"/>
              </a:rPr>
              <a:t>rules out even the idea as being a possibility</a:t>
            </a:r>
            <a:r>
              <a:rPr lang="en-US" dirty="0">
                <a:cs typeface="Calibri" panose="020F0502020204030204" pitchFamily="34" charset="0"/>
              </a:rPr>
              <a:t>: ‘</a:t>
            </a:r>
            <a:r>
              <a:rPr lang="en-US" i="1" dirty="0" err="1">
                <a:cs typeface="Calibri" panose="020F0502020204030204" pitchFamily="34" charset="0"/>
              </a:rPr>
              <a:t>ου</a:t>
            </a:r>
            <a:r>
              <a:rPr lang="en-US" i="1" dirty="0">
                <a:cs typeface="Calibri" panose="020F0502020204030204" pitchFamily="34" charset="0"/>
              </a:rPr>
              <a:t> </a:t>
            </a:r>
            <a:r>
              <a:rPr lang="en-US" i="1" dirty="0" err="1">
                <a:cs typeface="Calibri" panose="020F0502020204030204" pitchFamily="34" charset="0"/>
              </a:rPr>
              <a:t>μή</a:t>
            </a:r>
            <a:r>
              <a:rPr lang="en-US" dirty="0">
                <a:cs typeface="Calibri" panose="020F0502020204030204" pitchFamily="34" charset="0"/>
              </a:rPr>
              <a:t> is the most decisive way of negativing </a:t>
            </a:r>
            <a:r>
              <a:rPr lang="en-US" dirty="0" err="1">
                <a:cs typeface="Calibri" panose="020F0502020204030204" pitchFamily="34" charset="0"/>
              </a:rPr>
              <a:t>someth</a:t>
            </a:r>
            <a:r>
              <a:rPr lang="en-US" dirty="0">
                <a:cs typeface="Calibri" panose="020F0502020204030204" pitchFamily="34" charset="0"/>
              </a:rPr>
              <a:t>. in the future…As well, a soteriological theme is frequently found in such statements, especially in John: </a:t>
            </a:r>
            <a:r>
              <a:rPr lang="en-US" b="1" u="sng" dirty="0">
                <a:solidFill>
                  <a:srgbClr val="FFFFCC"/>
                </a:solidFill>
                <a:cs typeface="Calibri" panose="020F0502020204030204" pitchFamily="34" charset="0"/>
              </a:rPr>
              <a:t>what is negatived is the possibility of the loss of salvation</a:t>
            </a:r>
            <a:r>
              <a:rPr lang="en-US" dirty="0"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54276" name="TextBox 4"/>
          <p:cNvSpPr txBox="1">
            <a:spLocks noChangeArrowheads="1"/>
          </p:cNvSpPr>
          <p:nvPr/>
        </p:nvSpPr>
        <p:spPr bwMode="auto">
          <a:xfrm>
            <a:off x="433633" y="6178955"/>
            <a:ext cx="82767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Daniel B. Wallace, 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Greek Grammar Beyond the Basics: An Exegetical Syntax of the New Testament with Scripture, Subject, and Greek Word Indexes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(Grand Rapids: Zondervan, 1996), 468.</a:t>
            </a:r>
          </a:p>
        </p:txBody>
      </p:sp>
      <p:pic>
        <p:nvPicPr>
          <p:cNvPr id="5427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150" y="76200"/>
            <a:ext cx="825650" cy="1097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232F36-60B6-4585-B8EA-45A0BCAD94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" name="Rectangle 3"/>
          <p:cNvSpPr txBox="1">
            <a:spLocks/>
          </p:cNvSpPr>
          <p:nvPr/>
        </p:nvSpPr>
        <p:spPr bwMode="auto">
          <a:xfrm>
            <a:off x="0" y="0"/>
            <a:ext cx="914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defTabSz="685800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en-US" altLang="en-US" sz="4000" dirty="0">
                <a:solidFill>
                  <a:schemeClr val="tx2"/>
                </a:solidFill>
                <a:ea typeface="+mj-ea"/>
                <a:cs typeface="Calibri" panose="020F0502020204030204" pitchFamily="34" charset="0"/>
              </a:rPr>
              <a:t>2 Timothy 2:11-13</a:t>
            </a:r>
          </a:p>
          <a:p>
            <a:pPr marL="0" indent="0" algn="just">
              <a:spcBef>
                <a:spcPct val="0"/>
              </a:spcBef>
              <a:buClrTx/>
              <a:buSzTx/>
              <a:buNone/>
            </a:pPr>
            <a:r>
              <a:rPr lang="en-US" altLang="en-US" sz="3600" dirty="0">
                <a:effectLst/>
                <a:cs typeface="Arial" panose="020B0604020202020204" pitchFamily="34" charset="0"/>
              </a:rPr>
              <a:t>“</a:t>
            </a:r>
            <a:r>
              <a:rPr lang="en-US" sz="3600" dirty="0">
                <a:effectLst/>
              </a:rPr>
              <a:t>It is a trustworthy statement: For if we died with Him, we will also live with Him; </a:t>
            </a:r>
            <a:r>
              <a:rPr lang="en-US" sz="3600" baseline="30000" dirty="0">
                <a:effectLst/>
              </a:rPr>
              <a:t>12 </a:t>
            </a:r>
            <a:r>
              <a:rPr lang="en-US" sz="3600" dirty="0">
                <a:effectLst/>
              </a:rPr>
              <a:t>If we endure, we will also reign with Him; If we deny Him, He also will deny us; </a:t>
            </a:r>
            <a:r>
              <a:rPr lang="en-US" sz="3600" baseline="30000" dirty="0">
                <a:effectLst/>
              </a:rPr>
              <a:t>13 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we are faithless</a:t>
            </a:r>
            <a:r>
              <a:rPr lang="en-US" sz="3600" dirty="0">
                <a:effectLst/>
              </a:rPr>
              <a:t>, He remains faithful, for He cannot deny Himself.</a:t>
            </a:r>
            <a:r>
              <a:rPr lang="en-US" altLang="en-US" sz="3600" dirty="0">
                <a:effectLst/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57545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8A5592C4-2069-41C9-9A94-9FD42EC1B7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Restoring the Erring Brother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(5:19-20)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8B158A9-154E-44C8-A61C-C99A9249BE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229600" cy="2971800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Necessity of warning the erring brother (5:19)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Blessings of warning an erring brother (5:20)</a:t>
            </a:r>
          </a:p>
          <a:p>
            <a:pPr marL="9144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Salvation from premature death (5:20a)</a:t>
            </a:r>
          </a:p>
          <a:p>
            <a:pPr marL="9144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Covering a multitude of sins (5:20b)</a:t>
            </a:r>
          </a:p>
        </p:txBody>
      </p:sp>
      <p:pic>
        <p:nvPicPr>
          <p:cNvPr id="90116" name="Picture 1">
            <a:extLst>
              <a:ext uri="{FF2B5EF4-FFF2-40B4-BE49-F238E27FC236}">
                <a16:creationId xmlns:a16="http://schemas.microsoft.com/office/drawing/2014/main" id="{DEE43DAF-5B2E-4A05-8AA6-5D13325EA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5334000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249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STRUCTURE</a:t>
            </a:r>
          </a:p>
        </p:txBody>
      </p:sp>
      <p:sp>
        <p:nvSpPr>
          <p:cNvPr id="921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1924050" y="1600200"/>
            <a:ext cx="5295900" cy="1955864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(James 1:1‒3:12)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 (James 3:13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‒5:20)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C5DBF078-1A48-453B-A3F4-EAB27B724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0" y="4267200"/>
            <a:ext cx="406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>
            <a:extLst>
              <a:ext uri="{FF2B5EF4-FFF2-40B4-BE49-F238E27FC236}">
                <a16:creationId xmlns:a16="http://schemas.microsoft.com/office/drawing/2014/main" id="{241F40D1-3B70-4C0F-85C8-774A9E08EB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0973300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2AFEC4EF-6658-49EE-B990-1B4425D93E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8300" y="228600"/>
            <a:ext cx="5867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Message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702F75A-ACB9-451C-BDD0-551FA9B72C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7700" y="1600200"/>
            <a:ext cx="7848600" cy="1295400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Practical righteousness is attainable when believers live by faith and walk by wisdom</a:t>
            </a:r>
          </a:p>
        </p:txBody>
      </p:sp>
      <p:pic>
        <p:nvPicPr>
          <p:cNvPr id="91140" name="Picture 1">
            <a:extLst>
              <a:ext uri="{FF2B5EF4-FFF2-40B4-BE49-F238E27FC236}">
                <a16:creationId xmlns:a16="http://schemas.microsoft.com/office/drawing/2014/main" id="{97D71299-87A6-43D8-B240-107C686FD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4876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ED60F40-67FC-4492-A198-6BEF75BC1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STRUCTURE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B5077A0-127F-48A3-91C7-C177DA9B3E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6858000" cy="4648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(1:1–3:12)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Trials (1:2-18)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Obedience to the Word (1:19-27)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 (2:1-13)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manifesting works (2:14-26)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Tongue (3:1-12)</a:t>
            </a:r>
          </a:p>
        </p:txBody>
      </p:sp>
      <p:pic>
        <p:nvPicPr>
          <p:cNvPr id="56324" name="Picture 1">
            <a:extLst>
              <a:ext uri="{FF2B5EF4-FFF2-40B4-BE49-F238E27FC236}">
                <a16:creationId xmlns:a16="http://schemas.microsoft.com/office/drawing/2014/main" id="{491AF8F6-11E0-4714-9617-CFA5998EA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5334000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959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A6702A9B-EB65-4970-8927-3049C0E4A4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0389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95DF919-2BDC-4D52-A6B1-267EE3FC47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143000"/>
            <a:ext cx="8420100" cy="5562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 (3:13–5:20)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 defined (3:13-18)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Spirituality (4:1-12)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Commerce (4:13-17)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wealth (5:1-6)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Waiting for the Lord’s return (5:7-12)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Prayer (5:13-18)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Restoration of the erring brother (5:19-20)</a:t>
            </a:r>
          </a:p>
        </p:txBody>
      </p:sp>
      <p:pic>
        <p:nvPicPr>
          <p:cNvPr id="73732" name="Picture 2">
            <a:extLst>
              <a:ext uri="{FF2B5EF4-FFF2-40B4-BE49-F238E27FC236}">
                <a16:creationId xmlns:a16="http://schemas.microsoft.com/office/drawing/2014/main" id="{72B837D0-368C-4AB1-85B6-7DA0C8460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2743200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80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ED60F40-67FC-4492-A198-6BEF75BC1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STRUCTURE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B5077A0-127F-48A3-91C7-C177DA9B3E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6858000" cy="4648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(1:1–3:12)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Trials (1:2-18)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Obedience to the Word (1:19-27)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 (2:1-13)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manifesting works (2:14-26)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Tongue (3:1-12)</a:t>
            </a:r>
          </a:p>
        </p:txBody>
      </p:sp>
      <p:pic>
        <p:nvPicPr>
          <p:cNvPr id="56324" name="Picture 1">
            <a:extLst>
              <a:ext uri="{FF2B5EF4-FFF2-40B4-BE49-F238E27FC236}">
                <a16:creationId xmlns:a16="http://schemas.microsoft.com/office/drawing/2014/main" id="{491AF8F6-11E0-4714-9617-CFA5998EA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5334000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305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STRUCTURE</a:t>
            </a:r>
          </a:p>
        </p:txBody>
      </p:sp>
      <p:sp>
        <p:nvSpPr>
          <p:cNvPr id="921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1924050" y="1600200"/>
            <a:ext cx="5295900" cy="1955864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(James 1:1‒3:12)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 (James 3:13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‒5:20)</a:t>
            </a:r>
            <a:endParaRPr lang="en-US" b="1" u="sng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101F1E3B-D434-45D5-85D3-6F56849EB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0" y="4267200"/>
            <a:ext cx="406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377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A6702A9B-EB65-4970-8927-3049C0E4A4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0389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95DF919-2BDC-4D52-A6B1-267EE3FC47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143000"/>
            <a:ext cx="8153400" cy="5562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 (3:13–5:20)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 defined (3:13-18)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Spirituality (4:1-12)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Commerce (4:13-17)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wealth (5:1-6)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Waiting for the Lord’s return (5:7-12)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Prayer (5:13-18)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Restoration of the erring brother (5:19-20)</a:t>
            </a:r>
          </a:p>
        </p:txBody>
      </p:sp>
      <p:pic>
        <p:nvPicPr>
          <p:cNvPr id="73732" name="Picture 2">
            <a:extLst>
              <a:ext uri="{FF2B5EF4-FFF2-40B4-BE49-F238E27FC236}">
                <a16:creationId xmlns:a16="http://schemas.microsoft.com/office/drawing/2014/main" id="{72B837D0-368C-4AB1-85B6-7DA0C8460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2743200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39F9A138-F89E-419C-B558-79548E5C3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75EF4DA-6FCB-488A-A6B2-12A254F34F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143000"/>
            <a:ext cx="8153400" cy="5562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 (3:13–5:20)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Wisdom defined (3:13-18)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Spirituality (4:1-12)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Commerce (4:13-17)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wealth (5:1-6)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Waiting for the Lord’s return (5:7-12)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Prayer (5:13-18)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Restoration of the erring brother (5:19-20)</a:t>
            </a:r>
          </a:p>
        </p:txBody>
      </p:sp>
      <p:pic>
        <p:nvPicPr>
          <p:cNvPr id="74756" name="Picture 2">
            <a:extLst>
              <a:ext uri="{FF2B5EF4-FFF2-40B4-BE49-F238E27FC236}">
                <a16:creationId xmlns:a16="http://schemas.microsoft.com/office/drawing/2014/main" id="{796BAF74-4E31-46DE-BBF0-1E80CCD53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2743200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917D5717-56C9-4A7E-994A-4261BA9758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(3:13-18)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A1016DD-B458-4B97-8982-29F49C7157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0050" y="1600200"/>
            <a:ext cx="8343900" cy="24384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 is demonstrated by her actions (3:13)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or earthly wisdom (3:14-16)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Heavenly wisdom (3:17-18)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6157D182-0197-4855-AD7B-0DAA99A95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0" y="4267200"/>
            <a:ext cx="406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5225</TotalTime>
  <Words>1661</Words>
  <Application>Microsoft Office PowerPoint</Application>
  <PresentationFormat>On-screen Show (4:3)</PresentationFormat>
  <Paragraphs>240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Calibri</vt:lpstr>
      <vt:lpstr>Times New Roman</vt:lpstr>
      <vt:lpstr>Wingdings</vt:lpstr>
      <vt:lpstr>Azure</vt:lpstr>
      <vt:lpstr>1_Azure</vt:lpstr>
      <vt:lpstr>PowerPoint Presentation</vt:lpstr>
      <vt:lpstr>Answering Eleven Questions</vt:lpstr>
      <vt:lpstr>JAMES STRUCTURE</vt:lpstr>
      <vt:lpstr>JAMES STRUCTURE</vt:lpstr>
      <vt:lpstr>JAMES STRUCTURE</vt:lpstr>
      <vt:lpstr>JAMES STRUCTURE</vt:lpstr>
      <vt:lpstr>Structure</vt:lpstr>
      <vt:lpstr>Structure</vt:lpstr>
      <vt:lpstr>Wisdom  (3:13-18)</vt:lpstr>
      <vt:lpstr>Structure</vt:lpstr>
      <vt:lpstr>Spiritual Life (4:1-12)</vt:lpstr>
      <vt:lpstr>Structure</vt:lpstr>
      <vt:lpstr>Commercial Life (4:13-17)</vt:lpstr>
      <vt:lpstr>Structure</vt:lpstr>
      <vt:lpstr>Use of Wealth (5:1-6)</vt:lpstr>
      <vt:lpstr>Structure</vt:lpstr>
      <vt:lpstr>Waiting for the Lord’s Return (5:7-12)</vt:lpstr>
      <vt:lpstr>Structure</vt:lpstr>
      <vt:lpstr>Wisdom in Prayer (5:13-18)</vt:lpstr>
      <vt:lpstr>Wisdom in Prayer (5:13-18)</vt:lpstr>
      <vt:lpstr>I. Types of Prayer (5:13-16a)</vt:lpstr>
      <vt:lpstr>Wisdom in Prayer (5:13-18)</vt:lpstr>
      <vt:lpstr>II. Power of Prayer (5:16-18)</vt:lpstr>
      <vt:lpstr>II. Power of Prayer (5:16-18)</vt:lpstr>
      <vt:lpstr>Answering Eleven Questions</vt:lpstr>
      <vt:lpstr>Audience</vt:lpstr>
      <vt:lpstr>II. Power of Prayer (5:16-18)</vt:lpstr>
      <vt:lpstr>PowerPoint Presentation</vt:lpstr>
      <vt:lpstr>PowerPoint Presentation</vt:lpstr>
      <vt:lpstr>Identity of the 2 Witnesses: Moses and Elijah</vt:lpstr>
      <vt:lpstr>Structure</vt:lpstr>
      <vt:lpstr>Restoring the Erring Brother (5:19-20)</vt:lpstr>
      <vt:lpstr>Restoring the Erring Brother (5:19-20)</vt:lpstr>
      <vt:lpstr>Restoring the Erring Brother (5:19-20)</vt:lpstr>
      <vt:lpstr>Restoring the Erring Brother (5:19-20)</vt:lpstr>
      <vt:lpstr>PowerPoint Presentation</vt:lpstr>
      <vt:lpstr>Emphatic (Double) Negation?</vt:lpstr>
      <vt:lpstr>PowerPoint Presentation</vt:lpstr>
      <vt:lpstr>Restoring the Erring Brother (5:19-20)</vt:lpstr>
      <vt:lpstr>CONCLUSION</vt:lpstr>
      <vt:lpstr>Message</vt:lpstr>
      <vt:lpstr>JAMES STRUCTURE</vt:lpstr>
      <vt:lpstr>Structure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029-James-5v16b-20</dc:title>
  <dc:subject>James</dc:subject>
  <dc:creator>A. Woods</dc:creator>
  <cp:lastModifiedBy>Andy Woods</cp:lastModifiedBy>
  <cp:revision>576</cp:revision>
  <cp:lastPrinted>2021-05-25T14:58:58Z</cp:lastPrinted>
  <dcterms:created xsi:type="dcterms:W3CDTF">2009-02-05T03:17:51Z</dcterms:created>
  <dcterms:modified xsi:type="dcterms:W3CDTF">2021-05-26T14:44:42Z</dcterms:modified>
</cp:coreProperties>
</file>