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094" r:id="rId2"/>
    <p:sldId id="2064" r:id="rId3"/>
    <p:sldId id="1984" r:id="rId4"/>
    <p:sldId id="6578" r:id="rId5"/>
    <p:sldId id="6803" r:id="rId6"/>
    <p:sldId id="6856" r:id="rId7"/>
    <p:sldId id="7083" r:id="rId8"/>
    <p:sldId id="2120" r:id="rId9"/>
    <p:sldId id="2121" r:id="rId10"/>
    <p:sldId id="2226" r:id="rId11"/>
    <p:sldId id="2227" r:id="rId12"/>
    <p:sldId id="2122" r:id="rId13"/>
    <p:sldId id="7211" r:id="rId14"/>
    <p:sldId id="2123" r:id="rId15"/>
    <p:sldId id="2230" r:id="rId16"/>
    <p:sldId id="7257" r:id="rId17"/>
    <p:sldId id="7256" r:id="rId18"/>
    <p:sldId id="7258" r:id="rId19"/>
    <p:sldId id="7156" r:id="rId20"/>
    <p:sldId id="7167" r:id="rId21"/>
    <p:sldId id="7246" r:id="rId22"/>
    <p:sldId id="7259" r:id="rId23"/>
    <p:sldId id="7171" r:id="rId24"/>
    <p:sldId id="7216" r:id="rId25"/>
    <p:sldId id="7173" r:id="rId26"/>
    <p:sldId id="7226" r:id="rId27"/>
    <p:sldId id="7225" r:id="rId28"/>
    <p:sldId id="278" r:id="rId29"/>
    <p:sldId id="7260" r:id="rId30"/>
    <p:sldId id="7227" r:id="rId31"/>
    <p:sldId id="7228" r:id="rId32"/>
    <p:sldId id="2331" r:id="rId33"/>
    <p:sldId id="2174" r:id="rId34"/>
    <p:sldId id="7184" r:id="rId35"/>
    <p:sldId id="2346" r:id="rId36"/>
    <p:sldId id="7229" r:id="rId37"/>
    <p:sldId id="7238" r:id="rId38"/>
    <p:sldId id="7239" r:id="rId39"/>
    <p:sldId id="7251" r:id="rId40"/>
    <p:sldId id="7178" r:id="rId41"/>
    <p:sldId id="7179" r:id="rId42"/>
    <p:sldId id="7230" r:id="rId43"/>
    <p:sldId id="7231" r:id="rId44"/>
    <p:sldId id="7250" r:id="rId45"/>
    <p:sldId id="7232" r:id="rId46"/>
    <p:sldId id="1549" r:id="rId47"/>
    <p:sldId id="7224" r:id="rId48"/>
    <p:sldId id="7233" r:id="rId49"/>
    <p:sldId id="2360" r:id="rId50"/>
    <p:sldId id="7263" r:id="rId51"/>
    <p:sldId id="1658" r:id="rId52"/>
    <p:sldId id="7221" r:id="rId53"/>
    <p:sldId id="7245" r:id="rId54"/>
    <p:sldId id="7248" r:id="rId55"/>
    <p:sldId id="7212" r:id="rId56"/>
    <p:sldId id="7262" r:id="rId57"/>
    <p:sldId id="7213" r:id="rId58"/>
    <p:sldId id="5867" r:id="rId59"/>
    <p:sldId id="6395" r:id="rId60"/>
    <p:sldId id="7209" r:id="rId61"/>
    <p:sldId id="7210" r:id="rId62"/>
    <p:sldId id="2229" r:id="rId63"/>
    <p:sldId id="7237" r:id="rId64"/>
    <p:sldId id="7247" r:id="rId65"/>
    <p:sldId id="7261" r:id="rId66"/>
    <p:sldId id="7207" r:id="rId6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66FF66"/>
    <a:srgbClr val="33CC33"/>
    <a:srgbClr val="000066"/>
    <a:srgbClr val="FFCCFF"/>
    <a:srgbClr val="0000FF"/>
    <a:srgbClr val="FFFF99"/>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95B89-0D1E-4809-898B-123C093603ED}" v="8" dt="2021-05-09T17:30:14.66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106" d="100"/>
          <a:sy n="106" d="100"/>
        </p:scale>
        <p:origin x="14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62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037 - 9v6-7 </a:t>
            </a:r>
          </a:p>
          <a:p>
            <a:pPr>
              <a:defRPr/>
            </a:pPr>
            <a:r>
              <a:rPr lang="en-US" sz="1600" dirty="0"/>
              <a:t>05-23-2021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5/22/2021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237261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38</a:t>
            </a:fld>
            <a:endParaRPr lang="en-US" altLang="en-US" dirty="0"/>
          </a:p>
        </p:txBody>
      </p:sp>
    </p:spTree>
    <p:extLst>
      <p:ext uri="{BB962C8B-B14F-4D97-AF65-F5344CB8AC3E}">
        <p14:creationId xmlns:p14="http://schemas.microsoft.com/office/powerpoint/2010/main" val="424447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66</a:t>
            </a:fld>
            <a:endParaRPr lang="en-US" altLang="en-US" dirty="0"/>
          </a:p>
        </p:txBody>
      </p:sp>
    </p:spTree>
    <p:extLst>
      <p:ext uri="{BB962C8B-B14F-4D97-AF65-F5344CB8AC3E}">
        <p14:creationId xmlns:p14="http://schemas.microsoft.com/office/powerpoint/2010/main" val="47420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40127050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5/22/2021</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70838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8" r:id="rId12"/>
    <p:sldLayoutId id="2147488919"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6</a:t>
            </a:r>
            <a:r>
              <a:rPr lang="en-US" sz="3600" kern="0" dirty="0">
                <a:effectLst>
                  <a:outerShdw blurRad="38100" dist="38100" dir="2700000" algn="tl">
                    <a:srgbClr val="000000">
                      <a:alpha val="43137"/>
                    </a:srgbClr>
                  </a:outerShdw>
                </a:effectLst>
                <a:cs typeface="Calibri" panose="020F0502020204030204" pitchFamily="34" charset="0"/>
              </a:rPr>
              <a:t>‒9</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Flood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AE261DFF-69E9-4E90-9C8F-177D2E8C84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3074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FBEC277A-632B-4548-89FC-0E1787AB43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82473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2286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Uninterrupted season or cycles (Gen 8:22) – global warming?</a:t>
            </a:r>
          </a:p>
        </p:txBody>
      </p:sp>
      <p:pic>
        <p:nvPicPr>
          <p:cNvPr id="5" name="Picture 4">
            <a:extLst>
              <a:ext uri="{FF2B5EF4-FFF2-40B4-BE49-F238E27FC236}">
                <a16:creationId xmlns:a16="http://schemas.microsoft.com/office/drawing/2014/main" id="{E6629122-5D9F-493E-84C1-CD57545346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434F6A6D-2C37-405D-A1CE-CEE0CC63E8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75385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Noahic Covenant: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(Gen 9:1-7)</a:t>
            </a:r>
          </a:p>
        </p:txBody>
      </p:sp>
      <p:sp>
        <p:nvSpPr>
          <p:cNvPr id="155651" name="Rectangle 3"/>
          <p:cNvSpPr>
            <a:spLocks noGrp="1" noChangeArrowheads="1"/>
          </p:cNvSpPr>
          <p:nvPr>
            <p:ph type="body" idx="1"/>
          </p:nvPr>
        </p:nvSpPr>
        <p:spPr>
          <a:xfrm>
            <a:off x="819150" y="1790700"/>
            <a:ext cx="7505700" cy="3276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Re-creation theme (Gen 9:1, 2,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becomes carnivorous (Gen. 1:29-30; 2:17; 9:3) </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Cultural precedent for the Mosaic Law (Gen 9:4; Lev 17:11)</a:t>
            </a:r>
          </a:p>
        </p:txBody>
      </p:sp>
      <p:pic>
        <p:nvPicPr>
          <p:cNvPr id="5" name="Picture 4">
            <a:extLst>
              <a:ext uri="{FF2B5EF4-FFF2-40B4-BE49-F238E27FC236}">
                <a16:creationId xmlns:a16="http://schemas.microsoft.com/office/drawing/2014/main" id="{A3F56838-F2C5-4526-B674-70FFA907DD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Noahic Covenant: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(Gen 9:1-7)</a:t>
            </a:r>
          </a:p>
        </p:txBody>
      </p:sp>
      <p:sp>
        <p:nvSpPr>
          <p:cNvPr id="155651" name="Rectangle 3"/>
          <p:cNvSpPr>
            <a:spLocks noGrp="1" noChangeArrowheads="1"/>
          </p:cNvSpPr>
          <p:nvPr>
            <p:ph type="body" idx="1"/>
          </p:nvPr>
        </p:nvSpPr>
        <p:spPr>
          <a:xfrm>
            <a:off x="228600" y="1600200"/>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Origin of human government (Rom 13:1-7; 1 Pet 2:13-14; Titus 3:1; 1 Tim 2:1-4)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Capital punishment (Gen 9:5-6)</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Rationale (4:13-15; 6:11; 8:21; 9:6b)</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Scriptural support (Rom 13:4; Matt 26:52)</a:t>
            </a:r>
          </a:p>
        </p:txBody>
      </p:sp>
      <p:pic>
        <p:nvPicPr>
          <p:cNvPr id="5" name="Picture 4">
            <a:extLst>
              <a:ext uri="{FF2B5EF4-FFF2-40B4-BE49-F238E27FC236}">
                <a16:creationId xmlns:a16="http://schemas.microsoft.com/office/drawing/2014/main" id="{62543093-3488-41B6-9C72-7FE9940E6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73371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Noahic Covenant: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(Gen 9:1-7)</a:t>
            </a:r>
          </a:p>
        </p:txBody>
      </p:sp>
      <p:sp>
        <p:nvSpPr>
          <p:cNvPr id="155651" name="Rectangle 3"/>
          <p:cNvSpPr>
            <a:spLocks noGrp="1" noChangeArrowheads="1"/>
          </p:cNvSpPr>
          <p:nvPr>
            <p:ph type="body" idx="1"/>
          </p:nvPr>
        </p:nvSpPr>
        <p:spPr>
          <a:xfrm>
            <a:off x="228600" y="1600200"/>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Origin of human government (Rom 13:1-7; 1 Pet 2:13-14; Titus 3:1; 1 Tim 2:1-4)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rPr>
              <a:t>Capital punishment (Gen 9:5-6)</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Rationale (4:13-15; 6:11; 8:21; 9:6b)</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Scriptural support (Rom 13:4; Matt 26:52)</a:t>
            </a:r>
          </a:p>
        </p:txBody>
      </p:sp>
      <p:pic>
        <p:nvPicPr>
          <p:cNvPr id="5" name="Picture 4">
            <a:extLst>
              <a:ext uri="{FF2B5EF4-FFF2-40B4-BE49-F238E27FC236}">
                <a16:creationId xmlns:a16="http://schemas.microsoft.com/office/drawing/2014/main" id="{62543093-3488-41B6-9C72-7FE9940E6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20939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80CCD-1DEE-4ADD-9602-D3622AE68425}"/>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9:6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“Whoever sheds man’s blood,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man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blood shall be shed, For in the image of God He made man.”</a:t>
            </a:r>
          </a:p>
        </p:txBody>
      </p:sp>
      <p:pic>
        <p:nvPicPr>
          <p:cNvPr id="5" name="Picture 4">
            <a:extLst>
              <a:ext uri="{FF2B5EF4-FFF2-40B4-BE49-F238E27FC236}">
                <a16:creationId xmlns:a16="http://schemas.microsoft.com/office/drawing/2014/main" id="{DE58E33B-ED95-44F9-816E-54593E37E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150" y="2438202"/>
            <a:ext cx="2633700" cy="2286198"/>
          </a:xfrm>
          <a:prstGeom prst="rect">
            <a:avLst/>
          </a:prstGeom>
        </p:spPr>
      </p:pic>
    </p:spTree>
    <p:extLst>
      <p:ext uri="{BB962C8B-B14F-4D97-AF65-F5344CB8AC3E}">
        <p14:creationId xmlns:p14="http://schemas.microsoft.com/office/powerpoint/2010/main" val="29605583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Noahic Covenant: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(Gen 9:1-7)</a:t>
            </a:r>
          </a:p>
        </p:txBody>
      </p:sp>
      <p:sp>
        <p:nvSpPr>
          <p:cNvPr id="155651" name="Rectangle 3"/>
          <p:cNvSpPr>
            <a:spLocks noGrp="1" noChangeArrowheads="1"/>
          </p:cNvSpPr>
          <p:nvPr>
            <p:ph type="body" idx="1"/>
          </p:nvPr>
        </p:nvSpPr>
        <p:spPr>
          <a:xfrm>
            <a:off x="228600" y="1600200"/>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Origin of human government (Rom 13:1-7; 1 Pet 2:13-14; Titus 3:1; 1 Tim 2:1-4)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rPr>
              <a:t>Capital punishment (Gen 9:5-6)</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Rationale (4:13-15; 6:11; 8:21; 9:6b)</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Scriptural support (Rom 13:4; Matt 26:52)</a:t>
            </a:r>
          </a:p>
        </p:txBody>
      </p:sp>
      <p:pic>
        <p:nvPicPr>
          <p:cNvPr id="5" name="Picture 4">
            <a:extLst>
              <a:ext uri="{FF2B5EF4-FFF2-40B4-BE49-F238E27FC236}">
                <a16:creationId xmlns:a16="http://schemas.microsoft.com/office/drawing/2014/main" id="{62543093-3488-41B6-9C72-7FE9940E6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3538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earth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corrupt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sight of God, and the earth was filled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 [</a:t>
            </a:r>
            <a:r>
              <a:rPr lang="en-US" sz="3200" b="1" u="sng" dirty="0" err="1">
                <a:solidFill>
                  <a:srgbClr val="FFFFCC"/>
                </a:solidFill>
                <a:effectLst>
                  <a:outerShdw blurRad="38100" dist="38100" dir="2700000" algn="tl">
                    <a:srgbClr val="000000">
                      <a:alpha val="43137"/>
                    </a:srgbClr>
                  </a:outerShdw>
                </a:effectLst>
                <a:ea typeface="Calibri" panose="020F0502020204030204" pitchFamily="34" charset="0"/>
              </a:rPr>
              <a:t>חָמָס</a:t>
            </a:r>
            <a:r>
              <a:rPr lang="en-US" sz="1800" b="1" u="sng" dirty="0">
                <a:solidFill>
                  <a:srgbClr val="FFFFCC"/>
                </a:solidFill>
                <a:effectLst>
                  <a:outerShdw blurRad="38100" dist="38100" dir="2700000" algn="tl">
                    <a:srgbClr val="000000">
                      <a:alpha val="43137"/>
                    </a:srgbClr>
                  </a:outerShdw>
                </a:effectLst>
                <a:ea typeface="Calibri" panose="020F0502020204030204" pitchFamily="34" charset="0"/>
              </a:rPr>
              <a: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chamas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050" name="Picture 2" descr="Genesis 6:11-12 – 356 Day Bible Challenge">
            <a:extLst>
              <a:ext uri="{FF2B5EF4-FFF2-40B4-BE49-F238E27FC236}">
                <a16:creationId xmlns:a16="http://schemas.microsoft.com/office/drawing/2014/main" id="{19F0439A-A8B1-4AEF-9500-75A84C5CDC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54872" y="2423160"/>
            <a:ext cx="26342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589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254E9F-57EC-49DB-BB63-5454BEF2A0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428999"/>
          </a:xfrm>
        </p:spPr>
        <p:txBody>
          <a:bodyPr/>
          <a:lstStyle/>
          <a:p>
            <a:pPr lvl="0">
              <a:spcBef>
                <a:spcPts val="0"/>
              </a:spcBef>
              <a:spcAft>
                <a:spcPts val="1200"/>
              </a:spcAft>
              <a:defRPr/>
            </a:pPr>
            <a:r>
              <a:rPr lang="en-US" sz="4000" kern="1200" dirty="0">
                <a:solidFill>
                  <a:srgbClr val="00FFFF"/>
                </a:solidFill>
                <a:ea typeface="+mj-ea"/>
                <a:cs typeface="+mj-cs"/>
              </a:rPr>
              <a:t>Genesis 8:21</a:t>
            </a:r>
          </a:p>
          <a:p>
            <a:pPr lvl="0" algn="just" eaLnBrk="1" hangingPunct="1">
              <a:spcBef>
                <a:spcPct val="0"/>
              </a:spcBef>
              <a:buClrTx/>
              <a:buSzTx/>
              <a:defRPr/>
            </a:pPr>
            <a:r>
              <a:rPr lang="en-US" altLang="en-US" kern="1200" dirty="0">
                <a:effectLst>
                  <a:outerShdw blurRad="38100" dist="38100" dir="2700000" algn="tl">
                    <a:srgbClr val="000000">
                      <a:alpha val="43137"/>
                    </a:srgbClr>
                  </a:outerShdw>
                </a:effectLst>
                <a:cs typeface="Arial" panose="020B0604020202020204" pitchFamily="34" charset="0"/>
              </a:rPr>
              <a:t>The Lord smelled the soothing aroma; and the Lord said to Himself, “I will never again curse the ground on account of man, for </a:t>
            </a:r>
            <a:r>
              <a:rPr lang="en-US" altLang="en-US" b="1" u="sng" kern="1200" dirty="0">
                <a:solidFill>
                  <a:srgbClr val="FFFFCC"/>
                </a:solidFill>
                <a:effectLst>
                  <a:outerShdw blurRad="38100" dist="38100" dir="2700000" algn="tl">
                    <a:srgbClr val="000000">
                      <a:alpha val="43137"/>
                    </a:srgbClr>
                  </a:outerShdw>
                </a:effectLst>
                <a:cs typeface="Arial" panose="020B0604020202020204" pitchFamily="34" charset="0"/>
              </a:rPr>
              <a:t>the intent of man’s heart is evil from his youth</a:t>
            </a:r>
            <a:r>
              <a:rPr lang="en-US" altLang="en-US" kern="1200" dirty="0">
                <a:effectLst>
                  <a:outerShdw blurRad="38100" dist="38100" dir="2700000" algn="tl">
                    <a:srgbClr val="000000">
                      <a:alpha val="43137"/>
                    </a:srgbClr>
                  </a:outerShdw>
                </a:effectLst>
                <a:cs typeface="Arial" panose="020B0604020202020204" pitchFamily="34" charset="0"/>
              </a:rPr>
              <a:t>; and I will never again destroy every living thing, as I have done.[emphasis mine].</a:t>
            </a:r>
          </a:p>
        </p:txBody>
      </p:sp>
      <p:pic>
        <p:nvPicPr>
          <p:cNvPr id="5" name="Picture 4">
            <a:extLst>
              <a:ext uri="{FF2B5EF4-FFF2-40B4-BE49-F238E27FC236}">
                <a16:creationId xmlns:a16="http://schemas.microsoft.com/office/drawing/2014/main" id="{5E105606-4CEA-4A85-8256-78021E7CD4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9217" y="3230880"/>
            <a:ext cx="2425567" cy="1645920"/>
          </a:xfrm>
          <a:prstGeom prst="rect">
            <a:avLst/>
          </a:prstGeom>
        </p:spPr>
      </p:pic>
    </p:spTree>
    <p:extLst>
      <p:ext uri="{BB962C8B-B14F-4D97-AF65-F5344CB8AC3E}">
        <p14:creationId xmlns:p14="http://schemas.microsoft.com/office/powerpoint/2010/main" val="3148580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80CCD-1DEE-4ADD-9602-D3622AE68425}"/>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9:6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“Whoever sheds man’s blood, By man his blood shall be shed,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the image of God He made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E58E33B-ED95-44F9-816E-54593E37E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150" y="2438202"/>
            <a:ext cx="2633700" cy="2286198"/>
          </a:xfrm>
          <a:prstGeom prst="rect">
            <a:avLst/>
          </a:prstGeom>
        </p:spPr>
      </p:pic>
    </p:spTree>
    <p:extLst>
      <p:ext uri="{BB962C8B-B14F-4D97-AF65-F5344CB8AC3E}">
        <p14:creationId xmlns:p14="http://schemas.microsoft.com/office/powerpoint/2010/main" val="16494512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Noahic Covenant: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(Gen 9:1-7)</a:t>
            </a:r>
          </a:p>
        </p:txBody>
      </p:sp>
      <p:sp>
        <p:nvSpPr>
          <p:cNvPr id="155651" name="Rectangle 3"/>
          <p:cNvSpPr>
            <a:spLocks noGrp="1" noChangeArrowheads="1"/>
          </p:cNvSpPr>
          <p:nvPr>
            <p:ph type="body" idx="1"/>
          </p:nvPr>
        </p:nvSpPr>
        <p:spPr>
          <a:xfrm>
            <a:off x="228600" y="1600200"/>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Origin of human government (Rom 13:1-7; 1 Pet 2:13-14; Titus 3:1; 1 Tim 2:1-4)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Capital punishment (Gen 9:5-6)</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Rationale (4:13-15; 6:11; 8:21; 9:6b)</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Scriptural support (Rom 13:4; Matt 26:52)</a:t>
            </a:r>
          </a:p>
        </p:txBody>
      </p:sp>
      <p:pic>
        <p:nvPicPr>
          <p:cNvPr id="5" name="Picture 4">
            <a:extLst>
              <a:ext uri="{FF2B5EF4-FFF2-40B4-BE49-F238E27FC236}">
                <a16:creationId xmlns:a16="http://schemas.microsoft.com/office/drawing/2014/main" id="{62543093-3488-41B6-9C72-7FE9940E6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35465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428999"/>
          </a:xfrm>
        </p:spPr>
        <p:txBody>
          <a:bodyPr/>
          <a:lstStyle/>
          <a:p>
            <a:pPr lvl="0" eaLnBrk="1" hangingPunct="1">
              <a:spcBef>
                <a:spcPct val="0"/>
              </a:spcBef>
              <a:spcAft>
                <a:spcPts val="1200"/>
              </a:spcAft>
              <a:buClrTx/>
              <a:buSzTx/>
              <a:defRPr/>
            </a:pPr>
            <a:r>
              <a:rPr lang="en-US" sz="4000" kern="1200" dirty="0">
                <a:solidFill>
                  <a:srgbClr val="00FFFF"/>
                </a:solidFill>
                <a:ea typeface="+mj-ea"/>
                <a:cs typeface="+mj-cs"/>
              </a:rPr>
              <a:t>Romans 13:3-4</a:t>
            </a:r>
          </a:p>
          <a:p>
            <a:pPr lvl="0" algn="just" eaLnBrk="1" hangingPunct="1">
              <a:spcBef>
                <a:spcPct val="0"/>
              </a:spcBef>
              <a:buClrTx/>
              <a:buSzTx/>
              <a:defRPr/>
            </a:pPr>
            <a:r>
              <a:rPr lang="en-US" kern="1200" dirty="0">
                <a:effectLst>
                  <a:outerShdw blurRad="38100" dist="38100" dir="2700000" algn="tl">
                    <a:srgbClr val="000000">
                      <a:alpha val="43137"/>
                    </a:srgbClr>
                  </a:outerShdw>
                </a:effectLst>
                <a:cs typeface="Calibri" panose="020F0502020204030204" pitchFamily="34" charset="0"/>
              </a:rPr>
              <a:t>“</a:t>
            </a:r>
            <a:r>
              <a:rPr lang="en-US" kern="1200" baseline="30000" dirty="0">
                <a:effectLst>
                  <a:outerShdw blurRad="38100" dist="38100" dir="2700000" algn="tl">
                    <a:srgbClr val="000000">
                      <a:alpha val="43137"/>
                    </a:srgbClr>
                  </a:outerShdw>
                </a:effectLst>
                <a:cs typeface="Calibri" panose="020F0502020204030204" pitchFamily="34" charset="0"/>
              </a:rPr>
              <a:t>3 </a:t>
            </a:r>
            <a:r>
              <a:rPr lang="en-US" kern="1200" dirty="0">
                <a:effectLst>
                  <a:outerShdw blurRad="38100" dist="38100" dir="2700000" algn="tl">
                    <a:srgbClr val="000000">
                      <a:alpha val="43137"/>
                    </a:srgbClr>
                  </a:outerShdw>
                </a:effectLst>
                <a:cs typeface="Calibri" panose="020F0502020204030204" pitchFamily="34" charset="0"/>
              </a:rPr>
              <a:t>For rulers are not a cause of fear for good behavior, but for evil. Do you want to have no fear of authority? Do what is good and you will have praise from the same; </a:t>
            </a:r>
            <a:r>
              <a:rPr lang="en-US" kern="1200" baseline="30000" dirty="0">
                <a:effectLst>
                  <a:outerShdw blurRad="38100" dist="38100" dir="2700000" algn="tl">
                    <a:srgbClr val="000000">
                      <a:alpha val="43137"/>
                    </a:srgbClr>
                  </a:outerShdw>
                </a:effectLst>
                <a:cs typeface="Calibri" panose="020F0502020204030204" pitchFamily="34" charset="0"/>
              </a:rPr>
              <a:t>4 </a:t>
            </a:r>
            <a:r>
              <a:rPr lang="en-US" kern="1200" dirty="0">
                <a:effectLst>
                  <a:outerShdw blurRad="38100" dist="38100" dir="2700000" algn="tl">
                    <a:srgbClr val="000000">
                      <a:alpha val="43137"/>
                    </a:srgbClr>
                  </a:outerShdw>
                </a:effectLst>
                <a:cs typeface="Calibri" panose="020F0502020204030204" pitchFamily="34" charset="0"/>
              </a:rPr>
              <a:t>for it is a minister of God to you for good. But </a:t>
            </a: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if you do what is evil, be afraid; for it does not bear the sword for nothing</a:t>
            </a:r>
            <a:r>
              <a:rPr lang="en-US" kern="1200" dirty="0">
                <a:effectLst>
                  <a:outerShdw blurRad="38100" dist="38100" dir="2700000" algn="tl">
                    <a:srgbClr val="000000">
                      <a:alpha val="43137"/>
                    </a:srgbClr>
                  </a:outerShdw>
                </a:effectLst>
                <a:cs typeface="Calibri" panose="020F0502020204030204" pitchFamily="34" charset="0"/>
              </a:rPr>
              <a:t>; for it is a minister of God, </a:t>
            </a: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an avenger who brings wrath on the one who practices evil</a:t>
            </a:r>
            <a:r>
              <a:rPr lang="en-US" kern="1200" dirty="0">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48744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1B303B-D733-495B-B642-2A1259DD2E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6256"/>
          <a:stretch/>
        </p:blipFill>
        <p:spPr>
          <a:xfrm>
            <a:off x="341573" y="457200"/>
            <a:ext cx="8460855" cy="5943600"/>
          </a:xfrm>
          <a:prstGeom prst="rect">
            <a:avLst/>
          </a:prstGeom>
        </p:spPr>
      </p:pic>
    </p:spTree>
    <p:extLst>
      <p:ext uri="{BB962C8B-B14F-4D97-AF65-F5344CB8AC3E}">
        <p14:creationId xmlns:p14="http://schemas.microsoft.com/office/powerpoint/2010/main" val="4355828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71600" y="228600"/>
            <a:ext cx="6400800" cy="925945"/>
          </a:xfrm>
        </p:spPr>
        <p:txBody>
          <a:bodyPr/>
          <a:lstStyle/>
          <a:p>
            <a:pPr algn="ctr" eaLnBrk="1" hangingPunct="1"/>
            <a:r>
              <a:rPr lang="en-US" sz="3600" kern="1200" dirty="0">
                <a:solidFill>
                  <a:srgbClr val="00FFFF"/>
                </a:solidFill>
                <a:effectLst>
                  <a:outerShdw blurRad="38100" dist="38100" dir="2700000" algn="tl">
                    <a:srgbClr val="000000"/>
                  </a:outerShdw>
                </a:effectLst>
              </a:rPr>
              <a:t>Objections to Capital Punishment</a:t>
            </a:r>
          </a:p>
        </p:txBody>
      </p:sp>
      <p:sp>
        <p:nvSpPr>
          <p:cNvPr id="156675" name="Rectangle 3"/>
          <p:cNvSpPr>
            <a:spLocks noGrp="1" noChangeArrowheads="1"/>
          </p:cNvSpPr>
          <p:nvPr>
            <p:ph type="body" idx="1"/>
          </p:nvPr>
        </p:nvSpPr>
        <p:spPr>
          <a:xfrm>
            <a:off x="645459" y="1161691"/>
            <a:ext cx="7772400" cy="5029200"/>
          </a:xfrm>
        </p:spPr>
        <p:txBody>
          <a:bodyPr/>
          <a:lstStyle/>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Sixth commandment?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Sermon on the Mount?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We are no longer under the Mosaic Law?</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Deterrence? (Deut 13:10-11; 19:20; Eccl 8:11)</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Executed innocent?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8th Amendment?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Pro-life?</a:t>
            </a:r>
          </a:p>
        </p:txBody>
      </p:sp>
      <p:pic>
        <p:nvPicPr>
          <p:cNvPr id="2" name="Picture 1">
            <a:extLst>
              <a:ext uri="{FF2B5EF4-FFF2-40B4-BE49-F238E27FC236}">
                <a16:creationId xmlns:a16="http://schemas.microsoft.com/office/drawing/2014/main" id="{C815312C-0388-4CB6-8E3A-AF6C294AC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E1DEE5C8-63F3-4E68-8997-9D2B5D4EA9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71600" y="228600"/>
            <a:ext cx="6400800" cy="925945"/>
          </a:xfrm>
        </p:spPr>
        <p:txBody>
          <a:bodyPr/>
          <a:lstStyle/>
          <a:p>
            <a:pPr algn="ctr" eaLnBrk="1" hangingPunct="1"/>
            <a:r>
              <a:rPr lang="en-US" sz="3600" kern="1200" dirty="0">
                <a:solidFill>
                  <a:srgbClr val="00FFFF"/>
                </a:solidFill>
                <a:effectLst>
                  <a:outerShdw blurRad="38100" dist="38100" dir="2700000" algn="tl">
                    <a:srgbClr val="000000"/>
                  </a:outerShdw>
                </a:effectLst>
              </a:rPr>
              <a:t>Objections to Capital Punishment</a:t>
            </a:r>
          </a:p>
        </p:txBody>
      </p:sp>
      <p:sp>
        <p:nvSpPr>
          <p:cNvPr id="156675" name="Rectangle 3"/>
          <p:cNvSpPr>
            <a:spLocks noGrp="1" noChangeArrowheads="1"/>
          </p:cNvSpPr>
          <p:nvPr>
            <p:ph type="body" idx="1"/>
          </p:nvPr>
        </p:nvSpPr>
        <p:spPr>
          <a:xfrm>
            <a:off x="645459" y="1161691"/>
            <a:ext cx="7772400" cy="5029200"/>
          </a:xfrm>
        </p:spPr>
        <p:txBody>
          <a:bodyPr/>
          <a:lstStyle/>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Sixth commandment?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Sermon on the Mount?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We are no longer under the Mosaic Law?</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Deterrence? (Deut 13:10-11; 19:20; Eccl 8:11)</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Executed innocent?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8th Amendment?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Pro-life?</a:t>
            </a:r>
          </a:p>
        </p:txBody>
      </p:sp>
      <p:pic>
        <p:nvPicPr>
          <p:cNvPr id="2" name="Picture 1">
            <a:extLst>
              <a:ext uri="{FF2B5EF4-FFF2-40B4-BE49-F238E27FC236}">
                <a16:creationId xmlns:a16="http://schemas.microsoft.com/office/drawing/2014/main" id="{C815312C-0388-4CB6-8E3A-AF6C294AC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F1394EB-BC7A-43D3-A631-6D1CC02A7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642674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962399"/>
          </a:xfrm>
        </p:spPr>
        <p:txBody>
          <a:bodyPr/>
          <a:lstStyle/>
          <a:p>
            <a:pPr lvl="0" eaLnBrk="1" hangingPunct="1">
              <a:spcBef>
                <a:spcPct val="0"/>
              </a:spcBef>
              <a:spcAft>
                <a:spcPts val="1200"/>
              </a:spcAft>
              <a:buClrTx/>
              <a:buSzTx/>
              <a:defRPr/>
            </a:pPr>
            <a:r>
              <a:rPr lang="en-US" sz="2800" kern="1200" baseline="30000" dirty="0">
                <a:effectLst>
                  <a:outerShdw blurRad="38100" dist="38100" dir="2700000" algn="tl">
                    <a:srgbClr val="000000">
                      <a:alpha val="43137"/>
                    </a:srgbClr>
                  </a:outerShdw>
                </a:effectLst>
                <a:cs typeface="Calibri" panose="020F0502020204030204" pitchFamily="34" charset="0"/>
              </a:rPr>
              <a:t> </a:t>
            </a:r>
            <a:r>
              <a:rPr lang="en-US" sz="3600" kern="1200" baseline="30000" dirty="0">
                <a:effectLst>
                  <a:outerShdw blurRad="38100" dist="38100" dir="2700000" algn="tl">
                    <a:srgbClr val="000000">
                      <a:alpha val="43137"/>
                    </a:srgbClr>
                  </a:outerShdw>
                </a:effectLst>
                <a:cs typeface="Arial" panose="020B0604020202020204" pitchFamily="34" charset="0"/>
              </a:rPr>
              <a:t> </a:t>
            </a:r>
            <a:r>
              <a:rPr lang="en-US" sz="4000" kern="1200" dirty="0">
                <a:solidFill>
                  <a:srgbClr val="00FFFF"/>
                </a:solidFill>
                <a:cs typeface="Arial" panose="020B0604020202020204" pitchFamily="34" charset="0"/>
              </a:rPr>
              <a:t>Exodus 20:13</a:t>
            </a:r>
          </a:p>
          <a:p>
            <a:pPr lvl="0" eaLnBrk="1" hangingPunct="1">
              <a:spcBef>
                <a:spcPct val="0"/>
              </a:spcBef>
              <a:buClrTx/>
              <a:buSzTx/>
              <a:defRPr/>
            </a:pPr>
            <a:r>
              <a:rPr lang="en-US" sz="3600" kern="1200" dirty="0">
                <a:effectLst>
                  <a:outerShdw blurRad="38100" dist="38100" dir="2700000" algn="tl">
                    <a:srgbClr val="000000">
                      <a:alpha val="43137"/>
                    </a:srgbClr>
                  </a:outerShdw>
                </a:effectLst>
                <a:cs typeface="Calibri" panose="020F0502020204030204" pitchFamily="34" charset="0"/>
              </a:rPr>
              <a:t>“You shall not murder [</a:t>
            </a:r>
            <a:r>
              <a:rPr lang="en-US" sz="3600" kern="1200" dirty="0" err="1">
                <a:effectLst>
                  <a:outerShdw blurRad="38100" dist="38100" dir="2700000" algn="tl">
                    <a:srgbClr val="000000">
                      <a:alpha val="43137"/>
                    </a:srgbClr>
                  </a:outerShdw>
                </a:effectLst>
                <a:cs typeface="Calibri" panose="020F0502020204030204" pitchFamily="34" charset="0"/>
              </a:rPr>
              <a:t>רָצַח</a:t>
            </a:r>
            <a:r>
              <a:rPr lang="en-US" sz="3600" kern="1200" dirty="0">
                <a:effectLst>
                  <a:outerShdw blurRad="38100" dist="38100" dir="2700000" algn="tl">
                    <a:srgbClr val="000000">
                      <a:alpha val="43137"/>
                    </a:srgbClr>
                  </a:outerShdw>
                </a:effectLst>
                <a:cs typeface="Calibri" panose="020F0502020204030204" pitchFamily="34" charset="0"/>
              </a:rPr>
              <a:t>; </a:t>
            </a:r>
            <a:r>
              <a:rPr lang="en-US" sz="3600" i="1" kern="1200" dirty="0">
                <a:effectLst>
                  <a:outerShdw blurRad="38100" dist="38100" dir="2700000" algn="tl">
                    <a:srgbClr val="000000">
                      <a:alpha val="43137"/>
                    </a:srgbClr>
                  </a:outerShdw>
                </a:effectLst>
                <a:cs typeface="Calibri" panose="020F0502020204030204" pitchFamily="34" charset="0"/>
              </a:rPr>
              <a:t>ratsach</a:t>
            </a:r>
            <a:r>
              <a:rPr lang="en-US" sz="3600" kern="1200" dirty="0">
                <a:effectLst>
                  <a:outerShdw blurRad="38100" dist="38100" dir="2700000" algn="tl">
                    <a:srgbClr val="000000">
                      <a:alpha val="43137"/>
                    </a:srgbClr>
                  </a:outerShdw>
                </a:effectLst>
                <a:cs typeface="Calibri" panose="020F0502020204030204" pitchFamily="34" charset="0"/>
              </a:rPr>
              <a:t>].”</a:t>
            </a:r>
          </a:p>
        </p:txBody>
      </p:sp>
      <p:pic>
        <p:nvPicPr>
          <p:cNvPr id="5" name="Picture 4">
            <a:extLst>
              <a:ext uri="{FF2B5EF4-FFF2-40B4-BE49-F238E27FC236}">
                <a16:creationId xmlns:a16="http://schemas.microsoft.com/office/drawing/2014/main" id="{E16FF100-CCA0-4874-B175-DE6AB2CCD509}"/>
              </a:ext>
            </a:extLst>
          </p:cNvPr>
          <p:cNvPicPr>
            <a:picLocks noChangeAspect="1"/>
          </p:cNvPicPr>
          <p:nvPr/>
        </p:nvPicPr>
        <p:blipFill>
          <a:blip r:embed="rId3"/>
          <a:stretch>
            <a:fillRect/>
          </a:stretch>
        </p:blipFill>
        <p:spPr>
          <a:xfrm>
            <a:off x="2572385" y="1828800"/>
            <a:ext cx="3999230" cy="2727125"/>
          </a:xfrm>
          <a:prstGeom prst="rect">
            <a:avLst/>
          </a:prstGeom>
        </p:spPr>
      </p:pic>
    </p:spTree>
    <p:extLst>
      <p:ext uri="{BB962C8B-B14F-4D97-AF65-F5344CB8AC3E}">
        <p14:creationId xmlns:p14="http://schemas.microsoft.com/office/powerpoint/2010/main" val="1890551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D4BC9D-033E-4D0A-A162-8CE93B6232C3}"/>
              </a:ext>
            </a:extLst>
          </p:cNvPr>
          <p:cNvPicPr>
            <a:picLocks noChangeAspect="1"/>
          </p:cNvPicPr>
          <p:nvPr/>
        </p:nvPicPr>
        <p:blipFill>
          <a:blip r:embed="rId2"/>
          <a:stretch>
            <a:fillRect/>
          </a:stretch>
        </p:blipFill>
        <p:spPr>
          <a:xfrm>
            <a:off x="1749307" y="112488"/>
            <a:ext cx="5645385" cy="6633023"/>
          </a:xfrm>
          <a:prstGeom prst="rect">
            <a:avLst/>
          </a:prstGeom>
        </p:spPr>
      </p:pic>
    </p:spTree>
    <p:extLst>
      <p:ext uri="{BB962C8B-B14F-4D97-AF65-F5344CB8AC3E}">
        <p14:creationId xmlns:p14="http://schemas.microsoft.com/office/powerpoint/2010/main" val="55927302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80CCD-1DEE-4ADD-9602-D3622AE68425}"/>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9:6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“Whoever sheds man’s blood,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man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blood shall be shed, For in the image of God He made man.”</a:t>
            </a:r>
          </a:p>
        </p:txBody>
      </p:sp>
      <p:pic>
        <p:nvPicPr>
          <p:cNvPr id="5" name="Picture 4">
            <a:extLst>
              <a:ext uri="{FF2B5EF4-FFF2-40B4-BE49-F238E27FC236}">
                <a16:creationId xmlns:a16="http://schemas.microsoft.com/office/drawing/2014/main" id="{DE58E33B-ED95-44F9-816E-54593E37E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150" y="2438202"/>
            <a:ext cx="2633700" cy="2286198"/>
          </a:xfrm>
          <a:prstGeom prst="rect">
            <a:avLst/>
          </a:prstGeom>
        </p:spPr>
      </p:pic>
    </p:spTree>
    <p:extLst>
      <p:ext uri="{BB962C8B-B14F-4D97-AF65-F5344CB8AC3E}">
        <p14:creationId xmlns:p14="http://schemas.microsoft.com/office/powerpoint/2010/main" val="11146837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5" name="Picture 4">
            <a:extLst>
              <a:ext uri="{FF2B5EF4-FFF2-40B4-BE49-F238E27FC236}">
                <a16:creationId xmlns:a16="http://schemas.microsoft.com/office/drawing/2014/main" id="{6742486A-6BFC-4A3C-A472-D594FBA70B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71600" y="228600"/>
            <a:ext cx="6400800" cy="925945"/>
          </a:xfrm>
        </p:spPr>
        <p:txBody>
          <a:bodyPr/>
          <a:lstStyle/>
          <a:p>
            <a:pPr algn="ctr" eaLnBrk="1" hangingPunct="1"/>
            <a:r>
              <a:rPr lang="en-US" sz="3600" kern="1200" dirty="0">
                <a:solidFill>
                  <a:srgbClr val="00FFFF"/>
                </a:solidFill>
                <a:effectLst>
                  <a:outerShdw blurRad="38100" dist="38100" dir="2700000" algn="tl">
                    <a:srgbClr val="000000"/>
                  </a:outerShdw>
                </a:effectLst>
              </a:rPr>
              <a:t>Objections to Capital Punishment</a:t>
            </a:r>
          </a:p>
        </p:txBody>
      </p:sp>
      <p:sp>
        <p:nvSpPr>
          <p:cNvPr id="156675" name="Rectangle 3"/>
          <p:cNvSpPr>
            <a:spLocks noGrp="1" noChangeArrowheads="1"/>
          </p:cNvSpPr>
          <p:nvPr>
            <p:ph type="body" idx="1"/>
          </p:nvPr>
        </p:nvSpPr>
        <p:spPr>
          <a:xfrm>
            <a:off x="645459" y="1161691"/>
            <a:ext cx="7772400" cy="5029200"/>
          </a:xfrm>
        </p:spPr>
        <p:txBody>
          <a:bodyPr/>
          <a:lstStyle/>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Sixth commandment?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Sermon on the Mount?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We are no longer under the Mosaic Law?</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Deterrence? (Deut 13:10-11; 19:20; Eccl 8:11)</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Executed innocent?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8th Amendment?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Pro-life?</a:t>
            </a:r>
          </a:p>
        </p:txBody>
      </p:sp>
      <p:pic>
        <p:nvPicPr>
          <p:cNvPr id="2" name="Picture 1">
            <a:extLst>
              <a:ext uri="{FF2B5EF4-FFF2-40B4-BE49-F238E27FC236}">
                <a16:creationId xmlns:a16="http://schemas.microsoft.com/office/drawing/2014/main" id="{C815312C-0388-4CB6-8E3A-AF6C294AC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592D3138-F5F1-4D96-A2AA-103CC0DCE1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902336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71600" y="228600"/>
            <a:ext cx="6400800" cy="925945"/>
          </a:xfrm>
        </p:spPr>
        <p:txBody>
          <a:bodyPr/>
          <a:lstStyle/>
          <a:p>
            <a:pPr algn="ctr" eaLnBrk="1" hangingPunct="1"/>
            <a:r>
              <a:rPr lang="en-US" sz="3600" kern="1200" dirty="0">
                <a:solidFill>
                  <a:srgbClr val="00FFFF"/>
                </a:solidFill>
                <a:effectLst>
                  <a:outerShdw blurRad="38100" dist="38100" dir="2700000" algn="tl">
                    <a:srgbClr val="000000"/>
                  </a:outerShdw>
                </a:effectLst>
              </a:rPr>
              <a:t>Objections to Capital Punishment</a:t>
            </a:r>
          </a:p>
        </p:txBody>
      </p:sp>
      <p:sp>
        <p:nvSpPr>
          <p:cNvPr id="156675" name="Rectangle 3"/>
          <p:cNvSpPr>
            <a:spLocks noGrp="1" noChangeArrowheads="1"/>
          </p:cNvSpPr>
          <p:nvPr>
            <p:ph type="body" idx="1"/>
          </p:nvPr>
        </p:nvSpPr>
        <p:spPr>
          <a:xfrm>
            <a:off x="645459" y="1161691"/>
            <a:ext cx="7772400" cy="5029200"/>
          </a:xfrm>
        </p:spPr>
        <p:txBody>
          <a:bodyPr/>
          <a:lstStyle/>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Sixth commandment?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Sermon on the Mount?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We are no longer under the Mosaic Law?</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Deterrence? (Deut 13:10-11; 19:20; Eccl 8:11)</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Executed innocent?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8th Amendment?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Pro-life?</a:t>
            </a:r>
          </a:p>
        </p:txBody>
      </p:sp>
      <p:pic>
        <p:nvPicPr>
          <p:cNvPr id="2" name="Picture 1">
            <a:extLst>
              <a:ext uri="{FF2B5EF4-FFF2-40B4-BE49-F238E27FC236}">
                <a16:creationId xmlns:a16="http://schemas.microsoft.com/office/drawing/2014/main" id="{C815312C-0388-4CB6-8E3A-AF6C294AC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FCFE17C-16E8-4C5E-906F-B241B79BCA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655256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80621"/>
            <a:ext cx="8839966" cy="6663506"/>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21438639"/>
              </p:ext>
            </p:extLst>
          </p:nvPr>
        </p:nvGraphicFramePr>
        <p:xfrm>
          <a:off x="76201" y="335280"/>
          <a:ext cx="8991599" cy="5760720"/>
        </p:xfrm>
        <a:graphic>
          <a:graphicData uri="http://schemas.openxmlformats.org/drawingml/2006/table">
            <a:tbl>
              <a:tblPr firstRow="1" bandRow="1">
                <a:tableStyleId>{5C22544A-7EE6-4342-B048-85BDC9FD1C3A}</a:tableStyleId>
              </a:tblPr>
              <a:tblGrid>
                <a:gridCol w="1904999">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822960">
                <a:tc gridSpan="4">
                  <a:txBody>
                    <a:bodyPr/>
                    <a:lstStyle/>
                    <a:p>
                      <a:pPr algn="ctr"/>
                      <a:r>
                        <a:rPr lang="en-US" sz="32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Noahic</a:t>
                      </a:r>
                      <a:r>
                        <a:rPr lang="en-US" sz="32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822960">
                <a:tc>
                  <a:txBody>
                    <a:bodyPr/>
                    <a:lstStyle/>
                    <a:p>
                      <a:pPr algn="l"/>
                      <a:r>
                        <a:rPr lang="en-US" sz="2400" b="1" u="none" kern="1200" dirty="0">
                          <a:solidFill>
                            <a:schemeClr val="bg2"/>
                          </a:solidFill>
                          <a:latin typeface="Calibri" panose="020F0502020204030204" pitchFamily="34" charset="0"/>
                          <a:ea typeface="+mn-ea"/>
                          <a:cs typeface="+mn-cs"/>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NOAHIC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008000"/>
                          </a:solidFill>
                          <a:latin typeface="Calibri" panose="020F0502020204030204" pitchFamily="34" charset="0"/>
                          <a:ea typeface="+mn-ea"/>
                          <a:cs typeface="+mn-cs"/>
                        </a:rPr>
                        <a:t>ABRAHAMIC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0000CC"/>
                          </a:solidFill>
                          <a:latin typeface="Calibri" panose="020F0502020204030204" pitchFamily="34" charset="0"/>
                          <a:ea typeface="+mn-ea"/>
                          <a:cs typeface="+mn-cs"/>
                        </a:rPr>
                        <a:t>MOSAIC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822960">
                <a:tc>
                  <a:txBody>
                    <a:bodyPr/>
                    <a:lstStyle/>
                    <a:p>
                      <a:r>
                        <a:rPr lang="en-US" sz="2400" b="1" u="none" kern="1200" dirty="0">
                          <a:solidFill>
                            <a:schemeClr val="bg2"/>
                          </a:solidFill>
                          <a:latin typeface="Calibri" panose="020F0502020204030204" pitchFamily="34" charset="0"/>
                          <a:ea typeface="+mn-ea"/>
                          <a:cs typeface="+mn-cs"/>
                        </a:rPr>
                        <a:t>Human 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Noah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Abraham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Moses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822960">
                <a:tc>
                  <a:txBody>
                    <a:bodyPr/>
                    <a:lstStyle/>
                    <a:p>
                      <a:r>
                        <a:rPr lang="en-US" sz="2400" b="1" u="none" kern="1200" dirty="0">
                          <a:solidFill>
                            <a:schemeClr val="bg2"/>
                          </a:solidFill>
                          <a:latin typeface="Calibri" panose="020F0502020204030204" pitchFamily="34" charset="0"/>
                          <a:ea typeface="+mn-ea"/>
                          <a:cs typeface="+mn-cs"/>
                        </a:rPr>
                        <a:t>Scripture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Gen.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Gen. 12‒17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Exod. 19‒40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822960">
                <a:tc>
                  <a:txBody>
                    <a:bodyPr/>
                    <a:lstStyle/>
                    <a:p>
                      <a:r>
                        <a:rPr lang="en-US" sz="2400" b="1" u="none" kern="1200" dirty="0">
                          <a:solidFill>
                            <a:schemeClr val="bg2"/>
                          </a:solidFill>
                          <a:latin typeface="Calibri" panose="020F0502020204030204" pitchFamily="34" charset="0"/>
                          <a:ea typeface="+mn-ea"/>
                          <a:cs typeface="+mn-cs"/>
                        </a:rPr>
                        <a:t>Covenant (</a:t>
                      </a:r>
                      <a:r>
                        <a:rPr lang="en-US" sz="2400" b="1" i="1" u="none" kern="1200" dirty="0" err="1">
                          <a:solidFill>
                            <a:schemeClr val="bg2"/>
                          </a:solidFill>
                          <a:latin typeface="Calibri" panose="020F0502020204030204" pitchFamily="34" charset="0"/>
                          <a:ea typeface="+mn-ea"/>
                          <a:cs typeface="+mn-cs"/>
                        </a:rPr>
                        <a:t>Berith</a:t>
                      </a:r>
                      <a:r>
                        <a:rPr lang="en-US" sz="2400" b="1" u="none" kern="1200" dirty="0">
                          <a:solidFill>
                            <a:schemeClr val="bg2"/>
                          </a:solidFill>
                          <a:latin typeface="Calibri" panose="020F050202020403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Gen. 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Gen. 15:18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Exod. 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822960">
                <a:tc>
                  <a:txBody>
                    <a:bodyPr/>
                    <a:lstStyle/>
                    <a:p>
                      <a:r>
                        <a:rPr lang="en-US" sz="2400" b="1" u="none" kern="1200" dirty="0">
                          <a:solidFill>
                            <a:schemeClr val="bg2"/>
                          </a:solidFill>
                          <a:latin typeface="Calibri" panose="020F0502020204030204" pitchFamily="34" charset="0"/>
                          <a:ea typeface="+mn-ea"/>
                          <a:cs typeface="+mn-cs"/>
                        </a:rPr>
                        <a:t>Party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World, </a:t>
                      </a:r>
                    </a:p>
                    <a:p>
                      <a:pPr algn="ctr"/>
                      <a:r>
                        <a:rPr lang="en-US" sz="2400" b="1" u="none" kern="1200" dirty="0">
                          <a:solidFill>
                            <a:srgbClr val="C00000"/>
                          </a:solidFill>
                          <a:latin typeface="Calibri" panose="020F0502020204030204" pitchFamily="34" charset="0"/>
                          <a:ea typeface="+mn-ea"/>
                          <a:cs typeface="+mn-cs"/>
                        </a:rPr>
                        <a:t>humanity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Israel, </a:t>
                      </a:r>
                    </a:p>
                    <a:p>
                      <a:pPr algn="ctr"/>
                      <a:r>
                        <a:rPr lang="en-US" sz="2400" b="1" kern="1200" dirty="0">
                          <a:solidFill>
                            <a:srgbClr val="008000"/>
                          </a:solidFill>
                          <a:latin typeface="Calibri" panose="020F0502020204030204" pitchFamily="34" charset="0"/>
                          <a:ea typeface="+mn-ea"/>
                          <a:cs typeface="+mn-cs"/>
                        </a:rPr>
                        <a:t>Hebrews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Israel, </a:t>
                      </a:r>
                    </a:p>
                    <a:p>
                      <a:pPr algn="ctr"/>
                      <a:r>
                        <a:rPr lang="en-US" sz="2400" b="1" kern="1200" dirty="0">
                          <a:solidFill>
                            <a:srgbClr val="0000CC"/>
                          </a:solidFill>
                          <a:latin typeface="Calibri" panose="020F0502020204030204" pitchFamily="34" charset="0"/>
                          <a:ea typeface="+mn-ea"/>
                          <a:cs typeface="+mn-cs"/>
                        </a:rPr>
                        <a:t>Hebrews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822960">
                <a:tc>
                  <a:txBody>
                    <a:bodyPr/>
                    <a:lstStyle/>
                    <a:p>
                      <a:r>
                        <a:rPr lang="en-US" sz="2400" b="1" u="none" kern="1200" dirty="0">
                          <a:solidFill>
                            <a:schemeClr val="bg2"/>
                          </a:solidFill>
                          <a:latin typeface="Calibri" panose="020F0502020204030204" pitchFamily="34" charset="0"/>
                          <a:ea typeface="+mn-ea"/>
                          <a:cs typeface="+mn-cs"/>
                        </a:rPr>
                        <a: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Pre-Israel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27794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0752925"/>
              </p:ext>
            </p:extLst>
          </p:nvPr>
        </p:nvGraphicFramePr>
        <p:xfrm>
          <a:off x="76200" y="365760"/>
          <a:ext cx="8991599" cy="6156960"/>
        </p:xfrm>
        <a:graphic>
          <a:graphicData uri="http://schemas.openxmlformats.org/drawingml/2006/table">
            <a:tbl>
              <a:tblPr firstRow="1" bandRow="1">
                <a:tableStyleId>{5C22544A-7EE6-4342-B048-85BDC9FD1C3A}</a:tableStyleId>
              </a:tblPr>
              <a:tblGrid>
                <a:gridCol w="2170386">
                  <a:extLst>
                    <a:ext uri="{9D8B030D-6E8A-4147-A177-3AD203B41FA5}">
                      <a16:colId xmlns:a16="http://schemas.microsoft.com/office/drawing/2014/main" val="20000"/>
                    </a:ext>
                  </a:extLst>
                </a:gridCol>
                <a:gridCol w="2092872">
                  <a:extLst>
                    <a:ext uri="{9D8B030D-6E8A-4147-A177-3AD203B41FA5}">
                      <a16:colId xmlns:a16="http://schemas.microsoft.com/office/drawing/2014/main" val="20001"/>
                    </a:ext>
                  </a:extLst>
                </a:gridCol>
                <a:gridCol w="2557955">
                  <a:extLst>
                    <a:ext uri="{9D8B030D-6E8A-4147-A177-3AD203B41FA5}">
                      <a16:colId xmlns:a16="http://schemas.microsoft.com/office/drawing/2014/main" val="20002"/>
                    </a:ext>
                  </a:extLst>
                </a:gridCol>
                <a:gridCol w="2170386">
                  <a:extLst>
                    <a:ext uri="{9D8B030D-6E8A-4147-A177-3AD203B41FA5}">
                      <a16:colId xmlns:a16="http://schemas.microsoft.com/office/drawing/2014/main" val="20003"/>
                    </a:ext>
                  </a:extLst>
                </a:gridCol>
              </a:tblGrid>
              <a:tr h="822960">
                <a:tc gridSpan="4">
                  <a:txBody>
                    <a:bodyPr/>
                    <a:lstStyle/>
                    <a:p>
                      <a:pPr algn="ctr"/>
                      <a:r>
                        <a:rPr lang="en-US" sz="3200" b="0" kern="1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Noahic</a:t>
                      </a:r>
                      <a:r>
                        <a:rPr lang="en-US" sz="32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640080">
                <a:tc>
                  <a:txBody>
                    <a:bodyPr/>
                    <a:lstStyle/>
                    <a:p>
                      <a:r>
                        <a:rPr lang="en-US" sz="2200" b="1" u="none" kern="1200" dirty="0">
                          <a:solidFill>
                            <a:schemeClr val="bg2"/>
                          </a:solidFill>
                          <a:latin typeface="Calibri" panose="020F0502020204030204" pitchFamily="34" charset="0"/>
                          <a:ea typeface="+mn-ea"/>
                          <a:cs typeface="+mn-cs"/>
                        </a:rPr>
                        <a:t>Covenant</a:t>
                      </a:r>
                      <a:endParaRPr lang="en-US" sz="2200" u="none" dirty="0">
                        <a:solidFill>
                          <a:schemeClr val="bg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NOAHIC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ABRAHAMIC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MOSAIC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0">
                <a:tc>
                  <a:txBody>
                    <a:bodyPr/>
                    <a:lstStyle/>
                    <a:p>
                      <a:r>
                        <a:rPr lang="en-US" sz="2200" b="1" u="none" kern="1200" dirty="0">
                          <a:solidFill>
                            <a:schemeClr val="bg2"/>
                          </a:solidFill>
                          <a:latin typeface="Calibri" panose="020F0502020204030204" pitchFamily="34" charset="0"/>
                          <a:ea typeface="+mn-ea"/>
                          <a:cs typeface="+mn-cs"/>
                        </a:rPr>
                        <a:t>Conditional or unconditional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Unconditional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008000"/>
                          </a:solidFill>
                          <a:latin typeface="Calibri" panose="020F0502020204030204" pitchFamily="34" charset="0"/>
                          <a:ea typeface="+mn-ea"/>
                          <a:cs typeface="+mn-cs"/>
                        </a:rPr>
                        <a:t>Unconditional</a:t>
                      </a:r>
                    </a:p>
                    <a:p>
                      <a:pPr algn="ctr"/>
                      <a:endParaRPr lang="en-US" sz="2200" b="1" u="none" kern="1200" dirty="0">
                        <a:solidFill>
                          <a:srgbClr val="008000"/>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Conditional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0">
                <a:tc>
                  <a:txBody>
                    <a:bodyPr/>
                    <a:lstStyle/>
                    <a:p>
                      <a:r>
                        <a:rPr lang="en-US" sz="2200" b="1" u="none" kern="1200" dirty="0">
                          <a:solidFill>
                            <a:schemeClr val="bg2"/>
                          </a:solidFill>
                          <a:latin typeface="Calibri" panose="020F0502020204030204" pitchFamily="34" charset="0"/>
                          <a:ea typeface="+mn-ea"/>
                          <a:cs typeface="+mn-cs"/>
                        </a:rPr>
                        <a:t>Promises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No more flood judgment, enduring earth, capital punishment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Ownership of land, seed, and blessing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Enjoyment or possession of land, seed, and blessing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r h="640080">
                <a:tc>
                  <a:txBody>
                    <a:bodyPr/>
                    <a:lstStyle/>
                    <a:p>
                      <a:r>
                        <a:rPr lang="en-US" sz="2200" b="1" u="none" kern="1200" dirty="0">
                          <a:solidFill>
                            <a:schemeClr val="bg2"/>
                          </a:solidFill>
                          <a:latin typeface="Calibri" panose="020F0502020204030204" pitchFamily="34" charset="0"/>
                          <a:ea typeface="+mn-ea"/>
                          <a:cs typeface="+mn-cs"/>
                        </a:rPr>
                        <a:t>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Rainbow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Circumcision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Sabbath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7"/>
                  </a:ext>
                </a:extLst>
              </a:tr>
              <a:tr h="0">
                <a:tc>
                  <a:txBody>
                    <a:bodyPr/>
                    <a:lstStyle/>
                    <a:p>
                      <a:r>
                        <a:rPr lang="en-US" sz="2200" b="1" u="none" kern="1200" dirty="0">
                          <a:solidFill>
                            <a:schemeClr val="bg2"/>
                          </a:solidFill>
                          <a:latin typeface="Calibri" panose="020F0502020204030204" pitchFamily="34" charset="0"/>
                          <a:ea typeface="+mn-ea"/>
                          <a:cs typeface="+mn-cs"/>
                        </a:rPr>
                        <a:t>Purpose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Restrain &amp; preserve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Redemptive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Redemptive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8"/>
                  </a:ext>
                </a:extLst>
              </a:tr>
              <a:tr h="0">
                <a:tc>
                  <a:txBody>
                    <a:bodyPr/>
                    <a:lstStyle/>
                    <a:p>
                      <a:r>
                        <a:rPr lang="en-US" sz="2200" b="1" u="none" kern="1200" dirty="0">
                          <a:solidFill>
                            <a:schemeClr val="bg2"/>
                          </a:solidFill>
                          <a:latin typeface="Calibri" panose="020F0502020204030204" pitchFamily="34" charset="0"/>
                          <a:ea typeface="+mn-ea"/>
                          <a:cs typeface="+mn-cs"/>
                        </a:rPr>
                        <a:t>Directly binding today?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8348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2FBA7-0DEE-48D6-93F1-2F6904CD0013}"/>
              </a:ext>
            </a:extLst>
          </p:cNvPr>
          <p:cNvPicPr>
            <a:picLocks noChangeAspect="1"/>
          </p:cNvPicPr>
          <p:nvPr/>
        </p:nvPicPr>
        <p:blipFill>
          <a:blip r:embed="rId2"/>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Psalm 147:19-20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He declares His words to Jacob, His statutes and His ordinances to Israel.</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He has not dealt thus with any nation; And as for His ordinances, they have not known them. Praise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12258763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71600" y="228600"/>
            <a:ext cx="6400800" cy="925945"/>
          </a:xfrm>
        </p:spPr>
        <p:txBody>
          <a:bodyPr/>
          <a:lstStyle/>
          <a:p>
            <a:pPr algn="ctr" eaLnBrk="1" hangingPunct="1"/>
            <a:r>
              <a:rPr lang="en-US" sz="3600" kern="1200" dirty="0">
                <a:solidFill>
                  <a:srgbClr val="00FFFF"/>
                </a:solidFill>
                <a:effectLst>
                  <a:outerShdw blurRad="38100" dist="38100" dir="2700000" algn="tl">
                    <a:srgbClr val="000000"/>
                  </a:outerShdw>
                </a:effectLst>
              </a:rPr>
              <a:t>Objections to Capital Punishment</a:t>
            </a:r>
          </a:p>
        </p:txBody>
      </p:sp>
      <p:sp>
        <p:nvSpPr>
          <p:cNvPr id="156675" name="Rectangle 3"/>
          <p:cNvSpPr>
            <a:spLocks noGrp="1" noChangeArrowheads="1"/>
          </p:cNvSpPr>
          <p:nvPr>
            <p:ph type="body" idx="1"/>
          </p:nvPr>
        </p:nvSpPr>
        <p:spPr>
          <a:xfrm>
            <a:off x="645458" y="1161691"/>
            <a:ext cx="7888941" cy="5029200"/>
          </a:xfrm>
        </p:spPr>
        <p:txBody>
          <a:bodyPr/>
          <a:lstStyle/>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Sixth commandment?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Sermon on the Mount?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We are no longer under the Mosaic Law?</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Deterrence? (Deut 13:10-11; 19:20; Eccl 8:11)</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Executed innocent?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8th Amendment?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Pro-life?</a:t>
            </a:r>
          </a:p>
        </p:txBody>
      </p:sp>
      <p:pic>
        <p:nvPicPr>
          <p:cNvPr id="2" name="Picture 1">
            <a:extLst>
              <a:ext uri="{FF2B5EF4-FFF2-40B4-BE49-F238E27FC236}">
                <a16:creationId xmlns:a16="http://schemas.microsoft.com/office/drawing/2014/main" id="{C815312C-0388-4CB6-8E3A-AF6C294AC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4627C3BD-5C5E-44E1-8EC2-B2CB5DA53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18002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195046"/>
            <a:ext cx="9143999" cy="5443284"/>
          </a:xfrm>
        </p:spPr>
        <p:txBody>
          <a:bodyPr/>
          <a:lstStyle/>
          <a:p>
            <a:pPr marL="0" indent="0" algn="just">
              <a:spcBef>
                <a:spcPts val="0"/>
              </a:spcBef>
              <a:buNone/>
            </a:pPr>
            <a:r>
              <a:rPr lang="en-US" altLang="en-US"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It is God Who mandates capital punishment...God has already exercised this prerogative of divine retribution with the Flood. However, there is also now to be human retribution, in 9:6: </a:t>
            </a:r>
            <a:r>
              <a:rPr lang="en-US" sz="2800" i="1" dirty="0">
                <a:effectLst>
                  <a:outerShdw blurRad="38100" dist="38100" dir="2700000" algn="tl">
                    <a:srgbClr val="000000">
                      <a:alpha val="43137"/>
                    </a:srgbClr>
                  </a:outerShdw>
                </a:effectLst>
              </a:rPr>
              <a:t>Whosoever sheds man’s blood, by man shall his blood be shed</a:t>
            </a:r>
            <a:r>
              <a:rPr lang="en-US" sz="2800" dirty="0">
                <a:effectLst>
                  <a:outerShdw blurRad="38100" dist="38100" dir="2700000" algn="tl">
                    <a:srgbClr val="000000">
                      <a:alpha val="43137"/>
                    </a:srgbClr>
                  </a:outerShdw>
                </a:effectLst>
              </a:rPr>
              <a:t>. Man now has the authority to put another man to death. Capital punishment requires legal execution, and this enactment sets the stage for human government. Under the Noahic Covenant, the mandatory death penalty was only for the crime of premeditated murder. Later, the Mosaic Covenant will add other crimes requiring the death penalty, but as far as the Noahic Covenant goes, it is mandatory only for premeditated murder. The purpose is not to deter crime, but to punish …</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186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305800" y="76200"/>
            <a:ext cx="732253" cy="1097280"/>
          </a:xfrm>
          <a:prstGeom prst="rect">
            <a:avLst/>
          </a:prstGeom>
          <a:ln>
            <a:solidFill>
              <a:schemeClr val="tx1"/>
            </a:solidFill>
          </a:ln>
        </p:spPr>
      </p:pic>
    </p:spTree>
    <p:extLst>
      <p:ext uri="{BB962C8B-B14F-4D97-AF65-F5344CB8AC3E}">
        <p14:creationId xmlns:p14="http://schemas.microsoft.com/office/powerpoint/2010/main" val="34446155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195046"/>
            <a:ext cx="9143999" cy="4800600"/>
          </a:xfrm>
        </p:spPr>
        <p:txBody>
          <a:bodyPr/>
          <a:lstStyle/>
          <a:p>
            <a:pPr marL="0" indent="0" algn="just">
              <a:spcBef>
                <a:spcPts val="0"/>
              </a:spcBef>
              <a:buNone/>
            </a:pPr>
            <a:r>
              <a:rPr lang="en-US" altLang="en-US"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evildoer. Much of the argument today about the use of capital punishment concerns whether it does or does not deter crime. Biblically speaking, that is irrelevant and not the issue. The issue for the Bible is punishing the evildoer, not reforming him or her. Genesis 9:6 concludes by giving the reason why there will be both divine and human retribution for the shedding of human blood: For in the image of God made he man. Therefore, although after the Fall it is a marred image, the image of God is still there.</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186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305800" y="76200"/>
            <a:ext cx="732253" cy="1097280"/>
          </a:xfrm>
          <a:prstGeom prst="rect">
            <a:avLst/>
          </a:prstGeom>
          <a:ln>
            <a:solidFill>
              <a:schemeClr val="tx1"/>
            </a:solidFill>
          </a:ln>
        </p:spPr>
      </p:pic>
    </p:spTree>
    <p:extLst>
      <p:ext uri="{BB962C8B-B14F-4D97-AF65-F5344CB8AC3E}">
        <p14:creationId xmlns:p14="http://schemas.microsoft.com/office/powerpoint/2010/main" val="293351283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0AEA2-EC96-493E-ABC9-B4244016B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“Whoever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sheds man’s blood, By man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blood shall be shed, For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image of God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made man.”</a:t>
            </a:r>
            <a:endPar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150" y="2438202"/>
            <a:ext cx="2633700" cy="2286198"/>
          </a:xfrm>
          <a:prstGeom prst="rect">
            <a:avLst/>
          </a:prstGeom>
        </p:spPr>
      </p:pic>
    </p:spTree>
    <p:extLst>
      <p:ext uri="{BB962C8B-B14F-4D97-AF65-F5344CB8AC3E}">
        <p14:creationId xmlns:p14="http://schemas.microsoft.com/office/powerpoint/2010/main" val="42216630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5" name="Picture 4">
            <a:extLst>
              <a:ext uri="{FF2B5EF4-FFF2-40B4-BE49-F238E27FC236}">
                <a16:creationId xmlns:a16="http://schemas.microsoft.com/office/drawing/2014/main" id="{36CD75EA-9D17-483A-9FE5-B5AFAE9338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962399"/>
          </a:xfrm>
        </p:spPr>
        <p:txBody>
          <a:bodyPr/>
          <a:lstStyle/>
          <a:p>
            <a:pPr lvl="0" eaLnBrk="1" hangingPunct="1">
              <a:spcBef>
                <a:spcPct val="0"/>
              </a:spcBef>
              <a:spcAft>
                <a:spcPts val="1200"/>
              </a:spcAft>
              <a:buClrTx/>
              <a:buSzTx/>
              <a:defRPr/>
            </a:pPr>
            <a:r>
              <a:rPr lang="en-US" sz="2800" kern="1200" baseline="30000" dirty="0">
                <a:effectLst>
                  <a:outerShdw blurRad="38100" dist="38100" dir="2700000" algn="tl">
                    <a:srgbClr val="000000">
                      <a:alpha val="43137"/>
                    </a:srgbClr>
                  </a:outerShdw>
                </a:effectLst>
                <a:cs typeface="Calibri" panose="020F0502020204030204" pitchFamily="34" charset="0"/>
              </a:rPr>
              <a:t> </a:t>
            </a:r>
            <a:r>
              <a:rPr lang="en-US" sz="3600" kern="1200" baseline="30000" dirty="0">
                <a:effectLst>
                  <a:outerShdw blurRad="38100" dist="38100" dir="2700000" algn="tl">
                    <a:srgbClr val="000000">
                      <a:alpha val="43137"/>
                    </a:srgbClr>
                  </a:outerShdw>
                </a:effectLst>
                <a:cs typeface="Arial" panose="020B0604020202020204" pitchFamily="34" charset="0"/>
              </a:rPr>
              <a:t> </a:t>
            </a:r>
            <a:r>
              <a:rPr lang="en-US" sz="4000" kern="1200" dirty="0">
                <a:solidFill>
                  <a:srgbClr val="00FFFF"/>
                </a:solidFill>
                <a:cs typeface="Arial" panose="020B0604020202020204" pitchFamily="34" charset="0"/>
              </a:rPr>
              <a:t>Deuteronomy 13:10-11</a:t>
            </a:r>
          </a:p>
          <a:p>
            <a:pPr lvl="0" algn="just" eaLnBrk="1" hangingPunct="1">
              <a:spcBef>
                <a:spcPct val="0"/>
              </a:spcBef>
              <a:buClrTx/>
              <a:buSzTx/>
              <a:defRPr/>
            </a:pPr>
            <a:r>
              <a:rPr lang="en-US" sz="3800" kern="1200" dirty="0">
                <a:effectLst>
                  <a:outerShdw blurRad="38100" dist="38100" dir="2700000" algn="tl">
                    <a:srgbClr val="000000">
                      <a:alpha val="43137"/>
                    </a:srgbClr>
                  </a:outerShdw>
                </a:effectLst>
                <a:cs typeface="Calibri" panose="020F0502020204030204" pitchFamily="34" charset="0"/>
              </a:rPr>
              <a:t>“</a:t>
            </a:r>
            <a:r>
              <a:rPr lang="en-US" kern="1200" dirty="0">
                <a:effectLst>
                  <a:outerShdw blurRad="38100" dist="38100" dir="2700000" algn="tl">
                    <a:srgbClr val="000000">
                      <a:alpha val="43137"/>
                    </a:srgbClr>
                  </a:outerShdw>
                </a:effectLst>
                <a:cs typeface="Calibri" panose="020F0502020204030204" pitchFamily="34" charset="0"/>
              </a:rPr>
              <a:t>So you shall </a:t>
            </a: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stone him to death</a:t>
            </a:r>
            <a:r>
              <a:rPr lang="en-US" sz="3800" kern="1200" dirty="0">
                <a:effectLst>
                  <a:outerShdw blurRad="38100" dist="38100" dir="2700000" algn="tl">
                    <a:srgbClr val="000000">
                      <a:alpha val="43137"/>
                    </a:srgbClr>
                  </a:outerShdw>
                </a:effectLst>
                <a:cs typeface="Arial" panose="020B0604020202020204" pitchFamily="34" charset="0"/>
              </a:rPr>
              <a:t> </a:t>
            </a:r>
            <a:r>
              <a:rPr lang="en-US" kern="1200" dirty="0">
                <a:effectLst>
                  <a:outerShdw blurRad="38100" dist="38100" dir="2700000" algn="tl">
                    <a:srgbClr val="000000">
                      <a:alpha val="43137"/>
                    </a:srgbClr>
                  </a:outerShdw>
                </a:effectLst>
                <a:cs typeface="Calibri" panose="020F0502020204030204" pitchFamily="34" charset="0"/>
              </a:rPr>
              <a:t>because he has sought to seduce you from the Lord your God who brought you out from the land of Egypt, out of the house of slavery. Then </a:t>
            </a: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all Israel will hear and be afraid, and will never again do such a wicked thing</a:t>
            </a:r>
            <a:r>
              <a:rPr lang="en-US" sz="3800" kern="1200" dirty="0">
                <a:effectLst>
                  <a:outerShdw blurRad="38100" dist="38100" dir="2700000" algn="tl">
                    <a:srgbClr val="000000">
                      <a:alpha val="43137"/>
                    </a:srgbClr>
                  </a:outerShdw>
                </a:effectLst>
                <a:cs typeface="Arial" panose="020B0604020202020204" pitchFamily="34" charset="0"/>
              </a:rPr>
              <a:t> </a:t>
            </a:r>
            <a:r>
              <a:rPr lang="en-US" kern="1200" dirty="0">
                <a:effectLst>
                  <a:outerShdw blurRad="38100" dist="38100" dir="2700000" algn="tl">
                    <a:srgbClr val="000000">
                      <a:alpha val="43137"/>
                    </a:srgbClr>
                  </a:outerShdw>
                </a:effectLst>
                <a:cs typeface="Calibri" panose="020F0502020204030204" pitchFamily="34" charset="0"/>
              </a:rPr>
              <a:t>among you.”</a:t>
            </a:r>
          </a:p>
        </p:txBody>
      </p:sp>
      <p:pic>
        <p:nvPicPr>
          <p:cNvPr id="6" name="Picture 5">
            <a:extLst>
              <a:ext uri="{FF2B5EF4-FFF2-40B4-BE49-F238E27FC236}">
                <a16:creationId xmlns:a16="http://schemas.microsoft.com/office/drawing/2014/main" id="{9073574C-976A-4F58-A67D-00F777594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3553" y="3733800"/>
            <a:ext cx="165689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7610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962399"/>
          </a:xfrm>
        </p:spPr>
        <p:txBody>
          <a:bodyPr/>
          <a:lstStyle/>
          <a:p>
            <a:pPr lvl="0" eaLnBrk="1" hangingPunct="1">
              <a:spcBef>
                <a:spcPct val="0"/>
              </a:spcBef>
              <a:spcAft>
                <a:spcPts val="1200"/>
              </a:spcAft>
              <a:buClrTx/>
              <a:buSzTx/>
              <a:defRPr/>
            </a:pPr>
            <a:r>
              <a:rPr lang="en-US" sz="2800" kern="1200" baseline="30000" dirty="0">
                <a:effectLst>
                  <a:outerShdw blurRad="38100" dist="38100" dir="2700000" algn="tl">
                    <a:srgbClr val="000000">
                      <a:alpha val="43137"/>
                    </a:srgbClr>
                  </a:outerShdw>
                </a:effectLst>
                <a:cs typeface="Calibri" panose="020F0502020204030204" pitchFamily="34" charset="0"/>
              </a:rPr>
              <a:t> </a:t>
            </a:r>
            <a:r>
              <a:rPr lang="en-US" sz="3600" kern="1200" baseline="30000" dirty="0">
                <a:effectLst>
                  <a:outerShdw blurRad="38100" dist="38100" dir="2700000" algn="tl">
                    <a:srgbClr val="000000">
                      <a:alpha val="43137"/>
                    </a:srgbClr>
                  </a:outerShdw>
                </a:effectLst>
                <a:cs typeface="Arial" panose="020B0604020202020204" pitchFamily="34" charset="0"/>
              </a:rPr>
              <a:t> </a:t>
            </a:r>
            <a:r>
              <a:rPr lang="en-US" sz="4000" kern="1200" dirty="0">
                <a:solidFill>
                  <a:srgbClr val="00FFFF"/>
                </a:solidFill>
                <a:cs typeface="Arial" panose="020B0604020202020204" pitchFamily="34" charset="0"/>
              </a:rPr>
              <a:t>Ecclesiastes 8:11</a:t>
            </a:r>
          </a:p>
          <a:p>
            <a:pPr lvl="0" algn="just" eaLnBrk="1" hangingPunct="1">
              <a:spcBef>
                <a:spcPct val="0"/>
              </a:spcBef>
              <a:buClrTx/>
              <a:buSzTx/>
              <a:defRPr/>
            </a:pPr>
            <a:r>
              <a:rPr lang="en-US" sz="3600" kern="1200" dirty="0">
                <a:effectLst>
                  <a:outerShdw blurRad="38100" dist="38100" dir="2700000" algn="tl">
                    <a:srgbClr val="000000">
                      <a:alpha val="43137"/>
                    </a:srgbClr>
                  </a:outerShdw>
                </a:effectLst>
                <a:cs typeface="Calibri" panose="020F0502020204030204" pitchFamily="34" charset="0"/>
              </a:rPr>
              <a:t>“Because the sentence against an evil deed is not executed quickly, therefore the hearts of the sons of men among them are given fully to do evil.”</a:t>
            </a:r>
          </a:p>
        </p:txBody>
      </p:sp>
      <p:pic>
        <p:nvPicPr>
          <p:cNvPr id="5" name="Picture 4">
            <a:extLst>
              <a:ext uri="{FF2B5EF4-FFF2-40B4-BE49-F238E27FC236}">
                <a16:creationId xmlns:a16="http://schemas.microsoft.com/office/drawing/2014/main" id="{E16FF100-CCA0-4874-B175-DE6AB2CCD509}"/>
              </a:ext>
            </a:extLst>
          </p:cNvPr>
          <p:cNvPicPr>
            <a:picLocks noChangeAspect="1"/>
          </p:cNvPicPr>
          <p:nvPr/>
        </p:nvPicPr>
        <p:blipFill>
          <a:blip r:embed="rId3"/>
          <a:stretch>
            <a:fillRect/>
          </a:stretch>
        </p:blipFill>
        <p:spPr>
          <a:xfrm>
            <a:off x="3105785" y="2953339"/>
            <a:ext cx="2932430" cy="1999661"/>
          </a:xfrm>
          <a:prstGeom prst="rect">
            <a:avLst/>
          </a:prstGeom>
        </p:spPr>
      </p:pic>
    </p:spTree>
    <p:extLst>
      <p:ext uri="{BB962C8B-B14F-4D97-AF65-F5344CB8AC3E}">
        <p14:creationId xmlns:p14="http://schemas.microsoft.com/office/powerpoint/2010/main" val="3680001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71600" y="228600"/>
            <a:ext cx="6400800" cy="925945"/>
          </a:xfrm>
        </p:spPr>
        <p:txBody>
          <a:bodyPr/>
          <a:lstStyle/>
          <a:p>
            <a:pPr algn="ctr" eaLnBrk="1" hangingPunct="1"/>
            <a:r>
              <a:rPr lang="en-US" sz="3600" kern="1200" dirty="0">
                <a:solidFill>
                  <a:srgbClr val="00FFFF"/>
                </a:solidFill>
                <a:effectLst>
                  <a:outerShdw blurRad="38100" dist="38100" dir="2700000" algn="tl">
                    <a:srgbClr val="000000"/>
                  </a:outerShdw>
                </a:effectLst>
              </a:rPr>
              <a:t>Objections to Capital Punishment</a:t>
            </a:r>
          </a:p>
        </p:txBody>
      </p:sp>
      <p:sp>
        <p:nvSpPr>
          <p:cNvPr id="156675" name="Rectangle 3"/>
          <p:cNvSpPr>
            <a:spLocks noGrp="1" noChangeArrowheads="1"/>
          </p:cNvSpPr>
          <p:nvPr>
            <p:ph type="body" idx="1"/>
          </p:nvPr>
        </p:nvSpPr>
        <p:spPr>
          <a:xfrm>
            <a:off x="645459" y="1161691"/>
            <a:ext cx="7772400" cy="5029200"/>
          </a:xfrm>
        </p:spPr>
        <p:txBody>
          <a:bodyPr/>
          <a:lstStyle/>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Sixth commandment?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Sermon on the Mount?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We are no longer under the Mosaic Law?</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Deterrence? (Deut 13:10-11; 19:20; Eccl 8:11)</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Executed innocent?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8th Amendment?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Pro-life?</a:t>
            </a:r>
          </a:p>
        </p:txBody>
      </p:sp>
      <p:pic>
        <p:nvPicPr>
          <p:cNvPr id="2" name="Picture 1">
            <a:extLst>
              <a:ext uri="{FF2B5EF4-FFF2-40B4-BE49-F238E27FC236}">
                <a16:creationId xmlns:a16="http://schemas.microsoft.com/office/drawing/2014/main" id="{C815312C-0388-4CB6-8E3A-AF6C294AC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5EA5C91B-EF41-4044-A170-D1F1556EDE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411471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71600" y="228600"/>
            <a:ext cx="6400800" cy="925945"/>
          </a:xfrm>
        </p:spPr>
        <p:txBody>
          <a:bodyPr/>
          <a:lstStyle/>
          <a:p>
            <a:pPr algn="ctr" eaLnBrk="1" hangingPunct="1"/>
            <a:r>
              <a:rPr lang="en-US" sz="3600" kern="1200" dirty="0">
                <a:solidFill>
                  <a:srgbClr val="00FFFF"/>
                </a:solidFill>
                <a:effectLst>
                  <a:outerShdw blurRad="38100" dist="38100" dir="2700000" algn="tl">
                    <a:srgbClr val="000000"/>
                  </a:outerShdw>
                </a:effectLst>
              </a:rPr>
              <a:t>Objections to Capital Punishment</a:t>
            </a:r>
          </a:p>
        </p:txBody>
      </p:sp>
      <p:sp>
        <p:nvSpPr>
          <p:cNvPr id="156675" name="Rectangle 3"/>
          <p:cNvSpPr>
            <a:spLocks noGrp="1" noChangeArrowheads="1"/>
          </p:cNvSpPr>
          <p:nvPr>
            <p:ph type="body" idx="1"/>
          </p:nvPr>
        </p:nvSpPr>
        <p:spPr>
          <a:xfrm>
            <a:off x="645459" y="1161691"/>
            <a:ext cx="7772400" cy="5029200"/>
          </a:xfrm>
        </p:spPr>
        <p:txBody>
          <a:bodyPr/>
          <a:lstStyle/>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Sixth commandment?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Sermon on the Mount?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We are no longer under the Mosaic Law?</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Deterrence? (Deut 13:10-11; 19:20; Eccl 8:11)</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Executed innocent?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Racist?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8th Amendment?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Pro-life?</a:t>
            </a:r>
          </a:p>
        </p:txBody>
      </p:sp>
      <p:pic>
        <p:nvPicPr>
          <p:cNvPr id="2" name="Picture 1">
            <a:extLst>
              <a:ext uri="{FF2B5EF4-FFF2-40B4-BE49-F238E27FC236}">
                <a16:creationId xmlns:a16="http://schemas.microsoft.com/office/drawing/2014/main" id="{C815312C-0388-4CB6-8E3A-AF6C294AC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B6D1927-C53A-400B-B409-9EA1935200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038292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6297543"/>
            <a:ext cx="8001000" cy="555486"/>
          </a:xfrm>
        </p:spPr>
        <p:txBody>
          <a:bodyPr/>
          <a:lstStyle/>
          <a:p>
            <a:pPr marL="0" marR="0" algn="ctr">
              <a:lnSpc>
                <a:spcPct val="107000"/>
              </a:lnSpc>
              <a:spcBef>
                <a:spcPts val="0"/>
              </a:spcBef>
              <a:spcAft>
                <a:spcPts val="1200"/>
              </a:spcAft>
            </a:pPr>
            <a:r>
              <a:rPr lang="en-US" sz="1100" dirty="0">
                <a:solidFill>
                  <a:schemeClr val="tx1"/>
                </a:solidFill>
                <a:effectLst>
                  <a:outerShdw blurRad="38100" dist="38100" dir="2700000" algn="tl">
                    <a:srgbClr val="000000">
                      <a:alpha val="43137"/>
                    </a:srgbClr>
                  </a:outerShdw>
                </a:effectLst>
                <a:cs typeface="Calibri" panose="020F0502020204030204" pitchFamily="34" charset="0"/>
              </a:rPr>
              <a:t>BIDEN UN AMBASSADOR SAYS ‘WHITE SUPREMACY’ IS ‘WEAVED’ INTO US FOUNDING DOCUMENTS – EMILY JACOBS, APRIL 15, 2021 </a:t>
            </a:r>
            <a:br>
              <a:rPr lang="en-US" sz="1100" dirty="0">
                <a:solidFill>
                  <a:schemeClr val="tx1"/>
                </a:solidFill>
                <a:effectLst>
                  <a:outerShdw blurRad="38100" dist="38100" dir="2700000" algn="tl">
                    <a:srgbClr val="000000">
                      <a:alpha val="43137"/>
                    </a:srgbClr>
                  </a:outerShdw>
                </a:effectLst>
                <a:cs typeface="Calibri" panose="020F0502020204030204" pitchFamily="34" charset="0"/>
              </a:rPr>
            </a:br>
            <a:r>
              <a:rPr lang="en-US" sz="1100" dirty="0">
                <a:solidFill>
                  <a:schemeClr val="tx1"/>
                </a:solidFill>
                <a:effectLst>
                  <a:outerShdw blurRad="38100" dist="38100" dir="2700000" algn="tl">
                    <a:srgbClr val="000000">
                      <a:alpha val="43137"/>
                    </a:srgbClr>
                  </a:outerShdw>
                </a:effectLst>
                <a:cs typeface="Calibri" panose="020F0502020204030204" pitchFamily="34" charset="0"/>
              </a:rPr>
              <a:t>https://nypost.com/2021/04/15/biden-un-ambassador-says-white-supremacy-weaved-into-us-founding/</a:t>
            </a:r>
            <a:endPar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3561" name="Text Box 9"/>
          <p:cNvSpPr txBox="1">
            <a:spLocks noGrp="1" noChangeArrowheads="1"/>
          </p:cNvSpPr>
          <p:nvPr>
            <p:ph type="body" idx="1"/>
          </p:nvPr>
        </p:nvSpPr>
        <p:spPr>
          <a:xfrm>
            <a:off x="2743200" y="1219200"/>
            <a:ext cx="6214450" cy="2743200"/>
          </a:xfrm>
        </p:spPr>
        <p:txBody>
          <a:bodyPr/>
          <a:lstStyle/>
          <a:p>
            <a:pPr marL="0" indent="0" algn="just">
              <a:spcBef>
                <a:spcPct val="50000"/>
              </a:spcBef>
              <a:buNone/>
              <a:defRPr/>
            </a:pPr>
            <a:r>
              <a:rPr lang="en-US" sz="2900" dirty="0">
                <a:effectLst>
                  <a:outerShdw blurRad="38100" dist="38100" dir="2700000" algn="tl">
                    <a:srgbClr val="000000">
                      <a:alpha val="43137"/>
                    </a:srgbClr>
                  </a:outerShdw>
                </a:effectLst>
                <a:cs typeface="Calibri" panose="020F0502020204030204" pitchFamily="34" charset="0"/>
              </a:rPr>
              <a:t>“Biden’s USA Ambassador to the UN Linda Thomas-Greenfield told the Human Rights Council that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the original sin of slavery weaved white supremacy into our founding documents and principles</a:t>
            </a:r>
            <a:r>
              <a:rPr lang="en-US" sz="2900" dirty="0">
                <a:effectLst>
                  <a:outerShdw blurRad="38100" dist="38100" dir="2700000" algn="tl">
                    <a:srgbClr val="000000">
                      <a:alpha val="43137"/>
                    </a:srgbClr>
                  </a:outerShdw>
                </a:effectLst>
                <a:cs typeface="Calibri" panose="020F0502020204030204" pitchFamily="34" charset="0"/>
              </a:rPr>
              <a:t>.’ Of the 47 member states on the council, notable nations include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China, Cuba, Libya, Nigeria, North Korea, Pakistan, Qatar, Russia, Saudi Arabia, Somalia, Sudan and Venezuela</a:t>
            </a:r>
            <a:r>
              <a:rPr lang="en-US" sz="2900" dirty="0">
                <a:effectLst>
                  <a:outerShdw blurRad="38100" dist="38100" dir="2700000" algn="tl">
                    <a:srgbClr val="000000">
                      <a:alpha val="43137"/>
                    </a:srgbClr>
                  </a:outerShdw>
                </a:effectLst>
                <a:cs typeface="Calibri" panose="020F0502020204030204" pitchFamily="34" charset="0"/>
              </a:rPr>
              <a:t>.”</a:t>
            </a:r>
          </a:p>
        </p:txBody>
      </p:sp>
      <p:sp>
        <p:nvSpPr>
          <p:cNvPr id="2" name="Rectangle 1"/>
          <p:cNvSpPr/>
          <p:nvPr/>
        </p:nvSpPr>
        <p:spPr>
          <a:xfrm>
            <a:off x="128382" y="282714"/>
            <a:ext cx="8887241" cy="707886"/>
          </a:xfrm>
          <a:prstGeom prst="rect">
            <a:avLst/>
          </a:prstGeom>
        </p:spPr>
        <p:txBody>
          <a:bodyPr wrap="none">
            <a:spAutoFit/>
          </a:bodyPr>
          <a:lstStyle/>
          <a:p>
            <a:pPr algn="ctr"/>
            <a:r>
              <a:rPr lang="en-US" sz="4000" dirty="0">
                <a:solidFill>
                  <a:schemeClr val="tx2"/>
                </a:solidFill>
                <a:effectLst>
                  <a:outerShdw blurRad="38100" dist="38100" dir="2700000" algn="tl">
                    <a:srgbClr val="000000">
                      <a:alpha val="43137"/>
                    </a:srgbClr>
                  </a:outerShdw>
                </a:effectLst>
                <a:latin typeface="Calibri" pitchFamily="34" charset="0"/>
                <a:ea typeface="+mj-ea"/>
                <a:cs typeface="Calibri" pitchFamily="34" charset="0"/>
              </a:rPr>
              <a:t>UN Ambassador Linda Thomas-Greenfield</a:t>
            </a:r>
          </a:p>
        </p:txBody>
      </p:sp>
      <p:pic>
        <p:nvPicPr>
          <p:cNvPr id="6" name="Picture 2" descr="Linda Thomas-Greenfield">
            <a:extLst>
              <a:ext uri="{FF2B5EF4-FFF2-40B4-BE49-F238E27FC236}">
                <a16:creationId xmlns:a16="http://schemas.microsoft.com/office/drawing/2014/main" id="{CDBDDB41-752C-402C-9192-3193954C7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447"/>
          <a:stretch/>
        </p:blipFill>
        <p:spPr bwMode="auto">
          <a:xfrm flipH="1">
            <a:off x="152400" y="1981200"/>
            <a:ext cx="2514600" cy="207101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4462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71600" y="228600"/>
            <a:ext cx="6400800" cy="925945"/>
          </a:xfrm>
        </p:spPr>
        <p:txBody>
          <a:bodyPr/>
          <a:lstStyle/>
          <a:p>
            <a:pPr algn="ctr" eaLnBrk="1" hangingPunct="1"/>
            <a:r>
              <a:rPr lang="en-US" sz="3600" kern="1200" dirty="0">
                <a:solidFill>
                  <a:srgbClr val="00FFFF"/>
                </a:solidFill>
                <a:effectLst>
                  <a:outerShdw blurRad="38100" dist="38100" dir="2700000" algn="tl">
                    <a:srgbClr val="000000"/>
                  </a:outerShdw>
                </a:effectLst>
              </a:rPr>
              <a:t>Objections to Capital Punishment</a:t>
            </a:r>
          </a:p>
        </p:txBody>
      </p:sp>
      <p:sp>
        <p:nvSpPr>
          <p:cNvPr id="156675" name="Rectangle 3"/>
          <p:cNvSpPr>
            <a:spLocks noGrp="1" noChangeArrowheads="1"/>
          </p:cNvSpPr>
          <p:nvPr>
            <p:ph type="body" idx="1"/>
          </p:nvPr>
        </p:nvSpPr>
        <p:spPr>
          <a:xfrm>
            <a:off x="645459" y="1161691"/>
            <a:ext cx="7772400" cy="5029200"/>
          </a:xfrm>
        </p:spPr>
        <p:txBody>
          <a:bodyPr/>
          <a:lstStyle/>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Sixth commandment?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Sermon on the Mount?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We are no longer under the Mosaic Law?</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Deterrence? (Deut 13:10-11; 19:20; Eccl 8:11)</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Executed innocent?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8th Amendment?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Pro-life?</a:t>
            </a:r>
          </a:p>
        </p:txBody>
      </p:sp>
      <p:pic>
        <p:nvPicPr>
          <p:cNvPr id="2" name="Picture 1">
            <a:extLst>
              <a:ext uri="{FF2B5EF4-FFF2-40B4-BE49-F238E27FC236}">
                <a16:creationId xmlns:a16="http://schemas.microsoft.com/office/drawing/2014/main" id="{C815312C-0388-4CB6-8E3A-AF6C294AC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C203FB09-DAEF-48AE-840C-886E3BD49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226222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47900" y="228600"/>
            <a:ext cx="4648200" cy="838200"/>
          </a:xfrm>
        </p:spPr>
        <p:txBody>
          <a:bodyPr/>
          <a:lstStyle/>
          <a:p>
            <a:pPr algn="ctr" eaLnBrk="1" hangingPunct="1"/>
            <a:r>
              <a:rPr lang="en-US" sz="4000" dirty="0">
                <a:cs typeface="Calibri" pitchFamily="34" charset="0"/>
              </a:rPr>
              <a:t>Eighth</a:t>
            </a:r>
            <a:r>
              <a:rPr lang="en-US" sz="4000" dirty="0">
                <a:latin typeface="Calibri" pitchFamily="34" charset="0"/>
                <a:cs typeface="Calibri" pitchFamily="34" charset="0"/>
              </a:rPr>
              <a:t> Amendment</a:t>
            </a:r>
          </a:p>
        </p:txBody>
      </p:sp>
      <p:sp>
        <p:nvSpPr>
          <p:cNvPr id="2" name="Content Placeholder 2"/>
          <p:cNvSpPr>
            <a:spLocks noGrp="1"/>
          </p:cNvSpPr>
          <p:nvPr>
            <p:ph idx="1"/>
          </p:nvPr>
        </p:nvSpPr>
        <p:spPr>
          <a:xfrm>
            <a:off x="228600" y="1600200"/>
            <a:ext cx="5105400" cy="2971800"/>
          </a:xfrm>
        </p:spPr>
        <p:txBody>
          <a:bodyPr>
            <a:normAutofit/>
          </a:bodyPr>
          <a:lstStyle/>
          <a:p>
            <a:pPr marL="1588" indent="0" algn="just" eaLnBrk="1" fontAlgn="auto" hangingPunct="1">
              <a:spcAft>
                <a:spcPts val="0"/>
              </a:spcAft>
              <a:buClr>
                <a:schemeClr val="tx1">
                  <a:shade val="95000"/>
                </a:schemeClr>
              </a:buClr>
              <a:buNone/>
              <a:defRPr/>
            </a:pPr>
            <a:r>
              <a:rPr lang="en-US" sz="3600" dirty="0">
                <a:cs typeface="Calibri" pitchFamily="34" charset="0"/>
              </a:rPr>
              <a:t>“Excessive bail shall not be required, nor excessive fines imposed, nor </a:t>
            </a:r>
            <a:r>
              <a:rPr lang="en-US" sz="3600" b="1" u="sng" dirty="0">
                <a:solidFill>
                  <a:srgbClr val="FFFFCC"/>
                </a:solidFill>
                <a:cs typeface="Calibri" pitchFamily="34" charset="0"/>
              </a:rPr>
              <a:t>cruel and unusual punishments inflicted</a:t>
            </a:r>
            <a:r>
              <a:rPr lang="en-US" sz="3600" dirty="0">
                <a:latin typeface="Calibri" pitchFamily="34" charset="0"/>
                <a:cs typeface="Calibri" pitchFamily="34" charset="0"/>
              </a:rPr>
              <a:t>.”</a:t>
            </a:r>
          </a:p>
        </p:txBody>
      </p:sp>
      <p:pic>
        <p:nvPicPr>
          <p:cNvPr id="18436" name="Picture 1"/>
          <p:cNvPicPr>
            <a:picLocks noChangeAspect="1" noChangeArrowheads="1"/>
          </p:cNvPicPr>
          <p:nvPr/>
        </p:nvPicPr>
        <p:blipFill>
          <a:blip r:embed="rId2" cstate="print"/>
          <a:srcRect/>
          <a:stretch>
            <a:fillRect/>
          </a:stretch>
        </p:blipFill>
        <p:spPr bwMode="auto">
          <a:xfrm>
            <a:off x="5715000" y="1790700"/>
            <a:ext cx="3062288" cy="27813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476500" y="228600"/>
            <a:ext cx="4191000" cy="838200"/>
          </a:xfrm>
        </p:spPr>
        <p:txBody>
          <a:bodyPr/>
          <a:lstStyle/>
          <a:p>
            <a:pPr algn="ctr" eaLnBrk="1" hangingPunct="1"/>
            <a:r>
              <a:rPr lang="en-US" sz="4000" dirty="0">
                <a:cs typeface="Calibri" pitchFamily="34" charset="0"/>
              </a:rPr>
              <a:t>Fifth</a:t>
            </a:r>
            <a:r>
              <a:rPr lang="en-US" sz="4000" dirty="0">
                <a:latin typeface="Calibri" pitchFamily="34" charset="0"/>
                <a:cs typeface="Calibri" pitchFamily="34" charset="0"/>
              </a:rPr>
              <a:t> Amendment</a:t>
            </a:r>
          </a:p>
        </p:txBody>
      </p:sp>
      <p:sp>
        <p:nvSpPr>
          <p:cNvPr id="2" name="Content Placeholder 2"/>
          <p:cNvSpPr>
            <a:spLocks noGrp="1"/>
          </p:cNvSpPr>
          <p:nvPr>
            <p:ph idx="1"/>
          </p:nvPr>
        </p:nvSpPr>
        <p:spPr>
          <a:xfrm>
            <a:off x="0" y="1600200"/>
            <a:ext cx="8991600" cy="4114800"/>
          </a:xfrm>
        </p:spPr>
        <p:txBody>
          <a:bodyPr>
            <a:noAutofit/>
          </a:bodyPr>
          <a:lstStyle/>
          <a:p>
            <a:pPr marL="1588" indent="0" algn="just" eaLnBrk="1" fontAlgn="auto" hangingPunct="1">
              <a:spcAft>
                <a:spcPts val="0"/>
              </a:spcAft>
              <a:buClr>
                <a:schemeClr val="tx1">
                  <a:shade val="95000"/>
                </a:schemeClr>
              </a:buClr>
              <a:buNone/>
              <a:defRPr/>
            </a:pPr>
            <a:r>
              <a:rPr lang="en-US" sz="2800" dirty="0">
                <a:cs typeface="Calibri" pitchFamily="34" charset="0"/>
              </a:rPr>
              <a:t>“No person shall be held to answer for a </a:t>
            </a:r>
            <a:r>
              <a:rPr lang="en-US" sz="2800" b="1" u="sng" dirty="0">
                <a:solidFill>
                  <a:srgbClr val="FFFFCC"/>
                </a:solidFill>
                <a:cs typeface="Calibri" pitchFamily="34" charset="0"/>
              </a:rPr>
              <a:t>capital</a:t>
            </a:r>
            <a:r>
              <a:rPr lang="en-US" sz="2800" dirty="0">
                <a:cs typeface="Calibri" pitchFamily="34" charset="0"/>
              </a:rPr>
              <a:t>, or otherwise infamous </a:t>
            </a:r>
            <a:r>
              <a:rPr lang="en-US" sz="2800" b="1" u="sng" dirty="0">
                <a:solidFill>
                  <a:srgbClr val="FFFFCC"/>
                </a:solidFill>
                <a:cs typeface="Calibri" pitchFamily="34" charset="0"/>
              </a:rPr>
              <a:t>crime, unless</a:t>
            </a:r>
            <a:r>
              <a:rPr lang="en-US" sz="2800" dirty="0">
                <a:cs typeface="Calibri" pitchFamily="34" charset="0"/>
              </a:rPr>
              <a:t> on a presentment or indictment of a grand jury, except in cases arising in the land or naval forces, or in the militia, when in actual service in time of war or public danger; nor shall any person be subject for the same offense to be twice put in jeopardy of life or limb; nor shall be compelled in any criminal case to be a witness against himself, nor be </a:t>
            </a:r>
            <a:r>
              <a:rPr lang="en-US" sz="2800" b="1" u="sng" dirty="0">
                <a:solidFill>
                  <a:srgbClr val="FFFFCC"/>
                </a:solidFill>
                <a:cs typeface="Calibri" pitchFamily="34" charset="0"/>
              </a:rPr>
              <a:t>deprived of life</a:t>
            </a:r>
            <a:r>
              <a:rPr lang="en-US" sz="2800" dirty="0">
                <a:cs typeface="Calibri" pitchFamily="34" charset="0"/>
              </a:rPr>
              <a:t>, liberty, or property, </a:t>
            </a:r>
            <a:r>
              <a:rPr lang="en-US" sz="2800" b="1" u="sng" dirty="0">
                <a:solidFill>
                  <a:srgbClr val="FFFFCC"/>
                </a:solidFill>
                <a:cs typeface="Calibri" pitchFamily="34" charset="0"/>
              </a:rPr>
              <a:t>without due process of law</a:t>
            </a:r>
            <a:r>
              <a:rPr lang="en-US" sz="2800" dirty="0">
                <a:cs typeface="Calibri" pitchFamily="34" charset="0"/>
              </a:rPr>
              <a:t>; nor shall private property be taken for public use, without just compensation</a:t>
            </a:r>
            <a:r>
              <a:rPr lang="en-US" sz="2800" dirty="0">
                <a:latin typeface="Calibri" pitchFamily="34" charset="0"/>
                <a:cs typeface="Calibri" pitchFamily="34" charset="0"/>
              </a:rPr>
              <a:t>.”</a:t>
            </a:r>
          </a:p>
        </p:txBody>
      </p:sp>
      <p:pic>
        <p:nvPicPr>
          <p:cNvPr id="18436" name="Picture 1"/>
          <p:cNvPicPr>
            <a:picLocks noChangeAspect="1" noChangeArrowheads="1"/>
          </p:cNvPicPr>
          <p:nvPr/>
        </p:nvPicPr>
        <p:blipFill>
          <a:blip r:embed="rId2" cstate="print"/>
          <a:srcRect/>
          <a:stretch>
            <a:fillRect/>
          </a:stretch>
        </p:blipFill>
        <p:spPr bwMode="auto">
          <a:xfrm>
            <a:off x="8061020" y="76200"/>
            <a:ext cx="1006780" cy="914400"/>
          </a:xfrm>
          <a:prstGeom prst="rect">
            <a:avLst/>
          </a:prstGeom>
          <a:noFill/>
          <a:ln w="9525">
            <a:noFill/>
            <a:miter lim="800000"/>
            <a:headEnd/>
            <a:tailEnd/>
          </a:ln>
        </p:spPr>
      </p:pic>
    </p:spTree>
    <p:extLst>
      <p:ext uri="{BB962C8B-B14F-4D97-AF65-F5344CB8AC3E}">
        <p14:creationId xmlns:p14="http://schemas.microsoft.com/office/powerpoint/2010/main" val="627167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71600" y="228600"/>
            <a:ext cx="6400800" cy="925945"/>
          </a:xfrm>
        </p:spPr>
        <p:txBody>
          <a:bodyPr/>
          <a:lstStyle/>
          <a:p>
            <a:pPr algn="ctr" eaLnBrk="1" hangingPunct="1"/>
            <a:r>
              <a:rPr lang="en-US" sz="3600" kern="1200" dirty="0">
                <a:solidFill>
                  <a:srgbClr val="00FFFF"/>
                </a:solidFill>
                <a:effectLst>
                  <a:outerShdw blurRad="38100" dist="38100" dir="2700000" algn="tl">
                    <a:srgbClr val="000000"/>
                  </a:outerShdw>
                </a:effectLst>
              </a:rPr>
              <a:t>Objections to Capital Punishment</a:t>
            </a:r>
          </a:p>
        </p:txBody>
      </p:sp>
      <p:sp>
        <p:nvSpPr>
          <p:cNvPr id="156675" name="Rectangle 3"/>
          <p:cNvSpPr>
            <a:spLocks noGrp="1" noChangeArrowheads="1"/>
          </p:cNvSpPr>
          <p:nvPr>
            <p:ph type="body" idx="1"/>
          </p:nvPr>
        </p:nvSpPr>
        <p:spPr>
          <a:xfrm>
            <a:off x="645459" y="1161691"/>
            <a:ext cx="7772400" cy="5029200"/>
          </a:xfrm>
        </p:spPr>
        <p:txBody>
          <a:bodyPr/>
          <a:lstStyle/>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Sixth commandment?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Sermon on the Mount?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We are no longer under the Mosaic Law?</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Deterrence? (Deut 13:10-11; 19:20; Eccl 8:11)</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Executed innocent?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Racist?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rPr>
              <a:t>8th Amendment?</a:t>
            </a:r>
          </a:p>
          <a:p>
            <a:pPr marL="457200" lvl="1" indent="-457200" eaLnBrk="1" hangingPunct="1">
              <a:spcBef>
                <a:spcPts val="0"/>
              </a:spcBef>
              <a:spcAft>
                <a:spcPts val="18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rPr>
              <a:t>Pro-life?</a:t>
            </a:r>
          </a:p>
        </p:txBody>
      </p:sp>
      <p:pic>
        <p:nvPicPr>
          <p:cNvPr id="2" name="Picture 1">
            <a:extLst>
              <a:ext uri="{FF2B5EF4-FFF2-40B4-BE49-F238E27FC236}">
                <a16:creationId xmlns:a16="http://schemas.microsoft.com/office/drawing/2014/main" id="{C815312C-0388-4CB6-8E3A-AF6C294AC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4775201"/>
            <a:ext cx="276149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51484C2B-5E45-4669-ABDD-72810A4C42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738629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A96C93-8339-4386-A94A-E290724B2618}"/>
              </a:ext>
            </a:extLst>
          </p:cNvPr>
          <p:cNvPicPr>
            <a:picLocks noChangeAspect="1"/>
          </p:cNvPicPr>
          <p:nvPr/>
        </p:nvPicPr>
        <p:blipFill>
          <a:blip r:embed="rId2"/>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altLang="en-US" sz="4000" dirty="0">
                <a:solidFill>
                  <a:srgbClr val="00FFFF"/>
                </a:solidFill>
                <a:effectLst>
                  <a:outerShdw blurRad="38100" dist="38100" dir="2700000" algn="tl">
                    <a:srgbClr val="000000"/>
                  </a:outerShdw>
                </a:effectLst>
                <a:latin typeface="Calibri" panose="020F0502020204030204" pitchFamily="34" charset="0"/>
              </a:rPr>
              <a:t>Luke 19:41-44</a:t>
            </a:r>
          </a:p>
          <a:p>
            <a:pPr algn="just"/>
            <a:r>
              <a:rPr lang="en-US" sz="3200" dirty="0">
                <a:effectLst>
                  <a:outerShdw blurRad="38100" dist="38100" dir="2700000" algn="tl">
                    <a:srgbClr val="000000">
                      <a:alpha val="43137"/>
                    </a:srgbClr>
                  </a:outerShdw>
                </a:effectLst>
                <a:latin typeface="Calibri" panose="020F0502020204030204" pitchFamily="34" charset="0"/>
              </a:rPr>
              <a:t>“When He approached </a:t>
            </a:r>
            <a:r>
              <a:rPr lang="en-US" sz="3200" i="1" dirty="0">
                <a:effectLst>
                  <a:outerShdw blurRad="38100" dist="38100" dir="2700000" algn="tl">
                    <a:srgbClr val="000000">
                      <a:alpha val="43137"/>
                    </a:srgbClr>
                  </a:outerShdw>
                </a:effectLst>
                <a:latin typeface="Calibri" panose="020F0502020204030204" pitchFamily="34" charset="0"/>
              </a:rPr>
              <a:t>Jerusalem</a:t>
            </a:r>
            <a:r>
              <a:rPr lang="en-US" sz="3200" dirty="0">
                <a:effectLst>
                  <a:outerShdw blurRad="38100" dist="38100" dir="2700000" algn="tl">
                    <a:srgbClr val="000000">
                      <a:alpha val="43137"/>
                    </a:srgbClr>
                  </a:outerShdw>
                </a:effectLst>
                <a:latin typeface="Calibri" panose="020F0502020204030204" pitchFamily="34" charset="0"/>
              </a:rPr>
              <a:t>, He saw the city and wept over it, </a:t>
            </a:r>
            <a:r>
              <a:rPr lang="en-US" sz="3200" baseline="30000" dirty="0">
                <a:effectLst>
                  <a:outerShdw blurRad="38100" dist="38100" dir="2700000" algn="tl">
                    <a:srgbClr val="000000">
                      <a:alpha val="43137"/>
                    </a:srgbClr>
                  </a:outerShdw>
                </a:effectLst>
                <a:latin typeface="Calibri" panose="020F0502020204030204" pitchFamily="34" charset="0"/>
              </a:rPr>
              <a:t>42 </a:t>
            </a:r>
            <a:r>
              <a:rPr lang="en-US" sz="3200" dirty="0">
                <a:effectLst>
                  <a:outerShdw blurRad="38100" dist="38100" dir="2700000" algn="tl">
                    <a:srgbClr val="000000">
                      <a:alpha val="43137"/>
                    </a:srgbClr>
                  </a:outerShdw>
                </a:effectLst>
                <a:latin typeface="Calibri" panose="020F0502020204030204" pitchFamily="34" charset="0"/>
              </a:rPr>
              <a:t>saying, ‘If you had known in this day, even you, the things which make for peace! But now they have been hidden from your eyes. </a:t>
            </a:r>
            <a:r>
              <a:rPr lang="en-US" sz="3200" baseline="30000" dirty="0">
                <a:effectLst>
                  <a:outerShdw blurRad="38100" dist="38100" dir="2700000" algn="tl">
                    <a:srgbClr val="000000">
                      <a:alpha val="43137"/>
                    </a:srgbClr>
                  </a:outerShdw>
                </a:effectLst>
                <a:latin typeface="Calibri" panose="020F0502020204030204" pitchFamily="34" charset="0"/>
              </a:rPr>
              <a:t>43 </a:t>
            </a:r>
            <a:r>
              <a:rPr lang="en-US" sz="3200" dirty="0">
                <a:effectLst>
                  <a:outerShdw blurRad="38100" dist="38100" dir="2700000" algn="tl">
                    <a:srgbClr val="000000">
                      <a:alpha val="43137"/>
                    </a:srgbClr>
                  </a:outerShdw>
                </a:effectLst>
                <a:latin typeface="Calibri" panose="020F0502020204030204" pitchFamily="34" charset="0"/>
              </a:rPr>
              <a:t>For the days will come upon you when your enemies will throw…</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24890856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A96C93-8339-4386-A94A-E290724B2618}"/>
              </a:ext>
            </a:extLst>
          </p:cNvPr>
          <p:cNvPicPr>
            <a:picLocks noChangeAspect="1"/>
          </p:cNvPicPr>
          <p:nvPr/>
        </p:nvPicPr>
        <p:blipFill>
          <a:blip r:embed="rId2"/>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altLang="en-US" sz="4000" dirty="0">
                <a:solidFill>
                  <a:srgbClr val="00FFFF"/>
                </a:solidFill>
                <a:effectLst>
                  <a:outerShdw blurRad="38100" dist="38100" dir="2700000" algn="tl">
                    <a:srgbClr val="000000"/>
                  </a:outerShdw>
                </a:effectLst>
                <a:latin typeface="Calibri" panose="020F0502020204030204" pitchFamily="34" charset="0"/>
              </a:rPr>
              <a:t>Luke 19:41-44</a:t>
            </a:r>
          </a:p>
          <a:p>
            <a:pPr algn="just"/>
            <a:r>
              <a:rPr lang="en-US" sz="3200" dirty="0">
                <a:effectLst>
                  <a:outerShdw blurRad="38100" dist="38100" dir="2700000" algn="tl">
                    <a:srgbClr val="000000">
                      <a:alpha val="43137"/>
                    </a:srgbClr>
                  </a:outerShdw>
                </a:effectLst>
                <a:latin typeface="Calibri" panose="020F0502020204030204" pitchFamily="34" charset="0"/>
              </a:rPr>
              <a:t>. . .up a barricade against you, and surround you and hem you in on every side, </a:t>
            </a:r>
            <a:r>
              <a:rPr lang="en-US" sz="3200" baseline="30000" dirty="0">
                <a:effectLst>
                  <a:outerShdw blurRad="38100" dist="38100" dir="2700000" algn="tl">
                    <a:srgbClr val="000000">
                      <a:alpha val="43137"/>
                    </a:srgbClr>
                  </a:outerShdw>
                </a:effectLst>
                <a:latin typeface="Calibri" panose="020F0502020204030204" pitchFamily="34" charset="0"/>
              </a:rPr>
              <a:t>44 </a:t>
            </a:r>
            <a:r>
              <a:rPr lang="en-US" sz="3200" dirty="0">
                <a:effectLst>
                  <a:outerShdw blurRad="38100" dist="38100" dir="2700000" algn="tl">
                    <a:srgbClr val="000000">
                      <a:alpha val="43137"/>
                    </a:srgbClr>
                  </a:outerShdw>
                </a:effectLst>
                <a:latin typeface="Calibri" panose="020F0502020204030204" pitchFamily="34" charset="0"/>
              </a:rPr>
              <a:t>and they will level you to the ground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your children within you</a:t>
            </a:r>
            <a:r>
              <a:rPr lang="en-US" sz="3200" dirty="0">
                <a:effectLst>
                  <a:outerShdw blurRad="38100" dist="38100" dir="2700000" algn="tl">
                    <a:srgbClr val="000000">
                      <a:alpha val="43137"/>
                    </a:srgbClr>
                  </a:outerShdw>
                </a:effectLst>
                <a:latin typeface="Calibri" panose="020F0502020204030204" pitchFamily="34" charset="0"/>
              </a:rPr>
              <a:t>, and they will not leave in you one stone upon another, because you did not recognize the time of your visitation.’</a:t>
            </a:r>
            <a:r>
              <a:rPr lang="en-US" altLang="en-US" sz="32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372168378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4300" y="594360"/>
          <a:ext cx="8915400" cy="5669280"/>
        </p:xfrm>
        <a:graphic>
          <a:graphicData uri="http://schemas.openxmlformats.org/drawingml/2006/table">
            <a:tbl>
              <a:tblPr firstRow="1" bandRow="1">
                <a:tableStyleId>{073A0DAA-6AF3-43AB-8588-CEC1D06C72B9}</a:tableStyleId>
              </a:tblPr>
              <a:tblGrid>
                <a:gridCol w="15621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4305300">
                  <a:extLst>
                    <a:ext uri="{9D8B030D-6E8A-4147-A177-3AD203B41FA5}">
                      <a16:colId xmlns:a16="http://schemas.microsoft.com/office/drawing/2014/main" val="20002"/>
                    </a:ext>
                  </a:extLst>
                </a:gridCol>
              </a:tblGrid>
              <a:tr h="944880">
                <a:tc gridSpan="3">
                  <a:txBody>
                    <a:bodyPr/>
                    <a:lstStyle/>
                    <a:p>
                      <a:pPr algn="ctr"/>
                      <a:r>
                        <a:rPr lang="en-US" sz="3600" b="0" kern="1200" dirty="0">
                          <a:solidFill>
                            <a:srgbClr val="00FFFF"/>
                          </a:solidFill>
                          <a:effectLst>
                            <a:outerShdw blurRad="38100" dist="38100" dir="2700000" algn="tl">
                              <a:srgbClr val="000000"/>
                            </a:outerShdw>
                          </a:effectLst>
                          <a:latin typeface="Calibri" panose="020F0502020204030204" pitchFamily="34" charset="0"/>
                          <a:ea typeface="+mj-ea"/>
                          <a:cs typeface="+mj-cs"/>
                        </a:rPr>
                        <a:t>ABORTION OR CAPITAL PUNISHMENT?</a:t>
                      </a:r>
                    </a:p>
                  </a:txBody>
                  <a:tcPr anchor="ctr"/>
                </a:tc>
                <a:tc hMerge="1">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tc hMerge="1">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endParaRPr>
                    </a:p>
                  </a:txBody>
                  <a:tcPr anchor="ctr">
                    <a:solidFill>
                      <a:schemeClr val="tx2">
                        <a:lumMod val="50000"/>
                      </a:schemeClr>
                    </a:solidFill>
                  </a:tcPr>
                </a:tc>
                <a:extLst>
                  <a:ext uri="{0D108BD9-81ED-4DB2-BD59-A6C34878D82A}">
                    <a16:rowId xmlns:a16="http://schemas.microsoft.com/office/drawing/2014/main" val="2285671058"/>
                  </a:ext>
                </a:extLst>
              </a:tr>
              <a:tr h="944880">
                <a:tc>
                  <a:txBody>
                    <a:bodyPr/>
                    <a:lstStyle/>
                    <a:p>
                      <a:pPr algn="ctr"/>
                      <a:endPar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a:txBody>
                    <a:bodyPr/>
                    <a:lstStyle/>
                    <a:p>
                      <a:pPr algn="ctr"/>
                      <a:r>
                        <a:rPr lang="en-US" sz="2800" b="1" dirty="0">
                          <a:solidFill>
                            <a:srgbClr val="C00000"/>
                          </a:solidFill>
                          <a:effectLst/>
                          <a:latin typeface="Calibri" panose="020F0502020204030204" pitchFamily="34" charset="0"/>
                          <a:cs typeface="Calibri" panose="020F0502020204030204" pitchFamily="34" charset="0"/>
                        </a:rPr>
                        <a:t>ABORTION</a:t>
                      </a:r>
                    </a:p>
                  </a:txBody>
                  <a:tcPr anchor="ctr"/>
                </a:tc>
                <a:tc>
                  <a:txBody>
                    <a:bodyPr/>
                    <a:lstStyle/>
                    <a:p>
                      <a:pPr algn="ctr"/>
                      <a:r>
                        <a:rPr lang="en-US" sz="2800" b="1" dirty="0">
                          <a:solidFill>
                            <a:srgbClr val="0000CC"/>
                          </a:solidFill>
                          <a:effectLst/>
                          <a:latin typeface="Calibri" panose="020F0502020204030204" pitchFamily="34" charset="0"/>
                          <a:cs typeface="Calibri" panose="020F0502020204030204" pitchFamily="34" charset="0"/>
                        </a:rPr>
                        <a:t>CAPITAL</a:t>
                      </a:r>
                      <a:r>
                        <a:rPr lang="en-US" sz="2800" b="1" baseline="0" dirty="0">
                          <a:solidFill>
                            <a:srgbClr val="0000CC"/>
                          </a:solidFill>
                          <a:effectLst/>
                          <a:latin typeface="Calibri" panose="020F0502020204030204" pitchFamily="34" charset="0"/>
                          <a:cs typeface="Calibri" panose="020F0502020204030204" pitchFamily="34" charset="0"/>
                        </a:rPr>
                        <a:t> PUNISHMENT</a:t>
                      </a:r>
                      <a:endParaRPr lang="en-US" sz="2800" b="1" dirty="0">
                        <a:solidFill>
                          <a:srgbClr val="0000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944880">
                <a:tc>
                  <a:txBody>
                    <a:bodyPr/>
                    <a:lstStyle/>
                    <a:p>
                      <a:pPr marL="114300" indent="0" algn="l"/>
                      <a:r>
                        <a:rPr lang="en-US" sz="2800" b="1" dirty="0">
                          <a:effectLst/>
                          <a:latin typeface="Calibri" panose="020F0502020204030204" pitchFamily="34" charset="0"/>
                          <a:cs typeface="Calibri" panose="020F0502020204030204" pitchFamily="34" charset="0"/>
                        </a:rPr>
                        <a:t>Birth?</a:t>
                      </a:r>
                    </a:p>
                  </a:txBody>
                  <a:tcPr anchor="ctr"/>
                </a:tc>
                <a:tc>
                  <a:txBody>
                    <a:bodyPr/>
                    <a:lstStyle/>
                    <a:p>
                      <a:pPr algn="ctr"/>
                      <a:r>
                        <a:rPr lang="en-US" sz="2800" b="1" kern="1200" dirty="0">
                          <a:solidFill>
                            <a:srgbClr val="C00000"/>
                          </a:solidFill>
                          <a:effectLst/>
                          <a:latin typeface="Calibri" panose="020F0502020204030204" pitchFamily="34" charset="0"/>
                          <a:ea typeface="+mn-ea"/>
                          <a:cs typeface="Calibri" panose="020F0502020204030204" pitchFamily="34" charset="0"/>
                        </a:rPr>
                        <a:t>Unborn</a:t>
                      </a:r>
                    </a:p>
                  </a:txBody>
                  <a:tcPr anchor="ctr"/>
                </a:tc>
                <a:tc>
                  <a:txBody>
                    <a:bodyPr/>
                    <a:lstStyle/>
                    <a:p>
                      <a:pPr algn="ctr"/>
                      <a:r>
                        <a:rPr lang="en-US" sz="2800" b="1" kern="1200" dirty="0">
                          <a:solidFill>
                            <a:srgbClr val="0000CC"/>
                          </a:solidFill>
                          <a:effectLst/>
                          <a:latin typeface="Calibri" panose="020F0502020204030204" pitchFamily="34" charset="0"/>
                          <a:ea typeface="+mn-ea"/>
                          <a:cs typeface="Calibri" panose="020F0502020204030204" pitchFamily="34" charset="0"/>
                        </a:rPr>
                        <a:t>Born</a:t>
                      </a:r>
                    </a:p>
                  </a:txBody>
                  <a:tcPr anchor="ctr"/>
                </a:tc>
                <a:extLst>
                  <a:ext uri="{0D108BD9-81ED-4DB2-BD59-A6C34878D82A}">
                    <a16:rowId xmlns:a16="http://schemas.microsoft.com/office/drawing/2014/main" val="10001"/>
                  </a:ext>
                </a:extLst>
              </a:tr>
              <a:tr h="944880">
                <a:tc>
                  <a:txBody>
                    <a:bodyPr/>
                    <a:lstStyle/>
                    <a:p>
                      <a:pPr marL="114300" indent="0" algn="l" defTabSz="914400" rtl="0" eaLnBrk="1" latinLnBrk="0" hangingPunct="1"/>
                      <a:r>
                        <a:rPr lang="en-US" sz="2800" b="1" kern="1200" dirty="0">
                          <a:solidFill>
                            <a:schemeClr val="dk1"/>
                          </a:solidFill>
                          <a:effectLst/>
                          <a:latin typeface="Calibri" panose="020F0502020204030204" pitchFamily="34" charset="0"/>
                          <a:ea typeface="+mn-ea"/>
                          <a:cs typeface="Calibri" panose="020F0502020204030204" pitchFamily="34" charset="0"/>
                        </a:rPr>
                        <a:t>Crime?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C00000"/>
                          </a:solidFill>
                          <a:effectLst/>
                          <a:latin typeface="Calibri" panose="020F0502020204030204" pitchFamily="34" charset="0"/>
                          <a:ea typeface="+mn-ea"/>
                          <a:cs typeface="Calibri" panose="020F0502020204030204" pitchFamily="34" charset="0"/>
                        </a:rPr>
                        <a:t>No crime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Calibri" panose="020F0502020204030204" pitchFamily="34" charset="0"/>
                        </a:rPr>
                        <a:t>Committed a crime</a:t>
                      </a:r>
                    </a:p>
                  </a:txBody>
                  <a:tcPr anchor="ctr"/>
                </a:tc>
                <a:extLst>
                  <a:ext uri="{0D108BD9-81ED-4DB2-BD59-A6C34878D82A}">
                    <a16:rowId xmlns:a16="http://schemas.microsoft.com/office/drawing/2014/main" val="10002"/>
                  </a:ext>
                </a:extLst>
              </a:tr>
              <a:tr h="944880">
                <a:tc>
                  <a:txBody>
                    <a:bodyPr/>
                    <a:lstStyle/>
                    <a:p>
                      <a:pPr marL="114300" indent="0" algn="l" defTabSz="914400" rtl="0" eaLnBrk="1" latinLnBrk="0" hangingPunct="1"/>
                      <a:r>
                        <a:rPr lang="en-US" sz="2800" b="1" kern="1200" dirty="0">
                          <a:solidFill>
                            <a:schemeClr val="dk1"/>
                          </a:solidFill>
                          <a:effectLst/>
                          <a:latin typeface="Calibri" panose="020F0502020204030204" pitchFamily="34" charset="0"/>
                          <a:ea typeface="+mn-ea"/>
                          <a:cs typeface="Calibri" panose="020F0502020204030204" pitchFamily="34" charset="0"/>
                        </a:rPr>
                        <a:t>Trial?</a:t>
                      </a:r>
                    </a:p>
                  </a:txBody>
                  <a:tcPr anchor="ctr"/>
                </a:tc>
                <a:tc>
                  <a:txBody>
                    <a:bodyPr/>
                    <a:lstStyle/>
                    <a:p>
                      <a:pPr algn="ctr"/>
                      <a:r>
                        <a:rPr lang="en-US" sz="2800" b="1" kern="1200" dirty="0">
                          <a:solidFill>
                            <a:srgbClr val="C00000"/>
                          </a:solidFill>
                          <a:effectLst/>
                          <a:latin typeface="Calibri" panose="020F0502020204030204" pitchFamily="34" charset="0"/>
                          <a:ea typeface="+mn-ea"/>
                          <a:cs typeface="Calibri" panose="020F0502020204030204" pitchFamily="34" charset="0"/>
                        </a:rPr>
                        <a:t>Not tried by a jury of peers</a:t>
                      </a:r>
                    </a:p>
                  </a:txBody>
                  <a:tcPr anchor="ctr"/>
                </a:tc>
                <a:tc>
                  <a:txBody>
                    <a:bodyPr/>
                    <a:lstStyle/>
                    <a:p>
                      <a:pPr algn="ctr"/>
                      <a:r>
                        <a:rPr lang="en-US" sz="2800" b="1" kern="1200" dirty="0">
                          <a:solidFill>
                            <a:srgbClr val="0000CC"/>
                          </a:solidFill>
                          <a:effectLst/>
                          <a:latin typeface="Calibri" panose="020F0502020204030204" pitchFamily="34" charset="0"/>
                          <a:ea typeface="+mn-ea"/>
                          <a:cs typeface="Calibri" panose="020F0502020204030204" pitchFamily="34" charset="0"/>
                        </a:rPr>
                        <a:t>Tried by a jury of peers</a:t>
                      </a:r>
                    </a:p>
                  </a:txBody>
                  <a:tcPr anchor="ctr"/>
                </a:tc>
                <a:extLst>
                  <a:ext uri="{0D108BD9-81ED-4DB2-BD59-A6C34878D82A}">
                    <a16:rowId xmlns:a16="http://schemas.microsoft.com/office/drawing/2014/main" val="10003"/>
                  </a:ext>
                </a:extLst>
              </a:tr>
              <a:tr h="944880">
                <a:tc>
                  <a:txBody>
                    <a:bodyPr/>
                    <a:lstStyle/>
                    <a:p>
                      <a:pPr marL="114300" indent="0" algn="l" defTabSz="914400" rtl="0" eaLnBrk="1" latinLnBrk="0" hangingPunct="1"/>
                      <a:r>
                        <a:rPr lang="en-US" sz="2800" b="1" kern="1200" dirty="0">
                          <a:solidFill>
                            <a:schemeClr val="dk1"/>
                          </a:solidFill>
                          <a:effectLst/>
                          <a:latin typeface="Calibri" panose="020F0502020204030204" pitchFamily="34" charset="0"/>
                          <a:ea typeface="+mn-ea"/>
                          <a:cs typeface="Calibri" panose="020F0502020204030204" pitchFamily="34" charset="0"/>
                        </a:rPr>
                        <a:t>Guilt?</a:t>
                      </a:r>
                    </a:p>
                  </a:txBody>
                  <a:tcPr anchor="ctr"/>
                </a:tc>
                <a:tc>
                  <a:txBody>
                    <a:bodyPr/>
                    <a:lstStyle/>
                    <a:p>
                      <a:pPr algn="ctr"/>
                      <a:r>
                        <a:rPr lang="en-US" sz="2800" b="1" kern="1200" dirty="0">
                          <a:solidFill>
                            <a:srgbClr val="C00000"/>
                          </a:solidFill>
                          <a:effectLst/>
                          <a:latin typeface="Calibri" panose="020F0502020204030204" pitchFamily="34" charset="0"/>
                          <a:ea typeface="+mn-ea"/>
                          <a:cs typeface="Calibri" panose="020F0502020204030204" pitchFamily="34" charset="0"/>
                        </a:rPr>
                        <a:t>Innocent</a:t>
                      </a:r>
                    </a:p>
                  </a:txBody>
                  <a:tcPr anchor="ctr"/>
                </a:tc>
                <a:tc>
                  <a:txBody>
                    <a:bodyPr/>
                    <a:lstStyle/>
                    <a:p>
                      <a:pPr algn="ctr"/>
                      <a:r>
                        <a:rPr lang="en-US" sz="2800" b="1" kern="1200" dirty="0">
                          <a:solidFill>
                            <a:srgbClr val="0000CC"/>
                          </a:solidFill>
                          <a:effectLst/>
                          <a:latin typeface="Calibri" panose="020F0502020204030204" pitchFamily="34" charset="0"/>
                          <a:ea typeface="+mn-ea"/>
                          <a:cs typeface="Calibri" panose="020F0502020204030204" pitchFamily="34" charset="0"/>
                        </a:rPr>
                        <a:t>Guilty</a:t>
                      </a:r>
                    </a:p>
                  </a:txBody>
                  <a:tcPr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Noahic Covenant: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(Gen 9:1-7)</a:t>
            </a:r>
          </a:p>
        </p:txBody>
      </p:sp>
      <p:pic>
        <p:nvPicPr>
          <p:cNvPr id="5" name="Picture 4">
            <a:extLst>
              <a:ext uri="{FF2B5EF4-FFF2-40B4-BE49-F238E27FC236}">
                <a16:creationId xmlns:a16="http://schemas.microsoft.com/office/drawing/2014/main" id="{C67BAC87-BD02-469A-ADAD-ED393906B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
        <p:nvSpPr>
          <p:cNvPr id="6" name="Rectangle 3">
            <a:extLst>
              <a:ext uri="{FF2B5EF4-FFF2-40B4-BE49-F238E27FC236}">
                <a16:creationId xmlns:a16="http://schemas.microsoft.com/office/drawing/2014/main" id="{2104AE33-BD90-446E-AB1A-4C50F931A9B0}"/>
              </a:ext>
            </a:extLst>
          </p:cNvPr>
          <p:cNvSpPr txBox="1">
            <a:spLocks noChangeArrowheads="1"/>
          </p:cNvSpPr>
          <p:nvPr/>
        </p:nvSpPr>
        <p:spPr bwMode="auto">
          <a:xfrm>
            <a:off x="819150" y="1790700"/>
            <a:ext cx="763905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kern="0" dirty="0">
                <a:solidFill>
                  <a:srgbClr val="FFFFCC"/>
                </a:solidFill>
                <a:effectLst>
                  <a:outerShdw blurRad="38100" dist="38100" dir="2700000" algn="tl">
                    <a:srgbClr val="000000">
                      <a:alpha val="43137"/>
                    </a:srgbClr>
                  </a:outerShdw>
                </a:effectLst>
                <a:cs typeface="+mn-cs"/>
              </a:rPr>
              <a:t>Re-creation theme (Gen 9:1, 2,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kern="0" dirty="0">
                <a:effectLst>
                  <a:outerShdw blurRad="38100" dist="38100" dir="2700000" algn="tl">
                    <a:srgbClr val="000000">
                      <a:alpha val="43137"/>
                    </a:srgbClr>
                  </a:outerShdw>
                </a:effectLst>
                <a:ea typeface="+mn-ea"/>
                <a:cs typeface="+mn-cs"/>
              </a:rPr>
              <a:t>Man becomes carnivorous (Gen. 1:29-30; 2:17; 9:3) </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kern="0" dirty="0">
                <a:effectLst>
                  <a:outerShdw blurRad="38100" dist="38100" dir="2700000" algn="tl">
                    <a:srgbClr val="000000">
                      <a:alpha val="43137"/>
                    </a:srgbClr>
                  </a:outerShdw>
                </a:effectLst>
                <a:cs typeface="+mn-cs"/>
              </a:rPr>
              <a:t>Cultural precedent for the Mosaic Law (Gen 9:4; Lev 17:11)</a:t>
            </a:r>
          </a:p>
        </p:txBody>
      </p:sp>
    </p:spTree>
    <p:extLst>
      <p:ext uri="{BB962C8B-B14F-4D97-AF65-F5344CB8AC3E}">
        <p14:creationId xmlns:p14="http://schemas.microsoft.com/office/powerpoint/2010/main" val="1444978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438" y="209550"/>
            <a:ext cx="5191125" cy="857250"/>
          </a:xfrm>
        </p:spPr>
        <p:txBody>
          <a:bodyPr/>
          <a:lstStyle/>
          <a:p>
            <a:pPr algn="ctr"/>
            <a:r>
              <a:rPr lang="en-US" sz="3600" dirty="0">
                <a:effectLst>
                  <a:outerShdw blurRad="38100" dist="38100" dir="2700000" algn="tl">
                    <a:srgbClr val="000000">
                      <a:alpha val="43137"/>
                    </a:srgbClr>
                  </a:outerShdw>
                </a:effectLst>
                <a:cs typeface="Calibri" panose="020F0502020204030204" pitchFamily="34" charset="0"/>
              </a:rPr>
              <a:t>THE DIVINE INSTITUTIONS</a:t>
            </a:r>
          </a:p>
        </p:txBody>
      </p:sp>
      <p:sp>
        <p:nvSpPr>
          <p:cNvPr id="3" name="Content Placeholder 2"/>
          <p:cNvSpPr>
            <a:spLocks noGrp="1"/>
          </p:cNvSpPr>
          <p:nvPr>
            <p:ph idx="1"/>
          </p:nvPr>
        </p:nvSpPr>
        <p:spPr>
          <a:xfrm>
            <a:off x="533400" y="1447800"/>
            <a:ext cx="8077200" cy="3714750"/>
          </a:xfrm>
        </p:spPr>
        <p:txBody>
          <a:bodyPr/>
          <a:lstStyle/>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Tree>
    <p:extLst>
      <p:ext uri="{BB962C8B-B14F-4D97-AF65-F5344CB8AC3E}">
        <p14:creationId xmlns:p14="http://schemas.microsoft.com/office/powerpoint/2010/main" val="198418651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077200" cy="3714750"/>
          </a:xfrm>
        </p:spPr>
        <p:txBody>
          <a:bodyPr/>
          <a:lstStyle/>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b="1" u="sng" dirty="0">
                <a:solidFill>
                  <a:srgbClr val="FFFFCC"/>
                </a:solidFill>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
        <p:nvSpPr>
          <p:cNvPr id="5" name="Title 1">
            <a:extLst>
              <a:ext uri="{FF2B5EF4-FFF2-40B4-BE49-F238E27FC236}">
                <a16:creationId xmlns:a16="http://schemas.microsoft.com/office/drawing/2014/main" id="{B188B7EA-FFCA-4066-91A8-6593BE009952}"/>
              </a:ext>
            </a:extLst>
          </p:cNvPr>
          <p:cNvSpPr>
            <a:spLocks noGrp="1"/>
          </p:cNvSpPr>
          <p:nvPr>
            <p:ph type="title"/>
          </p:nvPr>
        </p:nvSpPr>
        <p:spPr>
          <a:xfrm>
            <a:off x="1976438" y="209550"/>
            <a:ext cx="5191125" cy="857250"/>
          </a:xfrm>
        </p:spPr>
        <p:txBody>
          <a:bodyPr/>
          <a:lstStyle/>
          <a:p>
            <a:pPr algn="ctr"/>
            <a:r>
              <a:rPr lang="en-US" sz="3600" dirty="0">
                <a:effectLst>
                  <a:outerShdw blurRad="38100" dist="38100" dir="2700000" algn="tl">
                    <a:srgbClr val="000000">
                      <a:alpha val="43137"/>
                    </a:srgbClr>
                  </a:outerShdw>
                </a:effectLst>
                <a:cs typeface="Calibri" panose="020F0502020204030204" pitchFamily="34" charset="0"/>
              </a:rPr>
              <a:t>THE DIVINE INSTITUTIONS</a:t>
            </a:r>
          </a:p>
        </p:txBody>
      </p:sp>
    </p:spTree>
    <p:extLst>
      <p:ext uri="{BB962C8B-B14F-4D97-AF65-F5344CB8AC3E}">
        <p14:creationId xmlns:p14="http://schemas.microsoft.com/office/powerpoint/2010/main" val="421588646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l Rugh | Resources | Indian Hills Community Church">
            <a:extLst>
              <a:ext uri="{FF2B5EF4-FFF2-40B4-BE49-F238E27FC236}">
                <a16:creationId xmlns:a16="http://schemas.microsoft.com/office/drawing/2014/main" id="{E6F13CB0-63A5-4013-A161-3988843B99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85838"/>
            <a:ext cx="86868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67834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962399"/>
          </a:xfrm>
        </p:spPr>
        <p:txBody>
          <a:bodyPr/>
          <a:lstStyle/>
          <a:p>
            <a:pPr lvl="0" eaLnBrk="1" hangingPunct="1">
              <a:spcBef>
                <a:spcPct val="0"/>
              </a:spcBef>
              <a:spcAft>
                <a:spcPts val="1200"/>
              </a:spcAft>
              <a:buClrTx/>
              <a:buSzTx/>
              <a:defRPr/>
            </a:pPr>
            <a:r>
              <a:rPr lang="en-US" sz="2800" kern="1200" baseline="30000" dirty="0">
                <a:effectLst>
                  <a:outerShdw blurRad="38100" dist="38100" dir="2700000" algn="tl">
                    <a:srgbClr val="000000">
                      <a:alpha val="43137"/>
                    </a:srgbClr>
                  </a:outerShdw>
                </a:effectLst>
                <a:cs typeface="Calibri" panose="020F0502020204030204" pitchFamily="34" charset="0"/>
              </a:rPr>
              <a:t> </a:t>
            </a:r>
            <a:r>
              <a:rPr lang="en-US" sz="3600" kern="1200" baseline="30000" dirty="0">
                <a:effectLst>
                  <a:outerShdw blurRad="38100" dist="38100" dir="2700000" algn="tl">
                    <a:srgbClr val="000000">
                      <a:alpha val="43137"/>
                    </a:srgbClr>
                  </a:outerShdw>
                </a:effectLst>
                <a:cs typeface="Arial" panose="020B0604020202020204" pitchFamily="34" charset="0"/>
              </a:rPr>
              <a:t> </a:t>
            </a:r>
            <a:r>
              <a:rPr lang="en-US" sz="4000" kern="1200" dirty="0">
                <a:solidFill>
                  <a:srgbClr val="00FFFF"/>
                </a:solidFill>
                <a:cs typeface="Arial" panose="020B0604020202020204" pitchFamily="34" charset="0"/>
              </a:rPr>
              <a:t>Ephesians 1:10; 3:2 (KJV)</a:t>
            </a:r>
          </a:p>
          <a:p>
            <a:pPr marL="0" marR="0" algn="just">
              <a:spcBef>
                <a:spcPts val="0"/>
              </a:spcBef>
              <a:spcAft>
                <a:spcPts val="800"/>
              </a:spcAft>
            </a:pPr>
            <a:r>
              <a:rPr lang="en-US" sz="3600" kern="1200" dirty="0">
                <a:effectLst>
                  <a:outerShdw blurRad="38100" dist="38100" dir="2700000" algn="tl">
                    <a:srgbClr val="000000">
                      <a:alpha val="43137"/>
                    </a:srgbClr>
                  </a:outerShdw>
                </a:effectLst>
                <a:cs typeface="Calibri" panose="020F0502020204030204" pitchFamily="34" charset="0"/>
              </a:rPr>
              <a:t>“</a:t>
            </a:r>
            <a:r>
              <a:rPr lang="en-US" sz="3600" kern="1200" baseline="30000" dirty="0">
                <a:effectLst>
                  <a:outerShdw blurRad="38100" dist="38100" dir="2700000" algn="tl">
                    <a:srgbClr val="000000">
                      <a:alpha val="43137"/>
                    </a:srgbClr>
                  </a:outerShdw>
                </a:effectLst>
                <a:cs typeface="Calibri" panose="020F0502020204030204" pitchFamily="34" charset="0"/>
              </a:rPr>
              <a:t>10</a:t>
            </a:r>
            <a:r>
              <a:rPr lang="en-US" sz="3600" baseline="30000" dirty="0">
                <a:latin typeface="Calibri" panose="020F0502020204030204" pitchFamily="34" charset="0"/>
              </a:rPr>
              <a:t> </a:t>
            </a:r>
            <a:r>
              <a:rPr lang="en-US" sz="3600" kern="1200" dirty="0">
                <a:effectLst>
                  <a:outerShdw blurRad="38100" dist="38100" dir="2700000" algn="tl">
                    <a:srgbClr val="000000">
                      <a:alpha val="43137"/>
                    </a:srgbClr>
                  </a:outerShdw>
                </a:effectLst>
                <a:cs typeface="Calibri" panose="020F0502020204030204" pitchFamily="34" charset="0"/>
              </a:rPr>
              <a:t>That in the </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dispensation [</a:t>
            </a:r>
            <a:r>
              <a:rPr lang="en-US" sz="3600" b="1" i="1" u="sng" kern="1200" dirty="0" err="1">
                <a:solidFill>
                  <a:srgbClr val="FFFFCC"/>
                </a:solidFill>
                <a:effectLst>
                  <a:outerShdw blurRad="38100" dist="38100" dir="2700000" algn="tl">
                    <a:srgbClr val="000000">
                      <a:alpha val="43137"/>
                    </a:srgbClr>
                  </a:outerShdw>
                </a:effectLst>
                <a:cs typeface="Calibri" panose="020F0502020204030204" pitchFamily="34" charset="0"/>
              </a:rPr>
              <a:t>oikonomia</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kern="1200" dirty="0">
                <a:effectLst>
                  <a:outerShdw blurRad="38100" dist="38100" dir="2700000" algn="tl">
                    <a:srgbClr val="000000">
                      <a:alpha val="43137"/>
                    </a:srgbClr>
                  </a:outerShdw>
                </a:effectLst>
                <a:cs typeface="Calibri" panose="020F0502020204030204" pitchFamily="34" charset="0"/>
              </a:rPr>
              <a:t>of the fulness of times he might gather together in one all things in Christ, both which are in heaven, and which are on earth; even in him… </a:t>
            </a:r>
            <a:r>
              <a:rPr lang="en-US" sz="3600" kern="1200" baseline="30000" dirty="0">
                <a:effectLst>
                  <a:outerShdw blurRad="38100" dist="38100" dir="2700000" algn="tl">
                    <a:srgbClr val="000000">
                      <a:alpha val="43137"/>
                    </a:srgbClr>
                  </a:outerShdw>
                </a:effectLst>
                <a:cs typeface="Calibri" panose="020F0502020204030204" pitchFamily="34" charset="0"/>
              </a:rPr>
              <a:t>2</a:t>
            </a:r>
            <a:r>
              <a:rPr lang="en-US" sz="3600" baseline="30000" dirty="0">
                <a:latin typeface="Calibri" panose="020F0502020204030204" pitchFamily="34" charset="0"/>
              </a:rPr>
              <a:t> </a:t>
            </a:r>
            <a:r>
              <a:rPr lang="en-US" sz="3600" kern="1200" dirty="0">
                <a:effectLst>
                  <a:outerShdw blurRad="38100" dist="38100" dir="2700000" algn="tl">
                    <a:srgbClr val="000000">
                      <a:alpha val="43137"/>
                    </a:srgbClr>
                  </a:outerShdw>
                </a:effectLst>
                <a:cs typeface="Calibri" panose="020F0502020204030204" pitchFamily="34" charset="0"/>
              </a:rPr>
              <a:t>If ye have heard of the </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dispensation [</a:t>
            </a:r>
            <a:r>
              <a:rPr lang="en-US" sz="3600" b="1" i="1" u="sng" kern="1200" dirty="0" err="1">
                <a:solidFill>
                  <a:srgbClr val="FFFFCC"/>
                </a:solidFill>
                <a:effectLst>
                  <a:outerShdw blurRad="38100" dist="38100" dir="2700000" algn="tl">
                    <a:srgbClr val="000000">
                      <a:alpha val="43137"/>
                    </a:srgbClr>
                  </a:outerShdw>
                </a:effectLst>
                <a:cs typeface="Calibri" panose="020F0502020204030204" pitchFamily="34" charset="0"/>
              </a:rPr>
              <a:t>oikonomia</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kern="1200" dirty="0">
                <a:effectLst>
                  <a:outerShdw blurRad="38100" dist="38100" dir="2700000" algn="tl">
                    <a:srgbClr val="000000">
                      <a:alpha val="43137"/>
                    </a:srgbClr>
                  </a:outerShdw>
                </a:effectLst>
                <a:cs typeface="Calibri" panose="020F0502020204030204" pitchFamily="34" charset="0"/>
              </a:rPr>
              <a:t> of the grace of God which is given me to you-ward:”</a:t>
            </a:r>
          </a:p>
        </p:txBody>
      </p:sp>
    </p:spTree>
    <p:extLst>
      <p:ext uri="{BB962C8B-B14F-4D97-AF65-F5344CB8AC3E}">
        <p14:creationId xmlns:p14="http://schemas.microsoft.com/office/powerpoint/2010/main" val="829536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pensationalism versus Covenantalism | Evidence Unseen">
            <a:extLst>
              <a:ext uri="{FF2B5EF4-FFF2-40B4-BE49-F238E27FC236}">
                <a16:creationId xmlns:a16="http://schemas.microsoft.com/office/drawing/2014/main" id="{7AC067C2-31BB-4C31-92F4-23AF7AA543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71450"/>
            <a:ext cx="8686800" cy="651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950949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544775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5932266"/>
              </p:ext>
            </p:extLst>
          </p:nvPr>
        </p:nvGraphicFramePr>
        <p:xfrm>
          <a:off x="76200" y="61121"/>
          <a:ext cx="8991600" cy="6735759"/>
        </p:xfrm>
        <a:graphic>
          <a:graphicData uri="http://schemas.openxmlformats.org/drawingml/2006/table">
            <a:tbl>
              <a:tblPr firstRow="1" bandRow="1">
                <a:tableStyleId>{D7AC3CCA-C797-4891-BE02-D94E43425B78}</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40080">
                <a:tc gridSpan="2">
                  <a:txBody>
                    <a:bodyPr/>
                    <a:lstStyle/>
                    <a:p>
                      <a:pPr algn="ctr">
                        <a:spcBef>
                          <a:spcPts val="300"/>
                        </a:spcBef>
                        <a:spcAft>
                          <a:spcPts val="300"/>
                        </a:spcAft>
                      </a:pPr>
                      <a:r>
                        <a:rPr lang="en-US" sz="32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Eden (Genesis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Eternal State (Rev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light/darkness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night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land/sea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sea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Sun &amp; moon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sun &amp; moon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Garden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City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River flowing out of Eden 2:10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River flowing from throne 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Gold in the land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Gold in the city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Tree of life in the middle of garden 2:9</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Tree of life throughout city 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Bdellium and onyx stone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All manner of stones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God walking in the garden 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God dwelling with His people 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33043960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5" name="Picture 4">
            <a:extLst>
              <a:ext uri="{FF2B5EF4-FFF2-40B4-BE49-F238E27FC236}">
                <a16:creationId xmlns:a16="http://schemas.microsoft.com/office/drawing/2014/main" id="{41C26333-839A-430D-B867-71537A869A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1759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48500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1371599" y="1294514"/>
            <a:ext cx="7074297"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Post-flood events (8:20</a:t>
            </a: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‒9:29)</a:t>
            </a:r>
            <a:endParaRPr lang="en-US" b="1" u="sng" dirty="0">
              <a:solidFill>
                <a:srgbClr val="FFFFCC"/>
              </a:solidFill>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DA6F0368-AD09-48BE-B69B-C2E402E2CC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0334650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434F6A6D-2C37-405D-A1CE-CEE0CC63E8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985636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Noahic Covenant: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(Gen 9:1-7)</a:t>
            </a:r>
          </a:p>
        </p:txBody>
      </p:sp>
      <p:pic>
        <p:nvPicPr>
          <p:cNvPr id="5" name="Picture 4">
            <a:extLst>
              <a:ext uri="{FF2B5EF4-FFF2-40B4-BE49-F238E27FC236}">
                <a16:creationId xmlns:a16="http://schemas.microsoft.com/office/drawing/2014/main" id="{C67BAC87-BD02-469A-ADAD-ED393906B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
        <p:nvSpPr>
          <p:cNvPr id="6" name="Rectangle 3">
            <a:extLst>
              <a:ext uri="{FF2B5EF4-FFF2-40B4-BE49-F238E27FC236}">
                <a16:creationId xmlns:a16="http://schemas.microsoft.com/office/drawing/2014/main" id="{2104AE33-BD90-446E-AB1A-4C50F931A9B0}"/>
              </a:ext>
            </a:extLst>
          </p:cNvPr>
          <p:cNvSpPr txBox="1">
            <a:spLocks noChangeArrowheads="1"/>
          </p:cNvSpPr>
          <p:nvPr/>
        </p:nvSpPr>
        <p:spPr bwMode="auto">
          <a:xfrm>
            <a:off x="819150" y="1790700"/>
            <a:ext cx="763905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kern="0" dirty="0">
                <a:effectLst>
                  <a:outerShdw blurRad="38100" dist="38100" dir="2700000" algn="tl">
                    <a:srgbClr val="000000">
                      <a:alpha val="43137"/>
                    </a:srgbClr>
                  </a:outerShdw>
                </a:effectLst>
                <a:cs typeface="+mn-cs"/>
              </a:rPr>
              <a:t>Re-creation theme (Gen 9:1, 2,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kern="0" dirty="0">
                <a:effectLst>
                  <a:outerShdw blurRad="38100" dist="38100" dir="2700000" algn="tl">
                    <a:srgbClr val="000000">
                      <a:alpha val="43137"/>
                    </a:srgbClr>
                  </a:outerShdw>
                </a:effectLst>
                <a:ea typeface="+mn-ea"/>
                <a:cs typeface="+mn-cs"/>
              </a:rPr>
              <a:t>Man becomes carnivorous (Gen. 1:29-30; 2:17; 9:3) </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kern="0" dirty="0">
                <a:effectLst>
                  <a:outerShdw blurRad="38100" dist="38100" dir="2700000" algn="tl">
                    <a:srgbClr val="000000">
                      <a:alpha val="43137"/>
                    </a:srgbClr>
                  </a:outerShdw>
                </a:effectLst>
                <a:cs typeface="+mn-cs"/>
              </a:rPr>
              <a:t>Cultural precedent for the Mosaic Law (Gen 9:4; Lev 17:11)</a:t>
            </a:r>
          </a:p>
        </p:txBody>
      </p:sp>
    </p:spTree>
    <p:extLst>
      <p:ext uri="{BB962C8B-B14F-4D97-AF65-F5344CB8AC3E}">
        <p14:creationId xmlns:p14="http://schemas.microsoft.com/office/powerpoint/2010/main" val="20244934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05000" y="228600"/>
            <a:ext cx="5334000" cy="1143000"/>
          </a:xfrm>
        </p:spPr>
        <p:txBody>
          <a:bodyPr/>
          <a:lstStyle/>
          <a:p>
            <a:pPr algn="ctr" eaLnBrk="1" hangingPunct="1"/>
            <a:r>
              <a:rPr lang="en-US" sz="3600" dirty="0">
                <a:effectLst>
                  <a:outerShdw blurRad="38100" dist="38100" dir="2700000" algn="tl">
                    <a:srgbClr val="000000">
                      <a:alpha val="43137"/>
                    </a:srgbClr>
                  </a:outerShdw>
                </a:effectLst>
              </a:rPr>
              <a:t>Noahic Covenant: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outerShdw>
                </a:effectLst>
                <a:ea typeface="+mn-ea"/>
                <a:cs typeface="+mn-cs"/>
              </a:rPr>
              <a:t>(Gen 9:1-7)</a:t>
            </a:r>
          </a:p>
        </p:txBody>
      </p:sp>
      <p:sp>
        <p:nvSpPr>
          <p:cNvPr id="155651" name="Rectangle 3"/>
          <p:cNvSpPr>
            <a:spLocks noGrp="1" noChangeArrowheads="1"/>
          </p:cNvSpPr>
          <p:nvPr>
            <p:ph type="body" idx="1"/>
          </p:nvPr>
        </p:nvSpPr>
        <p:spPr>
          <a:xfrm>
            <a:off x="228600" y="1600200"/>
            <a:ext cx="86868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Origin of human government (Rom 13:1-7; 1 Pet 2:13-14; Titus 3:1; 1 Tim 2:1-4)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Capital punishment (Gen 9:5-6)</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Rationale (8:21; 6:11; 9:6b)</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Scriptural support (Rom 13:4; Matt 26:52)</a:t>
            </a:r>
          </a:p>
        </p:txBody>
      </p:sp>
      <p:pic>
        <p:nvPicPr>
          <p:cNvPr id="5" name="Picture 4">
            <a:extLst>
              <a:ext uri="{FF2B5EF4-FFF2-40B4-BE49-F238E27FC236}">
                <a16:creationId xmlns:a16="http://schemas.microsoft.com/office/drawing/2014/main" id="{62543093-3488-41B6-9C72-7FE9940E6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694931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434F6A6D-2C37-405D-A1CE-CEE0CC63E8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170630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1947664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371599" y="1946275"/>
            <a:ext cx="6620435"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98476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idx="4294967295"/>
          </p:nvPr>
        </p:nvSpPr>
        <p:spPr>
          <a:xfrm>
            <a:off x="2590800" y="228600"/>
            <a:ext cx="3695700" cy="1371600"/>
          </a:xfrm>
        </p:spPr>
        <p:txBody>
          <a:bodyPr/>
          <a:lstStyle/>
          <a:p>
            <a:pPr lvl="0" algn="ctr" eaLnBrk="1" hangingPunct="1">
              <a:spcBef>
                <a:spcPct val="20000"/>
              </a:spcBef>
              <a:buClr>
                <a:srgbClr val="00FFFF"/>
              </a:buClr>
              <a:buSzPct val="75000"/>
              <a:defRPr/>
            </a:pPr>
            <a:r>
              <a:rPr lang="en-US" sz="3600" dirty="0">
                <a:effectLst>
                  <a:outerShdw blurRad="38100" dist="38100" dir="2700000" algn="tl">
                    <a:srgbClr val="000000">
                      <a:alpha val="43137"/>
                    </a:srgbClr>
                  </a:outerShdw>
                </a:effectLst>
              </a:rPr>
              <a:t>Genesis 8:20</a:t>
            </a:r>
            <a:r>
              <a:rPr lang="en-US" sz="3600" dirty="0">
                <a:effectLst>
                  <a:outerShdw blurRad="38100" dist="38100" dir="2700000" algn="tl">
                    <a:srgbClr val="000000">
                      <a:alpha val="43137"/>
                    </a:srgbClr>
                  </a:outerShdw>
                </a:effectLst>
                <a:cs typeface="Calibri" panose="020F0502020204030204" pitchFamily="34" charset="0"/>
              </a:rPr>
              <a:t>–9:29</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rgbClr val="FFFFFF"/>
                </a:solidFill>
                <a:effectLst>
                  <a:outerShdw blurRad="38100" dist="38100" dir="2700000" algn="tl">
                    <a:srgbClr val="000000">
                      <a:alpha val="43137"/>
                    </a:srgbClr>
                  </a:outerShdw>
                </a:effectLst>
                <a:ea typeface="+mn-ea"/>
                <a:cs typeface="+mn-cs"/>
              </a:rPr>
              <a:t>Post Flood events</a:t>
            </a:r>
            <a:endParaRPr lang="en-US" sz="36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BCF11D30-BD1E-467C-8E6A-D2A67842B5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1828800"/>
            <a:ext cx="7315200" cy="4572000"/>
          </a:xfrm>
          <a:prstGeom prst="rect">
            <a:avLst/>
          </a:prstGeom>
        </p:spPr>
      </p:pic>
      <p:pic>
        <p:nvPicPr>
          <p:cNvPr id="5" name="Picture 4">
            <a:extLst>
              <a:ext uri="{FF2B5EF4-FFF2-40B4-BE49-F238E27FC236}">
                <a16:creationId xmlns:a16="http://schemas.microsoft.com/office/drawing/2014/main" id="{CCF1956F-CD7B-4B60-8D87-443E51466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5" name="Picture 4">
            <a:extLst>
              <a:ext uri="{FF2B5EF4-FFF2-40B4-BE49-F238E27FC236}">
                <a16:creationId xmlns:a16="http://schemas.microsoft.com/office/drawing/2014/main" id="{3CF6CB25-9A8E-45EB-8C25-B1916A2F5A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16418</TotalTime>
  <Words>2786</Words>
  <Application>Microsoft Office PowerPoint</Application>
  <PresentationFormat>On-screen Show (4:3)</PresentationFormat>
  <Paragraphs>346</Paragraphs>
  <Slides>66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STRUCTURE</vt:lpstr>
      <vt:lpstr>The Flood  (Gen 6–9)</vt:lpstr>
      <vt:lpstr>Genesis 8:20–9:29 Post Flood events</vt:lpstr>
      <vt:lpstr>Outline</vt:lpstr>
      <vt:lpstr>Outline</vt:lpstr>
      <vt:lpstr>Outline</vt:lpstr>
      <vt:lpstr>Noahic Covenant: Promise  (Gen 8:20-22)</vt:lpstr>
      <vt:lpstr>Outline</vt:lpstr>
      <vt:lpstr>Noahic Covenant: Provision  (Gen 9:1-7)</vt:lpstr>
      <vt:lpstr>Noahic Covenant: Provision  (Gen 9:1-7)</vt:lpstr>
      <vt:lpstr>Noahic Covenant: Provision  (Gen 9:1-7)</vt:lpstr>
      <vt:lpstr>PowerPoint Presentation</vt:lpstr>
      <vt:lpstr>Noahic Covenant: Provision  (Gen 9:1-7)</vt:lpstr>
      <vt:lpstr>PowerPoint Presentation</vt:lpstr>
      <vt:lpstr>PowerPoint Presentation</vt:lpstr>
      <vt:lpstr>PowerPoint Presentation</vt:lpstr>
      <vt:lpstr>Noahic Covenant: Provision  (Gen 9:1-7)</vt:lpstr>
      <vt:lpstr>PowerPoint Presentation</vt:lpstr>
      <vt:lpstr>PowerPoint Presentation</vt:lpstr>
      <vt:lpstr>Objections to Capital Punishment</vt:lpstr>
      <vt:lpstr>Objections to Capital Punishment</vt:lpstr>
      <vt:lpstr>PowerPoint Presentation</vt:lpstr>
      <vt:lpstr>PowerPoint Presentation</vt:lpstr>
      <vt:lpstr>PowerPoint Presentation</vt:lpstr>
      <vt:lpstr>Objections to Capital Punishment</vt:lpstr>
      <vt:lpstr>Objections to Capital Punishment</vt:lpstr>
      <vt:lpstr>PowerPoint Presentation</vt:lpstr>
      <vt:lpstr>PowerPoint Presentation</vt:lpstr>
      <vt:lpstr>PowerPoint Presentation</vt:lpstr>
      <vt:lpstr>PowerPoint Presentation</vt:lpstr>
      <vt:lpstr>Objections to Capital Punishment</vt:lpstr>
      <vt:lpstr>PowerPoint Presentation</vt:lpstr>
      <vt:lpstr>PowerPoint Presentation</vt:lpstr>
      <vt:lpstr>PowerPoint Presentation</vt:lpstr>
      <vt:lpstr>PowerPoint Presentation</vt:lpstr>
      <vt:lpstr>PowerPoint Presentation</vt:lpstr>
      <vt:lpstr>Objections to Capital Punishment</vt:lpstr>
      <vt:lpstr>Objections to Capital Punishment</vt:lpstr>
      <vt:lpstr>BIDEN UN AMBASSADOR SAYS ‘WHITE SUPREMACY’ IS ‘WEAVED’ INTO US FOUNDING DOCUMENTS – EMILY JACOBS, APRIL 15, 2021  https://nypost.com/2021/04/15/biden-un-ambassador-says-white-supremacy-weaved-into-us-founding/</vt:lpstr>
      <vt:lpstr>Objections to Capital Punishment</vt:lpstr>
      <vt:lpstr>Eighth Amendment</vt:lpstr>
      <vt:lpstr>Fifth Amendment</vt:lpstr>
      <vt:lpstr>Objections to Capital Punishment</vt:lpstr>
      <vt:lpstr>PowerPoint Presentation</vt:lpstr>
      <vt:lpstr>PowerPoint Presentation</vt:lpstr>
      <vt:lpstr>PowerPoint Presentation</vt:lpstr>
      <vt:lpstr>Noahic Covenant: Provision  (Gen 9:1-7)</vt:lpstr>
      <vt:lpstr>THE DIVINE INSTITUTIONS</vt:lpstr>
      <vt:lpstr>THE DIVINE INSTITUTIONS</vt:lpstr>
      <vt:lpstr>PowerPoint Presentation</vt:lpstr>
      <vt:lpstr>PowerPoint Presentation</vt:lpstr>
      <vt:lpstr>PowerPoint Presentation</vt:lpstr>
      <vt:lpstr>PowerPoint Presentation</vt:lpstr>
      <vt:lpstr>PowerPoint Presentation</vt:lpstr>
      <vt:lpstr>Conclusion</vt:lpstr>
      <vt:lpstr>Genesis 8‒9 Outline</vt:lpstr>
      <vt:lpstr>Outline</vt:lpstr>
      <vt:lpstr>Noahic Covenant: Provision  (Gen 9:1-7)</vt:lpstr>
      <vt:lpstr>Noahic Covenant: Provision  (Gen 9:1-7)</vt:lpstr>
      <vt:lpstr>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037 - 9v6-7</dc:title>
  <dc:subject>Genesis 9</dc:subject>
  <dc:creator>A. Woods</dc:creator>
  <dc:description>Modified by Jim McGowan</dc:description>
  <cp:lastModifiedBy>Andy Woods</cp:lastModifiedBy>
  <cp:revision>1702</cp:revision>
  <cp:lastPrinted>2021-05-22T20:35:43Z</cp:lastPrinted>
  <dcterms:created xsi:type="dcterms:W3CDTF">2009-03-17T12:21:13Z</dcterms:created>
  <dcterms:modified xsi:type="dcterms:W3CDTF">2021-05-23T01:15:02Z</dcterms:modified>
</cp:coreProperties>
</file>