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3"/>
  </p:notesMasterIdLst>
  <p:handoutMasterIdLst>
    <p:handoutMasterId r:id="rId84"/>
  </p:handoutMasterIdLst>
  <p:sldIdLst>
    <p:sldId id="2094" r:id="rId2"/>
    <p:sldId id="2064" r:id="rId3"/>
    <p:sldId id="1984" r:id="rId4"/>
    <p:sldId id="6578" r:id="rId5"/>
    <p:sldId id="6803" r:id="rId6"/>
    <p:sldId id="6856" r:id="rId7"/>
    <p:sldId id="7083" r:id="rId8"/>
    <p:sldId id="2120" r:id="rId9"/>
    <p:sldId id="2121" r:id="rId10"/>
    <p:sldId id="2226" r:id="rId11"/>
    <p:sldId id="2227" r:id="rId12"/>
    <p:sldId id="2122" r:id="rId13"/>
    <p:sldId id="7211" r:id="rId14"/>
    <p:sldId id="2123" r:id="rId15"/>
    <p:sldId id="2230" r:id="rId16"/>
    <p:sldId id="7129" r:id="rId17"/>
    <p:sldId id="7243" r:id="rId18"/>
    <p:sldId id="2058" r:id="rId19"/>
    <p:sldId id="7242" r:id="rId20"/>
    <p:sldId id="7245" r:id="rId21"/>
    <p:sldId id="7248" r:id="rId22"/>
    <p:sldId id="7157" r:id="rId23"/>
    <p:sldId id="7158" r:id="rId24"/>
    <p:sldId id="7216" r:id="rId25"/>
    <p:sldId id="7200" r:id="rId26"/>
    <p:sldId id="5555" r:id="rId27"/>
    <p:sldId id="2563" r:id="rId28"/>
    <p:sldId id="7163" r:id="rId29"/>
    <p:sldId id="2673" r:id="rId30"/>
    <p:sldId id="2674" r:id="rId31"/>
    <p:sldId id="2675" r:id="rId32"/>
    <p:sldId id="7164" r:id="rId33"/>
    <p:sldId id="7165" r:id="rId34"/>
    <p:sldId id="7246" r:id="rId35"/>
    <p:sldId id="7166" r:id="rId36"/>
    <p:sldId id="7156" r:id="rId37"/>
    <p:sldId id="7167" r:id="rId38"/>
    <p:sldId id="7168" r:id="rId39"/>
    <p:sldId id="7169" r:id="rId40"/>
    <p:sldId id="7170" r:id="rId41"/>
    <p:sldId id="7171" r:id="rId42"/>
    <p:sldId id="7172" r:id="rId43"/>
    <p:sldId id="2071" r:id="rId44"/>
    <p:sldId id="7240" r:id="rId45"/>
    <p:sldId id="2191" r:id="rId46"/>
    <p:sldId id="6781" r:id="rId47"/>
    <p:sldId id="1661" r:id="rId48"/>
    <p:sldId id="2912" r:id="rId49"/>
    <p:sldId id="5907" r:id="rId50"/>
    <p:sldId id="1850" r:id="rId51"/>
    <p:sldId id="7173" r:id="rId52"/>
    <p:sldId id="7226" r:id="rId53"/>
    <p:sldId id="7225" r:id="rId54"/>
    <p:sldId id="278" r:id="rId55"/>
    <p:sldId id="7227" r:id="rId56"/>
    <p:sldId id="7228" r:id="rId57"/>
    <p:sldId id="2331" r:id="rId58"/>
    <p:sldId id="2174" r:id="rId59"/>
    <p:sldId id="7184" r:id="rId60"/>
    <p:sldId id="7229" r:id="rId61"/>
    <p:sldId id="7238" r:id="rId62"/>
    <p:sldId id="7239" r:id="rId63"/>
    <p:sldId id="7178" r:id="rId64"/>
    <p:sldId id="7179" r:id="rId65"/>
    <p:sldId id="7230" r:id="rId66"/>
    <p:sldId id="7231" r:id="rId67"/>
    <p:sldId id="6888" r:id="rId68"/>
    <p:sldId id="7232" r:id="rId69"/>
    <p:sldId id="1549" r:id="rId70"/>
    <p:sldId id="7224" r:id="rId71"/>
    <p:sldId id="7233" r:id="rId72"/>
    <p:sldId id="1658" r:id="rId73"/>
    <p:sldId id="7221" r:id="rId74"/>
    <p:sldId id="7212" r:id="rId75"/>
    <p:sldId id="7213" r:id="rId76"/>
    <p:sldId id="7209" r:id="rId77"/>
    <p:sldId id="7210" r:id="rId78"/>
    <p:sldId id="2229" r:id="rId79"/>
    <p:sldId id="7237" r:id="rId80"/>
    <p:sldId id="7247" r:id="rId81"/>
    <p:sldId id="7207" r:id="rId8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95B89-0D1E-4809-898B-123C093603ED}" v="8" dt="2021-05-09T17:30:14.66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6" d="100"/>
          <a:sy n="106" d="100"/>
        </p:scale>
        <p:origin x="1488"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036 - 9v5-6 </a:t>
            </a:r>
          </a:p>
          <a:p>
            <a:pPr>
              <a:defRPr/>
            </a:pPr>
            <a:r>
              <a:rPr lang="en-US" sz="1600" dirty="0"/>
              <a:t>05-16-2021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5/15/2021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237261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4244477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81</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40127050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1600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AE261DFF-69E9-4E90-9C8F-177D2E8C84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3074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FBEC277A-632B-4548-89FC-0E1787AB4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2473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019300" y="228600"/>
            <a:ext cx="5105400" cy="1143000"/>
          </a:xfrm>
        </p:spPr>
        <p:txBody>
          <a:bodyPr/>
          <a:lstStyle/>
          <a:p>
            <a:pPr algn="ctr" eaLnBrk="1" hangingPunct="1"/>
            <a:r>
              <a:rPr lang="en-US" sz="3600" dirty="0">
                <a:effectLst>
                  <a:outerShdw blurRad="38100" dist="38100" dir="2700000" algn="tl">
                    <a:srgbClr val="000000">
                      <a:alpha val="43137"/>
                    </a:srgbClr>
                  </a:outerShdw>
                </a:effectLst>
              </a:rPr>
              <a:t>Noahic Covenant: Promise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8:20-22)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154627" name="Rectangle 3"/>
          <p:cNvSpPr>
            <a:spLocks noGrp="1" noChangeArrowheads="1"/>
          </p:cNvSpPr>
          <p:nvPr>
            <p:ph type="body" idx="1"/>
          </p:nvPr>
        </p:nvSpPr>
        <p:spPr>
          <a:xfrm>
            <a:off x="723900" y="1600200"/>
            <a:ext cx="7696200" cy="4460875"/>
          </a:xfrm>
        </p:spPr>
        <p:txBody>
          <a:bodyPr/>
          <a:lstStyle/>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Noah’s initial sacrifice (8:20)</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Divine promise not to flood the earth again (Gen 8:21a)</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Ongoing depravity thus necessitating the work of a future Messiah (Gen 8:21b)</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Uninterrupted season or cycles (Gen 8:22) – global warming?</a:t>
            </a:r>
          </a:p>
        </p:txBody>
      </p:sp>
      <p:pic>
        <p:nvPicPr>
          <p:cNvPr id="5" name="Picture 4">
            <a:extLst>
              <a:ext uri="{FF2B5EF4-FFF2-40B4-BE49-F238E27FC236}">
                <a16:creationId xmlns:a16="http://schemas.microsoft.com/office/drawing/2014/main" id="{E6629122-5D9F-493E-84C1-CD5754534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5385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Cultural precedent for the Mosaic Law (Gen 9:4; Lev 17:11)</a:t>
            </a:r>
          </a:p>
        </p:txBody>
      </p:sp>
      <p:pic>
        <p:nvPicPr>
          <p:cNvPr id="5" name="Picture 4">
            <a:extLst>
              <a:ext uri="{FF2B5EF4-FFF2-40B4-BE49-F238E27FC236}">
                <a16:creationId xmlns:a16="http://schemas.microsoft.com/office/drawing/2014/main" id="{A3F56838-F2C5-4526-B674-70FFA907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62543093-3488-41B6-9C72-7FE9940E6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733717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D8FCF1DA-2522-4870-9BFA-E35BC194D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10825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211390174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266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1147763" marR="0" lvl="0" indent="-517525"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2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6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266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1147763" marR="0" lvl="0" indent="-517525"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114141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2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08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38" y="209550"/>
            <a:ext cx="5191125" cy="85725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THE DIVINE INSTITUTIONS</a:t>
            </a:r>
          </a:p>
        </p:txBody>
      </p:sp>
      <p:sp>
        <p:nvSpPr>
          <p:cNvPr id="3" name="Content Placeholder 2"/>
          <p:cNvSpPr>
            <a:spLocks noGrp="1"/>
          </p:cNvSpPr>
          <p:nvPr>
            <p:ph idx="1"/>
          </p:nvPr>
        </p:nvSpPr>
        <p:spPr>
          <a:xfrm>
            <a:off x="533400" y="1447800"/>
            <a:ext cx="8077200" cy="371475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Marriage and family (Gen. 1:26-28; 2:18-25)</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Labor (Gen.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Conscience (Gen. 3:22)</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Government (Gen.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Nationalism (Gen. 11:1-9)</a:t>
            </a:r>
          </a:p>
        </p:txBody>
      </p:sp>
    </p:spTree>
    <p:extLst>
      <p:ext uri="{BB962C8B-B14F-4D97-AF65-F5344CB8AC3E}">
        <p14:creationId xmlns:p14="http://schemas.microsoft.com/office/powerpoint/2010/main" val="19841865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077200" cy="3714750"/>
          </a:xfrm>
        </p:spPr>
        <p:txBody>
          <a:bodyPr/>
          <a:lstStyle/>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Marriage and family (Gen. 1:26-28; 2:18-25)</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Labor (Gen. 2:15; 3:19)</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Conscience (Gen. 3:22)</a:t>
            </a:r>
          </a:p>
          <a:p>
            <a:pPr marL="429816" indent="-429816" eaLnBrk="1" hangingPunct="1">
              <a:spcBef>
                <a:spcPts val="0"/>
              </a:spcBef>
              <a:spcAft>
                <a:spcPts val="2700"/>
              </a:spcAft>
              <a:buClr>
                <a:srgbClr val="66FFFF"/>
              </a:buClr>
            </a:pPr>
            <a:r>
              <a:rPr lang="en-US" b="1" u="sng" dirty="0">
                <a:solidFill>
                  <a:srgbClr val="FFFFCC"/>
                </a:solidFill>
                <a:effectLst>
                  <a:outerShdw blurRad="38100" dist="38100" dir="2700000" algn="tl">
                    <a:srgbClr val="000000">
                      <a:alpha val="43137"/>
                    </a:srgbClr>
                  </a:outerShdw>
                </a:effectLst>
              </a:rPr>
              <a:t>Government (Gen. 9:6)</a:t>
            </a:r>
          </a:p>
          <a:p>
            <a:pPr marL="429816" indent="-429816" eaLnBrk="1" hangingPunct="1">
              <a:spcBef>
                <a:spcPts val="0"/>
              </a:spcBef>
              <a:spcAft>
                <a:spcPts val="2700"/>
              </a:spcAft>
              <a:buClr>
                <a:srgbClr val="66FFFF"/>
              </a:buClr>
            </a:pPr>
            <a:r>
              <a:rPr lang="en-US" dirty="0">
                <a:effectLst>
                  <a:outerShdw blurRad="38100" dist="38100" dir="2700000" algn="tl">
                    <a:srgbClr val="000000">
                      <a:alpha val="43137"/>
                    </a:srgbClr>
                  </a:outerShdw>
                </a:effectLst>
              </a:rPr>
              <a:t>Nationalism (Gen. 11:1-9)</a:t>
            </a:r>
          </a:p>
        </p:txBody>
      </p:sp>
      <p:sp>
        <p:nvSpPr>
          <p:cNvPr id="5" name="Title 1">
            <a:extLst>
              <a:ext uri="{FF2B5EF4-FFF2-40B4-BE49-F238E27FC236}">
                <a16:creationId xmlns:a16="http://schemas.microsoft.com/office/drawing/2014/main" id="{B188B7EA-FFCA-4066-91A8-6593BE009952}"/>
              </a:ext>
            </a:extLst>
          </p:cNvPr>
          <p:cNvSpPr>
            <a:spLocks noGrp="1"/>
          </p:cNvSpPr>
          <p:nvPr>
            <p:ph type="title"/>
          </p:nvPr>
        </p:nvSpPr>
        <p:spPr>
          <a:xfrm>
            <a:off x="1976438" y="209550"/>
            <a:ext cx="5191125" cy="857250"/>
          </a:xfrm>
        </p:spPr>
        <p:txBody>
          <a:bodyPr/>
          <a:lstStyle/>
          <a:p>
            <a:pPr algn="ctr"/>
            <a:r>
              <a:rPr lang="en-US" sz="3600" dirty="0">
                <a:effectLst>
                  <a:outerShdw blurRad="38100" dist="38100" dir="2700000" algn="tl">
                    <a:srgbClr val="000000">
                      <a:alpha val="43137"/>
                    </a:srgbClr>
                  </a:outerShdw>
                </a:effectLst>
                <a:cs typeface="Calibri" panose="020F0502020204030204" pitchFamily="34" charset="0"/>
              </a:rPr>
              <a:t>THE DIVINE INSTITUTIONS</a:t>
            </a:r>
          </a:p>
        </p:txBody>
      </p:sp>
    </p:spTree>
    <p:extLst>
      <p:ext uri="{BB962C8B-B14F-4D97-AF65-F5344CB8AC3E}">
        <p14:creationId xmlns:p14="http://schemas.microsoft.com/office/powerpoint/2010/main" val="42158864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4876799"/>
          </a:xfrm>
        </p:spPr>
        <p:txBody>
          <a:bodyPr/>
          <a:lstStyle/>
          <a:p>
            <a:pPr lvl="0" eaLnBrk="1" hangingPunct="1">
              <a:spcBef>
                <a:spcPct val="0"/>
              </a:spcBef>
              <a:spcAft>
                <a:spcPts val="1200"/>
              </a:spcAft>
              <a:buClrTx/>
              <a:buSzTx/>
              <a:defRPr/>
            </a:pPr>
            <a:r>
              <a:rPr lang="en-US" sz="4000" kern="1200" dirty="0">
                <a:solidFill>
                  <a:srgbClr val="00FFFF"/>
                </a:solidFill>
                <a:ea typeface="+mj-ea"/>
                <a:cs typeface="+mj-cs"/>
              </a:rPr>
              <a:t>Romans 13:3-5</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“For rulers are not a cause of fear for good behavior, but for evil. Do you want to have no fear of authority? Do what is good and you will have praise from the same; for it [government] is a minister of God to you for good. But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if you do what is evil, be afraid; for it </a:t>
            </a:r>
            <a:r>
              <a:rPr lang="en-US" kern="1200" dirty="0">
                <a:effectLst>
                  <a:outerShdw blurRad="38100" dist="38100" dir="2700000" algn="tl">
                    <a:srgbClr val="000000">
                      <a:alpha val="43137"/>
                    </a:srgbClr>
                  </a:outerShdw>
                </a:effectLst>
                <a:cs typeface="Calibri" panose="020F0502020204030204" pitchFamily="34" charset="0"/>
              </a:rPr>
              <a:t>[government]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does not bear the sword for nothing</a:t>
            </a:r>
            <a:r>
              <a:rPr lang="en-US" kern="1200" dirty="0">
                <a:effectLst>
                  <a:outerShdw blurRad="38100" dist="38100" dir="2700000" algn="tl">
                    <a:srgbClr val="000000">
                      <a:alpha val="43137"/>
                    </a:srgbClr>
                  </a:outerShdw>
                </a:effectLst>
                <a:cs typeface="Calibri" panose="020F0502020204030204" pitchFamily="34" charset="0"/>
              </a:rPr>
              <a:t>; for it [government] is a minister of God,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an avenger who brings wrath on the one who practices evil</a:t>
            </a:r>
            <a:r>
              <a:rPr lang="en-US" kern="12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221274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4000" kern="1200" dirty="0">
                <a:solidFill>
                  <a:srgbClr val="00FFFF"/>
                </a:solidFill>
                <a:cs typeface="Arial" panose="020B0604020202020204" pitchFamily="34" charset="0"/>
              </a:rPr>
              <a:t>1 Peter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“Submit yourselves for the Lord’s sake to every human institution, whether to a king as the one in authority, or to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governors as sent by him for the punishment of evildoers</a:t>
            </a:r>
            <a:r>
              <a:rPr lang="en-US"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563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20397910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Grp="1" noChangeArrowheads="1"/>
          </p:cNvSpPr>
          <p:nvPr>
            <p:ph type="body" idx="1"/>
          </p:nvPr>
        </p:nvSpPr>
        <p:spPr>
          <a:xfrm>
            <a:off x="0" y="1143000"/>
            <a:ext cx="9144000" cy="3048000"/>
          </a:xfrm>
          <a:noFill/>
          <a:ln/>
        </p:spPr>
        <p:txBody>
          <a:bodyPr/>
          <a:lstStyle/>
          <a:p>
            <a:pPr marL="0" indent="0" algn="just">
              <a:spcBef>
                <a:spcPct val="50000"/>
              </a:spcBef>
              <a:buNone/>
            </a:pPr>
            <a:r>
              <a:rPr lang="en-US" sz="2600" dirty="0">
                <a:cs typeface="Times New Roman" charset="0"/>
              </a:rPr>
              <a:t>“Locke frequently cited the Bible in his political writings. In his first treatise on government he </a:t>
            </a:r>
            <a:r>
              <a:rPr lang="en-US" sz="2600" b="1" u="sng" dirty="0">
                <a:solidFill>
                  <a:srgbClr val="FFFFCC"/>
                </a:solidFill>
                <a:cs typeface="Times New Roman" charset="0"/>
              </a:rPr>
              <a:t>cited the Bible eighty times</a:t>
            </a:r>
            <a:r>
              <a:rPr lang="en-US" sz="2600" dirty="0">
                <a:cs typeface="Times New Roman" charset="0"/>
              </a:rPr>
              <a:t>. Forty-two of these citations are from Genesis, mostly chapters 1 and 3. </a:t>
            </a:r>
            <a:r>
              <a:rPr lang="en-US" sz="2600" b="1" u="sng" dirty="0">
                <a:solidFill>
                  <a:srgbClr val="FFFFCC"/>
                </a:solidFill>
                <a:cs typeface="Times New Roman" charset="0"/>
              </a:rPr>
              <a:t>Twenty-two biblical citations</a:t>
            </a:r>
            <a:r>
              <a:rPr lang="en-US" sz="2600" dirty="0">
                <a:cs typeface="Times New Roman" charset="0"/>
              </a:rPr>
              <a:t> appear in his second treatise in which he argued that parents have authority over their children based upon the creation of Adam and Eve and their offspring. He also argued that man has the right to possess property since God gave the earth to Adam and later to Noah. </a:t>
            </a:r>
            <a:r>
              <a:rPr lang="en-US" sz="2600" b="1" u="sng" dirty="0">
                <a:solidFill>
                  <a:srgbClr val="FFFFCC"/>
                </a:solidFill>
                <a:cs typeface="Times New Roman" charset="0"/>
              </a:rPr>
              <a:t>He based the social compact which government is established upon ‘that Paction which God made with Noah after the Deluge</a:t>
            </a:r>
            <a:r>
              <a:rPr lang="en-US" sz="2600" dirty="0">
                <a:cs typeface="Times New Roman" charset="0"/>
              </a:rPr>
              <a:t>.’ His basic doctrines of parental authority, private property, and </a:t>
            </a:r>
            <a:r>
              <a:rPr lang="en-US" sz="2600" b="1" u="sng" dirty="0">
                <a:solidFill>
                  <a:srgbClr val="FFFFCC"/>
                </a:solidFill>
                <a:cs typeface="Times New Roman" charset="0"/>
              </a:rPr>
              <a:t>social compact</a:t>
            </a:r>
            <a:r>
              <a:rPr lang="en-US" sz="2600" dirty="0">
                <a:cs typeface="Times New Roman" charset="0"/>
              </a:rPr>
              <a:t> were based on the </a:t>
            </a:r>
            <a:r>
              <a:rPr lang="en-US" sz="2600" b="1" u="sng" dirty="0">
                <a:solidFill>
                  <a:srgbClr val="FFFFCC"/>
                </a:solidFill>
                <a:cs typeface="Times New Roman" charset="0"/>
              </a:rPr>
              <a:t>historical existence of</a:t>
            </a:r>
            <a:r>
              <a:rPr lang="en-US" sz="2600" dirty="0">
                <a:cs typeface="Times New Roman" charset="0"/>
              </a:rPr>
              <a:t> Adam and </a:t>
            </a:r>
            <a:r>
              <a:rPr lang="en-US" sz="2600" b="1" u="sng" dirty="0">
                <a:solidFill>
                  <a:srgbClr val="FFFFCC"/>
                </a:solidFill>
                <a:cs typeface="Times New Roman" charset="0"/>
              </a:rPr>
              <a:t>Noah</a:t>
            </a:r>
            <a:r>
              <a:rPr lang="en-US" sz="2800" dirty="0">
                <a:cs typeface="Times New Roman" charset="0"/>
              </a:rPr>
              <a:t>."</a:t>
            </a:r>
          </a:p>
        </p:txBody>
      </p:sp>
      <p:sp>
        <p:nvSpPr>
          <p:cNvPr id="6" name="TextBox 5">
            <a:extLst>
              <a:ext uri="{FF2B5EF4-FFF2-40B4-BE49-F238E27FC236}">
                <a16:creationId xmlns:a16="http://schemas.microsoft.com/office/drawing/2014/main" id="{74171310-F447-4D53-8CAF-71AC79A91801}"/>
              </a:ext>
            </a:extLst>
          </p:cNvPr>
          <p:cNvSpPr txBox="1"/>
          <p:nvPr/>
        </p:nvSpPr>
        <p:spPr>
          <a:xfrm>
            <a:off x="152400" y="6474023"/>
            <a:ext cx="8839200" cy="307777"/>
          </a:xfrm>
          <a:prstGeom prst="rect">
            <a:avLst/>
          </a:prstGeom>
          <a:noFill/>
        </p:spPr>
        <p:txBody>
          <a:bodyPr wrap="square" rtlCol="0">
            <a:spAutoFit/>
          </a:bodyPr>
          <a:lstStyle/>
          <a:p>
            <a:pPr algn="ctr"/>
            <a:r>
              <a:rPr lang="en-US" sz="1400" dirty="0">
                <a:effectLst/>
                <a:latin typeface="Calibri" panose="020F0502020204030204" pitchFamily="34" charset="0"/>
                <a:ea typeface="Times New Roman" panose="02020603050405020304" pitchFamily="18" charset="0"/>
                <a:cs typeface="Calibri" panose="020F0502020204030204" pitchFamily="34" charset="0"/>
              </a:rPr>
              <a:t>John Eidsmoe,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Christianity and the Constitution: The Faith of Our Founding Fathers</a:t>
            </a:r>
            <a:r>
              <a:rPr lang="en-US" sz="1400" dirty="0">
                <a:effectLst/>
                <a:latin typeface="Calibri" panose="020F0502020204030204" pitchFamily="34" charset="0"/>
                <a:ea typeface="Times New Roman" panose="02020603050405020304" pitchFamily="18" charset="0"/>
                <a:cs typeface="Calibri" panose="020F0502020204030204" pitchFamily="34" charset="0"/>
              </a:rPr>
              <a:t> (Grand Rapids, MI: Baker, 1987), 61.</a:t>
            </a:r>
            <a:endParaRPr lang="en-US" sz="1400" dirty="0">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49D62F97-A8FB-4B20-805B-0308E3D104EB}"/>
              </a:ext>
            </a:extLst>
          </p:cNvPr>
          <p:cNvSpPr>
            <a:spLocks noGrp="1" noChangeArrowheads="1"/>
          </p:cNvSpPr>
          <p:nvPr>
            <p:ph type="title"/>
          </p:nvPr>
        </p:nvSpPr>
        <p:spPr>
          <a:xfrm>
            <a:off x="2133600" y="304800"/>
            <a:ext cx="4876800" cy="814702"/>
          </a:xfrm>
        </p:spPr>
        <p:txBody>
          <a:bodyPr/>
          <a:lstStyle/>
          <a:p>
            <a:pPr algn="ctr"/>
            <a:r>
              <a:rPr lang="en-US" sz="3600" dirty="0">
                <a:latin typeface="MarkingPen" pitchFamily="2" charset="0"/>
                <a:cs typeface="Times New Roman" charset="0"/>
              </a:rPr>
              <a:t>John Locke</a:t>
            </a:r>
          </a:p>
        </p:txBody>
      </p:sp>
      <p:pic>
        <p:nvPicPr>
          <p:cNvPr id="9" name="Picture 4" descr="http://www.metrovoice.net/www.metrovoice.net/2003/1003_stlweb/1003_graphics/john_eidsmoe.jpg">
            <a:extLst>
              <a:ext uri="{FF2B5EF4-FFF2-40B4-BE49-F238E27FC236}">
                <a16:creationId xmlns:a16="http://schemas.microsoft.com/office/drawing/2014/main" id="{DF5001E6-1B44-425A-BB5B-DB33CECDABF9}"/>
              </a:ext>
            </a:extLst>
          </p:cNvPr>
          <p:cNvPicPr>
            <a:picLocks noChangeAspect="1" noChangeArrowheads="1"/>
          </p:cNvPicPr>
          <p:nvPr/>
        </p:nvPicPr>
        <p:blipFill>
          <a:blip r:embed="rId2" cstate="print"/>
          <a:srcRect/>
          <a:stretch>
            <a:fillRect/>
          </a:stretch>
        </p:blipFill>
        <p:spPr bwMode="auto">
          <a:xfrm>
            <a:off x="76200" y="59267"/>
            <a:ext cx="762000" cy="1026368"/>
          </a:xfrm>
          <a:prstGeom prst="rect">
            <a:avLst/>
          </a:prstGeom>
          <a:noFill/>
        </p:spPr>
      </p:pic>
    </p:spTree>
    <p:extLst>
      <p:ext uri="{BB962C8B-B14F-4D97-AF65-F5344CB8AC3E}">
        <p14:creationId xmlns:p14="http://schemas.microsoft.com/office/powerpoint/2010/main" val="2557310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8895687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in “Aramaic” ( Dan. 2-7)</a:t>
            </a:r>
          </a:p>
          <a:p>
            <a:pPr marL="533400" indent="-533400" eaLnBrk="1" hangingPunct="1">
              <a:lnSpc>
                <a:spcPct val="90000"/>
              </a:lnSpc>
              <a:buFont typeface="Wingdings" panose="05000000000000000000" pitchFamily="2" charset="2"/>
              <a:buNone/>
              <a:defRPr/>
            </a:pPr>
            <a:r>
              <a:rPr lang="en-US" dirty="0"/>
              <a:t>1. Gentile History (2)</a:t>
            </a:r>
          </a:p>
          <a:p>
            <a:pPr marL="952500" lvl="1" indent="-495300" eaLnBrk="1" hangingPunct="1">
              <a:lnSpc>
                <a:spcPct val="90000"/>
              </a:lnSpc>
              <a:buFont typeface="Wingdings" panose="05000000000000000000" pitchFamily="2" charset="2"/>
              <a:buNone/>
              <a:defRPr/>
            </a:pPr>
            <a:r>
              <a:rPr lang="en-US" dirty="0"/>
              <a:t>2. Protection (3)</a:t>
            </a:r>
          </a:p>
          <a:p>
            <a:pPr marL="1371600" lvl="2" indent="-457200" eaLnBrk="1" hangingPunct="1">
              <a:lnSpc>
                <a:spcPct val="90000"/>
              </a:lnSpc>
              <a:buFont typeface="Wingdings" panose="05000000000000000000" pitchFamily="2" charset="2"/>
              <a:buNone/>
              <a:defRPr/>
            </a:pPr>
            <a:r>
              <a:rPr lang="en-US" dirty="0"/>
              <a:t>3. Revelation to a gentile king (4)</a:t>
            </a:r>
            <a:endParaRPr lang="en-US" b="1" dirty="0"/>
          </a:p>
          <a:p>
            <a:pPr marL="1371600" lvl="2" indent="-457200" eaLnBrk="1" hangingPunct="1">
              <a:lnSpc>
                <a:spcPct val="90000"/>
              </a:lnSpc>
              <a:buFont typeface="Wingdings" panose="05000000000000000000" pitchFamily="2" charset="2"/>
              <a:buNone/>
              <a:defRPr/>
            </a:pPr>
            <a:r>
              <a:rPr lang="en-US" dirty="0"/>
              <a:t>3'. Revelation to a gentile king (5)</a:t>
            </a:r>
          </a:p>
          <a:p>
            <a:pPr marL="952500" lvl="1" indent="-495300" eaLnBrk="1" hangingPunct="1">
              <a:lnSpc>
                <a:spcPct val="90000"/>
              </a:lnSpc>
              <a:buFont typeface="Wingdings" panose="05000000000000000000" pitchFamily="2" charset="2"/>
              <a:buNone/>
              <a:defRPr/>
            </a:pPr>
            <a:r>
              <a:rPr lang="en-US" dirty="0"/>
              <a:t>2. Protection (6)</a:t>
            </a:r>
          </a:p>
          <a:p>
            <a:pPr marL="533400" indent="-533400" eaLnBrk="1" hangingPunct="1">
              <a:lnSpc>
                <a:spcPct val="90000"/>
              </a:lnSpc>
              <a:buFont typeface="Wingdings" panose="05000000000000000000" pitchFamily="2" charset="2"/>
              <a:buNone/>
              <a:defRPr/>
            </a:pPr>
            <a:r>
              <a:rPr lang="en-US" dirty="0"/>
              <a:t>1. Gentile history (7)</a:t>
            </a:r>
          </a:p>
          <a:p>
            <a:pPr marL="533400" indent="-533400" eaLnBrk="1" hangingPunct="1">
              <a:lnSpc>
                <a:spcPct val="90000"/>
              </a:lnSpc>
              <a:buFont typeface="Wingdings" panose="05000000000000000000" pitchFamily="2" charset="2"/>
              <a:buNone/>
              <a:defRPr/>
            </a:pPr>
            <a:endParaRPr lang="en-US" dirty="0"/>
          </a:p>
        </p:txBody>
      </p:sp>
      <p:grpSp>
        <p:nvGrpSpPr>
          <p:cNvPr id="4" name="Group 2"/>
          <p:cNvGrpSpPr>
            <a:grpSpLocks/>
          </p:cNvGrpSpPr>
          <p:nvPr/>
        </p:nvGrpSpPr>
        <p:grpSpPr bwMode="auto">
          <a:xfrm>
            <a:off x="457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2438400" y="228600"/>
            <a:ext cx="4267200" cy="1143000"/>
          </a:xfrm>
        </p:spPr>
        <p:txBody>
          <a:bodyPr/>
          <a:lstStyle/>
          <a:p>
            <a:pPr algn="ctr" eaLnBrk="1" hangingPunct="1"/>
            <a:r>
              <a:rPr lang="en-US" altLang="en-US" sz="4000" dirty="0"/>
              <a:t>Synthetic Outline</a:t>
            </a:r>
          </a:p>
        </p:txBody>
      </p:sp>
    </p:spTree>
    <p:extLst>
      <p:ext uri="{BB962C8B-B14F-4D97-AF65-F5344CB8AC3E}">
        <p14:creationId xmlns:p14="http://schemas.microsoft.com/office/powerpoint/2010/main" val="209326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in “Aramaic” ( Dan. 2-7)</a:t>
            </a:r>
          </a:p>
          <a:p>
            <a:pPr marL="533400" indent="-533400" eaLnBrk="1" hangingPunct="1">
              <a:lnSpc>
                <a:spcPct val="90000"/>
              </a:lnSpc>
              <a:buFont typeface="Wingdings" panose="05000000000000000000" pitchFamily="2" charset="2"/>
              <a:buNone/>
              <a:defRPr/>
            </a:pPr>
            <a:r>
              <a:rPr lang="en-US" dirty="0"/>
              <a:t>1. Gentile History (2)</a:t>
            </a:r>
          </a:p>
          <a:p>
            <a:pPr marL="952500" lvl="1" indent="-495300" eaLnBrk="1" hangingPunct="1">
              <a:lnSpc>
                <a:spcPct val="90000"/>
              </a:lnSpc>
              <a:buFont typeface="Wingdings" panose="05000000000000000000" pitchFamily="2" charset="2"/>
              <a:buNone/>
              <a:defRPr/>
            </a:pPr>
            <a:r>
              <a:rPr lang="en-US" dirty="0"/>
              <a:t>2. </a:t>
            </a:r>
            <a:r>
              <a:rPr lang="en-US" b="1" u="sng" dirty="0">
                <a:solidFill>
                  <a:srgbClr val="FFFFCC"/>
                </a:solidFill>
              </a:rPr>
              <a:t>Protection (3)</a:t>
            </a:r>
          </a:p>
          <a:p>
            <a:pPr marL="1371600" lvl="2" indent="-457200" eaLnBrk="1" hangingPunct="1">
              <a:lnSpc>
                <a:spcPct val="90000"/>
              </a:lnSpc>
              <a:buFont typeface="Wingdings" panose="05000000000000000000" pitchFamily="2" charset="2"/>
              <a:buNone/>
              <a:defRPr/>
            </a:pPr>
            <a:r>
              <a:rPr lang="en-US" dirty="0"/>
              <a:t>3. Revelation to a gentile king (4)</a:t>
            </a:r>
            <a:endParaRPr lang="en-US" b="1" dirty="0"/>
          </a:p>
          <a:p>
            <a:pPr marL="1371600" lvl="2" indent="-457200" eaLnBrk="1" hangingPunct="1">
              <a:lnSpc>
                <a:spcPct val="90000"/>
              </a:lnSpc>
              <a:buFont typeface="Wingdings" panose="05000000000000000000" pitchFamily="2" charset="2"/>
              <a:buNone/>
              <a:defRPr/>
            </a:pPr>
            <a:r>
              <a:rPr lang="en-US" dirty="0"/>
              <a:t>3'. Revelation to a gentile king (5)</a:t>
            </a:r>
          </a:p>
          <a:p>
            <a:pPr marL="952500" lvl="1" indent="-495300" eaLnBrk="1" hangingPunct="1">
              <a:lnSpc>
                <a:spcPct val="90000"/>
              </a:lnSpc>
              <a:buFont typeface="Wingdings" panose="05000000000000000000" pitchFamily="2" charset="2"/>
              <a:buNone/>
              <a:defRPr/>
            </a:pPr>
            <a:r>
              <a:rPr lang="en-US" dirty="0"/>
              <a:t>2. </a:t>
            </a:r>
            <a:r>
              <a:rPr lang="en-US" b="1" u="sng" dirty="0">
                <a:solidFill>
                  <a:srgbClr val="FFFFCC"/>
                </a:solidFill>
              </a:rPr>
              <a:t>Protection (6)</a:t>
            </a:r>
          </a:p>
          <a:p>
            <a:pPr marL="533400" indent="-533400" eaLnBrk="1" hangingPunct="1">
              <a:lnSpc>
                <a:spcPct val="90000"/>
              </a:lnSpc>
              <a:buFont typeface="Wingdings" panose="05000000000000000000" pitchFamily="2" charset="2"/>
              <a:buNone/>
              <a:defRPr/>
            </a:pPr>
            <a:r>
              <a:rPr lang="en-US" dirty="0"/>
              <a:t>1. Gentile history (7)</a:t>
            </a:r>
          </a:p>
          <a:p>
            <a:pPr marL="533400" indent="-533400" eaLnBrk="1" hangingPunct="1">
              <a:lnSpc>
                <a:spcPct val="90000"/>
              </a:lnSpc>
              <a:buFont typeface="Wingdings" panose="05000000000000000000" pitchFamily="2" charset="2"/>
              <a:buNone/>
              <a:defRPr/>
            </a:pPr>
            <a:endParaRPr lang="en-US" dirty="0"/>
          </a:p>
        </p:txBody>
      </p:sp>
      <p:grpSp>
        <p:nvGrpSpPr>
          <p:cNvPr id="4" name="Group 2"/>
          <p:cNvGrpSpPr>
            <a:grpSpLocks/>
          </p:cNvGrpSpPr>
          <p:nvPr/>
        </p:nvGrpSpPr>
        <p:grpSpPr bwMode="auto">
          <a:xfrm>
            <a:off x="457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2438400" y="228600"/>
            <a:ext cx="4267200" cy="1143000"/>
          </a:xfrm>
        </p:spPr>
        <p:txBody>
          <a:bodyPr/>
          <a:lstStyle/>
          <a:p>
            <a:pPr algn="ctr" eaLnBrk="1" hangingPunct="1"/>
            <a:r>
              <a:rPr lang="en-US" altLang="en-US" sz="4000" dirty="0"/>
              <a:t>Synthetic Outline</a:t>
            </a:r>
          </a:p>
        </p:txBody>
      </p:sp>
    </p:spTree>
    <p:extLst>
      <p:ext uri="{BB962C8B-B14F-4D97-AF65-F5344CB8AC3E}">
        <p14:creationId xmlns:p14="http://schemas.microsoft.com/office/powerpoint/2010/main" val="367029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pPr algn="ctr"/>
            <a:r>
              <a:rPr lang="en-US" sz="3600" dirty="0"/>
              <a:t>Principles of Civil Disobedience</a:t>
            </a:r>
          </a:p>
        </p:txBody>
      </p:sp>
      <p:sp>
        <p:nvSpPr>
          <p:cNvPr id="3" name="Content Placeholder 2"/>
          <p:cNvSpPr>
            <a:spLocks noGrp="1"/>
          </p:cNvSpPr>
          <p:nvPr>
            <p:ph idx="1"/>
          </p:nvPr>
        </p:nvSpPr>
        <p:spPr>
          <a:xfrm>
            <a:off x="552450" y="1143000"/>
            <a:ext cx="8210550" cy="4114801"/>
          </a:xfrm>
        </p:spPr>
        <p:txBody>
          <a:bodyPr/>
          <a:lstStyle/>
          <a:p>
            <a:pPr marL="461963" indent="-461963">
              <a:spcBef>
                <a:spcPts val="0"/>
              </a:spcBef>
              <a:spcAft>
                <a:spcPts val="2400"/>
              </a:spcAft>
              <a:buSzPct val="100000"/>
              <a:buAutoNum type="arabicPeriod"/>
            </a:pPr>
            <a:r>
              <a:rPr lang="en-US" sz="3400" dirty="0"/>
              <a:t>“Crystal” clear conflict between the laws of man and God</a:t>
            </a:r>
          </a:p>
          <a:p>
            <a:pPr marL="461963" indent="-461963">
              <a:spcBef>
                <a:spcPts val="0"/>
              </a:spcBef>
              <a:spcAft>
                <a:spcPts val="2400"/>
              </a:spcAft>
              <a:buSzPct val="100000"/>
              <a:buAutoNum type="arabicPeriod"/>
            </a:pPr>
            <a:r>
              <a:rPr lang="en-US" sz="3400" dirty="0"/>
              <a:t>Exhaustion of all creative legal remedies</a:t>
            </a:r>
          </a:p>
          <a:p>
            <a:pPr marL="461963" indent="-461963">
              <a:spcBef>
                <a:spcPts val="0"/>
              </a:spcBef>
              <a:spcAft>
                <a:spcPts val="2400"/>
              </a:spcAft>
              <a:buSzPct val="100000"/>
              <a:buAutoNum type="arabicPeriod"/>
            </a:pPr>
            <a:r>
              <a:rPr lang="en-US" sz="3400" dirty="0"/>
              <a:t>A willingness to “pay the consequences”</a:t>
            </a:r>
          </a:p>
          <a:p>
            <a:pPr marL="461963" indent="-461963">
              <a:spcBef>
                <a:spcPts val="0"/>
              </a:spcBef>
              <a:spcAft>
                <a:spcPts val="2400"/>
              </a:spcAft>
              <a:buSzPct val="100000"/>
              <a:buAutoNum type="arabicPeriod"/>
            </a:pPr>
            <a:r>
              <a:rPr lang="en-US" sz="3400" dirty="0"/>
              <a:t>Maintaining of respect for civil authorities</a:t>
            </a:r>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8709" y="5105400"/>
            <a:ext cx="35465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90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6742486A-6BFC-4A3C-A472-D594FBA70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9144000" cy="3657600"/>
          </a:xfrm>
        </p:spPr>
        <p:txBody>
          <a:bodyPr/>
          <a:lstStyle/>
          <a:p>
            <a:pPr marL="0" indent="0" algn="just">
              <a:buNone/>
              <a:defRPr/>
            </a:pPr>
            <a:r>
              <a:rPr lang="en-US" dirty="0">
                <a:latin typeface="Calibri" panose="020F0502020204030204" pitchFamily="34" charset="0"/>
              </a:rPr>
              <a:t>“Jack Phillips is a baker who declined to bake a wedding cake for a same-sex couple because his Christian belief is that marriage exists only between a man and woman. Now a Colorado judge has ordered him to bake cakes for same-sex marriages, and if Phillips refuses, he could go to jail.”</a:t>
            </a:r>
          </a:p>
        </p:txBody>
      </p:sp>
      <p:sp>
        <p:nvSpPr>
          <p:cNvPr id="36867" name="TextBox 3"/>
          <p:cNvSpPr txBox="1">
            <a:spLocks noChangeArrowheads="1"/>
          </p:cNvSpPr>
          <p:nvPr/>
        </p:nvSpPr>
        <p:spPr bwMode="auto">
          <a:xfrm>
            <a:off x="228600" y="5858470"/>
            <a:ext cx="8763000" cy="830997"/>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rPr>
              <a:t>Ken </a:t>
            </a:r>
            <a:r>
              <a:rPr lang="en-US" sz="1600" dirty="0" err="1">
                <a:latin typeface="Calibri" panose="020F0502020204030204" pitchFamily="34" charset="0"/>
              </a:rPr>
              <a:t>Klukowski</a:t>
            </a:r>
            <a:r>
              <a:rPr lang="en-US" sz="1600" dirty="0">
                <a:latin typeface="Calibri" panose="020F0502020204030204" pitchFamily="34" charset="0"/>
              </a:rPr>
              <a:t>,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1257300" y="247471"/>
            <a:ext cx="6629400" cy="1138773"/>
          </a:xfrm>
          <a:prstGeom prst="rect">
            <a:avLst/>
          </a:prstGeom>
        </p:spPr>
        <p:txBody>
          <a:bodyPr wrap="square">
            <a:spAutoFit/>
          </a:bodyPr>
          <a:lstStyle/>
          <a:p>
            <a:pPr algn="ctr"/>
            <a:r>
              <a:rPr lang="en-US" sz="3400" dirty="0">
                <a:solidFill>
                  <a:schemeClr val="tx2"/>
                </a:solidFill>
                <a:latin typeface="Calibri" panose="020F0502020204030204" pitchFamily="34" charset="0"/>
                <a:ea typeface="+mj-ea"/>
              </a:rPr>
              <a:t>Baker Faces Prison for Refusing to Bake Same-Sex Wedding Cake</a:t>
            </a:r>
          </a:p>
        </p:txBody>
      </p:sp>
    </p:spTree>
    <p:extLst>
      <p:ext uri="{BB962C8B-B14F-4D97-AF65-F5344CB8AC3E}">
        <p14:creationId xmlns:p14="http://schemas.microsoft.com/office/powerpoint/2010/main" val="403213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 y="228600"/>
            <a:ext cx="8915400" cy="762000"/>
          </a:xfrm>
        </p:spPr>
        <p:txBody>
          <a:bodyPr/>
          <a:lstStyle/>
          <a:p>
            <a:pPr algn="ctr"/>
            <a:r>
              <a:rPr lang="en-US" sz="3400" dirty="0">
                <a:latin typeface="Calibri" panose="020F0502020204030204" pitchFamily="34" charset="0"/>
                <a:cs typeface="Arial" pitchFamily="34" charset="0"/>
              </a:rPr>
              <a:t>Oregon Declares War on Aaron &amp; Melissa Klein </a:t>
            </a:r>
          </a:p>
        </p:txBody>
      </p:sp>
      <p:sp>
        <p:nvSpPr>
          <p:cNvPr id="17411" name="Content Placeholder 2"/>
          <p:cNvSpPr>
            <a:spLocks noGrp="1"/>
          </p:cNvSpPr>
          <p:nvPr>
            <p:ph idx="1"/>
          </p:nvPr>
        </p:nvSpPr>
        <p:spPr>
          <a:xfrm>
            <a:off x="0" y="974725"/>
            <a:ext cx="9144000" cy="5121275"/>
          </a:xfrm>
        </p:spPr>
        <p:txBody>
          <a:bodyPr/>
          <a:lstStyle/>
          <a:p>
            <a:pPr marL="0" indent="0" algn="just">
              <a:buNone/>
              <a:defRPr/>
            </a:pPr>
            <a:r>
              <a:rPr lang="en-US" sz="3000" dirty="0">
                <a:latin typeface="Calibri" panose="020F0502020204030204" pitchFamily="34" charset="0"/>
              </a:rPr>
              <a:t>“In yet another example of gay activist overreach, an Oregon official has not only burdened a Christian couple with a ridiculous fine, he has imposed a gag order on them…In one of the most egregious anti-Christian acts committed by a state official in recent memory, Oregon Labor Commissioner Brad </a:t>
            </a:r>
            <a:r>
              <a:rPr lang="en-US" sz="3000" dirty="0" err="1">
                <a:latin typeface="Calibri" panose="020F0502020204030204" pitchFamily="34" charset="0"/>
              </a:rPr>
              <a:t>Avakian</a:t>
            </a:r>
            <a:r>
              <a:rPr lang="en-US" sz="3000" dirty="0">
                <a:latin typeface="Calibri" panose="020F0502020204030204" pitchFamily="34" charset="0"/>
              </a:rPr>
              <a:t> not only upheld the ridiculous $135,000 fine levied against </a:t>
            </a:r>
            <a:r>
              <a:rPr lang="en-US" sz="3000" b="1" dirty="0">
                <a:solidFill>
                  <a:srgbClr val="FFFFCC"/>
                </a:solidFill>
                <a:latin typeface="Calibri" panose="020F0502020204030204" pitchFamily="34" charset="0"/>
              </a:rPr>
              <a:t>Aaron and Melissa Klein </a:t>
            </a:r>
            <a:r>
              <a:rPr lang="en-US" sz="3000" dirty="0">
                <a:latin typeface="Calibri" panose="020F0502020204030204" pitchFamily="34" charset="0"/>
              </a:rPr>
              <a:t>for declining to bake a cake for a lesbian commitment ceremony, but he ordered the </a:t>
            </a:r>
            <a:r>
              <a:rPr lang="en-US" sz="3000" dirty="0" err="1">
                <a:latin typeface="Calibri" panose="020F0502020204030204" pitchFamily="34" charset="0"/>
              </a:rPr>
              <a:t>Kleins</a:t>
            </a:r>
            <a:r>
              <a:rPr lang="en-US" sz="3000" dirty="0">
                <a:latin typeface="Calibri" panose="020F0502020204030204" pitchFamily="34" charset="0"/>
              </a:rPr>
              <a:t> to ‘cease and desist’ from making any public comments about their religious convictions relative to this case.”</a:t>
            </a:r>
          </a:p>
        </p:txBody>
      </p:sp>
      <p:sp>
        <p:nvSpPr>
          <p:cNvPr id="40964" name="TextBox 3"/>
          <p:cNvSpPr txBox="1">
            <a:spLocks noChangeArrowheads="1"/>
          </p:cNvSpPr>
          <p:nvPr/>
        </p:nvSpPr>
        <p:spPr bwMode="auto">
          <a:xfrm>
            <a:off x="2057400" y="6273800"/>
            <a:ext cx="59055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rPr>
              <a:t>http://www.onenewsnow.com/perspectives/michael-brown/2015/07/06/oregon-declares-war-on-christian-faith</a:t>
            </a:r>
          </a:p>
        </p:txBody>
      </p:sp>
    </p:spTree>
    <p:extLst>
      <p:ext uri="{BB962C8B-B14F-4D97-AF65-F5344CB8AC3E}">
        <p14:creationId xmlns:p14="http://schemas.microsoft.com/office/powerpoint/2010/main" val="3491983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4DAA6-5060-4A1F-85B9-98D20EB4803E}"/>
              </a:ext>
            </a:extLst>
          </p:cNvPr>
          <p:cNvPicPr>
            <a:picLocks noChangeAspect="1"/>
          </p:cNvPicPr>
          <p:nvPr/>
        </p:nvPicPr>
        <p:blipFill>
          <a:blip r:embed="rId2"/>
          <a:stretch>
            <a:fillRect/>
          </a:stretch>
        </p:blipFill>
        <p:spPr>
          <a:xfrm>
            <a:off x="1895624" y="228322"/>
            <a:ext cx="5352752" cy="6401355"/>
          </a:xfrm>
          <a:prstGeom prst="rect">
            <a:avLst/>
          </a:prstGeom>
        </p:spPr>
      </p:pic>
    </p:spTree>
    <p:extLst>
      <p:ext uri="{BB962C8B-B14F-4D97-AF65-F5344CB8AC3E}">
        <p14:creationId xmlns:p14="http://schemas.microsoft.com/office/powerpoint/2010/main" val="144464999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(6:11; 8:21;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23DCF773-9C92-4675-A7EA-2FCAD220A0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96721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35318403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rPr>
              <a:t>Capital punishment (Gen 9:5-6)</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Rationale (6:11; 8:21;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A1DDBC2D-E715-4258-9456-F538F2F818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93224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a:t>
            </a:r>
          </a:p>
          <a:p>
            <a:pPr algn="just" eaLnBrk="1" hangingPunct="1">
              <a:defRPr/>
            </a:pPr>
            <a:r>
              <a:rPr lang="en-US" sz="3600" dirty="0">
                <a:latin typeface="Calibri" panose="020F0502020204030204" pitchFamily="34" charset="0"/>
                <a:cs typeface="Calibri" panose="020F0502020204030204" pitchFamily="34" charset="0"/>
              </a:rPr>
              <a:t>“Now the earth was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corrupt</a:t>
            </a:r>
            <a:r>
              <a:rPr lang="en-US" sz="3600" dirty="0">
                <a:latin typeface="Calibri" panose="020F0502020204030204" pitchFamily="34" charset="0"/>
                <a:cs typeface="Calibri" panose="020F0502020204030204" pitchFamily="34" charset="0"/>
              </a:rPr>
              <a:t> in the sight of God, and the earth was filled with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violence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err="1">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891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Genesis 8:21</a:t>
            </a:r>
          </a:p>
          <a:p>
            <a:pPr lvl="0" algn="just" eaLnBrk="1" hangingPunct="1">
              <a:spcBef>
                <a:spcPct val="0"/>
              </a:spcBef>
              <a:buClrTx/>
              <a:buSzTx/>
              <a:defRPr/>
            </a:pPr>
            <a:r>
              <a:rPr lang="en-US" altLang="en-US" kern="1200" dirty="0">
                <a:effectLst>
                  <a:outerShdw blurRad="38100" dist="38100" dir="2700000" algn="tl">
                    <a:srgbClr val="000000">
                      <a:alpha val="43137"/>
                    </a:srgbClr>
                  </a:outerShdw>
                </a:effectLst>
                <a:cs typeface="Arial" panose="020B0604020202020204" pitchFamily="34" charset="0"/>
              </a:rPr>
              <a:t>The Lord smelled the soothing aroma; and the Lord said to Himself, “I will never again curse the ground on account of man, for </a:t>
            </a:r>
            <a:r>
              <a:rPr lang="en-US" altLang="en-US" b="1" u="sng" kern="1200" dirty="0">
                <a:solidFill>
                  <a:srgbClr val="FFFFCC"/>
                </a:solidFill>
                <a:effectLst>
                  <a:outerShdw blurRad="38100" dist="38100" dir="2700000" algn="tl">
                    <a:srgbClr val="000000">
                      <a:alpha val="43137"/>
                    </a:srgbClr>
                  </a:outerShdw>
                </a:effectLst>
                <a:cs typeface="Arial" panose="020B0604020202020204" pitchFamily="34" charset="0"/>
              </a:rPr>
              <a:t>the intent of man’s heart is evil from his youth</a:t>
            </a:r>
            <a:r>
              <a:rPr lang="en-US" altLang="en-US" kern="1200" dirty="0">
                <a:effectLst>
                  <a:outerShdw blurRad="38100" dist="38100" dir="2700000" algn="tl">
                    <a:srgbClr val="000000">
                      <a:alpha val="43137"/>
                    </a:srgbClr>
                  </a:outerShdw>
                </a:effectLst>
                <a:cs typeface="Arial" panose="020B0604020202020204" pitchFamily="34" charset="0"/>
              </a:rPr>
              <a:t>; and I will never again destroy every living thing, as I have done.[emphasis mine].</a:t>
            </a:r>
          </a:p>
        </p:txBody>
      </p:sp>
      <p:pic>
        <p:nvPicPr>
          <p:cNvPr id="5" name="Picture 4">
            <a:extLst>
              <a:ext uri="{FF2B5EF4-FFF2-40B4-BE49-F238E27FC236}">
                <a16:creationId xmlns:a16="http://schemas.microsoft.com/office/drawing/2014/main" id="{5E105606-4CEA-4A85-8256-78021E7CD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9217" y="3230880"/>
            <a:ext cx="2425567" cy="1645920"/>
          </a:xfrm>
          <a:prstGeom prst="rect">
            <a:avLst/>
          </a:prstGeom>
        </p:spPr>
      </p:pic>
    </p:spTree>
    <p:extLst>
      <p:ext uri="{BB962C8B-B14F-4D97-AF65-F5344CB8AC3E}">
        <p14:creationId xmlns:p14="http://schemas.microsoft.com/office/powerpoint/2010/main" val="3148580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itle 1"/>
          <p:cNvSpPr>
            <a:spLocks noGrp="1"/>
          </p:cNvSpPr>
          <p:nvPr>
            <p:ph type="title" idx="4294967295"/>
          </p:nvPr>
        </p:nvSpPr>
        <p:spPr>
          <a:xfrm>
            <a:off x="1828800" y="274320"/>
            <a:ext cx="5486400" cy="874972"/>
          </a:xfrm>
        </p:spPr>
        <p:txBody>
          <a:bodyPr/>
          <a:lstStyle/>
          <a:p>
            <a:pPr algn="ctr">
              <a:spcBef>
                <a:spcPts val="0"/>
              </a:spcBef>
              <a:spcAft>
                <a:spcPts val="1200"/>
              </a:spcAft>
              <a:buClr>
                <a:schemeClr val="tx2"/>
              </a:buClr>
              <a:buSzPct val="75000"/>
              <a:defRPr/>
            </a:pPr>
            <a:r>
              <a:rPr lang="en-US" altLang="en-US" sz="3600" kern="1200" dirty="0">
                <a:solidFill>
                  <a:srgbClr val="00FFFF"/>
                </a:solidFill>
                <a:effectLst>
                  <a:outerShdw blurRad="38100" dist="38100" dir="2700000" algn="tl">
                    <a:srgbClr val="000000"/>
                  </a:outerShdw>
                </a:effectLst>
              </a:rPr>
              <a:t>Robert Charles Winthrop</a:t>
            </a:r>
          </a:p>
        </p:txBody>
      </p:sp>
      <p:pic>
        <p:nvPicPr>
          <p:cNvPr id="89094" name="Picture 2" descr="https://upload.wikimedia.org/wikipedia/commons/thumb/9/9a/Robert_Charles_Winthrop.jpg/220px-Robert_Charles_Winthrop.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1" y="76200"/>
            <a:ext cx="83506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B81F6A8-EECA-4AE6-A225-015C42EC856C}"/>
              </a:ext>
            </a:extLst>
          </p:cNvPr>
          <p:cNvPicPr>
            <a:picLocks noChangeAspect="1"/>
          </p:cNvPicPr>
          <p:nvPr/>
        </p:nvPicPr>
        <p:blipFill>
          <a:blip r:embed="rId3"/>
          <a:stretch>
            <a:fillRect/>
          </a:stretch>
        </p:blipFill>
        <p:spPr>
          <a:xfrm>
            <a:off x="121534" y="1401634"/>
            <a:ext cx="8900931" cy="5151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36CD75EA-9D17-483A-9FE5-B5AFAE933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7338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(6:11; 8:21; 9:6b)</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FB4E83EA-AB71-4E77-BC80-61967A8889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42490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Romans 13:3-5</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“For rulers are not a cause of fear for good behavior, but for evil. Do you want to have no fear of authority? Do what is good and you will have praise from the same; for it is a minister of God to you for good. But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if you do what is evil, be afraid; for it does not bear the sword for nothing</a:t>
            </a:r>
            <a:r>
              <a:rPr lang="en-US" kern="1200" dirty="0">
                <a:effectLst>
                  <a:outerShdw blurRad="38100" dist="38100" dir="2700000" algn="tl">
                    <a:srgbClr val="000000">
                      <a:alpha val="43137"/>
                    </a:srgbClr>
                  </a:outerShdw>
                </a:effectLst>
                <a:cs typeface="Calibri" panose="020F0502020204030204" pitchFamily="34" charset="0"/>
              </a:rPr>
              <a:t>; for it is a minister of God,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an avenger who brings wrath on the one who practices evil</a:t>
            </a:r>
            <a:r>
              <a:rPr lang="en-US" kern="12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487443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Peter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“Submit yourselves for the Lord’s sake to every human institution, whether to a king as the one in authority, or to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governors as sent by him for the punishment of evildoers</a:t>
            </a:r>
            <a:r>
              <a:rPr lang="en-US"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054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5AC69-C7EC-4CEF-9EFF-A8A611088E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1:27</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created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own image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image of God He created him; male and female He created them.</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6828" y="2286000"/>
            <a:ext cx="1630347" cy="2743200"/>
          </a:xfrm>
          <a:prstGeom prst="rect">
            <a:avLst/>
          </a:prstGeom>
          <a:noFill/>
          <a:ln w="9525">
            <a:noFill/>
            <a:miter lim="800000"/>
            <a:headEnd/>
            <a:tailEnd/>
          </a:ln>
        </p:spPr>
      </p:pic>
    </p:spTree>
    <p:extLst>
      <p:ext uri="{BB962C8B-B14F-4D97-AF65-F5344CB8AC3E}">
        <p14:creationId xmlns:p14="http://schemas.microsoft.com/office/powerpoint/2010/main" val="344547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a:t>
            </a:r>
          </a:p>
          <a:p>
            <a:pPr algn="just" eaLnBrk="1" hangingPunct="1">
              <a:defRPr/>
            </a:pPr>
            <a:r>
              <a:rPr lang="en-US" sz="3600" dirty="0">
                <a:latin typeface="Calibri" panose="020F0502020204030204" pitchFamily="34" charset="0"/>
                <a:cs typeface="Calibri" panose="020F0502020204030204" pitchFamily="34" charset="0"/>
              </a:rPr>
              <a:t>“Now the earth was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corrupt</a:t>
            </a:r>
            <a:r>
              <a:rPr lang="en-US" sz="3600" dirty="0">
                <a:latin typeface="Calibri" panose="020F0502020204030204" pitchFamily="34" charset="0"/>
                <a:cs typeface="Calibri" panose="020F0502020204030204" pitchFamily="34" charset="0"/>
              </a:rPr>
              <a:t> in the sight of God, and the earth was filled with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violence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err="1">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489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75746242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5:1-2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rPr>
              <a:t>This is the book of the generations of Adam. In the day when God created man, He made him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likeness of God</a:t>
            </a:r>
            <a:r>
              <a:rPr lang="en-US" sz="3600" dirty="0">
                <a:effectLst>
                  <a:outerShdw blurRad="38100" dist="38100" dir="2700000" algn="tl">
                    <a:srgbClr val="000000">
                      <a:alpha val="43137"/>
                    </a:srgbClr>
                  </a:outerShdw>
                </a:effectLst>
                <a:latin typeface="Calibri" panose="020F0502020204030204" pitchFamily="34" charset="0"/>
              </a:rPr>
              <a:t>. </a:t>
            </a:r>
            <a:r>
              <a:rPr lang="en-US" sz="27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He created them male and female, and He blessed them and named them Man in the day when they were created.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8430290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
        <p:nvSpPr>
          <p:cNvPr id="3" name="Content Placeholder 2"/>
          <p:cNvSpPr>
            <a:spLocks noGrp="1"/>
          </p:cNvSpPr>
          <p:nvPr>
            <p:ph idx="1"/>
          </p:nvPr>
        </p:nvSpPr>
        <p:spPr>
          <a:xfrm>
            <a:off x="152400" y="1066800"/>
            <a:ext cx="8839200" cy="5102227"/>
          </a:xfrm>
        </p:spPr>
        <p:txBody>
          <a:bodyPr rtlCol="0">
            <a:noAutofit/>
          </a:bodyPr>
          <a:lstStyle/>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 Laws of Nature and of Nature’s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 evident, that all men are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created</a:t>
            </a:r>
            <a:r>
              <a:rPr lang="en-US" sz="2800" dirty="0">
                <a:effectLst>
                  <a:outerShdw blurRad="38100" dist="38100" dir="2700000" algn="tl">
                    <a:srgbClr val="000000">
                      <a:alpha val="43137"/>
                    </a:srgbClr>
                  </a:outerShdw>
                </a:effectLst>
                <a:latin typeface="Calibri" pitchFamily="34" charset="0"/>
                <a:cs typeface="Calibri" pitchFamily="34" charset="0"/>
              </a:rPr>
              <a:t> equal,”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“they are endowed by their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Creator</a:t>
            </a:r>
            <a:r>
              <a:rPr lang="en-US" sz="2800" dirty="0">
                <a:effectLst>
                  <a:outerShdw blurRad="38100" dist="38100" dir="2700000" algn="tl">
                    <a:srgbClr val="000000">
                      <a:alpha val="43137"/>
                    </a:srgbClr>
                  </a:outerShdw>
                </a:effectLst>
                <a:latin typeface="Calibri" pitchFamily="34" charset="0"/>
                <a:cs typeface="Calibri" pitchFamily="34" charset="0"/>
              </a:rPr>
              <a:t> with certain unalienable Rights,”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“appealing to the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Supreme Judge of the world </a:t>
            </a:r>
            <a:r>
              <a:rPr lang="en-US" sz="2800" dirty="0">
                <a:effectLst>
                  <a:outerShdw blurRad="38100" dist="38100" dir="2700000" algn="tl">
                    <a:srgbClr val="000000">
                      <a:alpha val="43137"/>
                    </a:srgbClr>
                  </a:outerShdw>
                </a:effectLst>
                <a:latin typeface="Calibri" pitchFamily="34" charset="0"/>
                <a:cs typeface="Calibri" pitchFamily="34" charset="0"/>
              </a:rPr>
              <a:t>for the rectitude of our intentions,”</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“with firm reliance on the protection of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Divine</a:t>
            </a:r>
            <a:r>
              <a:rPr lang="en-US" sz="2800" dirty="0">
                <a:effectLst>
                  <a:outerShdw blurRad="38100" dist="38100" dir="2700000" algn="tl">
                    <a:srgbClr val="000000">
                      <a:alpha val="43137"/>
                    </a:srgbClr>
                  </a:outerShdw>
                </a:effectLst>
                <a:latin typeface="Calibri" pitchFamily="34" charset="0"/>
                <a:cs typeface="Calibri" pitchFamily="34" charset="0"/>
              </a:rPr>
              <a:t> Providence.”</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343845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88957"/>
            <a:ext cx="3733800" cy="930243"/>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2895600" y="1447800"/>
            <a:ext cx="60960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Rights [are]</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66FF66"/>
                </a:solidFill>
                <a:effectLst>
                  <a:outerShdw blurRad="38100" dist="38100" dir="2700000" algn="tl">
                    <a:srgbClr val="000000">
                      <a:alpha val="43137"/>
                    </a:srgbClr>
                  </a:outerShdw>
                </a:effectLst>
                <a:latin typeface="Calibri" pitchFamily="34" charset="0"/>
                <a:cs typeface="Calibri" pitchFamily="34" charset="0"/>
              </a:rPr>
              <a:t>antecedent</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to all earthly government; Rights... cannot be repealed or restrained by human laws; Rights [are] derived from the great Legislature of the universe</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381000" y="6019801"/>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6764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114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000943"/>
          </a:xfrm>
        </p:spPr>
        <p:txBody>
          <a:bodyPr rtlCol="0">
            <a:noAutofit/>
          </a:bodyPr>
          <a:lstStyle/>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self-evident, 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all men</a:t>
            </a:r>
            <a:r>
              <a:rPr lang="en-US" sz="2800" dirty="0">
                <a:effectLst>
                  <a:outerShdw blurRad="38100" dist="38100" dir="2700000" algn="tl">
                    <a:srgbClr val="000000">
                      <a:alpha val="43137"/>
                    </a:srgbClr>
                  </a:outerShdw>
                </a:effectLst>
                <a:latin typeface="Calibri" pitchFamily="34" charset="0"/>
                <a:cs typeface="Calibri" pitchFamily="34" charset="0"/>
              </a:rPr>
              <a:t> are created equal, that they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are endowed by their Creator with certain unalienable Rights</a:t>
            </a:r>
            <a:r>
              <a:rPr lang="en-US" sz="2800" dirty="0">
                <a:effectLst>
                  <a:outerShdw blurRad="38100" dist="38100" dir="2700000" algn="tl">
                    <a:srgbClr val="000000">
                      <a:alpha val="43137"/>
                    </a:srgbClr>
                  </a:outerShdw>
                </a:effectLst>
                <a:latin typeface="Calibri" pitchFamily="34" charset="0"/>
                <a:cs typeface="Calibri" pitchFamily="34" charset="0"/>
              </a:rPr>
              <a:t>, that among these are Life, Liberty and the pursuit of Happiness.”</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TO SECURE THESE RIGHTS, Governments are instituted among Men</a:t>
            </a:r>
            <a:r>
              <a:rPr lang="en-US" sz="2800" dirty="0">
                <a:effectLst>
                  <a:outerShdw blurRad="38100" dist="38100" dir="2700000" algn="tl">
                    <a:srgbClr val="000000">
                      <a:alpha val="43137"/>
                    </a:srgbClr>
                  </a:outerShdw>
                </a:effectLst>
                <a:latin typeface="Calibri" pitchFamily="34" charset="0"/>
                <a:cs typeface="Calibri" pitchFamily="34" charset="0"/>
              </a:rPr>
              <a:t>, deriving their just powers from the consent of the governed,”</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“That whenever any Form of Government becomes destructive of these ends, it is the Right of the People to alter or to abolish it, and to institute new </a:t>
            </a:r>
            <a:r>
              <a:rPr lang="en-US" sz="2800" dirty="0">
                <a:effectLst/>
              </a:rPr>
              <a:t>Government…”</a:t>
            </a:r>
            <a:endParaRPr lang="en-US" sz="2800" dirty="0">
              <a:effectLst>
                <a:outerShdw blurRad="38100" dist="38100" dir="2700000" algn="tl">
                  <a:srgbClr val="000000">
                    <a:alpha val="43137"/>
                  </a:srgbClr>
                </a:outerShdw>
              </a:effectLst>
              <a:latin typeface="Calibri" pitchFamily="34" charset="0"/>
              <a:cs typeface="Calibri" pitchFamily="34" charset="0"/>
            </a:endParaRPr>
          </a:p>
        </p:txBody>
      </p:sp>
      <p:sp>
        <p:nvSpPr>
          <p:cNvPr id="40964" name="TextBox 3"/>
          <p:cNvSpPr txBox="1">
            <a:spLocks noChangeArrowheads="1"/>
          </p:cNvSpPr>
          <p:nvPr/>
        </p:nvSpPr>
        <p:spPr bwMode="auto">
          <a:xfrm>
            <a:off x="0" y="6475512"/>
            <a:ext cx="9144000" cy="307777"/>
          </a:xfrm>
          <a:prstGeom prst="rect">
            <a:avLst/>
          </a:prstGeom>
          <a:noFill/>
          <a:ln w="9525">
            <a:noFill/>
            <a:miter lim="800000"/>
            <a:headEnd/>
            <a:tailEnd/>
          </a:ln>
        </p:spPr>
        <p:txBody>
          <a:bodyPr wrap="square">
            <a:spAutoFit/>
          </a:bodyPr>
          <a:lstStyle/>
          <a:p>
            <a:r>
              <a:rPr lang="en-US" sz="1400" dirty="0">
                <a:effectLst>
                  <a:outerShdw blurRad="38100" dist="38100" dir="2700000" algn="tl">
                    <a:srgbClr val="000000">
                      <a:alpha val="43137"/>
                    </a:srgbClr>
                  </a:outerShdw>
                </a:effectLst>
                <a:latin typeface="Calibri" pitchFamily="34" charset="0"/>
                <a:cs typeface="Calibri" pitchFamily="34" charset="0"/>
              </a:rPr>
              <a:t>Declaration of Independence, In Congress, July 4, 1776, The unanimous Declaration of the thirteen united States of America</a:t>
            </a:r>
          </a:p>
        </p:txBody>
      </p:sp>
      <p:sp>
        <p:nvSpPr>
          <p:cNvPr id="6" name="Title 1">
            <a:extLst>
              <a:ext uri="{FF2B5EF4-FFF2-40B4-BE49-F238E27FC236}">
                <a16:creationId xmlns:a16="http://schemas.microsoft.com/office/drawing/2014/main" id="{3719FD97-06FC-4BE9-8229-40D457FD4DE9}"/>
              </a:ext>
            </a:extLst>
          </p:cNvPr>
          <p:cNvSpPr>
            <a:spLocks noGrp="1"/>
          </p:cNvSpPr>
          <p:nvPr>
            <p:ph type="title"/>
          </p:nvPr>
        </p:nvSpPr>
        <p:spPr>
          <a:xfrm>
            <a:off x="1143000" y="307973"/>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Tree>
    <p:extLst>
      <p:ext uri="{BB962C8B-B14F-4D97-AF65-F5344CB8AC3E}">
        <p14:creationId xmlns:p14="http://schemas.microsoft.com/office/powerpoint/2010/main" val="211735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71500" y="6019800"/>
            <a:ext cx="8001000" cy="762000"/>
          </a:xfrm>
        </p:spPr>
        <p:txBody>
          <a:bodyPr/>
          <a:lstStyle/>
          <a:p>
            <a:pPr algn="ct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Speech by Attorney General Janet Reno, Newark, New Jersey, May 5, 1995. Quoted in James </a:t>
            </a:r>
            <a:r>
              <a:rPr lang="en-US" sz="18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Bovard</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“Waco Must Get a Hearing,” </a:t>
            </a:r>
            <a:r>
              <a:rPr lang="en-US" sz="18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Wall Street Journal</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561" y="1600200"/>
            <a:ext cx="193963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61" name="Text Box 9"/>
          <p:cNvSpPr txBox="1">
            <a:spLocks noGrp="1" noChangeArrowheads="1"/>
          </p:cNvSpPr>
          <p:nvPr>
            <p:ph type="body" idx="1"/>
          </p:nvPr>
        </p:nvSpPr>
        <p:spPr>
          <a:xfrm>
            <a:off x="2819400" y="1371600"/>
            <a:ext cx="5943600" cy="2743200"/>
          </a:xfrm>
        </p:spPr>
        <p:txBody>
          <a:bodyPr/>
          <a:lstStyle/>
          <a:p>
            <a:pPr marL="0" indent="0" algn="just">
              <a:spcBef>
                <a:spcPct val="5000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part of a government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given its people more freedom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 any other government in the history of the world.” </a:t>
            </a:r>
          </a:p>
        </p:txBody>
      </p:sp>
      <p:sp>
        <p:nvSpPr>
          <p:cNvPr id="2" name="Rectangle 1"/>
          <p:cNvSpPr/>
          <p:nvPr/>
        </p:nvSpPr>
        <p:spPr>
          <a:xfrm>
            <a:off x="677409" y="282714"/>
            <a:ext cx="7789184" cy="707886"/>
          </a:xfrm>
          <a:prstGeom prst="rect">
            <a:avLst/>
          </a:prstGeom>
        </p:spPr>
        <p:txBody>
          <a:bodyPr wrap="none">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Former Attorney General Janet Reno</a:t>
            </a:r>
          </a:p>
        </p:txBody>
      </p:sp>
    </p:spTree>
    <p:extLst>
      <p:ext uri="{BB962C8B-B14F-4D97-AF65-F5344CB8AC3E}">
        <p14:creationId xmlns:p14="http://schemas.microsoft.com/office/powerpoint/2010/main" val="3917155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1DEE5C8-63F3-4E68-8997-9D2B5D4EA9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F1394EB-BC7A-43D3-A631-6D1CC02A7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642674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Exodus 20:13</a:t>
            </a:r>
          </a:p>
          <a:p>
            <a:pPr lvl="0"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“You shall not murder [</a:t>
            </a:r>
            <a:r>
              <a:rPr lang="en-US" sz="3600" kern="1200" dirty="0" err="1">
                <a:effectLst>
                  <a:outerShdw blurRad="38100" dist="38100" dir="2700000" algn="tl">
                    <a:srgbClr val="000000">
                      <a:alpha val="43137"/>
                    </a:srgbClr>
                  </a:outerShdw>
                </a:effectLst>
                <a:cs typeface="Calibri" panose="020F0502020204030204" pitchFamily="34" charset="0"/>
              </a:rPr>
              <a:t>רָצַח</a:t>
            </a:r>
            <a:r>
              <a:rPr lang="en-US" sz="3600" kern="1200" dirty="0">
                <a:effectLst>
                  <a:outerShdw blurRad="38100" dist="38100" dir="2700000" algn="tl">
                    <a:srgbClr val="000000">
                      <a:alpha val="43137"/>
                    </a:srgbClr>
                  </a:outerShdw>
                </a:effectLst>
                <a:cs typeface="Calibri" panose="020F0502020204030204" pitchFamily="34" charset="0"/>
              </a:rPr>
              <a:t>; </a:t>
            </a:r>
            <a:r>
              <a:rPr lang="en-US" sz="3600" i="1" kern="1200" dirty="0">
                <a:effectLst>
                  <a:outerShdw blurRad="38100" dist="38100" dir="2700000" algn="tl">
                    <a:srgbClr val="000000">
                      <a:alpha val="43137"/>
                    </a:srgbClr>
                  </a:outerShdw>
                </a:effectLst>
                <a:cs typeface="Calibri" panose="020F0502020204030204" pitchFamily="34" charset="0"/>
              </a:rPr>
              <a:t>ratsach</a:t>
            </a:r>
            <a:r>
              <a:rPr lang="en-US" sz="3600" kern="12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2572385" y="1828800"/>
            <a:ext cx="3999230" cy="2727125"/>
          </a:xfrm>
          <a:prstGeom prst="rect">
            <a:avLst/>
          </a:prstGeom>
        </p:spPr>
      </p:pic>
    </p:spTree>
    <p:extLst>
      <p:ext uri="{BB962C8B-B14F-4D97-AF65-F5344CB8AC3E}">
        <p14:creationId xmlns:p14="http://schemas.microsoft.com/office/powerpoint/2010/main" val="1890551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D4BC9D-033E-4D0A-A162-8CE93B6232C3}"/>
              </a:ext>
            </a:extLst>
          </p:cNvPr>
          <p:cNvPicPr>
            <a:picLocks noChangeAspect="1"/>
          </p:cNvPicPr>
          <p:nvPr/>
        </p:nvPicPr>
        <p:blipFill>
          <a:blip r:embed="rId2"/>
          <a:stretch>
            <a:fillRect/>
          </a:stretch>
        </p:blipFill>
        <p:spPr>
          <a:xfrm>
            <a:off x="1749307" y="112488"/>
            <a:ext cx="5645385" cy="6633023"/>
          </a:xfrm>
          <a:prstGeom prst="rect">
            <a:avLst/>
          </a:prstGeom>
        </p:spPr>
      </p:pic>
    </p:spTree>
    <p:extLst>
      <p:ext uri="{BB962C8B-B14F-4D97-AF65-F5344CB8AC3E}">
        <p14:creationId xmlns:p14="http://schemas.microsoft.com/office/powerpoint/2010/main" val="55927302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92D3138-F5F1-4D96-A2AA-103CC0DCE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02336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FCFE17C-16E8-4C5E-906F-B241B79BCA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655256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1438639"/>
              </p:ext>
            </p:extLst>
          </p:nvPr>
        </p:nvGraphicFramePr>
        <p:xfrm>
          <a:off x="76201" y="33528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0752925"/>
              </p:ext>
            </p:extLst>
          </p:nvPr>
        </p:nvGraphicFramePr>
        <p:xfrm>
          <a:off x="76200" y="365760"/>
          <a:ext cx="8991599" cy="6156960"/>
        </p:xfrm>
        <a:graphic>
          <a:graphicData uri="http://schemas.openxmlformats.org/drawingml/2006/table">
            <a:tbl>
              <a:tblPr firstRow="1" bandRow="1">
                <a:tableStyleId>{5C22544A-7EE6-4342-B048-85BDC9FD1C3A}</a:tableStyleId>
              </a:tblPr>
              <a:tblGrid>
                <a:gridCol w="2170386">
                  <a:extLst>
                    <a:ext uri="{9D8B030D-6E8A-4147-A177-3AD203B41FA5}">
                      <a16:colId xmlns:a16="http://schemas.microsoft.com/office/drawing/2014/main" val="20000"/>
                    </a:ext>
                  </a:extLst>
                </a:gridCol>
                <a:gridCol w="2092872">
                  <a:extLst>
                    <a:ext uri="{9D8B030D-6E8A-4147-A177-3AD203B41FA5}">
                      <a16:colId xmlns:a16="http://schemas.microsoft.com/office/drawing/2014/main" val="20001"/>
                    </a:ext>
                  </a:extLst>
                </a:gridCol>
                <a:gridCol w="2557955">
                  <a:extLst>
                    <a:ext uri="{9D8B030D-6E8A-4147-A177-3AD203B41FA5}">
                      <a16:colId xmlns:a16="http://schemas.microsoft.com/office/drawing/2014/main" val="20002"/>
                    </a:ext>
                  </a:extLst>
                </a:gridCol>
                <a:gridCol w="2170386">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p>
                      <a:pPr algn="ct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41C26333-839A-430D-B867-71537A869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8" y="1161691"/>
            <a:ext cx="7888941"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627C3BD-5C5E-44E1-8EC2-B2CB5DA53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18002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5443284"/>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It is God Who mandates capital punishment...God has already exercised this prerogative of divine retribution with the Flood. However, there is also now to be human retribution, in 9:6: </a:t>
            </a:r>
            <a:r>
              <a:rPr lang="en-US" sz="2800" i="1" dirty="0">
                <a:effectLst>
                  <a:outerShdw blurRad="38100" dist="38100" dir="2700000" algn="tl">
                    <a:srgbClr val="000000">
                      <a:alpha val="43137"/>
                    </a:srgbClr>
                  </a:outerShdw>
                </a:effectLst>
              </a:rPr>
              <a:t>Whosoever sheds man’s blood, by man shall his blood be shed</a:t>
            </a:r>
            <a:r>
              <a:rPr lang="en-US" sz="2800" dirty="0">
                <a:effectLst>
                  <a:outerShdw blurRad="38100" dist="38100" dir="2700000" algn="tl">
                    <a:srgbClr val="000000">
                      <a:alpha val="43137"/>
                    </a:srgbClr>
                  </a:outerShdw>
                </a:effectLst>
              </a:rPr>
              <a:t>. Man now has the authority to put another man to death. Capital punishment requires legal execution, and this enactment sets the stage for human government. Under the Noahic Covenant, the mandatory death penalty was only for the crime of premeditated murder. Later, the Mosaic Covenant will add other crimes requiring the death penalty, but as far as the Noahic Covenant goes, it is mandatory only for premeditated murder. The purpose is not to deter crime, but to punish …</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34446155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 evildoer. Much of the argument today about the use of capital punishment concerns whether it does or does not deter crime. Biblically speaking, that is irrelevant and not the issue. The issue for the Bible is punishing the evildoer, not reforming him or her. Genesis 9:6 concludes by giving the reason why there will be both divine and human retribution for the shedding of human blood: For in the image of God made he man. Therefore, although after the Fall it is a marred image, the image of God is still there.</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293351283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Deuteronomy 13:10-11</a:t>
            </a:r>
          </a:p>
          <a:p>
            <a:pPr lvl="0" algn="just" eaLnBrk="1" hangingPunct="1">
              <a:spcBef>
                <a:spcPct val="0"/>
              </a:spcBef>
              <a:buClrTx/>
              <a:buSzTx/>
              <a:defRPr/>
            </a:pPr>
            <a:r>
              <a:rPr lang="en-US" sz="3800" kern="1200" dirty="0">
                <a:effectLst>
                  <a:outerShdw blurRad="38100" dist="38100" dir="2700000" algn="tl">
                    <a:srgbClr val="000000">
                      <a:alpha val="43137"/>
                    </a:srgbClr>
                  </a:outerShdw>
                </a:effectLst>
                <a:cs typeface="Calibri" panose="020F0502020204030204" pitchFamily="34" charset="0"/>
              </a:rPr>
              <a:t>“</a:t>
            </a:r>
            <a:r>
              <a:rPr lang="en-US" kern="1200" dirty="0">
                <a:effectLst>
                  <a:outerShdw blurRad="38100" dist="38100" dir="2700000" algn="tl">
                    <a:srgbClr val="000000">
                      <a:alpha val="43137"/>
                    </a:srgbClr>
                  </a:outerShdw>
                </a:effectLst>
                <a:cs typeface="Calibri" panose="020F0502020204030204" pitchFamily="34" charset="0"/>
              </a:rPr>
              <a:t>So you shall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stone him to death</a:t>
            </a:r>
            <a:r>
              <a:rPr lang="en-US" sz="3800"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because he has sought to seduce you from the Lord your God who brought you out from the land of Egypt, out of the house of slavery. Then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all Israel will hear and be afraid, and will never again do such a wicked thing</a:t>
            </a:r>
            <a:r>
              <a:rPr lang="en-US" sz="3800"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among you.”</a:t>
            </a:r>
          </a:p>
        </p:txBody>
      </p:sp>
      <p:pic>
        <p:nvPicPr>
          <p:cNvPr id="6" name="Picture 5">
            <a:extLst>
              <a:ext uri="{FF2B5EF4-FFF2-40B4-BE49-F238E27FC236}">
                <a16:creationId xmlns:a16="http://schemas.microsoft.com/office/drawing/2014/main" id="{9073574C-976A-4F58-A67D-00F777594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3553" y="3733800"/>
            <a:ext cx="165689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7610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Ecclesiastes 8:11</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“Because the sentence against an evil deed is not executed quickly, therefore the hearts of the sons of men among them are given fully to do evil.”</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3105785" y="2953339"/>
            <a:ext cx="2932430" cy="1999661"/>
          </a:xfrm>
          <a:prstGeom prst="rect">
            <a:avLst/>
          </a:prstGeom>
        </p:spPr>
      </p:pic>
    </p:spTree>
    <p:extLst>
      <p:ext uri="{BB962C8B-B14F-4D97-AF65-F5344CB8AC3E}">
        <p14:creationId xmlns:p14="http://schemas.microsoft.com/office/powerpoint/2010/main" val="3680001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EA5C91B-EF41-4044-A170-D1F1556ED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11471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B6D1927-C53A-400B-B409-9EA193520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038292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da Thomas-Greenfield">
            <a:extLst>
              <a:ext uri="{FF2B5EF4-FFF2-40B4-BE49-F238E27FC236}">
                <a16:creationId xmlns:a16="http://schemas.microsoft.com/office/drawing/2014/main" id="{2D6A02CC-0DCA-4B64-9EB3-369CE0E90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447"/>
          <a:stretch/>
        </p:blipFill>
        <p:spPr bwMode="auto">
          <a:xfrm>
            <a:off x="963685" y="457200"/>
            <a:ext cx="721663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76830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203FB09-DAEF-48AE-840C-886E3BD49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226222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47900" y="228600"/>
            <a:ext cx="4648200" cy="838200"/>
          </a:xfrm>
        </p:spPr>
        <p:txBody>
          <a:bodyPr/>
          <a:lstStyle/>
          <a:p>
            <a:pPr algn="ctr" eaLnBrk="1" hangingPunct="1"/>
            <a:r>
              <a:rPr lang="en-US" sz="4000" dirty="0">
                <a:cs typeface="Calibri" pitchFamily="34" charset="0"/>
              </a:rPr>
              <a:t>Eighth</a:t>
            </a:r>
            <a:r>
              <a:rPr lang="en-US" sz="4000" dirty="0">
                <a:latin typeface="Calibri" pitchFamily="34" charset="0"/>
                <a:cs typeface="Calibri" pitchFamily="34" charset="0"/>
              </a:rPr>
              <a:t> Amendment</a:t>
            </a:r>
          </a:p>
        </p:txBody>
      </p:sp>
      <p:sp>
        <p:nvSpPr>
          <p:cNvPr id="2" name="Content Placeholder 2"/>
          <p:cNvSpPr>
            <a:spLocks noGrp="1"/>
          </p:cNvSpPr>
          <p:nvPr>
            <p:ph idx="1"/>
          </p:nvPr>
        </p:nvSpPr>
        <p:spPr>
          <a:xfrm>
            <a:off x="228600" y="1600200"/>
            <a:ext cx="5105400" cy="2971800"/>
          </a:xfrm>
        </p:spPr>
        <p:txBody>
          <a:bodyPr>
            <a:normAutofit/>
          </a:bodyPr>
          <a:lstStyle/>
          <a:p>
            <a:pPr marL="1588" indent="0" algn="just" eaLnBrk="1" fontAlgn="auto" hangingPunct="1">
              <a:spcAft>
                <a:spcPts val="0"/>
              </a:spcAft>
              <a:buClr>
                <a:schemeClr val="tx1">
                  <a:shade val="95000"/>
                </a:schemeClr>
              </a:buClr>
              <a:buNone/>
              <a:defRPr/>
            </a:pPr>
            <a:r>
              <a:rPr lang="en-US" sz="3600" dirty="0">
                <a:cs typeface="Calibri" pitchFamily="34" charset="0"/>
              </a:rPr>
              <a:t>“Excessive bail shall not be required, nor excessive fines imposed, nor </a:t>
            </a:r>
            <a:r>
              <a:rPr lang="en-US" sz="3600" b="1" u="sng" dirty="0">
                <a:solidFill>
                  <a:srgbClr val="FFFFCC"/>
                </a:solidFill>
                <a:cs typeface="Calibri" pitchFamily="34" charset="0"/>
              </a:rPr>
              <a:t>cruel and unusual punishments inflicted</a:t>
            </a:r>
            <a:r>
              <a:rPr lang="en-US" sz="36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5715000" y="1790700"/>
            <a:ext cx="3062288" cy="27813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371599" y="1946275"/>
            <a:ext cx="6620435"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Events following the flood (Gen 9)</a:t>
            </a:r>
          </a:p>
        </p:txBody>
      </p:sp>
      <p:pic>
        <p:nvPicPr>
          <p:cNvPr id="5" name="Picture 4">
            <a:extLst>
              <a:ext uri="{FF2B5EF4-FFF2-40B4-BE49-F238E27FC236}">
                <a16:creationId xmlns:a16="http://schemas.microsoft.com/office/drawing/2014/main" id="{F263665B-8EB4-457F-875E-508CA2A05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84760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476500" y="228600"/>
            <a:ext cx="4191000" cy="838200"/>
          </a:xfrm>
        </p:spPr>
        <p:txBody>
          <a:bodyPr/>
          <a:lstStyle/>
          <a:p>
            <a:pPr algn="ctr" eaLnBrk="1" hangingPunct="1"/>
            <a:r>
              <a:rPr lang="en-US" sz="4000" dirty="0">
                <a:cs typeface="Calibri" pitchFamily="34" charset="0"/>
              </a:rPr>
              <a:t>Fifth</a:t>
            </a:r>
            <a:r>
              <a:rPr lang="en-US" sz="4000" dirty="0">
                <a:latin typeface="Calibri" pitchFamily="34" charset="0"/>
                <a:cs typeface="Calibri" pitchFamily="34" charset="0"/>
              </a:rPr>
              <a:t> Amendment</a:t>
            </a:r>
          </a:p>
        </p:txBody>
      </p:sp>
      <p:sp>
        <p:nvSpPr>
          <p:cNvPr id="2" name="Content Placeholder 2"/>
          <p:cNvSpPr>
            <a:spLocks noGrp="1"/>
          </p:cNvSpPr>
          <p:nvPr>
            <p:ph idx="1"/>
          </p:nvPr>
        </p:nvSpPr>
        <p:spPr>
          <a:xfrm>
            <a:off x="0" y="1600200"/>
            <a:ext cx="8991600" cy="4114800"/>
          </a:xfrm>
        </p:spPr>
        <p:txBody>
          <a:bodyPr>
            <a:noAutofit/>
          </a:bodyPr>
          <a:lstStyle/>
          <a:p>
            <a:pPr marL="1588" indent="0" algn="just" eaLnBrk="1" fontAlgn="auto" hangingPunct="1">
              <a:spcAft>
                <a:spcPts val="0"/>
              </a:spcAft>
              <a:buClr>
                <a:schemeClr val="tx1">
                  <a:shade val="95000"/>
                </a:schemeClr>
              </a:buClr>
              <a:buNone/>
              <a:defRPr/>
            </a:pPr>
            <a:r>
              <a:rPr lang="en-US" sz="2800" dirty="0">
                <a:cs typeface="Calibri" pitchFamily="34" charset="0"/>
              </a:rPr>
              <a:t>“No person shall be held to answer for a </a:t>
            </a:r>
            <a:r>
              <a:rPr lang="en-US" sz="2800" b="1" u="sng" dirty="0">
                <a:solidFill>
                  <a:srgbClr val="FFFFCC"/>
                </a:solidFill>
                <a:cs typeface="Calibri" pitchFamily="34" charset="0"/>
              </a:rPr>
              <a:t>capital</a:t>
            </a:r>
            <a:r>
              <a:rPr lang="en-US" sz="2800" dirty="0">
                <a:cs typeface="Calibri" pitchFamily="34" charset="0"/>
              </a:rPr>
              <a:t>, or otherwise infamous </a:t>
            </a:r>
            <a:r>
              <a:rPr lang="en-US" sz="2800" b="1" u="sng" dirty="0">
                <a:solidFill>
                  <a:srgbClr val="FFFFCC"/>
                </a:solidFill>
                <a:cs typeface="Calibri" pitchFamily="34" charset="0"/>
              </a:rPr>
              <a:t>crime, unless</a:t>
            </a:r>
            <a:r>
              <a:rPr lang="en-US" sz="2800" dirty="0">
                <a:cs typeface="Calibri" pitchFamily="34" charset="0"/>
              </a:rPr>
              <a:t> on a presentment or indictment of a grand jury, except in cases arising in the land or naval forces, or in the militia, when in actual service in time of war or public danger; nor shall any person be subject for the same offense to be twice put in jeopardy of life or limb; nor shall be compelled in any criminal case to be a witness against himself, nor be </a:t>
            </a:r>
            <a:r>
              <a:rPr lang="en-US" sz="2800" b="1" u="sng" dirty="0">
                <a:solidFill>
                  <a:srgbClr val="FFFFCC"/>
                </a:solidFill>
                <a:cs typeface="Calibri" pitchFamily="34" charset="0"/>
              </a:rPr>
              <a:t>deprived of life</a:t>
            </a:r>
            <a:r>
              <a:rPr lang="en-US" sz="2800" dirty="0">
                <a:cs typeface="Calibri" pitchFamily="34" charset="0"/>
              </a:rPr>
              <a:t>, liberty, or property, </a:t>
            </a:r>
            <a:r>
              <a:rPr lang="en-US" sz="2800" b="1" u="sng" dirty="0">
                <a:solidFill>
                  <a:srgbClr val="FFFFCC"/>
                </a:solidFill>
                <a:cs typeface="Calibri" pitchFamily="34" charset="0"/>
              </a:rPr>
              <a:t>without due process of law</a:t>
            </a:r>
            <a:r>
              <a:rPr lang="en-US" sz="2800" dirty="0">
                <a:cs typeface="Calibri" pitchFamily="34" charset="0"/>
              </a:rPr>
              <a:t>; nor shall private property be taken for public use, without just compensation</a:t>
            </a:r>
            <a:r>
              <a:rPr lang="en-US" sz="28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8061020" y="76200"/>
            <a:ext cx="1006780" cy="914400"/>
          </a:xfrm>
          <a:prstGeom prst="rect">
            <a:avLst/>
          </a:prstGeom>
          <a:noFill/>
          <a:ln w="9525">
            <a:noFill/>
            <a:miter lim="800000"/>
            <a:headEnd/>
            <a:tailEnd/>
          </a:ln>
        </p:spPr>
      </p:pic>
    </p:spTree>
    <p:extLst>
      <p:ext uri="{BB962C8B-B14F-4D97-AF65-F5344CB8AC3E}">
        <p14:creationId xmlns:p14="http://schemas.microsoft.com/office/powerpoint/2010/main" val="6271675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28600"/>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spcBef>
                <a:spcPts val="0"/>
              </a:spcBef>
              <a:spcAft>
                <a:spcPts val="18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1484C2B-5E45-4669-ABDD-72810A4C42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738629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4300" y="594360"/>
          <a:ext cx="8915400" cy="5669280"/>
        </p:xfrm>
        <a:graphic>
          <a:graphicData uri="http://schemas.openxmlformats.org/drawingml/2006/table">
            <a:tbl>
              <a:tblPr firstRow="1" bandRow="1">
                <a:tableStyleId>{073A0DAA-6AF3-43AB-8588-CEC1D06C72B9}</a:tableStyleId>
              </a:tblPr>
              <a:tblGrid>
                <a:gridCol w="15621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4305300">
                  <a:extLst>
                    <a:ext uri="{9D8B030D-6E8A-4147-A177-3AD203B41FA5}">
                      <a16:colId xmlns:a16="http://schemas.microsoft.com/office/drawing/2014/main" val="20002"/>
                    </a:ext>
                  </a:extLst>
                </a:gridCol>
              </a:tblGrid>
              <a:tr h="944880">
                <a:tc gridSpan="3">
                  <a:txBody>
                    <a:bodyPr/>
                    <a:lstStyle/>
                    <a:p>
                      <a:pPr algn="ctr"/>
                      <a:r>
                        <a:rPr lang="en-US" sz="3600" b="0" kern="1200" dirty="0">
                          <a:solidFill>
                            <a:srgbClr val="00FFFF"/>
                          </a:solidFill>
                          <a:effectLst>
                            <a:outerShdw blurRad="38100" dist="38100" dir="2700000" algn="tl">
                              <a:srgbClr val="000000"/>
                            </a:outerShdw>
                          </a:effectLst>
                          <a:latin typeface="Calibri" panose="020F0502020204030204" pitchFamily="34" charset="0"/>
                          <a:ea typeface="+mj-ea"/>
                          <a:cs typeface="+mj-cs"/>
                        </a:rPr>
                        <a:t>ABORTION OR CAPITAL PUNISHMENT?</a:t>
                      </a:r>
                    </a:p>
                  </a:txBody>
                  <a:tcPr anchor="ct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extLst>
                  <a:ext uri="{0D108BD9-81ED-4DB2-BD59-A6C34878D82A}">
                    <a16:rowId xmlns:a16="http://schemas.microsoft.com/office/drawing/2014/main" val="2285671058"/>
                  </a:ext>
                </a:extLst>
              </a:tr>
              <a:tr h="944880">
                <a:tc>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C00000"/>
                          </a:solidFill>
                          <a:effectLst/>
                          <a:latin typeface="Calibri" panose="020F0502020204030204" pitchFamily="34" charset="0"/>
                          <a:cs typeface="Calibri" panose="020F0502020204030204" pitchFamily="34" charset="0"/>
                        </a:rPr>
                        <a:t>ABORTION</a:t>
                      </a:r>
                    </a:p>
                  </a:txBody>
                  <a:tcPr anchor="ctr"/>
                </a:tc>
                <a:tc>
                  <a:txBody>
                    <a:bodyPr/>
                    <a:lstStyle/>
                    <a:p>
                      <a:pPr algn="ctr"/>
                      <a:r>
                        <a:rPr lang="en-US" sz="2800" b="1" dirty="0">
                          <a:solidFill>
                            <a:srgbClr val="0000CC"/>
                          </a:solidFill>
                          <a:effectLst/>
                          <a:latin typeface="Calibri" panose="020F0502020204030204" pitchFamily="34" charset="0"/>
                          <a:cs typeface="Calibri" panose="020F0502020204030204" pitchFamily="34" charset="0"/>
                        </a:rPr>
                        <a:t>CAPITAL</a:t>
                      </a:r>
                      <a:r>
                        <a:rPr lang="en-US" sz="2800" b="1" baseline="0" dirty="0">
                          <a:solidFill>
                            <a:srgbClr val="0000CC"/>
                          </a:solidFill>
                          <a:effectLst/>
                          <a:latin typeface="Calibri" panose="020F0502020204030204" pitchFamily="34" charset="0"/>
                          <a:cs typeface="Calibri" panose="020F0502020204030204" pitchFamily="34" charset="0"/>
                        </a:rPr>
                        <a:t> PUNISHMENT</a:t>
                      </a:r>
                      <a:endParaRPr lang="en-US" sz="2800" b="1" dirty="0">
                        <a:solidFill>
                          <a:srgbClr val="0000CC"/>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944880">
                <a:tc>
                  <a:txBody>
                    <a:bodyPr/>
                    <a:lstStyle/>
                    <a:p>
                      <a:pPr marL="114300" indent="0" algn="l"/>
                      <a:r>
                        <a:rPr lang="en-US" sz="2800" b="1" dirty="0">
                          <a:effectLst/>
                          <a:latin typeface="Calibri" panose="020F0502020204030204" pitchFamily="34" charset="0"/>
                          <a:cs typeface="Calibri" panose="020F0502020204030204" pitchFamily="34" charset="0"/>
                        </a:rPr>
                        <a:t>Birth?</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Unborn</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Born</a:t>
                      </a:r>
                    </a:p>
                  </a:txBody>
                  <a:tcPr anchor="ctr"/>
                </a:tc>
                <a:extLst>
                  <a:ext uri="{0D108BD9-81ED-4DB2-BD59-A6C34878D82A}">
                    <a16:rowId xmlns:a16="http://schemas.microsoft.com/office/drawing/2014/main" val="10001"/>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Crime?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latin typeface="Calibri" panose="020F0502020204030204" pitchFamily="34" charset="0"/>
                          <a:ea typeface="+mn-ea"/>
                          <a:cs typeface="Calibri" panose="020F0502020204030204" pitchFamily="34" charset="0"/>
                        </a:rPr>
                        <a:t>No crime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mn-ea"/>
                          <a:cs typeface="Calibri" panose="020F0502020204030204" pitchFamily="34" charset="0"/>
                        </a:rPr>
                        <a:t>Committed a crime</a:t>
                      </a:r>
                    </a:p>
                  </a:txBody>
                  <a:tcPr anchor="ctr"/>
                </a:tc>
                <a:extLst>
                  <a:ext uri="{0D108BD9-81ED-4DB2-BD59-A6C34878D82A}">
                    <a16:rowId xmlns:a16="http://schemas.microsoft.com/office/drawing/2014/main" val="10002"/>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Trial?</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Not tried by a jury of peers</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Tried by a jury of peers</a:t>
                      </a:r>
                    </a:p>
                  </a:txBody>
                  <a:tcPr anchor="ctr"/>
                </a:tc>
                <a:extLst>
                  <a:ext uri="{0D108BD9-81ED-4DB2-BD59-A6C34878D82A}">
                    <a16:rowId xmlns:a16="http://schemas.microsoft.com/office/drawing/2014/main" val="10003"/>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Guilt?</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Innocent</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Guilty</a:t>
                      </a:r>
                    </a:p>
                  </a:txBody>
                  <a:tcPr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pic>
        <p:nvPicPr>
          <p:cNvPr id="5" name="Picture 4">
            <a:extLst>
              <a:ext uri="{FF2B5EF4-FFF2-40B4-BE49-F238E27FC236}">
                <a16:creationId xmlns:a16="http://schemas.microsoft.com/office/drawing/2014/main" id="{C67BAC87-BD02-469A-ADAD-ED393906B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
        <p:nvSpPr>
          <p:cNvPr id="6" name="Rectangle 3">
            <a:extLst>
              <a:ext uri="{FF2B5EF4-FFF2-40B4-BE49-F238E27FC236}">
                <a16:creationId xmlns:a16="http://schemas.microsoft.com/office/drawing/2014/main" id="{2104AE33-BD90-446E-AB1A-4C50F931A9B0}"/>
              </a:ext>
            </a:extLst>
          </p:cNvPr>
          <p:cNvSpPr txBox="1">
            <a:spLocks noChangeArrowheads="1"/>
          </p:cNvSpPr>
          <p:nvPr/>
        </p:nvSpPr>
        <p:spPr bwMode="auto">
          <a:xfrm>
            <a:off x="819150" y="1790700"/>
            <a:ext cx="763905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kern="0" dirty="0">
                <a:solidFill>
                  <a:srgbClr val="FFFFCC"/>
                </a:solidFill>
                <a:effectLst>
                  <a:outerShdw blurRad="38100" dist="38100" dir="2700000" algn="tl">
                    <a:srgbClr val="000000">
                      <a:alpha val="43137"/>
                    </a:srgbClr>
                  </a:outerShdw>
                </a:effectLst>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Cultural precedent for the Mosaic Law (Gen 9:4; Lev 17:11)</a:t>
            </a:r>
          </a:p>
        </p:txBody>
      </p:sp>
    </p:spTree>
    <p:extLst>
      <p:ext uri="{BB962C8B-B14F-4D97-AF65-F5344CB8AC3E}">
        <p14:creationId xmlns:p14="http://schemas.microsoft.com/office/powerpoint/2010/main" val="1444978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985838"/>
            <a:ext cx="8686800"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67834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pensationalism versus Covenantalism | Evidence Unseen">
            <a:extLst>
              <a:ext uri="{FF2B5EF4-FFF2-40B4-BE49-F238E27FC236}">
                <a16:creationId xmlns:a16="http://schemas.microsoft.com/office/drawing/2014/main" id="{7AC067C2-31BB-4C31-92F4-23AF7AA543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950949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Genesis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Outline</a:t>
            </a:r>
          </a:p>
        </p:txBody>
      </p:sp>
      <p:sp>
        <p:nvSpPr>
          <p:cNvPr id="148483" name="Rectangle 3"/>
          <p:cNvSpPr>
            <a:spLocks noGrp="1" noChangeArrowheads="1"/>
          </p:cNvSpPr>
          <p:nvPr>
            <p:ph type="body" idx="1"/>
          </p:nvPr>
        </p:nvSpPr>
        <p:spPr>
          <a:xfrm>
            <a:off x="1371599" y="1294514"/>
            <a:ext cx="7074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Abating of the waters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Tests for dry land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Exit from the ark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Post-flood events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A6F0368-AD09-48BE-B69B-C2E402E2CC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033465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85636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pic>
        <p:nvPicPr>
          <p:cNvPr id="5" name="Picture 4">
            <a:extLst>
              <a:ext uri="{FF2B5EF4-FFF2-40B4-BE49-F238E27FC236}">
                <a16:creationId xmlns:a16="http://schemas.microsoft.com/office/drawing/2014/main" id="{C67BAC87-BD02-469A-ADAD-ED393906B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
        <p:nvSpPr>
          <p:cNvPr id="6" name="Rectangle 3">
            <a:extLst>
              <a:ext uri="{FF2B5EF4-FFF2-40B4-BE49-F238E27FC236}">
                <a16:creationId xmlns:a16="http://schemas.microsoft.com/office/drawing/2014/main" id="{2104AE33-BD90-446E-AB1A-4C50F931A9B0}"/>
              </a:ext>
            </a:extLst>
          </p:cNvPr>
          <p:cNvSpPr txBox="1">
            <a:spLocks noChangeArrowheads="1"/>
          </p:cNvSpPr>
          <p:nvPr/>
        </p:nvSpPr>
        <p:spPr bwMode="auto">
          <a:xfrm>
            <a:off x="819150" y="1790700"/>
            <a:ext cx="763905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Cultural precedent for the Mosaic Law (Gen 9:4; Lev 17:11)</a:t>
            </a:r>
          </a:p>
        </p:txBody>
      </p:sp>
    </p:spTree>
    <p:extLst>
      <p:ext uri="{BB962C8B-B14F-4D97-AF65-F5344CB8AC3E}">
        <p14:creationId xmlns:p14="http://schemas.microsoft.com/office/powerpoint/2010/main" val="202449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2590800" y="228600"/>
            <a:ext cx="36957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Genesis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Post Flood events</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828800"/>
            <a:ext cx="7315200" cy="4572000"/>
          </a:xfrm>
          <a:prstGeom prst="rect">
            <a:avLst/>
          </a:prstGeom>
        </p:spPr>
      </p:pic>
      <p:pic>
        <p:nvPicPr>
          <p:cNvPr id="5" name="Picture 4">
            <a:extLst>
              <a:ext uri="{FF2B5EF4-FFF2-40B4-BE49-F238E27FC236}">
                <a16:creationId xmlns:a16="http://schemas.microsoft.com/office/drawing/2014/main" id="{CCF1956F-CD7B-4B60-8D87-443E51466E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62543093-3488-41B6-9C72-7FE9940E6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694931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1947664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3CF6CB25-9A8E-45EB-8C25-B1916A2F5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16134</TotalTime>
  <Words>3643</Words>
  <Application>Microsoft Office PowerPoint</Application>
  <PresentationFormat>On-screen Show (4:3)</PresentationFormat>
  <Paragraphs>407</Paragraphs>
  <Slides>81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Calibri</vt:lpstr>
      <vt:lpstr>MarkingPen</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8:20–9:29 Post Flood events</vt:lpstr>
      <vt:lpstr>Outline</vt:lpstr>
      <vt:lpstr>Outline</vt:lpstr>
      <vt:lpstr>Outline</vt:lpstr>
      <vt:lpstr>Noahic Covenant: Promise  (Gen 8:20-22)</vt:lpstr>
      <vt:lpstr>Outline</vt:lpstr>
      <vt:lpstr>Noahic Covenant: Provision  (Gen 9:1-7)</vt:lpstr>
      <vt:lpstr>Noahic Covenant: Provision  (Gen 9:1-7)</vt:lpstr>
      <vt:lpstr>Noahic Covenant: Provision  (Gen 9:1-7)</vt:lpstr>
      <vt:lpstr>PowerPoint Presentation</vt:lpstr>
      <vt:lpstr>PowerPoint Presentation</vt:lpstr>
      <vt:lpstr>PowerPoint Presentation</vt:lpstr>
      <vt:lpstr>THE DIVINE INSTITUTIONS</vt:lpstr>
      <vt:lpstr>THE DIVINE INSTITUTIONS</vt:lpstr>
      <vt:lpstr>PowerPoint Presentation</vt:lpstr>
      <vt:lpstr>PowerPoint Presentation</vt:lpstr>
      <vt:lpstr>Founders’ Sources</vt:lpstr>
      <vt:lpstr>John Locke</vt:lpstr>
      <vt:lpstr>PowerPoint Presentation</vt:lpstr>
      <vt:lpstr>Synthetic Outline</vt:lpstr>
      <vt:lpstr>Synthetic Outline</vt:lpstr>
      <vt:lpstr>Principles of Civil Disobedience</vt:lpstr>
      <vt:lpstr>PowerPoint Presentation</vt:lpstr>
      <vt:lpstr>Oregon Declares War on Aaron &amp; Melissa Klein </vt:lpstr>
      <vt:lpstr>PowerPoint Presentation</vt:lpstr>
      <vt:lpstr>Noahic Covenant: Provision  (Gen 9:1-7)</vt:lpstr>
      <vt:lpstr>PowerPoint Presentation</vt:lpstr>
      <vt:lpstr>Noahic Covenant: Provision  (Gen 9:1-7)</vt:lpstr>
      <vt:lpstr>PowerPoint Presentation</vt:lpstr>
      <vt:lpstr>PowerPoint Presentation</vt:lpstr>
      <vt:lpstr>PowerPoint Presentation</vt:lpstr>
      <vt:lpstr>Robert Charles Winthrop</vt:lpstr>
      <vt:lpstr>Noahic Covenant: Provision  (Gen 9:1-7)</vt:lpstr>
      <vt:lpstr>PowerPoint Presentation</vt:lpstr>
      <vt:lpstr>PowerPoint Presentation</vt:lpstr>
      <vt:lpstr>PowerPoint Presentation</vt:lpstr>
      <vt:lpstr>PowerPoint Presentation</vt:lpstr>
      <vt:lpstr>PowerPoint Presentation</vt:lpstr>
      <vt:lpstr>PowerPoint Presentation</vt:lpstr>
      <vt:lpstr>Declaration of Independence</vt:lpstr>
      <vt:lpstr>John Adams</vt:lpstr>
      <vt:lpstr>Declaration of Independence</vt:lpstr>
      <vt:lpstr>Speech by Attorney General Janet Reno, Newark, New Jersey, May 5, 1995. Quoted in James Bovard, “Waco Must Get a Hearing,” Wall Street Journal, May 15, 1995.</vt:lpstr>
      <vt:lpstr>Objections to Capital Punishment</vt:lpstr>
      <vt:lpstr>Objections to Capital Punishment</vt:lpstr>
      <vt:lpstr>PowerPoint Presentation</vt:lpstr>
      <vt:lpstr>PowerPoint Presentation</vt:lpstr>
      <vt:lpstr>Objections to Capital Punishment</vt:lpstr>
      <vt:lpstr>Objections to Capital Punishment</vt:lpstr>
      <vt:lpstr>PowerPoint Presentation</vt:lpstr>
      <vt:lpstr>PowerPoint Presentation</vt:lpstr>
      <vt:lpstr>PowerPoint Presentation</vt:lpstr>
      <vt:lpstr>Objections to Capital Punishment</vt:lpstr>
      <vt:lpstr>PowerPoint Presentation</vt:lpstr>
      <vt:lpstr>PowerPoint Presentation</vt:lpstr>
      <vt:lpstr>PowerPoint Presentation</vt:lpstr>
      <vt:lpstr>PowerPoint Presentation</vt:lpstr>
      <vt:lpstr>Objections to Capital Punishment</vt:lpstr>
      <vt:lpstr>Objections to Capital Punishment</vt:lpstr>
      <vt:lpstr>PowerPoint Presentation</vt:lpstr>
      <vt:lpstr>Objections to Capital Punishment</vt:lpstr>
      <vt:lpstr>Eighth Amendment</vt:lpstr>
      <vt:lpstr>Fifth Amendment</vt:lpstr>
      <vt:lpstr>Objections to Capital Punishment</vt:lpstr>
      <vt:lpstr>PowerPoint Presentation</vt:lpstr>
      <vt:lpstr>Noahic Covenant: Provision  (Gen 9:1-7)</vt:lpstr>
      <vt:lpstr>PowerPoint Presentation</vt:lpstr>
      <vt:lpstr>PowerPoint Presentation</vt:lpstr>
      <vt:lpstr>Conclusion</vt:lpstr>
      <vt:lpstr>Genesis 8‒9 Outline</vt:lpstr>
      <vt:lpstr>Outline</vt:lpstr>
      <vt:lpstr>Noahic Covenant: Provision  (Gen 9:1-7)</vt:lpstr>
      <vt:lpstr>Noahic Covenant: Provision  (Gen 9:1-7)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036 - 9v5-6</dc:title>
  <dc:subject>Genesis 9</dc:subject>
  <dc:creator>A. Woods</dc:creator>
  <dc:description>Modified by Jim McGowan</dc:description>
  <cp:lastModifiedBy>Jim McGowan</cp:lastModifiedBy>
  <cp:revision>1670</cp:revision>
  <cp:lastPrinted>2021-05-16T01:55:42Z</cp:lastPrinted>
  <dcterms:created xsi:type="dcterms:W3CDTF">2009-03-17T12:21:13Z</dcterms:created>
  <dcterms:modified xsi:type="dcterms:W3CDTF">2021-05-16T01:56:08Z</dcterms:modified>
</cp:coreProperties>
</file>