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5"/>
  </p:notesMasterIdLst>
  <p:handoutMasterIdLst>
    <p:handoutMasterId r:id="rId66"/>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176" r:id="rId14"/>
    <p:sldId id="7177" r:id="rId15"/>
    <p:sldId id="7191" r:id="rId16"/>
    <p:sldId id="7192" r:id="rId17"/>
    <p:sldId id="7193" r:id="rId18"/>
    <p:sldId id="7190" r:id="rId19"/>
    <p:sldId id="7203" r:id="rId20"/>
    <p:sldId id="7204" r:id="rId21"/>
    <p:sldId id="4646" r:id="rId22"/>
    <p:sldId id="4675" r:id="rId23"/>
    <p:sldId id="6296" r:id="rId24"/>
    <p:sldId id="6314" r:id="rId25"/>
    <p:sldId id="6859" r:id="rId26"/>
    <p:sldId id="7215" r:id="rId27"/>
    <p:sldId id="6434" r:id="rId28"/>
    <p:sldId id="7230" r:id="rId29"/>
    <p:sldId id="7038" r:id="rId30"/>
    <p:sldId id="6765" r:id="rId31"/>
    <p:sldId id="6794" r:id="rId32"/>
    <p:sldId id="270" r:id="rId33"/>
    <p:sldId id="7205" r:id="rId34"/>
    <p:sldId id="7216" r:id="rId35"/>
    <p:sldId id="7217" r:id="rId36"/>
    <p:sldId id="7221" r:id="rId37"/>
    <p:sldId id="7222" r:id="rId38"/>
    <p:sldId id="7223" r:id="rId39"/>
    <p:sldId id="2659" r:id="rId40"/>
    <p:sldId id="2645" r:id="rId41"/>
    <p:sldId id="2651" r:id="rId42"/>
    <p:sldId id="2650" r:id="rId43"/>
    <p:sldId id="2657" r:id="rId44"/>
    <p:sldId id="2691" r:id="rId45"/>
    <p:sldId id="7209" r:id="rId46"/>
    <p:sldId id="7229" r:id="rId47"/>
    <p:sldId id="7224" r:id="rId48"/>
    <p:sldId id="7225" r:id="rId49"/>
    <p:sldId id="7226" r:id="rId50"/>
    <p:sldId id="7227" r:id="rId51"/>
    <p:sldId id="2331" r:id="rId52"/>
    <p:sldId id="7228" r:id="rId53"/>
    <p:sldId id="7174" r:id="rId54"/>
    <p:sldId id="7214" r:id="rId55"/>
    <p:sldId id="7206" r:id="rId56"/>
    <p:sldId id="7210" r:id="rId57"/>
    <p:sldId id="7218" r:id="rId58"/>
    <p:sldId id="7219" r:id="rId59"/>
    <p:sldId id="4853" r:id="rId60"/>
    <p:sldId id="6779" r:id="rId61"/>
    <p:sldId id="6981" r:id="rId62"/>
    <p:sldId id="7220" r:id="rId63"/>
    <p:sldId id="7213"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D0392-94C8-40EC-A5D7-F5C83A9617DA}" v="2" dt="2021-05-06T00:31:2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478" autoAdjust="0"/>
  </p:normalViewPr>
  <p:slideViewPr>
    <p:cSldViewPr>
      <p:cViewPr varScale="1">
        <p:scale>
          <a:sx n="105" d="100"/>
          <a:sy n="105" d="100"/>
        </p:scale>
        <p:origin x="15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4123"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24D0392-94C8-40EC-A5D7-F5C83A9617DA}"/>
    <pc:docChg chg="custSel addSld delSld modSld sldOrd">
      <pc:chgData name="Jim McGowan" userId="e2c7446dd3aca506" providerId="LiveId" clId="{724D0392-94C8-40EC-A5D7-F5C83A9617DA}" dt="2021-05-06T00:35:36.786" v="112" actId="1036"/>
      <pc:docMkLst>
        <pc:docMk/>
      </pc:docMkLst>
      <pc:sldChg chg="addSp delSp modSp del mod">
        <pc:chgData name="Jim McGowan" userId="e2c7446dd3aca506" providerId="LiveId" clId="{724D0392-94C8-40EC-A5D7-F5C83A9617DA}" dt="2021-05-06T00:31:43.502" v="56" actId="47"/>
        <pc:sldMkLst>
          <pc:docMk/>
          <pc:sldMk cId="2218675284" sldId="3866"/>
        </pc:sldMkLst>
        <pc:spChg chg="mod">
          <ac:chgData name="Jim McGowan" userId="e2c7446dd3aca506" providerId="LiveId" clId="{724D0392-94C8-40EC-A5D7-F5C83A9617DA}" dt="2021-05-06T00:30:05.811" v="44" actId="108"/>
          <ac:spMkLst>
            <pc:docMk/>
            <pc:sldMk cId="2218675284" sldId="3866"/>
            <ac:spMk id="134147" creationId="{00000000-0000-0000-0000-000000000000}"/>
          </ac:spMkLst>
        </pc:spChg>
        <pc:graphicFrameChg chg="add del modGraphic">
          <ac:chgData name="Jim McGowan" userId="e2c7446dd3aca506" providerId="LiveId" clId="{724D0392-94C8-40EC-A5D7-F5C83A9617DA}" dt="2021-05-06T00:29:59.189" v="43" actId="478"/>
          <ac:graphicFrameMkLst>
            <pc:docMk/>
            <pc:sldMk cId="2218675284" sldId="3866"/>
            <ac:graphicFrameMk id="4" creationId="{1279C9D3-2BB5-493F-9EA4-85B6EBDE5039}"/>
          </ac:graphicFrameMkLst>
        </pc:graphicFrameChg>
      </pc:sldChg>
      <pc:sldChg chg="delSp modSp del mod">
        <pc:chgData name="Jim McGowan" userId="e2c7446dd3aca506" providerId="LiveId" clId="{724D0392-94C8-40EC-A5D7-F5C83A9617DA}" dt="2021-05-06T00:31:49.851" v="57" actId="47"/>
        <pc:sldMkLst>
          <pc:docMk/>
          <pc:sldMk cId="3238849853" sldId="7201"/>
        </pc:sldMkLst>
        <pc:spChg chg="del mod">
          <ac:chgData name="Jim McGowan" userId="e2c7446dd3aca506" providerId="LiveId" clId="{724D0392-94C8-40EC-A5D7-F5C83A9617DA}" dt="2021-05-06T00:30:51.890" v="48" actId="478"/>
          <ac:spMkLst>
            <pc:docMk/>
            <pc:sldMk cId="3238849853" sldId="7201"/>
            <ac:spMk id="134147" creationId="{00000000-0000-0000-0000-000000000000}"/>
          </ac:spMkLst>
        </pc:spChg>
      </pc:sldChg>
      <pc:sldChg chg="addSp delSp modSp new mod ord">
        <pc:chgData name="Jim McGowan" userId="e2c7446dd3aca506" providerId="LiveId" clId="{724D0392-94C8-40EC-A5D7-F5C83A9617DA}" dt="2021-05-06T00:35:04.444" v="101" actId="5793"/>
        <pc:sldMkLst>
          <pc:docMk/>
          <pc:sldMk cId="2142007631" sldId="7203"/>
        </pc:sldMkLst>
        <pc:spChg chg="add mod">
          <ac:chgData name="Jim McGowan" userId="e2c7446dd3aca506" providerId="LiveId" clId="{724D0392-94C8-40EC-A5D7-F5C83A9617DA}" dt="2021-05-06T00:35:04.444" v="101" actId="5793"/>
          <ac:spMkLst>
            <pc:docMk/>
            <pc:sldMk cId="2142007631" sldId="7203"/>
            <ac:spMk id="3" creationId="{78D54D29-A38C-40C3-941D-9AD3C8BEB086}"/>
          </ac:spMkLst>
        </pc:spChg>
        <pc:picChg chg="add mod ord">
          <ac:chgData name="Jim McGowan" userId="e2c7446dd3aca506" providerId="LiveId" clId="{724D0392-94C8-40EC-A5D7-F5C83A9617DA}" dt="2021-05-06T00:31:10.670" v="50" actId="167"/>
          <ac:picMkLst>
            <pc:docMk/>
            <pc:sldMk cId="2142007631" sldId="7203"/>
            <ac:picMk id="4" creationId="{7B46A27F-C7ED-4DEC-A8E7-43786CF0CC74}"/>
          </ac:picMkLst>
        </pc:picChg>
        <pc:picChg chg="add del mod">
          <ac:chgData name="Jim McGowan" userId="e2c7446dd3aca506" providerId="LiveId" clId="{724D0392-94C8-40EC-A5D7-F5C83A9617DA}" dt="2021-05-06T00:32:23.243" v="76" actId="478"/>
          <ac:picMkLst>
            <pc:docMk/>
            <pc:sldMk cId="2142007631" sldId="7203"/>
            <ac:picMk id="5" creationId="{31767E93-2E47-4847-ADF4-F4B66A063E15}"/>
          </ac:picMkLst>
        </pc:picChg>
      </pc:sldChg>
      <pc:sldChg chg="modSp add mod">
        <pc:chgData name="Jim McGowan" userId="e2c7446dd3aca506" providerId="LiveId" clId="{724D0392-94C8-40EC-A5D7-F5C83A9617DA}" dt="2021-05-06T00:35:36.786" v="112" actId="1036"/>
        <pc:sldMkLst>
          <pc:docMk/>
          <pc:sldMk cId="598702200" sldId="7204"/>
        </pc:sldMkLst>
        <pc:spChg chg="mod">
          <ac:chgData name="Jim McGowan" userId="e2c7446dd3aca506" providerId="LiveId" clId="{724D0392-94C8-40EC-A5D7-F5C83A9617DA}" dt="2021-05-06T00:35:17.230" v="102" actId="6549"/>
          <ac:spMkLst>
            <pc:docMk/>
            <pc:sldMk cId="598702200" sldId="7204"/>
            <ac:spMk id="3" creationId="{78D54D29-A38C-40C3-941D-9AD3C8BEB086}"/>
          </ac:spMkLst>
        </pc:spChg>
        <pc:picChg chg="mod">
          <ac:chgData name="Jim McGowan" userId="e2c7446dd3aca506" providerId="LiveId" clId="{724D0392-94C8-40EC-A5D7-F5C83A9617DA}" dt="2021-05-06T00:35:36.786" v="112" actId="1036"/>
          <ac:picMkLst>
            <pc:docMk/>
            <pc:sldMk cId="598702200" sldId="7204"/>
            <ac:picMk id="5" creationId="{31767E93-2E47-4847-ADF4-F4B66A063E15}"/>
          </ac:picMkLst>
        </pc:picChg>
      </pc:sldChg>
    </pc:docChg>
  </pc:docChgLst>
  <pc:docChgLst>
    <pc:chgData name="Jim McGowan" userId="e2c7446dd3aca506" providerId="LiveId" clId="{AF9EEA1C-1F64-4EF4-9C23-5B2ECBB9B095}"/>
    <pc:docChg chg="modSld">
      <pc:chgData name="Jim McGowan" userId="e2c7446dd3aca506" providerId="LiveId" clId="{AF9EEA1C-1F64-4EF4-9C23-5B2ECBB9B095}" dt="2021-04-29T00:26:42.457" v="8" actId="20577"/>
      <pc:docMkLst>
        <pc:docMk/>
      </pc:docMkLst>
      <pc:sldChg chg="modSp mod">
        <pc:chgData name="Jim McGowan" userId="e2c7446dd3aca506" providerId="LiveId" clId="{AF9EEA1C-1F64-4EF4-9C23-5B2ECBB9B095}" dt="2021-04-29T00:26:42.457" v="8" actId="20577"/>
        <pc:sldMkLst>
          <pc:docMk/>
          <pc:sldMk cId="0" sldId="446"/>
        </pc:sldMkLst>
        <pc:spChg chg="mod">
          <ac:chgData name="Jim McGowan" userId="e2c7446dd3aca506" providerId="LiveId" clId="{AF9EEA1C-1F64-4EF4-9C23-5B2ECBB9B095}" dt="2021-04-29T00:26:42.457" v="8" actId="20577"/>
          <ac:spMkLst>
            <pc:docMk/>
            <pc:sldMk cId="0" sldId="446"/>
            <ac:spMk id="20482" creationId="{592F55D8-9CA3-4032-B2AD-26AFF97866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027 - James 5:7-12</a:t>
            </a:r>
          </a:p>
          <a:p>
            <a:pPr>
              <a:defRPr/>
            </a:pPr>
            <a:r>
              <a:rPr lang="en-US" sz="1500" dirty="0"/>
              <a:t>05-12-2021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5/12/2021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52</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90843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277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5/12/2021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 id="214748383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048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5" name="Picture 1">
            <a:extLst>
              <a:ext uri="{FF2B5EF4-FFF2-40B4-BE49-F238E27FC236}">
                <a16:creationId xmlns:a16="http://schemas.microsoft.com/office/drawing/2014/main" id="{C6313B5B-515A-4138-B6A0-986B5EF9CDD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Problem of Planning without Depending Upon God (4:16-17)</a:t>
            </a:r>
          </a:p>
        </p:txBody>
      </p:sp>
      <p:pic>
        <p:nvPicPr>
          <p:cNvPr id="5" name="Picture 1">
            <a:extLst>
              <a:ext uri="{FF2B5EF4-FFF2-40B4-BE49-F238E27FC236}">
                <a16:creationId xmlns:a16="http://schemas.microsoft.com/office/drawing/2014/main" id="{03EEC1CB-5A05-4C6F-A7DA-797813C3FC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85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52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Use of Wealth</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Predicted judgment coming on rich oppressors (5:1-3)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Reasons for coming judgment (5:4-6)</a:t>
            </a:r>
          </a:p>
        </p:txBody>
      </p:sp>
      <p:pic>
        <p:nvPicPr>
          <p:cNvPr id="5" name="Picture 1">
            <a:extLst>
              <a:ext uri="{FF2B5EF4-FFF2-40B4-BE49-F238E27FC236}">
                <a16:creationId xmlns:a16="http://schemas.microsoft.com/office/drawing/2014/main" id="{CED46E64-88F3-4D67-A33D-BFD606D038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3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Reasons for the Coming Judgment</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Unpaid wages (5:4)</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Wanton luxury (5:5)</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Condemnation of the innocent (5:6)</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3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3058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95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305800"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2D47E72C-F0F0-4207-8C82-295DCF0751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20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304800"/>
            <a:ext cx="7772400" cy="6858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eaLnBrk="0" hangingPunct="0">
              <a:spcBef>
                <a:spcPts val="0"/>
              </a:spcBef>
              <a:spcAft>
                <a:spcPts val="1200"/>
              </a:spcAft>
              <a:buClr>
                <a:schemeClr val="tx2"/>
              </a:buClr>
              <a:buSzPct val="75000"/>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John 14:1–4</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effectLst>
                  <a:outerShdw blurRad="38100" dist="38100" dir="2700000" algn="tl">
                    <a:srgbClr val="000000">
                      <a:alpha val="43137"/>
                    </a:srgbClr>
                  </a:outerShdw>
                </a:effectLst>
                <a:latin typeface="Calibri" panose="020F0502020204030204" pitchFamily="34" charset="0"/>
              </a:rPr>
              <a:t>, that where I am, </a:t>
            </a:r>
            <a:r>
              <a:rPr lang="en-US" sz="3200" i="1" dirty="0">
                <a:effectLst>
                  <a:outerShdw blurRad="38100" dist="38100" dir="2700000" algn="tl">
                    <a:srgbClr val="000000">
                      <a:alpha val="43137"/>
                    </a:srgbClr>
                  </a:outerShdw>
                </a:effectLst>
                <a:latin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rPr>
              <a:t> you may be also. </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kern="1200" dirty="0">
                <a:solidFill>
                  <a:schemeClr val="tx2"/>
                </a:solidFill>
                <a:ea typeface="+mj-ea"/>
              </a:rPr>
              <a:t>1 Thessalonians 4:13-15</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a:t>
            </a:r>
            <a:r>
              <a:rPr lang="en-US" b="1" u="sng"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are alive and remain until the coming of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precede those who </a:t>
            </a:r>
            <a:r>
              <a:rPr lang="en-US" dirty="0">
                <a:effectLst>
                  <a:outerShdw blurRad="38100" dist="38100" dir="2700000" algn="tl">
                    <a:srgbClr val="000000">
                      <a:alpha val="43137"/>
                    </a:srgbClr>
                  </a:outerShdw>
                </a:effectLst>
                <a:cs typeface="Calibri" panose="020F0502020204030204" pitchFamily="34" charset="0"/>
              </a:rPr>
              <a:t>have fallen asleep.</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405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1 Corinthians 15:51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tell you a mystery; </a:t>
            </a:r>
            <a:r>
              <a:rPr lang="en-US" sz="3600" b="1" u="sng"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 all sleep, 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all be changed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0004" y="2286000"/>
            <a:ext cx="3323992" cy="2743200"/>
          </a:xfrm>
          <a:prstGeom prst="ellipse">
            <a:avLst/>
          </a:prstGeom>
          <a:ln>
            <a:noFill/>
          </a:ln>
          <a:effectLst>
            <a:softEdge rad="112500"/>
          </a:effectLst>
        </p:spPr>
      </p:pic>
    </p:spTree>
    <p:extLst>
      <p:ext uri="{BB962C8B-B14F-4D97-AF65-F5344CB8AC3E}">
        <p14:creationId xmlns:p14="http://schemas.microsoft.com/office/powerpoint/2010/main" val="138051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A2586-11BE-4D22-95D0-A4B40A289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8" name="TextBox 7">
            <a:extLst>
              <a:ext uri="{FF2B5EF4-FFF2-40B4-BE49-F238E27FC236}">
                <a16:creationId xmlns:a16="http://schemas.microsoft.com/office/drawing/2014/main" id="{DC004D66-7F9D-462D-95E7-1509380CE233}"/>
              </a:ext>
            </a:extLst>
          </p:cNvPr>
          <p:cNvSpPr txBox="1"/>
          <p:nvPr/>
        </p:nvSpPr>
        <p:spPr>
          <a:xfrm>
            <a:off x="0" y="0"/>
            <a:ext cx="9144000" cy="2523768"/>
          </a:xfrm>
          <a:prstGeom prst="rect">
            <a:avLst/>
          </a:prstGeom>
          <a:noFill/>
        </p:spPr>
        <p:txBody>
          <a:bodyPr wrap="square">
            <a:spAutoFit/>
          </a:bodyPr>
          <a:lstStyle/>
          <a:p>
            <a:pPr marL="0" marR="0" algn="ctr" defTabSz="685800"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Titus 2:13</a:t>
            </a:r>
          </a:p>
          <a:p>
            <a:pPr marL="0" marR="0"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rPr>
              <a:t>“Looking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rPr>
              <a:t> and the appearing of the glory of our great God and Savior, Christ Jesus.” </a:t>
            </a:r>
          </a:p>
        </p:txBody>
      </p:sp>
      <p:pic>
        <p:nvPicPr>
          <p:cNvPr id="5" name="Picture 4">
            <a:extLst>
              <a:ext uri="{FF2B5EF4-FFF2-40B4-BE49-F238E27FC236}">
                <a16:creationId xmlns:a16="http://schemas.microsoft.com/office/drawing/2014/main" id="{BDFCA409-B4DE-48BE-AC96-C1E1F8E992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pic>
        <p:nvPicPr>
          <p:cNvPr id="7" name="Picture 2" descr="Serve Wenatchee Valley">
            <a:extLst>
              <a:ext uri="{FF2B5EF4-FFF2-40B4-BE49-F238E27FC236}">
                <a16:creationId xmlns:a16="http://schemas.microsoft.com/office/drawing/2014/main" id="{191EEFCF-662F-4C32-B56F-A3EE66801B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474304" y="2929918"/>
            <a:ext cx="20407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e Wenatchee Valley">
            <a:extLst>
              <a:ext uri="{FF2B5EF4-FFF2-40B4-BE49-F238E27FC236}">
                <a16:creationId xmlns:a16="http://schemas.microsoft.com/office/drawing/2014/main" id="{302B8800-9007-489E-AF7B-38A9567B3F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6558187" y="3810001"/>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 Wenatchee Valley">
            <a:extLst>
              <a:ext uri="{FF2B5EF4-FFF2-40B4-BE49-F238E27FC236}">
                <a16:creationId xmlns:a16="http://schemas.microsoft.com/office/drawing/2014/main" id="{187AECA4-F0EA-45C9-9EAA-57F0210545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639693" y="3810000"/>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 Wenatchee Valley">
            <a:extLst>
              <a:ext uri="{FF2B5EF4-FFF2-40B4-BE49-F238E27FC236}">
                <a16:creationId xmlns:a16="http://schemas.microsoft.com/office/drawing/2014/main" id="{84F67922-05CF-45AF-BDF4-D5072B921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6727078" y="2925396"/>
            <a:ext cx="204177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00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3:2-3</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Beloved, now we are children of God, and it has not appeared as yet what we will be. We know that when He appears, we will be like Him, because we will see Him just as He is. </a:t>
            </a:r>
            <a:r>
              <a:rPr lang="en-US" sz="3600" baseline="30000" dirty="0">
                <a:effectLst>
                  <a:outerShdw blurRad="38100" dist="38100" dir="2700000" algn="tl">
                    <a:srgbClr val="000000">
                      <a:alpha val="43137"/>
                    </a:srgbClr>
                  </a:outerShdw>
                </a:effectLst>
                <a:latin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everyone who has this hope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set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on Him purifies himself</a:t>
            </a:r>
            <a:r>
              <a:rPr lang="en-US" sz="3600" dirty="0">
                <a:effectLst>
                  <a:outerShdw blurRad="38100" dist="38100" dir="2700000" algn="tl">
                    <a:srgbClr val="000000">
                      <a:alpha val="43137"/>
                    </a:srgbClr>
                  </a:outerShdw>
                </a:effectLst>
                <a:latin typeface="Calibri" panose="020F0502020204030204" pitchFamily="34" charset="0"/>
              </a:rPr>
              <a:t>, just as He is pure.”</a:t>
            </a:r>
          </a:p>
        </p:txBody>
      </p:sp>
    </p:spTree>
    <p:extLst>
      <p:ext uri="{BB962C8B-B14F-4D97-AF65-F5344CB8AC3E}">
        <p14:creationId xmlns:p14="http://schemas.microsoft.com/office/powerpoint/2010/main" val="29776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short time ago, I took occasion to go through the New Testament to mark each reference to the coming of the Lord Jesus Christ and to observe the use made of that teaching about His coming.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Prophecy For Today</a:t>
            </a:r>
            <a:r>
              <a:rPr lang="en-US" sz="1800" kern="0" dirty="0">
                <a:solidFill>
                  <a:schemeClr val="tx1"/>
                </a:solidFill>
                <a:effectLst>
                  <a:outerShdw blurRad="38100" dist="38100" dir="2700000" algn="tl">
                    <a:srgbClr val="000000">
                      <a:alpha val="43137"/>
                    </a:srgbClr>
                  </a:outerShdw>
                </a:effectLst>
              </a:rPr>
              <a:t>, Page 20</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1524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354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3:2-3</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Beloved, now we are children of God, and it has not appeared as yet what we will be.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when He appears</a:t>
            </a:r>
            <a:r>
              <a:rPr lang="en-US" sz="3200" dirty="0">
                <a:effectLst>
                  <a:outerShdw blurRad="38100" dist="38100" dir="2700000" algn="tl">
                    <a:srgbClr val="000000">
                      <a:alpha val="43137"/>
                    </a:srgbClr>
                  </a:outerShdw>
                </a:effectLst>
                <a:latin typeface="Calibri" panose="020F0502020204030204" pitchFamily="34" charset="0"/>
              </a:rPr>
              <a:t>, we will be like Him, because we will see Him just as He is.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everyone who has this hope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set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on Him purifies himself</a:t>
            </a:r>
            <a:r>
              <a:rPr lang="en-US" sz="3200" dirty="0">
                <a:effectLst>
                  <a:outerShdw blurRad="38100" dist="38100" dir="2700000" algn="tl">
                    <a:srgbClr val="000000">
                      <a:alpha val="43137"/>
                    </a:srgbClr>
                  </a:outerShdw>
                </a:effectLst>
                <a:latin typeface="Calibri" panose="020F0502020204030204" pitchFamily="34" charset="0"/>
              </a:rPr>
              <a:t>, just as He is pure.”</a:t>
            </a:r>
          </a:p>
        </p:txBody>
      </p:sp>
      <p:pic>
        <p:nvPicPr>
          <p:cNvPr id="5" name="Picture 4">
            <a:extLst>
              <a:ext uri="{FF2B5EF4-FFF2-40B4-BE49-F238E27FC236}">
                <a16:creationId xmlns:a16="http://schemas.microsoft.com/office/drawing/2014/main" id="{CF497D44-1834-4FB5-A2E2-726483756EDE}"/>
              </a:ext>
            </a:extLst>
          </p:cNvPr>
          <p:cNvPicPr>
            <a:picLocks noChangeAspect="1"/>
          </p:cNvPicPr>
          <p:nvPr/>
        </p:nvPicPr>
        <p:blipFill rotWithShape="1">
          <a:blip r:embed="rId3"/>
          <a:srcRect l="6992" r="4304"/>
          <a:stretch/>
        </p:blipFill>
        <p:spPr>
          <a:xfrm>
            <a:off x="3566160" y="3413760"/>
            <a:ext cx="2011681" cy="1463040"/>
          </a:xfrm>
          <a:prstGeom prst="rect">
            <a:avLst/>
          </a:prstGeom>
        </p:spPr>
      </p:pic>
    </p:spTree>
    <p:extLst>
      <p:ext uri="{BB962C8B-B14F-4D97-AF65-F5344CB8AC3E}">
        <p14:creationId xmlns:p14="http://schemas.microsoft.com/office/powerpoint/2010/main" val="643514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24:46-50</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“46</a:t>
            </a:r>
            <a:r>
              <a:rPr lang="en-US" sz="3200" dirty="0">
                <a:effectLst>
                  <a:outerShdw blurRad="38100" dist="38100" dir="2700000" algn="tl">
                    <a:srgbClr val="000000">
                      <a:alpha val="43137"/>
                    </a:srgbClr>
                  </a:outerShdw>
                </a:effectLst>
                <a:latin typeface="Calibri" panose="020F0502020204030204" pitchFamily="34" charset="0"/>
              </a:rPr>
              <a:t> Blessed is that slave whom his master finds so doing when he comes. </a:t>
            </a:r>
            <a:r>
              <a:rPr lang="en-US" sz="3200" baseline="30000" dirty="0">
                <a:effectLst>
                  <a:outerShdw blurRad="38100" dist="38100" dir="2700000" algn="tl">
                    <a:srgbClr val="000000">
                      <a:alpha val="43137"/>
                    </a:srgbClr>
                  </a:outerShdw>
                </a:effectLst>
                <a:latin typeface="Calibri" panose="020F0502020204030204" pitchFamily="34" charset="0"/>
              </a:rPr>
              <a:t>47</a:t>
            </a:r>
            <a:r>
              <a:rPr lang="en-US" sz="3200" dirty="0">
                <a:effectLst>
                  <a:outerShdw blurRad="38100" dist="38100" dir="2700000" algn="tl">
                    <a:srgbClr val="000000">
                      <a:alpha val="43137"/>
                    </a:srgbClr>
                  </a:outerShdw>
                </a:effectLst>
                <a:latin typeface="Calibri" panose="020F0502020204030204" pitchFamily="34" charset="0"/>
              </a:rPr>
              <a:t> Truly I say to you that he will put him in charge of all his possessions. </a:t>
            </a:r>
            <a:r>
              <a:rPr lang="en-US" sz="3200" baseline="30000" dirty="0">
                <a:effectLst>
                  <a:outerShdw blurRad="38100" dist="38100" dir="2700000" algn="tl">
                    <a:srgbClr val="000000">
                      <a:alpha val="43137"/>
                    </a:srgbClr>
                  </a:outerShdw>
                </a:effectLst>
                <a:latin typeface="Calibri" panose="020F0502020204030204" pitchFamily="34" charset="0"/>
              </a:rPr>
              <a:t>48</a:t>
            </a:r>
            <a:r>
              <a:rPr lang="en-US" sz="3200" dirty="0">
                <a:effectLst>
                  <a:outerShdw blurRad="38100" dist="38100" dir="2700000" algn="tl">
                    <a:srgbClr val="000000">
                      <a:alpha val="43137"/>
                    </a:srgbClr>
                  </a:outerShdw>
                </a:effectLst>
                <a:latin typeface="Calibri" panose="020F0502020204030204" pitchFamily="34" charset="0"/>
              </a:rPr>
              <a:t> But if that evil slave says in his heart,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My master is not coming for a long time,’ </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49</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and he begins to beat his fellow slaves, and he eats and drinks with those habitually drunk</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50</a:t>
            </a:r>
            <a:r>
              <a:rPr lang="en-US" sz="3200" dirty="0">
                <a:effectLst>
                  <a:outerShdw blurRad="38100" dist="38100" dir="2700000" algn="tl">
                    <a:srgbClr val="000000">
                      <a:alpha val="43137"/>
                    </a:srgbClr>
                  </a:outerShdw>
                </a:effectLst>
                <a:latin typeface="Calibri" panose="020F0502020204030204" pitchFamily="34" charset="0"/>
              </a:rPr>
              <a:t> then the master of that slave will come on a day that he does not expect, and at an hour that he does not know.”</a:t>
            </a:r>
          </a:p>
        </p:txBody>
      </p:sp>
    </p:spTree>
    <p:extLst>
      <p:ext uri="{BB962C8B-B14F-4D97-AF65-F5344CB8AC3E}">
        <p14:creationId xmlns:p14="http://schemas.microsoft.com/office/powerpoint/2010/main" val="236916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9EC7851F-9374-43E5-80C9-54E84ACA4F5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2" name="Picture 2">
            <a:extLst>
              <a:ext uri="{FF2B5EF4-FFF2-40B4-BE49-F238E27FC236}">
                <a16:creationId xmlns:a16="http://schemas.microsoft.com/office/drawing/2014/main" id="{D1B97D78-C3F5-46F9-A2E7-F4BC644E1A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971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extLst>
              <p:ext uri="{D42A27DB-BD31-4B8C-83A1-F6EECF244321}">
                <p14:modId xmlns:p14="http://schemas.microsoft.com/office/powerpoint/2010/main" val="565136891"/>
              </p:ext>
            </p:extLst>
          </p:nvPr>
        </p:nvGraphicFramePr>
        <p:xfrm>
          <a:off x="114300" y="350838"/>
          <a:ext cx="8915400" cy="5516564"/>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UNIQUE CHARACTERISTICS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on Mt</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Concise</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OT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High quality GK</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1" i="0" u="sng" strike="noStrike" kern="0" cap="none" spc="0" normalizeH="0" baseline="0" noProof="0" dirty="0">
                          <a:ln>
                            <a:noFill/>
                          </a:ln>
                          <a:solidFill>
                            <a:schemeClr val="bg2"/>
                          </a:solidFill>
                          <a:effectLst/>
                          <a:uLnTx/>
                          <a:uFillTx/>
                          <a:latin typeface="Calibri" panose="020F0502020204030204" pitchFamily="34" charset="0"/>
                          <a:ea typeface="+mn-ea"/>
                          <a:cs typeface="+mn-cs"/>
                        </a:rPr>
                        <a:t>Illustrations from nature &amp; daily living</a:t>
                      </a:r>
                    </a:p>
                  </a:txBody>
                  <a:tcPr marT="45714" marB="45714" anchor="ctr" horzOverflow="overflow">
                    <a:solidFill>
                      <a:srgbClr val="FFFFCC"/>
                    </a:solidFill>
                  </a:tcP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Proverbs &amp; Amos of the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Undeveloped Christology</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Imperatives (54)</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Practical</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Oldest book in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Many literary devices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700" b="0" i="0" u="none" strike="noStrike" kern="0" cap="none" spc="0" normalizeH="0" baseline="0" dirty="0">
                          <a:ln>
                            <a:noFill/>
                          </a:ln>
                          <a:solidFill>
                            <a:schemeClr val="bg2"/>
                          </a:solidFill>
                          <a:effectLst/>
                          <a:uLnTx/>
                          <a:uFillTx/>
                          <a:latin typeface="Calibri" panose="020F0502020204030204" pitchFamily="34" charset="0"/>
                          <a:ea typeface="+mn-ea"/>
                          <a:cs typeface="+mn-cs"/>
                        </a:rPr>
                        <a:t>Difficult to outline</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3058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C68480D7-A678-43E1-B057-4B7472D07B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23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Impact of Imminency</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(5:8-9)</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293144" y="1828800"/>
            <a:ext cx="4557712" cy="18288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On strength (5:8)</a:t>
            </a:r>
          </a:p>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On complaining (5:9)</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0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Impact of Imminency</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(5:8-9)</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293144" y="1828800"/>
            <a:ext cx="4557712" cy="1828800"/>
          </a:xfrm>
        </p:spPr>
        <p:txBody>
          <a:bodyPr/>
          <a:lstStyle/>
          <a:p>
            <a:pPr marL="514350"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On strength (5:8)</a:t>
            </a:r>
          </a:p>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On complaining (5:9)</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4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9300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too</a:t>
            </a:r>
            <a:r>
              <a:rPr lang="en-US" sz="3600" dirty="0">
                <a:effectLst>
                  <a:outerShdw blurRad="38100" dist="38100" dir="2700000" algn="tl">
                    <a:srgbClr val="000000">
                      <a:alpha val="43137"/>
                    </a:srgbClr>
                  </a:outerShdw>
                </a:effectLst>
                <a:latin typeface="Calibri" panose="020F0502020204030204" pitchFamily="34" charset="0"/>
              </a:rPr>
              <a:t>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45008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You too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patient; strengthen</a:t>
            </a:r>
            <a:r>
              <a:rPr lang="en-US" sz="3600" dirty="0">
                <a:effectLst>
                  <a:outerShdw blurRad="38100" dist="38100" dir="2700000" algn="tl">
                    <a:srgbClr val="000000">
                      <a:alpha val="43137"/>
                    </a:srgbClr>
                  </a:outerShdw>
                </a:effectLst>
                <a:latin typeface="Calibri" panose="020F0502020204030204" pitchFamily="34" charset="0"/>
              </a:rPr>
              <a:t>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02490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is near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engizō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2401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C5DBF078-1A48-453B-A3F4-EAB27B7249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FC01A-B45A-4780-AAC0-91D91D54FE43}"/>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ow Did Jesus Teach? - Jesus.Christ.org">
            <a:extLst>
              <a:ext uri="{FF2B5EF4-FFF2-40B4-BE49-F238E27FC236}">
                <a16:creationId xmlns:a16="http://schemas.microsoft.com/office/drawing/2014/main" id="{322F8AAD-DAFD-4F0B-9E69-F7519C0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018" y="2590800"/>
            <a:ext cx="324196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94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5F0FFB-1A61-4B90-8FEC-8F2132C5E8D7}"/>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4:17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1026" name="Picture 2" descr="How Did Jesus Teach? - Jesus.Christ.org">
            <a:extLst>
              <a:ext uri="{FF2B5EF4-FFF2-40B4-BE49-F238E27FC236}">
                <a16:creationId xmlns:a16="http://schemas.microsoft.com/office/drawing/2014/main" id="{7B94CD00-32B9-4ECA-96D8-FF8E6363D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018" y="2590800"/>
            <a:ext cx="324196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30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6B394-A0E2-45F7-9C5A-91053DAB35A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way of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Gentiles, and do not enter </a:t>
            </a:r>
            <a:r>
              <a:rPr lang="en-US" sz="3200" i="1" dirty="0">
                <a:effectLst>
                  <a:outerShdw blurRad="38100" dist="38100" dir="2700000" algn="tl">
                    <a:srgbClr val="000000">
                      <a:alpha val="43137"/>
                    </a:srgbClr>
                  </a:outerShdw>
                </a:effectLst>
                <a:latin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rPr>
              <a:t> city of the Samaritans;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‘The kingdom of heaven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 at hand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engizō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ow Did Jesus Teach? - Jesus.Christ.org">
            <a:extLst>
              <a:ext uri="{FF2B5EF4-FFF2-40B4-BE49-F238E27FC236}">
                <a16:creationId xmlns:a16="http://schemas.microsoft.com/office/drawing/2014/main" id="{7DE428F6-C6F7-4A37-B2A6-D104BF1E7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572" y="3413760"/>
            <a:ext cx="2074857"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69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6320F-566C-440E-9406-3AB80E3BA2C8}"/>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10:9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 to you</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ow Did Jesus Teach? - Jesus.Christ.org">
            <a:extLst>
              <a:ext uri="{FF2B5EF4-FFF2-40B4-BE49-F238E27FC236}">
                <a16:creationId xmlns:a16="http://schemas.microsoft.com/office/drawing/2014/main" id="{3E3413B9-7664-4799-BD49-2026D3EA2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572" y="3413760"/>
            <a:ext cx="2074857"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76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Impact of Imminency</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(5:8-9)</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293144" y="1828800"/>
            <a:ext cx="4557712" cy="18288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On strength (5:8)</a:t>
            </a:r>
          </a:p>
          <a:p>
            <a:pPr marL="514350"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On complaining (5:9)</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851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77368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complain</a:t>
            </a:r>
            <a:r>
              <a:rPr lang="en-US" sz="3600" dirty="0">
                <a:effectLst>
                  <a:outerShdw blurRad="38100" dist="38100" dir="2700000" algn="tl">
                    <a:srgbClr val="000000">
                      <a:alpha val="43137"/>
                    </a:srgbClr>
                  </a:outerShdw>
                </a:effectLst>
                <a:latin typeface="Calibri" panose="020F0502020204030204" pitchFamily="34" charset="0"/>
              </a:rPr>
              <a:t>, brethren,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3186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brethren</a:t>
            </a:r>
            <a:r>
              <a:rPr lang="en-US" sz="3600" dirty="0">
                <a:effectLst>
                  <a:outerShdw blurRad="38100" dist="38100" dir="2700000" algn="tl">
                    <a:srgbClr val="000000">
                      <a:alpha val="43137"/>
                    </a:srgbClr>
                  </a:outerShdw>
                </a:effectLst>
                <a:latin typeface="Calibri" panose="020F0502020204030204" pitchFamily="34" charset="0"/>
              </a:rPr>
              <a:t>, against one another,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13803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against one another</a:t>
            </a:r>
            <a:r>
              <a:rPr lang="en-US" sz="3600" dirty="0">
                <a:effectLst>
                  <a:outerShdw blurRad="38100" dist="38100" dir="2700000" algn="tl">
                    <a:srgbClr val="000000">
                      <a:alpha val="43137"/>
                    </a:srgbClr>
                  </a:outerShdw>
                </a:effectLst>
                <a:latin typeface="Calibri" panose="020F0502020204030204" pitchFamily="34" charset="0"/>
              </a:rPr>
              <a:t>, so that you yourselves may not be judged;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433908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judged</a:t>
            </a:r>
            <a:r>
              <a:rPr lang="en-US" sz="3600" dirty="0">
                <a:effectLst>
                  <a:outerShdw blurRad="38100" dist="38100" dir="2700000" algn="tl">
                    <a:srgbClr val="000000">
                      <a:alpha val="43137"/>
                    </a:srgbClr>
                  </a:outerShdw>
                </a:effectLst>
                <a:latin typeface="Calibri" panose="020F0502020204030204" pitchFamily="34" charset="0"/>
              </a:rPr>
              <a:t>; behold, the Judge is standing right at the door.”</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22561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41271-8BAC-4E9E-B615-A927814DAB5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5:8-9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sz="3600" i="1" dirty="0">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Judge is standing right at the door</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2003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pic>
        <p:nvPicPr>
          <p:cNvPr id="3" name="Picture 2">
            <a:extLst>
              <a:ext uri="{FF2B5EF4-FFF2-40B4-BE49-F238E27FC236}">
                <a16:creationId xmlns:a16="http://schemas.microsoft.com/office/drawing/2014/main" id="{7A8C9DEA-EFB9-43E9-98C8-BEB2D17ECF56}"/>
              </a:ext>
            </a:extLst>
          </p:cNvPr>
          <p:cNvPicPr>
            <a:picLocks noChangeAspect="1"/>
          </p:cNvPicPr>
          <p:nvPr/>
        </p:nvPicPr>
        <p:blipFill>
          <a:blip r:embed="rId4"/>
          <a:stretch>
            <a:fillRect/>
          </a:stretch>
        </p:blipFill>
        <p:spPr>
          <a:xfrm>
            <a:off x="3272676" y="3413760"/>
            <a:ext cx="2598649" cy="1463040"/>
          </a:xfrm>
          <a:prstGeom prst="rect">
            <a:avLst/>
          </a:prstGeom>
        </p:spPr>
      </p:pic>
    </p:spTree>
    <p:extLst>
      <p:ext uri="{BB962C8B-B14F-4D97-AF65-F5344CB8AC3E}">
        <p14:creationId xmlns:p14="http://schemas.microsoft.com/office/powerpoint/2010/main" val="4003370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3:2-3</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Beloved, now we are children of God, and it has not appeared as yet what we will be.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when He appears</a:t>
            </a:r>
            <a:r>
              <a:rPr lang="en-US" sz="3200" dirty="0">
                <a:effectLst>
                  <a:outerShdw blurRad="38100" dist="38100" dir="2700000" algn="tl">
                    <a:srgbClr val="000000">
                      <a:alpha val="43137"/>
                    </a:srgbClr>
                  </a:outerShdw>
                </a:effectLst>
                <a:latin typeface="Calibri" panose="020F0502020204030204" pitchFamily="34" charset="0"/>
              </a:rPr>
              <a:t>, we will be like Him, because we will see Him just as He is.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everyone who has this hope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set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on Him purifies himself</a:t>
            </a:r>
            <a:r>
              <a:rPr lang="en-US" sz="3200" dirty="0">
                <a:effectLst>
                  <a:outerShdw blurRad="38100" dist="38100" dir="2700000" algn="tl">
                    <a:srgbClr val="000000">
                      <a:alpha val="43137"/>
                    </a:srgbClr>
                  </a:outerShdw>
                </a:effectLst>
                <a:latin typeface="Calibri" panose="020F0502020204030204" pitchFamily="34" charset="0"/>
              </a:rPr>
              <a:t>, just as He is pure.”</a:t>
            </a:r>
          </a:p>
        </p:txBody>
      </p:sp>
      <p:pic>
        <p:nvPicPr>
          <p:cNvPr id="5" name="Picture 4">
            <a:extLst>
              <a:ext uri="{FF2B5EF4-FFF2-40B4-BE49-F238E27FC236}">
                <a16:creationId xmlns:a16="http://schemas.microsoft.com/office/drawing/2014/main" id="{CF497D44-1834-4FB5-A2E2-726483756EDE}"/>
              </a:ext>
            </a:extLst>
          </p:cNvPr>
          <p:cNvPicPr>
            <a:picLocks noChangeAspect="1"/>
          </p:cNvPicPr>
          <p:nvPr/>
        </p:nvPicPr>
        <p:blipFill rotWithShape="1">
          <a:blip r:embed="rId3"/>
          <a:srcRect l="6992" r="4304"/>
          <a:stretch/>
        </p:blipFill>
        <p:spPr>
          <a:xfrm>
            <a:off x="3566160" y="3413760"/>
            <a:ext cx="2011681" cy="1463040"/>
          </a:xfrm>
          <a:prstGeom prst="rect">
            <a:avLst/>
          </a:prstGeom>
        </p:spPr>
      </p:pic>
    </p:spTree>
    <p:extLst>
      <p:ext uri="{BB962C8B-B14F-4D97-AF65-F5344CB8AC3E}">
        <p14:creationId xmlns:p14="http://schemas.microsoft.com/office/powerpoint/2010/main" val="744173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5725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0D813FA5-9E3B-4C2B-9F2F-5384B16861B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33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Old Testament Examples of Patience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(5:10-12)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50144" y="1828800"/>
            <a:ext cx="6843712" cy="16764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Old Testament Prophets (5:10)</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Patriarch Job (5:11-12)</a:t>
            </a:r>
          </a:p>
        </p:txBody>
      </p:sp>
      <p:pic>
        <p:nvPicPr>
          <p:cNvPr id="5" name="Picture 1">
            <a:extLst>
              <a:ext uri="{FF2B5EF4-FFF2-40B4-BE49-F238E27FC236}">
                <a16:creationId xmlns:a16="http://schemas.microsoft.com/office/drawing/2014/main" id="{B1B7CCC2-A137-42AC-8B65-14EF462577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652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Old Testament Examples of Patience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(5:10-12)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50144" y="1828800"/>
            <a:ext cx="6843712" cy="1676400"/>
          </a:xfrm>
        </p:spPr>
        <p:txBody>
          <a:bodyPr/>
          <a:lstStyle/>
          <a:p>
            <a:pPr marL="514350"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Old Testament Prophets (5:10)</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Patriarch Job (5:11-12)</a:t>
            </a:r>
          </a:p>
        </p:txBody>
      </p:sp>
      <p:pic>
        <p:nvPicPr>
          <p:cNvPr id="5" name="Picture 1">
            <a:extLst>
              <a:ext uri="{FF2B5EF4-FFF2-40B4-BE49-F238E27FC236}">
                <a16:creationId xmlns:a16="http://schemas.microsoft.com/office/drawing/2014/main" id="{B1B7CCC2-A137-42AC-8B65-14EF462577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011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Old Testament Examples of Patience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(5:10-12)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50144" y="1828800"/>
            <a:ext cx="6843712" cy="1676400"/>
          </a:xfrm>
        </p:spPr>
        <p:txBody>
          <a:bodyPr/>
          <a:lstStyle/>
          <a:p>
            <a:pPr marL="514350"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Old Testament Prophets (5:10)</a:t>
            </a:r>
          </a:p>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Patriarch Job (5:11-12)</a:t>
            </a:r>
          </a:p>
        </p:txBody>
      </p:sp>
      <p:pic>
        <p:nvPicPr>
          <p:cNvPr id="5" name="Picture 1">
            <a:extLst>
              <a:ext uri="{FF2B5EF4-FFF2-40B4-BE49-F238E27FC236}">
                <a16:creationId xmlns:a16="http://schemas.microsoft.com/office/drawing/2014/main" id="{B1B7CCC2-A137-42AC-8B65-14EF462577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784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553192"/>
        </p:xfrm>
        <a:graphic>
          <a:graphicData uri="http://schemas.openxmlformats.org/drawingml/2006/table">
            <a:tbl>
              <a:tblPr>
                <a:tableStyleId>{5940675A-B579-460E-94D1-54222C63F5DA}</a:tableStyleId>
              </a:tblPr>
              <a:tblGrid>
                <a:gridCol w="281507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196082">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Date </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(AD 44-47)</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0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101F1E3B-D434-45D5-85D3-6F56849EB6E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3058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A27381E3-52E8-4AB0-B0AE-700C4BE829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742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81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6" name="Picture 1">
            <a:extLst>
              <a:ext uri="{FF2B5EF4-FFF2-40B4-BE49-F238E27FC236}">
                <a16:creationId xmlns:a16="http://schemas.microsoft.com/office/drawing/2014/main" id="{6157D182-0197-4855-AD7B-0DAA99A958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4994</TotalTime>
  <Words>2587</Words>
  <Application>Microsoft Office PowerPoint</Application>
  <PresentationFormat>On-screen Show (4:3)</PresentationFormat>
  <Paragraphs>259</Paragraphs>
  <Slides>62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62</vt:i4>
      </vt:variant>
    </vt:vector>
  </HeadingPairs>
  <TitlesOfParts>
    <vt:vector size="67"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Structure</vt:lpstr>
      <vt:lpstr>Commercial Life (4:13-17)</vt:lpstr>
      <vt:lpstr>Structure</vt:lpstr>
      <vt:lpstr>Use of Wealth (5:1-6)</vt:lpstr>
      <vt:lpstr>II. Reasons for the Coming Judgment (5:4-6)</vt:lpstr>
      <vt:lpstr>Structure</vt:lpstr>
      <vt:lpstr>Waiting for the Lord’s Return (5:7-12)</vt:lpstr>
      <vt:lpstr>Waiting for the Lord’s Return (5:7-12)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vt:lpstr>
      <vt:lpstr>PowerPoint Presentation</vt:lpstr>
      <vt:lpstr>PowerPoint Presentation</vt:lpstr>
      <vt:lpstr>Waiting for the Lord’s Return (5:7-12)</vt:lpstr>
      <vt:lpstr>II. The Impact of Imminency (5:8-9)</vt:lpstr>
      <vt:lpstr>II. The Impact of Imminency (5:8-9)</vt:lpstr>
      <vt:lpstr>PowerPoint Presentation</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II. The Impact of Imminency (5:8-9)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Waiting for the Lord’s Return (5:7-12)</vt:lpstr>
      <vt:lpstr>III. Old Testament Examples of Patience (5:10-12)</vt:lpstr>
      <vt:lpstr>III. Old Testament Examples of Patience (5:10-12)</vt:lpstr>
      <vt:lpstr>III. Old Testament Examples of Patience (5:10-12)</vt:lpstr>
      <vt:lpstr>PowerPoint Presentation</vt:lpstr>
      <vt:lpstr>Date  (AD 44-47)</vt:lpstr>
      <vt:lpstr>CONCLUSION</vt:lpstr>
      <vt:lpstr>Waiting for the Lord’s Return (5:7-12)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027 - James 5v7-12</dc:title>
  <dc:subject>James</dc:subject>
  <dc:creator>A. Woods</dc:creator>
  <cp:lastModifiedBy>Andy Woods</cp:lastModifiedBy>
  <cp:revision>551</cp:revision>
  <cp:lastPrinted>2021-05-11T12:21:15Z</cp:lastPrinted>
  <dcterms:created xsi:type="dcterms:W3CDTF">2009-02-05T03:17:51Z</dcterms:created>
  <dcterms:modified xsi:type="dcterms:W3CDTF">2021-05-12T14:03:02Z</dcterms:modified>
</cp:coreProperties>
</file>