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4.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5.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6.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5"/>
  </p:notesMasterIdLst>
  <p:handoutMasterIdLst>
    <p:handoutMasterId r:id="rId136"/>
  </p:handoutMasterIdLst>
  <p:sldIdLst>
    <p:sldId id="2094" r:id="rId2"/>
    <p:sldId id="2064" r:id="rId3"/>
    <p:sldId id="1984" r:id="rId4"/>
    <p:sldId id="6578" r:id="rId5"/>
    <p:sldId id="6803" r:id="rId6"/>
    <p:sldId id="6856" r:id="rId7"/>
    <p:sldId id="2193" r:id="rId8"/>
    <p:sldId id="6851" r:id="rId9"/>
    <p:sldId id="6685" r:id="rId10"/>
    <p:sldId id="6908" r:id="rId11"/>
    <p:sldId id="6909" r:id="rId12"/>
    <p:sldId id="6887" r:id="rId13"/>
    <p:sldId id="2331" r:id="rId14"/>
    <p:sldId id="6438" r:id="rId15"/>
    <p:sldId id="7009" r:id="rId16"/>
    <p:sldId id="6890" r:id="rId17"/>
    <p:sldId id="6911" r:id="rId18"/>
    <p:sldId id="6929" r:id="rId19"/>
    <p:sldId id="6461" r:id="rId20"/>
    <p:sldId id="6471" r:id="rId21"/>
    <p:sldId id="6472" r:id="rId22"/>
    <p:sldId id="6891" r:id="rId23"/>
    <p:sldId id="6892" r:id="rId24"/>
    <p:sldId id="6439" r:id="rId25"/>
    <p:sldId id="5568" r:id="rId26"/>
    <p:sldId id="6345" r:id="rId27"/>
    <p:sldId id="6893" r:id="rId28"/>
    <p:sldId id="6894" r:id="rId29"/>
    <p:sldId id="6895" r:id="rId30"/>
    <p:sldId id="6896" r:id="rId31"/>
    <p:sldId id="7010" r:id="rId32"/>
    <p:sldId id="7011" r:id="rId33"/>
    <p:sldId id="7012" r:id="rId34"/>
    <p:sldId id="7024" r:id="rId35"/>
    <p:sldId id="6543" r:id="rId36"/>
    <p:sldId id="6670" r:id="rId37"/>
    <p:sldId id="2295" r:id="rId38"/>
    <p:sldId id="6734" r:id="rId39"/>
    <p:sldId id="1259" r:id="rId40"/>
    <p:sldId id="1792" r:id="rId41"/>
    <p:sldId id="1657" r:id="rId42"/>
    <p:sldId id="6913" r:id="rId43"/>
    <p:sldId id="6217" r:id="rId44"/>
    <p:sldId id="6375" r:id="rId45"/>
    <p:sldId id="6377" r:id="rId46"/>
    <p:sldId id="6376" r:id="rId47"/>
    <p:sldId id="6218" r:id="rId48"/>
    <p:sldId id="6219" r:id="rId49"/>
    <p:sldId id="6220" r:id="rId50"/>
    <p:sldId id="6914" r:id="rId51"/>
    <p:sldId id="6915" r:id="rId52"/>
    <p:sldId id="6864" r:id="rId53"/>
    <p:sldId id="6916" r:id="rId54"/>
    <p:sldId id="5605" r:id="rId55"/>
    <p:sldId id="7025" r:id="rId56"/>
    <p:sldId id="2052" r:id="rId57"/>
    <p:sldId id="7017" r:id="rId58"/>
    <p:sldId id="6917" r:id="rId59"/>
    <p:sldId id="7026" r:id="rId60"/>
    <p:sldId id="6930" r:id="rId61"/>
    <p:sldId id="950" r:id="rId62"/>
    <p:sldId id="5595" r:id="rId63"/>
    <p:sldId id="6931" r:id="rId64"/>
    <p:sldId id="5608" r:id="rId65"/>
    <p:sldId id="5607" r:id="rId66"/>
    <p:sldId id="6932" r:id="rId67"/>
    <p:sldId id="5610" r:id="rId68"/>
    <p:sldId id="5612" r:id="rId69"/>
    <p:sldId id="2103" r:id="rId70"/>
    <p:sldId id="7013" r:id="rId71"/>
    <p:sldId id="6933" r:id="rId72"/>
    <p:sldId id="1983" r:id="rId73"/>
    <p:sldId id="1988" r:id="rId74"/>
    <p:sldId id="6835" r:id="rId75"/>
    <p:sldId id="6918" r:id="rId76"/>
    <p:sldId id="6878" r:id="rId77"/>
    <p:sldId id="6919" r:id="rId78"/>
    <p:sldId id="6868" r:id="rId79"/>
    <p:sldId id="6920" r:id="rId80"/>
    <p:sldId id="2141" r:id="rId81"/>
    <p:sldId id="7018" r:id="rId82"/>
    <p:sldId id="7019" r:id="rId83"/>
    <p:sldId id="6498" r:id="rId84"/>
    <p:sldId id="7020" r:id="rId85"/>
    <p:sldId id="6921" r:id="rId86"/>
    <p:sldId id="7021" r:id="rId87"/>
    <p:sldId id="5226" r:id="rId88"/>
    <p:sldId id="5227" r:id="rId89"/>
    <p:sldId id="901" r:id="rId90"/>
    <p:sldId id="7022" r:id="rId91"/>
    <p:sldId id="2072" r:id="rId92"/>
    <p:sldId id="6695" r:id="rId93"/>
    <p:sldId id="7023" r:id="rId94"/>
    <p:sldId id="2191" r:id="rId95"/>
    <p:sldId id="7027" r:id="rId96"/>
    <p:sldId id="6922" r:id="rId97"/>
    <p:sldId id="6871" r:id="rId98"/>
    <p:sldId id="6923" r:id="rId99"/>
    <p:sldId id="2106" r:id="rId100"/>
    <p:sldId id="2107" r:id="rId101"/>
    <p:sldId id="2115" r:id="rId102"/>
    <p:sldId id="2108" r:id="rId103"/>
    <p:sldId id="2217" r:id="rId104"/>
    <p:sldId id="2154" r:id="rId105"/>
    <p:sldId id="2219" r:id="rId106"/>
    <p:sldId id="6847" r:id="rId107"/>
    <p:sldId id="6848" r:id="rId108"/>
    <p:sldId id="2218" r:id="rId109"/>
    <p:sldId id="7006" r:id="rId110"/>
    <p:sldId id="962" r:id="rId111"/>
    <p:sldId id="943" r:id="rId112"/>
    <p:sldId id="6924" r:id="rId113"/>
    <p:sldId id="2174" r:id="rId114"/>
    <p:sldId id="2175" r:id="rId115"/>
    <p:sldId id="6996" r:id="rId116"/>
    <p:sldId id="435" r:id="rId117"/>
    <p:sldId id="6997" r:id="rId118"/>
    <p:sldId id="6925" r:id="rId119"/>
    <p:sldId id="2153" r:id="rId120"/>
    <p:sldId id="2104" r:id="rId121"/>
    <p:sldId id="2105" r:id="rId122"/>
    <p:sldId id="6998" r:id="rId123"/>
    <p:sldId id="7015" r:id="rId124"/>
    <p:sldId id="7014" r:id="rId125"/>
    <p:sldId id="6926" r:id="rId126"/>
    <p:sldId id="272" r:id="rId127"/>
    <p:sldId id="6927" r:id="rId128"/>
    <p:sldId id="6904" r:id="rId129"/>
    <p:sldId id="2033" r:id="rId130"/>
    <p:sldId id="6849" r:id="rId131"/>
    <p:sldId id="6999" r:id="rId132"/>
    <p:sldId id="7000" r:id="rId133"/>
    <p:sldId id="6290" r:id="rId134"/>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0066"/>
    <a:srgbClr val="FFCCFF"/>
    <a:srgbClr val="0000FF"/>
    <a:srgbClr val="FFFF99"/>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p:scale>
          <a:sx n="100" d="100"/>
          <a:sy n="100" d="100"/>
        </p:scale>
        <p:origin x="1637"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2" d="100"/>
          <a:sy n="82" d="100"/>
        </p:scale>
        <p:origin x="3744"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025 - 6v4-22 </a:t>
            </a:r>
          </a:p>
          <a:p>
            <a:pPr>
              <a:defRPr/>
            </a:pPr>
            <a:r>
              <a:rPr lang="en-US" sz="1600" dirty="0"/>
              <a:t>02-14-2021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2/13/2021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19</a:t>
            </a:fld>
            <a:endParaRPr lang="en-US" altLang="en-US" dirty="0"/>
          </a:p>
        </p:txBody>
      </p:sp>
    </p:spTree>
    <p:extLst>
      <p:ext uri="{BB962C8B-B14F-4D97-AF65-F5344CB8AC3E}">
        <p14:creationId xmlns:p14="http://schemas.microsoft.com/office/powerpoint/2010/main" val="389564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20</a:t>
            </a:fld>
            <a:endParaRPr lang="en-US" altLang="en-US" dirty="0"/>
          </a:p>
        </p:txBody>
      </p:sp>
    </p:spTree>
    <p:extLst>
      <p:ext uri="{BB962C8B-B14F-4D97-AF65-F5344CB8AC3E}">
        <p14:creationId xmlns:p14="http://schemas.microsoft.com/office/powerpoint/2010/main" val="334683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21</a:t>
            </a:fld>
            <a:endParaRPr lang="en-US" altLang="en-US" dirty="0"/>
          </a:p>
        </p:txBody>
      </p:sp>
    </p:spTree>
    <p:extLst>
      <p:ext uri="{BB962C8B-B14F-4D97-AF65-F5344CB8AC3E}">
        <p14:creationId xmlns:p14="http://schemas.microsoft.com/office/powerpoint/2010/main" val="336766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25</a:t>
            </a:fld>
            <a:endParaRPr lang="en-US" altLang="en-US" dirty="0"/>
          </a:p>
        </p:txBody>
      </p:sp>
    </p:spTree>
    <p:extLst>
      <p:ext uri="{BB962C8B-B14F-4D97-AF65-F5344CB8AC3E}">
        <p14:creationId xmlns:p14="http://schemas.microsoft.com/office/powerpoint/2010/main" val="352759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26</a:t>
            </a:fld>
            <a:endParaRPr lang="en-US" altLang="en-US" dirty="0"/>
          </a:p>
        </p:txBody>
      </p:sp>
    </p:spTree>
    <p:extLst>
      <p:ext uri="{BB962C8B-B14F-4D97-AF65-F5344CB8AC3E}">
        <p14:creationId xmlns:p14="http://schemas.microsoft.com/office/powerpoint/2010/main" val="328083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31</a:t>
            </a:fld>
            <a:endParaRPr lang="en-US" altLang="en-US" dirty="0"/>
          </a:p>
        </p:txBody>
      </p:sp>
    </p:spTree>
    <p:extLst>
      <p:ext uri="{BB962C8B-B14F-4D97-AF65-F5344CB8AC3E}">
        <p14:creationId xmlns:p14="http://schemas.microsoft.com/office/powerpoint/2010/main" val="120935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106</a:t>
            </a:fld>
            <a:endParaRPr lang="en-US" altLang="en-US" dirty="0"/>
          </a:p>
        </p:txBody>
      </p:sp>
    </p:spTree>
    <p:extLst>
      <p:ext uri="{BB962C8B-B14F-4D97-AF65-F5344CB8AC3E}">
        <p14:creationId xmlns:p14="http://schemas.microsoft.com/office/powerpoint/2010/main" val="188018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107</a:t>
            </a:fld>
            <a:endParaRPr lang="en-US" altLang="en-US" dirty="0"/>
          </a:p>
        </p:txBody>
      </p:sp>
    </p:spTree>
    <p:extLst>
      <p:ext uri="{BB962C8B-B14F-4D97-AF65-F5344CB8AC3E}">
        <p14:creationId xmlns:p14="http://schemas.microsoft.com/office/powerpoint/2010/main" val="1644080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133</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57208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ACD5C-721D-4620-9BE3-71CB2888C0E7}" type="slidenum">
              <a:rPr lang="en-US"/>
              <a:pPr>
                <a:defRPr/>
              </a:pPr>
              <a:t>‹#›</a:t>
            </a:fld>
            <a:endParaRPr lang="en-US"/>
          </a:p>
        </p:txBody>
      </p:sp>
    </p:spTree>
    <p:extLst>
      <p:ext uri="{BB962C8B-B14F-4D97-AF65-F5344CB8AC3E}">
        <p14:creationId xmlns:p14="http://schemas.microsoft.com/office/powerpoint/2010/main" val="1044167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a:extLst>
              <a:ext uri="{FF2B5EF4-FFF2-40B4-BE49-F238E27FC236}">
                <a16:creationId xmlns:a16="http://schemas.microsoft.com/office/drawing/2014/main" id="{C554A83C-80B4-4452-AD5F-CE47F1AEAA2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246028D-4493-4342-AF7C-9746886B77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176A5B6-EC48-42AA-AE88-CDE215A52D69}"/>
              </a:ext>
            </a:extLst>
          </p:cNvPr>
          <p:cNvSpPr>
            <a:spLocks noGrp="1"/>
          </p:cNvSpPr>
          <p:nvPr>
            <p:ph type="sldNum" sz="quarter" idx="12"/>
          </p:nvPr>
        </p:nvSpPr>
        <p:spPr/>
        <p:txBody>
          <a:bodyPr/>
          <a:lstStyle>
            <a:lvl1pPr>
              <a:defRPr/>
            </a:lvl1pPr>
          </a:lstStyle>
          <a:p>
            <a:fld id="{5B801907-E13D-49E7-B97C-B7D64D3A8369}" type="slidenum">
              <a:rPr lang="en-US" altLang="en-US"/>
              <a:pPr/>
              <a:t>‹#›</a:t>
            </a:fld>
            <a:endParaRPr lang="en-US" altLang="en-US"/>
          </a:p>
        </p:txBody>
      </p:sp>
    </p:spTree>
    <p:extLst>
      <p:ext uri="{BB962C8B-B14F-4D97-AF65-F5344CB8AC3E}">
        <p14:creationId xmlns:p14="http://schemas.microsoft.com/office/powerpoint/2010/main" val="3224241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242ACCD8-69B6-4D29-B6D1-D27667734C2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5D769A06-A41E-4136-8681-533AA6DA0E83}"/>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3D5232A0-F6CF-4BD0-94D9-EEBAA6FAC045}"/>
              </a:ext>
            </a:extLst>
          </p:cNvPr>
          <p:cNvSpPr>
            <a:spLocks noGrp="1" noChangeArrowheads="1"/>
          </p:cNvSpPr>
          <p:nvPr>
            <p:ph type="sldNum" sz="quarter" idx="12"/>
          </p:nvPr>
        </p:nvSpPr>
        <p:spPr>
          <a:xfrm>
            <a:off x="7010400" y="6248400"/>
            <a:ext cx="1905000" cy="457200"/>
          </a:xfrm>
          <a:prstGeom prst="rect">
            <a:avLst/>
          </a:prstGeom>
        </p:spPr>
        <p:txBody>
          <a:bodyPr/>
          <a:lstStyle>
            <a:lvl1pPr>
              <a:defRPr/>
            </a:lvl1pPr>
          </a:lstStyle>
          <a:p>
            <a:fld id="{4DEAC9B5-4087-4335-B365-4E4244BF1DAB}" type="slidenum">
              <a:rPr lang="en-US" altLang="en-US"/>
              <a:pPr/>
              <a:t>‹#›</a:t>
            </a:fld>
            <a:endParaRPr lang="en-US" altLang="en-US"/>
          </a:p>
        </p:txBody>
      </p:sp>
    </p:spTree>
    <p:extLst>
      <p:ext uri="{BB962C8B-B14F-4D97-AF65-F5344CB8AC3E}">
        <p14:creationId xmlns:p14="http://schemas.microsoft.com/office/powerpoint/2010/main" val="295236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9" r:id="rId13"/>
    <p:sldLayoutId id="2147488920" r:id="rId14"/>
    <p:sldLayoutId id="2147488921" r:id="rId15"/>
    <p:sldLayoutId id="214748892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10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4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352.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42.emf"/><Relationship Id="rId5" Type="http://schemas.openxmlformats.org/officeDocument/2006/relationships/customXml" Target="../ink/ink2.xml"/><Relationship Id="rId10" Type="http://schemas.openxmlformats.org/officeDocument/2006/relationships/image" Target="../media/image14.jpeg"/><Relationship Id="rId4" Type="http://schemas.openxmlformats.org/officeDocument/2006/relationships/image" Target="../media/image332.emf"/><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40.emf"/><Relationship Id="rId5" Type="http://schemas.openxmlformats.org/officeDocument/2006/relationships/customXml" Target="../ink/ink5.xml"/><Relationship Id="rId10" Type="http://schemas.openxmlformats.org/officeDocument/2006/relationships/image" Target="../media/image15.jpeg"/><Relationship Id="rId4" Type="http://schemas.openxmlformats.org/officeDocument/2006/relationships/image" Target="../media/image330.emf"/><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40.emf"/><Relationship Id="rId5" Type="http://schemas.openxmlformats.org/officeDocument/2006/relationships/customXml" Target="../ink/ink8.xml"/><Relationship Id="rId10" Type="http://schemas.openxmlformats.org/officeDocument/2006/relationships/image" Target="../media/image15.jpeg"/><Relationship Id="rId4" Type="http://schemas.openxmlformats.org/officeDocument/2006/relationships/image" Target="../media/image330.emf"/><Relationship Id="rId9"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351.emf"/><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41.emf"/><Relationship Id="rId5" Type="http://schemas.openxmlformats.org/officeDocument/2006/relationships/customXml" Target="../ink/ink11.xml"/><Relationship Id="rId10" Type="http://schemas.openxmlformats.org/officeDocument/2006/relationships/image" Target="../media/image17.jpeg"/><Relationship Id="rId4" Type="http://schemas.openxmlformats.org/officeDocument/2006/relationships/image" Target="../media/image331.emf"/><Relationship Id="rId9"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openxmlformats.org/officeDocument/2006/relationships/image" Target="../media/image351.emf"/><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41.emf"/><Relationship Id="rId5" Type="http://schemas.openxmlformats.org/officeDocument/2006/relationships/customXml" Target="../ink/ink14.xml"/><Relationship Id="rId10" Type="http://schemas.openxmlformats.org/officeDocument/2006/relationships/image" Target="../media/image17.jpeg"/><Relationship Id="rId4" Type="http://schemas.openxmlformats.org/officeDocument/2006/relationships/image" Target="../media/image331.emf"/><Relationship Id="rId9"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3520.emf"/><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420.emf"/><Relationship Id="rId5" Type="http://schemas.openxmlformats.org/officeDocument/2006/relationships/customXml" Target="../ink/ink17.xml"/><Relationship Id="rId10" Type="http://schemas.openxmlformats.org/officeDocument/2006/relationships/image" Target="../media/image14.jpeg"/><Relationship Id="rId4" Type="http://schemas.openxmlformats.org/officeDocument/2006/relationships/image" Target="../media/image3320.emf"/><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0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1600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6</a:t>
            </a:r>
            <a:r>
              <a:rPr lang="en-US" sz="3600" kern="0" dirty="0">
                <a:effectLst>
                  <a:outerShdw blurRad="38100" dist="38100" dir="2700000" algn="tl">
                    <a:srgbClr val="000000">
                      <a:alpha val="43137"/>
                    </a:srgbClr>
                  </a:outerShdw>
                </a:effectLst>
                <a:cs typeface="Calibri" panose="020F0502020204030204" pitchFamily="34" charset="0"/>
              </a:rPr>
              <a:t>‒9</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The Flood and Continuation of the Messianic Promise</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Population – Gen.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Procreation – Gen.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Patience – Gen. 6:3</a:t>
            </a:r>
          </a:p>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Product – Gen.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The Specific Sin</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EEB5DDBF-CF9A-4A95-BF6C-DB45C1A1F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3033256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324100" y="228600"/>
            <a:ext cx="44958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Dimensions of the Ark</a:t>
            </a:r>
          </a:p>
        </p:txBody>
      </p:sp>
      <p:sp>
        <p:nvSpPr>
          <p:cNvPr id="146435" name="Rectangle 3"/>
          <p:cNvSpPr>
            <a:spLocks noGrp="1" noChangeArrowheads="1"/>
          </p:cNvSpPr>
          <p:nvPr>
            <p:ph type="body" idx="1"/>
          </p:nvPr>
        </p:nvSpPr>
        <p:spPr>
          <a:xfrm>
            <a:off x="1918494" y="1371601"/>
            <a:ext cx="5307012" cy="2514599"/>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Biblical flood account</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Pagan flood accounts (300)</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Similarities and differences</a:t>
            </a:r>
          </a:p>
        </p:txBody>
      </p:sp>
      <p:pic>
        <p:nvPicPr>
          <p:cNvPr id="2" name="Picture 1">
            <a:extLst>
              <a:ext uri="{FF2B5EF4-FFF2-40B4-BE49-F238E27FC236}">
                <a16:creationId xmlns:a16="http://schemas.microsoft.com/office/drawing/2014/main" id="{255E4E26-C037-44B1-A9A7-7D7097982E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030" y="4114800"/>
            <a:ext cx="3697941" cy="2286000"/>
          </a:xfrm>
          <a:prstGeom prst="rect">
            <a:avLst/>
          </a:prstGeom>
        </p:spPr>
      </p:pic>
      <p:pic>
        <p:nvPicPr>
          <p:cNvPr id="6" name="Picture 5">
            <a:extLst>
              <a:ext uri="{FF2B5EF4-FFF2-40B4-BE49-F238E27FC236}">
                <a16:creationId xmlns:a16="http://schemas.microsoft.com/office/drawing/2014/main" id="{6608ADA6-2F66-4681-873B-5809C287E0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266700" y="2057400"/>
            <a:ext cx="8610600" cy="304800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rPr>
              <a:t>“First, when God pours out judgment, He gives ample warning ahead of time. He sends a spokesperson, a prophet, and gives that prophet a kind of platform from which to be heard. For the antediluvians, Noah was that prophet and the scaffolding around the ark was his platform.” </a:t>
            </a:r>
          </a:p>
        </p:txBody>
      </p:sp>
      <p:sp>
        <p:nvSpPr>
          <p:cNvPr id="151555" name="Text Box 3"/>
          <p:cNvSpPr txBox="1">
            <a:spLocks noChangeArrowheads="1"/>
          </p:cNvSpPr>
          <p:nvPr/>
        </p:nvSpPr>
        <p:spPr bwMode="auto">
          <a:xfrm>
            <a:off x="2352675" y="228600"/>
            <a:ext cx="4438650" cy="1338828"/>
          </a:xfrm>
          <a:prstGeom prst="rect">
            <a:avLst/>
          </a:prstGeom>
          <a:noFill/>
          <a:ln w="9525">
            <a:noFill/>
            <a:miter lim="800000"/>
            <a:headEnd/>
            <a:tailEnd/>
          </a:ln>
          <a:effectLst/>
        </p:spPr>
        <p:txBody>
          <a:bodyPr wrap="square">
            <a:spAutoFit/>
          </a:bodyPr>
          <a:lstStyle/>
          <a:p>
            <a:pPr algn="ctr">
              <a:spcBef>
                <a:spcPts val="0"/>
              </a:spcBef>
              <a:spcAft>
                <a:spcPts val="600"/>
              </a:spcAft>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Hugh Ross </a:t>
            </a:r>
          </a:p>
          <a:p>
            <a:pPr algn="ctr">
              <a:spcBef>
                <a:spcPts val="0"/>
              </a:spcBef>
              <a:defRPr/>
            </a:pPr>
            <a:r>
              <a:rPr lang="en-US" sz="2000" i="1" dirty="0">
                <a:effectLst>
                  <a:outerShdw blurRad="38100" dist="38100" dir="2700000" algn="tl">
                    <a:srgbClr val="000000">
                      <a:alpha val="43137"/>
                    </a:srgbClr>
                  </a:outerShdw>
                </a:effectLst>
                <a:latin typeface="Calibri" panose="020F0502020204030204" pitchFamily="34" charset="0"/>
              </a:rPr>
              <a:t>The Genesis Question</a:t>
            </a:r>
            <a:r>
              <a:rPr lang="en-US" sz="2000" dirty="0">
                <a:effectLst>
                  <a:outerShdw blurRad="38100" dist="38100" dir="2700000" algn="tl">
                    <a:srgbClr val="000000">
                      <a:alpha val="43137"/>
                    </a:srgbClr>
                  </a:outerShdw>
                </a:effectLst>
                <a:latin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rPr>
              <a:t>Navpress</a:t>
            </a:r>
            <a:r>
              <a:rPr lang="en-US" sz="2000" dirty="0">
                <a:effectLst>
                  <a:outerShdw blurRad="38100" dist="38100" dir="2700000" algn="tl">
                    <a:srgbClr val="000000">
                      <a:alpha val="43137"/>
                    </a:srgbClr>
                  </a:outerShdw>
                </a:effectLst>
                <a:latin typeface="Calibri" panose="020F0502020204030204" pitchFamily="34" charset="0"/>
              </a:rPr>
              <a:t>, Colorado Springs, CO 1998), 164-65.</a:t>
            </a:r>
          </a:p>
        </p:txBody>
      </p:sp>
      <p:pic>
        <p:nvPicPr>
          <p:cNvPr id="5" name="Picture 4">
            <a:extLst>
              <a:ext uri="{FF2B5EF4-FFF2-40B4-BE49-F238E27FC236}">
                <a16:creationId xmlns:a16="http://schemas.microsoft.com/office/drawing/2014/main" id="{66779496-C8CD-483E-AEF5-F61571AA1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37744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Biblical vs. Babylonian Flood Account</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ITEM</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GENESIS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GILGAMESH EPIC</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Flood planned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Council</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View of God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Monotheism</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Polytheism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 to a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 warned Noah</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Ea</a:t>
                      </a: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warned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Reason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Noise</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Punishment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Ethics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Ambiguous, regretted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Salvation of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Included in God’s plan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Done secretly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Lives saved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Reps of all living things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Boat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Duration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days, 40 nights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days, 6 nights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Landing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Mountains of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Mount </a:t>
                      </a: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Birds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Raven, dove (3x)</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Dove, swallow, raven</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Worship</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Appeasement</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Blessing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Covenant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Divinity, immortality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64770" y="108395"/>
          <a:ext cx="9014460" cy="6678727"/>
        </p:xfrm>
        <a:graphic>
          <a:graphicData uri="http://schemas.openxmlformats.org/drawingml/2006/table">
            <a:tbl>
              <a:tblPr>
                <a:tableStyleId>{D7AC3CCA-C797-4891-BE02-D94E43425B78}</a:tableStyleId>
              </a:tblPr>
              <a:tblGrid>
                <a:gridCol w="4507230">
                  <a:extLst>
                    <a:ext uri="{9D8B030D-6E8A-4147-A177-3AD203B41FA5}">
                      <a16:colId xmlns:a16="http://schemas.microsoft.com/office/drawing/2014/main" val="20001"/>
                    </a:ext>
                  </a:extLst>
                </a:gridCol>
                <a:gridCol w="4507230">
                  <a:extLst>
                    <a:ext uri="{9D8B030D-6E8A-4147-A177-3AD203B41FA5}">
                      <a16:colId xmlns:a16="http://schemas.microsoft.com/office/drawing/2014/main" val="20002"/>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Biblical vs. Babylonian Creation Account</a:t>
                      </a:r>
                      <a:endParaRPr kumimoji="0" lang="en-US" sz="1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GENESIS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ENUMA ELISH</a:t>
                      </a:r>
                    </a:p>
                  </a:txBody>
                  <a:tcPr anchor="ctr" horzOverflow="overflow"/>
                </a:tc>
                <a:extLst>
                  <a:ext uri="{0D108BD9-81ED-4DB2-BD59-A6C34878D82A}">
                    <a16:rowId xmlns:a16="http://schemas.microsoft.com/office/drawing/2014/main" val="10000"/>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Purpose: praise God</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Purpose: praise </a:t>
                      </a:r>
                      <a:r>
                        <a:rPr kumimoji="0" lang="en-US" sz="2400" b="1" i="0"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Marduk</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1"/>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Starts with the deep</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Starts with the deep</a:t>
                      </a:r>
                    </a:p>
                  </a:txBody>
                  <a:tcPr anchor="ctr" horzOverflow="overflow"/>
                </a:tc>
                <a:extLst>
                  <a:ext uri="{0D108BD9-81ED-4DB2-BD59-A6C34878D82A}">
                    <a16:rowId xmlns:a16="http://schemas.microsoft.com/office/drawing/2014/main" val="10002"/>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Sequence of days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sequence of days</a:t>
                      </a:r>
                    </a:p>
                  </a:txBody>
                  <a:tcPr anchor="ctr" horzOverflow="overflow"/>
                </a:tc>
                <a:extLst>
                  <a:ext uri="{0D108BD9-81ED-4DB2-BD59-A6C34878D82A}">
                    <a16:rowId xmlns:a16="http://schemas.microsoft.com/office/drawing/2014/main" val="10003"/>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Ex </a:t>
                      </a:r>
                      <a:r>
                        <a:rPr kumimoji="0" lang="en-US" sz="2400" b="1" i="0" u="none" strike="noStrike" kern="1200" cap="none" normalizeH="0" baseline="0" noProof="0" dirty="0" err="1">
                          <a:ln>
                            <a:noFill/>
                          </a:ln>
                          <a:solidFill>
                            <a:srgbClr val="C00000"/>
                          </a:solidFill>
                          <a:effectLst/>
                          <a:latin typeface="Calibri" panose="020F0502020204030204" pitchFamily="34" charset="0"/>
                          <a:ea typeface="+mn-ea"/>
                          <a:cs typeface="Calibri" panose="020F0502020204030204" pitchFamily="34" charset="0"/>
                        </a:rPr>
                        <a:t>nihlo</a:t>
                      </a: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 (by speech)</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Creation from formerly existing matter</a:t>
                      </a:r>
                    </a:p>
                  </a:txBody>
                  <a:tcPr anchor="ctr" horzOverflow="overflow"/>
                </a:tc>
                <a:extLst>
                  <a:ext uri="{0D108BD9-81ED-4DB2-BD59-A6C34878D82A}">
                    <a16:rowId xmlns:a16="http://schemas.microsoft.com/office/drawing/2014/main" val="10004"/>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Waters divided above &amp; below firmament</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Waters divided above and below corpse of Tiamat</a:t>
                      </a:r>
                    </a:p>
                  </a:txBody>
                  <a:tcPr anchor="ctr" horzOverflow="overflow"/>
                </a:tc>
                <a:extLst>
                  <a:ext uri="{0D108BD9-81ED-4DB2-BD59-A6C34878D82A}">
                    <a16:rowId xmlns:a16="http://schemas.microsoft.com/office/drawing/2014/main" val="10005"/>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Man to rule creation</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Man created to ease the God’s work load</a:t>
                      </a:r>
                    </a:p>
                  </a:txBody>
                  <a:tcPr anchor="ctr" horzOverflow="overflow"/>
                </a:tc>
                <a:extLst>
                  <a:ext uri="{0D108BD9-81ED-4DB2-BD59-A6C34878D82A}">
                    <a16:rowId xmlns:a16="http://schemas.microsoft.com/office/drawing/2014/main" val="10006"/>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Man created from the soil</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Man created from a slain super hero</a:t>
                      </a:r>
                    </a:p>
                  </a:txBody>
                  <a:tcPr anchor="ctr" horzOverflow="overflow"/>
                </a:tc>
                <a:extLst>
                  <a:ext uri="{0D108BD9-81ED-4DB2-BD59-A6C34878D82A}">
                    <a16:rowId xmlns:a16="http://schemas.microsoft.com/office/drawing/2014/main" val="10007"/>
                  </a:ext>
                </a:extLst>
              </a:tr>
              <a:tr h="430327">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lang="en-US" sz="1600" dirty="0">
                          <a:latin typeface="Calibri" panose="020F0502020204030204" pitchFamily="34" charset="0"/>
                          <a:cs typeface="Calibri" panose="020F0502020204030204" pitchFamily="34" charset="0"/>
                        </a:rPr>
                        <a:t>Comparisons/contrasts taken from Walton, </a:t>
                      </a:r>
                      <a:r>
                        <a:rPr lang="en-US" sz="1600" i="1" dirty="0">
                          <a:latin typeface="Calibri" panose="020F0502020204030204" pitchFamily="34" charset="0"/>
                          <a:cs typeface="Calibri" panose="020F0502020204030204" pitchFamily="34" charset="0"/>
                        </a:rPr>
                        <a:t>Chronological and Background charts of the OT</a:t>
                      </a:r>
                      <a:r>
                        <a:rPr lang="en-US" sz="1600" dirty="0">
                          <a:latin typeface="Calibri" panose="020F0502020204030204" pitchFamily="34" charset="0"/>
                          <a:cs typeface="Calibri" panose="020F0502020204030204" pitchFamily="34" charset="0"/>
                        </a:rPr>
                        <a:t>, 80-81.</a:t>
                      </a:r>
                    </a:p>
                  </a:txBody>
                  <a:tcPr anchor="ctr" horzOverflow="overflow"/>
                </a:tc>
                <a:tc hMerge="1">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endParaRPr kumimoji="0" lang="en-US" sz="20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2867846877"/>
                  </a:ext>
                </a:extLst>
              </a:tr>
            </a:tbl>
          </a:graphicData>
        </a:graphic>
      </p:graphicFrame>
    </p:spTree>
    <p:extLst>
      <p:ext uri="{BB962C8B-B14F-4D97-AF65-F5344CB8AC3E}">
        <p14:creationId xmlns:p14="http://schemas.microsoft.com/office/powerpoint/2010/main" val="30996261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228600"/>
            <a:ext cx="8077200" cy="1143000"/>
          </a:xfrm>
        </p:spPr>
        <p:txBody>
          <a:bodyPr/>
          <a:lstStyle/>
          <a:p>
            <a:pPr algn="ctr"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Explanation of Similarities &amp; Differences Between the Biblical and Pagan Flood Accounts</a:t>
            </a:r>
          </a:p>
        </p:txBody>
      </p:sp>
      <p:sp>
        <p:nvSpPr>
          <p:cNvPr id="146435" name="Rectangle 3"/>
          <p:cNvSpPr>
            <a:spLocks noGrp="1" noChangeArrowheads="1"/>
          </p:cNvSpPr>
          <p:nvPr>
            <p:ph type="body" idx="1"/>
          </p:nvPr>
        </p:nvSpPr>
        <p:spPr>
          <a:xfrm>
            <a:off x="0" y="1600200"/>
            <a:ext cx="9144000" cy="3733800"/>
          </a:xfrm>
        </p:spPr>
        <p:txBody>
          <a:bodyPr/>
          <a:lstStyle/>
          <a:p>
            <a:pPr marL="461963" indent="-461963" algn="just" eaLnBrk="1" hangingPunct="1">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pagans accounts (Babylonian creation –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Enuma </a:t>
            </a:r>
            <a:r>
              <a:rPr lang="en-US" sz="28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Elish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flood –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Gilgamesh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borrowed from the Bible? – Unlikely since some pagan accounts (1800 B.C.) precede the time when Gen. was written (1446 B.C.)</a:t>
            </a:r>
          </a:p>
          <a:p>
            <a:pPr marL="461963" indent="-461963" algn="just" eaLnBrk="1" hangingPunct="1">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Bible borrowed from the pagan accounts</a:t>
            </a:r>
            <a:r>
              <a:rPr lang="en-US" sz="2800" dirty="0">
                <a:effectLst>
                  <a:outerShdw blurRad="38100" dist="38100" dir="2700000" algn="tl">
                    <a:srgbClr val="000000">
                      <a:alpha val="43137"/>
                    </a:srgbClr>
                  </a:outerShdw>
                </a:effectLst>
                <a:cs typeface="Calibri" panose="020F0502020204030204" pitchFamily="34" charset="0"/>
              </a:rPr>
              <a:t>? – A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possibility</a:t>
            </a:r>
          </a:p>
        </p:txBody>
      </p:sp>
      <p:pic>
        <p:nvPicPr>
          <p:cNvPr id="6" name="Picture 5">
            <a:extLst>
              <a:ext uri="{FF2B5EF4-FFF2-40B4-BE49-F238E27FC236}">
                <a16:creationId xmlns:a16="http://schemas.microsoft.com/office/drawing/2014/main" id="{D63FC64C-404A-405B-A4F0-600E6F12A7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0" y="1600200"/>
            <a:ext cx="9144000" cy="4648200"/>
          </a:xfrm>
        </p:spPr>
        <p:txBody>
          <a:bodyPr/>
          <a:lstStyle/>
          <a:p>
            <a:pPr marL="461963" indent="-461963"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Common source</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event</a:t>
            </a:r>
          </a:p>
          <a:p>
            <a:pPr marL="914400" lvl="1" indent="-457200" eaLnBrk="1" hangingPunct="1">
              <a:spcBef>
                <a:spcPts val="0"/>
              </a:spcBef>
              <a:spcAft>
                <a:spcPts val="900"/>
              </a:spcAft>
              <a:defRPr/>
            </a:pP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Noahic</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a:t>
            </a:r>
          </a:p>
          <a:p>
            <a:pPr marL="914400" lvl="1" indent="-457200" eaLnBrk="1" hangingPunct="1">
              <a:spcBef>
                <a:spcPts val="0"/>
              </a:spcBef>
              <a:spcAft>
                <a:spcPts val="900"/>
              </a:spcAft>
              <a:defRPr/>
            </a:pPr>
            <a:r>
              <a:rPr lang="en-US" sz="28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endPar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Spreading knowledge of historical event into all early cultures</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Paganism’s adjustment (monotheism, sin, ethics)-Rom. 1:18-32</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readjustment-correction through Moses</a:t>
            </a:r>
          </a:p>
        </p:txBody>
      </p:sp>
      <p:sp>
        <p:nvSpPr>
          <p:cNvPr id="6" name="Rectangle 2">
            <a:extLst>
              <a:ext uri="{FF2B5EF4-FFF2-40B4-BE49-F238E27FC236}">
                <a16:creationId xmlns:a16="http://schemas.microsoft.com/office/drawing/2014/main" id="{B0BBCE95-C93B-498D-8A5A-1687D00EC6AD}"/>
              </a:ext>
            </a:extLst>
          </p:cNvPr>
          <p:cNvSpPr>
            <a:spLocks noGrp="1" noChangeArrowheads="1"/>
          </p:cNvSpPr>
          <p:nvPr>
            <p:ph type="title"/>
          </p:nvPr>
        </p:nvSpPr>
        <p:spPr>
          <a:xfrm>
            <a:off x="533400" y="228600"/>
            <a:ext cx="8077200" cy="1143000"/>
          </a:xfrm>
        </p:spPr>
        <p:txBody>
          <a:bodyPr/>
          <a:lstStyle/>
          <a:p>
            <a:pPr algn="ctr"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Explanation of Similarities &amp; Differences Between the Biblical and Pagan Flood Accounts</a:t>
            </a:r>
          </a:p>
        </p:txBody>
      </p:sp>
      <p:pic>
        <p:nvPicPr>
          <p:cNvPr id="7" name="Picture 6">
            <a:extLst>
              <a:ext uri="{FF2B5EF4-FFF2-40B4-BE49-F238E27FC236}">
                <a16:creationId xmlns:a16="http://schemas.microsoft.com/office/drawing/2014/main" id="{484EB568-108D-420F-A134-15DDDFC3E0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extLst>
      <p:ext uri="{BB962C8B-B14F-4D97-AF65-F5344CB8AC3E}">
        <p14:creationId xmlns:p14="http://schemas.microsoft.com/office/powerpoint/2010/main" val="19391910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6002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eleventh observation is connected with archeology. There are two kings’ lists from archeology that reflect what is happening in this chapter. The first is the Sumerian King List from Sumer in Mesopotamia, dating from about the year 2000 </a:t>
            </a:r>
            <a:r>
              <a:rPr lang="en-US" cap="small"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 It lists a total of ten kings, with a total of 241,200 years. That is an average of about 24,000 years per king. Therefore, the concept of longevity of ten generations is something reflected in the Sumerian King List.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6" name="Picture 5">
            <a:extLst>
              <a:ext uri="{FF2B5EF4-FFF2-40B4-BE49-F238E27FC236}">
                <a16:creationId xmlns:a16="http://schemas.microsoft.com/office/drawing/2014/main" id="{60B580E7-6ED2-485D-80DC-13023A5C1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69718413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6002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It is also interesting that after the list of the ten kings, it then adds, </a:t>
            </a:r>
            <a:r>
              <a:rPr lang="en-US" dirty="0">
                <a:solidFill>
                  <a:srgbClr val="FFFFCC"/>
                </a:solidFill>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and then the flood came</a:t>
            </a:r>
            <a:r>
              <a:rPr lang="en-US" dirty="0">
                <a:effectLst>
                  <a:outerShdw blurRad="38100" dist="38100" dir="2700000" algn="tl">
                    <a:srgbClr val="000000">
                      <a:alpha val="43137"/>
                    </a:srgbClr>
                  </a:outerShdw>
                </a:effectLst>
              </a:rPr>
              <a:t>.’ The flood came with the tenth, just as it is in this Genesis 5 passage. The second is the </a:t>
            </a:r>
            <a:r>
              <a:rPr lang="en-US" dirty="0" err="1">
                <a:effectLst>
                  <a:outerShdw blurRad="38100" dist="38100" dir="2700000" algn="tl">
                    <a:srgbClr val="000000">
                      <a:alpha val="43137"/>
                    </a:srgbClr>
                  </a:outerShdw>
                </a:effectLst>
              </a:rPr>
              <a:t>Berussos</a:t>
            </a:r>
            <a:r>
              <a:rPr lang="en-US" dirty="0">
                <a:effectLst>
                  <a:outerShdw blurRad="38100" dist="38100" dir="2700000" algn="tl">
                    <a:srgbClr val="000000">
                      <a:alpha val="43137"/>
                    </a:srgbClr>
                  </a:outerShdw>
                </a:effectLst>
              </a:rPr>
              <a:t> King List. </a:t>
            </a:r>
            <a:r>
              <a:rPr lang="en-US" dirty="0" err="1">
                <a:effectLst>
                  <a:outerShdw blurRad="38100" dist="38100" dir="2700000" algn="tl">
                    <a:srgbClr val="000000">
                      <a:alpha val="43137"/>
                    </a:srgbClr>
                  </a:outerShdw>
                </a:effectLst>
              </a:rPr>
              <a:t>Berussos</a:t>
            </a:r>
            <a:r>
              <a:rPr lang="en-US" dirty="0">
                <a:effectLst>
                  <a:outerShdw blurRad="38100" dist="38100" dir="2700000" algn="tl">
                    <a:srgbClr val="000000">
                      <a:alpha val="43137"/>
                    </a:srgbClr>
                  </a:outerShdw>
                </a:effectLst>
              </a:rPr>
              <a:t> was a Babylonian priest of the third century </a:t>
            </a:r>
            <a:r>
              <a:rPr lang="en-US" cap="small"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 and he also lists ten kings before the flood.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35C66F92-BA02-47B9-ACB6-8C6B590C60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6400" y="4800600"/>
            <a:ext cx="3251200" cy="1828800"/>
          </a:xfrm>
          <a:prstGeom prst="rect">
            <a:avLst/>
          </a:prstGeom>
          <a:ln>
            <a:solidFill>
              <a:schemeClr val="tx1"/>
            </a:solidFill>
          </a:ln>
        </p:spPr>
      </p:pic>
      <p:pic>
        <p:nvPicPr>
          <p:cNvPr id="8" name="Picture 7">
            <a:extLst>
              <a:ext uri="{FF2B5EF4-FFF2-40B4-BE49-F238E27FC236}">
                <a16:creationId xmlns:a16="http://schemas.microsoft.com/office/drawing/2014/main" id="{5F5170F1-06DD-4797-AC07-A245A49440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45015712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37744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Biblical vs. Babylonian Flood Account</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ITEM</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GENESIS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GILGAMESH EPIC</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Flood planned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Council</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View of God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Monotheism</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Polytheism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 to a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 warned Noah</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Ea</a:t>
                      </a: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warned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Reason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Noise</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Punishment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Ethics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Ambiguous, regretted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Salvation of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Included in God’s plan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Done secretly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Lives saved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Reps of all living things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Boat</a:t>
                      </a:r>
                      <a:endParaRPr kumimoji="0" lang="en-US" sz="20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sng"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Duration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days, 40 nights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days, 6 nights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Landing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Mountains of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Mount </a:t>
                      </a: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Birds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Raven, dove (3x)</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Dove, swallow, raven</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Worship</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Appeasement</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Blessing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Covenant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Divinity, immortality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2782108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69F66-C63E-4E55-AD07-0F8E232E1E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0" y="0"/>
            <a:ext cx="9144000" cy="3886200"/>
          </a:xfrm>
        </p:spPr>
        <p:txBody>
          <a:bodyPr/>
          <a:lstStyle/>
          <a:p>
            <a:pPr marL="0" indent="0" algn="ctr" defTabSz="685800">
              <a:spcBef>
                <a:spcPct val="0"/>
              </a:spcBef>
              <a:spcAft>
                <a:spcPts val="1200"/>
              </a:spcAft>
              <a:buFont typeface="Wingdings" panose="05000000000000000000" pitchFamily="2" charset="2"/>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Font typeface="Wingdings" panose="05000000000000000000" pitchFamily="2" charset="2"/>
              <a:buNone/>
              <a:defRPr/>
            </a:pPr>
            <a:r>
              <a:rPr lang="en-US" dirty="0">
                <a:cs typeface="Calibri" panose="020F0502020204030204" pitchFamily="34" charset="0"/>
              </a:rPr>
              <a:t>“</a:t>
            </a:r>
            <a:r>
              <a:rPr lang="en-US" baseline="30000" dirty="0">
                <a:cs typeface="Calibri" panose="020F0502020204030204" pitchFamily="34" charset="0"/>
              </a:rPr>
              <a:t>30</a:t>
            </a:r>
            <a:r>
              <a:rPr lang="en-US" dirty="0">
                <a:cs typeface="Calibri" panose="020F0502020204030204" pitchFamily="34" charset="0"/>
              </a:rPr>
              <a:t> Therefore many other signs Jesus also performed in the presence of the disciples, which are not written in this book; </a:t>
            </a:r>
            <a:r>
              <a:rPr lang="en-US" baseline="30000" dirty="0">
                <a:cs typeface="Calibri" panose="020F0502020204030204" pitchFamily="34" charset="0"/>
              </a:rPr>
              <a:t>31</a:t>
            </a:r>
            <a:r>
              <a:rPr lang="en-US" dirty="0">
                <a:cs typeface="Calibri" panose="020F0502020204030204" pitchFamily="34" charset="0"/>
              </a:rPr>
              <a:t> but these have been written so that you may believe that Jesus is the Christ, the Son of God; and that believing you may have life in His name.”</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0713" y="3322320"/>
            <a:ext cx="1282575" cy="1554480"/>
          </a:xfrm>
          <a:prstGeom prst="rect">
            <a:avLst/>
          </a:prstGeom>
        </p:spPr>
      </p:pic>
    </p:spTree>
    <p:extLst>
      <p:ext uri="{BB962C8B-B14F-4D97-AF65-F5344CB8AC3E}">
        <p14:creationId xmlns:p14="http://schemas.microsoft.com/office/powerpoint/2010/main" val="3570620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1 </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Now it came about, when men began to multiply on the face of the land, and daughters were born to them, </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2 </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that the sons of God saw that the daughters of men were beautiful; and they took wives for themselves, whomever they chose. </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3</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Then the Lord said, ‘My Spirit shall not strive with man forever, because he also is flesh; nevertheless his days shall be one hundred and twenty years.’ </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4</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a:t>
            </a:r>
            <a:r>
              <a:rPr kumimoji="0" lang="en-US"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The Nephilim were on the earth in those days, and also afterward, when the sons of God came in to the daughters of men, and they bore children to them. Those were the mighty men who were of old, men of renown</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44585624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86822-817A-43C3-A02D-2853DBFE0C86}"/>
              </a:ext>
            </a:extLst>
          </p:cNvPr>
          <p:cNvPicPr>
            <a:picLocks noChangeAspect="1" noChangeArrowheads="1"/>
          </p:cNvPicPr>
          <p:nvPr/>
        </p:nvPicPr>
        <p:blipFill>
          <a:blip r:embed="rId2"/>
          <a:srcRect/>
          <a:stretch>
            <a:fillRect/>
          </a:stretch>
        </p:blipFill>
        <p:spPr bwMode="auto">
          <a:xfrm>
            <a:off x="187627"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5294B51-EC99-4299-BA6D-2D4D703A945D}"/>
              </a:ext>
            </a:extLst>
          </p:cNvPr>
          <p:cNvSpPr>
            <a:spLocks noGrp="1" noChangeArrowheads="1"/>
          </p:cNvSpPr>
          <p:nvPr>
            <p:ph type="title"/>
          </p:nvPr>
        </p:nvSpPr>
        <p:spPr>
          <a:xfrm>
            <a:off x="1638300" y="228600"/>
            <a:ext cx="5867400" cy="609600"/>
          </a:xfrm>
        </p:spPr>
        <p:txBody>
          <a:bodyPr/>
          <a:lstStyle/>
          <a:p>
            <a:pPr>
              <a:defRPr/>
            </a:pPr>
            <a:r>
              <a:rPr lang="en-US" sz="3600" dirty="0">
                <a:effectLst>
                  <a:outerShdw blurRad="38100" dist="38100" dir="2700000" algn="tl">
                    <a:srgbClr val="000000">
                      <a:alpha val="43137"/>
                    </a:srgbClr>
                  </a:outerShdw>
                </a:effectLst>
                <a:latin typeface="Arial" pitchFamily="34" charset="0"/>
                <a:cs typeface="Arial" pitchFamily="34" charset="0"/>
              </a:rPr>
              <a:t>7 “I AM” statements in John</a:t>
            </a:r>
          </a:p>
        </p:txBody>
      </p:sp>
      <p:graphicFrame>
        <p:nvGraphicFramePr>
          <p:cNvPr id="16416" name="Group 32">
            <a:extLst>
              <a:ext uri="{FF2B5EF4-FFF2-40B4-BE49-F238E27FC236}">
                <a16:creationId xmlns:a16="http://schemas.microsoft.com/office/drawing/2014/main" id="{69AAA0F3-DB70-42DB-988D-298F7CABA533}"/>
              </a:ext>
            </a:extLst>
          </p:cNvPr>
          <p:cNvGraphicFramePr>
            <a:graphicFrameLocks noGrp="1"/>
          </p:cNvGraphicFramePr>
          <p:nvPr/>
        </p:nvGraphicFramePr>
        <p:xfrm>
          <a:off x="1600200" y="990600"/>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9182" name="Picture 2">
            <a:extLst>
              <a:ext uri="{FF2B5EF4-FFF2-40B4-BE49-F238E27FC236}">
                <a16:creationId xmlns:a16="http://schemas.microsoft.com/office/drawing/2014/main" id="{40494547-9E72-42C2-966C-C7D292154C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2EA2D55F-7CF3-4A93-8F1D-39DD41D09B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6580633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1" y="54864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09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65760"/>
          <a:ext cx="8839200" cy="615696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p>
                      <a:pPr algn="ct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3254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37744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Biblical vs. Babylonian Flood Account</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ITEM</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GENESIS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GILGAMESH EPIC</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Flood planned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Council</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View of God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Monotheism</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Polytheism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 to a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 warned Noah</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Ea</a:t>
                      </a: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warned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Reason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Noise</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Punishment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Ethics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Ambiguous, regretted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Salvation of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Included in God’s plan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Done secretly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Lives saved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Reps of all living things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Boat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Duration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days, 40 nights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days, 6 nights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Landing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Mountains of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Mount </a:t>
                      </a: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Birds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Raven, dove (3x)</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Dove, swallow, raven</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Worship</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Appeasement</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Blessing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Covenant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Divinity, immortality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6218751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spcBef>
                <a:spcPts val="0"/>
              </a:spcBef>
              <a:spcAft>
                <a:spcPts val="1200"/>
              </a:spcAft>
              <a:buNone/>
              <a:defRPr/>
            </a:pPr>
            <a:r>
              <a:rPr lang="en-US" altLang="en-US" sz="4000" kern="1200" dirty="0">
                <a:solidFill>
                  <a:schemeClr val="tx2"/>
                </a:solidFill>
                <a:ea typeface="+mj-ea"/>
                <a:cs typeface="Calibri" panose="020F0502020204030204" pitchFamily="34" charset="0"/>
              </a:rPr>
              <a:t>Genesis 8:21</a:t>
            </a:r>
          </a:p>
          <a:p>
            <a:pPr marL="0" indent="0" algn="just" eaLnBrk="1" hangingPunct="1">
              <a:spcBef>
                <a:spcPts val="0"/>
              </a:spcBef>
              <a:buNone/>
              <a:defRPr/>
            </a:pPr>
            <a:r>
              <a:rPr lang="en-US" altLang="en-US"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b="1" u="sng" dirty="0">
                <a:solidFill>
                  <a:srgbClr val="FFFFCC"/>
                </a:solidFill>
                <a:effectLst>
                  <a:outerShdw blurRad="38100" dist="38100" dir="2700000" algn="tl">
                    <a:srgbClr val="000000">
                      <a:alpha val="43137"/>
                    </a:srgbClr>
                  </a:outerShdw>
                </a:effectLst>
              </a:rPr>
              <a:t>the intent of man’s heart is evil from his youth</a:t>
            </a:r>
            <a:r>
              <a:rPr lang="en-US" altLang="en-US" dirty="0">
                <a:effectLst>
                  <a:outerShdw blurRad="38100" dist="38100" dir="2700000" algn="tl">
                    <a:srgbClr val="000000">
                      <a:alpha val="43137"/>
                    </a:srgbClr>
                  </a:outerShdw>
                </a:effectLst>
              </a:rPr>
              <a:t>; and I will never again destroy every living thing, as I have done.[emphasis mine].</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9893" y="321945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59262990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262FAFE8-3D0B-40B9-B045-6816D4218D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312317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ah's ark"/>
          <p:cNvPicPr>
            <a:picLocks noChangeAspect="1" noChangeArrowheads="1"/>
          </p:cNvPicPr>
          <p:nvPr/>
        </p:nvPicPr>
        <p:blipFill>
          <a:blip r:embed="rId2" cstate="print"/>
          <a:srcRect/>
          <a:stretch>
            <a:fillRect/>
          </a:stretch>
        </p:blipFill>
        <p:spPr bwMode="auto">
          <a:xfrm>
            <a:off x="152400" y="1066800"/>
            <a:ext cx="8818784" cy="4419600"/>
          </a:xfrm>
          <a:prstGeom prst="rect">
            <a:avLst/>
          </a:prstGeom>
          <a:noFill/>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6C5FE-2C6C-48B0-B237-62B695FC45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a:t>
            </a:r>
            <a:r>
              <a:rPr lang="en-US" sz="2700" b="1" u="sng" dirty="0">
                <a:solidFill>
                  <a:srgbClr val="FFFFCC"/>
                </a:solidFill>
                <a:effectLst>
                  <a:outerShdw blurRad="38100" dist="38100" dir="2700000" algn="tl">
                    <a:srgbClr val="000000">
                      <a:alpha val="43137"/>
                    </a:srgbClr>
                  </a:outerShdw>
                </a:effectLst>
              </a:rPr>
              <a:t>Nephilim</a:t>
            </a:r>
            <a:r>
              <a:rPr lang="en-US" sz="2700" dirty="0">
                <a:effectLst>
                  <a:outerShdw blurRad="38100" dist="38100" dir="2700000" algn="tl">
                    <a:srgbClr val="000000">
                      <a:alpha val="43137"/>
                    </a:srgbClr>
                  </a:outerShdw>
                </a:effectLst>
              </a:rPr>
              <a:t>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306520937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latin typeface="Calibri" panose="020F0502020204030204" pitchFamily="34" charset="0"/>
              </a:rPr>
              <a:t>How Did Noah Fit All of the Animals on to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43363" name="Rectangle 3"/>
          <p:cNvSpPr>
            <a:spLocks noGrp="1" noChangeArrowheads="1"/>
          </p:cNvSpPr>
          <p:nvPr>
            <p:ph type="body" idx="1"/>
          </p:nvPr>
        </p:nvSpPr>
        <p:spPr>
          <a:xfrm>
            <a:off x="457200" y="1773238"/>
            <a:ext cx="4572000" cy="33115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No</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Sea creatures (6:20)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Insects (7:22)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Plants (6:20)</a:t>
            </a:r>
            <a:endParaRPr lang="en-US" dirty="0"/>
          </a:p>
        </p:txBody>
      </p:sp>
      <p:sp>
        <p:nvSpPr>
          <p:cNvPr id="153604" name="Text Box 4"/>
          <p:cNvSpPr txBox="1">
            <a:spLocks noChangeArrowheads="1"/>
          </p:cNvSpPr>
          <p:nvPr/>
        </p:nvSpPr>
        <p:spPr bwMode="auto">
          <a:xfrm>
            <a:off x="1219200" y="6172204"/>
            <a:ext cx="7543800" cy="366713"/>
          </a:xfrm>
          <a:prstGeom prst="rect">
            <a:avLst/>
          </a:prstGeom>
          <a:noFill/>
          <a:ln w="9525">
            <a:noFill/>
            <a:miter lim="800000"/>
            <a:headEnd/>
            <a:tailEnd/>
          </a:ln>
        </p:spPr>
        <p:txBody>
          <a:bodyPr>
            <a:spAutoFit/>
          </a:bodyPr>
          <a:lstStyle/>
          <a:p>
            <a:pPr algn="l" eaLnBrk="0" hangingPunct="0">
              <a:spcBef>
                <a:spcPct val="50000"/>
              </a:spcBef>
            </a:pPr>
            <a:endParaRPr lang="en-US" sz="1800" dirty="0">
              <a:latin typeface="Calibri" panose="020F0502020204030204" pitchFamily="34" charset="0"/>
            </a:endParaRPr>
          </a:p>
        </p:txBody>
      </p:sp>
      <p:sp>
        <p:nvSpPr>
          <p:cNvPr id="153605" name="Text Box 5"/>
          <p:cNvSpPr txBox="1">
            <a:spLocks noChangeArrowheads="1"/>
          </p:cNvSpPr>
          <p:nvPr/>
        </p:nvSpPr>
        <p:spPr bwMode="auto">
          <a:xfrm>
            <a:off x="2324100" y="6400800"/>
            <a:ext cx="4495800" cy="366713"/>
          </a:xfrm>
          <a:prstGeom prst="rect">
            <a:avLst/>
          </a:prstGeom>
          <a:noFill/>
          <a:ln w="9525">
            <a:noFill/>
            <a:miter lim="800000"/>
            <a:headEnd/>
            <a:tailEnd/>
          </a:ln>
        </p:spPr>
        <p:txBody>
          <a:bodyPr wrap="square">
            <a:spAutoFit/>
          </a:bodyPr>
          <a:lstStyle/>
          <a:p>
            <a:pPr algn="ctr" eaLnBrk="0" hangingPunct="0">
              <a:spcBef>
                <a:spcPct val="50000"/>
              </a:spcBef>
            </a:pPr>
            <a:r>
              <a:rPr lang="en-US" sz="1800" dirty="0" err="1">
                <a:latin typeface="Calibri" panose="020F0502020204030204" pitchFamily="34" charset="0"/>
                <a:cs typeface="Calibri" panose="020F0502020204030204" pitchFamily="34" charset="0"/>
              </a:rPr>
              <a:t>Woodmoorape</a:t>
            </a:r>
            <a:r>
              <a:rPr lang="en-US" sz="1800"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Noah’s Ark: A Feasibility Study</a:t>
            </a:r>
          </a:p>
        </p:txBody>
      </p:sp>
      <p:pic>
        <p:nvPicPr>
          <p:cNvPr id="6" name="Picture 5">
            <a:extLst>
              <a:ext uri="{FF2B5EF4-FFF2-40B4-BE49-F238E27FC236}">
                <a16:creationId xmlns:a16="http://schemas.microsoft.com/office/drawing/2014/main" id="{4D33C1ED-0326-4168-9634-C5211818BB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8791" y="2057400"/>
            <a:ext cx="3227295" cy="274320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a:xfrm>
            <a:off x="609600" y="1371600"/>
            <a:ext cx="7924800" cy="52578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Limitations</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Seven pairs or just sevens? (7:2)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Only clean animals (7:2; Lev 11; Deut 14)</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Kind (6:20)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Extinct animals overstated</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Not fully grown</a:t>
            </a:r>
          </a:p>
          <a:p>
            <a:pPr marL="914400" lvl="1" indent="-452438" eaLnBrk="1" hangingPunct="1">
              <a:spcBef>
                <a:spcPts val="0"/>
              </a:spcBef>
              <a:spcAft>
                <a:spcPts val="2400"/>
              </a:spcAft>
              <a:buClr>
                <a:srgbClr val="FF99FF"/>
              </a:buClr>
              <a:defRPr/>
            </a:pPr>
            <a:r>
              <a:rPr lang="en-US" dirty="0" err="1">
                <a:effectLst>
                  <a:outerShdw blurRad="38100" dist="38100" dir="2700000" algn="tl">
                    <a:srgbClr val="000000">
                      <a:alpha val="43137"/>
                    </a:srgbClr>
                  </a:outerShdw>
                </a:effectLst>
                <a:latin typeface="Calibri" panose="020F0502020204030204" pitchFamily="34" charset="0"/>
              </a:rPr>
              <a:t>Hybernation</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8ABDD92-AC0F-445D-88E3-AAD49FC62AB1}"/>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latin typeface="Calibri" panose="020F0502020204030204" pitchFamily="34" charset="0"/>
              </a:rPr>
              <a:t>How Did Noah Fit All of the Animals on to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7" name="Picture 6">
            <a:extLst>
              <a:ext uri="{FF2B5EF4-FFF2-40B4-BE49-F238E27FC236}">
                <a16:creationId xmlns:a16="http://schemas.microsoft.com/office/drawing/2014/main" id="{03CDBE74-B049-49D2-AB94-17FE3CFE30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16,000 animals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 450ft long, 75ft wide, 45 feet high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capable of holding 125,000 animals</a:t>
            </a: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latin typeface="Calibri" panose="020F0502020204030204" pitchFamily="34" charset="0"/>
              </a:rPr>
              <a:t>How Did Noah Fit All of the Animals on to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0" y="4191000"/>
            <a:ext cx="4064000" cy="2286000"/>
          </a:xfrm>
          <a:prstGeom prst="rect">
            <a:avLst/>
          </a:prstGeom>
        </p:spPr>
      </p:pic>
      <p:pic>
        <p:nvPicPr>
          <p:cNvPr id="7" name="Picture 6">
            <a:extLst>
              <a:ext uri="{FF2B5EF4-FFF2-40B4-BE49-F238E27FC236}">
                <a16:creationId xmlns:a16="http://schemas.microsoft.com/office/drawing/2014/main" id="{A24CE6D3-8D3F-46BD-91C6-EC9D8F150C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Many Animals Were On the Ark">
            <a:extLst>
              <a:ext uri="{FF2B5EF4-FFF2-40B4-BE49-F238E27FC236}">
                <a16:creationId xmlns:a16="http://schemas.microsoft.com/office/drawing/2014/main" id="{793BBB80-EC69-4115-B783-D4165E71ADA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18997"/>
          <a:stretch/>
        </p:blipFill>
        <p:spPr bwMode="auto">
          <a:xfrm>
            <a:off x="1374480" y="228601"/>
            <a:ext cx="640014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6208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DE611D1-F1A3-48DA-A6ED-5FAF59CB43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50000" b="23048"/>
          <a:stretch/>
        </p:blipFill>
        <p:spPr bwMode="auto">
          <a:xfrm>
            <a:off x="1369376" y="228600"/>
            <a:ext cx="640524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1756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C6300601-1E52-46BD-A95C-22260190E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5578733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A4640A4-D125-4553-9C05-693A96E538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20490"/>
          <a:stretch>
            <a:fillRect/>
          </a:stretch>
        </p:blipFill>
        <p:spPr bwMode="auto">
          <a:xfrm>
            <a:off x="152400" y="838200"/>
            <a:ext cx="8816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val 3">
            <a:extLst>
              <a:ext uri="{FF2B5EF4-FFF2-40B4-BE49-F238E27FC236}">
                <a16:creationId xmlns:a16="http://schemas.microsoft.com/office/drawing/2014/main" id="{09BB9E2F-927D-44BD-B4D3-0578665CF189}"/>
              </a:ext>
            </a:extLst>
          </p:cNvPr>
          <p:cNvSpPr>
            <a:spLocks noChangeArrowheads="1"/>
          </p:cNvSpPr>
          <p:nvPr/>
        </p:nvSpPr>
        <p:spPr bwMode="auto">
          <a:xfrm>
            <a:off x="838200" y="3657600"/>
            <a:ext cx="838200" cy="6096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10BDE81C-4563-405A-A814-9E805655D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1837974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 450ft long, 75ft wide, 45 feet high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capable of holding 125,000 animals</a:t>
            </a: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Dimensions of</a:t>
            </a:r>
            <a:r>
              <a:rPr lang="en-US" sz="3400" dirty="0">
                <a:effectLst>
                  <a:outerShdw blurRad="38100" dist="38100" dir="2700000" algn="tl">
                    <a:srgbClr val="000000">
                      <a:alpha val="43137"/>
                    </a:srgbClr>
                  </a:outerShdw>
                </a:effectLst>
                <a:latin typeface="Calibri" panose="020F0502020204030204" pitchFamily="34" charset="0"/>
              </a:rPr>
              <a:t>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Genesis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1733" y="3251200"/>
            <a:ext cx="5960533" cy="3352800"/>
          </a:xfrm>
          <a:prstGeom prst="rect">
            <a:avLst/>
          </a:prstGeom>
        </p:spPr>
      </p:pic>
      <p:pic>
        <p:nvPicPr>
          <p:cNvPr id="7" name="Picture 6">
            <a:extLst>
              <a:ext uri="{FF2B5EF4-FFF2-40B4-BE49-F238E27FC236}">
                <a16:creationId xmlns:a16="http://schemas.microsoft.com/office/drawing/2014/main" id="{01619C4A-812D-4A95-82DF-C2ACBF5A7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020033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extLst>
      <p:ext uri="{BB962C8B-B14F-4D97-AF65-F5344CB8AC3E}">
        <p14:creationId xmlns:p14="http://schemas.microsoft.com/office/powerpoint/2010/main" val="1328107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409700" y="1946275"/>
            <a:ext cx="63246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Events following the flood (Gen 9)</a:t>
            </a:r>
          </a:p>
        </p:txBody>
      </p:sp>
      <p:pic>
        <p:nvPicPr>
          <p:cNvPr id="5" name="Picture 4">
            <a:extLst>
              <a:ext uri="{FF2B5EF4-FFF2-40B4-BE49-F238E27FC236}">
                <a16:creationId xmlns:a16="http://schemas.microsoft.com/office/drawing/2014/main" id="{F263665B-8EB4-457F-875E-508CA2A05D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898745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098B9AB2-237F-4EDF-9A42-052F77ECEA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906594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66604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Numbers 13:32-33</a:t>
            </a:r>
          </a:p>
          <a:p>
            <a:pPr marL="0" indent="0" algn="just">
              <a:spcBef>
                <a:spcPts val="0"/>
              </a:spcBef>
              <a:buNone/>
            </a:pPr>
            <a:r>
              <a:rPr lang="en-US" sz="3000" baseline="30000" dirty="0"/>
              <a:t>32 </a:t>
            </a:r>
            <a:r>
              <a:rPr lang="en-US" sz="3000" dirty="0"/>
              <a:t>So they gave out to the sons of Israel a bad report of the land which they had spied out, saying, “The land through which we have gone, in spying it out, is a land that devours its inhabitants; and all the people whom we saw in it are men of </a:t>
            </a:r>
            <a:r>
              <a:rPr lang="en-US" sz="3000" i="1" dirty="0"/>
              <a:t>great</a:t>
            </a:r>
            <a:r>
              <a:rPr lang="en-US" sz="3000" dirty="0"/>
              <a:t> size. </a:t>
            </a:r>
            <a:r>
              <a:rPr lang="en-US" sz="3000" baseline="30000" dirty="0"/>
              <a:t>33 </a:t>
            </a:r>
            <a:r>
              <a:rPr lang="en-US" sz="3000" dirty="0"/>
              <a:t>There also we saw the </a:t>
            </a:r>
            <a:r>
              <a:rPr lang="en-US" sz="3000" b="1" u="sng" dirty="0">
                <a:solidFill>
                  <a:srgbClr val="FFFFCC"/>
                </a:solidFill>
              </a:rPr>
              <a:t>Nephilim</a:t>
            </a:r>
            <a:r>
              <a:rPr lang="en-US" sz="3000" dirty="0"/>
              <a:t> (the sons of Anak are part of the Nephilim); and we became like grasshoppers in our own sight, and so we were in their sight.”</a:t>
            </a:r>
          </a:p>
        </p:txBody>
      </p:sp>
    </p:spTree>
    <p:extLst>
      <p:ext uri="{BB962C8B-B14F-4D97-AF65-F5344CB8AC3E}">
        <p14:creationId xmlns:p14="http://schemas.microsoft.com/office/powerpoint/2010/main" val="3626501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6C5FE-2C6C-48B0-B237-62B695FC45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a:t>
            </a:r>
            <a:r>
              <a:rPr lang="en-US" sz="2700" b="1" u="sng" dirty="0">
                <a:solidFill>
                  <a:srgbClr val="FFFFCC"/>
                </a:solidFill>
                <a:effectLst>
                  <a:outerShdw blurRad="38100" dist="38100" dir="2700000" algn="tl">
                    <a:srgbClr val="000000">
                      <a:alpha val="43137"/>
                    </a:srgbClr>
                  </a:outerShdw>
                </a:effectLst>
              </a:rPr>
              <a:t>Nephilim</a:t>
            </a:r>
            <a:r>
              <a:rPr lang="en-US" sz="2700" dirty="0">
                <a:effectLst>
                  <a:outerShdw blurRad="38100" dist="38100" dir="2700000" algn="tl">
                    <a:srgbClr val="000000">
                      <a:alpha val="43137"/>
                    </a:srgbClr>
                  </a:outerShdw>
                </a:effectLst>
              </a:rPr>
              <a:t> were on the earth in those days, and also afterward, </a:t>
            </a:r>
            <a:r>
              <a:rPr lang="en-US" sz="2700" b="1" u="sng" dirty="0">
                <a:solidFill>
                  <a:srgbClr val="FFFFCC"/>
                </a:solidFill>
                <a:effectLst>
                  <a:outerShdw blurRad="38100" dist="38100" dir="2700000" algn="tl">
                    <a:srgbClr val="000000">
                      <a:alpha val="43137"/>
                    </a:srgbClr>
                  </a:outerShdw>
                </a:effectLst>
              </a:rPr>
              <a:t>when the sons of God came in to the daughters of men, and they bore children to them</a:t>
            </a:r>
            <a:r>
              <a:rPr lang="en-US" sz="2700" dirty="0">
                <a:effectLst>
                  <a:outerShdw blurRad="38100" dist="38100" dir="2700000" algn="tl">
                    <a:srgbClr val="000000">
                      <a:alpha val="43137"/>
                    </a:srgbClr>
                  </a:outerShdw>
                </a:effectLst>
              </a:rPr>
              <a:t>. Those were the mighty men who were of old, men of renown.”</a:t>
            </a:r>
          </a:p>
        </p:txBody>
      </p:sp>
    </p:spTree>
    <p:extLst>
      <p:ext uri="{BB962C8B-B14F-4D97-AF65-F5344CB8AC3E}">
        <p14:creationId xmlns:p14="http://schemas.microsoft.com/office/powerpoint/2010/main" val="285634200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her seed</a:t>
            </a:r>
            <a:r>
              <a:rPr lang="en-US" sz="3600" dirty="0">
                <a:effectLst>
                  <a:outerShdw blurRad="38100" dist="38100" dir="2700000" algn="tl">
                    <a:srgbClr val="000000">
                      <a:alpha val="43137"/>
                    </a:srgbClr>
                  </a:outerShdw>
                </a:effectLst>
                <a:latin typeface="Calibri" panose="020F0502020204030204" pitchFamily="34" charset="0"/>
              </a:rPr>
              <a:t>;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321434531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a:t>
            </a:r>
            <a:r>
              <a:rPr lang="en-US" sz="2700" b="1" u="sng" dirty="0">
                <a:solidFill>
                  <a:srgbClr val="FFFFCC"/>
                </a:solidFill>
                <a:effectLst>
                  <a:outerShdw blurRad="38100" dist="38100" dir="2700000" algn="tl">
                    <a:srgbClr val="000000">
                      <a:alpha val="43137"/>
                    </a:srgbClr>
                  </a:outerShdw>
                </a:effectLst>
              </a:rPr>
              <a:t>Those were the mighty men who were of old, men of renown</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908540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t>
            </a:r>
            <a:r>
              <a:rPr lang="en-US" sz="2700" b="1" u="sng" dirty="0">
                <a:solidFill>
                  <a:srgbClr val="FFFFCC"/>
                </a:solidFill>
                <a:effectLst>
                  <a:outerShdw blurRad="38100" dist="38100" dir="2700000" algn="tl">
                    <a:srgbClr val="000000">
                      <a:alpha val="43137"/>
                    </a:srgbClr>
                  </a:outerShdw>
                </a:effectLst>
              </a:rPr>
              <a:t>and also afterward</a:t>
            </a:r>
            <a:r>
              <a:rPr lang="en-US" sz="2700" dirty="0">
                <a:effectLst>
                  <a:outerShdw blurRad="38100" dist="38100" dir="2700000" algn="tl">
                    <a:srgbClr val="000000">
                      <a:alpha val="43137"/>
                    </a:srgbClr>
                  </a:outerShdw>
                </a:effectLst>
              </a:rPr>
              <a:t>,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36242722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3867" y="1606680"/>
            <a:ext cx="9037560" cy="5047023"/>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were two eruptions of the fallen angels among men. They produced races of giants on the Earth each time. The first eruption was before the flood, and the second one was after the flood. This is plainly stated in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 6:4: ‘There were giants in the earth in those days </a:t>
            </a:r>
            <a:r>
              <a:rPr lang="en-US" sz="3000" b="1" u="sng" dirty="0">
                <a:solidFill>
                  <a:srgbClr val="99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flood]</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also after that [after the flood]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 sons of God came in unto the daughters of men, and they bare children to them, the same became mighty men which were of old, men of renown.’”</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638477" y="232083"/>
            <a:ext cx="5867047" cy="1277273"/>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Dake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 Sales, 1949), 197.</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God's Plan for Man">
            <a:extLst>
              <a:ext uri="{FF2B5EF4-FFF2-40B4-BE49-F238E27FC236}">
                <a16:creationId xmlns:a16="http://schemas.microsoft.com/office/drawing/2014/main" id="{AE0B1E40-CE41-404C-A19C-79FF49AC4F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nis jennings dake">
            <a:extLst>
              <a:ext uri="{FF2B5EF4-FFF2-40B4-BE49-F238E27FC236}">
                <a16:creationId xmlns:a16="http://schemas.microsoft.com/office/drawing/2014/main" id="{1BBAB164-CA9E-4355-868E-15ACEF373A8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3767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GENESIS STRUCTURE</a:t>
            </a:r>
          </a:p>
        </p:txBody>
      </p:sp>
      <p:sp>
        <p:nvSpPr>
          <p:cNvPr id="92163" name="Rectangle 2051"/>
          <p:cNvSpPr>
            <a:spLocks noGrp="1" noChangeArrowheads="1"/>
          </p:cNvSpPr>
          <p:nvPr>
            <p:ph type="body" idx="1"/>
          </p:nvPr>
        </p:nvSpPr>
        <p:spPr>
          <a:xfrm>
            <a:off x="495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632600"/>
            <a:ext cx="9037560" cy="49109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ct val="0"/>
              </a:spcBef>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eruption of fallen angels was evidently smaller in number and more limited in area; they were for the most part confined to the land of Canaan, and their offspring were known as the nations of Canaan. They were known as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Rephaim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 14:5; 15:20; Deut. 2:11, 20, 21; 3:11-13; Josh. 12:4; 13:12; 15:8; 17:15; 18:16); </a:t>
            </a: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Anakim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(Num. 13:22; Deut. 1:28; 2:10-11, 21; 9:2; Josh. 11:21-22; 14:12-15); </a:t>
            </a: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 14:6; Deut. 2:12, 20, 21); </a:t>
            </a: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Avim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(Deut. 2:23; Josh. 13:3); </a:t>
            </a: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Zanzumim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(Deut. 2:20); and other names. They are enumerated in Gen. 15:18-21; Exod. 3:8, 17; 23:23; Num. 13:22; Deut. 7:1; 20:17; Josh. 12:8...”</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CDADBC1D-7B50-4355-9B83-F37EDCC6289E}"/>
              </a:ext>
            </a:extLst>
          </p:cNvPr>
          <p:cNvSpPr/>
          <p:nvPr/>
        </p:nvSpPr>
        <p:spPr>
          <a:xfrm>
            <a:off x="1593479" y="232083"/>
            <a:ext cx="5957043" cy="1277273"/>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Dake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 Sales, 1949), 197-198.</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 name="Picture 2" descr="Image result for God's Plan for Man">
            <a:extLst>
              <a:ext uri="{FF2B5EF4-FFF2-40B4-BE49-F238E27FC236}">
                <a16:creationId xmlns:a16="http://schemas.microsoft.com/office/drawing/2014/main" id="{72280D59-3734-44BB-8473-6513F7FCB80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inis jennings dake">
            <a:extLst>
              <a:ext uri="{FF2B5EF4-FFF2-40B4-BE49-F238E27FC236}">
                <a16:creationId xmlns:a16="http://schemas.microsoft.com/office/drawing/2014/main" id="{0D4836EF-314C-4D13-A5E1-A764BF4880B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1722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6933" y="1614720"/>
            <a:ext cx="9037560" cy="450292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were to be utterly destroyed by the sword of Israel just as the flood had destroyed the ones that had lived in the Dispensation of Conscience (Deut. 7:1-5; 20:17; Josh. 3:10). Israel failed in this purpose so the giants were left to test and prove the chosen people (Josh. 13:13; 15:63; 16:10; 17:18; Judg. 1:19-36; 2:1-5; 3:1-7). The giants made trouble for Israel until the time of David when the last of the races of the giants were killed (1 Sam. 17; 2 Sam. 21:15-22; 1 Chron. 20:4-8).”</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531C96B6-4D08-4247-A0CB-13736126217B}"/>
              </a:ext>
            </a:extLst>
          </p:cNvPr>
          <p:cNvSpPr/>
          <p:nvPr/>
        </p:nvSpPr>
        <p:spPr>
          <a:xfrm>
            <a:off x="1593479" y="232083"/>
            <a:ext cx="5957043" cy="1277273"/>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Dake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 Sales, 1949), 197-198.</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 name="Picture 2" descr="Image result for God's Plan for Man">
            <a:extLst>
              <a:ext uri="{FF2B5EF4-FFF2-40B4-BE49-F238E27FC236}">
                <a16:creationId xmlns:a16="http://schemas.microsoft.com/office/drawing/2014/main" id="{9A41D3DE-BCA2-4D24-AE2B-57DE04F3A49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inis jennings dake">
            <a:extLst>
              <a:ext uri="{FF2B5EF4-FFF2-40B4-BE49-F238E27FC236}">
                <a16:creationId xmlns:a16="http://schemas.microsoft.com/office/drawing/2014/main" id="{9D44B019-566B-4CD6-9E35-0EC2C3AB148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5263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6062317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Numbers 13:32-33</a:t>
            </a:r>
          </a:p>
          <a:p>
            <a:pPr marL="0" indent="0" algn="just">
              <a:spcBef>
                <a:spcPts val="0"/>
              </a:spcBef>
              <a:buNone/>
            </a:pPr>
            <a:r>
              <a:rPr lang="en-US" sz="3000" baseline="30000" dirty="0"/>
              <a:t>32 </a:t>
            </a:r>
            <a:r>
              <a:rPr lang="en-US" sz="3000" dirty="0"/>
              <a:t>So they gave out to the sons of Israel a bad report of the land which they had spied out, saying, “The land through which we have gone, in spying it out, is a land that devours its inhabitants; and all the people whom we saw in it are men of </a:t>
            </a:r>
            <a:r>
              <a:rPr lang="en-US" sz="3000" i="1" dirty="0"/>
              <a:t>great</a:t>
            </a:r>
            <a:r>
              <a:rPr lang="en-US" sz="3000" dirty="0"/>
              <a:t> size. </a:t>
            </a:r>
            <a:r>
              <a:rPr lang="en-US" sz="3000" baseline="30000" dirty="0"/>
              <a:t>33 </a:t>
            </a:r>
            <a:r>
              <a:rPr lang="en-US" sz="3000" dirty="0"/>
              <a:t>There also we saw the </a:t>
            </a:r>
            <a:r>
              <a:rPr lang="en-US" sz="3000" b="1" u="sng" dirty="0">
                <a:solidFill>
                  <a:srgbClr val="FFFFCC"/>
                </a:solidFill>
              </a:rPr>
              <a:t>Nephilim</a:t>
            </a:r>
            <a:r>
              <a:rPr lang="en-US" sz="3000" dirty="0"/>
              <a:t> (the sons of Anak are part of the Nephilim); and we became like grasshoppers in our own sight, and so we were in their sight.”</a:t>
            </a:r>
          </a:p>
        </p:txBody>
      </p:sp>
    </p:spTree>
    <p:extLst>
      <p:ext uri="{BB962C8B-B14F-4D97-AF65-F5344CB8AC3E}">
        <p14:creationId xmlns:p14="http://schemas.microsoft.com/office/powerpoint/2010/main" val="18859341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Numbers 13:32-33</a:t>
            </a:r>
          </a:p>
          <a:p>
            <a:pPr marL="0" indent="0" algn="just">
              <a:spcBef>
                <a:spcPts val="0"/>
              </a:spcBef>
              <a:buNone/>
            </a:pPr>
            <a:r>
              <a:rPr lang="en-US" sz="3000" baseline="30000" dirty="0"/>
              <a:t>32 </a:t>
            </a:r>
            <a:r>
              <a:rPr lang="en-US" sz="3000" dirty="0"/>
              <a:t>So they gave out to the sons of Israel a </a:t>
            </a:r>
            <a:r>
              <a:rPr lang="en-US" sz="3000" b="1" u="sng" dirty="0">
                <a:solidFill>
                  <a:srgbClr val="FFFFCC"/>
                </a:solidFill>
              </a:rPr>
              <a:t>bad report</a:t>
            </a:r>
            <a:r>
              <a:rPr lang="en-US" sz="3000" b="1" dirty="0">
                <a:solidFill>
                  <a:srgbClr val="FFFFCC"/>
                </a:solidFill>
              </a:rPr>
              <a:t> </a:t>
            </a:r>
            <a:r>
              <a:rPr lang="en-US" sz="3000" dirty="0"/>
              <a:t>of the land which they had </a:t>
            </a:r>
            <a:r>
              <a:rPr lang="en-US" sz="3000" b="1" u="sng" dirty="0">
                <a:solidFill>
                  <a:srgbClr val="FFFFCC"/>
                </a:solidFill>
              </a:rPr>
              <a:t>spied</a:t>
            </a:r>
            <a:r>
              <a:rPr lang="en-US" sz="3000" dirty="0"/>
              <a:t> out, saying, “The land through which we have gone, in </a:t>
            </a:r>
            <a:r>
              <a:rPr lang="en-US" sz="3000" b="1" u="sng" dirty="0">
                <a:solidFill>
                  <a:srgbClr val="FFFFCC"/>
                </a:solidFill>
              </a:rPr>
              <a:t>spying</a:t>
            </a:r>
            <a:r>
              <a:rPr lang="en-US" sz="3000" dirty="0"/>
              <a:t> it out, is </a:t>
            </a:r>
            <a:r>
              <a:rPr lang="en-US" sz="3000" b="1" u="sng" dirty="0">
                <a:solidFill>
                  <a:srgbClr val="FFFFCC"/>
                </a:solidFill>
              </a:rPr>
              <a:t>a land that devours its inhabitants</a:t>
            </a:r>
            <a:r>
              <a:rPr lang="en-US" sz="3000" dirty="0"/>
              <a:t>; and all the people whom we saw in it are men of </a:t>
            </a:r>
            <a:r>
              <a:rPr lang="en-US" sz="3000" i="1" dirty="0"/>
              <a:t>great</a:t>
            </a:r>
            <a:r>
              <a:rPr lang="en-US" sz="3000" dirty="0"/>
              <a:t> size. </a:t>
            </a:r>
            <a:r>
              <a:rPr lang="en-US" sz="3000" baseline="30000" dirty="0"/>
              <a:t>33 </a:t>
            </a:r>
            <a:r>
              <a:rPr lang="en-US" sz="3000" dirty="0"/>
              <a:t>There also we saw the Nephilim (the sons of Anak are part of the Nephilim); and we became </a:t>
            </a:r>
            <a:r>
              <a:rPr lang="en-US" sz="3000" b="1" u="sng" dirty="0">
                <a:solidFill>
                  <a:srgbClr val="FFFFCC"/>
                </a:solidFill>
              </a:rPr>
              <a:t>like grasshoppers</a:t>
            </a:r>
            <a:r>
              <a:rPr lang="en-US" sz="3000" dirty="0"/>
              <a:t> in our own sight, and so we were in their sight.”</a:t>
            </a:r>
          </a:p>
        </p:txBody>
      </p:sp>
    </p:spTree>
    <p:extLst>
      <p:ext uri="{BB962C8B-B14F-4D97-AF65-F5344CB8AC3E}">
        <p14:creationId xmlns:p14="http://schemas.microsoft.com/office/powerpoint/2010/main" val="96614023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49920"/>
            <a:ext cx="9144000" cy="518616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speaking evil concerning the land,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faithless spies were speaking evil of him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this point their words became exaggerations and distortions. The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Anakites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were of large size) were now said to be Nephilim, the race of giants described briefly in the mysterious context of the cohabitation of the sons of God and the daughters of men (Gen 6:4).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use of the term Nephilim seems to be deliberately provocative of fear, a term not unlike the concept of bogeymen and hobgoblins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exaggeration of the faithless led them to their final folly: ‘We seemed like grasshoppers in our own eyes, and we looked the same to them.’ ”  We have noted the possible use of rhetorical . .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249680" y="228600"/>
            <a:ext cx="664464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Ronald Allen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"Numbers," in Expositor's Bible Commentary, ed. Frank E. </a:t>
            </a:r>
            <a:r>
              <a:rPr lang="en-US" sz="1600" dirty="0" err="1">
                <a:effectLst>
                  <a:outerShdw blurRad="38100" dist="38100" dir="2700000" algn="tl">
                    <a:srgbClr val="000000">
                      <a:alpha val="43137"/>
                    </a:srgbClr>
                  </a:outerShdw>
                </a:effectLst>
                <a:latin typeface="Calibri" panose="020F0502020204030204" pitchFamily="34" charset="0"/>
                <a:ea typeface="+mj-ea"/>
                <a:cs typeface="+mj-cs"/>
              </a:rPr>
              <a:t>Gaebelein</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et al (Grand Rapids: Zondervan, 1981), Numbers 13:31-33.</a:t>
            </a:r>
          </a:p>
        </p:txBody>
      </p:sp>
      <p:pic>
        <p:nvPicPr>
          <p:cNvPr id="1030" name="Picture 6" descr="Image result for ronald allen book of numbers">
            <a:extLst>
              <a:ext uri="{FF2B5EF4-FFF2-40B4-BE49-F238E27FC236}">
                <a16:creationId xmlns:a16="http://schemas.microsoft.com/office/drawing/2014/main" id="{88CCB921-41D0-4F93-A40D-C4C5BBC3E22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320" y="100215"/>
            <a:ext cx="1097280" cy="1400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onald allen book of numbers">
            <a:extLst>
              <a:ext uri="{FF2B5EF4-FFF2-40B4-BE49-F238E27FC236}">
                <a16:creationId xmlns:a16="http://schemas.microsoft.com/office/drawing/2014/main" id="{3878D98D-EA79-4858-A585-C23639203D0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 y="76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54407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24000"/>
            <a:ext cx="903756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exaggeration, hyperbole, in the numbers of the tribes of Israel—power numbers to bring encouragement to the nation in the confidence they must have in the fulfillment of the promises of God (see Introduction, sections on large numbers). In the report of the evil spies, we see that rhetorical exaggeration can work both ways.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describing themselves as mere grasshoppers in the sight of the fabulous Nephilim, they frightened the sandals off the people and led a nation to grievous sin of unbelief against their caring God</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66D16802-B0F3-496D-B45C-BD8E702B9734}"/>
              </a:ext>
            </a:extLst>
          </p:cNvPr>
          <p:cNvSpPr/>
          <p:nvPr/>
        </p:nvSpPr>
        <p:spPr>
          <a:xfrm>
            <a:off x="1249680" y="228600"/>
            <a:ext cx="664464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Ronald Allen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"Numbers," in Expositor's Bible Commentary, ed. Frank E. </a:t>
            </a:r>
            <a:r>
              <a:rPr lang="en-US" sz="1600" dirty="0" err="1">
                <a:effectLst>
                  <a:outerShdw blurRad="38100" dist="38100" dir="2700000" algn="tl">
                    <a:srgbClr val="000000">
                      <a:alpha val="43137"/>
                    </a:srgbClr>
                  </a:outerShdw>
                </a:effectLst>
                <a:latin typeface="Calibri" panose="020F0502020204030204" pitchFamily="34" charset="0"/>
                <a:ea typeface="+mj-ea"/>
                <a:cs typeface="+mj-cs"/>
              </a:rPr>
              <a:t>Gaebelein</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et al (Grand Rapids: Zondervan, 1981), Numbers 13:31-33.</a:t>
            </a:r>
          </a:p>
        </p:txBody>
      </p:sp>
      <p:pic>
        <p:nvPicPr>
          <p:cNvPr id="10" name="Picture 6" descr="Image result for ronald allen book of numbers">
            <a:extLst>
              <a:ext uri="{FF2B5EF4-FFF2-40B4-BE49-F238E27FC236}">
                <a16:creationId xmlns:a16="http://schemas.microsoft.com/office/drawing/2014/main" id="{0D7ED1C8-6DAB-417C-B04D-92EA58430A1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320" y="100215"/>
            <a:ext cx="1097280" cy="14003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ronald allen book of numbers">
            <a:extLst>
              <a:ext uri="{FF2B5EF4-FFF2-40B4-BE49-F238E27FC236}">
                <a16:creationId xmlns:a16="http://schemas.microsoft.com/office/drawing/2014/main" id="{E13731A8-DB62-4B93-8885-AA2CBC3D29F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 y="76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984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1 Peter 3:19-20</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19 </a:t>
            </a:r>
            <a:r>
              <a:rPr lang="en-US" dirty="0">
                <a:effectLst>
                  <a:outerShdw blurRad="38100" dist="38100" dir="2700000" algn="tl">
                    <a:srgbClr val="000000">
                      <a:alpha val="43137"/>
                    </a:srgbClr>
                  </a:outerShdw>
                </a:effectLst>
              </a:rPr>
              <a:t>in which also He went and made proclamation</a:t>
            </a:r>
            <a:r>
              <a:rPr lang="en-US"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 spirits </a:t>
            </a:r>
            <a:r>
              <a:rPr lang="en-US" i="1" dirty="0">
                <a:effectLst>
                  <a:outerShdw blurRad="38100" dist="38100" dir="2700000" algn="tl">
                    <a:srgbClr val="000000">
                      <a:alpha val="43137"/>
                    </a:srgbClr>
                  </a:outerShdw>
                </a:effectLst>
              </a:rPr>
              <a:t>now</a:t>
            </a:r>
            <a:r>
              <a:rPr lang="en-US"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in prison</a:t>
            </a: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20 </a:t>
            </a:r>
            <a:r>
              <a:rPr lang="en-US" dirty="0">
                <a:effectLst>
                  <a:outerShdw blurRad="38100" dist="38100" dir="2700000" algn="tl">
                    <a:srgbClr val="000000">
                      <a:alpha val="43137"/>
                    </a:srgbClr>
                  </a:outerShdw>
                </a:effectLst>
              </a:rPr>
              <a:t>who once were disobedient, when the patience of God kept waiting in the </a:t>
            </a:r>
            <a:r>
              <a:rPr lang="en-US" b="1" u="sng" dirty="0">
                <a:solidFill>
                  <a:srgbClr val="FFFFCC"/>
                </a:solidFill>
                <a:effectLst>
                  <a:outerShdw blurRad="38100" dist="38100" dir="2700000" algn="tl">
                    <a:srgbClr val="000000">
                      <a:alpha val="43137"/>
                    </a:srgbClr>
                  </a:outerShdw>
                </a:effectLst>
              </a:rPr>
              <a:t>days of Noah</a:t>
            </a:r>
            <a:r>
              <a:rPr lang="en-US" dirty="0">
                <a:effectLst>
                  <a:outerShdw blurRad="38100" dist="38100" dir="2700000" algn="tl">
                    <a:srgbClr val="000000">
                      <a:alpha val="43137"/>
                    </a:srgbClr>
                  </a:outerShdw>
                </a:effectLst>
              </a:rPr>
              <a:t>, during the construction of the ark, in which a few, that is, eight persons, were brought safely through </a:t>
            </a:r>
            <a:r>
              <a:rPr lang="en-US" i="1" dirty="0">
                <a:effectLst>
                  <a:outerShdw blurRad="38100" dist="38100" dir="2700000" algn="tl">
                    <a:srgbClr val="000000">
                      <a:alpha val="43137"/>
                    </a:srgbClr>
                  </a:outerShdw>
                </a:effectLst>
              </a:rPr>
              <a:t>the</a:t>
            </a:r>
            <a:r>
              <a:rPr lang="en-US" dirty="0">
                <a:effectLst>
                  <a:outerShdw blurRad="38100" dist="38100" dir="2700000" algn="tl">
                    <a:srgbClr val="000000">
                      <a:alpha val="43137"/>
                    </a:srgbClr>
                  </a:outerShdw>
                </a:effectLst>
              </a:rPr>
              <a:t> water.”</a:t>
            </a:r>
          </a:p>
        </p:txBody>
      </p:sp>
    </p:spTree>
    <p:extLst>
      <p:ext uri="{BB962C8B-B14F-4D97-AF65-F5344CB8AC3E}">
        <p14:creationId xmlns:p14="http://schemas.microsoft.com/office/powerpoint/2010/main" val="11232862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2 Peter 2:4-5</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4 </a:t>
            </a:r>
            <a:r>
              <a:rPr lang="en-US" dirty="0">
                <a:effectLst>
                  <a:outerShdw blurRad="38100" dist="38100" dir="2700000" algn="tl">
                    <a:srgbClr val="000000">
                      <a:alpha val="43137"/>
                    </a:srgbClr>
                  </a:outerShdw>
                </a:effectLst>
              </a:rPr>
              <a:t>For if God did not spare angels when they sinned, but cast them into hell and committed them to pits of darkness, reserved for judgment; </a:t>
            </a:r>
            <a:r>
              <a:rPr lang="en-US" baseline="30000" dirty="0">
                <a:effectLst>
                  <a:outerShdw blurRad="38100" dist="38100" dir="2700000" algn="tl">
                    <a:srgbClr val="000000">
                      <a:alpha val="43137"/>
                    </a:srgbClr>
                  </a:outerShdw>
                </a:effectLst>
              </a:rPr>
              <a:t>5 </a:t>
            </a:r>
            <a:r>
              <a:rPr lang="en-US" dirty="0">
                <a:effectLst>
                  <a:outerShdw blurRad="38100" dist="38100" dir="2700000" algn="tl">
                    <a:srgbClr val="000000">
                      <a:alpha val="43137"/>
                    </a:srgbClr>
                  </a:outerShdw>
                </a:effectLst>
              </a:rPr>
              <a:t>and did not spare </a:t>
            </a:r>
            <a:r>
              <a:rPr lang="en-US" b="1" u="sng" dirty="0">
                <a:solidFill>
                  <a:srgbClr val="FFFFCC"/>
                </a:solidFill>
                <a:effectLst>
                  <a:outerShdw blurRad="38100" dist="38100" dir="2700000" algn="tl">
                    <a:srgbClr val="000000">
                      <a:alpha val="43137"/>
                    </a:srgbClr>
                  </a:outerShdw>
                </a:effectLst>
              </a:rPr>
              <a:t>the ancient world, but preserved Noah</a:t>
            </a:r>
            <a:r>
              <a:rPr lang="en-US" dirty="0">
                <a:effectLst>
                  <a:outerShdw blurRad="38100" dist="38100" dir="2700000" algn="tl">
                    <a:srgbClr val="000000">
                      <a:alpha val="43137"/>
                    </a:srgbClr>
                  </a:outerShdw>
                </a:effectLst>
              </a:rPr>
              <a:t>, a preacher of righteousness, with seven others, when He brought a flood upon the world of the ungodly.”</a:t>
            </a:r>
          </a:p>
        </p:txBody>
      </p:sp>
    </p:spTree>
    <p:extLst>
      <p:ext uri="{BB962C8B-B14F-4D97-AF65-F5344CB8AC3E}">
        <p14:creationId xmlns:p14="http://schemas.microsoft.com/office/powerpoint/2010/main" val="11242095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Jude 6-7</a:t>
            </a:r>
          </a:p>
          <a:p>
            <a:pPr marL="0" lvl="0" indent="0" algn="just">
              <a:spcBef>
                <a:spcPts val="0"/>
              </a:spcBef>
              <a:buClr>
                <a:srgbClr val="00FFFF"/>
              </a:buClr>
              <a:buNone/>
            </a:pPr>
            <a:r>
              <a:rPr lang="en-US" dirty="0">
                <a:solidFill>
                  <a:srgbClr val="FFFFFF"/>
                </a:solidFill>
                <a:effectLst>
                  <a:outerShdw blurRad="38100" dist="38100" dir="2700000" algn="tl">
                    <a:srgbClr val="000000">
                      <a:alpha val="43137"/>
                    </a:srgbClr>
                  </a:outerShdw>
                </a:effectLst>
              </a:rPr>
              <a:t>“</a:t>
            </a:r>
            <a:r>
              <a:rPr lang="en-US" baseline="30000" dirty="0">
                <a:solidFill>
                  <a:srgbClr val="FFFFFF"/>
                </a:solidFill>
                <a:effectLst>
                  <a:outerShdw blurRad="38100" dist="38100" dir="2700000" algn="tl">
                    <a:srgbClr val="000000">
                      <a:alpha val="43137"/>
                    </a:srgbClr>
                  </a:outerShdw>
                </a:effectLst>
              </a:rPr>
              <a:t>6 </a:t>
            </a:r>
            <a:r>
              <a:rPr lang="en-US" dirty="0">
                <a:solidFill>
                  <a:srgbClr val="FFFFFF"/>
                </a:solidFill>
                <a:effectLst>
                  <a:outerShdw blurRad="38100" dist="38100" dir="2700000" algn="tl">
                    <a:srgbClr val="000000">
                      <a:alpha val="43137"/>
                    </a:srgbClr>
                  </a:outerShdw>
                </a:effectLst>
              </a:rPr>
              <a:t>And angels who did not keep their own domain, but abandoned their proper abode, He has kept in </a:t>
            </a:r>
            <a:r>
              <a:rPr lang="en-US" b="1" u="sng" dirty="0">
                <a:solidFill>
                  <a:srgbClr val="FFFFCC"/>
                </a:solidFill>
                <a:effectLst>
                  <a:outerShdw blurRad="38100" dist="38100" dir="2700000" algn="tl">
                    <a:srgbClr val="000000">
                      <a:alpha val="43137"/>
                    </a:srgbClr>
                  </a:outerShdw>
                </a:effectLst>
              </a:rPr>
              <a:t>eternal bonds</a:t>
            </a:r>
            <a:r>
              <a:rPr lang="en-US" dirty="0">
                <a:solidFill>
                  <a:srgbClr val="FFFFFF"/>
                </a:solidFill>
                <a:effectLst>
                  <a:outerShdw blurRad="38100" dist="38100" dir="2700000" algn="tl">
                    <a:srgbClr val="000000">
                      <a:alpha val="43137"/>
                    </a:srgbClr>
                  </a:outerShdw>
                </a:effectLst>
              </a:rPr>
              <a:t> under darkness for the judgment of the great day, </a:t>
            </a:r>
            <a:r>
              <a:rPr lang="en-US" baseline="30000" dirty="0">
                <a:solidFill>
                  <a:srgbClr val="FFFFFF"/>
                </a:solidFill>
                <a:effectLst>
                  <a:outerShdw blurRad="38100" dist="38100" dir="2700000" algn="tl">
                    <a:srgbClr val="000000">
                      <a:alpha val="43137"/>
                    </a:srgbClr>
                  </a:outerShdw>
                </a:effectLst>
              </a:rPr>
              <a:t>7 </a:t>
            </a:r>
            <a:r>
              <a:rPr lang="en-US" dirty="0">
                <a:solidFill>
                  <a:srgbClr val="FFFFFF"/>
                </a:solidFill>
                <a:effectLst>
                  <a:outerShdw blurRad="38100" dist="38100" dir="2700000" algn="tl">
                    <a:srgbClr val="000000">
                      <a:alpha val="43137"/>
                    </a:srgbClr>
                  </a:outerShdw>
                </a:effectLst>
              </a:rPr>
              <a:t>just as Sodom and Gomorrah and the cities around them, since they in the same way as these indulged in gross immorality and went after strange flesh, are exhibited as an example in undergoing the punishment of eternal fire.”</a:t>
            </a:r>
          </a:p>
        </p:txBody>
      </p:sp>
    </p:spTree>
    <p:extLst>
      <p:ext uri="{BB962C8B-B14F-4D97-AF65-F5344CB8AC3E}">
        <p14:creationId xmlns:p14="http://schemas.microsoft.com/office/powerpoint/2010/main" val="14543784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3192C-824F-4A0D-969C-65D8441432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130778"/>
            <a:ext cx="8839966" cy="6596444"/>
          </a:xfrm>
          <a:prstGeom prst="rect">
            <a:avLst/>
          </a:prstGeom>
        </p:spPr>
      </p:pic>
    </p:spTree>
    <p:extLst>
      <p:ext uri="{BB962C8B-B14F-4D97-AF65-F5344CB8AC3E}">
        <p14:creationId xmlns:p14="http://schemas.microsoft.com/office/powerpoint/2010/main" val="37567538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3867" y="1606680"/>
            <a:ext cx="9037560" cy="5047023"/>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were two eruptions of the fallen angels among men. They produced races of giants on the Earth each time. The first eruption was before the flood, and the second one was after the flood. This is plainly stated in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 6:4: ‘There were giants in the earth in those days </a:t>
            </a:r>
            <a:r>
              <a:rPr lang="en-US" sz="3000" b="1" u="sng" dirty="0">
                <a:solidFill>
                  <a:srgbClr val="99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flood]</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also after that [after the flood]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 sons of God came in unto the daughters of men, and they bare children to them, the same became mighty men which were of old, men of renown.’”</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638477" y="232083"/>
            <a:ext cx="5867047" cy="1277273"/>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Dake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 Sales, 1949), 197.</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God's Plan for Man">
            <a:extLst>
              <a:ext uri="{FF2B5EF4-FFF2-40B4-BE49-F238E27FC236}">
                <a16:creationId xmlns:a16="http://schemas.microsoft.com/office/drawing/2014/main" id="{AE0B1E40-CE41-404C-A19C-79FF49AC4F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nis jennings dake">
            <a:extLst>
              <a:ext uri="{FF2B5EF4-FFF2-40B4-BE49-F238E27FC236}">
                <a16:creationId xmlns:a16="http://schemas.microsoft.com/office/drawing/2014/main" id="{1BBAB164-CA9E-4355-868E-15ACEF373A8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63968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t>
            </a:r>
            <a:r>
              <a:rPr lang="en-US" sz="2700" b="1" u="sng" dirty="0">
                <a:solidFill>
                  <a:srgbClr val="FFFFCC"/>
                </a:solidFill>
                <a:effectLst>
                  <a:outerShdw blurRad="38100" dist="38100" dir="2700000" algn="tl">
                    <a:srgbClr val="000000">
                      <a:alpha val="43137"/>
                    </a:srgbClr>
                  </a:outerShdw>
                </a:effectLst>
              </a:rPr>
              <a:t>and also afterward</a:t>
            </a:r>
            <a:r>
              <a:rPr lang="en-US" sz="2700" dirty="0">
                <a:effectLst>
                  <a:outerShdw blurRad="38100" dist="38100" dir="2700000" algn="tl">
                    <a:srgbClr val="000000">
                      <a:alpha val="43137"/>
                    </a:srgbClr>
                  </a:outerShdw>
                </a:effectLst>
              </a:rPr>
              <a:t>,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4072923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a:t>
            </a:r>
            <a:r>
              <a:rPr lang="en-US" sz="2700" b="1" u="sng" dirty="0">
                <a:solidFill>
                  <a:srgbClr val="FFFFCC"/>
                </a:solidFill>
                <a:effectLst>
                  <a:outerShdw blurRad="38100" dist="38100" dir="2700000" algn="tl">
                    <a:srgbClr val="000000">
                      <a:alpha val="43137"/>
                    </a:srgbClr>
                  </a:outerShdw>
                </a:effectLst>
              </a:rPr>
              <a:t>his days shall be one hundred and twenty years</a:t>
            </a:r>
            <a:r>
              <a:rPr lang="en-US" sz="2700" dirty="0">
                <a:effectLst>
                  <a:outerShdw blurRad="38100" dist="38100" dir="2700000" algn="tl">
                    <a:srgbClr val="000000">
                      <a:alpha val="43137"/>
                    </a:srgbClr>
                  </a:outerShdw>
                </a:effectLst>
              </a:rPr>
              <a:t>.’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89760610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Jude 6-7</a:t>
            </a:r>
          </a:p>
          <a:p>
            <a:pPr marL="0" lvl="0" indent="0" algn="just">
              <a:spcBef>
                <a:spcPts val="0"/>
              </a:spcBef>
              <a:buClr>
                <a:srgbClr val="00FFFF"/>
              </a:buClr>
              <a:buNone/>
            </a:pPr>
            <a:r>
              <a:rPr lang="en-US" dirty="0">
                <a:solidFill>
                  <a:srgbClr val="FFFFFF"/>
                </a:solidFill>
                <a:effectLst>
                  <a:outerShdw blurRad="38100" dist="38100" dir="2700000" algn="tl">
                    <a:srgbClr val="000000">
                      <a:alpha val="43137"/>
                    </a:srgbClr>
                  </a:outerShdw>
                </a:effectLst>
              </a:rPr>
              <a:t>“</a:t>
            </a:r>
            <a:r>
              <a:rPr lang="en-US" baseline="30000" dirty="0">
                <a:solidFill>
                  <a:srgbClr val="FFFFFF"/>
                </a:solidFill>
                <a:effectLst>
                  <a:outerShdw blurRad="38100" dist="38100" dir="2700000" algn="tl">
                    <a:srgbClr val="000000">
                      <a:alpha val="43137"/>
                    </a:srgbClr>
                  </a:outerShdw>
                </a:effectLst>
              </a:rPr>
              <a:t>6 </a:t>
            </a:r>
            <a:r>
              <a:rPr lang="en-US" dirty="0">
                <a:solidFill>
                  <a:srgbClr val="FFFFFF"/>
                </a:solidFill>
                <a:effectLst>
                  <a:outerShdw blurRad="38100" dist="38100" dir="2700000" algn="tl">
                    <a:srgbClr val="000000">
                      <a:alpha val="43137"/>
                    </a:srgbClr>
                  </a:outerShdw>
                </a:effectLst>
              </a:rPr>
              <a:t>And </a:t>
            </a:r>
            <a:r>
              <a:rPr lang="en-US" b="1" u="sng" dirty="0">
                <a:solidFill>
                  <a:srgbClr val="FFFFCC"/>
                </a:solidFill>
                <a:effectLst>
                  <a:outerShdw blurRad="38100" dist="38100" dir="2700000" algn="tl">
                    <a:srgbClr val="000000">
                      <a:alpha val="43137"/>
                    </a:srgbClr>
                  </a:outerShdw>
                </a:effectLst>
              </a:rPr>
              <a:t>angels</a:t>
            </a:r>
            <a:r>
              <a:rPr lang="en-US" dirty="0">
                <a:solidFill>
                  <a:srgbClr val="FFFFFF"/>
                </a:solidFill>
                <a:effectLst>
                  <a:outerShdw blurRad="38100" dist="38100" dir="2700000" algn="tl">
                    <a:srgbClr val="000000">
                      <a:alpha val="43137"/>
                    </a:srgbClr>
                  </a:outerShdw>
                </a:effectLst>
              </a:rPr>
              <a:t> who did not keep their own domain, but </a:t>
            </a:r>
            <a:r>
              <a:rPr lang="en-US" b="1" u="sng" dirty="0">
                <a:solidFill>
                  <a:srgbClr val="FFFFCC"/>
                </a:solidFill>
                <a:effectLst>
                  <a:outerShdw blurRad="38100" dist="38100" dir="2700000" algn="tl">
                    <a:srgbClr val="000000">
                      <a:alpha val="43137"/>
                    </a:srgbClr>
                  </a:outerShdw>
                </a:effectLst>
              </a:rPr>
              <a:t>abandoned their proper abode</a:t>
            </a:r>
            <a:r>
              <a:rPr lang="en-US" dirty="0">
                <a:solidFill>
                  <a:srgbClr val="FFFFFF"/>
                </a:solidFill>
                <a:effectLst>
                  <a:outerShdw blurRad="38100" dist="38100" dir="2700000" algn="tl">
                    <a:srgbClr val="000000">
                      <a:alpha val="43137"/>
                    </a:srgbClr>
                  </a:outerShdw>
                </a:effectLst>
              </a:rPr>
              <a:t>, He has kept in </a:t>
            </a:r>
            <a:r>
              <a:rPr lang="en-US" b="1" u="sng" dirty="0">
                <a:solidFill>
                  <a:srgbClr val="FFFFCC"/>
                </a:solidFill>
                <a:effectLst>
                  <a:outerShdw blurRad="38100" dist="38100" dir="2700000" algn="tl">
                    <a:srgbClr val="000000">
                      <a:alpha val="43137"/>
                    </a:srgbClr>
                  </a:outerShdw>
                </a:effectLst>
              </a:rPr>
              <a:t>eternal bonds</a:t>
            </a:r>
            <a:r>
              <a:rPr lang="en-US" dirty="0">
                <a:solidFill>
                  <a:srgbClr val="FFFFFF"/>
                </a:solidFill>
                <a:effectLst>
                  <a:outerShdw blurRad="38100" dist="38100" dir="2700000" algn="tl">
                    <a:srgbClr val="000000">
                      <a:alpha val="43137"/>
                    </a:srgbClr>
                  </a:outerShdw>
                </a:effectLst>
              </a:rPr>
              <a:t> under darkness for the judgment of the great day, </a:t>
            </a:r>
            <a:r>
              <a:rPr lang="en-US" baseline="30000" dirty="0">
                <a:solidFill>
                  <a:srgbClr val="FFFFFF"/>
                </a:solidFill>
                <a:effectLst>
                  <a:outerShdw blurRad="38100" dist="38100" dir="2700000" algn="tl">
                    <a:srgbClr val="000000">
                      <a:alpha val="43137"/>
                    </a:srgbClr>
                  </a:outerShdw>
                </a:effectLst>
              </a:rPr>
              <a:t>7 </a:t>
            </a:r>
            <a:r>
              <a:rPr lang="en-US" dirty="0">
                <a:solidFill>
                  <a:srgbClr val="FFFFFF"/>
                </a:solidFill>
                <a:effectLst>
                  <a:outerShdw blurRad="38100" dist="38100" dir="2700000" algn="tl">
                    <a:srgbClr val="000000">
                      <a:alpha val="43137"/>
                    </a:srgbClr>
                  </a:outerShdw>
                </a:effectLst>
              </a:rPr>
              <a:t>just as Sodom and Gomorrah and the cities around them, since they in the same way as these indulged in gross immorality and went after strange flesh, are exhibited as an example in undergoing the punishment of eternal fire.”</a:t>
            </a:r>
          </a:p>
        </p:txBody>
      </p:sp>
    </p:spTree>
    <p:extLst>
      <p:ext uri="{BB962C8B-B14F-4D97-AF65-F5344CB8AC3E}">
        <p14:creationId xmlns:p14="http://schemas.microsoft.com/office/powerpoint/2010/main" val="39635074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n-US" sz="28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2800" baseline="30000" dirty="0">
                <a:effectLst>
                  <a:outerShdw blurRad="38100" dist="38100" dir="2700000" algn="tl">
                    <a:srgbClr val="000000">
                      <a:alpha val="43137"/>
                    </a:srgbClr>
                  </a:outerShdw>
                </a:effectLst>
                <a:latin typeface="Calibri" panose="020F0502020204030204" pitchFamily="34" charset="0"/>
              </a:rPr>
              <a:t>27 </a:t>
            </a:r>
            <a:r>
              <a:rPr lang="en-US" sz="28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male and female</a:t>
            </a:r>
            <a:r>
              <a:rPr lang="en-US" sz="2800" dirty="0">
                <a:effectLst>
                  <a:outerShdw blurRad="38100" dist="38100" dir="2700000" algn="tl">
                    <a:srgbClr val="000000">
                      <a:alpha val="43137"/>
                    </a:srgbClr>
                  </a:outerShdw>
                </a:effectLst>
                <a:latin typeface="Calibri" panose="020F0502020204030204" pitchFamily="34" charset="0"/>
              </a:rPr>
              <a:t> He created them. </a:t>
            </a:r>
            <a:r>
              <a:rPr lang="en-US" sz="2800" baseline="30000" dirty="0">
                <a:effectLst>
                  <a:outerShdw blurRad="38100" dist="38100" dir="2700000" algn="tl">
                    <a:srgbClr val="000000">
                      <a:alpha val="43137"/>
                    </a:srgbClr>
                  </a:outerShdw>
                </a:effectLst>
                <a:latin typeface="Calibri" panose="020F0502020204030204" pitchFamily="34" charset="0"/>
              </a:rPr>
              <a:t>28 </a:t>
            </a:r>
            <a:r>
              <a:rPr lang="en-US" sz="2800" dirty="0">
                <a:effectLst>
                  <a:outerShdw blurRad="38100" dist="38100" dir="2700000" algn="tl">
                    <a:srgbClr val="000000">
                      <a:alpha val="43137"/>
                    </a:srgbClr>
                  </a:outerShdw>
                </a:effectLst>
                <a:latin typeface="Calibri" panose="020F0502020204030204" pitchFamily="34" charset="0"/>
              </a:rPr>
              <a:t>God blessed them; and God said to them,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Be fruitful and multiply</a:t>
            </a:r>
            <a:r>
              <a:rPr lang="en-US" sz="2800" dirty="0">
                <a:effectLst>
                  <a:outerShdw blurRad="38100" dist="38100" dir="2700000" algn="tl">
                    <a:srgbClr val="000000">
                      <a:alpha val="43137"/>
                    </a:srgbClr>
                  </a:outerShdw>
                </a:effectLst>
                <a:latin typeface="Calibri" panose="020F0502020204030204" pitchFamily="34" charset="0"/>
              </a:rPr>
              <a:t>,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4015135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446824"/>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2:24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reason a man shall leave his father and his mother, and be joined to his wife; and they shall become one flesh. </a:t>
            </a:r>
          </a:p>
        </p:txBody>
      </p:sp>
      <p:pic>
        <p:nvPicPr>
          <p:cNvPr id="4" name="Picture 3">
            <a:extLst>
              <a:ext uri="{FF2B5EF4-FFF2-40B4-BE49-F238E27FC236}">
                <a16:creationId xmlns:a16="http://schemas.microsoft.com/office/drawing/2014/main" id="{99F0BFCF-6E97-486B-85A7-6139C7A5A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0075" y="2971800"/>
            <a:ext cx="1243850" cy="1828800"/>
          </a:xfrm>
          <a:prstGeom prst="rect">
            <a:avLst/>
          </a:prstGeom>
        </p:spPr>
      </p:pic>
    </p:spTree>
    <p:extLst>
      <p:ext uri="{BB962C8B-B14F-4D97-AF65-F5344CB8AC3E}">
        <p14:creationId xmlns:p14="http://schemas.microsoft.com/office/powerpoint/2010/main" val="518123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3771900"/>
          </a:xfrm>
        </p:spPr>
        <p:txBody>
          <a:bodyPr/>
          <a:lstStyle/>
          <a:p>
            <a:pPr marL="0" indent="0" algn="ctr" defTabSz="514350">
              <a:spcBef>
                <a:spcPct val="0"/>
              </a:spcBef>
              <a:spcAft>
                <a:spcPts val="900"/>
              </a:spcAft>
              <a:buNone/>
              <a:defRPr/>
            </a:pPr>
            <a:r>
              <a:rPr lang="en-US" sz="4000" kern="1200" dirty="0">
                <a:solidFill>
                  <a:schemeClr val="tx2"/>
                </a:solidFill>
                <a:ea typeface="+mj-ea"/>
                <a:cs typeface="Calibri" panose="020F0502020204030204" pitchFamily="34" charset="0"/>
              </a:rPr>
              <a:t>Matthew 19:3-6</a:t>
            </a:r>
          </a:p>
          <a:p>
            <a:pPr marL="0" indent="0" algn="just">
              <a:spcBef>
                <a:spcPts val="0"/>
              </a:spcBef>
              <a:spcAft>
                <a:spcPts val="0"/>
              </a:spcAft>
              <a:buNone/>
            </a:pPr>
            <a:r>
              <a:rPr lang="en-US" sz="3000" baseline="30000" dirty="0">
                <a:effectLst>
                  <a:outerShdw blurRad="38100" dist="38100" dir="2700000" algn="tl">
                    <a:srgbClr val="000000">
                      <a:alpha val="43137"/>
                    </a:srgbClr>
                  </a:outerShdw>
                </a:effectLst>
              </a:rPr>
              <a:t>3</a:t>
            </a:r>
            <a:r>
              <a:rPr lang="en-US" sz="3000" dirty="0">
                <a:effectLst>
                  <a:outerShdw blurRad="38100" dist="38100" dir="2700000" algn="tl">
                    <a:srgbClr val="000000">
                      <a:alpha val="43137"/>
                    </a:srgbClr>
                  </a:outerShdw>
                </a:effectLst>
              </a:rPr>
              <a:t> </a:t>
            </a:r>
            <a:r>
              <a:rPr lang="en-US" sz="3000" i="1" dirty="0">
                <a:effectLst>
                  <a:outerShdw blurRad="38100" dist="38100" dir="2700000" algn="tl">
                    <a:srgbClr val="000000">
                      <a:alpha val="43137"/>
                    </a:srgbClr>
                  </a:outerShdw>
                </a:effectLst>
              </a:rPr>
              <a:t>Some</a:t>
            </a:r>
            <a:r>
              <a:rPr lang="en-US" sz="3000" dirty="0">
                <a:effectLst>
                  <a:outerShdw blurRad="38100" dist="38100" dir="2700000" algn="tl">
                    <a:srgbClr val="000000">
                      <a:alpha val="43137"/>
                    </a:srgbClr>
                  </a:outerShdw>
                </a:effectLst>
              </a:rPr>
              <a:t> Pharisees came to Jesus, testing Him and asking, “Is it lawful </a:t>
            </a:r>
            <a:r>
              <a:rPr lang="en-US" sz="3000" i="1" dirty="0">
                <a:effectLst>
                  <a:outerShdw blurRad="38100" dist="38100" dir="2700000" algn="tl">
                    <a:srgbClr val="000000">
                      <a:alpha val="43137"/>
                    </a:srgbClr>
                  </a:outerShdw>
                </a:effectLst>
              </a:rPr>
              <a:t>for a man</a:t>
            </a:r>
            <a:r>
              <a:rPr lang="en-US" sz="3000" dirty="0">
                <a:effectLst>
                  <a:outerShdw blurRad="38100" dist="38100" dir="2700000" algn="tl">
                    <a:srgbClr val="000000">
                      <a:alpha val="43137"/>
                    </a:srgbClr>
                  </a:outerShdw>
                </a:effectLst>
              </a:rPr>
              <a:t> to divorce his wife for any reason at all?” </a:t>
            </a:r>
            <a:r>
              <a:rPr lang="en-US" sz="3000" baseline="30000" dirty="0">
                <a:effectLst>
                  <a:outerShdw blurRad="38100" dist="38100" dir="2700000" algn="tl">
                    <a:srgbClr val="000000">
                      <a:alpha val="43137"/>
                    </a:srgbClr>
                  </a:outerShdw>
                </a:effectLst>
              </a:rPr>
              <a:t>4</a:t>
            </a:r>
            <a:r>
              <a:rPr lang="en-US" sz="3000" dirty="0">
                <a:effectLst>
                  <a:outerShdw blurRad="38100" dist="38100" dir="2700000" algn="tl">
                    <a:srgbClr val="000000">
                      <a:alpha val="43137"/>
                    </a:srgbClr>
                  </a:outerShdw>
                </a:effectLst>
              </a:rPr>
              <a:t> And He answered and said, “Have you not read that He who created </a:t>
            </a:r>
            <a:r>
              <a:rPr lang="en-US" sz="3000" i="1" dirty="0">
                <a:effectLst>
                  <a:outerShdw blurRad="38100" dist="38100" dir="2700000" algn="tl">
                    <a:srgbClr val="000000">
                      <a:alpha val="43137"/>
                    </a:srgbClr>
                  </a:outerShdw>
                </a:effectLst>
              </a:rPr>
              <a:t>them</a:t>
            </a:r>
            <a:r>
              <a:rPr lang="en-US" sz="3000" dirty="0">
                <a:effectLst>
                  <a:outerShdw blurRad="38100" dist="38100" dir="2700000" algn="tl">
                    <a:srgbClr val="000000">
                      <a:alpha val="43137"/>
                    </a:srgbClr>
                  </a:outerShdw>
                </a:effectLst>
              </a:rPr>
              <a:t> from the beginning </a:t>
            </a:r>
            <a:r>
              <a:rPr lang="en-US" sz="3000" cap="small" dirty="0">
                <a:effectLst>
                  <a:outerShdw blurRad="38100" dist="38100" dir="2700000" algn="tl">
                    <a:srgbClr val="000000">
                      <a:alpha val="43137"/>
                    </a:srgbClr>
                  </a:outerShdw>
                </a:effectLst>
              </a:rPr>
              <a:t>made them male and female</a:t>
            </a:r>
            <a:r>
              <a:rPr lang="en-US" sz="3000" dirty="0">
                <a:effectLst>
                  <a:outerShdw blurRad="38100" dist="38100" dir="2700000" algn="tl">
                    <a:srgbClr val="000000">
                      <a:alpha val="43137"/>
                    </a:srgbClr>
                  </a:outerShdw>
                </a:effectLst>
              </a:rPr>
              <a:t>, </a:t>
            </a:r>
            <a:r>
              <a:rPr lang="en-US" sz="3000" baseline="30000" dirty="0">
                <a:effectLst>
                  <a:outerShdw blurRad="38100" dist="38100" dir="2700000" algn="tl">
                    <a:srgbClr val="000000">
                      <a:alpha val="43137"/>
                    </a:srgbClr>
                  </a:outerShdw>
                </a:effectLst>
              </a:rPr>
              <a:t>5</a:t>
            </a:r>
            <a:r>
              <a:rPr lang="en-US" sz="3000" dirty="0">
                <a:effectLst>
                  <a:outerShdw blurRad="38100" dist="38100" dir="2700000" algn="tl">
                    <a:srgbClr val="000000">
                      <a:alpha val="43137"/>
                    </a:srgbClr>
                  </a:outerShdw>
                </a:effectLst>
              </a:rPr>
              <a:t> and said, ‘</a:t>
            </a:r>
            <a:r>
              <a:rPr lang="en-US" sz="3000" cap="small" dirty="0">
                <a:effectLst>
                  <a:outerShdw blurRad="38100" dist="38100" dir="2700000" algn="tl">
                    <a:srgbClr val="000000">
                      <a:alpha val="43137"/>
                    </a:srgbClr>
                  </a:outerShdw>
                </a:effectLst>
              </a:rPr>
              <a:t>For this reason a man shall leave his father and mother and be joined to his wife</a:t>
            </a:r>
            <a:r>
              <a:rPr lang="en-US" sz="3000" dirty="0">
                <a:effectLst>
                  <a:outerShdw blurRad="38100" dist="38100" dir="2700000" algn="tl">
                    <a:srgbClr val="000000">
                      <a:alpha val="43137"/>
                    </a:srgbClr>
                  </a:outerShdw>
                </a:effectLst>
              </a:rPr>
              <a:t>, </a:t>
            </a:r>
            <a:r>
              <a:rPr lang="en-US" sz="3000" cap="small" dirty="0">
                <a:effectLst>
                  <a:outerShdw blurRad="38100" dist="38100" dir="2700000" algn="tl">
                    <a:srgbClr val="000000">
                      <a:alpha val="43137"/>
                    </a:srgbClr>
                  </a:outerShdw>
                </a:effectLst>
              </a:rPr>
              <a:t>and</a:t>
            </a:r>
            <a:r>
              <a:rPr lang="en-US" sz="3000" dirty="0">
                <a:effectLst>
                  <a:outerShdw blurRad="38100" dist="38100" dir="2700000" algn="tl">
                    <a:srgbClr val="000000">
                      <a:alpha val="43137"/>
                    </a:srgbClr>
                  </a:outerShdw>
                </a:effectLst>
              </a:rPr>
              <a:t> </a:t>
            </a:r>
            <a:r>
              <a:rPr lang="en-US" sz="3000" cap="small" dirty="0">
                <a:effectLst>
                  <a:outerShdw blurRad="38100" dist="38100" dir="2700000" algn="tl">
                    <a:srgbClr val="000000">
                      <a:alpha val="43137"/>
                    </a:srgbClr>
                  </a:outerShdw>
                </a:effectLst>
              </a:rPr>
              <a:t>the two shall become one flesh</a:t>
            </a:r>
            <a:r>
              <a:rPr lang="en-US" sz="3000" dirty="0">
                <a:effectLst>
                  <a:outerShdw blurRad="38100" dist="38100" dir="2700000" algn="tl">
                    <a:srgbClr val="000000">
                      <a:alpha val="43137"/>
                    </a:srgbClr>
                  </a:outerShdw>
                </a:effectLst>
              </a:rPr>
              <a:t>’? </a:t>
            </a:r>
            <a:r>
              <a:rPr lang="en-US" sz="3000" baseline="30000" dirty="0">
                <a:effectLst>
                  <a:outerShdw blurRad="38100" dist="38100" dir="2700000" algn="tl">
                    <a:srgbClr val="000000">
                      <a:alpha val="43137"/>
                    </a:srgbClr>
                  </a:outerShdw>
                </a:effectLst>
              </a:rPr>
              <a:t>6</a:t>
            </a:r>
            <a:r>
              <a:rPr lang="en-US" sz="3000" dirty="0">
                <a:effectLst>
                  <a:outerShdw blurRad="38100" dist="38100" dir="2700000" algn="tl">
                    <a:srgbClr val="000000">
                      <a:alpha val="43137"/>
                    </a:srgbClr>
                  </a:outerShdw>
                </a:effectLst>
              </a:rPr>
              <a:t> </a:t>
            </a:r>
            <a:r>
              <a:rPr lang="en-US" sz="3000" cap="small" dirty="0">
                <a:effectLst>
                  <a:outerShdw blurRad="38100" dist="38100" dir="2700000" algn="tl">
                    <a:srgbClr val="000000">
                      <a:alpha val="43137"/>
                    </a:srgbClr>
                  </a:outerShdw>
                </a:effectLst>
              </a:rPr>
              <a:t>“So they are no longer two, but one flesh. What therefore God has joined together, let no man separate.” </a:t>
            </a:r>
          </a:p>
        </p:txBody>
      </p:sp>
    </p:spTree>
    <p:extLst>
      <p:ext uri="{BB962C8B-B14F-4D97-AF65-F5344CB8AC3E}">
        <p14:creationId xmlns:p14="http://schemas.microsoft.com/office/powerpoint/2010/main" val="437269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1219200" y="228600"/>
            <a:ext cx="6705600" cy="1097280"/>
          </a:xfrm>
        </p:spPr>
        <p:txBody>
          <a:bodyPr/>
          <a:lstStyle/>
          <a:p>
            <a:pPr marL="461963" indent="-461963" algn="ctr" eaLnBrk="1" hangingPunct="1">
              <a:buClr>
                <a:schemeClr val="tx2"/>
              </a:buClr>
              <a:buFont typeface="+mj-lt"/>
              <a:buAutoNum type="romanUcPeriod" startAt="2"/>
            </a:pPr>
            <a:r>
              <a:rPr lang="en-US" sz="3600" dirty="0">
                <a:effectLst>
                  <a:outerShdw blurRad="38100" dist="38100" dir="2700000" algn="tl">
                    <a:srgbClr val="000000">
                      <a:alpha val="43137"/>
                    </a:srgbClr>
                  </a:outerShdw>
                </a:effectLst>
                <a:ea typeface="+mn-ea"/>
                <a:cs typeface="+mn-cs"/>
              </a:rPr>
              <a:t>Ungodly Line of Cain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4:16-24)</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3795" name="Rectangle 3"/>
          <p:cNvSpPr>
            <a:spLocks noGrp="1" noChangeArrowheads="1"/>
          </p:cNvSpPr>
          <p:nvPr>
            <p:ph type="body" idx="1"/>
          </p:nvPr>
        </p:nvSpPr>
        <p:spPr>
          <a:xfrm>
            <a:off x="159068" y="1325880"/>
            <a:ext cx="8984931" cy="41148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Evil line that will not bring forth the Messiah (Gen 3:15)</a:t>
            </a:r>
          </a:p>
          <a:p>
            <a:pPr marL="914400" lvl="2" indent="-452438" eaLnBrk="1" hangingPunct="1">
              <a:spcBef>
                <a:spcPts val="0"/>
              </a:spcBef>
              <a:spcAft>
                <a:spcPts val="1800"/>
              </a:spcAft>
              <a:buClr>
                <a:srgbClr val="00FF99"/>
              </a:buClr>
              <a:buSzPct val="100000"/>
              <a:buFont typeface="+mj-lt"/>
              <a:buAutoNum type="arabicPeriod"/>
              <a:defRPr/>
            </a:pPr>
            <a:r>
              <a:rPr lang="en-US" sz="2800" dirty="0"/>
              <a:t>Continuation of Cain’s line (4:16-18)</a:t>
            </a:r>
          </a:p>
          <a:p>
            <a:pPr marL="914400" lvl="2" indent="-452438" eaLnBrk="1" hangingPunct="1">
              <a:spcBef>
                <a:spcPts val="0"/>
              </a:spcBef>
              <a:spcAft>
                <a:spcPts val="1800"/>
              </a:spcAft>
              <a:buClr>
                <a:srgbClr val="00FF99"/>
              </a:buClr>
              <a:buSzPct val="100000"/>
              <a:buFont typeface="+mj-lt"/>
              <a:buAutoNum type="arabicPeriod"/>
              <a:defRPr/>
            </a:pPr>
            <a:r>
              <a:rPr lang="en-US" sz="2800" b="1" u="sng" dirty="0">
                <a:solidFill>
                  <a:srgbClr val="FFFFCC"/>
                </a:solidFill>
              </a:rPr>
              <a:t>Immorality (4:19)</a:t>
            </a:r>
          </a:p>
          <a:p>
            <a:pPr marL="914400" lvl="2" indent="-452438" eaLnBrk="1" hangingPunct="1">
              <a:spcBef>
                <a:spcPts val="0"/>
              </a:spcBef>
              <a:spcAft>
                <a:spcPts val="1800"/>
              </a:spcAft>
              <a:buClr>
                <a:srgbClr val="00FF99"/>
              </a:buClr>
              <a:buSzPct val="100000"/>
              <a:buFont typeface="+mj-lt"/>
              <a:buAutoNum type="arabicPeriod"/>
              <a:defRPr/>
            </a:pPr>
            <a:r>
              <a:rPr lang="en-US" sz="2800" dirty="0"/>
              <a:t>Technological but not spiritual advancement (4:20-22)</a:t>
            </a:r>
          </a:p>
          <a:p>
            <a:pPr marL="914400" lvl="2" indent="-452438" eaLnBrk="1" hangingPunct="1">
              <a:spcBef>
                <a:spcPts val="0"/>
              </a:spcBef>
              <a:spcAft>
                <a:spcPts val="1800"/>
              </a:spcAft>
              <a:buClr>
                <a:srgbClr val="00FF99"/>
              </a:buClr>
              <a:buSzPct val="100000"/>
              <a:buFont typeface="+mj-lt"/>
              <a:buAutoNum type="arabicPeriod"/>
              <a:defRPr/>
            </a:pPr>
            <a:r>
              <a:rPr lang="en-US" sz="2800" b="1" u="sng" dirty="0">
                <a:solidFill>
                  <a:srgbClr val="FFFFCC"/>
                </a:solidFill>
              </a:rPr>
              <a:t>More immorality (4:23a)</a:t>
            </a:r>
          </a:p>
          <a:p>
            <a:pPr marL="914400" lvl="2" indent="-452438" eaLnBrk="1" hangingPunct="1">
              <a:spcBef>
                <a:spcPts val="0"/>
              </a:spcBef>
              <a:spcAft>
                <a:spcPts val="1800"/>
              </a:spcAft>
              <a:buClr>
                <a:srgbClr val="00FF99"/>
              </a:buClr>
              <a:buSzPct val="100000"/>
              <a:buFont typeface="+mj-lt"/>
              <a:buAutoNum type="arabicPeriod"/>
              <a:defRPr/>
            </a:pPr>
            <a:r>
              <a:rPr lang="en-US" sz="2800" dirty="0"/>
              <a:t>Violence  (4:23b)</a:t>
            </a:r>
          </a:p>
          <a:p>
            <a:pPr marL="914400" lvl="2" indent="-452438" eaLnBrk="1" hangingPunct="1">
              <a:spcBef>
                <a:spcPts val="0"/>
              </a:spcBef>
              <a:spcAft>
                <a:spcPts val="1800"/>
              </a:spcAft>
              <a:buClr>
                <a:srgbClr val="00FF99"/>
              </a:buClr>
              <a:buSzPct val="100000"/>
              <a:buFont typeface="+mj-lt"/>
              <a:buAutoNum type="arabicPeriod"/>
              <a:defRPr/>
            </a:pPr>
            <a:r>
              <a:rPr lang="en-US" sz="2800" dirty="0"/>
              <a:t>Humanistic (4:24)</a:t>
            </a:r>
          </a:p>
        </p:txBody>
      </p:sp>
      <p:pic>
        <p:nvPicPr>
          <p:cNvPr id="4" name="Picture 3">
            <a:extLst>
              <a:ext uri="{FF2B5EF4-FFF2-40B4-BE49-F238E27FC236}">
                <a16:creationId xmlns:a16="http://schemas.microsoft.com/office/drawing/2014/main" id="{9DE85CCD-4FAF-4726-BE7C-418863848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48400" y="4267200"/>
            <a:ext cx="2438400" cy="2088649"/>
          </a:xfrm>
          <a:prstGeom prst="rect">
            <a:avLst/>
          </a:prstGeom>
        </p:spPr>
      </p:pic>
      <p:pic>
        <p:nvPicPr>
          <p:cNvPr id="5" name="Picture 4">
            <a:extLst>
              <a:ext uri="{FF2B5EF4-FFF2-40B4-BE49-F238E27FC236}">
                <a16:creationId xmlns:a16="http://schemas.microsoft.com/office/drawing/2014/main" id="{7E2678AE-EBF8-489B-B527-CDC1D3C42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343930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defRPr/>
            </a:pPr>
            <a:r>
              <a:rPr lang="en-US" altLang="en-US" sz="4000" dirty="0">
                <a:solidFill>
                  <a:srgbClr val="00FFFF"/>
                </a:solidFill>
                <a:effectLst>
                  <a:outerShdw blurRad="38100" dist="38100" dir="2700000" algn="tl">
                    <a:srgbClr val="000000">
                      <a:alpha val="43137"/>
                    </a:srgbClr>
                  </a:outerShdw>
                </a:effectLst>
                <a:ea typeface="+mj-ea"/>
                <a:cs typeface="+mj-cs"/>
              </a:rPr>
              <a:t>Revelation 9:20-21</a:t>
            </a:r>
          </a:p>
          <a:p>
            <a:pPr marL="0" lvl="0" indent="0" algn="just">
              <a:spcBef>
                <a:spcPct val="0"/>
              </a:spcBef>
              <a:buClrTx/>
              <a:buSzTx/>
              <a:buNone/>
            </a:pPr>
            <a:r>
              <a:rPr lang="en-US" altLang="en-US" dirty="0">
                <a:solidFill>
                  <a:srgbClr val="FFFFCC"/>
                </a:solidFill>
                <a:effectLst>
                  <a:outerShdw blurRad="38100" dist="38100" dir="2700000" algn="tl">
                    <a:srgbClr val="000000">
                      <a:alpha val="43137"/>
                    </a:srgbClr>
                  </a:outerShdw>
                </a:effectLst>
                <a:cs typeface="Arial" panose="020B0604020202020204" pitchFamily="34" charset="0"/>
              </a:rPr>
              <a:t>“</a:t>
            </a:r>
            <a:r>
              <a:rPr lang="en-US" dirty="0">
                <a:effectLst>
                  <a:outerShdw blurRad="38100" dist="38100" dir="2700000" algn="tl">
                    <a:srgbClr val="000000">
                      <a:alpha val="43137"/>
                    </a:srgbClr>
                  </a:outerShdw>
                </a:effectLst>
              </a:rPr>
              <a:t>The rest of mankind, who were not killed by these plagues, did not repent of the works of their hands, so as not to worship demons, and the idols of gold and of silver and of brass and of stone and of wood, which can neither see nor hear nor walk; </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and they did not repent of their murders nor of their sorceries (pharmakeia) nor of their </a:t>
            </a:r>
            <a:r>
              <a:rPr lang="en-US" b="1" u="sng" dirty="0">
                <a:solidFill>
                  <a:srgbClr val="FFFFCC"/>
                </a:solidFill>
                <a:effectLst>
                  <a:outerShdw blurRad="38100" dist="38100" dir="2700000" algn="tl">
                    <a:srgbClr val="000000">
                      <a:alpha val="43137"/>
                    </a:srgbClr>
                  </a:outerShdw>
                </a:effectLst>
              </a:rPr>
              <a:t>immorality</a:t>
            </a:r>
            <a:r>
              <a:rPr lang="en-US" dirty="0">
                <a:effectLst>
                  <a:outerShdw blurRad="38100" dist="38100" dir="2700000" algn="tl">
                    <a:srgbClr val="000000">
                      <a:alpha val="43137"/>
                    </a:srgbClr>
                  </a:outerShdw>
                </a:effectLst>
              </a:rPr>
              <a:t> nor of their thefts.</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950701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9144000" cy="36576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“Jack Phillips is a baker who declined to bake a wedding cake for a same-sex couple because his Christian belief is that marriage exists only between a man and woman. Now a Colorado judge has ordered him to bake cakes for same-sex marriages, and if Phillips refuses, he could go to jail.”</a:t>
            </a:r>
          </a:p>
        </p:txBody>
      </p:sp>
      <p:sp>
        <p:nvSpPr>
          <p:cNvPr id="36867" name="TextBox 3"/>
          <p:cNvSpPr txBox="1">
            <a:spLocks noChangeArrowheads="1"/>
          </p:cNvSpPr>
          <p:nvPr/>
        </p:nvSpPr>
        <p:spPr bwMode="auto">
          <a:xfrm>
            <a:off x="190500" y="5858470"/>
            <a:ext cx="8763000" cy="830997"/>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rPr>
              <a:t>Ken </a:t>
            </a:r>
            <a:r>
              <a:rPr lang="en-US" sz="1600" dirty="0" err="1">
                <a:effectLst>
                  <a:outerShdw blurRad="38100" dist="38100" dir="2700000" algn="tl">
                    <a:srgbClr val="000000">
                      <a:alpha val="43137"/>
                    </a:srgbClr>
                  </a:outerShdw>
                </a:effectLst>
                <a:latin typeface="Calibri" panose="020F0502020204030204" pitchFamily="34" charset="0"/>
              </a:rPr>
              <a:t>Klukowski</a:t>
            </a:r>
            <a:r>
              <a:rPr lang="en-US" sz="1600" dirty="0">
                <a:effectLst>
                  <a:outerShdw blurRad="38100" dist="38100" dir="2700000" algn="tl">
                    <a:srgbClr val="000000">
                      <a:alpha val="43137"/>
                    </a:srgbClr>
                  </a:outerShdw>
                </a:effectLst>
                <a:latin typeface="Calibri" panose="020F0502020204030204" pitchFamily="34" charset="0"/>
              </a:rPr>
              <a:t>, “Baker Faces Prison for Refusing to Bake Same-Sex Wedding Cake,” online: http://www.breitbart.com/Big-Government/2013/12/12/Christian-Baker-Willing-to-Go-to-Jail-for-Declining-Gay-Wedding-Cake, 12 December 2013, accessed 16 May 2014.</a:t>
            </a:r>
          </a:p>
        </p:txBody>
      </p:sp>
      <p:sp>
        <p:nvSpPr>
          <p:cNvPr id="2" name="Rectangle 1"/>
          <p:cNvSpPr/>
          <p:nvPr/>
        </p:nvSpPr>
        <p:spPr>
          <a:xfrm>
            <a:off x="1257300" y="247471"/>
            <a:ext cx="6629400" cy="1200329"/>
          </a:xfrm>
          <a:prstGeom prst="rect">
            <a:avLst/>
          </a:prstGeom>
        </p:spPr>
        <p:txBody>
          <a:bodyPr wrap="square">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rPr>
              <a:t>Baker Faces Prison for Refusing to Bake Same-Sex Wedding Cake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 y="228600"/>
            <a:ext cx="8915400" cy="762000"/>
          </a:xfrm>
        </p:spPr>
        <p:txBody>
          <a:bodyPr/>
          <a:lstStyle/>
          <a:p>
            <a:pPr algn="ctr"/>
            <a:r>
              <a:rPr lang="en-US" sz="3600" dirty="0">
                <a:latin typeface="Calibri" panose="020F0502020204030204" pitchFamily="34" charset="0"/>
                <a:cs typeface="Arial" pitchFamily="34" charset="0"/>
              </a:rPr>
              <a:t>Oregon Declares War on Aaron &amp; Melissa Klein </a:t>
            </a:r>
          </a:p>
        </p:txBody>
      </p:sp>
      <p:sp>
        <p:nvSpPr>
          <p:cNvPr id="17411" name="Content Placeholder 2"/>
          <p:cNvSpPr>
            <a:spLocks noGrp="1"/>
          </p:cNvSpPr>
          <p:nvPr>
            <p:ph idx="1"/>
          </p:nvPr>
        </p:nvSpPr>
        <p:spPr>
          <a:xfrm>
            <a:off x="0" y="974725"/>
            <a:ext cx="9144000" cy="5121275"/>
          </a:xfrm>
        </p:spPr>
        <p:txBody>
          <a:bodyPr/>
          <a:lstStyle/>
          <a:p>
            <a:pPr marL="0" indent="0" algn="just">
              <a:buNone/>
              <a:defRPr/>
            </a:pPr>
            <a:r>
              <a:rPr lang="en-US" sz="3000" dirty="0">
                <a:latin typeface="Calibri" panose="020F0502020204030204" pitchFamily="34" charset="0"/>
              </a:rPr>
              <a:t>“In yet another example of gay activist overreach, an Oregon official has not only burdened a Christian couple with a ridiculous fine, he has imposed a gag order on them…In one of the most egregious anti-Christian acts committed by a state official in recent memory, Oregon Labor Commissioner Brad </a:t>
            </a:r>
            <a:r>
              <a:rPr lang="en-US" sz="3000" dirty="0" err="1">
                <a:latin typeface="Calibri" panose="020F0502020204030204" pitchFamily="34" charset="0"/>
              </a:rPr>
              <a:t>Avakian</a:t>
            </a:r>
            <a:r>
              <a:rPr lang="en-US" sz="3000" dirty="0">
                <a:latin typeface="Calibri" panose="020F0502020204030204" pitchFamily="34" charset="0"/>
              </a:rPr>
              <a:t> not only upheld the ridiculous $135,000 fine levied against </a:t>
            </a:r>
            <a:r>
              <a:rPr lang="en-US" sz="3000" b="1" dirty="0">
                <a:solidFill>
                  <a:srgbClr val="FFFFCC"/>
                </a:solidFill>
                <a:latin typeface="Calibri" panose="020F0502020204030204" pitchFamily="34" charset="0"/>
              </a:rPr>
              <a:t>Aaron and Melissa Klein </a:t>
            </a:r>
            <a:r>
              <a:rPr lang="en-US" sz="3000" dirty="0">
                <a:latin typeface="Calibri" panose="020F0502020204030204" pitchFamily="34" charset="0"/>
              </a:rPr>
              <a:t>for declining to bake a cake for a lesbian commitment ceremony, but he ordered the </a:t>
            </a:r>
            <a:r>
              <a:rPr lang="en-US" sz="3000" dirty="0" err="1">
                <a:latin typeface="Calibri" panose="020F0502020204030204" pitchFamily="34" charset="0"/>
              </a:rPr>
              <a:t>Kleins</a:t>
            </a:r>
            <a:r>
              <a:rPr lang="en-US" sz="3000" dirty="0">
                <a:latin typeface="Calibri" panose="020F0502020204030204" pitchFamily="34" charset="0"/>
              </a:rPr>
              <a:t> to ‘cease and desist’ from making any public comments about their religious convictions relative to this case.”</a:t>
            </a:r>
          </a:p>
        </p:txBody>
      </p:sp>
      <p:sp>
        <p:nvSpPr>
          <p:cNvPr id="40964" name="TextBox 3"/>
          <p:cNvSpPr txBox="1">
            <a:spLocks noChangeArrowheads="1"/>
          </p:cNvSpPr>
          <p:nvPr/>
        </p:nvSpPr>
        <p:spPr bwMode="auto">
          <a:xfrm>
            <a:off x="1619250" y="6273800"/>
            <a:ext cx="59055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rPr>
              <a:t>http://www.onenewsnow.com/perspectives/michael-brown/2015/07/06/oregon-declares-war-on-christian-faith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4EF576FB-F100-49C4-94CC-E2E4F2A50C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883319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758429" y="1143000"/>
            <a:ext cx="7627143" cy="5181600"/>
          </a:xfrm>
        </p:spPr>
        <p:txBody>
          <a:bodyPr/>
          <a:lstStyle/>
          <a:p>
            <a:pPr marL="457200" indent="-457200" eaLnBrk="1" hangingPunct="1">
              <a:spcBef>
                <a:spcPts val="0"/>
              </a:spcBef>
              <a:spcAft>
                <a:spcPts val="135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 not</a:t>
            </a:r>
            <a:r>
              <a:rPr lang="en-US" altLang="en-US" dirty="0">
                <a:effectLst>
                  <a:outerShdw blurRad="38100" dist="38100" dir="2700000" algn="tl">
                    <a:srgbClr val="000000">
                      <a:alpha val="43137"/>
                    </a:srgbClr>
                  </a:outerShdw>
                </a:effectLst>
              </a:rPr>
              <a:t>:</a:t>
            </a:r>
          </a:p>
          <a:p>
            <a:pPr marL="914400" lvl="1" indent="-487363" eaLnBrk="1" hangingPunct="1">
              <a:spcBef>
                <a:spcPts val="0"/>
              </a:spcBef>
              <a:spcAft>
                <a:spcPts val="1350"/>
              </a:spcAft>
            </a:pPr>
            <a:r>
              <a:rPr lang="en-US" altLang="en-US" dirty="0">
                <a:effectLst>
                  <a:outerShdw blurRad="38100" dist="38100" dir="2700000" algn="tl">
                    <a:srgbClr val="000000">
                      <a:alpha val="43137"/>
                    </a:srgbClr>
                  </a:outerShdw>
                </a:effectLst>
              </a:rPr>
              <a:t>Man is as evil as he can possibly be &amp; indulges every possible sin</a:t>
            </a:r>
          </a:p>
          <a:p>
            <a:pPr marL="914400" lvl="1" indent="-487363" eaLnBrk="1" hangingPunct="1">
              <a:spcBef>
                <a:spcPts val="0"/>
              </a:spcBef>
              <a:spcAft>
                <a:spcPts val="1350"/>
              </a:spcAft>
            </a:pPr>
            <a:r>
              <a:rPr lang="en-US" altLang="en-US" dirty="0">
                <a:effectLst>
                  <a:outerShdw blurRad="38100" dist="38100" dir="2700000" algn="tl">
                    <a:srgbClr val="000000">
                      <a:alpha val="43137"/>
                    </a:srgbClr>
                  </a:outerShdw>
                </a:effectLst>
              </a:rPr>
              <a:t>Man is incapable of doing good things</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Gen. 3:22</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Matt. 7:11</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Acts 10:1-2</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Rom. 2:14-15</a:t>
            </a:r>
            <a:endParaRPr lang="en-US" altLang="en-US" sz="3000" dirty="0">
              <a:effectLst>
                <a:outerShdw blurRad="38100" dist="38100" dir="2700000" algn="tl">
                  <a:srgbClr val="000000">
                    <a:alpha val="43137"/>
                  </a:srgbClr>
                </a:outerShdw>
              </a:effectLst>
            </a:endParaRP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35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Then the Lord God said, ‘Behold,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man has become like one of Us, knowing good and evil</a:t>
            </a:r>
            <a:r>
              <a:rPr lang="en-US" sz="3600" dirty="0">
                <a:effectLst>
                  <a:outerShdw blurRad="38100" dist="38100" dir="2700000" algn="tl">
                    <a:srgbClr val="000000">
                      <a:alpha val="43137"/>
                    </a:srgbClr>
                  </a:outerShdw>
                </a:effectLst>
                <a:latin typeface="Calibri" panose="020F0502020204030204" pitchFamily="34" charset="0"/>
              </a:rPr>
              <a:t>; and now, he might stretch out his hand, and take also from the tree of life, and eat, and live forever’—.</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1C360FCB-D60F-40BB-8DDE-BADB2D2A77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048000"/>
            <a:ext cx="1828800" cy="18288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116581489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Matthew 7:11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If </a:t>
            </a:r>
            <a:r>
              <a:rPr lang="en-US" sz="3600" b="1" u="sng" dirty="0">
                <a:solidFill>
                  <a:srgbClr val="FFFFCC"/>
                </a:solidFill>
                <a:latin typeface="Calibri" panose="020F0502020204030204" pitchFamily="34" charset="0"/>
                <a:cs typeface="Calibri" panose="020F0502020204030204" pitchFamily="34" charset="0"/>
              </a:rPr>
              <a:t>you then, being evil, know how to give good gifts to your children</a:t>
            </a:r>
            <a:r>
              <a:rPr lang="en-US" sz="3600" dirty="0">
                <a:latin typeface="Calibri" panose="020F0502020204030204" pitchFamily="34" charset="0"/>
                <a:cs typeface="Calibri" panose="020F0502020204030204" pitchFamily="34" charset="0"/>
              </a:rPr>
              <a:t>, how much more will your Father who is in heaven give what is good to those who ask Him!</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9AA54842-3454-4053-9D55-5B908FF61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8960" y="3048000"/>
            <a:ext cx="2926080" cy="1828800"/>
          </a:xfrm>
          <a:prstGeom prst="rect">
            <a:avLst/>
          </a:prstGeom>
        </p:spPr>
      </p:pic>
    </p:spTree>
    <p:extLst>
      <p:ext uri="{BB962C8B-B14F-4D97-AF65-F5344CB8AC3E}">
        <p14:creationId xmlns:p14="http://schemas.microsoft.com/office/powerpoint/2010/main" val="17584457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2:14-15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b="1" baseline="30000" dirty="0"/>
              <a:t>14 </a:t>
            </a:r>
            <a:r>
              <a:rPr lang="en-US" sz="3600" dirty="0">
                <a:effectLst>
                  <a:outerShdw blurRad="38100" dist="38100" dir="2700000" algn="tl">
                    <a:srgbClr val="000000">
                      <a:alpha val="43137"/>
                    </a:srgbClr>
                  </a:outerShdw>
                </a:effectLst>
                <a:latin typeface="Calibri" panose="020F0502020204030204" pitchFamily="34" charset="0"/>
              </a:rPr>
              <a:t>For when Gentiles who do not have the Law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do instinctively the things of the Law</a:t>
            </a:r>
            <a:r>
              <a:rPr lang="en-US" sz="3600" dirty="0">
                <a:effectLst>
                  <a:outerShdw blurRad="38100" dist="38100" dir="2700000" algn="tl">
                    <a:srgbClr val="000000">
                      <a:alpha val="43137"/>
                    </a:srgbClr>
                  </a:outerShdw>
                </a:effectLst>
                <a:latin typeface="Calibri" panose="020F0502020204030204" pitchFamily="34" charset="0"/>
              </a:rPr>
              <a:t>, these, not having the Law, are a law to themselves, </a:t>
            </a:r>
            <a:r>
              <a:rPr lang="en-US" b="1" baseline="30000" dirty="0"/>
              <a:t>15</a:t>
            </a:r>
            <a:r>
              <a:rPr lang="en-US" sz="3600" dirty="0">
                <a:effectLst>
                  <a:outerShdw blurRad="38100" dist="38100" dir="2700000" algn="tl">
                    <a:srgbClr val="000000">
                      <a:alpha val="43137"/>
                    </a:srgbClr>
                  </a:outerShdw>
                </a:effectLst>
                <a:latin typeface="Calibri" panose="020F0502020204030204" pitchFamily="34" charset="0"/>
              </a:rPr>
              <a:t> in that they show the work of the Law written in their hearts,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their conscience</a:t>
            </a:r>
            <a:r>
              <a:rPr lang="en-US" sz="3600" dirty="0">
                <a:effectLst>
                  <a:outerShdw blurRad="38100" dist="38100" dir="2700000" algn="tl">
                    <a:srgbClr val="000000">
                      <a:alpha val="43137"/>
                    </a:srgbClr>
                  </a:outerShdw>
                </a:effectLst>
                <a:latin typeface="Calibri" panose="020F0502020204030204" pitchFamily="34" charset="0"/>
              </a:rPr>
              <a:t> bearing witness and their thoughts alternately accusing or else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defending them</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34477005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103895"/>
            <a:ext cx="9144000" cy="5532967"/>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a:t>
            </a:r>
            <a:r>
              <a:rPr lang="en-US" sz="2600" b="1" u="sng" dirty="0">
                <a:solidFill>
                  <a:srgbClr val="FFFFCC"/>
                </a:solidFill>
                <a:latin typeface="Calibri" panose="020F0502020204030204" pitchFamily="34" charset="0"/>
                <a:cs typeface="Calibri" panose="020F0502020204030204" pitchFamily="34" charset="0"/>
              </a:rPr>
              <a:t>This does not mean that every sinner is devoid of all qualities pleasing to men; that he commits, or is prone to every form of sin; or that he is bitterly opposed to God as it is possible for him to be</a:t>
            </a:r>
            <a:r>
              <a:rPr lang="en-US" sz="2600" dirty="0">
                <a:latin typeface="Calibri" panose="020F0502020204030204" pitchFamily="34" charset="0"/>
                <a:cs typeface="Calibri" panose="020F0502020204030204" pitchFamily="34" charset="0"/>
              </a:rPr>
              <a:t>. Jesus recognize the existence of pleasing qualities in some individuals (Mark 10:21); He said that the scribes and Pharisees did some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6" name="Rectangle 2"/>
          <p:cNvSpPr>
            <a:spLocks noChangeArrowheads="1"/>
          </p:cNvSpPr>
          <p:nvPr/>
        </p:nvSpPr>
        <p:spPr bwMode="auto">
          <a:xfrm>
            <a:off x="1701816" y="221138"/>
            <a:ext cx="5740368" cy="882758"/>
          </a:xfrm>
          <a:prstGeom prst="rect">
            <a:avLst/>
          </a:prstGeom>
          <a:noFill/>
          <a:ln w="9525">
            <a:noFill/>
            <a:miter lim="800000"/>
            <a:headEnd/>
            <a:tailEnd/>
          </a:ln>
          <a:effectLst/>
        </p:spPr>
        <p:txBody>
          <a:bodyPr anchor="ctr"/>
          <a:lstStyle/>
          <a:p>
            <a:pPr algn="ctr">
              <a:spcAft>
                <a:spcPts val="450"/>
              </a:spcAft>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Henry Clarence Thiessen </a:t>
            </a:r>
          </a:p>
          <a:p>
            <a:pPr lvl="0" algn="ctr"/>
            <a:r>
              <a:rPr lang="en-US" sz="1350" i="1" dirty="0">
                <a:solidFill>
                  <a:srgbClr val="FFFFFF"/>
                </a:solidFill>
                <a:latin typeface="Calibri" panose="020F0502020204030204" pitchFamily="34" charset="0"/>
                <a:cs typeface="Calibri" panose="020F0502020204030204" pitchFamily="34" charset="0"/>
              </a:rPr>
              <a:t>Lectures in Systematic Theology</a:t>
            </a:r>
            <a:r>
              <a:rPr lang="en-US" sz="1350" dirty="0">
                <a:solidFill>
                  <a:srgbClr val="FFFFFF"/>
                </a:solidFill>
                <a:latin typeface="Calibri" panose="020F0502020204030204" pitchFamily="34" charset="0"/>
                <a:cs typeface="Calibri" panose="020F0502020204030204" pitchFamily="34" charset="0"/>
              </a:rPr>
              <a:t>, rev. ed. (Grand Rapids: Eerdmans, 1979), 191.</a:t>
            </a:r>
            <a:endParaRPr lang="en-US" sz="21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00005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5334000"/>
          </a:xfrm>
        </p:spPr>
        <p:txBody>
          <a:bodyPr/>
          <a:lstStyle/>
          <a:p>
            <a:pPr marL="457200" indent="-45720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Every area of man’s being is touched by sin</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Intellect (Prov. 3:5-6; 14:12; 2 Cor. 4:4; Rom. 3:11a)</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Conscience (1 Tim 4:2)</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Will (Rom 1:28; 3:11b)</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Deeds (Rom. 3:12)</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Speech (Rom. 3:13-14)</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Feet (Rom. 3:15)</a:t>
            </a:r>
          </a:p>
        </p:txBody>
      </p:sp>
      <p:pic>
        <p:nvPicPr>
          <p:cNvPr id="5" name="Picture 2">
            <a:extLst>
              <a:ext uri="{FF2B5EF4-FFF2-40B4-BE49-F238E27FC236}">
                <a16:creationId xmlns:a16="http://schemas.microsoft.com/office/drawing/2014/main" id="{7CDB28EB-8DBC-40C2-AE34-65A1103319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031699F-8B76-45AB-A202-F2EF6E533B0F}"/>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Tree>
    <p:extLst>
      <p:ext uri="{BB962C8B-B14F-4D97-AF65-F5344CB8AC3E}">
        <p14:creationId xmlns:p14="http://schemas.microsoft.com/office/powerpoint/2010/main" val="289371579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4953000"/>
          </a:xfrm>
        </p:spPr>
        <p:txBody>
          <a:bodyPr/>
          <a:lstStyle/>
          <a:p>
            <a:pPr marL="457200" indent="-45720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Every area of man’s being is touched by sin (cont’d)</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Heart (Mark 7:21; Eph 4:18)</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Body (Gen 3:19; Rom. 8:23)</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Total being (Rom 1:18–3:20)</a:t>
            </a:r>
          </a:p>
          <a:p>
            <a:pPr marL="914400" lvl="1" indent="-487363"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6" name="Picture 2">
            <a:extLst>
              <a:ext uri="{FF2B5EF4-FFF2-40B4-BE49-F238E27FC236}">
                <a16:creationId xmlns:a16="http://schemas.microsoft.com/office/drawing/2014/main" id="{31382661-0D39-4851-A453-BAFB3C00BB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D27B83D-04C7-4A47-905F-BA8CB36EA624}"/>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Tree>
    <p:extLst>
      <p:ext uri="{BB962C8B-B14F-4D97-AF65-F5344CB8AC3E}">
        <p14:creationId xmlns:p14="http://schemas.microsoft.com/office/powerpoint/2010/main" val="349950221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C69E8E11-3F86-41D0-8EAD-AF8CD72BF4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698860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654DBFAE-B30B-480A-80E7-3BB23CE15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4176923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2C13AD6F-4330-4B38-AA9D-7FC407CB64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15376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5CD35693-BDB0-4084-9BFE-94AD8CBA5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107050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a:t>
            </a:r>
            <a:r>
              <a:rPr lang="en-US" sz="3600" b="1" u="sng" dirty="0">
                <a:solidFill>
                  <a:srgbClr val="FFFFCC"/>
                </a:solidFill>
                <a:effectLst>
                  <a:outerShdw blurRad="38100" dist="38100" dir="2700000" algn="tl">
                    <a:srgbClr val="000000">
                      <a:alpha val="43137"/>
                    </a:srgbClr>
                  </a:outerShdw>
                </a:effectLst>
              </a:rPr>
              <a:t>favor</a:t>
            </a:r>
            <a:r>
              <a:rPr lang="en-US" sz="3600" dirty="0">
                <a:effectLst>
                  <a:outerShdw blurRad="38100" dist="38100" dir="2700000" algn="tl">
                    <a:srgbClr val="000000">
                      <a:alpha val="43137"/>
                    </a:srgbClr>
                  </a:outerShdw>
                </a:effectLst>
              </a:rPr>
              <a:t>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63055441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Then Noah began farming and planted a vineyard. </a:t>
            </a:r>
            <a:r>
              <a:rPr lang="en-US" sz="3600" baseline="30000" dirty="0">
                <a:effectLst>
                  <a:outerShdw blurRad="38100" dist="38100" dir="2700000" algn="tl">
                    <a:srgbClr val="000000">
                      <a:alpha val="43137"/>
                    </a:srgbClr>
                  </a:outerShdw>
                </a:effectLst>
              </a:rPr>
              <a:t>21</a:t>
            </a:r>
            <a:r>
              <a:rPr lang="en-US" sz="3600" dirty="0">
                <a:effectLst>
                  <a:outerShdw blurRad="38100" dist="38100" dir="2700000" algn="tl">
                    <a:srgbClr val="000000">
                      <a:alpha val="43137"/>
                    </a:srgbClr>
                  </a:outerShdw>
                </a:effectLst>
              </a:rPr>
              <a:t> He drank of the wine and became </a:t>
            </a:r>
            <a:r>
              <a:rPr lang="en-US" sz="3600" b="1" u="sng" dirty="0">
                <a:solidFill>
                  <a:srgbClr val="FFFFCC"/>
                </a:solidFill>
                <a:effectLst>
                  <a:outerShdw blurRad="38100" dist="38100" dir="2700000" algn="tl">
                    <a:srgbClr val="000000">
                      <a:alpha val="43137"/>
                    </a:srgbClr>
                  </a:outerShdw>
                </a:effectLst>
              </a:rPr>
              <a:t>drunk</a:t>
            </a:r>
            <a:r>
              <a:rPr lang="en-US" sz="3600" dirty="0">
                <a:effectLst>
                  <a:outerShdw blurRad="38100" dist="38100" dir="2700000" algn="tl">
                    <a:srgbClr val="000000">
                      <a:alpha val="43137"/>
                    </a:srgbClr>
                  </a:outerShdw>
                </a:effectLst>
              </a:rPr>
              <a:t>, and uncovered himself inside his tent.”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46391500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E6D8C-407C-4FC5-A1B7-E5354F4835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175" y="228322"/>
            <a:ext cx="8693649" cy="6401355"/>
          </a:xfrm>
          <a:prstGeom prst="rect">
            <a:avLst/>
          </a:prstGeom>
        </p:spPr>
      </p:pic>
    </p:spTree>
    <p:extLst>
      <p:ext uri="{BB962C8B-B14F-4D97-AF65-F5344CB8AC3E}">
        <p14:creationId xmlns:p14="http://schemas.microsoft.com/office/powerpoint/2010/main" val="224047459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790700" y="0"/>
            <a:ext cx="55626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have sinned and fall short of the glory of God</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18488" y="2133600"/>
            <a:ext cx="3707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86543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08819260-94C1-40CA-BABE-CAF717C723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33808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Noah walked with God.”</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2242912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a:t>
            </a:r>
            <a:r>
              <a:rPr lang="en-US" sz="3600" b="1" u="sng" dirty="0">
                <a:solidFill>
                  <a:srgbClr val="FFFFCC"/>
                </a:solidFill>
                <a:effectLst>
                  <a:outerShdw blurRad="38100" dist="38100" dir="2700000" algn="tl">
                    <a:srgbClr val="000000">
                      <a:alpha val="43137"/>
                    </a:srgbClr>
                  </a:outerShdw>
                </a:effectLst>
              </a:rPr>
              <a:t>Noah walked with God</a:t>
            </a:r>
            <a:r>
              <a:rPr lang="en-US" sz="3600" b="1" dirty="0">
                <a:solidFill>
                  <a:srgbClr val="FFFFCC"/>
                </a:solidFill>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7224294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F28FC4-3DFB-4AC4-8B9D-D8EF84A53E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Matt. 7:21-23</a:t>
            </a:r>
          </a:p>
          <a:p>
            <a:pPr algn="just">
              <a:spcBef>
                <a:spcPts val="0"/>
              </a:spcBef>
              <a:spcAft>
                <a:spcPts val="0"/>
              </a:spcAft>
            </a:pPr>
            <a:r>
              <a:rPr lang="en-US" alt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everyone who says to Me, ‘Lord, Lord,’ will enter the kingdom of heaven, but he who does the will of My Father who is in heaven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enter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will say to Me on that day, ‘Lord, Lord, did we not prophesy in Your name, and in Your name cast out demons, and in Your name perform many miracles?’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then I will declare to them,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never knew you</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 from Me, you who practice lawlessness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42274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75863559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a:t>
            </a:r>
            <a:r>
              <a:rPr lang="en-US" sz="3600" b="1" u="sng" dirty="0">
                <a:solidFill>
                  <a:srgbClr val="FFFFCC"/>
                </a:solidFill>
                <a:effectLst>
                  <a:outerShdw blurRad="38100" dist="38100" dir="2700000" algn="tl">
                    <a:srgbClr val="000000">
                      <a:alpha val="43137"/>
                    </a:srgbClr>
                  </a:outerShdw>
                </a:effectLst>
              </a:rPr>
              <a:t>favor</a:t>
            </a:r>
            <a:r>
              <a:rPr lang="en-US" sz="3600" dirty="0">
                <a:effectLst>
                  <a:outerShdw blurRad="38100" dist="38100" dir="2700000" algn="tl">
                    <a:srgbClr val="000000">
                      <a:alpha val="43137"/>
                    </a:srgbClr>
                  </a:outerShdw>
                </a:effectLst>
              </a:rPr>
              <a:t>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81262446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Then Noah began farming and planted a vineyard. </a:t>
            </a:r>
            <a:r>
              <a:rPr lang="en-US" sz="3600" baseline="30000" dirty="0">
                <a:effectLst>
                  <a:outerShdw blurRad="38100" dist="38100" dir="2700000" algn="tl">
                    <a:srgbClr val="000000">
                      <a:alpha val="43137"/>
                    </a:srgbClr>
                  </a:outerShdw>
                </a:effectLst>
              </a:rPr>
              <a:t>21</a:t>
            </a:r>
            <a:r>
              <a:rPr lang="en-US" sz="3600" dirty="0">
                <a:effectLst>
                  <a:outerShdw blurRad="38100" dist="38100" dir="2700000" algn="tl">
                    <a:srgbClr val="000000">
                      <a:alpha val="43137"/>
                    </a:srgbClr>
                  </a:outerShdw>
                </a:effectLst>
              </a:rPr>
              <a:t> He drank of the wine and became </a:t>
            </a:r>
            <a:r>
              <a:rPr lang="en-US" sz="3600" b="1" u="sng" dirty="0">
                <a:solidFill>
                  <a:srgbClr val="FFFFCC"/>
                </a:solidFill>
                <a:effectLst>
                  <a:outerShdw blurRad="38100" dist="38100" dir="2700000" algn="tl">
                    <a:srgbClr val="000000">
                      <a:alpha val="43137"/>
                    </a:srgbClr>
                  </a:outerShdw>
                </a:effectLst>
              </a:rPr>
              <a:t>drunk</a:t>
            </a:r>
            <a:r>
              <a:rPr lang="en-US" sz="3600" dirty="0">
                <a:effectLst>
                  <a:outerShdw blurRad="38100" dist="38100" dir="2700000" algn="tl">
                    <a:srgbClr val="000000">
                      <a:alpha val="43137"/>
                    </a:srgbClr>
                  </a:outerShdw>
                </a:effectLst>
              </a:rPr>
              <a:t>, and uncovered himself inside his tent.”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341695257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790700" y="0"/>
            <a:ext cx="55626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have sinned and fall short of the glory of God</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18488" y="2133600"/>
            <a:ext cx="3707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5353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407703140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3000375"/>
            <a:ext cx="3200400" cy="1800225"/>
          </a:xfrm>
          <a:prstGeom prst="rect">
            <a:avLst/>
          </a:prstGeom>
          <a:noFill/>
        </p:spPr>
      </p:pic>
    </p:spTree>
    <p:extLst>
      <p:ext uri="{BB962C8B-B14F-4D97-AF65-F5344CB8AC3E}">
        <p14:creationId xmlns:p14="http://schemas.microsoft.com/office/powerpoint/2010/main" val="303734176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woman</a:t>
            </a:r>
            <a:r>
              <a:rPr lang="en-US" sz="3600" dirty="0">
                <a:effectLst>
                  <a:outerShdw blurRad="38100" dist="38100" dir="2700000" algn="tl">
                    <a:srgbClr val="000000">
                      <a:alpha val="43137"/>
                    </a:srgbClr>
                  </a:outerShdw>
                </a:effectLst>
                <a:latin typeface="Calibri" panose="020F0502020204030204" pitchFamily="34" charset="0"/>
              </a:rPr>
              <a:t>, And between your seed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her seed</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 shall bruise you on the head</a:t>
            </a:r>
            <a:r>
              <a:rPr lang="en-US" sz="3600" dirty="0">
                <a:effectLst>
                  <a:outerShdw blurRad="38100" dist="38100" dir="2700000" algn="tl">
                    <a:srgbClr val="000000">
                      <a:alpha val="43137"/>
                    </a:srgbClr>
                  </a:outerShdw>
                </a:effectLst>
                <a:latin typeface="Calibri" panose="020F0502020204030204" pitchFamily="34" charset="0"/>
              </a:rPr>
              <a:t>,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2F0D0ED2-528D-47B9-8B00-668A647BEF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048000"/>
            <a:ext cx="1828800" cy="18288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61789295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276600" y="228600"/>
            <a:ext cx="25908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Noah Spared</a:t>
            </a:r>
          </a:p>
        </p:txBody>
      </p:sp>
      <p:sp>
        <p:nvSpPr>
          <p:cNvPr id="43011" name="Rectangle 3"/>
          <p:cNvSpPr>
            <a:spLocks noGrp="1" noChangeArrowheads="1"/>
          </p:cNvSpPr>
          <p:nvPr>
            <p:ph type="body" idx="1"/>
          </p:nvPr>
        </p:nvSpPr>
        <p:spPr>
          <a:xfrm>
            <a:off x="654447" y="1691640"/>
            <a:ext cx="7835106" cy="347472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Genesis 3:15</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Genesis 5:1 (Adam) to Genesis 5:32 (Noah)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Genesis 6:9</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Genesis 7:1</a:t>
            </a:r>
          </a:p>
        </p:txBody>
      </p:sp>
      <p:pic>
        <p:nvPicPr>
          <p:cNvPr id="5" name="Picture 4">
            <a:extLst>
              <a:ext uri="{FF2B5EF4-FFF2-40B4-BE49-F238E27FC236}">
                <a16:creationId xmlns:a16="http://schemas.microsoft.com/office/drawing/2014/main" id="{B9092A0A-D348-4AFA-8A73-488EF845D0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409700" y="1946275"/>
            <a:ext cx="63246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Events following the flood (Gen 9)</a:t>
            </a:r>
          </a:p>
        </p:txBody>
      </p:sp>
      <p:pic>
        <p:nvPicPr>
          <p:cNvPr id="5" name="Picture 4">
            <a:extLst>
              <a:ext uri="{FF2B5EF4-FFF2-40B4-BE49-F238E27FC236}">
                <a16:creationId xmlns:a16="http://schemas.microsoft.com/office/drawing/2014/main" id="{E983C438-BAEF-40FB-B163-FD90002E70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704412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b="1" u="sng" dirty="0">
                <a:solidFill>
                  <a:srgbClr val="FFFFCC"/>
                </a:solidFill>
                <a:effectLst>
                  <a:outerShdw blurRad="38100" dist="38100" dir="2700000" algn="tl">
                    <a:srgbClr val="000000">
                      <a:alpha val="43137"/>
                    </a:srgbClr>
                  </a:outerShdw>
                </a:effectLst>
              </a:rPr>
              <a:t>These are the records of the generations of Noah</a:t>
            </a:r>
            <a:r>
              <a:rPr lang="en-US" sz="3600" dirty="0">
                <a:effectLst>
                  <a:outerShdw blurRad="38100" dist="38100" dir="2700000" algn="tl">
                    <a:srgbClr val="000000">
                      <a:alpha val="43137"/>
                    </a:srgbClr>
                  </a:outerShdw>
                </a:effectLst>
              </a:rPr>
              <a:t>.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405980482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pic>
        <p:nvPicPr>
          <p:cNvPr id="5" name="Picture 4">
            <a:extLst>
              <a:ext uri="{FF2B5EF4-FFF2-40B4-BE49-F238E27FC236}">
                <a16:creationId xmlns:a16="http://schemas.microsoft.com/office/drawing/2014/main" id="{CA9A3A12-7FB4-44D5-91E0-C6FDFB7495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pic>
        <p:nvPicPr>
          <p:cNvPr id="4" name="Picture 3">
            <a:extLst>
              <a:ext uri="{FF2B5EF4-FFF2-40B4-BE49-F238E27FC236}">
                <a16:creationId xmlns:a16="http://schemas.microsoft.com/office/drawing/2014/main" id="{F32D7FEC-EEE2-4A2F-B0C5-5BF7856F6A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3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a:t>
            </a:r>
          </a:p>
          <a:p>
            <a:pPr algn="just"/>
            <a:r>
              <a:rPr lang="en-US" altLang="en-US" sz="2900" dirty="0">
                <a:effectLst>
                  <a:outerShdw blurRad="38100" dist="38100" dir="2700000" algn="tl">
                    <a:srgbClr val="000000">
                      <a:alpha val="43137"/>
                    </a:srgbClr>
                  </a:outerShdw>
                </a:effectLst>
                <a:latin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rPr>
              <a:t>1 </a:t>
            </a:r>
            <a:r>
              <a:rPr lang="en-US" sz="2900" dirty="0">
                <a:effectLst>
                  <a:outerShdw blurRad="38100" dist="38100" dir="2700000" algn="tl">
                    <a:srgbClr val="000000">
                      <a:alpha val="43137"/>
                    </a:srgbClr>
                  </a:outerShdw>
                </a:effectLst>
                <a:latin typeface="Calibri" panose="020F0502020204030204" pitchFamily="34" charset="0"/>
              </a:rPr>
              <a:t>Since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2900" dirty="0">
                <a:effectLst>
                  <a:outerShdw blurRad="38100" dist="38100" dir="2700000" algn="tl">
                    <a:srgbClr val="000000">
                      <a:alpha val="43137"/>
                    </a:srgbClr>
                  </a:outerShdw>
                </a:effectLst>
                <a:latin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rPr>
              <a:t>2</a:t>
            </a:r>
            <a:r>
              <a:rPr lang="en-US" sz="2900" dirty="0">
                <a:effectLst>
                  <a:outerShdw blurRad="38100" dist="38100" dir="2700000" algn="tl">
                    <a:srgbClr val="000000">
                      <a:alpha val="43137"/>
                    </a:srgbClr>
                  </a:outerShdw>
                </a:effectLst>
                <a:latin typeface="Calibri" panose="020F0502020204030204" pitchFamily="34" charset="0"/>
              </a:rPr>
              <a:t> just as they were handed down to us by those who from the beginning were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2900" dirty="0">
                <a:effectLst>
                  <a:outerShdw blurRad="38100" dist="38100" dir="2700000" algn="tl">
                    <a:srgbClr val="000000">
                      <a:alpha val="43137"/>
                    </a:srgbClr>
                  </a:outerShdw>
                </a:effectLst>
                <a:latin typeface="Calibri" panose="020F0502020204030204" pitchFamily="34" charset="0"/>
              </a:rPr>
              <a:t> and servants of the word, </a:t>
            </a:r>
            <a:r>
              <a:rPr lang="en-US" sz="2900" baseline="30000" dirty="0">
                <a:effectLst>
                  <a:outerShdw blurRad="38100" dist="38100" dir="2700000" algn="tl">
                    <a:srgbClr val="000000">
                      <a:alpha val="43137"/>
                    </a:srgbClr>
                  </a:outerShdw>
                </a:effectLst>
                <a:latin typeface="Calibri" panose="020F0502020204030204" pitchFamily="34" charset="0"/>
              </a:rPr>
              <a:t>3</a:t>
            </a:r>
            <a:r>
              <a:rPr lang="en-US" sz="2900" dirty="0">
                <a:effectLst>
                  <a:outerShdw blurRad="38100" dist="38100" dir="2700000" algn="tl">
                    <a:srgbClr val="000000">
                      <a:alpha val="43137"/>
                    </a:srgbClr>
                  </a:outerShdw>
                </a:effectLst>
                <a:latin typeface="Calibri" panose="020F0502020204030204" pitchFamily="34" charset="0"/>
              </a:rPr>
              <a:t> it seemed fitting to me as well, having i</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rPr>
              <a:t>nvestigated everything carefully from the beginning</a:t>
            </a:r>
            <a:r>
              <a:rPr lang="en-US" sz="2900" dirty="0">
                <a:effectLst>
                  <a:outerShdw blurRad="38100" dist="38100" dir="2700000" algn="tl">
                    <a:srgbClr val="000000">
                      <a:alpha val="43137"/>
                    </a:srgbClr>
                  </a:outerShdw>
                </a:effectLst>
                <a:latin typeface="Calibri" panose="020F0502020204030204" pitchFamily="34" charset="0"/>
              </a:rPr>
              <a:t>, to write it out for you in an orderly sequence, most excellent Theophilus; </a:t>
            </a:r>
            <a:r>
              <a:rPr lang="en-US" sz="2900" baseline="30000" dirty="0">
                <a:effectLst>
                  <a:outerShdw blurRad="38100" dist="38100" dir="2700000" algn="tl">
                    <a:srgbClr val="000000">
                      <a:alpha val="43137"/>
                    </a:srgbClr>
                  </a:outerShdw>
                </a:effectLst>
                <a:latin typeface="Calibri" panose="020F0502020204030204" pitchFamily="34" charset="0"/>
              </a:rPr>
              <a:t>4</a:t>
            </a:r>
            <a:r>
              <a:rPr lang="en-US" sz="2900" dirty="0">
                <a:effectLst>
                  <a:outerShdw blurRad="38100" dist="38100" dir="2700000" algn="tl">
                    <a:srgbClr val="000000">
                      <a:alpha val="43137"/>
                    </a:srgbClr>
                  </a:outerShdw>
                </a:effectLst>
                <a:latin typeface="Calibri" panose="020F0502020204030204" pitchFamily="34" charset="0"/>
              </a:rPr>
              <a:t> so that you may know the exact truth about the things you have been taught.</a:t>
            </a:r>
            <a:r>
              <a:rPr lang="en-US" altLang="en-US" sz="29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58950973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B49B159E-BA25-4510-A58C-0FF7996492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841897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1104900" y="178594"/>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26E5191C-CBD7-44E7-8B41-0096BF31DA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4441984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90788" y="228600"/>
            <a:ext cx="41624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God’s Destruction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sin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prediction (6:13)</a:t>
            </a:r>
          </a:p>
        </p:txBody>
      </p:sp>
      <p:pic>
        <p:nvPicPr>
          <p:cNvPr id="5" name="Picture 4">
            <a:extLst>
              <a:ext uri="{FF2B5EF4-FFF2-40B4-BE49-F238E27FC236}">
                <a16:creationId xmlns:a16="http://schemas.microsoft.com/office/drawing/2014/main" id="{BF9D6AAD-5F8B-49E7-B30F-67850D23F7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988600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90788" y="228600"/>
            <a:ext cx="41624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God’s Destruction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sin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prediction (6:13)</a:t>
            </a:r>
          </a:p>
        </p:txBody>
      </p:sp>
      <p:pic>
        <p:nvPicPr>
          <p:cNvPr id="5" name="Picture 4">
            <a:extLst>
              <a:ext uri="{FF2B5EF4-FFF2-40B4-BE49-F238E27FC236}">
                <a16:creationId xmlns:a16="http://schemas.microsoft.com/office/drawing/2014/main" id="{C21BC892-99A3-4960-8F9D-D031E7CB1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255185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AECA5A69-54E4-44D1-A755-CBEEEA494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0268756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Now the earth was corrupt in the sight of God, and the earth was filled with violence.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latin typeface="Calibri" panose="020F0502020204030204" pitchFamily="34" charset="0"/>
                <a:cs typeface="Calibri" panose="020F0502020204030204" pitchFamily="34" charset="0"/>
              </a:rPr>
              <a:t> And God looked on the earth, and behold, it was corrupt; for humanity had corrupted its way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latin typeface="Calibri" panose="020F0502020204030204" pitchFamily="34" charset="0"/>
                <a:cs typeface="Calibri" panose="020F0502020204030204" pitchFamily="34" charset="0"/>
              </a:rPr>
              <a:t> Then God said to Noah, ‘The end of humanity has come before Me; for the earth is filled with violence because of people; and behold, I am about to destroy them with the earth.’”</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Now the earth was corrupt in the sight of God, and the earth was filled with </a:t>
            </a:r>
            <a:r>
              <a:rPr lang="en-US" sz="2800" b="1" u="sng" dirty="0">
                <a:solidFill>
                  <a:srgbClr val="FFFFCC"/>
                </a:solidFill>
                <a:latin typeface="Calibri" panose="020F0502020204030204" pitchFamily="34" charset="0"/>
                <a:cs typeface="Calibri" panose="020F0502020204030204" pitchFamily="34" charset="0"/>
              </a:rPr>
              <a:t>violence</a:t>
            </a:r>
            <a:r>
              <a:rPr lang="en-US" sz="2800" dirty="0">
                <a:latin typeface="Calibri" panose="020F0502020204030204" pitchFamily="34" charset="0"/>
                <a:cs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latin typeface="Calibri" panose="020F0502020204030204" pitchFamily="34" charset="0"/>
                <a:cs typeface="Calibri" panose="020F0502020204030204" pitchFamily="34" charset="0"/>
              </a:rPr>
              <a:t> And God looked on the earth, and behold, it was corrupt; for humanity had corrupted its way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latin typeface="Calibri" panose="020F0502020204030204" pitchFamily="34" charset="0"/>
                <a:cs typeface="Calibri" panose="020F0502020204030204" pitchFamily="34" charset="0"/>
              </a:rPr>
              <a:t> Then God said to Noah, ‘The end of humanity has come before Me; for the earth is filled with </a:t>
            </a:r>
            <a:r>
              <a:rPr lang="en-US" sz="2800" b="1" u="sng" dirty="0">
                <a:solidFill>
                  <a:srgbClr val="FFFFCC"/>
                </a:solidFill>
                <a:latin typeface="Calibri" panose="020F0502020204030204" pitchFamily="34" charset="0"/>
                <a:cs typeface="Calibri" panose="020F0502020204030204" pitchFamily="34" charset="0"/>
              </a:rPr>
              <a:t>violence</a:t>
            </a:r>
            <a:r>
              <a:rPr lang="en-US" sz="2800" dirty="0">
                <a:latin typeface="Calibri" panose="020F0502020204030204" pitchFamily="34" charset="0"/>
                <a:cs typeface="Calibri" panose="020F0502020204030204" pitchFamily="34" charset="0"/>
              </a:rPr>
              <a:t> because of people; and behold, I am about to destroy them with the earth.’”</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5" name="Picture 2" descr="Genesis 6:11-12 – 356 Day Bible Challenge">
            <a:extLst>
              <a:ext uri="{FF2B5EF4-FFF2-40B4-BE49-F238E27FC236}">
                <a16:creationId xmlns:a16="http://schemas.microsoft.com/office/drawing/2014/main" id="{1CB6FB2E-D595-4DC9-9D39-EB50E83E83C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5253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Now the </a:t>
            </a:r>
            <a:r>
              <a:rPr lang="en-US" sz="2800" b="1" u="sng" dirty="0">
                <a:solidFill>
                  <a:srgbClr val="FFFFCC"/>
                </a:solidFill>
                <a:latin typeface="Calibri" panose="020F0502020204030204" pitchFamily="34" charset="0"/>
                <a:cs typeface="Calibri" panose="020F0502020204030204" pitchFamily="34" charset="0"/>
              </a:rPr>
              <a:t>earth</a:t>
            </a:r>
            <a:r>
              <a:rPr lang="en-US" sz="2800" dirty="0">
                <a:latin typeface="Calibri" panose="020F0502020204030204" pitchFamily="34" charset="0"/>
                <a:cs typeface="Calibri" panose="020F0502020204030204" pitchFamily="34" charset="0"/>
              </a:rPr>
              <a:t> was corrupt in the sight of God, and the </a:t>
            </a:r>
            <a:r>
              <a:rPr lang="en-US" sz="2800" b="1" u="sng" dirty="0">
                <a:solidFill>
                  <a:srgbClr val="FFFFCC"/>
                </a:solidFill>
                <a:latin typeface="Calibri" panose="020F0502020204030204" pitchFamily="34" charset="0"/>
                <a:cs typeface="Calibri" panose="020F0502020204030204" pitchFamily="34" charset="0"/>
              </a:rPr>
              <a:t>earth</a:t>
            </a:r>
            <a:r>
              <a:rPr lang="en-US" sz="2800" dirty="0">
                <a:latin typeface="Calibri" panose="020F0502020204030204" pitchFamily="34" charset="0"/>
                <a:cs typeface="Calibri" panose="020F0502020204030204" pitchFamily="34" charset="0"/>
              </a:rPr>
              <a:t> was filled with violence.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latin typeface="Calibri" panose="020F0502020204030204" pitchFamily="34" charset="0"/>
                <a:cs typeface="Calibri" panose="020F0502020204030204" pitchFamily="34" charset="0"/>
              </a:rPr>
              <a:t> And God looked on the </a:t>
            </a:r>
            <a:r>
              <a:rPr lang="en-US" sz="2800" b="1" u="sng" dirty="0">
                <a:solidFill>
                  <a:srgbClr val="FFFFCC"/>
                </a:solidFill>
                <a:latin typeface="Calibri" panose="020F0502020204030204" pitchFamily="34" charset="0"/>
                <a:cs typeface="Calibri" panose="020F0502020204030204" pitchFamily="34" charset="0"/>
              </a:rPr>
              <a:t>earth</a:t>
            </a:r>
            <a:r>
              <a:rPr lang="en-US" sz="2800" dirty="0">
                <a:latin typeface="Calibri" panose="020F0502020204030204" pitchFamily="34" charset="0"/>
                <a:cs typeface="Calibri" panose="020F0502020204030204" pitchFamily="34" charset="0"/>
              </a:rPr>
              <a:t>, and behold, it was corrupt; for humanity had corrupted its way upon the </a:t>
            </a:r>
            <a:r>
              <a:rPr lang="en-US" sz="2800" b="1" u="sng" dirty="0">
                <a:solidFill>
                  <a:srgbClr val="FFFFCC"/>
                </a:solidFill>
                <a:latin typeface="Calibri" panose="020F0502020204030204" pitchFamily="34" charset="0"/>
                <a:cs typeface="Calibri" panose="020F0502020204030204" pitchFamily="34" charset="0"/>
              </a:rPr>
              <a:t>earth</a:t>
            </a:r>
            <a:r>
              <a:rPr lang="en-US" sz="2800" dirty="0">
                <a:latin typeface="Calibri" panose="020F0502020204030204" pitchFamily="34" charset="0"/>
                <a:cs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latin typeface="Calibri" panose="020F0502020204030204" pitchFamily="34" charset="0"/>
                <a:cs typeface="Calibri" panose="020F0502020204030204" pitchFamily="34" charset="0"/>
              </a:rPr>
              <a:t> Then God said to Noah, ‘The end of humanity has come before Me; for the earth is filled with violence because of people; and behold, I am about to destroy them with the </a:t>
            </a:r>
            <a:r>
              <a:rPr lang="en-US" sz="2800" b="1" u="sng" dirty="0">
                <a:solidFill>
                  <a:srgbClr val="FFFFCC"/>
                </a:solidFill>
                <a:latin typeface="Calibri" panose="020F0502020204030204" pitchFamily="34" charset="0"/>
                <a:cs typeface="Calibri" panose="020F0502020204030204" pitchFamily="34" charset="0"/>
              </a:rPr>
              <a:t>earth</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5" name="Picture 2" descr="Genesis 6:11-12 – 356 Day Bible Challenge">
            <a:extLst>
              <a:ext uri="{FF2B5EF4-FFF2-40B4-BE49-F238E27FC236}">
                <a16:creationId xmlns:a16="http://schemas.microsoft.com/office/drawing/2014/main" id="{8FE5980C-12F5-4ED4-A4BE-A851BA97950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0213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329041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87798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Now the earth was corrupt in the sight of God, and the earth was filled with violence.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latin typeface="Calibri" panose="020F0502020204030204" pitchFamily="34" charset="0"/>
                <a:cs typeface="Calibri" panose="020F0502020204030204" pitchFamily="34" charset="0"/>
              </a:rPr>
              <a:t> And God looked on the earth, and behold, it was corrupt; for </a:t>
            </a:r>
            <a:r>
              <a:rPr lang="en-US" sz="2800" b="1" u="sng" dirty="0">
                <a:solidFill>
                  <a:srgbClr val="FFFFCC"/>
                </a:solidFill>
                <a:latin typeface="Calibri" panose="020F0502020204030204" pitchFamily="34" charset="0"/>
                <a:cs typeface="Calibri" panose="020F0502020204030204" pitchFamily="34" charset="0"/>
              </a:rPr>
              <a:t>humanity had corrupted its way</a:t>
            </a:r>
            <a:r>
              <a:rPr lang="en-US" sz="2800" dirty="0">
                <a:latin typeface="Calibri" panose="020F0502020204030204" pitchFamily="34" charset="0"/>
                <a:cs typeface="Calibri" panose="020F0502020204030204" pitchFamily="34" charset="0"/>
              </a:rPr>
              <a:t>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latin typeface="Calibri" panose="020F0502020204030204" pitchFamily="34" charset="0"/>
                <a:cs typeface="Calibri" panose="020F0502020204030204" pitchFamily="34" charset="0"/>
              </a:rPr>
              <a:t> Then God said to Noah, ‘The end of humanity has come before Me; for the earth is filled with violence because of people; and behold, I am about to destroy them with the earth.’”</a:t>
            </a:r>
          </a:p>
        </p:txBody>
      </p:sp>
      <p:pic>
        <p:nvPicPr>
          <p:cNvPr id="5" name="Picture 2" descr="Genesis 6:11-12 – 356 Day Bible Challenge">
            <a:extLst>
              <a:ext uri="{FF2B5EF4-FFF2-40B4-BE49-F238E27FC236}">
                <a16:creationId xmlns:a16="http://schemas.microsoft.com/office/drawing/2014/main" id="{D1D34E11-5330-403B-A096-0DF755632C5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79109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90788" y="228600"/>
            <a:ext cx="41624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God’s Destruction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sin (6:11-12)</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prediction (6:13)</a:t>
            </a:r>
          </a:p>
        </p:txBody>
      </p:sp>
      <p:pic>
        <p:nvPicPr>
          <p:cNvPr id="5" name="Picture 4">
            <a:extLst>
              <a:ext uri="{FF2B5EF4-FFF2-40B4-BE49-F238E27FC236}">
                <a16:creationId xmlns:a16="http://schemas.microsoft.com/office/drawing/2014/main" id="{E69106A2-452A-45CC-AB35-134FC613D3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425737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87798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Now the earth was corrupt in the sight of God, and the earth was filled with violence.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latin typeface="Calibri" panose="020F0502020204030204" pitchFamily="34" charset="0"/>
                <a:cs typeface="Calibri" panose="020F0502020204030204" pitchFamily="34" charset="0"/>
              </a:rPr>
              <a:t> And God looked on the earth, and behold, it was corrupt; for humanity had corrupted its way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latin typeface="Calibri" panose="020F0502020204030204" pitchFamily="34" charset="0"/>
                <a:cs typeface="Calibri" panose="020F0502020204030204" pitchFamily="34" charset="0"/>
              </a:rPr>
              <a:t> Then God said to Noah, ‘The end of humanity has come before Me; for the earth is filled with violence because of people; and behold, I am about to destroy them with the earth.’”</a:t>
            </a:r>
            <a:endParaRPr lang="en-US" sz="3600" dirty="0">
              <a:latin typeface="Calibri" panose="020F0502020204030204" pitchFamily="34" charset="0"/>
              <a:cs typeface="Calibri" panose="020F0502020204030204" pitchFamily="34" charset="0"/>
            </a:endParaRPr>
          </a:p>
        </p:txBody>
      </p:sp>
      <p:pic>
        <p:nvPicPr>
          <p:cNvPr id="5" name="Picture 2" descr="Genesis 6:11-12 – 356 Day Bible Challenge">
            <a:extLst>
              <a:ext uri="{FF2B5EF4-FFF2-40B4-BE49-F238E27FC236}">
                <a16:creationId xmlns:a16="http://schemas.microsoft.com/office/drawing/2014/main" id="{D407E0E6-0236-4A3F-A645-2B6AB96CC7F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02929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83154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you may believe that I am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you may believe.”</a:t>
            </a:r>
          </a:p>
        </p:txBody>
      </p:sp>
    </p:spTree>
    <p:extLst>
      <p:ext uri="{BB962C8B-B14F-4D97-AF65-F5344CB8AC3E}">
        <p14:creationId xmlns:p14="http://schemas.microsoft.com/office/powerpoint/2010/main" val="266907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95250" y="228600"/>
          <a:ext cx="8953500" cy="6400800"/>
        </p:xfrm>
        <a:graphic>
          <a:graphicData uri="http://schemas.openxmlformats.org/drawingml/2006/table">
            <a:tbl>
              <a:tblPr firstRow="1" bandRow="1">
                <a:tableStyleId>{5C22544A-7EE6-4342-B048-85BDC9FD1C3A}</a:tableStyleId>
              </a:tblPr>
              <a:tblGrid>
                <a:gridCol w="4827104">
                  <a:extLst>
                    <a:ext uri="{9D8B030D-6E8A-4147-A177-3AD203B41FA5}">
                      <a16:colId xmlns:a16="http://schemas.microsoft.com/office/drawing/2014/main" val="690753193"/>
                    </a:ext>
                  </a:extLst>
                </a:gridCol>
                <a:gridCol w="4126396">
                  <a:extLst>
                    <a:ext uri="{9D8B030D-6E8A-4147-A177-3AD203B41FA5}">
                      <a16:colId xmlns:a16="http://schemas.microsoft.com/office/drawing/2014/main" val="286287145"/>
                    </a:ext>
                  </a:extLst>
                </a:gridCol>
              </a:tblGrid>
              <a:tr h="914400">
                <a:tc gridSpan="2">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Christ’s Short-Term Predictions</a:t>
                      </a:r>
                      <a:endParaRPr lang="en-US" dirty="0">
                        <a:latin typeface="Calibri" panose="020F0502020204030204" pitchFamily="34" charset="0"/>
                        <a:cs typeface="Calibri" panose="020F0502020204030204" pitchFamily="34" charset="0"/>
                      </a:endParaRPr>
                    </a:p>
                  </a:txBody>
                  <a:tcPr anchor="ct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169232981"/>
                  </a:ext>
                </a:extLst>
              </a:tr>
              <a:tr h="914400">
                <a:tc>
                  <a:txBody>
                    <a:bodyPr/>
                    <a:lstStyle/>
                    <a:p>
                      <a:pPr algn="ctr"/>
                      <a:r>
                        <a:rPr lang="en-US" sz="3000" b="1" dirty="0">
                          <a:solidFill>
                            <a:srgbClr val="0000CC"/>
                          </a:solidFill>
                          <a:latin typeface="Calibri" panose="020F0502020204030204" pitchFamily="34" charset="0"/>
                          <a:cs typeface="Calibri" panose="020F0502020204030204" pitchFamily="34" charset="0"/>
                        </a:rPr>
                        <a:t>Prophecy</a:t>
                      </a:r>
                    </a:p>
                  </a:txBody>
                  <a:tcPr anchor="ctr"/>
                </a:tc>
                <a:tc>
                  <a:txBody>
                    <a:bodyPr/>
                    <a:lstStyle/>
                    <a:p>
                      <a:pPr algn="ctr"/>
                      <a:r>
                        <a:rPr lang="en-US" sz="3000" b="1" dirty="0">
                          <a:solidFill>
                            <a:srgbClr val="0000CC"/>
                          </a:solidFill>
                          <a:latin typeface="Calibri" panose="020F0502020204030204" pitchFamily="34" charset="0"/>
                          <a:cs typeface="Calibri" panose="020F0502020204030204" pitchFamily="34" charset="0"/>
                        </a:rPr>
                        <a:t>Scripture</a:t>
                      </a:r>
                    </a:p>
                  </a:txBody>
                  <a:tcPr anchor="ctr"/>
                </a:tc>
                <a:extLst>
                  <a:ext uri="{0D108BD9-81ED-4DB2-BD59-A6C34878D82A}">
                    <a16:rowId xmlns:a16="http://schemas.microsoft.com/office/drawing/2014/main" val="1153634861"/>
                  </a:ext>
                </a:extLst>
              </a:tr>
              <a:tr h="914400">
                <a:tc>
                  <a:txBody>
                    <a:bodyPr/>
                    <a:lstStyle/>
                    <a:p>
                      <a:r>
                        <a:rPr lang="en-US" sz="3000" dirty="0">
                          <a:latin typeface="Calibri" panose="020F0502020204030204" pitchFamily="34" charset="0"/>
                          <a:cs typeface="Calibri" panose="020F0502020204030204" pitchFamily="34" charset="0"/>
                        </a:rPr>
                        <a:t>Betrayal by a Friend</a:t>
                      </a:r>
                    </a:p>
                  </a:txBody>
                  <a:tcPr anchor="ctr"/>
                </a:tc>
                <a:tc>
                  <a:txBody>
                    <a:bodyPr/>
                    <a:lstStyle/>
                    <a:p>
                      <a:r>
                        <a:rPr lang="en-US" sz="3000" dirty="0">
                          <a:latin typeface="Calibri" panose="020F0502020204030204" pitchFamily="34" charset="0"/>
                          <a:cs typeface="Calibri" panose="020F0502020204030204" pitchFamily="34" charset="0"/>
                        </a:rPr>
                        <a:t>John 13:21</a:t>
                      </a:r>
                    </a:p>
                  </a:txBody>
                  <a:tcPr anchor="ctr"/>
                </a:tc>
                <a:extLst>
                  <a:ext uri="{0D108BD9-81ED-4DB2-BD59-A6C34878D82A}">
                    <a16:rowId xmlns:a16="http://schemas.microsoft.com/office/drawing/2014/main" val="777567912"/>
                  </a:ext>
                </a:extLst>
              </a:tr>
              <a:tr h="914400">
                <a:tc>
                  <a:txBody>
                    <a:bodyPr/>
                    <a:lstStyle/>
                    <a:p>
                      <a:r>
                        <a:rPr lang="en-US" sz="3000" dirty="0">
                          <a:latin typeface="Calibri" panose="020F0502020204030204" pitchFamily="34" charset="0"/>
                          <a:cs typeface="Calibri" panose="020F0502020204030204" pitchFamily="34" charset="0"/>
                        </a:rPr>
                        <a:t>Three-fold Denial by Peter</a:t>
                      </a:r>
                    </a:p>
                  </a:txBody>
                  <a:tcPr anchor="ctr"/>
                </a:tc>
                <a:tc>
                  <a:txBody>
                    <a:bodyPr/>
                    <a:lstStyle/>
                    <a:p>
                      <a:r>
                        <a:rPr lang="en-US" sz="3000" dirty="0">
                          <a:latin typeface="Calibri" panose="020F0502020204030204" pitchFamily="34" charset="0"/>
                          <a:cs typeface="Calibri" panose="020F0502020204030204" pitchFamily="34" charset="0"/>
                        </a:rPr>
                        <a:t>Matthew 26:34, 75</a:t>
                      </a:r>
                    </a:p>
                  </a:txBody>
                  <a:tcPr anchor="ctr"/>
                </a:tc>
                <a:extLst>
                  <a:ext uri="{0D108BD9-81ED-4DB2-BD59-A6C34878D82A}">
                    <a16:rowId xmlns:a16="http://schemas.microsoft.com/office/drawing/2014/main" val="2088523037"/>
                  </a:ext>
                </a:extLst>
              </a:tr>
              <a:tr h="914400">
                <a:tc>
                  <a:txBody>
                    <a:bodyPr/>
                    <a:lstStyle/>
                    <a:p>
                      <a:r>
                        <a:rPr lang="en-US" sz="3000" dirty="0">
                          <a:latin typeface="Calibri" panose="020F0502020204030204" pitchFamily="34" charset="0"/>
                          <a:cs typeface="Calibri" panose="020F0502020204030204" pitchFamily="34" charset="0"/>
                        </a:rPr>
                        <a:t>Manner of His Own Death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Matthew 20:18-19</a:t>
                      </a:r>
                    </a:p>
                  </a:txBody>
                  <a:tcPr anchor="ctr"/>
                </a:tc>
                <a:extLst>
                  <a:ext uri="{0D108BD9-81ED-4DB2-BD59-A6C34878D82A}">
                    <a16:rowId xmlns:a16="http://schemas.microsoft.com/office/drawing/2014/main" val="3167288718"/>
                  </a:ext>
                </a:extLst>
              </a:tr>
              <a:tr h="914400">
                <a:tc>
                  <a:txBody>
                    <a:bodyPr/>
                    <a:lstStyle/>
                    <a:p>
                      <a:r>
                        <a:rPr lang="en-US" sz="3000" dirty="0">
                          <a:latin typeface="Calibri" panose="020F0502020204030204" pitchFamily="34" charset="0"/>
                          <a:cs typeface="Calibri" panose="020F0502020204030204" pitchFamily="34" charset="0"/>
                        </a:rPr>
                        <a:t>Manner of Disciples’ Deaths</a:t>
                      </a:r>
                    </a:p>
                  </a:txBody>
                  <a:tcPr anchor="ctr"/>
                </a:tc>
                <a:tc>
                  <a:txBody>
                    <a:bodyPr/>
                    <a:lstStyle/>
                    <a:p>
                      <a:r>
                        <a:rPr lang="en-US" sz="3000" dirty="0">
                          <a:latin typeface="Calibri" panose="020F0502020204030204" pitchFamily="34" charset="0"/>
                          <a:cs typeface="Calibri" panose="020F0502020204030204" pitchFamily="34" charset="0"/>
                        </a:rPr>
                        <a:t>John 21:18-22</a:t>
                      </a:r>
                    </a:p>
                  </a:txBody>
                  <a:tcPr anchor="ctr"/>
                </a:tc>
                <a:extLst>
                  <a:ext uri="{0D108BD9-81ED-4DB2-BD59-A6C34878D82A}">
                    <a16:rowId xmlns:a16="http://schemas.microsoft.com/office/drawing/2014/main" val="1287159523"/>
                  </a:ext>
                </a:extLst>
              </a:tr>
              <a:tr h="914400">
                <a:tc>
                  <a:txBody>
                    <a:bodyPr/>
                    <a:lstStyle/>
                    <a:p>
                      <a:r>
                        <a:rPr lang="en-US" sz="3000" dirty="0">
                          <a:latin typeface="Calibri" panose="020F0502020204030204" pitchFamily="34" charset="0"/>
                          <a:cs typeface="Calibri" panose="020F0502020204030204" pitchFamily="34" charset="0"/>
                        </a:rPr>
                        <a:t>AD 70 Events</a:t>
                      </a:r>
                    </a:p>
                  </a:txBody>
                  <a:tcPr anchor="ctr"/>
                </a:tc>
                <a:tc>
                  <a:txBody>
                    <a:bodyPr/>
                    <a:lstStyle/>
                    <a:p>
                      <a:r>
                        <a:rPr lang="en-US" sz="3000" dirty="0">
                          <a:latin typeface="Calibri" panose="020F0502020204030204" pitchFamily="34" charset="0"/>
                          <a:cs typeface="Calibri" panose="020F0502020204030204" pitchFamily="34" charset="0"/>
                        </a:rPr>
                        <a:t>Luke 19:41-44</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02625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476AD6D-CF8B-4EBE-9C25-A4A244A657D7}"/>
              </a:ext>
            </a:extLst>
          </p:cNvPr>
          <p:cNvSpPr>
            <a:spLocks noGrp="1"/>
          </p:cNvSpPr>
          <p:nvPr>
            <p:ph type="title"/>
          </p:nvPr>
        </p:nvSpPr>
        <p:spPr>
          <a:xfrm>
            <a:off x="1104900" y="228600"/>
            <a:ext cx="6934200" cy="1143000"/>
          </a:xfrm>
        </p:spPr>
        <p:txBody>
          <a:bodyPr/>
          <a:lstStyle/>
          <a:p>
            <a:pPr algn="ctr"/>
            <a:r>
              <a:rPr lang="en-US" altLang="en-US" sz="3600" dirty="0">
                <a:solidFill>
                  <a:srgbClr val="00FFFF"/>
                </a:solidFill>
                <a:cs typeface="Calibri" panose="020F0502020204030204" pitchFamily="34" charset="0"/>
              </a:rPr>
              <a:t>Tertullian</a:t>
            </a:r>
            <a:br>
              <a:rPr lang="en-US" altLang="en-US" sz="3600" dirty="0">
                <a:solidFill>
                  <a:srgbClr val="00FFFF"/>
                </a:solidFill>
                <a:cs typeface="Calibri" panose="020F0502020204030204" pitchFamily="34" charset="0"/>
              </a:rPr>
            </a:br>
            <a:r>
              <a:rPr lang="en-US" altLang="en-US" sz="28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 </a:t>
            </a:r>
            <a:r>
              <a:rPr lang="en-US" alt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36</a:t>
            </a:r>
          </a:p>
        </p:txBody>
      </p:sp>
      <p:sp>
        <p:nvSpPr>
          <p:cNvPr id="48131" name="Rectangle 2">
            <a:extLst>
              <a:ext uri="{FF2B5EF4-FFF2-40B4-BE49-F238E27FC236}">
                <a16:creationId xmlns:a16="http://schemas.microsoft.com/office/drawing/2014/main" id="{6B7CA89D-2108-4AFB-B737-A1D235DF3B5A}"/>
              </a:ext>
            </a:extLst>
          </p:cNvPr>
          <p:cNvSpPr>
            <a:spLocks noChangeArrowheads="1"/>
          </p:cNvSpPr>
          <p:nvPr/>
        </p:nvSpPr>
        <p:spPr bwMode="auto">
          <a:xfrm>
            <a:off x="4419600" y="1828800"/>
            <a:ext cx="411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the Apostle John was first plunged, unhurt, into boiling oil, and thence remitted to his island-exile!”</a:t>
            </a:r>
          </a:p>
        </p:txBody>
      </p:sp>
      <p:pic>
        <p:nvPicPr>
          <p:cNvPr id="2" name="Picture 1">
            <a:extLst>
              <a:ext uri="{FF2B5EF4-FFF2-40B4-BE49-F238E27FC236}">
                <a16:creationId xmlns:a16="http://schemas.microsoft.com/office/drawing/2014/main" id="{D9A8802B-9FBF-4F46-A003-6B7CECF4F9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635" y="2057400"/>
            <a:ext cx="3391965" cy="2743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1226245A-F113-4C7D-AAEF-9E0B30C3F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8534644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87798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Now the earth was corrupt in the sight of God, and the earth was filled with </a:t>
            </a:r>
            <a:r>
              <a:rPr lang="en-US" sz="2800" b="1" u="sng" dirty="0">
                <a:solidFill>
                  <a:srgbClr val="FFFFCC"/>
                </a:solidFill>
                <a:latin typeface="Calibri" panose="020F0502020204030204" pitchFamily="34" charset="0"/>
                <a:cs typeface="Calibri" panose="020F0502020204030204" pitchFamily="34" charset="0"/>
              </a:rPr>
              <a:t>violence</a:t>
            </a:r>
            <a:r>
              <a:rPr lang="en-US" sz="2800" dirty="0">
                <a:latin typeface="Calibri" panose="020F0502020204030204" pitchFamily="34" charset="0"/>
                <a:cs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latin typeface="Calibri" panose="020F0502020204030204" pitchFamily="34" charset="0"/>
                <a:cs typeface="Calibri" panose="020F0502020204030204" pitchFamily="34" charset="0"/>
              </a:rPr>
              <a:t> And God looked on the earth, and behold, it was corrupt; for humanity had corrupted its way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latin typeface="Calibri" panose="020F0502020204030204" pitchFamily="34" charset="0"/>
                <a:cs typeface="Calibri" panose="020F0502020204030204" pitchFamily="34" charset="0"/>
              </a:rPr>
              <a:t> Then God said to Noah, ‘The end of humanity has come before Me; for the earth is filled with </a:t>
            </a:r>
            <a:r>
              <a:rPr lang="en-US" sz="2800" b="1" u="sng" dirty="0">
                <a:solidFill>
                  <a:srgbClr val="FFFFCC"/>
                </a:solidFill>
                <a:latin typeface="Calibri" panose="020F0502020204030204" pitchFamily="34" charset="0"/>
                <a:cs typeface="Calibri" panose="020F0502020204030204" pitchFamily="34" charset="0"/>
              </a:rPr>
              <a:t>violence</a:t>
            </a:r>
            <a:r>
              <a:rPr lang="en-US" sz="2800" dirty="0">
                <a:latin typeface="Calibri" panose="020F0502020204030204" pitchFamily="34" charset="0"/>
                <a:cs typeface="Calibri" panose="020F0502020204030204" pitchFamily="34" charset="0"/>
              </a:rPr>
              <a:t> because of people; and behold, I am about to destroy them with the earth.’”</a:t>
            </a:r>
            <a:endParaRPr lang="en-US" sz="3600" dirty="0">
              <a:latin typeface="Calibri" panose="020F0502020204030204" pitchFamily="34" charset="0"/>
              <a:cs typeface="Calibri" panose="020F0502020204030204" pitchFamily="34" charset="0"/>
            </a:endParaRPr>
          </a:p>
        </p:txBody>
      </p:sp>
      <p:pic>
        <p:nvPicPr>
          <p:cNvPr id="5" name="Picture 2" descr="Genesis 6:11-12 – 356 Day Bible Challenge">
            <a:extLst>
              <a:ext uri="{FF2B5EF4-FFF2-40B4-BE49-F238E27FC236}">
                <a16:creationId xmlns:a16="http://schemas.microsoft.com/office/drawing/2014/main" id="{08B3DEE1-2592-429C-9859-CDA45A93D5C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55602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Genesis 4 Outline</a:t>
            </a:r>
          </a:p>
        </p:txBody>
      </p:sp>
      <p:sp>
        <p:nvSpPr>
          <p:cNvPr id="124931" name="Rectangle 3"/>
          <p:cNvSpPr>
            <a:spLocks noGrp="1" noChangeArrowheads="1"/>
          </p:cNvSpPr>
          <p:nvPr>
            <p:ph type="body" idx="1"/>
          </p:nvPr>
        </p:nvSpPr>
        <p:spPr>
          <a:xfrm>
            <a:off x="1676400" y="20574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First murder (Gen 4:1-15)</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Ungodly line of Cain (4:16-24)</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Godly line of Seth (4:25-26)</a:t>
            </a:r>
          </a:p>
        </p:txBody>
      </p:sp>
      <p:pic>
        <p:nvPicPr>
          <p:cNvPr id="4" name="Picture 3">
            <a:extLst>
              <a:ext uri="{FF2B5EF4-FFF2-40B4-BE49-F238E27FC236}">
                <a16:creationId xmlns:a16="http://schemas.microsoft.com/office/drawing/2014/main" id="{DC75D3B2-BCF1-400A-B753-5B23794709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1219200" y="228600"/>
            <a:ext cx="6705600" cy="1097280"/>
          </a:xfrm>
        </p:spPr>
        <p:txBody>
          <a:bodyPr/>
          <a:lstStyle/>
          <a:p>
            <a:pPr marL="461963" indent="-461963" algn="ctr" eaLnBrk="1" hangingPunct="1">
              <a:buClr>
                <a:schemeClr val="tx2"/>
              </a:buClr>
              <a:buFont typeface="+mj-lt"/>
              <a:buAutoNum type="romanUcPeriod" startAt="2"/>
            </a:pPr>
            <a:r>
              <a:rPr lang="en-US" sz="3600" dirty="0">
                <a:effectLst>
                  <a:outerShdw blurRad="38100" dist="38100" dir="2700000" algn="tl">
                    <a:srgbClr val="000000">
                      <a:alpha val="43137"/>
                    </a:srgbClr>
                  </a:outerShdw>
                </a:effectLst>
                <a:ea typeface="+mn-ea"/>
                <a:cs typeface="+mn-cs"/>
              </a:rPr>
              <a:t>Ungodly Line of Cain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4:16-24)</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3795" name="Rectangle 3"/>
          <p:cNvSpPr>
            <a:spLocks noGrp="1" noChangeArrowheads="1"/>
          </p:cNvSpPr>
          <p:nvPr>
            <p:ph type="body" idx="1"/>
          </p:nvPr>
        </p:nvSpPr>
        <p:spPr>
          <a:xfrm>
            <a:off x="159069" y="1325880"/>
            <a:ext cx="8534400" cy="41148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Evil line that will not bring forth the Messiah (Gen 3:15)</a:t>
            </a:r>
          </a:p>
          <a:p>
            <a:pPr marL="914400" lvl="2" indent="-452438" eaLnBrk="1" hangingPunct="1">
              <a:spcBef>
                <a:spcPts val="0"/>
              </a:spcBef>
              <a:spcAft>
                <a:spcPts val="1800"/>
              </a:spcAft>
              <a:buClr>
                <a:srgbClr val="00FF99"/>
              </a:buClr>
              <a:buSzPct val="100000"/>
              <a:buFont typeface="+mj-lt"/>
              <a:buAutoNum type="arabicPeriod"/>
              <a:defRPr/>
            </a:pPr>
            <a:r>
              <a:rPr lang="en-US" dirty="0"/>
              <a:t>Continuation of Cain’s line (4:16-18)</a:t>
            </a:r>
          </a:p>
          <a:p>
            <a:pPr marL="914400" lvl="2" indent="-452438" eaLnBrk="1" hangingPunct="1">
              <a:spcBef>
                <a:spcPts val="0"/>
              </a:spcBef>
              <a:spcAft>
                <a:spcPts val="1800"/>
              </a:spcAft>
              <a:buClr>
                <a:srgbClr val="00FF99"/>
              </a:buClr>
              <a:buSzPct val="100000"/>
              <a:buFont typeface="+mj-lt"/>
              <a:buAutoNum type="arabicPeriod"/>
              <a:defRPr/>
            </a:pPr>
            <a:r>
              <a:rPr lang="en-US" dirty="0"/>
              <a:t>Immorality (4:19)</a:t>
            </a:r>
          </a:p>
          <a:p>
            <a:pPr marL="914400" lvl="2" indent="-452438" eaLnBrk="1" hangingPunct="1">
              <a:spcBef>
                <a:spcPts val="0"/>
              </a:spcBef>
              <a:spcAft>
                <a:spcPts val="1800"/>
              </a:spcAft>
              <a:buClr>
                <a:srgbClr val="00FF99"/>
              </a:buClr>
              <a:buSzPct val="100000"/>
              <a:buFont typeface="+mj-lt"/>
              <a:buAutoNum type="arabicPeriod"/>
              <a:defRPr/>
            </a:pPr>
            <a:r>
              <a:rPr lang="en-US" dirty="0"/>
              <a:t>Technological but not spiritual advancement (4:20-22)</a:t>
            </a:r>
          </a:p>
          <a:p>
            <a:pPr marL="914400" lvl="2" indent="-452438" eaLnBrk="1" hangingPunct="1">
              <a:spcBef>
                <a:spcPts val="0"/>
              </a:spcBef>
              <a:spcAft>
                <a:spcPts val="1800"/>
              </a:spcAft>
              <a:buClr>
                <a:srgbClr val="00FF99"/>
              </a:buClr>
              <a:buSzPct val="100000"/>
              <a:buFont typeface="+mj-lt"/>
              <a:buAutoNum type="arabicPeriod"/>
              <a:defRPr/>
            </a:pPr>
            <a:r>
              <a:rPr lang="en-US" b="1" u="sng" dirty="0">
                <a:solidFill>
                  <a:srgbClr val="FFFFCC"/>
                </a:solidFill>
              </a:rPr>
              <a:t>Violence  (4:23-24)</a:t>
            </a:r>
          </a:p>
        </p:txBody>
      </p:sp>
      <p:pic>
        <p:nvPicPr>
          <p:cNvPr id="4" name="Picture 3">
            <a:extLst>
              <a:ext uri="{FF2B5EF4-FFF2-40B4-BE49-F238E27FC236}">
                <a16:creationId xmlns:a16="http://schemas.microsoft.com/office/drawing/2014/main" id="{9DE85CCD-4FAF-4726-BE7C-418863848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13711" y="4903893"/>
            <a:ext cx="1925489" cy="1649307"/>
          </a:xfrm>
          <a:prstGeom prst="rect">
            <a:avLst/>
          </a:prstGeom>
        </p:spPr>
      </p:pic>
      <p:pic>
        <p:nvPicPr>
          <p:cNvPr id="5" name="Picture 4">
            <a:extLst>
              <a:ext uri="{FF2B5EF4-FFF2-40B4-BE49-F238E27FC236}">
                <a16:creationId xmlns:a16="http://schemas.microsoft.com/office/drawing/2014/main" id="{7E2678AE-EBF8-489B-B527-CDC1D3C42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7623265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n-US" sz="2800" dirty="0">
                <a:effectLst>
                  <a:outerShdw blurRad="38100" dist="38100" dir="2700000" algn="tl">
                    <a:srgbClr val="000000">
                      <a:alpha val="43137"/>
                    </a:srgbClr>
                  </a:outerShdw>
                </a:effectLst>
                <a:latin typeface="Calibri" panose="020F0502020204030204" pitchFamily="34" charset="0"/>
              </a:rPr>
              <a:t>Then God said, “Let Us make man in Our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image</a:t>
            </a:r>
            <a:r>
              <a:rPr lang="en-US" sz="2800" dirty="0">
                <a:effectLst>
                  <a:outerShdw blurRad="38100" dist="38100" dir="2700000" algn="tl">
                    <a:srgbClr val="000000">
                      <a:alpha val="43137"/>
                    </a:srgbClr>
                  </a:outerShdw>
                </a:effectLst>
                <a:latin typeface="Calibri" panose="020F0502020204030204" pitchFamily="34" charset="0"/>
              </a:rPr>
              <a:t>, according to Our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likeness</a:t>
            </a:r>
            <a:r>
              <a:rPr lang="en-US" sz="2800" dirty="0">
                <a:effectLst>
                  <a:outerShdw blurRad="38100" dist="38100" dir="2700000" algn="tl">
                    <a:srgbClr val="000000">
                      <a:alpha val="43137"/>
                    </a:srgbClr>
                  </a:outerShdw>
                </a:effectLst>
                <a:latin typeface="Calibri" panose="020F0502020204030204" pitchFamily="34" charset="0"/>
              </a:rPr>
              <a:t>; and let them rule over the fish of the sea and over the birds of the sky and over the cattle and over all the earth, and over every creeping thing that creeps on the earth.” </a:t>
            </a:r>
            <a:r>
              <a:rPr lang="en-US" sz="2800" baseline="30000" dirty="0">
                <a:effectLst>
                  <a:outerShdw blurRad="38100" dist="38100" dir="2700000" algn="tl">
                    <a:srgbClr val="000000">
                      <a:alpha val="43137"/>
                    </a:srgbClr>
                  </a:outerShdw>
                </a:effectLst>
                <a:latin typeface="Calibri" panose="020F0502020204030204" pitchFamily="34" charset="0"/>
              </a:rPr>
              <a:t>27 </a:t>
            </a:r>
            <a:r>
              <a:rPr lang="en-US" sz="2800" dirty="0">
                <a:effectLst>
                  <a:outerShdw blurRad="38100" dist="38100" dir="2700000" algn="tl">
                    <a:srgbClr val="000000">
                      <a:alpha val="43137"/>
                    </a:srgbClr>
                  </a:outerShdw>
                </a:effectLst>
                <a:latin typeface="Calibri" panose="020F0502020204030204" pitchFamily="34" charset="0"/>
              </a:rPr>
              <a:t>God created man in His own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image</a:t>
            </a:r>
            <a:r>
              <a:rPr lang="en-US" sz="2800" dirty="0">
                <a:effectLst>
                  <a:outerShdw blurRad="38100" dist="38100" dir="2700000" algn="tl">
                    <a:srgbClr val="000000">
                      <a:alpha val="43137"/>
                    </a:srgbClr>
                  </a:outerShdw>
                </a:effectLst>
                <a:latin typeface="Calibri" panose="020F0502020204030204" pitchFamily="34" charset="0"/>
              </a:rPr>
              <a:t>, in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image of God</a:t>
            </a:r>
            <a:r>
              <a:rPr lang="en-US" sz="2800" dirty="0">
                <a:effectLst>
                  <a:outerShdw blurRad="38100" dist="38100" dir="2700000" algn="tl">
                    <a:srgbClr val="000000">
                      <a:alpha val="43137"/>
                    </a:srgbClr>
                  </a:outerShdw>
                </a:effectLst>
                <a:latin typeface="Calibri" panose="020F0502020204030204" pitchFamily="34" charset="0"/>
              </a:rPr>
              <a:t> He created him;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male and female</a:t>
            </a:r>
            <a:r>
              <a:rPr lang="en-US" sz="2800" dirty="0">
                <a:effectLst>
                  <a:outerShdw blurRad="38100" dist="38100" dir="2700000" algn="tl">
                    <a:srgbClr val="000000">
                      <a:alpha val="43137"/>
                    </a:srgbClr>
                  </a:outerShdw>
                </a:effectLst>
                <a:latin typeface="Calibri" panose="020F0502020204030204" pitchFamily="34" charset="0"/>
              </a:rPr>
              <a:t> He created them. </a:t>
            </a:r>
            <a:r>
              <a:rPr lang="en-US" sz="2800" baseline="30000" dirty="0">
                <a:effectLst>
                  <a:outerShdw blurRad="38100" dist="38100" dir="2700000" algn="tl">
                    <a:srgbClr val="000000">
                      <a:alpha val="43137"/>
                    </a:srgbClr>
                  </a:outerShdw>
                </a:effectLst>
                <a:latin typeface="Calibri" panose="020F0502020204030204" pitchFamily="34" charset="0"/>
              </a:rPr>
              <a:t>28 </a:t>
            </a:r>
            <a:r>
              <a:rPr lang="en-US" sz="28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725754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952500" y="0"/>
            <a:ext cx="7239000" cy="2523768"/>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8611" y="3048000"/>
            <a:ext cx="2106778" cy="1828800"/>
          </a:xfrm>
          <a:prstGeom prst="rect">
            <a:avLst/>
          </a:prstGeom>
        </p:spPr>
      </p:pic>
    </p:spTree>
    <p:extLst>
      <p:ext uri="{BB962C8B-B14F-4D97-AF65-F5344CB8AC3E}">
        <p14:creationId xmlns:p14="http://schemas.microsoft.com/office/powerpoint/2010/main" val="354140944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defRPr/>
            </a:pPr>
            <a:r>
              <a:rPr lang="en-US" altLang="en-US" sz="4000" dirty="0">
                <a:solidFill>
                  <a:srgbClr val="00FFFF"/>
                </a:solidFill>
                <a:effectLst>
                  <a:outerShdw blurRad="38100" dist="38100" dir="2700000" algn="tl">
                    <a:srgbClr val="000000">
                      <a:alpha val="43137"/>
                    </a:srgbClr>
                  </a:outerShdw>
                </a:effectLst>
                <a:ea typeface="+mj-ea"/>
                <a:cs typeface="+mj-cs"/>
              </a:rPr>
              <a:t>Revelation 9:20-21</a:t>
            </a:r>
          </a:p>
          <a:p>
            <a:pPr marL="0" lvl="0" indent="0" algn="just">
              <a:spcBef>
                <a:spcPct val="0"/>
              </a:spcBef>
              <a:buClrTx/>
              <a:buSzTx/>
              <a:buNone/>
            </a:pPr>
            <a:r>
              <a:rPr lang="en-US" altLang="en-US" dirty="0">
                <a:solidFill>
                  <a:srgbClr val="FFFFCC"/>
                </a:solidFill>
                <a:effectLst>
                  <a:outerShdw blurRad="38100" dist="38100" dir="2700000" algn="tl">
                    <a:srgbClr val="000000">
                      <a:alpha val="43137"/>
                    </a:srgbClr>
                  </a:outerShdw>
                </a:effectLst>
                <a:cs typeface="Arial" panose="020B0604020202020204" pitchFamily="34" charset="0"/>
              </a:rPr>
              <a:t>“</a:t>
            </a:r>
            <a:r>
              <a:rPr lang="en-US" dirty="0">
                <a:effectLst>
                  <a:outerShdw blurRad="38100" dist="38100" dir="2700000" algn="tl">
                    <a:srgbClr val="000000">
                      <a:alpha val="43137"/>
                    </a:srgbClr>
                  </a:outerShdw>
                </a:effectLst>
              </a:rPr>
              <a:t>The rest of mankind, who were not killed by these plagues, did not repent of the works of their hands, so as not to worship demons, and the idols of gold and of silver and of brass and of stone and of wood, which can neither see nor hear nor walk; </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and they did not repent of their </a:t>
            </a:r>
            <a:r>
              <a:rPr lang="en-US" b="1" u="sng" dirty="0">
                <a:solidFill>
                  <a:srgbClr val="FFFFCC"/>
                </a:solidFill>
                <a:effectLst>
                  <a:outerShdw blurRad="38100" dist="38100" dir="2700000" algn="tl">
                    <a:srgbClr val="000000">
                      <a:alpha val="43137"/>
                    </a:srgbClr>
                  </a:outerShdw>
                </a:effectLst>
              </a:rPr>
              <a:t>murders</a:t>
            </a:r>
            <a:r>
              <a:rPr lang="en-US" dirty="0">
                <a:effectLst>
                  <a:outerShdw blurRad="38100" dist="38100" dir="2700000" algn="tl">
                    <a:srgbClr val="000000">
                      <a:alpha val="43137"/>
                    </a:srgbClr>
                  </a:outerShdw>
                </a:effectLst>
              </a:rPr>
              <a:t> nor of their sorceries (pharmakeia) nor of their immorality nor of their thefts.</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7387018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357FBF30-16A6-4B01-8536-D4B0F4107C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6420253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CF89DB6A-552B-46C7-9986-87E0B31C40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1355007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58CB7521-816F-49E1-956E-600BDDA13B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9306075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 450ft long, 75ft wide, 45 feet high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capable of holding 125,000 animals</a:t>
            </a: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Dimensions of</a:t>
            </a:r>
            <a:r>
              <a:rPr lang="en-US" sz="3400" dirty="0">
                <a:effectLst>
                  <a:outerShdw blurRad="38100" dist="38100" dir="2700000" algn="tl">
                    <a:srgbClr val="000000">
                      <a:alpha val="43137"/>
                    </a:srgbClr>
                  </a:outerShdw>
                </a:effectLst>
                <a:latin typeface="Calibri" panose="020F0502020204030204" pitchFamily="34" charset="0"/>
              </a:rPr>
              <a:t>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Genesis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1733" y="3251200"/>
            <a:ext cx="5960533" cy="3352800"/>
          </a:xfrm>
          <a:prstGeom prst="rect">
            <a:avLst/>
          </a:prstGeom>
        </p:spPr>
      </p:pic>
      <p:pic>
        <p:nvPicPr>
          <p:cNvPr id="7" name="Picture 6">
            <a:extLst>
              <a:ext uri="{FF2B5EF4-FFF2-40B4-BE49-F238E27FC236}">
                <a16:creationId xmlns:a16="http://schemas.microsoft.com/office/drawing/2014/main" id="{7D5E87A6-D77E-4507-B78E-2D71671B91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13844</TotalTime>
  <Words>7770</Words>
  <Application>Microsoft Office PowerPoint</Application>
  <PresentationFormat>On-screen Show (4:3)</PresentationFormat>
  <Paragraphs>654</Paragraphs>
  <Slides>133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133</vt:i4>
      </vt:variant>
    </vt:vector>
  </HeadingPairs>
  <TitlesOfParts>
    <vt:vector size="139" baseType="lpstr">
      <vt:lpstr>Abadi MT Condensed Light</vt:lpstr>
      <vt:lpstr>Arial</vt: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The Flood  (Gen 6–9)</vt:lpstr>
      <vt:lpstr>Genesis 6 Outline</vt:lpstr>
      <vt:lpstr>I. God’s Grief  (Gen 6:1-7)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Ungodly Line of Cain (Gen 4:16-24)</vt:lpstr>
      <vt:lpstr>PowerPoint Presentation</vt:lpstr>
      <vt:lpstr>PowerPoint Presentation</vt:lpstr>
      <vt:lpstr>Oregon Declares War on Aaron &amp; Melissa Klein </vt:lpstr>
      <vt:lpstr>I. God’s Grief  (Gen 6:1-7)</vt:lpstr>
      <vt:lpstr>Total Depravity</vt:lpstr>
      <vt:lpstr>PowerPoint Presentation</vt:lpstr>
      <vt:lpstr>PowerPoint Presentation</vt:lpstr>
      <vt:lpstr>PowerPoint Presentation</vt:lpstr>
      <vt:lpstr>PowerPoint Presentation</vt:lpstr>
      <vt:lpstr>Total Depravity</vt:lpstr>
      <vt:lpstr>Total Depravity</vt:lpstr>
      <vt:lpstr>I. God’s Grief  (Gen 6:1-7)</vt:lpstr>
      <vt:lpstr>Genesis 6 Outline</vt:lpstr>
      <vt:lpstr>II. God’s Grace  (Gen 6:8-10)</vt:lpstr>
      <vt:lpstr>II. God’s Grace  (Gen 6:8-10)</vt:lpstr>
      <vt:lpstr>PowerPoint Presentation</vt:lpstr>
      <vt:lpstr>PowerPoint Presentation</vt:lpstr>
      <vt:lpstr>PowerPoint Presentation</vt:lpstr>
      <vt:lpstr>PowerPoint Presentation</vt:lpstr>
      <vt:lpstr>II. God’s Grace  (Gen 6:8-10)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Noah Spared</vt:lpstr>
      <vt:lpstr>PowerPoint Presentation</vt:lpstr>
      <vt:lpstr>Toledoth  “And These Are the Generations of…”</vt:lpstr>
      <vt:lpstr>Toledoth  “And These Are the Generations of…”</vt:lpstr>
      <vt:lpstr>PowerPoint Presentation</vt:lpstr>
      <vt:lpstr>PowerPoint Presentation</vt:lpstr>
      <vt:lpstr>II. God’s Grace  (Gen 6:8-10)</vt:lpstr>
      <vt:lpstr>PowerPoint Presentation</vt:lpstr>
      <vt:lpstr>Genesis 6 Outline</vt:lpstr>
      <vt:lpstr>III. God’s Destruction  (Gen 6:11-13)</vt:lpstr>
      <vt:lpstr>III. God’s Destruction  (Gen 6:11-13)</vt:lpstr>
      <vt:lpstr>PowerPoint Presentation</vt:lpstr>
      <vt:lpstr>PowerPoint Presentation</vt:lpstr>
      <vt:lpstr>PowerPoint Presentation</vt:lpstr>
      <vt:lpstr>PowerPoint Presentation</vt:lpstr>
      <vt:lpstr>PowerPoint Presentation</vt:lpstr>
      <vt:lpstr>III. God’s Destruction  (Gen 6:11-13)</vt:lpstr>
      <vt:lpstr>PowerPoint Presentation</vt:lpstr>
      <vt:lpstr>PowerPoint Presentation</vt:lpstr>
      <vt:lpstr>PowerPoint Presentation</vt:lpstr>
      <vt:lpstr>Tertullian Prescription Against Heretics, 36</vt:lpstr>
      <vt:lpstr>PowerPoint Presentation</vt:lpstr>
      <vt:lpstr>Genesis 4 Outline</vt:lpstr>
      <vt:lpstr>Ungodly Line of Cain (Gen 4:16-24)</vt:lpstr>
      <vt:lpstr>PowerPoint Presentation</vt:lpstr>
      <vt:lpstr>PowerPoint Presentation</vt:lpstr>
      <vt:lpstr>PowerPoint Presentation</vt:lpstr>
      <vt:lpstr>Genesis 6 Outline</vt:lpstr>
      <vt:lpstr>IV. God’s Instruction  (Gen 6:14-22)</vt:lpstr>
      <vt:lpstr>IV. God’s Instruction  (Gen 6:14-22)</vt:lpstr>
      <vt:lpstr>Dimensions of the Ark?  (Genesis 6:15)</vt:lpstr>
      <vt:lpstr>Dimensions of the Ark</vt:lpstr>
      <vt:lpstr>PowerPoint Presentation</vt:lpstr>
      <vt:lpstr>PowerPoint Presentation</vt:lpstr>
      <vt:lpstr>PowerPoint Presentation</vt:lpstr>
      <vt:lpstr>Explanation of Similarities &amp; Differences Between the Biblical and Pagan Flood Accounts</vt:lpstr>
      <vt:lpstr>Explanation of Similarities &amp; Differences Between the Biblical and Pagan Flood Accounts</vt:lpstr>
      <vt:lpstr>PowerPoint Presentation</vt:lpstr>
      <vt:lpstr>PowerPoint Presentation</vt:lpstr>
      <vt:lpstr>PowerPoint Presentation</vt:lpstr>
      <vt:lpstr>PowerPoint Presentation</vt:lpstr>
      <vt:lpstr>PowerPoint Presentation</vt:lpstr>
      <vt:lpstr>7 “I AM” statements in John</vt:lpstr>
      <vt:lpstr>IV. God’s Instruction  (Gen 6:14-22)</vt:lpstr>
      <vt:lpstr>PowerPoint Presentation</vt:lpstr>
      <vt:lpstr>PowerPoint Presentation</vt:lpstr>
      <vt:lpstr>PowerPoint Presentation</vt:lpstr>
      <vt:lpstr>PowerPoint Presentation</vt:lpstr>
      <vt:lpstr>PowerPoint Presentation</vt:lpstr>
      <vt:lpstr>IV. God’s Instruction  (Gen 6:14-22)</vt:lpstr>
      <vt:lpstr>PowerPoint Presentation</vt:lpstr>
      <vt:lpstr>How Did Noah Fit All of the Animals on to the Ark?  (John 3:12)</vt:lpstr>
      <vt:lpstr>How Did Noah Fit All of the Animals on to the Ark?  (John 3:12)</vt:lpstr>
      <vt:lpstr>How Did Noah Fit All of the Animals on to the Ark?  (John 3:12)</vt:lpstr>
      <vt:lpstr>PowerPoint Presentation</vt:lpstr>
      <vt:lpstr>PowerPoint Presentation</vt:lpstr>
      <vt:lpstr>IV. God’s Instruction  (Gen 6:14-22)</vt:lpstr>
      <vt:lpstr>PowerPoint Presentation</vt:lpstr>
      <vt:lpstr>IV. God’s Instruction  (Gen 6:14-22)</vt:lpstr>
      <vt:lpstr>Dimensions of the Ark?  (Genesis 6:15)</vt:lpstr>
      <vt:lpstr>Conclusion</vt:lpstr>
      <vt:lpstr>GENESIS STRUCTURE</vt:lpstr>
      <vt:lpstr>The Flood  (Gen 6–9)</vt:lpstr>
      <vt:lpstr>Genesis 6 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Genesis-025 - 6v4-22</dc:title>
  <dc:subject>Genesis 6</dc:subject>
  <dc:creator>A. Woods</dc:creator>
  <dc:description>Modified by Jim McGowan</dc:description>
  <cp:lastModifiedBy>Jim McGowan</cp:lastModifiedBy>
  <cp:revision>1425</cp:revision>
  <cp:lastPrinted>2021-02-14T01:28:36Z</cp:lastPrinted>
  <dcterms:created xsi:type="dcterms:W3CDTF">2009-03-17T12:21:13Z</dcterms:created>
  <dcterms:modified xsi:type="dcterms:W3CDTF">2021-02-14T01:28:59Z</dcterms:modified>
</cp:coreProperties>
</file>