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72"/>
  </p:notesMasterIdLst>
  <p:handoutMasterIdLst>
    <p:handoutMasterId r:id="rId73"/>
  </p:handoutMasterIdLst>
  <p:sldIdLst>
    <p:sldId id="435" r:id="rId3"/>
    <p:sldId id="6809" r:id="rId4"/>
    <p:sldId id="2064" r:id="rId5"/>
    <p:sldId id="6789" r:id="rId6"/>
    <p:sldId id="271" r:id="rId7"/>
    <p:sldId id="460" r:id="rId8"/>
    <p:sldId id="275" r:id="rId9"/>
    <p:sldId id="6863" r:id="rId10"/>
    <p:sldId id="461" r:id="rId11"/>
    <p:sldId id="6894" r:id="rId12"/>
    <p:sldId id="281" r:id="rId13"/>
    <p:sldId id="6914" r:id="rId14"/>
    <p:sldId id="6596" r:id="rId15"/>
    <p:sldId id="6943" r:id="rId16"/>
    <p:sldId id="6944" r:id="rId17"/>
    <p:sldId id="6910" r:id="rId18"/>
    <p:sldId id="6980" r:id="rId19"/>
    <p:sldId id="6919" r:id="rId20"/>
    <p:sldId id="6920" r:id="rId21"/>
    <p:sldId id="6956" r:id="rId22"/>
    <p:sldId id="2931" r:id="rId23"/>
    <p:sldId id="6803" r:id="rId24"/>
    <p:sldId id="6918" r:id="rId25"/>
    <p:sldId id="6917" r:id="rId26"/>
    <p:sldId id="6981" r:id="rId27"/>
    <p:sldId id="6982" r:id="rId28"/>
    <p:sldId id="6969" r:id="rId29"/>
    <p:sldId id="6970" r:id="rId30"/>
    <p:sldId id="6921" r:id="rId31"/>
    <p:sldId id="6923" r:id="rId32"/>
    <p:sldId id="6957" r:id="rId33"/>
    <p:sldId id="6924" r:id="rId34"/>
    <p:sldId id="6958" r:id="rId35"/>
    <p:sldId id="2663" r:id="rId36"/>
    <p:sldId id="6954" r:id="rId37"/>
    <p:sldId id="6955" r:id="rId38"/>
    <p:sldId id="6952" r:id="rId39"/>
    <p:sldId id="6953" r:id="rId40"/>
    <p:sldId id="6971" r:id="rId41"/>
    <p:sldId id="686" r:id="rId42"/>
    <p:sldId id="6925" r:id="rId43"/>
    <p:sldId id="6959" r:id="rId44"/>
    <p:sldId id="6951" r:id="rId45"/>
    <p:sldId id="6765" r:id="rId46"/>
    <p:sldId id="6794" r:id="rId47"/>
    <p:sldId id="6960" r:id="rId48"/>
    <p:sldId id="6972" r:id="rId49"/>
    <p:sldId id="1066" r:id="rId50"/>
    <p:sldId id="6961" r:id="rId51"/>
    <p:sldId id="6962" r:id="rId52"/>
    <p:sldId id="6963" r:id="rId53"/>
    <p:sldId id="6973" r:id="rId54"/>
    <p:sldId id="6964" r:id="rId55"/>
    <p:sldId id="6978" r:id="rId56"/>
    <p:sldId id="6974" r:id="rId57"/>
    <p:sldId id="6926" r:id="rId58"/>
    <p:sldId id="5516" r:id="rId59"/>
    <p:sldId id="6965" r:id="rId60"/>
    <p:sldId id="6979" r:id="rId61"/>
    <p:sldId id="6977" r:id="rId62"/>
    <p:sldId id="6927" r:id="rId63"/>
    <p:sldId id="6967" r:id="rId64"/>
    <p:sldId id="6968" r:id="rId65"/>
    <p:sldId id="6966" r:id="rId66"/>
    <p:sldId id="6947" r:id="rId67"/>
    <p:sldId id="6948" r:id="rId68"/>
    <p:sldId id="6791" r:id="rId69"/>
    <p:sldId id="6928" r:id="rId70"/>
    <p:sldId id="6983" r:id="rId7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529" autoAdjust="0"/>
  </p:normalViewPr>
  <p:slideViewPr>
    <p:cSldViewPr>
      <p:cViewPr varScale="1">
        <p:scale>
          <a:sx n="105" d="100"/>
          <a:sy n="105" d="100"/>
        </p:scale>
        <p:origin x="17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013 - James 2:14-26 – Part 3</a:t>
            </a:r>
          </a:p>
          <a:p>
            <a:pPr>
              <a:defRPr/>
            </a:pPr>
            <a:r>
              <a:rPr lang="en-US" sz="1500" dirty="0"/>
              <a:t>01-20-2021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1/19/2021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9786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8688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91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1/19/2021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22.xml.rels><?xml version="1.0" encoding="UTF-8" standalone="yes"?>
<Relationships xmlns="http://schemas.openxmlformats.org/package/2006/relationships"><Relationship Id="rId8" Type="http://schemas.openxmlformats.org/officeDocument/2006/relationships/image" Target="../media/image120.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6" name="Picture 1">
            <a:extLst>
              <a:ext uri="{FF2B5EF4-FFF2-40B4-BE49-F238E27FC236}">
                <a16:creationId xmlns:a16="http://schemas.microsoft.com/office/drawing/2014/main" id="{A4B99B1A-08DC-45B1-9FE3-86C993AFEC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7244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1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62778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Need for True Religion (1:26-27)</a:t>
            </a:r>
          </a:p>
        </p:txBody>
      </p:sp>
      <p:pic>
        <p:nvPicPr>
          <p:cNvPr id="6" name="Picture 1">
            <a:extLst>
              <a:ext uri="{FF2B5EF4-FFF2-40B4-BE49-F238E27FC236}">
                <a16:creationId xmlns:a16="http://schemas.microsoft.com/office/drawing/2014/main" id="{C0ECD336-7FDE-4F45-8E37-61A241A7F7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161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5" name="Picture 1">
            <a:extLst>
              <a:ext uri="{FF2B5EF4-FFF2-40B4-BE49-F238E27FC236}">
                <a16:creationId xmlns:a16="http://schemas.microsoft.com/office/drawing/2014/main" id="{503E4898-079D-44A6-8354-1C715E0C91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52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 will judge those showing favoritism (2:12-13)</a:t>
            </a:r>
          </a:p>
        </p:txBody>
      </p:sp>
      <p:pic>
        <p:nvPicPr>
          <p:cNvPr id="5" name="Picture 1">
            <a:extLst>
              <a:ext uri="{FF2B5EF4-FFF2-40B4-BE49-F238E27FC236}">
                <a16:creationId xmlns:a16="http://schemas.microsoft.com/office/drawing/2014/main" id="{388AC7DA-C914-41D9-BD9F-5F57813175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743200"/>
            <a:ext cx="213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63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68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5252EF62-EE8F-4D02-8BEA-EFF0AB0977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6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8077200" cy="4460875"/>
          </a:xfrm>
        </p:spPr>
        <p:txBody>
          <a:bodyPr/>
          <a:lstStyle/>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93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72532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5135880"/>
          </a:xfrm>
        </p:spPr>
        <p:txBody>
          <a:bodyPr/>
          <a:lstStyle/>
          <a:p>
            <a:pPr marL="0" indent="0" algn="just" eaLnBrk="1" hangingPunct="1">
              <a:spcBef>
                <a:spcPts val="0"/>
              </a:spcBef>
              <a:buNone/>
              <a:defRPr/>
            </a:pPr>
            <a:r>
              <a:rPr lang="en-US" sz="2800" dirty="0">
                <a:effectLst/>
              </a:rPr>
              <a:t>“In its larger usage, the word faith represents at least four varied ideas: (1) As above, it can be personal confidence in God. This the most common aspect of faith may be subdivided into three features: (a) </a:t>
            </a:r>
            <a:r>
              <a:rPr lang="en-US" sz="2800" b="1" u="sng" dirty="0">
                <a:solidFill>
                  <a:srgbClr val="FFFFCC"/>
                </a:solidFill>
                <a:effectLst/>
              </a:rPr>
              <a:t>Saving faith</a:t>
            </a:r>
            <a:r>
              <a:rPr lang="en-US" sz="2800" dirty="0">
                <a:effectLst/>
              </a:rPr>
              <a:t>, which is the inwrought confidence in God’s promises and provisions respecting the Savior that leads one to elect to repose upon and trust in the One who alone can save. (b) </a:t>
            </a:r>
            <a:r>
              <a:rPr lang="en-US" sz="2800" b="1" u="sng" dirty="0">
                <a:solidFill>
                  <a:srgbClr val="FFFFCC"/>
                </a:solidFill>
                <a:effectLst/>
              </a:rPr>
              <a:t>Serving faith</a:t>
            </a:r>
            <a:r>
              <a:rPr lang="en-US" sz="2800" dirty="0">
                <a:effectLst/>
              </a:rPr>
              <a:t>, which contemplates as true the fact of divinely bestowed gifts and all details respecting divine appointments for service. This faith is always a personal matter, and so one believer should not become a pattern for another. That such faith with its personal characteristic may be kept inviolate,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537222" y="246727"/>
            <a:ext cx="4069556"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6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187279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24950" cy="4275408"/>
          </a:xfrm>
        </p:spPr>
        <p:txBody>
          <a:bodyPr/>
          <a:lstStyle/>
          <a:p>
            <a:pPr marL="0" indent="0" algn="just" eaLnBrk="1" hangingPunct="1">
              <a:buNone/>
              <a:defRPr/>
            </a:pPr>
            <a:r>
              <a:rPr lang="en-US" sz="2800" dirty="0">
                <a:effectLst/>
              </a:rPr>
              <a:t>“…the Apostle writes: “Hast thou faith? have it to thyself before God” (Rom. 14:22). Great injury may be wrought if one Christian imitates another in matters of appointment for service. (c) </a:t>
            </a:r>
            <a:r>
              <a:rPr lang="en-US" sz="2800" b="1" u="sng" dirty="0">
                <a:solidFill>
                  <a:srgbClr val="FFFFCC"/>
                </a:solidFill>
                <a:effectLst/>
              </a:rPr>
              <a:t>Sanctifying or sustaining faith</a:t>
            </a:r>
            <a:r>
              <a:rPr lang="en-US" sz="2800" dirty="0">
                <a:effectLst/>
              </a:rPr>
              <a:t>, which lays hold of the power of God for one’s daily life. It is the life lived in dependence upon God, working upon a new life-principle (Rom. 6:4). </a:t>
            </a:r>
            <a:r>
              <a:rPr lang="en-US" sz="2800" b="1" u="sng" dirty="0">
                <a:solidFill>
                  <a:srgbClr val="66FF99"/>
                </a:solidFill>
                <a:effectLst/>
              </a:rPr>
              <a:t>The justified one, having become what he is by faith, must go ahead living on the same principle of utter dependence upon God</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5" name="TextBox 4">
            <a:extLst>
              <a:ext uri="{FF2B5EF4-FFF2-40B4-BE49-F238E27FC236}">
                <a16:creationId xmlns:a16="http://schemas.microsoft.com/office/drawing/2014/main" id="{382D40ED-2142-473E-8747-9E993358470E}"/>
              </a:ext>
            </a:extLst>
          </p:cNvPr>
          <p:cNvSpPr txBox="1"/>
          <p:nvPr/>
        </p:nvSpPr>
        <p:spPr>
          <a:xfrm>
            <a:off x="2556272" y="246727"/>
            <a:ext cx="4031456"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600" dirty="0">
                <a:latin typeface="Calibri" panose="020F0502020204030204" pitchFamily="34" charset="0"/>
              </a:rPr>
              <a:t>Systematic Theology (Grand Rapids, MI: Kregel Publications, 1993), vol. 7, 148.</a:t>
            </a:r>
          </a:p>
        </p:txBody>
      </p:sp>
      <p:pic>
        <p:nvPicPr>
          <p:cNvPr id="8" name="Picture 2" descr="http://t1.gstatic.com/images?q=tbn:ANd9GcQxv3vyi4YqgamHAJTIgWkNJkLqWWIuAG2pkecTpX67vjz6XE96Kw">
            <a:extLst>
              <a:ext uri="{FF2B5EF4-FFF2-40B4-BE49-F238E27FC236}">
                <a16:creationId xmlns:a16="http://schemas.microsoft.com/office/drawing/2014/main" id="{DBA68584-998A-4681-BFD9-83F4076B3A7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75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For through the grace given to me I say to everyone among you not to think more highly of himself than he ought to think; but to think so as to have sound judgment, as God has allotted to each a measure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For just as we have many members in one body and all the members do not have the same function,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so we, who are many, are one body in Christ, and individually members one of another.…</a:t>
            </a:r>
          </a:p>
        </p:txBody>
      </p:sp>
    </p:spTree>
    <p:extLst>
      <p:ext uri="{BB962C8B-B14F-4D97-AF65-F5344CB8AC3E}">
        <p14:creationId xmlns:p14="http://schemas.microsoft.com/office/powerpoint/2010/main" val="4192322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Since we have gifts that differ according to the grace given to us, each of us is to exercise them accordingly: if prophecy, according to the proportion of 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if service, in his serving; or he who teaches, in his teaching;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 or he who exhorts, in his exhortation; he who gives, with liberality; he who leads, with diligence; he who shows mercy, with cheerfulness.”</a:t>
            </a:r>
          </a:p>
        </p:txBody>
      </p:sp>
    </p:spTree>
    <p:extLst>
      <p:ext uri="{BB962C8B-B14F-4D97-AF65-F5344CB8AC3E}">
        <p14:creationId xmlns:p14="http://schemas.microsoft.com/office/powerpoint/2010/main" val="1695588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916117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0754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60ECC9-0719-476C-AC9A-A9DCE61BDF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1:19-23</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you know, my beloved brethren. But everyone must be quick to hear, slow to speak and slow to anger;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anger of man does not achieve the righteousness of God.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putting aside all filthiness and all that remains of wickedness, in humility receive the word implanted, which is able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a:t>
            </a:r>
            <a:r>
              <a:rPr lang="en-US" sz="28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sōzō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souls.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prove yourselves doers of the word, and not merely hearers who delude themselves.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anyone is a hearer of the word and not a doer, he is like a man who looks at his natural face in a mirror.”</a:t>
            </a:r>
          </a:p>
        </p:txBody>
      </p:sp>
    </p:spTree>
    <p:extLst>
      <p:ext uri="{BB962C8B-B14F-4D97-AF65-F5344CB8AC3E}">
        <p14:creationId xmlns:p14="http://schemas.microsoft.com/office/powerpoint/2010/main" val="990159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5:19-20</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brethren,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among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strays from the truth and one turns him back,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 him know that he who turns a sinner from the error of his way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a:t>
            </a:r>
            <a:r>
              <a:rPr lang="en-US" sz="36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sōzō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soul from death and will cover a multitude of sins.”</a:t>
            </a:r>
          </a:p>
        </p:txBody>
      </p:sp>
    </p:spTree>
    <p:extLst>
      <p:ext uri="{BB962C8B-B14F-4D97-AF65-F5344CB8AC3E}">
        <p14:creationId xmlns:p14="http://schemas.microsoft.com/office/powerpoint/2010/main" val="93639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84300607-A3D5-472C-B733-B7349CAA1D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30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39DEB103-9CBD-47CA-A8CB-8824264103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530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75979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18ABB9F3-9F49-420F-8593-767440690B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270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476646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04800" y="1600022"/>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trusted in his name; i.e., because of the manner in which his power was displayed they accepted him as a great prophet and perhaps even as the Messiah. This, however, is not the same as saying that they surrendered their hearts to him. </a:t>
            </a:r>
            <a:r>
              <a:rPr lang="en-U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all faith is saving faith</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7651" name="Picture 2" descr="https://encrypted-tbn1.gstatic.com/images?q=tbn:ANd9GcQileAyv1EM7poIp7ESaXAcXrR3g8wmSEi8qEez1LEfoNRgER0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13955" cy="1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51442" y="228600"/>
            <a:ext cx="3841116" cy="646331"/>
          </a:xfrm>
          <a:prstGeom prst="rect">
            <a:avLst/>
          </a:prstGeom>
        </p:spPr>
        <p:txBody>
          <a:bodyPr wrap="none">
            <a:spAutoFit/>
          </a:bodyPr>
          <a:lstStyle/>
          <a:p>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Hendriksen</a:t>
            </a:r>
          </a:p>
        </p:txBody>
      </p:sp>
      <p:sp>
        <p:nvSpPr>
          <p:cNvPr id="3" name="Rectangle 2"/>
          <p:cNvSpPr/>
          <p:nvPr/>
        </p:nvSpPr>
        <p:spPr>
          <a:xfrm>
            <a:off x="709613" y="6248400"/>
            <a:ext cx="7724775" cy="584775"/>
          </a:xfrm>
          <a:prstGeom prst="rect">
            <a:avLst/>
          </a:prstGeom>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Hendriksen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Commentary on the Gospel of John, 3d ed. (London: Banner of Truth Trust, 1964), p. 127.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(1978). Bibliotheca Sacra, 135.  (1978).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514600" y="1905000"/>
            <a:ext cx="6324600" cy="25545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sp>
        <p:nvSpPr>
          <p:cNvPr id="5" name="Rectangle 4">
            <a:extLst>
              <a:ext uri="{FF2B5EF4-FFF2-40B4-BE49-F238E27FC236}">
                <a16:creationId xmlns:a16="http://schemas.microsoft.com/office/drawing/2014/main" id="{51CC605C-16E2-46A4-98A6-26A173FEE727}"/>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2906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514600" y="1905506"/>
            <a:ext cx="64008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causes me to be anxious is the possibility that I may not be a Christian—that I might be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fake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everything I’ve ever done might be a farce—those are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horrible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horrible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thoughts; right?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06CBEBEF-F9FB-4E30-903C-A32441FC4107}"/>
              </a:ext>
            </a:extLst>
          </p:cNvPr>
          <p:cNvSpPr/>
          <p:nvPr/>
        </p:nvSpPr>
        <p:spPr>
          <a:xfrm>
            <a:off x="964406" y="6248400"/>
            <a:ext cx="7215189"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Piper’s Interview on Family Life Radio April 14, 2020  https://www.familylife.com</a:t>
            </a:r>
          </a:p>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/podcast/ </a:t>
            </a:r>
            <a:r>
              <a:rPr kumimoji="0" lang="en-US" altLang="en-US" sz="14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familylife</a:t>
            </a: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-today/strategies-for-standing-firm-through-coronavirus/</a:t>
            </a:r>
          </a:p>
        </p:txBody>
      </p:sp>
      <p:sp>
        <p:nvSpPr>
          <p:cNvPr id="6" name="Rectangle 5">
            <a:extLst>
              <a:ext uri="{FF2B5EF4-FFF2-40B4-BE49-F238E27FC236}">
                <a16:creationId xmlns:a16="http://schemas.microsoft.com/office/drawing/2014/main" id="{9BC73D93-B979-4C4B-9DCA-1A74CBEED076}"/>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pic>
        <p:nvPicPr>
          <p:cNvPr id="8" name="Picture 2" descr="http://larrydixon.files.wordpress.com/2011/05/john-piper.jpg">
            <a:extLst>
              <a:ext uri="{FF2B5EF4-FFF2-40B4-BE49-F238E27FC236}">
                <a16:creationId xmlns:a16="http://schemas.microsoft.com/office/drawing/2014/main" id="{3E04ABDA-AC45-4F75-B825-92A33E8F5F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0418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believes Him</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eternal life</a:t>
            </a:r>
            <a:r>
              <a:rPr lang="en-US" altLang="en-US" sz="3600" dirty="0">
                <a:effectLst>
                  <a:outerShdw blurRad="38100" dist="38100" dir="2700000" algn="tl">
                    <a:srgbClr val="000000">
                      <a:alpha val="43137"/>
                    </a:srgbClr>
                  </a:outerShdw>
                </a:effectLst>
                <a:latin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passed out</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of death into life.”</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450014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16:30-31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rPr>
              <a:t> and after he brought them out, he said, ‘Sirs, what must I do to be saved?’</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600" dirty="0">
                <a:effectLst>
                  <a:outerShdw blurRad="38100" dist="38100" dir="2700000" algn="tl">
                    <a:srgbClr val="000000">
                      <a:alpha val="43137"/>
                    </a:srgbClr>
                  </a:outerShdw>
                </a:effectLst>
                <a:latin typeface="Calibri" panose="020F0502020204030204" pitchFamily="34" charset="0"/>
              </a:rPr>
              <a:t> They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Believe</a:t>
            </a:r>
            <a:r>
              <a:rPr lang="en-US" sz="3600" dirty="0">
                <a:effectLst>
                  <a:outerShdw blurRad="38100" dist="38100" dir="2700000" algn="tl">
                    <a:srgbClr val="000000">
                      <a:alpha val="43137"/>
                    </a:srgbClr>
                  </a:outerShdw>
                </a:effectLst>
                <a:latin typeface="Calibri" panose="020F0502020204030204" pitchFamily="34" charset="0"/>
              </a:rPr>
              <a:t> in the Lord Jesus,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will be saved</a:t>
            </a:r>
            <a:r>
              <a:rPr lang="en-US" sz="3600" dirty="0">
                <a:effectLst>
                  <a:outerShdw blurRad="38100" dist="38100" dir="2700000" algn="tl">
                    <a:srgbClr val="000000">
                      <a:alpha val="43137"/>
                    </a:srgbClr>
                  </a:outerShdw>
                </a:effectLst>
                <a:latin typeface="Calibri" panose="020F0502020204030204" pitchFamily="34" charset="0"/>
              </a:rPr>
              <a:t>, you and your household.’”</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15800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Head Faith vs. Heart Faith?</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(2:19)</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An apples and oranges comparison</a:t>
            </a:r>
          </a:p>
          <a:p>
            <a:pPr marL="857250" lvl="1" indent="-457200" eaLnBrk="1" hangingPunct="1">
              <a:spcBef>
                <a:spcPts val="0"/>
              </a:spcBef>
              <a:spcAft>
                <a:spcPts val="1200"/>
              </a:spcAft>
              <a:defRPr/>
            </a:pPr>
            <a:r>
              <a:rPr lang="en-US" dirty="0">
                <a:effectLst>
                  <a:outerShdw blurRad="38100" dist="38100" dir="2700000" algn="tl">
                    <a:srgbClr val="000000">
                      <a:alpha val="43137"/>
                    </a:srgbClr>
                  </a:outerShdw>
                </a:effectLst>
              </a:rPr>
              <a:t>Faith in Jesus Christ?</a:t>
            </a:r>
          </a:p>
          <a:p>
            <a:pPr marL="857250" lvl="1" indent="-457200" eaLnBrk="1" hangingPunct="1">
              <a:spcBef>
                <a:spcPts val="0"/>
              </a:spcBef>
              <a:spcAft>
                <a:spcPts val="1200"/>
              </a:spcAft>
              <a:defRPr/>
            </a:pPr>
            <a:r>
              <a:rPr lang="en-US" dirty="0">
                <a:effectLst>
                  <a:outerShdw blurRad="38100" dist="38100" dir="2700000" algn="tl">
                    <a:srgbClr val="000000">
                      <a:alpha val="43137"/>
                    </a:srgbClr>
                  </a:outerShdw>
                </a:effectLst>
              </a:rPr>
              <a:t>Plan of Salvation not open to the demons</a:t>
            </a:r>
          </a:p>
          <a:p>
            <a:pPr marL="857250" lvl="1" indent="-457200" eaLnBrk="1" hangingPunct="1">
              <a:spcBef>
                <a:spcPts val="0"/>
              </a:spcBef>
              <a:spcAft>
                <a:spcPts val="1200"/>
              </a:spcAft>
              <a:defRPr/>
            </a:pPr>
            <a:r>
              <a:rPr lang="en-US" dirty="0">
                <a:effectLst>
                  <a:outerShdw blurRad="38100" dist="38100" dir="2700000" algn="tl">
                    <a:srgbClr val="000000">
                      <a:alpha val="43137"/>
                    </a:srgbClr>
                  </a:outerShdw>
                </a:effectLst>
              </a:rPr>
              <a:t>The demons do believe (Matt. 8:28-29)</a:t>
            </a:r>
          </a:p>
        </p:txBody>
      </p:sp>
      <p:pic>
        <p:nvPicPr>
          <p:cNvPr id="5" name="Picture 1">
            <a:extLst>
              <a:ext uri="{FF2B5EF4-FFF2-40B4-BE49-F238E27FC236}">
                <a16:creationId xmlns:a16="http://schemas.microsoft.com/office/drawing/2014/main" id="{AA0B6208-424A-445E-9EB2-00A7BCA8F7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4274608"/>
            <a:ext cx="3663010" cy="23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27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599"/>
            <a:ext cx="3505200" cy="923925"/>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“James does not call the belief of the demons a mere ‘recognition,’ but he states they actually ‘believe.’ In fact, their faith does cause them to ‘tremble.’ James’s point is that even the faith of demons results in some practical manifestation in their lives, so should not the genuine faith of these believers result in some profitable and demonstrable works toward other believers in need?”</a:t>
            </a:r>
          </a:p>
        </p:txBody>
      </p:sp>
      <p:sp>
        <p:nvSpPr>
          <p:cNvPr id="4" name="TextBox 3"/>
          <p:cNvSpPr txBox="1"/>
          <p:nvPr/>
        </p:nvSpPr>
        <p:spPr>
          <a:xfrm>
            <a:off x="991764" y="64770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25</a:t>
            </a:r>
          </a:p>
        </p:txBody>
      </p:sp>
      <p:pic>
        <p:nvPicPr>
          <p:cNvPr id="5" name="Picture 2" descr="Churches - Word of Grace Bible Church">
            <a:extLst>
              <a:ext uri="{FF2B5EF4-FFF2-40B4-BE49-F238E27FC236}">
                <a16:creationId xmlns:a16="http://schemas.microsoft.com/office/drawing/2014/main" id="{9483DA35-C090-479A-A9BA-56237A03F07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AA0B6208-424A-445E-9EB2-00A7BCA8F7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555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70579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so faith, if it has no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by itself...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you willing to recognize, you foolish fellow, that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useless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just as the body without the spirit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80263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1257300" y="1143000"/>
            <a:ext cx="6629400" cy="37338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(Jas 1:2-4)</a:t>
            </a:r>
          </a:p>
        </p:txBody>
      </p:sp>
      <p:pic>
        <p:nvPicPr>
          <p:cNvPr id="5" name="Picture 1">
            <a:extLst>
              <a:ext uri="{FF2B5EF4-FFF2-40B4-BE49-F238E27FC236}">
                <a16:creationId xmlns:a16="http://schemas.microsoft.com/office/drawing/2014/main" id="{7EA4B452-0E4F-4862-9C4E-6DD7C507EE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8768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004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6670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the </a:t>
            </a:r>
            <a:r>
              <a:rPr lang="en-US" sz="3600" b="1" u="sng" dirty="0">
                <a:solidFill>
                  <a:srgbClr val="FFFFCC"/>
                </a:solidFill>
                <a:effectLst>
                  <a:outerShdw blurRad="38100" dist="38100" dir="2700000" algn="tl">
                    <a:srgbClr val="000000">
                      <a:alpha val="43137"/>
                    </a:srgbClr>
                  </a:outerShdw>
                </a:effectLst>
              </a:rPr>
              <a:t>twelve tribes</a:t>
            </a:r>
            <a:r>
              <a:rPr lang="en-US" sz="3600" dirty="0">
                <a:effectLst>
                  <a:outerShdw blurRad="38100" dist="38100" dir="2700000" algn="tl">
                    <a:srgbClr val="000000">
                      <a:alpha val="43137"/>
                    </a:srgbClr>
                  </a:outerShdw>
                </a:effectLst>
              </a:rPr>
              <a:t> who are dispersed abroad: Greetings.”</a:t>
            </a:r>
          </a:p>
        </p:txBody>
      </p:sp>
      <p:pic>
        <p:nvPicPr>
          <p:cNvPr id="5" name="Picture 1">
            <a:extLst>
              <a:ext uri="{FF2B5EF4-FFF2-40B4-BE49-F238E27FC236}">
                <a16:creationId xmlns:a16="http://schemas.microsoft.com/office/drawing/2014/main" id="{63DF0445-0D61-423F-B8E1-6A89738C55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29718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9434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624423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2E75D-1BCE-4420-8E7A-29B111BD5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Either make the tree good and its fruit good, or make the tree bad and its fruit bad; for the tree is known by its fruit.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brood of vipers, how can you, being evil, speak what is good? For the mouth speaks out of that which fills the heart.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good man brings out of his good treasure what is good; and the evil man brings out of his evil treasure what is evil.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that every careless word that people speak, they shall give an accounting for it in the day of judgment.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your words you will be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your words you will be condemned.”</a:t>
            </a:r>
          </a:p>
        </p:txBody>
      </p:sp>
    </p:spTree>
    <p:extLst>
      <p:ext uri="{BB962C8B-B14F-4D97-AF65-F5344CB8AC3E}">
        <p14:creationId xmlns:p14="http://schemas.microsoft.com/office/powerpoint/2010/main" val="289159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000" b="0" kern="0" dirty="0">
                <a:solidFill>
                  <a:schemeClr val="tx1"/>
                </a:solidFill>
                <a:effectLst>
                  <a:outerShdw blurRad="38100" dist="38100" dir="2700000" algn="tl">
                    <a:srgbClr val="000000">
                      <a:alpha val="43137"/>
                    </a:srgbClr>
                  </a:outerShdw>
                </a:effectLst>
              </a:rPr>
              <a:t>“They who seek to prove from this passage of James that the works of Abraham were imputed for righteousness, must necessarily confess that Scripture is perverted by him; for however they may turn and twist, they can never make the effect to be its own cause. The passage is quoted from Moses. (Gen. 15:6.) The imputation of righteousness which Moses mentions, preceded </a:t>
            </a:r>
            <a:r>
              <a:rPr lang="en-US" sz="3000" u="sng" kern="0" dirty="0">
                <a:solidFill>
                  <a:srgbClr val="FFFFCC"/>
                </a:solidFill>
                <a:effectLst>
                  <a:outerShdw blurRad="38100" dist="38100" dir="2700000" algn="tl">
                    <a:srgbClr val="000000">
                      <a:alpha val="43137"/>
                    </a:srgbClr>
                  </a:outerShdw>
                </a:effectLst>
              </a:rPr>
              <a:t>more than thirty years</a:t>
            </a:r>
            <a:r>
              <a:rPr lang="en-US" sz="3000" b="0" kern="0" dirty="0">
                <a:solidFill>
                  <a:schemeClr val="tx1"/>
                </a:solidFill>
                <a:effectLst>
                  <a:outerShdw blurRad="38100" dist="38100" dir="2700000" algn="tl">
                    <a:srgbClr val="000000">
                      <a:alpha val="43137"/>
                    </a:srgbClr>
                  </a:outerShdw>
                </a:effectLst>
              </a:rPr>
              <a:t> the work by which they would have Abraham to have been justified. Since faith was imputed to Abraham fifteen years before the birth of Isaac, this could not surely have been done through the work of sacrificing him.”</a:t>
            </a:r>
            <a:endParaRPr lang="en-US" altLang="en-US" sz="30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573EAF30-6351-4E46-90D6-ED36881D69E3}"/>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2:23 (Calvin Cath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Epist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F35B6EED-590A-4077-A4C3-226A526D8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15532"/>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6002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dirty="0">
                <a:solidFill>
                  <a:schemeClr val="tx1"/>
                </a:solidFill>
                <a:effectLst>
                  <a:outerShdw blurRad="38100" dist="38100" dir="2700000" algn="tl">
                    <a:srgbClr val="000000">
                      <a:alpha val="43137"/>
                    </a:srgbClr>
                  </a:outerShdw>
                </a:effectLst>
              </a:rPr>
              <a:t>“I consider that all those are bound fast by an indissoluble knot, who imagine that righteousness was imputed to Abraham before God, because he sacrificed his son Isaac, who was not yet born when the Holy Spirit declared that Abraham was justified. It hence necessarily follows that something posterior is pointed out here.”</a:t>
            </a:r>
            <a:endParaRPr lang="en-US" altLang="en-US" sz="3200" b="0" kern="0" dirty="0">
              <a:solidFill>
                <a:schemeClr val="tx1"/>
              </a:solidFill>
              <a:effectLst>
                <a:outerShdw blurRad="38100" dist="38100" dir="2700000" algn="tl">
                  <a:srgbClr val="000000">
                    <a:alpha val="43137"/>
                  </a:srgbClr>
                </a:outerShdw>
              </a:effectLst>
            </a:endParaRPr>
          </a:p>
        </p:txBody>
      </p:sp>
      <p:sp>
        <p:nvSpPr>
          <p:cNvPr id="8" name="Rectangle 3">
            <a:extLst>
              <a:ext uri="{FF2B5EF4-FFF2-40B4-BE49-F238E27FC236}">
                <a16:creationId xmlns:a16="http://schemas.microsoft.com/office/drawing/2014/main" id="{B7D3353E-6DA6-4168-A7C0-02BB3DE25E32}"/>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2:23 (Calvin Cath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Epist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87B3BB7A-F018-406B-A8C2-353CDB63B0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2695838"/>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989049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2:22</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see that faith was working with his works, and as a result of the works, faith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perfected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1">
            <a:extLst>
              <a:ext uri="{FF2B5EF4-FFF2-40B4-BE49-F238E27FC236}">
                <a16:creationId xmlns:a16="http://schemas.microsoft.com/office/drawing/2014/main" id="{4C21EF16-B6C2-4B8A-9D02-572657F914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4000" y="2514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051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5:14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solid food is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because of practice have their senses trained to discern good and evil.”</a:t>
            </a:r>
          </a:p>
        </p:txBody>
      </p:sp>
      <p:pic>
        <p:nvPicPr>
          <p:cNvPr id="6" name="Picture 1">
            <a:extLst>
              <a:ext uri="{FF2B5EF4-FFF2-40B4-BE49-F238E27FC236}">
                <a16:creationId xmlns:a16="http://schemas.microsoft.com/office/drawing/2014/main" id="{4C21EF16-B6C2-4B8A-9D02-572657F914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4000" y="2514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657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see that a man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works and not by faith alone.”</a:t>
            </a:r>
          </a:p>
        </p:txBody>
      </p:sp>
      <p:pic>
        <p:nvPicPr>
          <p:cNvPr id="6" name="Picture 1">
            <a:extLst>
              <a:ext uri="{FF2B5EF4-FFF2-40B4-BE49-F238E27FC236}">
                <a16:creationId xmlns:a16="http://schemas.microsoft.com/office/drawing/2014/main" id="{F6975894-282E-4BDB-A73D-EBE1E63F2D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4000" y="2514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469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2E75D-1BCE-4420-8E7A-29B111BD5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Either make the tree good and its fruit good, or make the tree bad and its fruit bad; for the tree is known by its fruit.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brood of vipers, how can you, being evil, speak what is good? For the mouth speaks out of that which fills the heart.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good man brings out of his good treasure what is good; and the evil man brings out of his evil treasure what is evil.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that every careless word that people speak, they shall give an accounting for it in the day of judgment.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your words you will be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your words you will be condemned.”</a:t>
            </a:r>
          </a:p>
        </p:txBody>
      </p:sp>
    </p:spTree>
    <p:extLst>
      <p:ext uri="{BB962C8B-B14F-4D97-AF65-F5344CB8AC3E}">
        <p14:creationId xmlns:p14="http://schemas.microsoft.com/office/powerpoint/2010/main" val="2892863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499996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6" name="Picture 1">
            <a:extLst>
              <a:ext uri="{FF2B5EF4-FFF2-40B4-BE49-F238E27FC236}">
                <a16:creationId xmlns:a16="http://schemas.microsoft.com/office/drawing/2014/main" id="{BEE53863-D32E-498A-9674-78194C3E72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28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2:25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same way, was not Rahab the harlot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works when she received the messengers and sent them out by another way?”</a:t>
            </a:r>
          </a:p>
        </p:txBody>
      </p:sp>
      <p:pic>
        <p:nvPicPr>
          <p:cNvPr id="5" name="Picture 1">
            <a:extLst>
              <a:ext uri="{FF2B5EF4-FFF2-40B4-BE49-F238E27FC236}">
                <a16:creationId xmlns:a16="http://schemas.microsoft.com/office/drawing/2014/main" id="{884BF3D4-D1AD-41FC-B556-FDF5924D54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9600" y="29718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551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2E75D-1BCE-4420-8E7A-29B111BD5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Either make the tree good and its fruit good, or make the tree bad and its fruit bad; for the tree is known by its fruit.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brood of vipers, how can you, being evil, speak what is good? For the mouth speaks out of that which fills the heart.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good man brings out of his good treasure what is good; and the evil man brings out of his evil treasure what is evil.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that every careless word that people speak, they shall give an accounting for it in the day of judgment.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by your words you will be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your words you will be condemned.”</a:t>
            </a:r>
          </a:p>
        </p:txBody>
      </p:sp>
    </p:spTree>
    <p:extLst>
      <p:ext uri="{BB962C8B-B14F-4D97-AF65-F5344CB8AC3E}">
        <p14:creationId xmlns:p14="http://schemas.microsoft.com/office/powerpoint/2010/main" val="214166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316363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Lifeless corpse (2:26)</a:t>
            </a:r>
          </a:p>
        </p:txBody>
      </p:sp>
      <p:pic>
        <p:nvPicPr>
          <p:cNvPr id="6" name="Picture 1">
            <a:extLst>
              <a:ext uri="{FF2B5EF4-FFF2-40B4-BE49-F238E27FC236}">
                <a16:creationId xmlns:a16="http://schemas.microsoft.com/office/drawing/2014/main" id="{293D2058-4143-453B-8D47-93EC1B5D72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701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3048000" cy="914400"/>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“The word ‘dead’ in Scripture always carries the idea of ‘separation,’ never nonexistence. At physical death there is a separation of the soul and spirit from a person’s body, yet that person continues to exist either in Heaven or Hell. When we see the body of a deceased person lying in an open casket at a funeral, we do not conclude that the person never really existed in the first place.”</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8" name="Picture 2" descr="Churches - Word of Grace Bible Church">
            <a:extLst>
              <a:ext uri="{FF2B5EF4-FFF2-40B4-BE49-F238E27FC236}">
                <a16:creationId xmlns:a16="http://schemas.microsoft.com/office/drawing/2014/main" id="{0F9170FC-5370-4A51-999F-C62A12F84A2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7556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914400"/>
          </a:xfrm>
        </p:spPr>
        <p:txBody>
          <a:bodyPr/>
          <a:lstStyle/>
          <a:p>
            <a:pPr algn="ctr"/>
            <a:r>
              <a:rPr lang="en-US" sz="3600" dirty="0">
                <a:solidFill>
                  <a:srgbClr val="00FFFF"/>
                </a:solidFill>
                <a:cs typeface="Calibri" panose="020F0502020204030204" pitchFamily="34" charset="0"/>
              </a:rPr>
              <a:t>James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“Just as there is a separation of the soul and spirit from the body without denying the reality of the soul and spirit, James is not denying the existence or reality of initial faith in Christ for first-tense salvation among his readers whose faith was separated from good works.”</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7" name="Picture 2" descr="Churches - Word of Grace Bible Church">
            <a:extLst>
              <a:ext uri="{FF2B5EF4-FFF2-40B4-BE49-F238E27FC236}">
                <a16:creationId xmlns:a16="http://schemas.microsoft.com/office/drawing/2014/main" id="{692D99C7-DDA2-4911-8F99-C27126DB3D7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6763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87718"/>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usefulness of believer's faith before man</a:t>
                      </a:r>
                    </a:p>
                  </a:txBody>
                  <a:tcPr marL="91434" marR="91434" marT="45726" marB="45726" anchor="ctr" horzOverflow="overflow"/>
                </a:tc>
                <a:extLst>
                  <a:ext uri="{0D108BD9-81ED-4DB2-BD59-A6C34878D82A}">
                    <a16:rowId xmlns:a16="http://schemas.microsoft.com/office/drawing/2014/main" val="10002"/>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414188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a:t>
            </a:r>
          </a:p>
        </p:txBody>
      </p:sp>
    </p:spTree>
    <p:extLst>
      <p:ext uri="{BB962C8B-B14F-4D97-AF65-F5344CB8AC3E}">
        <p14:creationId xmlns:p14="http://schemas.microsoft.com/office/powerpoint/2010/main" val="1552594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which he has built on it remains, he will receive a reward.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3200267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028961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099F9E18-2274-4464-8214-1F237CB726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179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04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5" name="Picture 1">
            <a:extLst>
              <a:ext uri="{FF2B5EF4-FFF2-40B4-BE49-F238E27FC236}">
                <a16:creationId xmlns:a16="http://schemas.microsoft.com/office/drawing/2014/main" id="{861EFBC6-034A-48FB-ACDA-4453FBD74C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84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True Religion (1:26-27)</a:t>
            </a:r>
          </a:p>
        </p:txBody>
      </p:sp>
      <p:pic>
        <p:nvPicPr>
          <p:cNvPr id="5" name="Picture 1">
            <a:extLst>
              <a:ext uri="{FF2B5EF4-FFF2-40B4-BE49-F238E27FC236}">
                <a16:creationId xmlns:a16="http://schemas.microsoft.com/office/drawing/2014/main" id="{9794F2F2-EEB2-4410-B4FC-80B8F5F04D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268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2864</TotalTime>
  <Words>3690</Words>
  <Application>Microsoft Office PowerPoint</Application>
  <PresentationFormat>On-screen Show (4:3)</PresentationFormat>
  <Paragraphs>441</Paragraphs>
  <Slides>69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69</vt:i4>
      </vt:variant>
    </vt:vector>
  </HeadingPairs>
  <TitlesOfParts>
    <vt:vector size="74" baseType="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James 1:2-18</vt:lpstr>
      <vt:lpstr>JAMES STRUCTURE</vt:lpstr>
      <vt:lpstr>Faith Obeys God  (James 1:19-27)</vt:lpstr>
      <vt:lpstr>JAMES STRUCTURE</vt:lpstr>
      <vt:lpstr>Favoritism (2:1-13)</vt:lpstr>
      <vt:lpstr>JAMES STRUCTURE</vt:lpstr>
      <vt:lpstr>PowerPoint Presentation</vt:lpstr>
      <vt:lpstr>Faith Obeys God  (James 1:19-27)</vt:lpstr>
      <vt:lpstr>Favoritism (2:1-13)</vt:lpstr>
      <vt:lpstr>III. Reasoning: Favoritism is Contrary to God’s Character &amp; Purposes (2:4-13)</vt:lpstr>
      <vt:lpstr>JAMES STRUCTURE</vt:lpstr>
      <vt:lpstr>Faith Manifesting Works (2:14-26)</vt:lpstr>
      <vt:lpstr>Faith Manifesting Works (2:14-26)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 Manifesting Works (2:14-26)</vt:lpstr>
      <vt:lpstr>Faith Manifesting Works (2:14-26)</vt:lpstr>
      <vt:lpstr>PowerPoint Presentation</vt:lpstr>
      <vt:lpstr>Faith Manifesting Works (2:14-26)</vt:lpstr>
      <vt:lpstr>PowerPoint Presentation</vt:lpstr>
      <vt:lpstr>PowerPoint Presentation</vt:lpstr>
      <vt:lpstr>PowerPoint Presentation</vt:lpstr>
      <vt:lpstr>PowerPoint Presentation</vt:lpstr>
      <vt:lpstr>PowerPoint Presentation</vt:lpstr>
      <vt:lpstr>PowerPoint Presentation</vt:lpstr>
      <vt:lpstr>Head Faith vs. Heart Faith? (2:19)</vt:lpstr>
      <vt:lpstr>James 2:14-26</vt:lpstr>
      <vt:lpstr>Faith Manifesting Works (2:14-26)</vt:lpstr>
      <vt:lpstr>PowerPoint Presentation</vt:lpstr>
      <vt:lpstr>PowerPoint Presentation</vt:lpstr>
      <vt:lpstr>Audience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 Manifesting Works (2:14-26)</vt:lpstr>
      <vt:lpstr>PowerPoint Presentation</vt:lpstr>
      <vt:lpstr>PowerPoint Presentation</vt:lpstr>
      <vt:lpstr>PowerPoint Presentation</vt:lpstr>
      <vt:lpstr>PowerPoint Presentation</vt:lpstr>
      <vt:lpstr>Faith Manifesting Works (2:14-26)</vt:lpstr>
      <vt:lpstr>James 2:14-26</vt:lpstr>
      <vt:lpstr>James 2:14-26</vt:lpstr>
      <vt:lpstr>PowerPoint Presentation</vt:lpstr>
      <vt:lpstr>PowerPoint Presentation</vt:lpstr>
      <vt:lpstr>PowerPoint Presentation</vt:lpstr>
      <vt:lpstr>CONCLUSION</vt:lpstr>
      <vt:lpstr>Faith Manifesting Works (2:14-26)</vt:lpstr>
      <vt:lpstr>JAMES 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013 - James-2v14-26 - Part 3 - MODIFIED</dc:title>
  <dc:subject>James</dc:subject>
  <dc:creator>A. Woods</dc:creator>
  <cp:lastModifiedBy>Jim McGowan</cp:lastModifiedBy>
  <cp:revision>319</cp:revision>
  <cp:lastPrinted>2021-01-19T19:23:53Z</cp:lastPrinted>
  <dcterms:created xsi:type="dcterms:W3CDTF">2009-02-05T03:17:51Z</dcterms:created>
  <dcterms:modified xsi:type="dcterms:W3CDTF">2021-01-19T19:25:36Z</dcterms:modified>
</cp:coreProperties>
</file>