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9"/>
  </p:notesMasterIdLst>
  <p:handoutMasterIdLst>
    <p:handoutMasterId r:id="rId90"/>
  </p:handoutMasterIdLst>
  <p:sldIdLst>
    <p:sldId id="2094" r:id="rId2"/>
    <p:sldId id="2064" r:id="rId3"/>
    <p:sldId id="1984" r:id="rId4"/>
    <p:sldId id="6578" r:id="rId5"/>
    <p:sldId id="2294" r:id="rId6"/>
    <p:sldId id="6803" r:id="rId7"/>
    <p:sldId id="2072" r:id="rId8"/>
    <p:sldId id="6767" r:id="rId9"/>
    <p:sldId id="6740" r:id="rId10"/>
    <p:sldId id="6742" r:id="rId11"/>
    <p:sldId id="6744" r:id="rId12"/>
    <p:sldId id="6835" r:id="rId13"/>
    <p:sldId id="6756" r:id="rId14"/>
    <p:sldId id="6770" r:id="rId15"/>
    <p:sldId id="6795" r:id="rId16"/>
    <p:sldId id="2092" r:id="rId17"/>
    <p:sldId id="2247" r:id="rId18"/>
    <p:sldId id="2248" r:id="rId19"/>
    <p:sldId id="2249" r:id="rId20"/>
    <p:sldId id="2251" r:id="rId21"/>
    <p:sldId id="6818" r:id="rId22"/>
    <p:sldId id="6819" r:id="rId23"/>
    <p:sldId id="6820" r:id="rId24"/>
    <p:sldId id="6821" r:id="rId25"/>
    <p:sldId id="6796" r:id="rId26"/>
    <p:sldId id="6551" r:id="rId27"/>
    <p:sldId id="6622" r:id="rId28"/>
    <p:sldId id="6822" r:id="rId29"/>
    <p:sldId id="6837" r:id="rId30"/>
    <p:sldId id="6787" r:id="rId31"/>
    <p:sldId id="6334" r:id="rId32"/>
    <p:sldId id="4188" r:id="rId33"/>
    <p:sldId id="6797" r:id="rId34"/>
    <p:sldId id="6836" r:id="rId35"/>
    <p:sldId id="6757" r:id="rId36"/>
    <p:sldId id="6758" r:id="rId37"/>
    <p:sldId id="6746" r:id="rId38"/>
    <p:sldId id="6759" r:id="rId39"/>
    <p:sldId id="6747" r:id="rId40"/>
    <p:sldId id="6760" r:id="rId41"/>
    <p:sldId id="6748" r:id="rId42"/>
    <p:sldId id="6761" r:id="rId43"/>
    <p:sldId id="6749" r:id="rId44"/>
    <p:sldId id="6762" r:id="rId45"/>
    <p:sldId id="6750" r:id="rId46"/>
    <p:sldId id="6763" r:id="rId47"/>
    <p:sldId id="6824" r:id="rId48"/>
    <p:sldId id="6825" r:id="rId49"/>
    <p:sldId id="6788" r:id="rId50"/>
    <p:sldId id="6798" r:id="rId51"/>
    <p:sldId id="6826" r:id="rId52"/>
    <p:sldId id="6730" r:id="rId53"/>
    <p:sldId id="2080" r:id="rId54"/>
    <p:sldId id="1152" r:id="rId55"/>
    <p:sldId id="6402" r:id="rId56"/>
    <p:sldId id="3825" r:id="rId57"/>
    <p:sldId id="6834" r:id="rId58"/>
    <p:sldId id="6751" r:id="rId59"/>
    <p:sldId id="6764" r:id="rId60"/>
    <p:sldId id="6817" r:id="rId61"/>
    <p:sldId id="6827" r:id="rId62"/>
    <p:sldId id="6799" r:id="rId63"/>
    <p:sldId id="6828" r:id="rId64"/>
    <p:sldId id="6752" r:id="rId65"/>
    <p:sldId id="6765" r:id="rId66"/>
    <p:sldId id="6791" r:id="rId67"/>
    <p:sldId id="6737" r:id="rId68"/>
    <p:sldId id="2678" r:id="rId69"/>
    <p:sldId id="5578" r:id="rId70"/>
    <p:sldId id="2628" r:id="rId71"/>
    <p:sldId id="5237" r:id="rId72"/>
    <p:sldId id="6829" r:id="rId73"/>
    <p:sldId id="6830" r:id="rId74"/>
    <p:sldId id="2621" r:id="rId75"/>
    <p:sldId id="6753" r:id="rId76"/>
    <p:sldId id="6766" r:id="rId77"/>
    <p:sldId id="2134" r:id="rId78"/>
    <p:sldId id="3146" r:id="rId79"/>
    <p:sldId id="6831" r:id="rId80"/>
    <p:sldId id="6832" r:id="rId81"/>
    <p:sldId id="6823" r:id="rId82"/>
    <p:sldId id="6833" r:id="rId83"/>
    <p:sldId id="434" r:id="rId84"/>
    <p:sldId id="2033" r:id="rId85"/>
    <p:sldId id="6801" r:id="rId86"/>
    <p:sldId id="6802" r:id="rId87"/>
    <p:sldId id="6290" r:id="rId88"/>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CC"/>
    <a:srgbClr val="000066"/>
    <a:srgbClr val="FFCCFF"/>
    <a:srgbClr val="0000FF"/>
    <a:srgbClr val="FFFF99"/>
    <a:srgbClr val="0099FF"/>
    <a:srgbClr val="FFFF00"/>
    <a:srgbClr val="A50021"/>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F90B03-6704-424E-B241-CFAEF1734A86}" v="7" dt="2020-12-20T18:24:58.769"/>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42" autoAdjust="0"/>
    <p:restoredTop sz="96778" autoAdjust="0"/>
  </p:normalViewPr>
  <p:slideViewPr>
    <p:cSldViewPr>
      <p:cViewPr varScale="1">
        <p:scale>
          <a:sx n="57" d="100"/>
          <a:sy n="57" d="100"/>
        </p:scale>
        <p:origin x="72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328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handoutMaster" Target="handoutMasters/handoutMaster1.xml"/><Relationship Id="rId95"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600" dirty="0"/>
              <a:t>Dr. Andy Woods</a:t>
            </a:r>
          </a:p>
          <a:p>
            <a:pPr>
              <a:defRPr/>
            </a:pPr>
            <a:r>
              <a:rPr lang="en-US" sz="1600" dirty="0"/>
              <a:t>Genesis 021 - 5v3-32 </a:t>
            </a:r>
          </a:p>
          <a:p>
            <a:pPr>
              <a:defRPr/>
            </a:pPr>
            <a:r>
              <a:rPr lang="en-US" sz="1600" dirty="0"/>
              <a:t>01-10-2021</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1/16/2021</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24</a:t>
            </a:fld>
            <a:endParaRPr lang="en-US" altLang="en-US" dirty="0"/>
          </a:p>
        </p:txBody>
      </p:sp>
    </p:spTree>
    <p:extLst>
      <p:ext uri="{BB962C8B-B14F-4D97-AF65-F5344CB8AC3E}">
        <p14:creationId xmlns:p14="http://schemas.microsoft.com/office/powerpoint/2010/main" val="3963904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4/4/2018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36</a:t>
            </a:fld>
            <a:endParaRPr lang="en-US" altLang="en-US" dirty="0"/>
          </a:p>
        </p:txBody>
      </p:sp>
    </p:spTree>
    <p:extLst>
      <p:ext uri="{BB962C8B-B14F-4D97-AF65-F5344CB8AC3E}">
        <p14:creationId xmlns:p14="http://schemas.microsoft.com/office/powerpoint/2010/main" val="122871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60</a:t>
            </a:fld>
            <a:endParaRPr lang="en-US" altLang="en-US" dirty="0"/>
          </a:p>
        </p:txBody>
      </p:sp>
    </p:spTree>
    <p:extLst>
      <p:ext uri="{BB962C8B-B14F-4D97-AF65-F5344CB8AC3E}">
        <p14:creationId xmlns:p14="http://schemas.microsoft.com/office/powerpoint/2010/main" val="2314174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72</a:t>
            </a:fld>
            <a:endParaRPr lang="en-US" altLang="en-US" dirty="0"/>
          </a:p>
        </p:txBody>
      </p:sp>
    </p:spTree>
    <p:extLst>
      <p:ext uri="{BB962C8B-B14F-4D97-AF65-F5344CB8AC3E}">
        <p14:creationId xmlns:p14="http://schemas.microsoft.com/office/powerpoint/2010/main" val="4194060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73</a:t>
            </a:fld>
            <a:endParaRPr lang="en-US" altLang="en-US" dirty="0"/>
          </a:p>
        </p:txBody>
      </p:sp>
    </p:spTree>
    <p:extLst>
      <p:ext uri="{BB962C8B-B14F-4D97-AF65-F5344CB8AC3E}">
        <p14:creationId xmlns:p14="http://schemas.microsoft.com/office/powerpoint/2010/main" val="2824665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79</a:t>
            </a:fld>
            <a:endParaRPr lang="en-US" altLang="en-US" dirty="0"/>
          </a:p>
        </p:txBody>
      </p:sp>
    </p:spTree>
    <p:extLst>
      <p:ext uri="{BB962C8B-B14F-4D97-AF65-F5344CB8AC3E}">
        <p14:creationId xmlns:p14="http://schemas.microsoft.com/office/powerpoint/2010/main" val="1830571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81</a:t>
            </a:fld>
            <a:endParaRPr lang="en-US" altLang="en-US" dirty="0"/>
          </a:p>
        </p:txBody>
      </p:sp>
    </p:spTree>
    <p:extLst>
      <p:ext uri="{BB962C8B-B14F-4D97-AF65-F5344CB8AC3E}">
        <p14:creationId xmlns:p14="http://schemas.microsoft.com/office/powerpoint/2010/main" val="2364895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87</a:t>
            </a:fld>
            <a:endParaRPr lang="en-US" altLang="en-US" dirty="0"/>
          </a:p>
        </p:txBody>
      </p:sp>
    </p:spTree>
    <p:extLst>
      <p:ext uri="{BB962C8B-B14F-4D97-AF65-F5344CB8AC3E}">
        <p14:creationId xmlns:p14="http://schemas.microsoft.com/office/powerpoint/2010/main" val="3935855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4"/>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fld id="{F434306A-9547-419F-A264-AAB67C05F398}" type="slidenum">
              <a:rPr lang="en-US" altLang="en-US"/>
              <a:pPr/>
              <a:t>‹#›</a:t>
            </a:fld>
            <a:endParaRPr lang="en-US" altLang="en-US"/>
          </a:p>
        </p:txBody>
      </p:sp>
    </p:spTree>
    <p:extLst>
      <p:ext uri="{BB962C8B-B14F-4D97-AF65-F5344CB8AC3E}">
        <p14:creationId xmlns:p14="http://schemas.microsoft.com/office/powerpoint/2010/main" val="295793296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32388" y="1946275"/>
            <a:ext cx="3810000" cy="4114800"/>
          </a:xfrm>
        </p:spPr>
        <p:txBody>
          <a:bodyPr/>
          <a:lstStyle/>
          <a:p>
            <a:pPr lvl="0"/>
            <a:endParaRPr lang="en-US" noProof="0" dirty="0"/>
          </a:p>
        </p:txBody>
      </p:sp>
      <p:sp>
        <p:nvSpPr>
          <p:cNvPr id="5" name="Rectangle 35"/>
          <p:cNvSpPr>
            <a:spLocks noGrp="1" noChangeArrowheads="1"/>
          </p:cNvSpPr>
          <p:nvPr>
            <p:ph type="dt" sz="half" idx="10"/>
          </p:nvPr>
        </p:nvSpPr>
        <p:spPr/>
        <p:txBody>
          <a:bodyPr/>
          <a:lstStyle>
            <a:lvl1pPr>
              <a:defRPr/>
            </a:lvl1pPr>
          </a:lstStyle>
          <a:p>
            <a:pPr>
              <a:defRPr/>
            </a:pPr>
            <a:endParaRPr lang="en-US" dirty="0"/>
          </a:p>
        </p:txBody>
      </p:sp>
      <p:sp>
        <p:nvSpPr>
          <p:cNvPr id="6" name="Rectangle 36"/>
          <p:cNvSpPr>
            <a:spLocks noGrp="1" noChangeArrowheads="1"/>
          </p:cNvSpPr>
          <p:nvPr>
            <p:ph type="ftr" sz="quarter" idx="11"/>
          </p:nvPr>
        </p:nvSpPr>
        <p:spPr/>
        <p:txBody>
          <a:bodyPr/>
          <a:lstStyle>
            <a:lvl1pPr>
              <a:defRPr/>
            </a:lvl1pPr>
          </a:lstStyle>
          <a:p>
            <a:pPr>
              <a:defRPr/>
            </a:pPr>
            <a:endParaRPr lang="en-US" dirty="0"/>
          </a:p>
        </p:txBody>
      </p:sp>
      <p:sp>
        <p:nvSpPr>
          <p:cNvPr id="7" name="Rectangle 37"/>
          <p:cNvSpPr>
            <a:spLocks noGrp="1" noChangeArrowheads="1"/>
          </p:cNvSpPr>
          <p:nvPr>
            <p:ph type="sldNum" sz="quarter" idx="12"/>
          </p:nvPr>
        </p:nvSpPr>
        <p:spPr/>
        <p:txBody>
          <a:bodyPr/>
          <a:lstStyle>
            <a:lvl1pPr>
              <a:defRPr smtClean="0"/>
            </a:lvl1pPr>
          </a:lstStyle>
          <a:p>
            <a:pPr>
              <a:defRPr/>
            </a:pPr>
            <a:fld id="{5CE48815-785C-4F68-A4CA-A245BF4D9914}" type="slidenum">
              <a:rPr lang="en-US" altLang="en-US"/>
              <a:pPr>
                <a:defRPr/>
              </a:pPr>
              <a:t>‹#›</a:t>
            </a:fld>
            <a:endParaRPr lang="en-US" altLang="en-US" dirty="0"/>
          </a:p>
        </p:txBody>
      </p:sp>
    </p:spTree>
    <p:extLst>
      <p:ext uri="{BB962C8B-B14F-4D97-AF65-F5344CB8AC3E}">
        <p14:creationId xmlns:p14="http://schemas.microsoft.com/office/powerpoint/2010/main" val="3670216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7" r:id="rId12"/>
    <p:sldLayoutId id="2147488919" r:id="rId13"/>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NULL"/><Relationship Id="rId11" Type="http://schemas.openxmlformats.org/officeDocument/2006/relationships/image" Target="../media/image26.jpeg"/><Relationship Id="rId5" Type="http://schemas.openxmlformats.org/officeDocument/2006/relationships/customXml" Target="../ink/ink2.xml"/><Relationship Id="rId10" Type="http://schemas.openxmlformats.org/officeDocument/2006/relationships/image" Target="../media/image7.png"/><Relationship Id="rId4" Type="http://schemas.openxmlformats.org/officeDocument/2006/relationships/image" Target="NULL"/><Relationship Id="rId9" Type="http://schemas.openxmlformats.org/officeDocument/2006/relationships/image" Target="../media/image25.jpeg"/></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6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7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7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8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95624" y="5334000"/>
            <a:ext cx="5352752" cy="14509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20800" y="16764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1600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4</a:t>
            </a:r>
            <a:r>
              <a:rPr lang="en-US" sz="3600" kern="0" dirty="0">
                <a:effectLst>
                  <a:outerShdw blurRad="38100" dist="38100" dir="2700000" algn="tl">
                    <a:srgbClr val="000000">
                      <a:alpha val="43137"/>
                    </a:srgbClr>
                  </a:outerShdw>
                </a:effectLst>
                <a:cs typeface="Calibri" panose="020F0502020204030204" pitchFamily="34" charset="0"/>
              </a:rPr>
              <a:t>‒5</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effectLst>
                  <a:outerShdw blurRad="38100" dist="38100" dir="2700000" algn="tl">
                    <a:srgbClr val="000000">
                      <a:alpha val="43137"/>
                    </a:srgbClr>
                  </a:outerShdw>
                </a:effectLst>
                <a:sym typeface="Symbol" pitchFamily="18" charset="2"/>
              </a:rPr>
              <a:t>The First Murder and Continuation of the Messianic Promise</a:t>
            </a:r>
          </a:p>
        </p:txBody>
      </p:sp>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461682" y="1371600"/>
            <a:ext cx="5634318" cy="4114800"/>
          </a:xfrm>
        </p:spPr>
        <p:txBody>
          <a:bodyPr/>
          <a:lstStyle/>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Jared (5:18-20)</a:t>
            </a:r>
          </a:p>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Enoch (5:21-24)</a:t>
            </a:r>
          </a:p>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Methuselah (5:25-27)</a:t>
            </a:r>
          </a:p>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Lamech (5:28-31)</a:t>
            </a:r>
          </a:p>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Noah (5:32)</a:t>
            </a:r>
          </a:p>
        </p:txBody>
      </p:sp>
      <p:pic>
        <p:nvPicPr>
          <p:cNvPr id="5" name="Picture 4">
            <a:extLst>
              <a:ext uri="{FF2B5EF4-FFF2-40B4-BE49-F238E27FC236}">
                <a16:creationId xmlns:a16="http://schemas.microsoft.com/office/drawing/2014/main" id="{40ABD9B2-D975-4067-AFE8-D81E325DE81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0200" y="2057281"/>
            <a:ext cx="3225064" cy="2743438"/>
          </a:xfrm>
          <a:prstGeom prst="rect">
            <a:avLst/>
          </a:prstGeom>
        </p:spPr>
      </p:pic>
      <p:sp>
        <p:nvSpPr>
          <p:cNvPr id="7" name="Rectangle 2">
            <a:extLst>
              <a:ext uri="{FF2B5EF4-FFF2-40B4-BE49-F238E27FC236}">
                <a16:creationId xmlns:a16="http://schemas.microsoft.com/office/drawing/2014/main" id="{53E114FC-38B5-4306-BB67-291F2818A04A}"/>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Genesis 5 Outline</a:t>
            </a:r>
          </a:p>
        </p:txBody>
      </p:sp>
    </p:spTree>
    <p:extLst>
      <p:ext uri="{BB962C8B-B14F-4D97-AF65-F5344CB8AC3E}">
        <p14:creationId xmlns:p14="http://schemas.microsoft.com/office/powerpoint/2010/main" val="241414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457200" y="1371600"/>
            <a:ext cx="5791200" cy="4953000"/>
          </a:xfrm>
        </p:spPr>
        <p:txBody>
          <a:bodyPr/>
          <a:lstStyle/>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Introduction (5:1-2)</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Adam (5:3-5)</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Seth (5:6-8)</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Enosh (5:9-11)</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Kenan (5:12-14)</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Mahalalel (5:15-17)</a:t>
            </a:r>
          </a:p>
        </p:txBody>
      </p:sp>
      <p:pic>
        <p:nvPicPr>
          <p:cNvPr id="6" name="Picture 5">
            <a:extLst>
              <a:ext uri="{FF2B5EF4-FFF2-40B4-BE49-F238E27FC236}">
                <a16:creationId xmlns:a16="http://schemas.microsoft.com/office/drawing/2014/main" id="{E6B24D8A-994F-4E53-A192-63A340EB42C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0200" y="2057281"/>
            <a:ext cx="3225064" cy="2743438"/>
          </a:xfrm>
          <a:prstGeom prst="rect">
            <a:avLst/>
          </a:prstGeom>
        </p:spPr>
      </p:pic>
      <p:sp>
        <p:nvSpPr>
          <p:cNvPr id="8" name="Rectangle 2">
            <a:extLst>
              <a:ext uri="{FF2B5EF4-FFF2-40B4-BE49-F238E27FC236}">
                <a16:creationId xmlns:a16="http://schemas.microsoft.com/office/drawing/2014/main" id="{7F28439D-5188-4799-AFC6-96714123AB19}"/>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Genesis 5 Outline</a:t>
            </a:r>
          </a:p>
        </p:txBody>
      </p:sp>
    </p:spTree>
    <p:extLst>
      <p:ext uri="{BB962C8B-B14F-4D97-AF65-F5344CB8AC3E}">
        <p14:creationId xmlns:p14="http://schemas.microsoft.com/office/powerpoint/2010/main" val="214626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457200" y="1371600"/>
            <a:ext cx="5791200" cy="4953000"/>
          </a:xfrm>
        </p:spPr>
        <p:txBody>
          <a:bodyPr/>
          <a:lstStyle/>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Introduction (5:1-2)</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Adam (5:3-5)</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Seth (5:6-8)</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Enosh (5:9-11)</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Kenan (5:12-14)</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Mahalalel (5:15-17)</a:t>
            </a:r>
          </a:p>
        </p:txBody>
      </p:sp>
      <p:pic>
        <p:nvPicPr>
          <p:cNvPr id="6" name="Picture 5">
            <a:extLst>
              <a:ext uri="{FF2B5EF4-FFF2-40B4-BE49-F238E27FC236}">
                <a16:creationId xmlns:a16="http://schemas.microsoft.com/office/drawing/2014/main" id="{E6B24D8A-994F-4E53-A192-63A340EB42C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0200" y="2057281"/>
            <a:ext cx="3225064" cy="2743438"/>
          </a:xfrm>
          <a:prstGeom prst="rect">
            <a:avLst/>
          </a:prstGeom>
        </p:spPr>
      </p:pic>
      <p:sp>
        <p:nvSpPr>
          <p:cNvPr id="8" name="Rectangle 2">
            <a:extLst>
              <a:ext uri="{FF2B5EF4-FFF2-40B4-BE49-F238E27FC236}">
                <a16:creationId xmlns:a16="http://schemas.microsoft.com/office/drawing/2014/main" id="{7F28439D-5188-4799-AFC6-96714123AB19}"/>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Genesis 5 Outline</a:t>
            </a:r>
          </a:p>
        </p:txBody>
      </p:sp>
    </p:spTree>
    <p:extLst>
      <p:ext uri="{BB962C8B-B14F-4D97-AF65-F5344CB8AC3E}">
        <p14:creationId xmlns:p14="http://schemas.microsoft.com/office/powerpoint/2010/main" val="3206669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Six-Fold Pattern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Genesis 5:3-5</a:t>
            </a:r>
            <a:endParaRPr lang="en-US" sz="3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24931" name="Rectangle 3"/>
          <p:cNvSpPr>
            <a:spLocks noGrp="1" noChangeArrowheads="1"/>
          </p:cNvSpPr>
          <p:nvPr>
            <p:ph type="body" idx="1"/>
          </p:nvPr>
        </p:nvSpPr>
        <p:spPr>
          <a:xfrm>
            <a:off x="1295400" y="1600200"/>
            <a:ext cx="6553200" cy="4953000"/>
          </a:xfrm>
        </p:spPr>
        <p:txBody>
          <a:bodyPr/>
          <a:lstStyle/>
          <a:p>
            <a:pPr marL="457200" lvl="1" indent="-457200" eaLnBrk="1" hangingPunct="1">
              <a:spcBef>
                <a:spcPts val="0"/>
              </a:spcBef>
              <a:spcAft>
                <a:spcPts val="30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Name &amp; meaning: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Adam; Man</a:t>
            </a:r>
          </a:p>
          <a:p>
            <a:pPr marL="457200" lvl="1" indent="-457200" eaLnBrk="1" hangingPunct="1">
              <a:spcBef>
                <a:spcPts val="0"/>
              </a:spcBef>
              <a:spcAft>
                <a:spcPts val="30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Age at birth of seed-son: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130 years</a:t>
            </a:r>
          </a:p>
          <a:p>
            <a:pPr marL="457200" lvl="1" indent="-457200" eaLnBrk="1" hangingPunct="1">
              <a:spcBef>
                <a:spcPts val="0"/>
              </a:spcBef>
              <a:spcAft>
                <a:spcPts val="30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Additional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800 years</a:t>
            </a:r>
          </a:p>
          <a:p>
            <a:pPr marL="457200" lvl="1" indent="-457200" eaLnBrk="1" hangingPunct="1">
              <a:spcBef>
                <a:spcPts val="0"/>
              </a:spcBef>
              <a:spcAft>
                <a:spcPts val="30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Begat other sons &amp; daughters: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Yes</a:t>
            </a:r>
          </a:p>
          <a:p>
            <a:pPr marL="457200" lvl="1" indent="-457200" eaLnBrk="1" hangingPunct="1">
              <a:spcBef>
                <a:spcPts val="0"/>
              </a:spcBef>
              <a:spcAft>
                <a:spcPts val="30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Total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930 years</a:t>
            </a:r>
          </a:p>
          <a:p>
            <a:pPr marL="457200" lvl="1" indent="-457200" eaLnBrk="1" hangingPunct="1">
              <a:spcBef>
                <a:spcPts val="0"/>
              </a:spcBef>
              <a:spcAft>
                <a:spcPts val="30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Death: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Yes</a:t>
            </a:r>
          </a:p>
        </p:txBody>
      </p:sp>
      <p:pic>
        <p:nvPicPr>
          <p:cNvPr id="7" name="Picture 6">
            <a:extLst>
              <a:ext uri="{FF2B5EF4-FFF2-40B4-BE49-F238E27FC236}">
                <a16:creationId xmlns:a16="http://schemas.microsoft.com/office/drawing/2014/main" id="{EF9381A2-C196-48AE-8A0F-239A530E2D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2046048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Six-fold Repetition: Significance</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(Gen 5)</a:t>
            </a:r>
          </a:p>
        </p:txBody>
      </p:sp>
      <p:sp>
        <p:nvSpPr>
          <p:cNvPr id="131075" name="Rectangle 3"/>
          <p:cNvSpPr>
            <a:spLocks noGrp="1" noChangeArrowheads="1"/>
          </p:cNvSpPr>
          <p:nvPr>
            <p:ph type="body" idx="1"/>
          </p:nvPr>
        </p:nvSpPr>
        <p:spPr>
          <a:xfrm>
            <a:off x="0" y="1386840"/>
            <a:ext cx="9144000" cy="408432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Names indicate historicity (1 Chron. 1:1-4; Luke 3:36-38; Heb. 11:4-7)</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Age of patriarch at birth of seed-son demonstrate no genealogical gaps</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Begetting of other sons and daughters explains the population explosion (Gen. 4:14, 17; 6:1)</a:t>
            </a:r>
          </a:p>
        </p:txBody>
      </p:sp>
      <p:pic>
        <p:nvPicPr>
          <p:cNvPr id="5" name="Picture 4">
            <a:extLst>
              <a:ext uri="{FF2B5EF4-FFF2-40B4-BE49-F238E27FC236}">
                <a16:creationId xmlns:a16="http://schemas.microsoft.com/office/drawing/2014/main" id="{06016773-4E42-43E6-9641-E015B51E2F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348147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Six-fold Repetition: Significance</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5)</a:t>
            </a:r>
          </a:p>
        </p:txBody>
      </p:sp>
      <p:sp>
        <p:nvSpPr>
          <p:cNvPr id="131075" name="Rectangle 3"/>
          <p:cNvSpPr>
            <a:spLocks noGrp="1" noChangeArrowheads="1"/>
          </p:cNvSpPr>
          <p:nvPr>
            <p:ph type="body" idx="1"/>
          </p:nvPr>
        </p:nvSpPr>
        <p:spPr>
          <a:xfrm>
            <a:off x="0" y="1402080"/>
            <a:ext cx="9144000" cy="5379720"/>
          </a:xfrm>
        </p:spPr>
        <p:txBody>
          <a:bodyPr/>
          <a:lstStyle/>
          <a:p>
            <a:pPr marL="514350" lvl="2" indent="-514350" eaLnBrk="1" hangingPunct="1">
              <a:spcBef>
                <a:spcPts val="0"/>
              </a:spcBef>
              <a:spcAft>
                <a:spcPts val="3000"/>
              </a:spcAft>
              <a:buClr>
                <a:srgbClr val="CC66FF"/>
              </a:buClr>
              <a:buSzPct val="100000"/>
              <a:buFont typeface="+mj-lt"/>
              <a:buAutoNum type="alphaUcPeriod" startAt="4"/>
              <a:defRPr/>
            </a:pPr>
            <a:r>
              <a:rPr lang="en-US" b="1" u="sng" dirty="0">
                <a:solidFill>
                  <a:srgbClr val="FFFFCC"/>
                </a:solidFill>
                <a:effectLst>
                  <a:outerShdw blurRad="38100" dist="38100" dir="2700000" algn="tl">
                    <a:srgbClr val="000000">
                      <a:alpha val="43137"/>
                    </a:srgbClr>
                  </a:outerShdw>
                </a:effectLst>
                <a:ea typeface="+mn-ea"/>
                <a:cs typeface="+mn-cs"/>
              </a:rPr>
              <a:t>Long patriarchal ages at time of death indicate ante-diluvian conditions </a:t>
            </a:r>
          </a:p>
          <a:p>
            <a:pPr marL="457200" lvl="2" indent="-457200" eaLnBrk="1" hangingPunct="1">
              <a:spcBef>
                <a:spcPts val="0"/>
              </a:spcBef>
              <a:spcAft>
                <a:spcPts val="3000"/>
              </a:spcAft>
              <a:buClr>
                <a:srgbClr val="CC66FF"/>
              </a:buClr>
              <a:buSzPct val="100000"/>
              <a:buFont typeface="+mj-lt"/>
              <a:buAutoNum type="alphaUcPeriod" startAt="4"/>
              <a:defRPr/>
            </a:pPr>
            <a:r>
              <a:rPr lang="en-US" dirty="0">
                <a:effectLst>
                  <a:outerShdw blurRad="38100" dist="38100" dir="2700000" algn="tl">
                    <a:srgbClr val="000000">
                      <a:alpha val="43137"/>
                    </a:srgbClr>
                  </a:outerShdw>
                </a:effectLst>
              </a:rPr>
              <a:t>Repetition of “and he died” shows the reality of the curse (Gen 2:17; 3:19)</a:t>
            </a:r>
          </a:p>
          <a:p>
            <a:pPr marL="457200" lvl="2" indent="-457200" eaLnBrk="1" hangingPunct="1">
              <a:spcBef>
                <a:spcPts val="0"/>
              </a:spcBef>
              <a:spcAft>
                <a:spcPts val="3000"/>
              </a:spcAft>
              <a:buClr>
                <a:srgbClr val="CC66FF"/>
              </a:buClr>
              <a:buSzPct val="100000"/>
              <a:buFont typeface="+mj-lt"/>
              <a:buAutoNum type="alphaUcPeriod" startAt="4"/>
              <a:defRPr/>
            </a:pPr>
            <a:r>
              <a:rPr lang="en-US" dirty="0">
                <a:effectLst>
                  <a:outerShdw blurRad="38100" dist="38100" dir="2700000" algn="tl">
                    <a:srgbClr val="000000">
                      <a:alpha val="43137"/>
                    </a:srgbClr>
                  </a:outerShdw>
                </a:effectLst>
              </a:rPr>
              <a:t>Monotony allows easy memorization and immediately draws attention to deviations</a:t>
            </a:r>
          </a:p>
        </p:txBody>
      </p:sp>
      <p:pic>
        <p:nvPicPr>
          <p:cNvPr id="5" name="Picture 4">
            <a:extLst>
              <a:ext uri="{FF2B5EF4-FFF2-40B4-BE49-F238E27FC236}">
                <a16:creationId xmlns:a16="http://schemas.microsoft.com/office/drawing/2014/main" id="{0E495FC1-DD10-43D4-8CF3-392A1854D2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2172455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Image result for patriarchs Genesis 5, 11"/>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07818" y="228600"/>
            <a:ext cx="8728364" cy="6400800"/>
          </a:xfrm>
          <a:prstGeom prst="rect">
            <a:avLst/>
          </a:prstGeom>
          <a:noFill/>
          <a:ln w="9525">
            <a:noFill/>
            <a:miter lim="800000"/>
            <a:headEnd/>
            <a:tailEnd/>
          </a:ln>
        </p:spPr>
      </p:pic>
    </p:spTree>
    <p:extLst>
      <p:ext uri="{BB962C8B-B14F-4D97-AF65-F5344CB8AC3E}">
        <p14:creationId xmlns:p14="http://schemas.microsoft.com/office/powerpoint/2010/main" val="13307140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purifiedbyfaith.com/CreationEvolution/Genesis6thru9/images/WaterCanopy.gif"/>
          <p:cNvPicPr>
            <a:picLocks noChangeAspect="1" noChangeArrowheads="1"/>
          </p:cNvPicPr>
          <p:nvPr/>
        </p:nvPicPr>
        <p:blipFill>
          <a:blip r:embed="rId2" cstate="print"/>
          <a:srcRect/>
          <a:stretch>
            <a:fillRect/>
          </a:stretch>
        </p:blipFill>
        <p:spPr bwMode="auto">
          <a:xfrm>
            <a:off x="280988" y="571500"/>
            <a:ext cx="8582025" cy="571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2peter3.com/wp-content/uploads/2015/09/canopy-theory.jpg"/>
          <p:cNvPicPr>
            <a:picLocks noChangeAspect="1" noChangeArrowheads="1"/>
          </p:cNvPicPr>
          <p:nvPr/>
        </p:nvPicPr>
        <p:blipFill>
          <a:blip r:embed="rId2" cstate="print"/>
          <a:srcRect/>
          <a:stretch>
            <a:fillRect/>
          </a:stretch>
        </p:blipFill>
        <p:spPr bwMode="auto">
          <a:xfrm>
            <a:off x="342900" y="257175"/>
            <a:ext cx="8458200" cy="63436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333500" y="228600"/>
            <a:ext cx="6477000" cy="1143000"/>
          </a:xfrm>
        </p:spPr>
        <p:txBody>
          <a:bodyPr/>
          <a:lstStyle/>
          <a:p>
            <a:pPr algn="ctr" eaLnBrk="1" hangingPunct="1"/>
            <a:r>
              <a:rPr lang="en-US" sz="3600" dirty="0">
                <a:cs typeface="Calibri" panose="020F0502020204030204" pitchFamily="34" charset="0"/>
              </a:rPr>
              <a:t>Day 2 Canopy Theory </a:t>
            </a:r>
            <a:br>
              <a:rPr lang="en-US" sz="3600" dirty="0">
                <a:cs typeface="Calibri" panose="020F0502020204030204" pitchFamily="34" charset="0"/>
              </a:rPr>
            </a:br>
            <a:r>
              <a:rPr lang="en-US" sz="3200" dirty="0">
                <a:solidFill>
                  <a:schemeClr val="tx1"/>
                </a:solidFill>
                <a:effectLst>
                  <a:outerShdw blurRad="38100" dist="38100" dir="2700000" algn="tl">
                    <a:srgbClr val="000000"/>
                  </a:outerShdw>
                </a:effectLst>
                <a:ea typeface="+mn-ea"/>
                <a:cs typeface="+mn-cs"/>
              </a:rPr>
              <a:t>(Gen 1:6-8)</a:t>
            </a:r>
          </a:p>
        </p:txBody>
      </p:sp>
      <p:sp>
        <p:nvSpPr>
          <p:cNvPr id="78851" name="Rectangle 3"/>
          <p:cNvSpPr>
            <a:spLocks noGrp="1" noChangeArrowheads="1"/>
          </p:cNvSpPr>
          <p:nvPr>
            <p:ph type="body" idx="1"/>
          </p:nvPr>
        </p:nvSpPr>
        <p:spPr>
          <a:xfrm>
            <a:off x="342900" y="1600200"/>
            <a:ext cx="8458200" cy="4460875"/>
          </a:xfrm>
        </p:spPr>
        <p:txBody>
          <a:bodyPr/>
          <a:lstStyle/>
          <a:p>
            <a:pPr marL="461963" indent="-461963" algn="just" eaLnBrk="1" hangingPunct="1">
              <a:spcBef>
                <a:spcPts val="0"/>
              </a:spcBef>
              <a:spcAft>
                <a:spcPts val="2400"/>
              </a:spcAft>
              <a:defRPr/>
            </a:pPr>
            <a:r>
              <a:rPr lang="en-US" dirty="0"/>
              <a:t>Implied – Gen. 1:6-7; Ps. 148:4</a:t>
            </a:r>
          </a:p>
          <a:p>
            <a:pPr marL="461963" indent="-461963" algn="just" eaLnBrk="1" hangingPunct="1">
              <a:spcBef>
                <a:spcPts val="0"/>
              </a:spcBef>
              <a:spcAft>
                <a:spcPts val="2400"/>
              </a:spcAft>
              <a:defRPr/>
            </a:pPr>
            <a:r>
              <a:rPr lang="en-US" dirty="0"/>
              <a:t>Explains</a:t>
            </a:r>
          </a:p>
          <a:p>
            <a:pPr marL="914400" lvl="1" indent="-457200" algn="just" eaLnBrk="1" hangingPunct="1">
              <a:spcBef>
                <a:spcPts val="0"/>
              </a:spcBef>
              <a:spcAft>
                <a:spcPts val="2400"/>
              </a:spcAft>
              <a:defRPr/>
            </a:pPr>
            <a:r>
              <a:rPr lang="en-US" sz="2800" dirty="0"/>
              <a:t>Long life spans of early man – Gen. 5:5, 27</a:t>
            </a:r>
          </a:p>
          <a:p>
            <a:pPr marL="914400" lvl="1" indent="-457200" algn="just" eaLnBrk="1" hangingPunct="1">
              <a:spcBef>
                <a:spcPts val="0"/>
              </a:spcBef>
              <a:spcAft>
                <a:spcPts val="2400"/>
              </a:spcAft>
              <a:defRPr/>
            </a:pPr>
            <a:r>
              <a:rPr lang="en-US" sz="2800" dirty="0"/>
              <a:t>Strange beasts – (Gen. 1:24-25; Job 40‒41)</a:t>
            </a:r>
          </a:p>
          <a:p>
            <a:pPr marL="914400" lvl="1" indent="-457200" algn="just" eaLnBrk="1" hangingPunct="1">
              <a:spcBef>
                <a:spcPts val="0"/>
              </a:spcBef>
              <a:spcAft>
                <a:spcPts val="2400"/>
              </a:spcAft>
              <a:defRPr/>
            </a:pPr>
            <a:r>
              <a:rPr lang="en-US" sz="2800" dirty="0"/>
              <a:t>Where the flood waters came from – (Gen. 2:5-6)</a:t>
            </a:r>
          </a:p>
          <a:p>
            <a:pPr marL="914400" lvl="1" indent="-457200" algn="just" eaLnBrk="1" hangingPunct="1">
              <a:spcBef>
                <a:spcPts val="0"/>
              </a:spcBef>
              <a:spcAft>
                <a:spcPts val="2400"/>
              </a:spcAft>
              <a:defRPr/>
            </a:pPr>
            <a:r>
              <a:rPr lang="en-US" sz="2800" dirty="0"/>
              <a:t>Why man’s post-flood life span cut short – (Gen. 11:24-25)</a:t>
            </a:r>
          </a:p>
        </p:txBody>
      </p:sp>
      <p:pic>
        <p:nvPicPr>
          <p:cNvPr id="2" name="Picture 1">
            <a:extLst>
              <a:ext uri="{FF2B5EF4-FFF2-40B4-BE49-F238E27FC236}">
                <a16:creationId xmlns:a16="http://schemas.microsoft.com/office/drawing/2014/main" id="{0C959778-6B16-48F2-A3BD-28D43CCAA2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latin typeface="Calibri" panose="020F0502020204030204" pitchFamily="34" charset="0"/>
              </a:rPr>
              <a:t>GENESIS STRUCTURE</a:t>
            </a:r>
          </a:p>
        </p:txBody>
      </p:sp>
      <p:sp>
        <p:nvSpPr>
          <p:cNvPr id="92163" name="Rectangle 2051"/>
          <p:cNvSpPr>
            <a:spLocks noGrp="1" noChangeArrowheads="1"/>
          </p:cNvSpPr>
          <p:nvPr>
            <p:ph type="body" idx="1"/>
          </p:nvPr>
        </p:nvSpPr>
        <p:spPr>
          <a:xfrm>
            <a:off x="495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Human race (Gen. 1‒11)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Hebrew race (Gen. 12‒50)</a:t>
            </a: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5785"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851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2146" name="Picture 2" descr="Image result for what was the average age of the patriarchs mentioned in genesis 5 and 11"/>
          <p:cNvPicPr>
            <a:picLocks noChangeAspect="1" noChangeArrowheads="1"/>
          </p:cNvPicPr>
          <p:nvPr/>
        </p:nvPicPr>
        <p:blipFill rotWithShape="1">
          <a:blip r:embed="rId2" cstate="print"/>
          <a:srcRect l="1330" t="4427" r="8162" b="7032"/>
          <a:stretch/>
        </p:blipFill>
        <p:spPr bwMode="auto">
          <a:xfrm>
            <a:off x="295835" y="228600"/>
            <a:ext cx="8552330"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295400"/>
            <a:ext cx="9144000" cy="5334000"/>
          </a:xfrm>
        </p:spPr>
        <p:txBody>
          <a:bodyPr/>
          <a:lstStyle/>
          <a:p>
            <a:pPr marL="0" marR="0" indent="0" algn="just">
              <a:spcBef>
                <a:spcPts val="0"/>
              </a:spcBef>
              <a:spcAft>
                <a:spcPts val="0"/>
              </a:spcAft>
              <a:buNone/>
            </a:pPr>
            <a:r>
              <a:rPr lang="en-US" altLang="en-US" sz="2700" dirty="0">
                <a:effectLst>
                  <a:outerShdw blurRad="38100" dist="38100" dir="2700000" algn="tl">
                    <a:srgbClr val="000000">
                      <a:alpha val="43137"/>
                    </a:srgbClr>
                  </a:outerShdw>
                </a:effectLst>
              </a:rPr>
              <a:t>“</a:t>
            </a:r>
            <a:r>
              <a:rPr lang="en-US" sz="2700" dirty="0">
                <a:effectLst>
                  <a:outerShdw blurRad="38100" dist="38100" dir="2700000" algn="tl">
                    <a:srgbClr val="000000">
                      <a:alpha val="43137"/>
                    </a:srgbClr>
                  </a:outerShdw>
                </a:effectLst>
              </a:rPr>
              <a:t>...the upper waters would provide a sort of protective canopy (‘a tent to dwell in’) for earth’s inhabitants, and the space between would provide an atmospheric reservoir to maintain the breath of life...The ‘waters above the firmament’ thus probably constituted a vast blanket of water vapor above the troposphere and possibly above the stratosphere as well, in the high-temperature region now known as the ionosphere, and extending far into space. They could not have been the clouds of water...there was no ‘rain upon the earth’ in those days (Genesis 2:5), nor any ‘bow in the cloud’ (Genesis 9:13), both of which must have been present if these upper waters represented merely the regime of clouds which functions in the present hydrologic economy.” </a:t>
            </a:r>
            <a:endParaRPr lang="en-US" altLang="en-US" sz="27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2571750" y="219670"/>
            <a:ext cx="4000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Henry M. Morris</a:t>
            </a:r>
          </a:p>
          <a:p>
            <a:pPr algn="ctr"/>
            <a:r>
              <a:rPr lang="en-US" altLang="en-US" sz="1800" i="1" dirty="0">
                <a:effectLst>
                  <a:outerShdw blurRad="38100" dist="38100" dir="2700000" algn="tl">
                    <a:srgbClr val="000000"/>
                  </a:outerShdw>
                </a:effectLst>
                <a:latin typeface="Calibri" panose="020F0502020204030204" pitchFamily="34" charset="0"/>
                <a:cs typeface="+mn-cs"/>
              </a:rPr>
              <a:t>The Genesis Record, 58-61</a:t>
            </a:r>
          </a:p>
        </p:txBody>
      </p:sp>
      <p:pic>
        <p:nvPicPr>
          <p:cNvPr id="5" name="Picture 2" descr="Genesis Record: Morris, Henry M.: 9780801072826: Amazon.com: Books">
            <a:extLst>
              <a:ext uri="{FF2B5EF4-FFF2-40B4-BE49-F238E27FC236}">
                <a16:creationId xmlns:a16="http://schemas.microsoft.com/office/drawing/2014/main" id="{7129DEAE-1D12-4A47-88C8-DE2AD62C3A2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1" y="76200"/>
            <a:ext cx="730190" cy="10972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0F1BED4-BEA9-4200-BB9E-0926276BC3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395335033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295400"/>
            <a:ext cx="9144000" cy="5266730"/>
          </a:xfrm>
        </p:spPr>
        <p:txBody>
          <a:bodyPr/>
          <a:lstStyle/>
          <a:p>
            <a:pPr marL="0" marR="0" indent="0" algn="just">
              <a:spcBef>
                <a:spcPts val="0"/>
              </a:spcBef>
              <a:spcAft>
                <a:spcPts val="0"/>
              </a:spcAft>
              <a:buNone/>
            </a:pPr>
            <a:r>
              <a:rPr lang="en-US" altLang="en-US" sz="2600" dirty="0">
                <a:effectLst>
                  <a:outerShdw blurRad="38100" dist="38100" dir="2700000" algn="tl">
                    <a:srgbClr val="000000">
                      <a:alpha val="43137"/>
                    </a:srgbClr>
                  </a:outerShdw>
                </a:effectLst>
              </a:rPr>
              <a:t>“</a:t>
            </a:r>
            <a:r>
              <a:rPr lang="en-US" sz="2600" dirty="0">
                <a:effectLst>
                  <a:outerShdw blurRad="38100" dist="38100" dir="2700000" algn="tl">
                    <a:srgbClr val="000000">
                      <a:alpha val="43137"/>
                    </a:srgbClr>
                  </a:outerShdw>
                </a:effectLst>
              </a:rPr>
              <a:t>The concept of an antediluvian water canopy over the earth has appeared in many writings, both ancient and modern...Furthermore, a vapor canopy could be more easily maintained aloft and would serve much more effectively as a marvelous sustainer of vigorous life conditions on the earth...Since water vapor has the ability both to transmit incoming solar radiation and to retain and disperse much of the radiation reflected from the earth’s surface, it would serve as a global greenhouse, maintaining an essentially uniformly pleasant warm temperature all over the world...The combination of warm temperature and adequate moisture everywhere would be conducive later to extensive stands of lush vegetation all over the world, with no barren deserts or ice caps.”</a:t>
            </a:r>
            <a:endParaRPr lang="en-US" altLang="en-US" sz="26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2571750" y="219670"/>
            <a:ext cx="4000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Henry M. Morris</a:t>
            </a:r>
          </a:p>
          <a:p>
            <a:pPr algn="ctr"/>
            <a:r>
              <a:rPr lang="en-US" altLang="en-US" sz="1800" i="1" dirty="0">
                <a:effectLst>
                  <a:outerShdw blurRad="38100" dist="38100" dir="2700000" algn="tl">
                    <a:srgbClr val="000000"/>
                  </a:outerShdw>
                </a:effectLst>
                <a:latin typeface="Calibri" panose="020F0502020204030204" pitchFamily="34" charset="0"/>
                <a:cs typeface="+mn-cs"/>
              </a:rPr>
              <a:t>The Genesis Record, 58-61</a:t>
            </a:r>
          </a:p>
        </p:txBody>
      </p:sp>
      <p:pic>
        <p:nvPicPr>
          <p:cNvPr id="5" name="Picture 2" descr="Genesis Record: Morris, Henry M.: 9780801072826: Amazon.com: Books">
            <a:extLst>
              <a:ext uri="{FF2B5EF4-FFF2-40B4-BE49-F238E27FC236}">
                <a16:creationId xmlns:a16="http://schemas.microsoft.com/office/drawing/2014/main" id="{7129DEAE-1D12-4A47-88C8-DE2AD62C3A2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1" y="76200"/>
            <a:ext cx="730190" cy="10972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E8E737B-E2CB-486C-956D-2EC5A3A4D7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45455066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33867" y="1439332"/>
            <a:ext cx="9144000" cy="5198997"/>
          </a:xfrm>
        </p:spPr>
        <p:txBody>
          <a:bodyPr/>
          <a:lstStyle/>
          <a:p>
            <a:pPr marL="0" marR="0" indent="0" algn="just">
              <a:spcBef>
                <a:spcPts val="0"/>
              </a:spcBef>
              <a:spcAft>
                <a:spcPts val="0"/>
              </a:spcAft>
              <a:buNone/>
            </a:pPr>
            <a:r>
              <a:rPr lang="en-US" altLang="en-US" sz="2800" dirty="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A vapor canopy would also be highly effective in filtering out ultraviolet radiations, cosmic rays, and other destructive energies from outer space. These are known to be the source of both somatic and genetic mutations, which decrease the viability of the individual and the species, respectively. Thus the canopy would contribute effectively to human and animal health and longevity...Later, when needed, these upper waters would provide the reservoir from which God would send the great Flood, to save the godly remnant from the hopelessly corrupt population of that day...</a:t>
            </a:r>
            <a:r>
              <a:rPr lang="en-US" altLang="en-US" sz="2800" dirty="0">
                <a:effectLst>
                  <a:outerShdw blurRad="38100" dist="38100" dir="2700000" algn="tl">
                    <a:srgbClr val="000000">
                      <a:alpha val="43137"/>
                    </a:srgbClr>
                  </a:outerShdw>
                </a:effectLst>
                <a:cs typeface="Calibri" panose="020F0502020204030204" pitchFamily="34" charset="0"/>
              </a:rPr>
              <a:t>”</a:t>
            </a:r>
            <a:endParaRPr lang="en-US" altLang="en-US" sz="28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2571750" y="219670"/>
            <a:ext cx="4000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Henry M. Morris</a:t>
            </a:r>
          </a:p>
          <a:p>
            <a:pPr algn="ctr"/>
            <a:r>
              <a:rPr lang="en-US" altLang="en-US" sz="1800" i="1" dirty="0">
                <a:effectLst>
                  <a:outerShdw blurRad="38100" dist="38100" dir="2700000" algn="tl">
                    <a:srgbClr val="000000"/>
                  </a:outerShdw>
                </a:effectLst>
                <a:latin typeface="Calibri" panose="020F0502020204030204" pitchFamily="34" charset="0"/>
                <a:cs typeface="+mn-cs"/>
              </a:rPr>
              <a:t>The Genesis Record, 58-61</a:t>
            </a:r>
          </a:p>
        </p:txBody>
      </p:sp>
      <p:pic>
        <p:nvPicPr>
          <p:cNvPr id="5" name="Picture 2" descr="Genesis Record: Morris, Henry M.: 9780801072826: Amazon.com: Books">
            <a:extLst>
              <a:ext uri="{FF2B5EF4-FFF2-40B4-BE49-F238E27FC236}">
                <a16:creationId xmlns:a16="http://schemas.microsoft.com/office/drawing/2014/main" id="{7129DEAE-1D12-4A47-88C8-DE2AD62C3A2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1" y="76200"/>
            <a:ext cx="730190" cy="10972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C2B557C-2948-4710-9C62-EF8CF760EE8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196327814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447800"/>
            <a:ext cx="9143999" cy="4800600"/>
          </a:xfrm>
        </p:spPr>
        <p:txBody>
          <a:bodyPr/>
          <a:lstStyle/>
          <a:p>
            <a:pPr marL="0" indent="0" algn="just">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The years here are normal years. They are not months, as some people have tried to make them, again, only to accommodate the assumption that no one could have ever lived as long as the Bible shows them living. If months were indicated rather than years, some of these people would have given birth to children while they were themselves children.</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Record, 141</a:t>
            </a:r>
          </a:p>
        </p:txBody>
      </p:sp>
      <p:pic>
        <p:nvPicPr>
          <p:cNvPr id="6" name="Picture 5">
            <a:extLst>
              <a:ext uri="{FF2B5EF4-FFF2-40B4-BE49-F238E27FC236}">
                <a16:creationId xmlns:a16="http://schemas.microsoft.com/office/drawing/2014/main" id="{BEA09C3C-590B-419E-B2EA-32AB55A642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5" name="Picture 4">
            <a:extLst>
              <a:ext uri="{FF2B5EF4-FFF2-40B4-BE49-F238E27FC236}">
                <a16:creationId xmlns:a16="http://schemas.microsoft.com/office/drawing/2014/main" id="{C390F64D-BC68-4D9E-821E-19357F5A2A7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316739750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Six-fold Repetition: Significance</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5)</a:t>
            </a:r>
          </a:p>
        </p:txBody>
      </p:sp>
      <p:sp>
        <p:nvSpPr>
          <p:cNvPr id="131075" name="Rectangle 3"/>
          <p:cNvSpPr>
            <a:spLocks noGrp="1" noChangeArrowheads="1"/>
          </p:cNvSpPr>
          <p:nvPr>
            <p:ph type="body" idx="1"/>
          </p:nvPr>
        </p:nvSpPr>
        <p:spPr>
          <a:xfrm>
            <a:off x="0" y="1402080"/>
            <a:ext cx="9144000" cy="5379720"/>
          </a:xfrm>
        </p:spPr>
        <p:txBody>
          <a:bodyPr/>
          <a:lstStyle/>
          <a:p>
            <a:pPr marL="514350" lvl="2" indent="-514350" eaLnBrk="1" hangingPunct="1">
              <a:spcBef>
                <a:spcPts val="0"/>
              </a:spcBef>
              <a:spcAft>
                <a:spcPts val="3000"/>
              </a:spcAft>
              <a:buClr>
                <a:srgbClr val="CC66FF"/>
              </a:buClr>
              <a:buSzPct val="100000"/>
              <a:buFont typeface="+mj-lt"/>
              <a:buAutoNum type="alphaUcPeriod" startAt="4"/>
              <a:defRPr/>
            </a:pPr>
            <a:r>
              <a:rPr lang="en-US" dirty="0">
                <a:effectLst>
                  <a:outerShdw blurRad="38100" dist="38100" dir="2700000" algn="tl">
                    <a:srgbClr val="000000">
                      <a:alpha val="43137"/>
                    </a:srgbClr>
                  </a:outerShdw>
                </a:effectLst>
              </a:rPr>
              <a:t>Long patriarchal ages at time of death indicate ante-diluvian conditions </a:t>
            </a:r>
          </a:p>
          <a:p>
            <a:pPr marL="457200" lvl="2" indent="-457200" eaLnBrk="1" hangingPunct="1">
              <a:spcBef>
                <a:spcPts val="0"/>
              </a:spcBef>
              <a:spcAft>
                <a:spcPts val="3000"/>
              </a:spcAft>
              <a:buClr>
                <a:srgbClr val="CC66FF"/>
              </a:buClr>
              <a:buSzPct val="100000"/>
              <a:buFont typeface="+mj-lt"/>
              <a:buAutoNum type="alphaUcPeriod" startAt="4"/>
              <a:defRPr/>
            </a:pPr>
            <a:r>
              <a:rPr lang="en-US" b="1" u="sng" dirty="0">
                <a:solidFill>
                  <a:srgbClr val="FFFFCC"/>
                </a:solidFill>
                <a:effectLst>
                  <a:outerShdw blurRad="38100" dist="38100" dir="2700000" algn="tl">
                    <a:srgbClr val="000000">
                      <a:alpha val="43137"/>
                    </a:srgbClr>
                  </a:outerShdw>
                </a:effectLst>
                <a:ea typeface="+mn-ea"/>
                <a:cs typeface="+mn-cs"/>
              </a:rPr>
              <a:t>Repetition of “and he died” shows the reality of the curse (Gen 2:17; 3:19)</a:t>
            </a:r>
          </a:p>
          <a:p>
            <a:pPr marL="457200" lvl="2" indent="-457200" eaLnBrk="1" hangingPunct="1">
              <a:spcBef>
                <a:spcPts val="0"/>
              </a:spcBef>
              <a:spcAft>
                <a:spcPts val="3000"/>
              </a:spcAft>
              <a:buClr>
                <a:srgbClr val="CC66FF"/>
              </a:buClr>
              <a:buSzPct val="100000"/>
              <a:buFont typeface="+mj-lt"/>
              <a:buAutoNum type="alphaUcPeriod" startAt="4"/>
              <a:defRPr/>
            </a:pPr>
            <a:r>
              <a:rPr lang="en-US" dirty="0">
                <a:effectLst>
                  <a:outerShdw blurRad="38100" dist="38100" dir="2700000" algn="tl">
                    <a:srgbClr val="000000">
                      <a:alpha val="43137"/>
                    </a:srgbClr>
                  </a:outerShdw>
                </a:effectLst>
              </a:rPr>
              <a:t>Monotony allows easy memorization and immediately draws attention to deviations</a:t>
            </a:r>
          </a:p>
        </p:txBody>
      </p:sp>
      <p:pic>
        <p:nvPicPr>
          <p:cNvPr id="5" name="Picture 4">
            <a:extLst>
              <a:ext uri="{FF2B5EF4-FFF2-40B4-BE49-F238E27FC236}">
                <a16:creationId xmlns:a16="http://schemas.microsoft.com/office/drawing/2014/main" id="{9E8639FB-CAE7-42DA-A4B6-9CA91D3895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29036349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2:16-17</a:t>
            </a:r>
          </a:p>
          <a:p>
            <a:pPr algn="just">
              <a:spcAft>
                <a:spcPts val="10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Lord God commanded the man, saying, ‘From any tree of the garden you may eat freely;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from the tree of the knowledge of good and evil you shall not eat, for in the day that you eat from it you will surely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die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muwth</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1C016ECA-A9AE-466C-94D2-0F5849CBCF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98520" y="3230880"/>
            <a:ext cx="2346961" cy="1645920"/>
          </a:xfrm>
          <a:prstGeom prst="rect">
            <a:avLst/>
          </a:prstGeom>
        </p:spPr>
      </p:pic>
    </p:spTree>
    <p:extLst>
      <p:ext uri="{BB962C8B-B14F-4D97-AF65-F5344CB8AC3E}">
        <p14:creationId xmlns:p14="http://schemas.microsoft.com/office/powerpoint/2010/main" val="326639642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3:19</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the sweat of your face You will eat bread, Till you return to the ground, Because from it you were taken; For you are dust, And to dust you shall return.”</a:t>
            </a:r>
          </a:p>
        </p:txBody>
      </p:sp>
      <p:pic>
        <p:nvPicPr>
          <p:cNvPr id="5" name="Picture 4">
            <a:extLst>
              <a:ext uri="{FF2B5EF4-FFF2-40B4-BE49-F238E27FC236}">
                <a16:creationId xmlns:a16="http://schemas.microsoft.com/office/drawing/2014/main" id="{EC55ADB4-5D1C-464B-A80E-C2F9627D7C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98520" y="3230880"/>
            <a:ext cx="2346961" cy="1645920"/>
          </a:xfrm>
          <a:prstGeom prst="rect">
            <a:avLst/>
          </a:prstGeom>
        </p:spPr>
      </p:pic>
    </p:spTree>
    <p:extLst>
      <p:ext uri="{BB962C8B-B14F-4D97-AF65-F5344CB8AC3E}">
        <p14:creationId xmlns:p14="http://schemas.microsoft.com/office/powerpoint/2010/main" val="521135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5:12</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just as through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man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sin entered into the world,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death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through sin, and so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death spread to all men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because all sinned—.”</a:t>
            </a:r>
          </a:p>
        </p:txBody>
      </p:sp>
      <p:pic>
        <p:nvPicPr>
          <p:cNvPr id="2" name="Picture 1">
            <a:extLst>
              <a:ext uri="{FF2B5EF4-FFF2-40B4-BE49-F238E27FC236}">
                <a16:creationId xmlns:a16="http://schemas.microsoft.com/office/drawing/2014/main" id="{D47AE24F-CD9F-4D80-A0C7-0A93DD72C0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7747" y="2788920"/>
            <a:ext cx="2868507" cy="2011680"/>
          </a:xfrm>
          <a:prstGeom prst="rect">
            <a:avLst/>
          </a:prstGeom>
        </p:spPr>
      </p:pic>
    </p:spTree>
    <p:extLst>
      <p:ext uri="{BB962C8B-B14F-4D97-AF65-F5344CB8AC3E}">
        <p14:creationId xmlns:p14="http://schemas.microsoft.com/office/powerpoint/2010/main" val="172184246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CE66C7-8D9A-4FB1-871F-FE2655FB22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134147" name="Rectangle 1"/>
          <p:cNvSpPr>
            <a:spLocks noChangeArrowheads="1"/>
          </p:cNvSpPr>
          <p:nvPr/>
        </p:nvSpPr>
        <p:spPr bwMode="auto">
          <a:xfrm>
            <a:off x="0" y="0"/>
            <a:ext cx="9144000" cy="3477875"/>
          </a:xfrm>
          <a:prstGeom prst="rect">
            <a:avLst/>
          </a:prstGeom>
          <a:noFill/>
          <a:ln w="28575">
            <a:noFill/>
            <a:miter lim="800000"/>
            <a:headEnd/>
            <a:tailEnd/>
          </a:ln>
        </p:spPr>
        <p:txBody>
          <a:bodyPr wrap="square">
            <a:spAutoFit/>
          </a:bodyPr>
          <a:lstStyle/>
          <a:p>
            <a:pPr algn="ctr" defTabSz="685800" eaLnBrk="0" hangingPunct="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Corinthians 15:50-51</a:t>
            </a:r>
          </a:p>
          <a:p>
            <a:pPr algn="just">
              <a:spcBef>
                <a:spcPts val="0"/>
              </a:spcBef>
              <a:spcAft>
                <a:spcPts val="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latin typeface="Calibri" panose="020F0502020204030204" pitchFamily="34" charset="0"/>
                <a:cs typeface="Calibri" panose="020F0502020204030204" pitchFamily="34" charset="0"/>
              </a:rPr>
              <a:t>50 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I say this, brethren, that flesh and blood cannot inherit the kingdom of God; nor does the perishable inherit the imperishable. </a:t>
            </a:r>
            <a:r>
              <a:rPr lang="en-US" sz="3400" baseline="30000" dirty="0">
                <a:latin typeface="Calibri" panose="020F0502020204030204" pitchFamily="34" charset="0"/>
                <a:cs typeface="Calibri" panose="020F0502020204030204" pitchFamily="34" charset="0"/>
              </a:rPr>
              <a:t>51</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Behold, I tell you a mystery;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will not all sleep, but we will all be changed</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2777612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862013"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Creation (1-2)</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Fall (3-5)</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Flood (6-9)</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2400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0892" y="304800"/>
            <a:ext cx="8882217" cy="5120640"/>
          </a:xfrm>
          <a:prstGeom prst="rect">
            <a:avLst/>
          </a:prstGeom>
        </p:spPr>
      </p:pic>
    </p:spTree>
    <p:extLst>
      <p:ext uri="{BB962C8B-B14F-4D97-AF65-F5344CB8AC3E}">
        <p14:creationId xmlns:p14="http://schemas.microsoft.com/office/powerpoint/2010/main" val="300001670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CF90CC-6F37-4384-97DF-4D861D0457C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21:4</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He will wipe away every tear from their eyes; and there will no longer be any death; there will no longer be any mourning, or crying, or pain; the first things have passed away.”</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3" name="Picture 2">
            <a:extLst>
              <a:ext uri="{FF2B5EF4-FFF2-40B4-BE49-F238E27FC236}">
                <a16:creationId xmlns:a16="http://schemas.microsoft.com/office/drawing/2014/main" id="{8EA25A2E-5CBD-4BD6-B8D1-1237D222E37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40592" y="3048000"/>
            <a:ext cx="2062817" cy="1828800"/>
          </a:xfrm>
          <a:prstGeom prst="rect">
            <a:avLst/>
          </a:prstGeom>
        </p:spPr>
      </p:pic>
    </p:spTree>
    <p:extLst>
      <p:ext uri="{BB962C8B-B14F-4D97-AF65-F5344CB8AC3E}">
        <p14:creationId xmlns:p14="http://schemas.microsoft.com/office/powerpoint/2010/main" val="347836523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CF90CC-6F37-4384-97DF-4D861D0457C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21:4</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He will wipe away every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tear</a:t>
            </a:r>
            <a:r>
              <a:rPr lang="en-US" sz="3600" dirty="0">
                <a:effectLst>
                  <a:outerShdw blurRad="38100" dist="38100" dir="2700000" algn="tl">
                    <a:srgbClr val="000000">
                      <a:alpha val="43137"/>
                    </a:srgbClr>
                  </a:outerShdw>
                </a:effectLst>
                <a:latin typeface="Calibri" panose="020F0502020204030204" pitchFamily="34" charset="0"/>
              </a:rPr>
              <a:t> from their eyes; and there will no longer be any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death</a:t>
            </a:r>
            <a:r>
              <a:rPr lang="en-US" sz="3600" dirty="0">
                <a:effectLst>
                  <a:outerShdw blurRad="38100" dist="38100" dir="2700000" algn="tl">
                    <a:srgbClr val="000000">
                      <a:alpha val="43137"/>
                    </a:srgbClr>
                  </a:outerShdw>
                </a:effectLst>
                <a:latin typeface="Calibri" panose="020F0502020204030204" pitchFamily="34" charset="0"/>
              </a:rPr>
              <a:t>; there will no longer be any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mourning</a:t>
            </a:r>
            <a:r>
              <a:rPr lang="en-US" sz="3600" dirty="0">
                <a:effectLst>
                  <a:outerShdw blurRad="38100" dist="38100" dir="2700000" algn="tl">
                    <a:srgbClr val="000000">
                      <a:alpha val="43137"/>
                    </a:srgbClr>
                  </a:outerShdw>
                </a:effectLst>
                <a:latin typeface="Calibri" panose="020F0502020204030204" pitchFamily="34" charset="0"/>
              </a:rPr>
              <a:t>, 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crying</a:t>
            </a:r>
            <a:r>
              <a:rPr lang="en-US" sz="3600" dirty="0">
                <a:effectLst>
                  <a:outerShdw blurRad="38100" dist="38100" dir="2700000" algn="tl">
                    <a:srgbClr val="000000">
                      <a:alpha val="43137"/>
                    </a:srgbClr>
                  </a:outerShdw>
                </a:effectLst>
                <a:latin typeface="Calibri" panose="020F0502020204030204" pitchFamily="34" charset="0"/>
              </a:rPr>
              <a:t>, 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pain</a:t>
            </a:r>
            <a:r>
              <a:rPr lang="en-US" sz="3600" dirty="0">
                <a:effectLst>
                  <a:outerShdw blurRad="38100" dist="38100" dir="2700000" algn="tl">
                    <a:srgbClr val="000000">
                      <a:alpha val="43137"/>
                    </a:srgbClr>
                  </a:outerShdw>
                </a:effectLst>
                <a:latin typeface="Calibri" panose="020F0502020204030204" pitchFamily="34" charset="0"/>
              </a:rPr>
              <a:t>;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first things</a:t>
            </a:r>
            <a:r>
              <a:rPr lang="en-US" sz="3600" dirty="0">
                <a:effectLst>
                  <a:outerShdw blurRad="38100" dist="38100" dir="2700000" algn="tl">
                    <a:srgbClr val="000000">
                      <a:alpha val="43137"/>
                    </a:srgbClr>
                  </a:outerShdw>
                </a:effectLst>
                <a:latin typeface="Calibri" panose="020F0502020204030204" pitchFamily="34" charset="0"/>
              </a:rPr>
              <a:t> have passed away.”</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3" name="Picture 2">
            <a:extLst>
              <a:ext uri="{FF2B5EF4-FFF2-40B4-BE49-F238E27FC236}">
                <a16:creationId xmlns:a16="http://schemas.microsoft.com/office/drawing/2014/main" id="{8EA25A2E-5CBD-4BD6-B8D1-1237D222E37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40592" y="3048000"/>
            <a:ext cx="2062817" cy="1828800"/>
          </a:xfrm>
          <a:prstGeom prst="rect">
            <a:avLst/>
          </a:prstGeom>
        </p:spPr>
      </p:pic>
    </p:spTree>
    <p:extLst>
      <p:ext uri="{BB962C8B-B14F-4D97-AF65-F5344CB8AC3E}">
        <p14:creationId xmlns:p14="http://schemas.microsoft.com/office/powerpoint/2010/main" val="73640152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Six-fold Repetition: Significance</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5)</a:t>
            </a:r>
          </a:p>
        </p:txBody>
      </p:sp>
      <p:sp>
        <p:nvSpPr>
          <p:cNvPr id="131075" name="Rectangle 3"/>
          <p:cNvSpPr>
            <a:spLocks noGrp="1" noChangeArrowheads="1"/>
          </p:cNvSpPr>
          <p:nvPr>
            <p:ph type="body" idx="1"/>
          </p:nvPr>
        </p:nvSpPr>
        <p:spPr>
          <a:xfrm>
            <a:off x="0" y="1402080"/>
            <a:ext cx="9144000" cy="5379720"/>
          </a:xfrm>
        </p:spPr>
        <p:txBody>
          <a:bodyPr/>
          <a:lstStyle/>
          <a:p>
            <a:pPr marL="514350" lvl="2" indent="-514350" eaLnBrk="1" hangingPunct="1">
              <a:spcBef>
                <a:spcPts val="0"/>
              </a:spcBef>
              <a:spcAft>
                <a:spcPts val="3000"/>
              </a:spcAft>
              <a:buClr>
                <a:srgbClr val="CC66FF"/>
              </a:buClr>
              <a:buSzPct val="100000"/>
              <a:buFont typeface="+mj-lt"/>
              <a:buAutoNum type="alphaUcPeriod" startAt="4"/>
              <a:defRPr/>
            </a:pPr>
            <a:r>
              <a:rPr lang="en-US" dirty="0">
                <a:effectLst>
                  <a:outerShdw blurRad="38100" dist="38100" dir="2700000" algn="tl">
                    <a:srgbClr val="000000">
                      <a:alpha val="43137"/>
                    </a:srgbClr>
                  </a:outerShdw>
                </a:effectLst>
              </a:rPr>
              <a:t>Long patriarchal ages at time of death indicate ante-diluvian conditions </a:t>
            </a:r>
          </a:p>
          <a:p>
            <a:pPr marL="457200" lvl="2" indent="-457200" eaLnBrk="1" hangingPunct="1">
              <a:spcBef>
                <a:spcPts val="0"/>
              </a:spcBef>
              <a:spcAft>
                <a:spcPts val="3000"/>
              </a:spcAft>
              <a:buClr>
                <a:srgbClr val="CC66FF"/>
              </a:buClr>
              <a:buSzPct val="100000"/>
              <a:buFont typeface="+mj-lt"/>
              <a:buAutoNum type="alphaUcPeriod" startAt="4"/>
              <a:defRPr/>
            </a:pPr>
            <a:r>
              <a:rPr lang="en-US" dirty="0">
                <a:effectLst>
                  <a:outerShdw blurRad="38100" dist="38100" dir="2700000" algn="tl">
                    <a:srgbClr val="000000">
                      <a:alpha val="43137"/>
                    </a:srgbClr>
                  </a:outerShdw>
                </a:effectLst>
              </a:rPr>
              <a:t>Repetition of “and he died” shows the reality of the curse (Gen 2:17; 3:19)</a:t>
            </a:r>
          </a:p>
          <a:p>
            <a:pPr marL="457200" lvl="2" indent="-457200" eaLnBrk="1" hangingPunct="1">
              <a:spcBef>
                <a:spcPts val="0"/>
              </a:spcBef>
              <a:spcAft>
                <a:spcPts val="3000"/>
              </a:spcAft>
              <a:buClr>
                <a:srgbClr val="CC66FF"/>
              </a:buClr>
              <a:buSzPct val="100000"/>
              <a:buFont typeface="+mj-lt"/>
              <a:buAutoNum type="alphaUcPeriod" startAt="4"/>
              <a:defRPr/>
            </a:pPr>
            <a:r>
              <a:rPr lang="en-US" b="1" u="sng" dirty="0">
                <a:solidFill>
                  <a:srgbClr val="FFFFCC"/>
                </a:solidFill>
                <a:effectLst>
                  <a:outerShdw blurRad="38100" dist="38100" dir="2700000" algn="tl">
                    <a:srgbClr val="000000">
                      <a:alpha val="43137"/>
                    </a:srgbClr>
                  </a:outerShdw>
                </a:effectLst>
                <a:ea typeface="+mn-ea"/>
                <a:cs typeface="+mn-cs"/>
              </a:rPr>
              <a:t>Monotony allows easy memorization and immediately draws attention to deviations</a:t>
            </a:r>
          </a:p>
        </p:txBody>
      </p:sp>
      <p:pic>
        <p:nvPicPr>
          <p:cNvPr id="5" name="Picture 4">
            <a:extLst>
              <a:ext uri="{FF2B5EF4-FFF2-40B4-BE49-F238E27FC236}">
                <a16:creationId xmlns:a16="http://schemas.microsoft.com/office/drawing/2014/main" id="{A42A88E5-04EE-434F-BDC8-5EE153BD398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5092368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457200" y="1371600"/>
            <a:ext cx="5791200" cy="4953000"/>
          </a:xfrm>
        </p:spPr>
        <p:txBody>
          <a:bodyPr/>
          <a:lstStyle/>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Introduction (5:1-2)</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Adam (5:3-5)</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Seth (5:6-8)</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Enosh (5:9-11)</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Kenan (5:12-14)</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Mahalalel (5:15-17)</a:t>
            </a:r>
          </a:p>
        </p:txBody>
      </p:sp>
      <p:pic>
        <p:nvPicPr>
          <p:cNvPr id="6" name="Picture 5">
            <a:extLst>
              <a:ext uri="{FF2B5EF4-FFF2-40B4-BE49-F238E27FC236}">
                <a16:creationId xmlns:a16="http://schemas.microsoft.com/office/drawing/2014/main" id="{E6B24D8A-994F-4E53-A192-63A340EB42C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0200" y="2057281"/>
            <a:ext cx="3225064" cy="2743438"/>
          </a:xfrm>
          <a:prstGeom prst="rect">
            <a:avLst/>
          </a:prstGeom>
        </p:spPr>
      </p:pic>
      <p:sp>
        <p:nvSpPr>
          <p:cNvPr id="8" name="Rectangle 2">
            <a:extLst>
              <a:ext uri="{FF2B5EF4-FFF2-40B4-BE49-F238E27FC236}">
                <a16:creationId xmlns:a16="http://schemas.microsoft.com/office/drawing/2014/main" id="{7F28439D-5188-4799-AFC6-96714123AB19}"/>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Genesis 5 Outline</a:t>
            </a:r>
          </a:p>
        </p:txBody>
      </p:sp>
    </p:spTree>
    <p:extLst>
      <p:ext uri="{BB962C8B-B14F-4D97-AF65-F5344CB8AC3E}">
        <p14:creationId xmlns:p14="http://schemas.microsoft.com/office/powerpoint/2010/main" val="8437429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Six-Fold Pattern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Genesis 5:6-8</a:t>
            </a:r>
          </a:p>
        </p:txBody>
      </p:sp>
      <p:sp>
        <p:nvSpPr>
          <p:cNvPr id="124931" name="Rectangle 3"/>
          <p:cNvSpPr>
            <a:spLocks noGrp="1" noChangeArrowheads="1"/>
          </p:cNvSpPr>
          <p:nvPr>
            <p:ph type="body" idx="1"/>
          </p:nvPr>
        </p:nvSpPr>
        <p:spPr>
          <a:xfrm>
            <a:off x="914400" y="1600200"/>
            <a:ext cx="7315200" cy="4495800"/>
          </a:xfrm>
        </p:spPr>
        <p:txBody>
          <a:bodyPr/>
          <a:lstStyle/>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Name &amp; meaning: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Seth; Substitute</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Age at birth of seed-son: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105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Additional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807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Begat other sons &amp; daughters: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Yes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Total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912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Death: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Yes</a:t>
            </a:r>
          </a:p>
        </p:txBody>
      </p:sp>
      <p:pic>
        <p:nvPicPr>
          <p:cNvPr id="7" name="Picture 6">
            <a:extLst>
              <a:ext uri="{FF2B5EF4-FFF2-40B4-BE49-F238E27FC236}">
                <a16:creationId xmlns:a16="http://schemas.microsoft.com/office/drawing/2014/main" id="{E84D6A45-0B39-4678-B4EA-0E2B633211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42037817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2743200" y="1549920"/>
            <a:ext cx="6324600" cy="483792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spcBef>
                <a:spcPts val="0"/>
              </a:spcBef>
              <a:buNone/>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His war against Satan, God counteracted the murder of Abel by giving Adam and Eve another godly son named Seth (Gen. 4:25).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Since this name means ‘substitute,’ it is apparent that God meant Seth to be a substitute for Abel</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 C. </a:t>
            </a:r>
            <a:r>
              <a:rPr lang="en-US"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Leupold</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Exposition of Genesis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 226). The genealogies found in Genesis 5; 11:10–32; and Luke 3:23–38 reveal that God also intended the Redeemer to come through Seth’s line of descent.”</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9654619" y="4789720"/>
                <a:ext cx="47880" cy="24120"/>
              </a:xfrm>
              <a:prstGeom prst="rect">
                <a:avLst/>
              </a:prstGeom>
            </p:spPr>
          </p:pic>
        </mc:Fallback>
      </mc:AlternateContent>
      <p:pic>
        <p:nvPicPr>
          <p:cNvPr id="3" name="Picture 2">
            <a:extLst>
              <a:ext uri="{FF2B5EF4-FFF2-40B4-BE49-F238E27FC236}">
                <a16:creationId xmlns:a16="http://schemas.microsoft.com/office/drawing/2014/main" id="{56FC29BE-D62D-467C-A0B3-E8A1E43D920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200" y="76200"/>
            <a:ext cx="844062" cy="1097280"/>
          </a:xfrm>
          <a:prstGeom prst="rect">
            <a:avLst/>
          </a:prstGeom>
          <a:ln w="12700">
            <a:solidFill>
              <a:schemeClr val="tx1"/>
            </a:solidFill>
          </a:ln>
        </p:spPr>
      </p:pic>
      <p:sp>
        <p:nvSpPr>
          <p:cNvPr id="2" name="Rectangle 1">
            <a:extLst>
              <a:ext uri="{FF2B5EF4-FFF2-40B4-BE49-F238E27FC236}">
                <a16:creationId xmlns:a16="http://schemas.microsoft.com/office/drawing/2014/main" id="{9833B6BE-F3D5-439A-96B3-B1A1BE27E660}"/>
              </a:ext>
            </a:extLst>
          </p:cNvPr>
          <p:cNvSpPr/>
          <p:nvPr/>
        </p:nvSpPr>
        <p:spPr>
          <a:xfrm>
            <a:off x="2305050" y="217438"/>
            <a:ext cx="4533900" cy="1215717"/>
          </a:xfrm>
          <a:prstGeom prst="rect">
            <a:avLst/>
          </a:prstGeom>
        </p:spPr>
        <p:txBody>
          <a:bodyPr wrap="square">
            <a:spAutoFit/>
          </a:bodyPr>
          <a:lstStyle/>
          <a:p>
            <a:pPr algn="ctr">
              <a:spcBef>
                <a:spcPts val="0"/>
              </a:spcBef>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Renald Showers </a:t>
            </a:r>
          </a:p>
          <a:p>
            <a:pPr algn="ctr">
              <a:spcBef>
                <a:spcPts val="0"/>
              </a:spcBef>
              <a:spcAft>
                <a:spcPts val="0"/>
              </a:spcAft>
            </a:pPr>
            <a:r>
              <a:rPr lang="en-US" sz="1600" i="1" dirty="0">
                <a:effectLst>
                  <a:outerShdw blurRad="38100" dist="38100" dir="2700000" algn="tl">
                    <a:srgbClr val="000000">
                      <a:alpha val="43137"/>
                    </a:srgbClr>
                  </a:outerShdw>
                </a:effectLst>
                <a:latin typeface="Calibri" panose="020F0502020204030204" pitchFamily="34" charset="0"/>
                <a:ea typeface="+mj-ea"/>
                <a:cs typeface="+mj-cs"/>
              </a:rPr>
              <a:t>What on Earth is God Doing: Satan’s Conflict with God</a:t>
            </a:r>
            <a:r>
              <a:rPr lang="en-US" sz="1600" dirty="0">
                <a:effectLst>
                  <a:outerShdw blurRad="38100" dist="38100" dir="2700000" algn="tl">
                    <a:srgbClr val="000000">
                      <a:alpha val="43137"/>
                    </a:srgbClr>
                  </a:outerShdw>
                </a:effectLst>
                <a:latin typeface="Calibri" panose="020F0502020204030204" pitchFamily="34" charset="0"/>
                <a:ea typeface="+mj-ea"/>
                <a:cs typeface="+mj-cs"/>
              </a:rPr>
              <a:t> (Bellmawr, NJ: Friends of Israel, 2003), 226.</a:t>
            </a:r>
            <a:endParaRPr lang="en-US" sz="1600" dirty="0">
              <a:effectLst>
                <a:outerShdw blurRad="38100" dist="38100" dir="2700000" algn="tl">
                  <a:srgbClr val="000000">
                    <a:alpha val="43137"/>
                  </a:srgbClr>
                </a:outerShdw>
              </a:effectLst>
            </a:endParaRPr>
          </a:p>
        </p:txBody>
      </p:sp>
      <p:pic>
        <p:nvPicPr>
          <p:cNvPr id="9" name="Picture 8">
            <a:extLst>
              <a:ext uri="{FF2B5EF4-FFF2-40B4-BE49-F238E27FC236}">
                <a16:creationId xmlns:a16="http://schemas.microsoft.com/office/drawing/2014/main" id="{A9515F8E-5078-4178-8456-23EDAF1E7CC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pic>
        <p:nvPicPr>
          <p:cNvPr id="1026" name="Picture 2" descr="What on Earth Is God Doing?: Satan's Conflict with God by Renald E.  Showers, Showers, Paperback | Barnes &amp; Noble®">
            <a:extLst>
              <a:ext uri="{FF2B5EF4-FFF2-40B4-BE49-F238E27FC236}">
                <a16:creationId xmlns:a16="http://schemas.microsoft.com/office/drawing/2014/main" id="{B572D6B9-C40F-4F9B-921B-E10DFAC95B55}"/>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152400" y="1676400"/>
            <a:ext cx="24003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8833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457200" y="1371600"/>
            <a:ext cx="5791200" cy="5029200"/>
          </a:xfrm>
        </p:spPr>
        <p:txBody>
          <a:bodyPr/>
          <a:lstStyle/>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Introduction (5:1-2)</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Adam (5:3-5)</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Seth (5:6-8)</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Enosh (5:9-11)</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Kenan (5:12-14)</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Mahalalel (5:15-17)</a:t>
            </a:r>
          </a:p>
        </p:txBody>
      </p:sp>
      <p:pic>
        <p:nvPicPr>
          <p:cNvPr id="6" name="Picture 5">
            <a:extLst>
              <a:ext uri="{FF2B5EF4-FFF2-40B4-BE49-F238E27FC236}">
                <a16:creationId xmlns:a16="http://schemas.microsoft.com/office/drawing/2014/main" id="{3B412E3B-5B0B-4413-94CE-1C13B0DB561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0200" y="2057281"/>
            <a:ext cx="3225064" cy="2743438"/>
          </a:xfrm>
          <a:prstGeom prst="rect">
            <a:avLst/>
          </a:prstGeom>
        </p:spPr>
      </p:pic>
      <p:sp>
        <p:nvSpPr>
          <p:cNvPr id="10" name="Rectangle 2">
            <a:extLst>
              <a:ext uri="{FF2B5EF4-FFF2-40B4-BE49-F238E27FC236}">
                <a16:creationId xmlns:a16="http://schemas.microsoft.com/office/drawing/2014/main" id="{F0BB9B70-EB12-4C19-8F9B-4DCD5B375B82}"/>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Genesis 5 Outline</a:t>
            </a:r>
          </a:p>
        </p:txBody>
      </p:sp>
    </p:spTree>
    <p:extLst>
      <p:ext uri="{BB962C8B-B14F-4D97-AF65-F5344CB8AC3E}">
        <p14:creationId xmlns:p14="http://schemas.microsoft.com/office/powerpoint/2010/main" val="6286710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Six-Fold Pattern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Genesis 5:9-11</a:t>
            </a:r>
          </a:p>
        </p:txBody>
      </p:sp>
      <p:sp>
        <p:nvSpPr>
          <p:cNvPr id="124931" name="Rectangle 3"/>
          <p:cNvSpPr>
            <a:spLocks noGrp="1" noChangeArrowheads="1"/>
          </p:cNvSpPr>
          <p:nvPr>
            <p:ph type="body" idx="1"/>
          </p:nvPr>
        </p:nvSpPr>
        <p:spPr>
          <a:xfrm>
            <a:off x="914400" y="1600200"/>
            <a:ext cx="7315200" cy="4724400"/>
          </a:xfrm>
        </p:spPr>
        <p:txBody>
          <a:bodyPr/>
          <a:lstStyle/>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Name &amp; meaning: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Enosh; Frailty</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Age at birth of seed-son: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90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Additional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815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Begat other sons &amp; daughters: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Yes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Total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905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Death: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Yes</a:t>
            </a:r>
          </a:p>
        </p:txBody>
      </p:sp>
      <p:pic>
        <p:nvPicPr>
          <p:cNvPr id="7" name="Picture 6">
            <a:extLst>
              <a:ext uri="{FF2B5EF4-FFF2-40B4-BE49-F238E27FC236}">
                <a16:creationId xmlns:a16="http://schemas.microsoft.com/office/drawing/2014/main" id="{230DDC5B-E3CB-4131-8C89-AE822D8D4F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14345367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457200" y="1371600"/>
            <a:ext cx="5791200" cy="5029200"/>
          </a:xfrm>
        </p:spPr>
        <p:txBody>
          <a:bodyPr/>
          <a:lstStyle/>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Introduction (5:1-2)</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Adam (5:3-5)</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Seth (5:6-8)</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Enosh (5:9-11)</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Kenan (5:12-14)</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Mahalalel (5:15-17)</a:t>
            </a:r>
          </a:p>
        </p:txBody>
      </p:sp>
      <p:pic>
        <p:nvPicPr>
          <p:cNvPr id="6" name="Picture 5">
            <a:extLst>
              <a:ext uri="{FF2B5EF4-FFF2-40B4-BE49-F238E27FC236}">
                <a16:creationId xmlns:a16="http://schemas.microsoft.com/office/drawing/2014/main" id="{EF03D50D-1F04-4822-847B-4B44C9B1ED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0200" y="2057281"/>
            <a:ext cx="3225064" cy="2743438"/>
          </a:xfrm>
          <a:prstGeom prst="rect">
            <a:avLst/>
          </a:prstGeom>
        </p:spPr>
      </p:pic>
      <p:sp>
        <p:nvSpPr>
          <p:cNvPr id="10" name="Rectangle 2">
            <a:extLst>
              <a:ext uri="{FF2B5EF4-FFF2-40B4-BE49-F238E27FC236}">
                <a16:creationId xmlns:a16="http://schemas.microsoft.com/office/drawing/2014/main" id="{D410B6CD-673E-4CDB-BF22-C18CF77B6923}"/>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Genesis 5 Outline</a:t>
            </a:r>
          </a:p>
        </p:txBody>
      </p:sp>
    </p:spTree>
    <p:extLst>
      <p:ext uri="{BB962C8B-B14F-4D97-AF65-F5344CB8AC3E}">
        <p14:creationId xmlns:p14="http://schemas.microsoft.com/office/powerpoint/2010/main" val="1807657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Creation (1-2)</a:t>
            </a:r>
          </a:p>
          <a:p>
            <a:pPr marL="862013"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Fall (3-5)</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Flood (6-9)</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2400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spTree>
    <p:extLst>
      <p:ext uri="{BB962C8B-B14F-4D97-AF65-F5344CB8AC3E}">
        <p14:creationId xmlns:p14="http://schemas.microsoft.com/office/powerpoint/2010/main" val="372932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Six-Fold Pattern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Genesis 5:12-14</a:t>
            </a:r>
          </a:p>
        </p:txBody>
      </p:sp>
      <p:sp>
        <p:nvSpPr>
          <p:cNvPr id="124931" name="Rectangle 3"/>
          <p:cNvSpPr>
            <a:spLocks noGrp="1" noChangeArrowheads="1"/>
          </p:cNvSpPr>
          <p:nvPr>
            <p:ph type="body" idx="1"/>
          </p:nvPr>
        </p:nvSpPr>
        <p:spPr>
          <a:xfrm>
            <a:off x="914399" y="1600200"/>
            <a:ext cx="7343775" cy="4724400"/>
          </a:xfrm>
        </p:spPr>
        <p:txBody>
          <a:bodyPr/>
          <a:lstStyle/>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Name &amp; meaning: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Kenan; smith</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Age at birth of seed-son: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70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Additional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840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Begat other sons &amp; daughters: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Yes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Total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910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Death: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Yes</a:t>
            </a:r>
          </a:p>
        </p:txBody>
      </p:sp>
      <p:pic>
        <p:nvPicPr>
          <p:cNvPr id="7" name="Picture 6">
            <a:extLst>
              <a:ext uri="{FF2B5EF4-FFF2-40B4-BE49-F238E27FC236}">
                <a16:creationId xmlns:a16="http://schemas.microsoft.com/office/drawing/2014/main" id="{781677D0-F783-484B-90D6-EEF4DD68FC5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36816487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457200" y="1371600"/>
            <a:ext cx="5791200" cy="4953000"/>
          </a:xfrm>
        </p:spPr>
        <p:txBody>
          <a:bodyPr/>
          <a:lstStyle/>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Introduction (5:1-2)</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Adam (5:3-5)</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Seth (5:6-8)</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Enosh (5:9-11)</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Kenan (5:12-14)</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Mahalalel (5:15-17)</a:t>
            </a:r>
          </a:p>
        </p:txBody>
      </p:sp>
      <p:pic>
        <p:nvPicPr>
          <p:cNvPr id="6" name="Picture 5">
            <a:extLst>
              <a:ext uri="{FF2B5EF4-FFF2-40B4-BE49-F238E27FC236}">
                <a16:creationId xmlns:a16="http://schemas.microsoft.com/office/drawing/2014/main" id="{8A34C277-DF9A-4ADD-8B92-3E6F8FC3F2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0200" y="2057281"/>
            <a:ext cx="3225064" cy="2743438"/>
          </a:xfrm>
          <a:prstGeom prst="rect">
            <a:avLst/>
          </a:prstGeom>
        </p:spPr>
      </p:pic>
      <p:sp>
        <p:nvSpPr>
          <p:cNvPr id="8" name="Rectangle 2">
            <a:extLst>
              <a:ext uri="{FF2B5EF4-FFF2-40B4-BE49-F238E27FC236}">
                <a16:creationId xmlns:a16="http://schemas.microsoft.com/office/drawing/2014/main" id="{70E951FB-A9F4-427F-8249-8B51185CF4C1}"/>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Genesis 5 Outline</a:t>
            </a:r>
          </a:p>
        </p:txBody>
      </p:sp>
    </p:spTree>
    <p:extLst>
      <p:ext uri="{BB962C8B-B14F-4D97-AF65-F5344CB8AC3E}">
        <p14:creationId xmlns:p14="http://schemas.microsoft.com/office/powerpoint/2010/main" val="39123376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Six-Fold Pattern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Genesis 5:15-17</a:t>
            </a:r>
          </a:p>
        </p:txBody>
      </p:sp>
      <p:sp>
        <p:nvSpPr>
          <p:cNvPr id="124931" name="Rectangle 3"/>
          <p:cNvSpPr>
            <a:spLocks noGrp="1" noChangeArrowheads="1"/>
          </p:cNvSpPr>
          <p:nvPr>
            <p:ph type="body" idx="1"/>
          </p:nvPr>
        </p:nvSpPr>
        <p:spPr>
          <a:xfrm>
            <a:off x="914400" y="1600200"/>
            <a:ext cx="7467600" cy="5029200"/>
          </a:xfrm>
        </p:spPr>
        <p:txBody>
          <a:bodyPr/>
          <a:lstStyle/>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Name &amp; meaning: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Mahalalel; praise God</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Age at birth of seed-son: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65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Additional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830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Begat other sons &amp; daughters: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Yes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Total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895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Death: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Yes</a:t>
            </a:r>
          </a:p>
        </p:txBody>
      </p:sp>
      <p:pic>
        <p:nvPicPr>
          <p:cNvPr id="7" name="Picture 6">
            <a:extLst>
              <a:ext uri="{FF2B5EF4-FFF2-40B4-BE49-F238E27FC236}">
                <a16:creationId xmlns:a16="http://schemas.microsoft.com/office/drawing/2014/main" id="{13AE9F5F-8AC1-45AB-B0F4-351B15FC91A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29847145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304800" y="1371600"/>
            <a:ext cx="5791200" cy="2819400"/>
          </a:xfrm>
        </p:spPr>
        <p:txBody>
          <a:bodyPr/>
          <a:lstStyle/>
          <a:p>
            <a:pPr marL="685800" lvl="1" indent="-685800" eaLnBrk="1" hangingPunct="1">
              <a:spcBef>
                <a:spcPts val="0"/>
              </a:spcBef>
              <a:spcAft>
                <a:spcPts val="3000"/>
              </a:spcAft>
              <a:buClr>
                <a:schemeClr val="tx2"/>
              </a:buClr>
              <a:buSzPct val="100000"/>
              <a:buFont typeface="+mj-lt"/>
              <a:buAutoNum type="romanUcPeriod" startAt="7"/>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Jared (5:18-20)</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Enoch (5:21-24)</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Methuselah (5:25-27)</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Lamech (5:28-31)</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Noah (5:32)</a:t>
            </a:r>
          </a:p>
        </p:txBody>
      </p:sp>
      <p:pic>
        <p:nvPicPr>
          <p:cNvPr id="5" name="Picture 4">
            <a:extLst>
              <a:ext uri="{FF2B5EF4-FFF2-40B4-BE49-F238E27FC236}">
                <a16:creationId xmlns:a16="http://schemas.microsoft.com/office/drawing/2014/main" id="{841ED68D-07C2-4559-A8D3-A67F1B0FFF9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0200" y="2057281"/>
            <a:ext cx="3225064" cy="2743438"/>
          </a:xfrm>
          <a:prstGeom prst="rect">
            <a:avLst/>
          </a:prstGeom>
        </p:spPr>
      </p:pic>
      <p:sp>
        <p:nvSpPr>
          <p:cNvPr id="7" name="Rectangle 2">
            <a:extLst>
              <a:ext uri="{FF2B5EF4-FFF2-40B4-BE49-F238E27FC236}">
                <a16:creationId xmlns:a16="http://schemas.microsoft.com/office/drawing/2014/main" id="{F8E101BC-DEF4-4BE9-8293-4315C5C03B70}"/>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Genesis 5 Outline</a:t>
            </a:r>
          </a:p>
        </p:txBody>
      </p:sp>
    </p:spTree>
    <p:extLst>
      <p:ext uri="{BB962C8B-B14F-4D97-AF65-F5344CB8AC3E}">
        <p14:creationId xmlns:p14="http://schemas.microsoft.com/office/powerpoint/2010/main" val="36312059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Six-Fold Pattern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Genesis 5:18-20</a:t>
            </a:r>
          </a:p>
        </p:txBody>
      </p:sp>
      <p:sp>
        <p:nvSpPr>
          <p:cNvPr id="124931" name="Rectangle 3"/>
          <p:cNvSpPr>
            <a:spLocks noGrp="1" noChangeArrowheads="1"/>
          </p:cNvSpPr>
          <p:nvPr>
            <p:ph type="body" idx="1"/>
          </p:nvPr>
        </p:nvSpPr>
        <p:spPr>
          <a:xfrm>
            <a:off x="914400" y="1600200"/>
            <a:ext cx="7315200" cy="4724400"/>
          </a:xfrm>
        </p:spPr>
        <p:txBody>
          <a:bodyPr/>
          <a:lstStyle/>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Name &amp; meaning: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Jared; descent</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Age at birth of seed-son: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162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Additional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800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Begat other sons &amp; daughters: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Yes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Total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962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Death: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Yes</a:t>
            </a:r>
          </a:p>
        </p:txBody>
      </p:sp>
      <p:pic>
        <p:nvPicPr>
          <p:cNvPr id="7" name="Picture 6">
            <a:extLst>
              <a:ext uri="{FF2B5EF4-FFF2-40B4-BE49-F238E27FC236}">
                <a16:creationId xmlns:a16="http://schemas.microsoft.com/office/drawing/2014/main" id="{60176857-2214-4B0D-93A4-9A50925FA9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13381167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304800" y="1371600"/>
            <a:ext cx="5791200" cy="2819400"/>
          </a:xfrm>
        </p:spPr>
        <p:txBody>
          <a:bodyPr/>
          <a:lstStyle/>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Jared (5:18-20)</a:t>
            </a:r>
          </a:p>
          <a:p>
            <a:pPr marL="685800" lvl="1" indent="-685800" eaLnBrk="1" hangingPunct="1">
              <a:spcBef>
                <a:spcPts val="0"/>
              </a:spcBef>
              <a:spcAft>
                <a:spcPts val="3000"/>
              </a:spcAft>
              <a:buClr>
                <a:schemeClr val="tx2"/>
              </a:buClr>
              <a:buSzPct val="100000"/>
              <a:buFont typeface="+mj-lt"/>
              <a:buAutoNum type="romanUcPeriod" startAt="7"/>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Enoch (5:21-24)</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Methuselah (5:25-27)</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Lamech (5:28-31)</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Noah (5:32)</a:t>
            </a:r>
          </a:p>
        </p:txBody>
      </p:sp>
      <p:pic>
        <p:nvPicPr>
          <p:cNvPr id="5" name="Picture 4">
            <a:extLst>
              <a:ext uri="{FF2B5EF4-FFF2-40B4-BE49-F238E27FC236}">
                <a16:creationId xmlns:a16="http://schemas.microsoft.com/office/drawing/2014/main" id="{28472B92-5A81-4AE1-934D-BD16276C19C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0200" y="2057281"/>
            <a:ext cx="3225064" cy="2743438"/>
          </a:xfrm>
          <a:prstGeom prst="rect">
            <a:avLst/>
          </a:prstGeom>
        </p:spPr>
      </p:pic>
      <p:sp>
        <p:nvSpPr>
          <p:cNvPr id="7" name="Rectangle 2">
            <a:extLst>
              <a:ext uri="{FF2B5EF4-FFF2-40B4-BE49-F238E27FC236}">
                <a16:creationId xmlns:a16="http://schemas.microsoft.com/office/drawing/2014/main" id="{BD2C19AF-8CEB-4C31-AF4F-0596F3ACE92B}"/>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Genesis 5 Outline</a:t>
            </a:r>
          </a:p>
        </p:txBody>
      </p:sp>
    </p:spTree>
    <p:extLst>
      <p:ext uri="{BB962C8B-B14F-4D97-AF65-F5344CB8AC3E}">
        <p14:creationId xmlns:p14="http://schemas.microsoft.com/office/powerpoint/2010/main" val="13036210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Six-Fold Pattern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Genesis 5:21-24</a:t>
            </a:r>
          </a:p>
        </p:txBody>
      </p:sp>
      <p:sp>
        <p:nvSpPr>
          <p:cNvPr id="124931" name="Rectangle 3"/>
          <p:cNvSpPr>
            <a:spLocks noGrp="1" noChangeArrowheads="1"/>
          </p:cNvSpPr>
          <p:nvPr>
            <p:ph type="body" idx="1"/>
          </p:nvPr>
        </p:nvSpPr>
        <p:spPr>
          <a:xfrm>
            <a:off x="914400" y="1600200"/>
            <a:ext cx="7315200" cy="4876800"/>
          </a:xfrm>
        </p:spPr>
        <p:txBody>
          <a:bodyPr/>
          <a:lstStyle/>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Name &amp; meaning: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Enoch; dedication</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Age at birth of seed-son: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65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Additional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300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Begat other sons &amp; daughters: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Yes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Total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365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Death: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No!</a:t>
            </a:r>
          </a:p>
        </p:txBody>
      </p:sp>
      <p:pic>
        <p:nvPicPr>
          <p:cNvPr id="7" name="Picture 6">
            <a:extLst>
              <a:ext uri="{FF2B5EF4-FFF2-40B4-BE49-F238E27FC236}">
                <a16:creationId xmlns:a16="http://schemas.microsoft.com/office/drawing/2014/main" id="{5DE2D834-B3F4-4196-89A9-BD085349249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38877338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1E459E22-DB7B-4215-8DAB-278ED61BAE34}"/>
              </a:ext>
            </a:extLst>
          </p:cNvPr>
          <p:cNvGraphicFramePr>
            <a:graphicFrameLocks noGrp="1"/>
          </p:cNvGraphicFramePr>
          <p:nvPr/>
        </p:nvGraphicFramePr>
        <p:xfrm>
          <a:off x="361950" y="259080"/>
          <a:ext cx="8420100" cy="6400800"/>
        </p:xfrm>
        <a:graphic>
          <a:graphicData uri="http://schemas.openxmlformats.org/drawingml/2006/table">
            <a:tbl>
              <a:tblPr firstRow="1" bandRow="1">
                <a:tableStyleId>{073A0DAA-6AF3-43AB-8588-CEC1D06C72B9}</a:tableStyleId>
              </a:tblPr>
              <a:tblGrid>
                <a:gridCol w="4210050">
                  <a:extLst>
                    <a:ext uri="{9D8B030D-6E8A-4147-A177-3AD203B41FA5}">
                      <a16:colId xmlns:a16="http://schemas.microsoft.com/office/drawing/2014/main" val="3236667989"/>
                    </a:ext>
                  </a:extLst>
                </a:gridCol>
                <a:gridCol w="4210050">
                  <a:extLst>
                    <a:ext uri="{9D8B030D-6E8A-4147-A177-3AD203B41FA5}">
                      <a16:colId xmlns:a16="http://schemas.microsoft.com/office/drawing/2014/main" val="2769674551"/>
                    </a:ext>
                  </a:extLst>
                </a:gridCol>
              </a:tblGrid>
              <a:tr h="370840">
                <a:tc gridSpan="2">
                  <a:txBody>
                    <a:bodyPr/>
                    <a:lstStyle/>
                    <a:p>
                      <a:pPr algn="ctr"/>
                      <a:r>
                        <a:rPr lang="en-US" sz="36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LINEAGE OF ADAM</a:t>
                      </a:r>
                    </a:p>
                  </a:txBody>
                  <a:tcPr/>
                </a:tc>
                <a:tc hMerge="1">
                  <a:txBody>
                    <a:bodyPr/>
                    <a:lstStyle/>
                    <a:p>
                      <a:endParaRPr lang="en-US" dirty="0"/>
                    </a:p>
                  </a:txBody>
                  <a:tcPr/>
                </a:tc>
                <a:extLst>
                  <a:ext uri="{0D108BD9-81ED-4DB2-BD59-A6C34878D82A}">
                    <a16:rowId xmlns:a16="http://schemas.microsoft.com/office/drawing/2014/main" val="1647439534"/>
                  </a:ext>
                </a:extLst>
              </a:tr>
              <a:tr h="370840">
                <a:tc>
                  <a:txBody>
                    <a:bodyPr/>
                    <a:lstStyle/>
                    <a:p>
                      <a:pPr algn="ctr"/>
                      <a:r>
                        <a:rPr lang="en-US" sz="3200" b="1" dirty="0">
                          <a:solidFill>
                            <a:srgbClr val="C00000"/>
                          </a:solidFill>
                          <a:latin typeface="Calibri" panose="020F0502020204030204" pitchFamily="34" charset="0"/>
                          <a:cs typeface="Calibri" panose="020F0502020204030204" pitchFamily="34" charset="0"/>
                        </a:rPr>
                        <a:t>UNGODLY LINE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0000CC"/>
                          </a:solidFill>
                          <a:latin typeface="Calibri" panose="020F0502020204030204" pitchFamily="34" charset="0"/>
                          <a:cs typeface="Calibri" panose="020F0502020204030204" pitchFamily="34" charset="0"/>
                        </a:rPr>
                        <a:t>GODLY LINE</a:t>
                      </a:r>
                    </a:p>
                  </a:txBody>
                  <a:tcPr/>
                </a:tc>
                <a:extLst>
                  <a:ext uri="{0D108BD9-81ED-4DB2-BD59-A6C34878D82A}">
                    <a16:rowId xmlns:a16="http://schemas.microsoft.com/office/drawing/2014/main" val="3010576288"/>
                  </a:ext>
                </a:extLst>
              </a:tr>
              <a:tr h="370840">
                <a:tc>
                  <a:txBody>
                    <a:bodyPr/>
                    <a:lstStyle/>
                    <a:p>
                      <a:pPr marL="171450" indent="0"/>
                      <a:r>
                        <a:rPr lang="en-US" sz="2800" b="1" kern="1200" dirty="0">
                          <a:solidFill>
                            <a:srgbClr val="C00000"/>
                          </a:solidFill>
                          <a:latin typeface="Calibri" panose="020F0502020204030204" pitchFamily="34" charset="0"/>
                          <a:ea typeface="+mn-ea"/>
                          <a:cs typeface="Calibri" panose="020F0502020204030204" pitchFamily="34" charset="0"/>
                        </a:rPr>
                        <a:t>CAIN</a:t>
                      </a:r>
                    </a:p>
                  </a:txBody>
                  <a:tcPr/>
                </a:tc>
                <a:tc>
                  <a:txBody>
                    <a:bodyPr/>
                    <a:lstStyle/>
                    <a:p>
                      <a:pPr marL="17145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rgbClr val="0000CC"/>
                          </a:solidFill>
                          <a:latin typeface="Calibri" panose="020F0502020204030204" pitchFamily="34" charset="0"/>
                          <a:ea typeface="+mn-ea"/>
                          <a:cs typeface="Calibri" panose="020F0502020204030204" pitchFamily="34" charset="0"/>
                        </a:rPr>
                        <a:t>SETH </a:t>
                      </a:r>
                    </a:p>
                  </a:txBody>
                  <a:tcPr/>
                </a:tc>
                <a:extLst>
                  <a:ext uri="{0D108BD9-81ED-4DB2-BD59-A6C34878D82A}">
                    <a16:rowId xmlns:a16="http://schemas.microsoft.com/office/drawing/2014/main" val="1684250431"/>
                  </a:ext>
                </a:extLst>
              </a:tr>
              <a:tr h="370840">
                <a:tc>
                  <a:txBody>
                    <a:bodyPr/>
                    <a:lstStyle/>
                    <a:p>
                      <a:pPr marL="171450" indent="0" algn="l" defTabSz="914400" rtl="0" eaLnBrk="1" latinLnBrk="0" hangingPunct="1"/>
                      <a:r>
                        <a:rPr lang="en-US" sz="2800" b="1" kern="1200" dirty="0">
                          <a:solidFill>
                            <a:srgbClr val="C00000"/>
                          </a:solidFill>
                          <a:latin typeface="Calibri" panose="020F0502020204030204" pitchFamily="34" charset="0"/>
                          <a:ea typeface="+mn-ea"/>
                          <a:cs typeface="Calibri" panose="020F0502020204030204" pitchFamily="34" charset="0"/>
                        </a:rPr>
                        <a:t>ENOCH</a:t>
                      </a:r>
                    </a:p>
                  </a:txBody>
                  <a:tcPr/>
                </a:tc>
                <a:tc>
                  <a:txBody>
                    <a:bodyPr/>
                    <a:lstStyle/>
                    <a:p>
                      <a:pPr marL="17145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rgbClr val="0000CC"/>
                          </a:solidFill>
                          <a:latin typeface="Calibri" panose="020F0502020204030204" pitchFamily="34" charset="0"/>
                          <a:ea typeface="+mn-ea"/>
                          <a:cs typeface="Calibri" panose="020F0502020204030204" pitchFamily="34" charset="0"/>
                        </a:rPr>
                        <a:t>ENOSH</a:t>
                      </a:r>
                    </a:p>
                  </a:txBody>
                  <a:tcPr/>
                </a:tc>
                <a:extLst>
                  <a:ext uri="{0D108BD9-81ED-4DB2-BD59-A6C34878D82A}">
                    <a16:rowId xmlns:a16="http://schemas.microsoft.com/office/drawing/2014/main" val="3845693100"/>
                  </a:ext>
                </a:extLst>
              </a:tr>
              <a:tr h="370840">
                <a:tc>
                  <a:txBody>
                    <a:bodyPr/>
                    <a:lstStyle/>
                    <a:p>
                      <a:pPr marL="171450" indent="0" algn="l" defTabSz="914400" rtl="0" eaLnBrk="1" latinLnBrk="0" hangingPunct="1"/>
                      <a:r>
                        <a:rPr lang="en-US" sz="2800" b="1" kern="1200" dirty="0">
                          <a:solidFill>
                            <a:srgbClr val="C00000"/>
                          </a:solidFill>
                          <a:latin typeface="Calibri" panose="020F0502020204030204" pitchFamily="34" charset="0"/>
                          <a:ea typeface="+mn-ea"/>
                          <a:cs typeface="Calibri" panose="020F0502020204030204" pitchFamily="34" charset="0"/>
                        </a:rPr>
                        <a:t>IRAD</a:t>
                      </a:r>
                    </a:p>
                  </a:txBody>
                  <a:tcPr/>
                </a:tc>
                <a:tc>
                  <a:txBody>
                    <a:bodyPr/>
                    <a:lstStyle/>
                    <a:p>
                      <a:pPr marL="171450" indent="0" algn="l"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KENAN</a:t>
                      </a:r>
                    </a:p>
                  </a:txBody>
                  <a:tcPr/>
                </a:tc>
                <a:extLst>
                  <a:ext uri="{0D108BD9-81ED-4DB2-BD59-A6C34878D82A}">
                    <a16:rowId xmlns:a16="http://schemas.microsoft.com/office/drawing/2014/main" val="2249887686"/>
                  </a:ext>
                </a:extLst>
              </a:tr>
              <a:tr h="370840">
                <a:tc>
                  <a:txBody>
                    <a:bodyPr/>
                    <a:lstStyle/>
                    <a:p>
                      <a:pPr marL="171450" indent="0" algn="l" defTabSz="914400" rtl="0" eaLnBrk="1" latinLnBrk="0" hangingPunct="1"/>
                      <a:r>
                        <a:rPr lang="en-US" sz="2800" b="1" kern="1200" dirty="0">
                          <a:solidFill>
                            <a:srgbClr val="C00000"/>
                          </a:solidFill>
                          <a:latin typeface="Calibri" panose="020F0502020204030204" pitchFamily="34" charset="0"/>
                          <a:ea typeface="+mn-ea"/>
                          <a:cs typeface="Calibri" panose="020F0502020204030204" pitchFamily="34" charset="0"/>
                        </a:rPr>
                        <a:t>MEHUJAEL</a:t>
                      </a:r>
                    </a:p>
                  </a:txBody>
                  <a:tcPr/>
                </a:tc>
                <a:tc>
                  <a:txBody>
                    <a:bodyPr/>
                    <a:lstStyle/>
                    <a:p>
                      <a:pPr marL="171450" indent="0" algn="l"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MAHALALEL</a:t>
                      </a:r>
                    </a:p>
                  </a:txBody>
                  <a:tcPr/>
                </a:tc>
                <a:extLst>
                  <a:ext uri="{0D108BD9-81ED-4DB2-BD59-A6C34878D82A}">
                    <a16:rowId xmlns:a16="http://schemas.microsoft.com/office/drawing/2014/main" val="3033433787"/>
                  </a:ext>
                </a:extLst>
              </a:tr>
              <a:tr h="370840">
                <a:tc>
                  <a:txBody>
                    <a:bodyPr/>
                    <a:lstStyle/>
                    <a:p>
                      <a:pPr marL="171450" indent="0" algn="l" defTabSz="914400" rtl="0" eaLnBrk="1" latinLnBrk="0" hangingPunct="1"/>
                      <a:r>
                        <a:rPr lang="en-US" sz="2800" b="1" kern="1200" dirty="0">
                          <a:solidFill>
                            <a:srgbClr val="C00000"/>
                          </a:solidFill>
                          <a:latin typeface="Calibri" panose="020F0502020204030204" pitchFamily="34" charset="0"/>
                          <a:ea typeface="+mn-ea"/>
                          <a:cs typeface="Calibri" panose="020F0502020204030204" pitchFamily="34" charset="0"/>
                        </a:rPr>
                        <a:t>METHUSHAEL</a:t>
                      </a:r>
                    </a:p>
                  </a:txBody>
                  <a:tcPr/>
                </a:tc>
                <a:tc>
                  <a:txBody>
                    <a:bodyPr/>
                    <a:lstStyle/>
                    <a:p>
                      <a:pPr marL="171450" indent="0" algn="l"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JARED</a:t>
                      </a:r>
                    </a:p>
                  </a:txBody>
                  <a:tcPr/>
                </a:tc>
                <a:extLst>
                  <a:ext uri="{0D108BD9-81ED-4DB2-BD59-A6C34878D82A}">
                    <a16:rowId xmlns:a16="http://schemas.microsoft.com/office/drawing/2014/main" val="3341769932"/>
                  </a:ext>
                </a:extLst>
              </a:tr>
              <a:tr h="370840">
                <a:tc>
                  <a:txBody>
                    <a:bodyPr/>
                    <a:lstStyle/>
                    <a:p>
                      <a:pPr marL="171450" indent="0" algn="l" defTabSz="914400" rtl="0" eaLnBrk="1" latinLnBrk="0" hangingPunct="1"/>
                      <a:r>
                        <a:rPr lang="en-US" sz="2800" b="1" kern="1200" dirty="0">
                          <a:solidFill>
                            <a:srgbClr val="C00000"/>
                          </a:solidFill>
                          <a:latin typeface="Calibri" panose="020F0502020204030204" pitchFamily="34" charset="0"/>
                          <a:ea typeface="+mn-ea"/>
                          <a:cs typeface="Calibri" panose="020F0502020204030204" pitchFamily="34" charset="0"/>
                        </a:rPr>
                        <a:t>LAMECH</a:t>
                      </a:r>
                    </a:p>
                  </a:txBody>
                  <a:tcPr/>
                </a:tc>
                <a:tc>
                  <a:txBody>
                    <a:bodyPr/>
                    <a:lstStyle/>
                    <a:p>
                      <a:pPr marL="171450" indent="0" algn="l"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ENOCH</a:t>
                      </a:r>
                    </a:p>
                  </a:txBody>
                  <a:tcPr/>
                </a:tc>
                <a:extLst>
                  <a:ext uri="{0D108BD9-81ED-4DB2-BD59-A6C34878D82A}">
                    <a16:rowId xmlns:a16="http://schemas.microsoft.com/office/drawing/2014/main" val="2809913359"/>
                  </a:ext>
                </a:extLst>
              </a:tr>
              <a:tr h="370840">
                <a:tc>
                  <a:txBody>
                    <a:bodyPr/>
                    <a:lstStyle/>
                    <a:p>
                      <a:pPr marL="171450" indent="0" algn="l" defTabSz="914400" rtl="0" eaLnBrk="1" latinLnBrk="0" hangingPunct="1"/>
                      <a:r>
                        <a:rPr lang="en-US" sz="2800" b="1" kern="1200" dirty="0">
                          <a:solidFill>
                            <a:srgbClr val="C00000"/>
                          </a:solidFill>
                          <a:latin typeface="Calibri" panose="020F0502020204030204" pitchFamily="34" charset="0"/>
                          <a:ea typeface="+mn-ea"/>
                          <a:cs typeface="Calibri" panose="020F0502020204030204" pitchFamily="34" charset="0"/>
                        </a:rPr>
                        <a:t>JUBA, TUBAL-CAIN</a:t>
                      </a:r>
                    </a:p>
                  </a:txBody>
                  <a:tcPr/>
                </a:tc>
                <a:tc>
                  <a:txBody>
                    <a:bodyPr/>
                    <a:lstStyle/>
                    <a:p>
                      <a:pPr marL="171450" indent="0" algn="l"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METHUSELAH</a:t>
                      </a:r>
                    </a:p>
                  </a:txBody>
                  <a:tcPr/>
                </a:tc>
                <a:extLst>
                  <a:ext uri="{0D108BD9-81ED-4DB2-BD59-A6C34878D82A}">
                    <a16:rowId xmlns:a16="http://schemas.microsoft.com/office/drawing/2014/main" val="3792894150"/>
                  </a:ext>
                </a:extLst>
              </a:tr>
              <a:tr h="370840">
                <a:tc>
                  <a:txBody>
                    <a:bodyPr/>
                    <a:lstStyle/>
                    <a:p>
                      <a:endParaRPr lang="en-US" sz="2800" dirty="0">
                        <a:latin typeface="Calibri" panose="020F0502020204030204" pitchFamily="34" charset="0"/>
                        <a:cs typeface="Calibri" panose="020F0502020204030204" pitchFamily="34" charset="0"/>
                      </a:endParaRPr>
                    </a:p>
                  </a:txBody>
                  <a:tcPr/>
                </a:tc>
                <a:tc>
                  <a:txBody>
                    <a:bodyPr/>
                    <a:lstStyle/>
                    <a:p>
                      <a:pPr marL="171450" indent="0" algn="l"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LAMECH</a:t>
                      </a:r>
                    </a:p>
                  </a:txBody>
                  <a:tcPr/>
                </a:tc>
                <a:extLst>
                  <a:ext uri="{0D108BD9-81ED-4DB2-BD59-A6C34878D82A}">
                    <a16:rowId xmlns:a16="http://schemas.microsoft.com/office/drawing/2014/main" val="1598492458"/>
                  </a:ext>
                </a:extLst>
              </a:tr>
              <a:tr h="370840">
                <a:tc>
                  <a:txBody>
                    <a:bodyPr/>
                    <a:lstStyle/>
                    <a:p>
                      <a:endParaRPr lang="en-US" sz="2800" dirty="0">
                        <a:latin typeface="Calibri" panose="020F0502020204030204" pitchFamily="34" charset="0"/>
                        <a:cs typeface="Calibri" panose="020F0502020204030204" pitchFamily="34" charset="0"/>
                      </a:endParaRPr>
                    </a:p>
                  </a:txBody>
                  <a:tcPr/>
                </a:tc>
                <a:tc>
                  <a:txBody>
                    <a:bodyPr/>
                    <a:lstStyle/>
                    <a:p>
                      <a:pPr marL="171450" indent="0" algn="l"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NOAH</a:t>
                      </a:r>
                    </a:p>
                  </a:txBody>
                  <a:tcPr/>
                </a:tc>
                <a:extLst>
                  <a:ext uri="{0D108BD9-81ED-4DB2-BD59-A6C34878D82A}">
                    <a16:rowId xmlns:a16="http://schemas.microsoft.com/office/drawing/2014/main" val="789110963"/>
                  </a:ext>
                </a:extLst>
              </a:tr>
              <a:tr h="370840">
                <a:tc>
                  <a:txBody>
                    <a:bodyPr/>
                    <a:lstStyle/>
                    <a:p>
                      <a:endParaRPr lang="en-US" sz="2800" dirty="0">
                        <a:latin typeface="Calibri" panose="020F0502020204030204" pitchFamily="34" charset="0"/>
                        <a:cs typeface="Calibri" panose="020F0502020204030204" pitchFamily="34" charset="0"/>
                      </a:endParaRPr>
                    </a:p>
                  </a:txBody>
                  <a:tcPr/>
                </a:tc>
                <a:tc>
                  <a:txBody>
                    <a:bodyPr/>
                    <a:lstStyle/>
                    <a:p>
                      <a:pPr marL="171450" indent="0" algn="l"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SHEM, HAM, JAPHETH</a:t>
                      </a:r>
                    </a:p>
                  </a:txBody>
                  <a:tcPr/>
                </a:tc>
                <a:extLst>
                  <a:ext uri="{0D108BD9-81ED-4DB2-BD59-A6C34878D82A}">
                    <a16:rowId xmlns:a16="http://schemas.microsoft.com/office/drawing/2014/main" val="2346368496"/>
                  </a:ext>
                </a:extLst>
              </a:tr>
            </a:tbl>
          </a:graphicData>
        </a:graphic>
      </p:graphicFrame>
    </p:spTree>
    <p:extLst>
      <p:ext uri="{BB962C8B-B14F-4D97-AF65-F5344CB8AC3E}">
        <p14:creationId xmlns:p14="http://schemas.microsoft.com/office/powerpoint/2010/main" val="931962392"/>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enoch and noah"/>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1576" y="76200"/>
            <a:ext cx="8820849"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6549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1562100" y="228600"/>
            <a:ext cx="6019800" cy="914400"/>
          </a:xfrm>
        </p:spPr>
        <p:txBody>
          <a:bodyPr/>
          <a:lstStyle/>
          <a:p>
            <a:pPr algn="ctr" eaLnBrk="1" hangingPunct="1"/>
            <a:r>
              <a:rPr lang="en-US" sz="3600" dirty="0">
                <a:effectLst>
                  <a:outerShdw blurRad="38100" dist="38100" dir="2700000" algn="tl">
                    <a:srgbClr val="000000">
                      <a:alpha val="43137"/>
                    </a:srgbClr>
                  </a:outerShdw>
                </a:effectLst>
              </a:rPr>
              <a:t>Genealogy: Adam to Noah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5)</a:t>
            </a:r>
          </a:p>
        </p:txBody>
      </p:sp>
      <p:sp>
        <p:nvSpPr>
          <p:cNvPr id="131075" name="Rectangle 3"/>
          <p:cNvSpPr>
            <a:spLocks noGrp="1" noChangeArrowheads="1"/>
          </p:cNvSpPr>
          <p:nvPr>
            <p:ph type="body" idx="1"/>
          </p:nvPr>
        </p:nvSpPr>
        <p:spPr>
          <a:xfrm>
            <a:off x="228600" y="1600200"/>
            <a:ext cx="8686800" cy="4572000"/>
          </a:xfrm>
        </p:spPr>
        <p:txBody>
          <a:bodyPr/>
          <a:lstStyle/>
          <a:p>
            <a:pPr marL="457200" indent="-457200" eaLnBrk="1" hangingPunct="1">
              <a:spcBef>
                <a:spcPts val="0"/>
              </a:spcBef>
              <a:spcAft>
                <a:spcPts val="2400"/>
              </a:spcAft>
            </a:pPr>
            <a:r>
              <a:rPr lang="en-US" dirty="0"/>
              <a:t>Hope that the curse would be done away with</a:t>
            </a:r>
          </a:p>
          <a:p>
            <a:pPr marL="914400" lvl="1" indent="-457200" eaLnBrk="1" hangingPunct="1">
              <a:spcBef>
                <a:spcPts val="0"/>
              </a:spcBef>
              <a:spcAft>
                <a:spcPts val="2400"/>
              </a:spcAft>
            </a:pPr>
            <a:r>
              <a:rPr lang="en-US" dirty="0"/>
              <a:t>Enoch’s translation (5:24)</a:t>
            </a:r>
          </a:p>
          <a:p>
            <a:pPr marL="914400" lvl="1" indent="-457200" eaLnBrk="1" hangingPunct="1">
              <a:spcBef>
                <a:spcPts val="0"/>
              </a:spcBef>
              <a:spcAft>
                <a:spcPts val="2400"/>
              </a:spcAft>
            </a:pPr>
            <a:r>
              <a:rPr lang="en-US" dirty="0"/>
              <a:t>Meaning of Methuselah’s name (Gen. 5:27; 6:3; 1 Pet. 3:20)</a:t>
            </a:r>
          </a:p>
          <a:p>
            <a:pPr marL="914400" lvl="1" indent="-457200" eaLnBrk="1" hangingPunct="1">
              <a:spcBef>
                <a:spcPts val="0"/>
              </a:spcBef>
              <a:spcAft>
                <a:spcPts val="2400"/>
              </a:spcAft>
            </a:pPr>
            <a:r>
              <a:rPr lang="en-US" dirty="0"/>
              <a:t>Lamech mistakenly believed that Noah was the fulfillment of Genesis 3:15 (Gen. 5:29; 3:17; 4:1; Dan. 11:37)</a:t>
            </a:r>
          </a:p>
          <a:p>
            <a:pPr marL="457200" lvl="1" indent="0" eaLnBrk="1" hangingPunct="1">
              <a:spcBef>
                <a:spcPts val="0"/>
              </a:spcBef>
              <a:spcAft>
                <a:spcPts val="2400"/>
              </a:spcAft>
              <a:buNone/>
            </a:pPr>
            <a:endParaRPr lang="en-US" sz="3000" dirty="0"/>
          </a:p>
        </p:txBody>
      </p:sp>
      <p:pic>
        <p:nvPicPr>
          <p:cNvPr id="6" name="Picture 5">
            <a:extLst>
              <a:ext uri="{FF2B5EF4-FFF2-40B4-BE49-F238E27FC236}">
                <a16:creationId xmlns:a16="http://schemas.microsoft.com/office/drawing/2014/main" id="{8C417A7B-9D95-4DF9-AE98-7EDFCA6302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2245789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716756" y="1371600"/>
            <a:ext cx="7710488" cy="3886200"/>
          </a:xfrm>
        </p:spPr>
        <p:txBody>
          <a:bodyPr/>
          <a:lstStyle/>
          <a:p>
            <a:pPr marL="457200" lvl="1" indent="-457200" eaLnBrk="1" hangingPunct="1">
              <a:spcBef>
                <a:spcPts val="0"/>
              </a:spcBef>
              <a:spcAft>
                <a:spcPts val="12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3:1-5 Temptation by the serpent</a:t>
            </a:r>
          </a:p>
          <a:p>
            <a:pPr marL="457200" lvl="1" indent="-457200" eaLnBrk="1" hangingPunct="1">
              <a:spcBef>
                <a:spcPts val="0"/>
              </a:spcBef>
              <a:spcAft>
                <a:spcPts val="12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3:6 Sin of Adam and Eve</a:t>
            </a:r>
          </a:p>
          <a:p>
            <a:pPr marL="457200" lvl="1" indent="-457200" eaLnBrk="1" hangingPunct="1">
              <a:spcBef>
                <a:spcPts val="0"/>
              </a:spcBef>
              <a:spcAft>
                <a:spcPts val="12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3:7-13 Results of the sin</a:t>
            </a:r>
          </a:p>
          <a:p>
            <a:pPr marL="457200" lvl="1" indent="-457200" eaLnBrk="1" hangingPunct="1">
              <a:spcBef>
                <a:spcPts val="0"/>
              </a:spcBef>
              <a:spcAft>
                <a:spcPts val="12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3:14-19 Imposition of divine judgments</a:t>
            </a:r>
          </a:p>
          <a:p>
            <a:pPr marL="457200" lvl="1" indent="-457200" eaLnBrk="1" hangingPunct="1">
              <a:spcBef>
                <a:spcPts val="0"/>
              </a:spcBef>
              <a:spcAft>
                <a:spcPts val="12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3:20-24 God’s provision in spite of the sin </a:t>
            </a:r>
          </a:p>
        </p:txBody>
      </p:sp>
      <p:pic>
        <p:nvPicPr>
          <p:cNvPr id="7172" name="Picture 5" descr="C:\Users\awoods\Pictures\Microsoft Clip Organizer\pe07654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93344" y="4572000"/>
            <a:ext cx="1357312" cy="2286000"/>
          </a:xfrm>
          <a:prstGeom prst="rect">
            <a:avLst/>
          </a:prstGeom>
          <a:noFill/>
          <a:ln w="9525">
            <a:noFill/>
            <a:miter lim="800000"/>
            <a:headEnd/>
            <a:tailEnd/>
          </a:ln>
        </p:spPr>
      </p:pic>
      <p:sp>
        <p:nvSpPr>
          <p:cNvPr id="6" name="Rectangle 2">
            <a:extLst>
              <a:ext uri="{FF2B5EF4-FFF2-40B4-BE49-F238E27FC236}">
                <a16:creationId xmlns:a16="http://schemas.microsoft.com/office/drawing/2014/main" id="{A6E6AF98-5870-45FC-9EE4-B91CBFDE85E2}"/>
              </a:ext>
            </a:extLst>
          </p:cNvPr>
          <p:cNvSpPr txBox="1">
            <a:spLocks noChangeArrowheads="1"/>
          </p:cNvSpPr>
          <p:nvPr/>
        </p:nvSpPr>
        <p:spPr bwMode="auto">
          <a:xfrm>
            <a:off x="2819400" y="228600"/>
            <a:ext cx="350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3 Outline</a:t>
            </a:r>
          </a:p>
        </p:txBody>
      </p:sp>
      <p:pic>
        <p:nvPicPr>
          <p:cNvPr id="8" name="Picture 7" descr="C:\Users\awoods\Pictures\Microsoft Clip Organizer\j0364212.wmf">
            <a:extLst>
              <a:ext uri="{FF2B5EF4-FFF2-40B4-BE49-F238E27FC236}">
                <a16:creationId xmlns:a16="http://schemas.microsoft.com/office/drawing/2014/main" id="{1D2D26C7-DA93-424F-8E2A-46B2B7F18FCD}"/>
              </a:ext>
            </a:extLst>
          </p:cNvPr>
          <p:cNvPicPr>
            <a:picLocks noChangeAspect="1" noChangeArrowheads="1"/>
          </p:cNvPicPr>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solidFill>
            <a:schemeClr val="tx1">
              <a:alpha val="40000"/>
            </a:schemeClr>
          </a:solidFill>
          <a:ln w="9525">
            <a:noFill/>
            <a:miter lim="800000"/>
            <a:headEnd/>
            <a:tailEnd/>
          </a:ln>
        </p:spPr>
      </p:pic>
      <p:pic>
        <p:nvPicPr>
          <p:cNvPr id="9" name="Picture 8">
            <a:extLst>
              <a:ext uri="{FF2B5EF4-FFF2-40B4-BE49-F238E27FC236}">
                <a16:creationId xmlns:a16="http://schemas.microsoft.com/office/drawing/2014/main" id="{BD29CC96-7E1E-49E0-BE27-CDDA53F5B0D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1562100" y="228600"/>
            <a:ext cx="6019800" cy="914400"/>
          </a:xfrm>
        </p:spPr>
        <p:txBody>
          <a:bodyPr/>
          <a:lstStyle/>
          <a:p>
            <a:pPr algn="ctr" eaLnBrk="1" hangingPunct="1"/>
            <a:r>
              <a:rPr lang="en-US" sz="3600" dirty="0">
                <a:effectLst>
                  <a:outerShdw blurRad="38100" dist="38100" dir="2700000" algn="tl">
                    <a:srgbClr val="000000">
                      <a:alpha val="43137"/>
                    </a:srgbClr>
                  </a:outerShdw>
                </a:effectLst>
              </a:rPr>
              <a:t>Genealogy: Adam to Noah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5)</a:t>
            </a:r>
          </a:p>
        </p:txBody>
      </p:sp>
      <p:sp>
        <p:nvSpPr>
          <p:cNvPr id="131075" name="Rectangle 3"/>
          <p:cNvSpPr>
            <a:spLocks noGrp="1" noChangeArrowheads="1"/>
          </p:cNvSpPr>
          <p:nvPr>
            <p:ph type="body" idx="1"/>
          </p:nvPr>
        </p:nvSpPr>
        <p:spPr>
          <a:xfrm>
            <a:off x="228600" y="1600200"/>
            <a:ext cx="8686800" cy="4572000"/>
          </a:xfrm>
        </p:spPr>
        <p:txBody>
          <a:bodyPr/>
          <a:lstStyle/>
          <a:p>
            <a:pPr marL="457200" indent="-457200" eaLnBrk="1" hangingPunct="1">
              <a:spcBef>
                <a:spcPts val="0"/>
              </a:spcBef>
              <a:spcAft>
                <a:spcPts val="2400"/>
              </a:spcAft>
            </a:pPr>
            <a:r>
              <a:rPr lang="en-US" dirty="0"/>
              <a:t>Hope that the curse would be done away with</a:t>
            </a:r>
          </a:p>
          <a:p>
            <a:pPr marL="914400" lvl="1" indent="-457200" eaLnBrk="1" hangingPunct="1">
              <a:spcBef>
                <a:spcPts val="0"/>
              </a:spcBef>
              <a:spcAft>
                <a:spcPts val="2400"/>
              </a:spcAft>
            </a:pPr>
            <a:r>
              <a:rPr lang="en-US" b="1" u="sng" dirty="0">
                <a:solidFill>
                  <a:srgbClr val="FFFFCC"/>
                </a:solidFill>
              </a:rPr>
              <a:t>Enoch’s translation (5:24)</a:t>
            </a:r>
          </a:p>
          <a:p>
            <a:pPr marL="914400" lvl="1" indent="-457200" eaLnBrk="1" hangingPunct="1">
              <a:spcBef>
                <a:spcPts val="0"/>
              </a:spcBef>
              <a:spcAft>
                <a:spcPts val="2400"/>
              </a:spcAft>
            </a:pPr>
            <a:r>
              <a:rPr lang="en-US" dirty="0"/>
              <a:t>Meaning of Methuselah’s name (Gen. 5:27; 6:3; 1 Pet. 3:20)</a:t>
            </a:r>
          </a:p>
          <a:p>
            <a:pPr marL="914400" lvl="1" indent="-457200" eaLnBrk="1" hangingPunct="1">
              <a:spcBef>
                <a:spcPts val="0"/>
              </a:spcBef>
              <a:spcAft>
                <a:spcPts val="2400"/>
              </a:spcAft>
            </a:pPr>
            <a:r>
              <a:rPr lang="en-US" dirty="0"/>
              <a:t>Lamech mistakenly believed that Noah was the fulfillment of Genesis 3:15 (Gen. 5:29; 3:17; 4:1; Dan. 11:37)</a:t>
            </a:r>
          </a:p>
          <a:p>
            <a:pPr marL="457200" lvl="1" indent="0" eaLnBrk="1" hangingPunct="1">
              <a:spcBef>
                <a:spcPts val="0"/>
              </a:spcBef>
              <a:spcAft>
                <a:spcPts val="2400"/>
              </a:spcAft>
              <a:buNone/>
            </a:pPr>
            <a:endParaRPr lang="en-US" sz="3000" dirty="0"/>
          </a:p>
        </p:txBody>
      </p:sp>
      <p:pic>
        <p:nvPicPr>
          <p:cNvPr id="6" name="Picture 5">
            <a:extLst>
              <a:ext uri="{FF2B5EF4-FFF2-40B4-BE49-F238E27FC236}">
                <a16:creationId xmlns:a16="http://schemas.microsoft.com/office/drawing/2014/main" id="{BD2F334D-BE86-40C1-8E7A-C8DC21CD6CD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2837745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Image result for patriarchs Genesis 5, 11"/>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07818" y="228600"/>
            <a:ext cx="8728364" cy="6400800"/>
          </a:xfrm>
          <a:prstGeom prst="rect">
            <a:avLst/>
          </a:prstGeom>
          <a:noFill/>
          <a:ln w="9525">
            <a:noFill/>
            <a:miter lim="800000"/>
            <a:headEnd/>
            <a:tailEnd/>
          </a:ln>
        </p:spPr>
      </p:pic>
    </p:spTree>
    <p:extLst>
      <p:ext uri="{BB962C8B-B14F-4D97-AF65-F5344CB8AC3E}">
        <p14:creationId xmlns:p14="http://schemas.microsoft.com/office/powerpoint/2010/main" val="1578000825"/>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1E459E22-DB7B-4215-8DAB-278ED61BAE34}"/>
              </a:ext>
            </a:extLst>
          </p:cNvPr>
          <p:cNvGraphicFramePr>
            <a:graphicFrameLocks noGrp="1"/>
          </p:cNvGraphicFramePr>
          <p:nvPr>
            <p:extLst>
              <p:ext uri="{D42A27DB-BD31-4B8C-83A1-F6EECF244321}">
                <p14:modId xmlns:p14="http://schemas.microsoft.com/office/powerpoint/2010/main" val="939622595"/>
              </p:ext>
            </p:extLst>
          </p:nvPr>
        </p:nvGraphicFramePr>
        <p:xfrm>
          <a:off x="361950" y="259080"/>
          <a:ext cx="8420100" cy="6400800"/>
        </p:xfrm>
        <a:graphic>
          <a:graphicData uri="http://schemas.openxmlformats.org/drawingml/2006/table">
            <a:tbl>
              <a:tblPr firstRow="1" bandRow="1">
                <a:tableStyleId>{073A0DAA-6AF3-43AB-8588-CEC1D06C72B9}</a:tableStyleId>
              </a:tblPr>
              <a:tblGrid>
                <a:gridCol w="4210050">
                  <a:extLst>
                    <a:ext uri="{9D8B030D-6E8A-4147-A177-3AD203B41FA5}">
                      <a16:colId xmlns:a16="http://schemas.microsoft.com/office/drawing/2014/main" val="3236667989"/>
                    </a:ext>
                  </a:extLst>
                </a:gridCol>
                <a:gridCol w="4210050">
                  <a:extLst>
                    <a:ext uri="{9D8B030D-6E8A-4147-A177-3AD203B41FA5}">
                      <a16:colId xmlns:a16="http://schemas.microsoft.com/office/drawing/2014/main" val="2769674551"/>
                    </a:ext>
                  </a:extLst>
                </a:gridCol>
              </a:tblGrid>
              <a:tr h="370840">
                <a:tc gridSpan="2">
                  <a:txBody>
                    <a:bodyPr/>
                    <a:lstStyle/>
                    <a:p>
                      <a:pPr algn="ctr"/>
                      <a:r>
                        <a:rPr lang="en-US" sz="36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LINEAGE OF ADAM</a:t>
                      </a:r>
                    </a:p>
                  </a:txBody>
                  <a:tcPr/>
                </a:tc>
                <a:tc hMerge="1">
                  <a:txBody>
                    <a:bodyPr/>
                    <a:lstStyle/>
                    <a:p>
                      <a:endParaRPr lang="en-US" dirty="0"/>
                    </a:p>
                  </a:txBody>
                  <a:tcPr/>
                </a:tc>
                <a:extLst>
                  <a:ext uri="{0D108BD9-81ED-4DB2-BD59-A6C34878D82A}">
                    <a16:rowId xmlns:a16="http://schemas.microsoft.com/office/drawing/2014/main" val="1647439534"/>
                  </a:ext>
                </a:extLst>
              </a:tr>
              <a:tr h="370840">
                <a:tc>
                  <a:txBody>
                    <a:bodyPr/>
                    <a:lstStyle/>
                    <a:p>
                      <a:pPr algn="ctr"/>
                      <a:r>
                        <a:rPr lang="en-US" sz="3200" b="1" dirty="0">
                          <a:solidFill>
                            <a:srgbClr val="C00000"/>
                          </a:solidFill>
                          <a:latin typeface="Calibri" panose="020F0502020204030204" pitchFamily="34" charset="0"/>
                          <a:cs typeface="Calibri" panose="020F0502020204030204" pitchFamily="34" charset="0"/>
                        </a:rPr>
                        <a:t>UNGODLY LINE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0000CC"/>
                          </a:solidFill>
                          <a:latin typeface="Calibri" panose="020F0502020204030204" pitchFamily="34" charset="0"/>
                          <a:cs typeface="Calibri" panose="020F0502020204030204" pitchFamily="34" charset="0"/>
                        </a:rPr>
                        <a:t>GODLY LINE</a:t>
                      </a:r>
                    </a:p>
                  </a:txBody>
                  <a:tcPr/>
                </a:tc>
                <a:extLst>
                  <a:ext uri="{0D108BD9-81ED-4DB2-BD59-A6C34878D82A}">
                    <a16:rowId xmlns:a16="http://schemas.microsoft.com/office/drawing/2014/main" val="3010576288"/>
                  </a:ext>
                </a:extLst>
              </a:tr>
              <a:tr h="370840">
                <a:tc>
                  <a:txBody>
                    <a:bodyPr/>
                    <a:lstStyle/>
                    <a:p>
                      <a:pPr marL="171450" indent="0"/>
                      <a:r>
                        <a:rPr lang="en-US" sz="2800" b="1" kern="1200" dirty="0">
                          <a:solidFill>
                            <a:srgbClr val="C00000"/>
                          </a:solidFill>
                          <a:latin typeface="Calibri" panose="020F0502020204030204" pitchFamily="34" charset="0"/>
                          <a:ea typeface="+mn-ea"/>
                          <a:cs typeface="Calibri" panose="020F0502020204030204" pitchFamily="34" charset="0"/>
                        </a:rPr>
                        <a:t>CAIN</a:t>
                      </a:r>
                    </a:p>
                  </a:txBody>
                  <a:tcPr/>
                </a:tc>
                <a:tc>
                  <a:txBody>
                    <a:bodyPr/>
                    <a:lstStyle/>
                    <a:p>
                      <a:pPr marL="17145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rgbClr val="0000CC"/>
                          </a:solidFill>
                          <a:latin typeface="Calibri" panose="020F0502020204030204" pitchFamily="34" charset="0"/>
                          <a:ea typeface="+mn-ea"/>
                          <a:cs typeface="Calibri" panose="020F0502020204030204" pitchFamily="34" charset="0"/>
                        </a:rPr>
                        <a:t>SETH </a:t>
                      </a:r>
                    </a:p>
                  </a:txBody>
                  <a:tcPr/>
                </a:tc>
                <a:extLst>
                  <a:ext uri="{0D108BD9-81ED-4DB2-BD59-A6C34878D82A}">
                    <a16:rowId xmlns:a16="http://schemas.microsoft.com/office/drawing/2014/main" val="1684250431"/>
                  </a:ext>
                </a:extLst>
              </a:tr>
              <a:tr h="370840">
                <a:tc>
                  <a:txBody>
                    <a:bodyPr/>
                    <a:lstStyle/>
                    <a:p>
                      <a:pPr marL="171450" indent="0" algn="l" defTabSz="914400" rtl="0" eaLnBrk="1" latinLnBrk="0" hangingPunct="1"/>
                      <a:r>
                        <a:rPr lang="en-US" sz="2800" b="1" kern="1200" dirty="0">
                          <a:solidFill>
                            <a:srgbClr val="C00000"/>
                          </a:solidFill>
                          <a:latin typeface="Calibri" panose="020F0502020204030204" pitchFamily="34" charset="0"/>
                          <a:ea typeface="+mn-ea"/>
                          <a:cs typeface="Calibri" panose="020F0502020204030204" pitchFamily="34" charset="0"/>
                        </a:rPr>
                        <a:t>ENOCH</a:t>
                      </a:r>
                    </a:p>
                  </a:txBody>
                  <a:tcPr/>
                </a:tc>
                <a:tc>
                  <a:txBody>
                    <a:bodyPr/>
                    <a:lstStyle/>
                    <a:p>
                      <a:pPr marL="17145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rgbClr val="0000CC"/>
                          </a:solidFill>
                          <a:latin typeface="Calibri" panose="020F0502020204030204" pitchFamily="34" charset="0"/>
                          <a:ea typeface="+mn-ea"/>
                          <a:cs typeface="Calibri" panose="020F0502020204030204" pitchFamily="34" charset="0"/>
                        </a:rPr>
                        <a:t>ENOSH</a:t>
                      </a:r>
                    </a:p>
                  </a:txBody>
                  <a:tcPr/>
                </a:tc>
                <a:extLst>
                  <a:ext uri="{0D108BD9-81ED-4DB2-BD59-A6C34878D82A}">
                    <a16:rowId xmlns:a16="http://schemas.microsoft.com/office/drawing/2014/main" val="3845693100"/>
                  </a:ext>
                </a:extLst>
              </a:tr>
              <a:tr h="370840">
                <a:tc>
                  <a:txBody>
                    <a:bodyPr/>
                    <a:lstStyle/>
                    <a:p>
                      <a:pPr marL="171450" indent="0" algn="l" defTabSz="914400" rtl="0" eaLnBrk="1" latinLnBrk="0" hangingPunct="1"/>
                      <a:r>
                        <a:rPr lang="en-US" sz="2800" b="1" kern="1200" dirty="0">
                          <a:solidFill>
                            <a:srgbClr val="C00000"/>
                          </a:solidFill>
                          <a:latin typeface="Calibri" panose="020F0502020204030204" pitchFamily="34" charset="0"/>
                          <a:ea typeface="+mn-ea"/>
                          <a:cs typeface="Calibri" panose="020F0502020204030204" pitchFamily="34" charset="0"/>
                        </a:rPr>
                        <a:t>IRAD</a:t>
                      </a:r>
                    </a:p>
                  </a:txBody>
                  <a:tcPr/>
                </a:tc>
                <a:tc>
                  <a:txBody>
                    <a:bodyPr/>
                    <a:lstStyle/>
                    <a:p>
                      <a:pPr marL="171450" indent="0" algn="l"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KENAN</a:t>
                      </a:r>
                    </a:p>
                  </a:txBody>
                  <a:tcPr/>
                </a:tc>
                <a:extLst>
                  <a:ext uri="{0D108BD9-81ED-4DB2-BD59-A6C34878D82A}">
                    <a16:rowId xmlns:a16="http://schemas.microsoft.com/office/drawing/2014/main" val="2249887686"/>
                  </a:ext>
                </a:extLst>
              </a:tr>
              <a:tr h="370840">
                <a:tc>
                  <a:txBody>
                    <a:bodyPr/>
                    <a:lstStyle/>
                    <a:p>
                      <a:pPr marL="171450" indent="0" algn="l" defTabSz="914400" rtl="0" eaLnBrk="1" latinLnBrk="0" hangingPunct="1"/>
                      <a:r>
                        <a:rPr lang="en-US" sz="2800" b="1" kern="1200" dirty="0">
                          <a:solidFill>
                            <a:srgbClr val="C00000"/>
                          </a:solidFill>
                          <a:latin typeface="Calibri" panose="020F0502020204030204" pitchFamily="34" charset="0"/>
                          <a:ea typeface="+mn-ea"/>
                          <a:cs typeface="Calibri" panose="020F0502020204030204" pitchFamily="34" charset="0"/>
                        </a:rPr>
                        <a:t>MEHUJAEL</a:t>
                      </a:r>
                    </a:p>
                  </a:txBody>
                  <a:tcPr/>
                </a:tc>
                <a:tc>
                  <a:txBody>
                    <a:bodyPr/>
                    <a:lstStyle/>
                    <a:p>
                      <a:pPr marL="171450" indent="0" algn="l"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MAHALALEL</a:t>
                      </a:r>
                    </a:p>
                  </a:txBody>
                  <a:tcPr/>
                </a:tc>
                <a:extLst>
                  <a:ext uri="{0D108BD9-81ED-4DB2-BD59-A6C34878D82A}">
                    <a16:rowId xmlns:a16="http://schemas.microsoft.com/office/drawing/2014/main" val="3033433787"/>
                  </a:ext>
                </a:extLst>
              </a:tr>
              <a:tr h="370840">
                <a:tc>
                  <a:txBody>
                    <a:bodyPr/>
                    <a:lstStyle/>
                    <a:p>
                      <a:pPr marL="171450" indent="0" algn="l" defTabSz="914400" rtl="0" eaLnBrk="1" latinLnBrk="0" hangingPunct="1"/>
                      <a:r>
                        <a:rPr lang="en-US" sz="2800" b="1" kern="1200" dirty="0">
                          <a:solidFill>
                            <a:srgbClr val="C00000"/>
                          </a:solidFill>
                          <a:latin typeface="Calibri" panose="020F0502020204030204" pitchFamily="34" charset="0"/>
                          <a:ea typeface="+mn-ea"/>
                          <a:cs typeface="Calibri" panose="020F0502020204030204" pitchFamily="34" charset="0"/>
                        </a:rPr>
                        <a:t>METHUSHAEL</a:t>
                      </a:r>
                    </a:p>
                  </a:txBody>
                  <a:tcPr/>
                </a:tc>
                <a:tc>
                  <a:txBody>
                    <a:bodyPr/>
                    <a:lstStyle/>
                    <a:p>
                      <a:pPr marL="171450" indent="0" algn="l"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JARED</a:t>
                      </a:r>
                    </a:p>
                  </a:txBody>
                  <a:tcPr/>
                </a:tc>
                <a:extLst>
                  <a:ext uri="{0D108BD9-81ED-4DB2-BD59-A6C34878D82A}">
                    <a16:rowId xmlns:a16="http://schemas.microsoft.com/office/drawing/2014/main" val="3341769932"/>
                  </a:ext>
                </a:extLst>
              </a:tr>
              <a:tr h="370840">
                <a:tc>
                  <a:txBody>
                    <a:bodyPr/>
                    <a:lstStyle/>
                    <a:p>
                      <a:pPr marL="171450" indent="0" algn="l" defTabSz="914400" rtl="0" eaLnBrk="1" latinLnBrk="0" hangingPunct="1"/>
                      <a:r>
                        <a:rPr lang="en-US" sz="2800" b="1" kern="1200" dirty="0">
                          <a:solidFill>
                            <a:srgbClr val="C00000"/>
                          </a:solidFill>
                          <a:latin typeface="Calibri" panose="020F0502020204030204" pitchFamily="34" charset="0"/>
                          <a:ea typeface="+mn-ea"/>
                          <a:cs typeface="Calibri" panose="020F0502020204030204" pitchFamily="34" charset="0"/>
                        </a:rPr>
                        <a:t>LAMECH</a:t>
                      </a:r>
                    </a:p>
                  </a:txBody>
                  <a:tcPr/>
                </a:tc>
                <a:tc>
                  <a:txBody>
                    <a:bodyPr/>
                    <a:lstStyle/>
                    <a:p>
                      <a:pPr marL="171450" indent="0" algn="l"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ENOCH</a:t>
                      </a:r>
                    </a:p>
                  </a:txBody>
                  <a:tcPr/>
                </a:tc>
                <a:extLst>
                  <a:ext uri="{0D108BD9-81ED-4DB2-BD59-A6C34878D82A}">
                    <a16:rowId xmlns:a16="http://schemas.microsoft.com/office/drawing/2014/main" val="2809913359"/>
                  </a:ext>
                </a:extLst>
              </a:tr>
              <a:tr h="370840">
                <a:tc>
                  <a:txBody>
                    <a:bodyPr/>
                    <a:lstStyle/>
                    <a:p>
                      <a:pPr marL="171450" indent="0" algn="l" defTabSz="914400" rtl="0" eaLnBrk="1" latinLnBrk="0" hangingPunct="1"/>
                      <a:r>
                        <a:rPr lang="en-US" sz="2800" b="1" kern="1200" dirty="0">
                          <a:solidFill>
                            <a:srgbClr val="C00000"/>
                          </a:solidFill>
                          <a:latin typeface="Calibri" panose="020F0502020204030204" pitchFamily="34" charset="0"/>
                          <a:ea typeface="+mn-ea"/>
                          <a:cs typeface="Calibri" panose="020F0502020204030204" pitchFamily="34" charset="0"/>
                        </a:rPr>
                        <a:t>JUBA, TUBAL-CAIN</a:t>
                      </a:r>
                    </a:p>
                  </a:txBody>
                  <a:tcPr/>
                </a:tc>
                <a:tc>
                  <a:txBody>
                    <a:bodyPr/>
                    <a:lstStyle/>
                    <a:p>
                      <a:pPr marL="171450" indent="0" algn="l"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METHUSELAH</a:t>
                      </a:r>
                    </a:p>
                  </a:txBody>
                  <a:tcPr/>
                </a:tc>
                <a:extLst>
                  <a:ext uri="{0D108BD9-81ED-4DB2-BD59-A6C34878D82A}">
                    <a16:rowId xmlns:a16="http://schemas.microsoft.com/office/drawing/2014/main" val="3792894150"/>
                  </a:ext>
                </a:extLst>
              </a:tr>
              <a:tr h="370840">
                <a:tc>
                  <a:txBody>
                    <a:bodyPr/>
                    <a:lstStyle/>
                    <a:p>
                      <a:endParaRPr lang="en-US" sz="2800" dirty="0">
                        <a:latin typeface="Calibri" panose="020F0502020204030204" pitchFamily="34" charset="0"/>
                        <a:cs typeface="Calibri" panose="020F0502020204030204" pitchFamily="34" charset="0"/>
                      </a:endParaRPr>
                    </a:p>
                  </a:txBody>
                  <a:tcPr/>
                </a:tc>
                <a:tc>
                  <a:txBody>
                    <a:bodyPr/>
                    <a:lstStyle/>
                    <a:p>
                      <a:pPr marL="171450" indent="0" algn="l"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LAMECH</a:t>
                      </a:r>
                    </a:p>
                  </a:txBody>
                  <a:tcPr/>
                </a:tc>
                <a:extLst>
                  <a:ext uri="{0D108BD9-81ED-4DB2-BD59-A6C34878D82A}">
                    <a16:rowId xmlns:a16="http://schemas.microsoft.com/office/drawing/2014/main" val="1598492458"/>
                  </a:ext>
                </a:extLst>
              </a:tr>
              <a:tr h="370840">
                <a:tc>
                  <a:txBody>
                    <a:bodyPr/>
                    <a:lstStyle/>
                    <a:p>
                      <a:endParaRPr lang="en-US" sz="2800" dirty="0">
                        <a:latin typeface="Calibri" panose="020F0502020204030204" pitchFamily="34" charset="0"/>
                        <a:cs typeface="Calibri" panose="020F0502020204030204" pitchFamily="34" charset="0"/>
                      </a:endParaRPr>
                    </a:p>
                  </a:txBody>
                  <a:tcPr/>
                </a:tc>
                <a:tc>
                  <a:txBody>
                    <a:bodyPr/>
                    <a:lstStyle/>
                    <a:p>
                      <a:pPr marL="171450" indent="0" algn="l"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NOAH</a:t>
                      </a:r>
                    </a:p>
                  </a:txBody>
                  <a:tcPr/>
                </a:tc>
                <a:extLst>
                  <a:ext uri="{0D108BD9-81ED-4DB2-BD59-A6C34878D82A}">
                    <a16:rowId xmlns:a16="http://schemas.microsoft.com/office/drawing/2014/main" val="789110963"/>
                  </a:ext>
                </a:extLst>
              </a:tr>
              <a:tr h="370840">
                <a:tc>
                  <a:txBody>
                    <a:bodyPr/>
                    <a:lstStyle/>
                    <a:p>
                      <a:endParaRPr lang="en-US" sz="2800" dirty="0">
                        <a:latin typeface="Calibri" panose="020F0502020204030204" pitchFamily="34" charset="0"/>
                        <a:cs typeface="Calibri" panose="020F0502020204030204" pitchFamily="34" charset="0"/>
                      </a:endParaRPr>
                    </a:p>
                  </a:txBody>
                  <a:tcPr/>
                </a:tc>
                <a:tc>
                  <a:txBody>
                    <a:bodyPr/>
                    <a:lstStyle/>
                    <a:p>
                      <a:pPr marL="171450" indent="0" algn="l"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SHEM, HAM, JAPHETH</a:t>
                      </a:r>
                    </a:p>
                  </a:txBody>
                  <a:tcPr/>
                </a:tc>
                <a:extLst>
                  <a:ext uri="{0D108BD9-81ED-4DB2-BD59-A6C34878D82A}">
                    <a16:rowId xmlns:a16="http://schemas.microsoft.com/office/drawing/2014/main" val="2346368496"/>
                  </a:ext>
                </a:extLst>
              </a:tr>
            </a:tbl>
          </a:graphicData>
        </a:graphic>
      </p:graphicFrame>
    </p:spTree>
    <p:extLst>
      <p:ext uri="{BB962C8B-B14F-4D97-AF65-F5344CB8AC3E}">
        <p14:creationId xmlns:p14="http://schemas.microsoft.com/office/powerpoint/2010/main" val="3411394915"/>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219200" y="228600"/>
            <a:ext cx="6705600" cy="1097280"/>
          </a:xfrm>
        </p:spPr>
        <p:txBody>
          <a:bodyPr/>
          <a:lstStyle/>
          <a:p>
            <a:pPr marL="461963" indent="-461963" algn="ctr" eaLnBrk="1" hangingPunct="1">
              <a:buClr>
                <a:schemeClr val="tx2"/>
              </a:buClr>
              <a:buFont typeface="+mj-lt"/>
              <a:buAutoNum type="romanUcPeriod" startAt="2"/>
            </a:pPr>
            <a:r>
              <a:rPr lang="en-US" sz="3600" dirty="0">
                <a:effectLst>
                  <a:outerShdw blurRad="38100" dist="38100" dir="2700000" algn="tl">
                    <a:srgbClr val="000000">
                      <a:alpha val="43137"/>
                    </a:srgbClr>
                  </a:outerShdw>
                </a:effectLst>
                <a:ea typeface="+mn-ea"/>
                <a:cs typeface="+mn-cs"/>
              </a:rPr>
              <a:t>Ungodly Line of Cain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4:16-24)</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3795" name="Rectangle 3"/>
          <p:cNvSpPr>
            <a:spLocks noGrp="1" noChangeArrowheads="1"/>
          </p:cNvSpPr>
          <p:nvPr>
            <p:ph type="body" idx="1"/>
          </p:nvPr>
        </p:nvSpPr>
        <p:spPr>
          <a:xfrm>
            <a:off x="159068" y="1600199"/>
            <a:ext cx="8984931" cy="4755649"/>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Evil line that will not bring forth the Messiah (Gen 3:15)</a:t>
            </a:r>
          </a:p>
          <a:p>
            <a:pPr marL="914400" lvl="2" indent="-452438" eaLnBrk="1" hangingPunct="1">
              <a:spcBef>
                <a:spcPts val="0"/>
              </a:spcBef>
              <a:spcAft>
                <a:spcPts val="1800"/>
              </a:spcAft>
              <a:buClr>
                <a:srgbClr val="00FF99"/>
              </a:buClr>
              <a:buSzPct val="100000"/>
              <a:buFont typeface="+mj-lt"/>
              <a:buAutoNum type="arabicPeriod"/>
              <a:defRPr/>
            </a:pPr>
            <a:r>
              <a:rPr lang="en-US" sz="2800" dirty="0"/>
              <a:t>Continuation of Cain’s line (4:16-18)</a:t>
            </a:r>
          </a:p>
          <a:p>
            <a:pPr marL="914400" lvl="2" indent="-452438" eaLnBrk="1" hangingPunct="1">
              <a:spcBef>
                <a:spcPts val="0"/>
              </a:spcBef>
              <a:spcAft>
                <a:spcPts val="1800"/>
              </a:spcAft>
              <a:buClr>
                <a:srgbClr val="00FF99"/>
              </a:buClr>
              <a:buSzPct val="100000"/>
              <a:buFont typeface="+mj-lt"/>
              <a:buAutoNum type="arabicPeriod"/>
              <a:defRPr/>
            </a:pPr>
            <a:r>
              <a:rPr lang="en-US" sz="2800" dirty="0"/>
              <a:t>Immorality (4:19)</a:t>
            </a:r>
          </a:p>
          <a:p>
            <a:pPr marL="914400" lvl="2" indent="-452438" eaLnBrk="1" hangingPunct="1">
              <a:spcBef>
                <a:spcPts val="0"/>
              </a:spcBef>
              <a:spcAft>
                <a:spcPts val="1800"/>
              </a:spcAft>
              <a:buClr>
                <a:srgbClr val="00FF99"/>
              </a:buClr>
              <a:buSzPct val="100000"/>
              <a:buFont typeface="+mj-lt"/>
              <a:buAutoNum type="arabicPeriod"/>
              <a:defRPr/>
            </a:pPr>
            <a:r>
              <a:rPr lang="en-US" sz="2800" dirty="0"/>
              <a:t>Technological but not spiritual advancement (4:20-22)</a:t>
            </a:r>
          </a:p>
          <a:p>
            <a:pPr marL="914400" lvl="2" indent="-452438" eaLnBrk="1" hangingPunct="1">
              <a:spcBef>
                <a:spcPts val="0"/>
              </a:spcBef>
              <a:spcAft>
                <a:spcPts val="1800"/>
              </a:spcAft>
              <a:buClr>
                <a:srgbClr val="00FF99"/>
              </a:buClr>
              <a:buSzPct val="100000"/>
              <a:buFont typeface="+mj-lt"/>
              <a:buAutoNum type="arabicPeriod"/>
              <a:defRPr/>
            </a:pPr>
            <a:r>
              <a:rPr lang="en-US" sz="2800" dirty="0"/>
              <a:t>More immorality (4:23a)</a:t>
            </a:r>
          </a:p>
          <a:p>
            <a:pPr marL="914400" lvl="2" indent="-452438" eaLnBrk="1" hangingPunct="1">
              <a:spcBef>
                <a:spcPts val="0"/>
              </a:spcBef>
              <a:spcAft>
                <a:spcPts val="1800"/>
              </a:spcAft>
              <a:buClr>
                <a:srgbClr val="00FF99"/>
              </a:buClr>
              <a:buSzPct val="100000"/>
              <a:buFont typeface="+mj-lt"/>
              <a:buAutoNum type="arabicPeriod"/>
              <a:defRPr/>
            </a:pPr>
            <a:r>
              <a:rPr lang="en-US" sz="2800" dirty="0"/>
              <a:t>Violence  (4:23b)</a:t>
            </a:r>
          </a:p>
          <a:p>
            <a:pPr marL="914400" lvl="2" indent="-452438" eaLnBrk="1" hangingPunct="1">
              <a:spcBef>
                <a:spcPts val="0"/>
              </a:spcBef>
              <a:spcAft>
                <a:spcPts val="1800"/>
              </a:spcAft>
              <a:buClr>
                <a:srgbClr val="00FF99"/>
              </a:buClr>
              <a:buSzPct val="100000"/>
              <a:buFont typeface="+mj-lt"/>
              <a:buAutoNum type="arabicPeriod"/>
              <a:defRPr/>
            </a:pPr>
            <a:r>
              <a:rPr lang="en-US" sz="2800" dirty="0"/>
              <a:t>Humanistic (4:24)</a:t>
            </a:r>
          </a:p>
        </p:txBody>
      </p:sp>
      <p:pic>
        <p:nvPicPr>
          <p:cNvPr id="4" name="Picture 3">
            <a:extLst>
              <a:ext uri="{FF2B5EF4-FFF2-40B4-BE49-F238E27FC236}">
                <a16:creationId xmlns:a16="http://schemas.microsoft.com/office/drawing/2014/main" id="{9DE85CCD-4FAF-4726-BE7C-4188638485F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248400" y="4267200"/>
            <a:ext cx="2438400" cy="2088649"/>
          </a:xfrm>
          <a:prstGeom prst="rect">
            <a:avLst/>
          </a:prstGeom>
        </p:spPr>
      </p:pic>
      <p:pic>
        <p:nvPicPr>
          <p:cNvPr id="7" name="Picture 6">
            <a:extLst>
              <a:ext uri="{FF2B5EF4-FFF2-40B4-BE49-F238E27FC236}">
                <a16:creationId xmlns:a16="http://schemas.microsoft.com/office/drawing/2014/main" id="{D2727DBD-68B0-45FA-9384-8D54285143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14873332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Exemption from Death </a:t>
            </a:r>
            <a:br>
              <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(1 Cor 15:54-56)</a:t>
            </a:r>
          </a:p>
        </p:txBody>
      </p:sp>
      <p:sp>
        <p:nvSpPr>
          <p:cNvPr id="13315" name="Rectangle 3"/>
          <p:cNvSpPr>
            <a:spLocks noGrp="1" noChangeArrowheads="1"/>
          </p:cNvSpPr>
          <p:nvPr>
            <p:ph type="body" sz="half" idx="1"/>
          </p:nvPr>
        </p:nvSpPr>
        <p:spPr>
          <a:xfrm>
            <a:off x="228600" y="1447800"/>
            <a:ext cx="5715000" cy="4953000"/>
          </a:xfrm>
        </p:spPr>
        <p:txBody>
          <a:bodyPr/>
          <a:lstStyle/>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Enoch (Gen 5)</a:t>
            </a:r>
          </a:p>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Elijah (2 Kings 2)</a:t>
            </a:r>
          </a:p>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Christ (Acts 1:11; Rev 12:5)</a:t>
            </a:r>
          </a:p>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Philip (Acts 8:39)                                 </a:t>
            </a:r>
          </a:p>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Paul (2 Cor 12:2, 4)</a:t>
            </a:r>
          </a:p>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(Rev 4:1-2)</a:t>
            </a:r>
          </a:p>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Two witnesses (Rev 11)</a:t>
            </a:r>
          </a:p>
        </p:txBody>
      </p:sp>
      <p:pic>
        <p:nvPicPr>
          <p:cNvPr id="33796" name="Picture 5" descr="clip0105"/>
          <p:cNvPicPr>
            <a:picLocks noGrp="1" noChangeAspect="1" noChangeArrowheads="1"/>
          </p:cNvPicPr>
          <p:nvPr>
            <p:ph type="clipArt" sz="half" idx="2"/>
          </p:nvPr>
        </p:nvPicPr>
        <p:blipFill>
          <a:blip r:embed="rId2">
            <a:extLst>
              <a:ext uri="{28A0092B-C50C-407E-A947-70E740481C1C}">
                <a14:useLocalDpi xmlns:a14="http://schemas.microsoft.com/office/drawing/2010/main"/>
              </a:ext>
            </a:extLst>
          </a:blip>
          <a:srcRect/>
          <a:stretch>
            <a:fillRect/>
          </a:stretch>
        </p:blipFill>
        <p:spPr>
          <a:xfrm>
            <a:off x="5571176" y="1676400"/>
            <a:ext cx="3344224" cy="3200400"/>
          </a:xfrm>
          <a:prstGeom prst="ellipse">
            <a:avLst/>
          </a:prstGeom>
        </p:spPr>
      </p:pic>
      <p:pic>
        <p:nvPicPr>
          <p:cNvPr id="5" name="Picture 4">
            <a:extLst>
              <a:ext uri="{FF2B5EF4-FFF2-40B4-BE49-F238E27FC236}">
                <a16:creationId xmlns:a16="http://schemas.microsoft.com/office/drawing/2014/main" id="{1E17F2D0-5FB3-4875-B9F6-A5A07889F7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CE66C7-8D9A-4FB1-871F-FE2655FB22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134147" name="Rectangle 1"/>
          <p:cNvSpPr>
            <a:spLocks noChangeArrowheads="1"/>
          </p:cNvSpPr>
          <p:nvPr/>
        </p:nvSpPr>
        <p:spPr bwMode="auto">
          <a:xfrm>
            <a:off x="0" y="0"/>
            <a:ext cx="9144000" cy="3477875"/>
          </a:xfrm>
          <a:prstGeom prst="rect">
            <a:avLst/>
          </a:prstGeom>
          <a:noFill/>
          <a:ln w="28575">
            <a:noFill/>
            <a:miter lim="800000"/>
            <a:headEnd/>
            <a:tailEnd/>
          </a:ln>
        </p:spPr>
        <p:txBody>
          <a:bodyPr wrap="square">
            <a:spAutoFit/>
          </a:bodyPr>
          <a:lstStyle/>
          <a:p>
            <a:pPr algn="ctr">
              <a:spcBef>
                <a:spcPts val="0"/>
              </a:spcBef>
              <a:spcAft>
                <a:spcPts val="1200"/>
              </a:spcAft>
              <a:buClr>
                <a:schemeClr val="tx2"/>
              </a:buClr>
              <a:buSzPct val="75000"/>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15:50-51</a:t>
            </a:r>
          </a:p>
          <a:p>
            <a:pPr algn="just">
              <a:spcBef>
                <a:spcPts val="0"/>
              </a:spcBef>
              <a:spcAft>
                <a:spcPts val="0"/>
              </a:spcAft>
            </a:pPr>
            <a:r>
              <a:rPr lang="en-US" sz="3400" dirty="0">
                <a:latin typeface="Calibri" panose="020F0502020204030204" pitchFamily="34" charset="0"/>
                <a:cs typeface="Calibri" panose="020F0502020204030204" pitchFamily="34" charset="0"/>
              </a:rPr>
              <a:t>“</a:t>
            </a:r>
            <a:r>
              <a:rPr lang="en-US" sz="3400" baseline="30000" dirty="0">
                <a:latin typeface="Calibri" panose="020F0502020204030204" pitchFamily="34" charset="0"/>
                <a:cs typeface="Calibri" panose="020F0502020204030204" pitchFamily="34" charset="0"/>
              </a:rPr>
              <a:t>50 </a:t>
            </a:r>
            <a:r>
              <a:rPr lang="en-US" sz="3400" dirty="0">
                <a:latin typeface="Calibri" panose="020F0502020204030204" pitchFamily="34" charset="0"/>
                <a:cs typeface="Calibri" panose="020F0502020204030204" pitchFamily="34" charset="0"/>
              </a:rPr>
              <a:t>Now I say this, brethren, that flesh and blood cannot inherit the kingdom of God; nor does the perishable inherit the imperishable. </a:t>
            </a:r>
            <a:r>
              <a:rPr lang="en-US" sz="3400" baseline="30000" dirty="0">
                <a:latin typeface="Calibri" panose="020F0502020204030204" pitchFamily="34" charset="0"/>
                <a:cs typeface="Calibri" panose="020F0502020204030204" pitchFamily="34" charset="0"/>
              </a:rPr>
              <a:t>51</a:t>
            </a:r>
            <a:r>
              <a:rPr lang="en-US" sz="3400" dirty="0">
                <a:latin typeface="Calibri" panose="020F0502020204030204" pitchFamily="34" charset="0"/>
                <a:cs typeface="Calibri" panose="020F0502020204030204" pitchFamily="34" charset="0"/>
              </a:rPr>
              <a:t> Behold, I tell you a mystery; we will not all sleep, but we will all be changed.”</a:t>
            </a:r>
            <a:endParaRPr lang="en-US" altLang="en-US" sz="3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05462527"/>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62AE92CD-D7C3-4811-B78A-FC7F1BC2723F}"/>
              </a:ext>
            </a:extLst>
          </p:cNvPr>
          <p:cNvSpPr>
            <a:spLocks noGrp="1" noChangeArrowheads="1"/>
          </p:cNvSpPr>
          <p:nvPr>
            <p:ph type="title" idx="4294967295"/>
          </p:nvPr>
        </p:nvSpPr>
        <p:spPr>
          <a:xfrm>
            <a:off x="685800" y="195020"/>
            <a:ext cx="7772400" cy="762000"/>
          </a:xfrm>
        </p:spPr>
        <p:txBody>
          <a:bodyPr/>
          <a:lstStyle/>
          <a:p>
            <a:pPr algn="ctr"/>
            <a:r>
              <a:rPr lang="en-US" altLang="en-US" sz="3400" dirty="0"/>
              <a:t>God’s Resurrection Program</a:t>
            </a:r>
          </a:p>
        </p:txBody>
      </p:sp>
      <p:pic>
        <p:nvPicPr>
          <p:cNvPr id="2" name="Picture 1">
            <a:extLst>
              <a:ext uri="{FF2B5EF4-FFF2-40B4-BE49-F238E27FC236}">
                <a16:creationId xmlns:a16="http://schemas.microsoft.com/office/drawing/2014/main" id="{EF876367-5F08-4823-BAFD-729EE69F89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1371600"/>
            <a:ext cx="8686800" cy="4495800"/>
          </a:xfrm>
          <a:prstGeom prst="rect">
            <a:avLst/>
          </a:prstGeom>
          <a:solidFill>
            <a:schemeClr val="bg1">
              <a:lumMod val="50000"/>
            </a:schemeClr>
          </a:solidFill>
        </p:spPr>
      </p:pic>
    </p:spTree>
    <p:extLst>
      <p:ext uri="{BB962C8B-B14F-4D97-AF65-F5344CB8AC3E}">
        <p14:creationId xmlns:p14="http://schemas.microsoft.com/office/powerpoint/2010/main" val="3972080579"/>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CE66C7-8D9A-4FB1-871F-FE2655FB22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134147" name="Rectangle 1"/>
          <p:cNvSpPr>
            <a:spLocks noChangeArrowheads="1"/>
          </p:cNvSpPr>
          <p:nvPr/>
        </p:nvSpPr>
        <p:spPr bwMode="auto">
          <a:xfrm>
            <a:off x="0" y="0"/>
            <a:ext cx="9144000" cy="3477875"/>
          </a:xfrm>
          <a:prstGeom prst="rect">
            <a:avLst/>
          </a:prstGeom>
          <a:noFill/>
          <a:ln w="28575">
            <a:noFill/>
            <a:miter lim="800000"/>
            <a:headEnd/>
            <a:tailEnd/>
          </a:ln>
        </p:spPr>
        <p:txBody>
          <a:bodyPr wrap="square">
            <a:spAutoFit/>
          </a:bodyPr>
          <a:lstStyle/>
          <a:p>
            <a:pPr algn="ctr">
              <a:spcBef>
                <a:spcPts val="0"/>
              </a:spcBef>
              <a:spcAft>
                <a:spcPts val="1200"/>
              </a:spcAft>
              <a:buClr>
                <a:schemeClr val="tx2"/>
              </a:buClr>
              <a:buSzPct val="75000"/>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15:50-51</a:t>
            </a:r>
          </a:p>
          <a:p>
            <a:pPr algn="just">
              <a:spcBef>
                <a:spcPts val="0"/>
              </a:spcBef>
              <a:spcAft>
                <a:spcPts val="0"/>
              </a:spcAft>
            </a:pPr>
            <a:r>
              <a:rPr lang="en-US" sz="3400" dirty="0">
                <a:latin typeface="Calibri" panose="020F0502020204030204" pitchFamily="34" charset="0"/>
                <a:cs typeface="Calibri" panose="020F0502020204030204" pitchFamily="34" charset="0"/>
              </a:rPr>
              <a:t>“</a:t>
            </a:r>
            <a:r>
              <a:rPr lang="en-US" sz="3400" baseline="30000" dirty="0">
                <a:latin typeface="Calibri" panose="020F0502020204030204" pitchFamily="34" charset="0"/>
                <a:cs typeface="Calibri" panose="020F0502020204030204" pitchFamily="34" charset="0"/>
              </a:rPr>
              <a:t>50 </a:t>
            </a:r>
            <a:r>
              <a:rPr lang="en-US" sz="3400" dirty="0">
                <a:latin typeface="Calibri" panose="020F0502020204030204" pitchFamily="34" charset="0"/>
                <a:cs typeface="Calibri" panose="020F0502020204030204" pitchFamily="34" charset="0"/>
              </a:rPr>
              <a:t>Now I say this, brethren, that flesh and blood cannot inherit the kingdom of God; nor does the perishable inherit the imperishable. </a:t>
            </a:r>
            <a:r>
              <a:rPr lang="en-US" sz="3400" baseline="30000" dirty="0">
                <a:latin typeface="Calibri" panose="020F0502020204030204" pitchFamily="34" charset="0"/>
                <a:cs typeface="Calibri" panose="020F0502020204030204" pitchFamily="34" charset="0"/>
              </a:rPr>
              <a:t>51</a:t>
            </a:r>
            <a:r>
              <a:rPr lang="en-US" sz="3400" dirty="0">
                <a:latin typeface="Calibri" panose="020F0502020204030204" pitchFamily="34" charset="0"/>
                <a:cs typeface="Calibri" panose="020F0502020204030204" pitchFamily="34" charset="0"/>
              </a:rPr>
              <a:t> Behold, I tell you a mystery; we will not </a:t>
            </a:r>
            <a:r>
              <a:rPr lang="en-US" sz="3400" b="1" u="sng" dirty="0">
                <a:solidFill>
                  <a:srgbClr val="FFFFCC"/>
                </a:solidFill>
                <a:latin typeface="Calibri" panose="020F0502020204030204" pitchFamily="34" charset="0"/>
                <a:cs typeface="Calibri" panose="020F0502020204030204" pitchFamily="34" charset="0"/>
              </a:rPr>
              <a:t>all</a:t>
            </a:r>
            <a:r>
              <a:rPr lang="en-US" sz="3400" dirty="0">
                <a:latin typeface="Calibri" panose="020F0502020204030204" pitchFamily="34" charset="0"/>
                <a:cs typeface="Calibri" panose="020F0502020204030204" pitchFamily="34" charset="0"/>
              </a:rPr>
              <a:t> sleep, but we will </a:t>
            </a:r>
            <a:r>
              <a:rPr lang="en-US" sz="3400" b="1" u="sng" dirty="0">
                <a:solidFill>
                  <a:srgbClr val="FFFFCC"/>
                </a:solidFill>
                <a:latin typeface="Calibri" panose="020F0502020204030204" pitchFamily="34" charset="0"/>
                <a:cs typeface="Calibri" panose="020F0502020204030204" pitchFamily="34" charset="0"/>
              </a:rPr>
              <a:t>all</a:t>
            </a:r>
            <a:r>
              <a:rPr lang="en-US" sz="3400" dirty="0">
                <a:latin typeface="Calibri" panose="020F0502020204030204" pitchFamily="34" charset="0"/>
                <a:cs typeface="Calibri" panose="020F0502020204030204" pitchFamily="34" charset="0"/>
              </a:rPr>
              <a:t> be changed.”</a:t>
            </a:r>
            <a:endParaRPr lang="en-US" altLang="en-US" sz="3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165442"/>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304800" y="1371600"/>
            <a:ext cx="5791200" cy="2819400"/>
          </a:xfrm>
        </p:spPr>
        <p:txBody>
          <a:bodyPr/>
          <a:lstStyle/>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Jared (5:18-20)</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Enoch (5:21-24)</a:t>
            </a:r>
          </a:p>
          <a:p>
            <a:pPr marL="685800" lvl="1" indent="-685800" eaLnBrk="1" hangingPunct="1">
              <a:spcBef>
                <a:spcPts val="0"/>
              </a:spcBef>
              <a:spcAft>
                <a:spcPts val="3000"/>
              </a:spcAft>
              <a:buClr>
                <a:schemeClr val="tx2"/>
              </a:buClr>
              <a:buSzPct val="100000"/>
              <a:buFont typeface="+mj-lt"/>
              <a:buAutoNum type="romanUcPeriod" startAt="7"/>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Methuselah (5:25-27)</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Lamech (5:28-31)</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Noah (5:32)</a:t>
            </a:r>
          </a:p>
        </p:txBody>
      </p:sp>
      <p:pic>
        <p:nvPicPr>
          <p:cNvPr id="5" name="Picture 4">
            <a:extLst>
              <a:ext uri="{FF2B5EF4-FFF2-40B4-BE49-F238E27FC236}">
                <a16:creationId xmlns:a16="http://schemas.microsoft.com/office/drawing/2014/main" id="{B6B8489E-F155-4003-9101-3B3C672B944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0200" y="2057281"/>
            <a:ext cx="3225064" cy="2743438"/>
          </a:xfrm>
          <a:prstGeom prst="rect">
            <a:avLst/>
          </a:prstGeom>
        </p:spPr>
      </p:pic>
      <p:sp>
        <p:nvSpPr>
          <p:cNvPr id="7" name="Rectangle 2">
            <a:extLst>
              <a:ext uri="{FF2B5EF4-FFF2-40B4-BE49-F238E27FC236}">
                <a16:creationId xmlns:a16="http://schemas.microsoft.com/office/drawing/2014/main" id="{F511FC83-B575-4479-A6C2-AB02DE811C3C}"/>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Genesis 5 Outline</a:t>
            </a:r>
          </a:p>
        </p:txBody>
      </p:sp>
    </p:spTree>
    <p:extLst>
      <p:ext uri="{BB962C8B-B14F-4D97-AF65-F5344CB8AC3E}">
        <p14:creationId xmlns:p14="http://schemas.microsoft.com/office/powerpoint/2010/main" val="37935990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Six-Fold Pattern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Genesis 5:25-27</a:t>
            </a:r>
          </a:p>
        </p:txBody>
      </p:sp>
      <p:sp>
        <p:nvSpPr>
          <p:cNvPr id="124931" name="Rectangle 3"/>
          <p:cNvSpPr>
            <a:spLocks noGrp="1" noChangeArrowheads="1"/>
          </p:cNvSpPr>
          <p:nvPr>
            <p:ph type="body" idx="1"/>
          </p:nvPr>
        </p:nvSpPr>
        <p:spPr>
          <a:xfrm>
            <a:off x="914400" y="1600200"/>
            <a:ext cx="7315200" cy="4724400"/>
          </a:xfrm>
        </p:spPr>
        <p:txBody>
          <a:bodyPr/>
          <a:lstStyle/>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Name &amp; meaning: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Methuselah; when he dies it shall be sent</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Age at birth of seed-son: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187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Additional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782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Begat other sons &amp; daughters: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Yes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Total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969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Death: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Yes</a:t>
            </a:r>
          </a:p>
        </p:txBody>
      </p:sp>
      <p:pic>
        <p:nvPicPr>
          <p:cNvPr id="7" name="Picture 6">
            <a:extLst>
              <a:ext uri="{FF2B5EF4-FFF2-40B4-BE49-F238E27FC236}">
                <a16:creationId xmlns:a16="http://schemas.microsoft.com/office/drawing/2014/main" id="{B33A6379-E29E-42B2-919B-B966928EBB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50630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I will put enmity Between you and the woman, And between your seed and her seed; He shall bruise you on the head, And you shall bruise him on the heel.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6" name="Picture 5">
            <a:extLst>
              <a:ext uri="{FF2B5EF4-FFF2-40B4-BE49-F238E27FC236}">
                <a16:creationId xmlns:a16="http://schemas.microsoft.com/office/drawing/2014/main" id="{2824A913-96BE-436F-BC65-6AF719E082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4176" y="3048000"/>
            <a:ext cx="1755648" cy="1828800"/>
          </a:xfrm>
          <a:prstGeom prst="rect">
            <a:avLst/>
          </a:prstGeom>
        </p:spPr>
      </p:pic>
    </p:spTree>
    <p:extLst>
      <p:ext uri="{BB962C8B-B14F-4D97-AF65-F5344CB8AC3E}">
        <p14:creationId xmlns:p14="http://schemas.microsoft.com/office/powerpoint/2010/main" val="2189606927"/>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447800"/>
            <a:ext cx="9143999" cy="4800600"/>
          </a:xfrm>
        </p:spPr>
        <p:txBody>
          <a:bodyPr/>
          <a:lstStyle/>
          <a:p>
            <a:pPr marL="0" indent="0" algn="just">
              <a:spcBef>
                <a:spcPts val="0"/>
              </a:spcBef>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In Hebrew, Methuselah may mean ‘man of the spear, or more likely ‘when he dies, it shall be sent.’ If this is true, his name was given to him prophetically. ‘It shall be sent’ was a prophecy of the Flood, as Methuselah’s father, who was also functioning as a prophet according to Jude 14–15, gave him this name. Indeed, according to the chronology of Genesis, the very year Methuselah died was when the Flood came.</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Record, 137</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7" name="Picture 6">
            <a:extLst>
              <a:ext uri="{FF2B5EF4-FFF2-40B4-BE49-F238E27FC236}">
                <a16:creationId xmlns:a16="http://schemas.microsoft.com/office/drawing/2014/main" id="{21B5AB06-6DCB-4ADF-AF77-B92130A1E02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3354225736"/>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enoch and noah"/>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1576" y="76200"/>
            <a:ext cx="8820849"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2652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1562100" y="228600"/>
            <a:ext cx="6019800" cy="914400"/>
          </a:xfrm>
        </p:spPr>
        <p:txBody>
          <a:bodyPr/>
          <a:lstStyle/>
          <a:p>
            <a:pPr algn="ctr" eaLnBrk="1" hangingPunct="1"/>
            <a:r>
              <a:rPr lang="en-US" sz="3600" dirty="0">
                <a:effectLst>
                  <a:outerShdw blurRad="38100" dist="38100" dir="2700000" algn="tl">
                    <a:srgbClr val="000000">
                      <a:alpha val="43137"/>
                    </a:srgbClr>
                  </a:outerShdw>
                </a:effectLst>
              </a:rPr>
              <a:t>Genealogy: Adam to Noah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5)</a:t>
            </a:r>
          </a:p>
        </p:txBody>
      </p:sp>
      <p:sp>
        <p:nvSpPr>
          <p:cNvPr id="131075" name="Rectangle 3"/>
          <p:cNvSpPr>
            <a:spLocks noGrp="1" noChangeArrowheads="1"/>
          </p:cNvSpPr>
          <p:nvPr>
            <p:ph type="body" idx="1"/>
          </p:nvPr>
        </p:nvSpPr>
        <p:spPr>
          <a:xfrm>
            <a:off x="228600" y="1600200"/>
            <a:ext cx="8686800" cy="4572000"/>
          </a:xfrm>
        </p:spPr>
        <p:txBody>
          <a:bodyPr/>
          <a:lstStyle/>
          <a:p>
            <a:pPr marL="457200" indent="-457200" eaLnBrk="1" hangingPunct="1">
              <a:spcBef>
                <a:spcPts val="0"/>
              </a:spcBef>
              <a:spcAft>
                <a:spcPts val="2400"/>
              </a:spcAft>
            </a:pPr>
            <a:r>
              <a:rPr lang="en-US" dirty="0"/>
              <a:t>Hope that the curse would be done away with</a:t>
            </a:r>
          </a:p>
          <a:p>
            <a:pPr marL="914400" lvl="1" indent="-457200" eaLnBrk="1" hangingPunct="1">
              <a:spcBef>
                <a:spcPts val="0"/>
              </a:spcBef>
              <a:spcAft>
                <a:spcPts val="2400"/>
              </a:spcAft>
            </a:pPr>
            <a:r>
              <a:rPr lang="en-US" dirty="0"/>
              <a:t>Enoch’s translation (5:24)</a:t>
            </a:r>
          </a:p>
          <a:p>
            <a:pPr marL="914400" lvl="1" indent="-457200" eaLnBrk="1" hangingPunct="1">
              <a:spcBef>
                <a:spcPts val="0"/>
              </a:spcBef>
              <a:spcAft>
                <a:spcPts val="2400"/>
              </a:spcAft>
            </a:pPr>
            <a:r>
              <a:rPr lang="en-US" b="1" u="sng" dirty="0">
                <a:solidFill>
                  <a:srgbClr val="FFFFCC"/>
                </a:solidFill>
              </a:rPr>
              <a:t>Meaning of Methuselah’s name (Gen. 5:27; 6:3; 1 Pet. 3:20)</a:t>
            </a:r>
          </a:p>
          <a:p>
            <a:pPr marL="914400" lvl="1" indent="-457200" eaLnBrk="1" hangingPunct="1">
              <a:spcBef>
                <a:spcPts val="0"/>
              </a:spcBef>
              <a:spcAft>
                <a:spcPts val="2400"/>
              </a:spcAft>
            </a:pPr>
            <a:r>
              <a:rPr lang="en-US" dirty="0"/>
              <a:t>Lamech mistakenly believed that Noah was the fulfillment of Genesis 3:15 (Gen. 5:29; 3:17; 4:1; Dan. 11:37)</a:t>
            </a:r>
          </a:p>
          <a:p>
            <a:pPr marL="457200" lvl="1" indent="0" eaLnBrk="1" hangingPunct="1">
              <a:spcBef>
                <a:spcPts val="0"/>
              </a:spcBef>
              <a:spcAft>
                <a:spcPts val="2400"/>
              </a:spcAft>
              <a:buNone/>
            </a:pPr>
            <a:endParaRPr lang="en-US" sz="3000" dirty="0"/>
          </a:p>
        </p:txBody>
      </p:sp>
      <p:pic>
        <p:nvPicPr>
          <p:cNvPr id="6" name="Picture 5">
            <a:extLst>
              <a:ext uri="{FF2B5EF4-FFF2-40B4-BE49-F238E27FC236}">
                <a16:creationId xmlns:a16="http://schemas.microsoft.com/office/drawing/2014/main" id="{EB6442FE-2393-4CB8-93FE-86F9F7AAA0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2215291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772875-B5BB-4042-BAEF-C990792B03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5486400"/>
          </a:xfrm>
        </p:spPr>
        <p:txBody>
          <a:bodyPr/>
          <a:lstStyle/>
          <a:p>
            <a:pPr marL="0" indent="0" algn="ctr" defTabSz="685800">
              <a:spcBef>
                <a:spcPct val="0"/>
              </a:spcBef>
              <a:spcAft>
                <a:spcPts val="1200"/>
              </a:spcAft>
              <a:buNone/>
              <a:defRPr/>
            </a:pPr>
            <a:r>
              <a:rPr lang="en-US" sz="4000" kern="1200" dirty="0">
                <a:solidFill>
                  <a:schemeClr val="tx2"/>
                </a:solidFill>
                <a:ea typeface="+mj-ea"/>
                <a:cs typeface="Calibri" panose="020F0502020204030204" pitchFamily="34" charset="0"/>
              </a:rPr>
              <a:t>Genesis 6:1-4</a:t>
            </a:r>
          </a:p>
          <a:p>
            <a:pPr marL="0" indent="0" algn="just">
              <a:spcBef>
                <a:spcPts val="0"/>
              </a:spcBef>
              <a:buNone/>
            </a:pPr>
            <a:r>
              <a:rPr lang="en-US" sz="2750" dirty="0">
                <a:effectLst>
                  <a:outerShdw blurRad="38100" dist="38100" dir="2700000" algn="tl">
                    <a:srgbClr val="000000">
                      <a:alpha val="43137"/>
                    </a:srgbClr>
                  </a:outerShdw>
                </a:effectLst>
              </a:rPr>
              <a:t>“</a:t>
            </a:r>
            <a:r>
              <a:rPr lang="en-US" sz="2750" baseline="30000" dirty="0">
                <a:effectLst/>
              </a:rPr>
              <a:t>1 </a:t>
            </a:r>
            <a:r>
              <a:rPr lang="en-US" sz="2750" dirty="0">
                <a:effectLst>
                  <a:outerShdw blurRad="38100" dist="38100" dir="2700000" algn="tl">
                    <a:srgbClr val="000000">
                      <a:alpha val="43137"/>
                    </a:srgbClr>
                  </a:outerShdw>
                </a:effectLst>
              </a:rPr>
              <a:t>Now it came about, when men began to multiply on the face of the land, and daughters were born to them</a:t>
            </a:r>
            <a:r>
              <a:rPr lang="en-US" sz="2750" dirty="0">
                <a:effectLst/>
              </a:rPr>
              <a:t>, </a:t>
            </a:r>
            <a:r>
              <a:rPr lang="en-US" sz="2750" baseline="30000" dirty="0">
                <a:effectLst/>
              </a:rPr>
              <a:t>2 </a:t>
            </a:r>
            <a:r>
              <a:rPr lang="en-US" sz="2750" dirty="0">
                <a:effectLst>
                  <a:outerShdw blurRad="38100" dist="38100" dir="2700000" algn="tl">
                    <a:srgbClr val="000000">
                      <a:alpha val="43137"/>
                    </a:srgbClr>
                  </a:outerShdw>
                </a:effectLst>
              </a:rPr>
              <a:t>that the sons of God saw that the daughters of men were beautiful; and they took wives for themselves, whomever they chose. </a:t>
            </a:r>
            <a:r>
              <a:rPr lang="en-US" sz="2750" baseline="30000" dirty="0">
                <a:effectLst/>
              </a:rPr>
              <a:t>3</a:t>
            </a:r>
            <a:r>
              <a:rPr lang="en-US" sz="2750" dirty="0">
                <a:effectLst>
                  <a:outerShdw blurRad="38100" dist="38100" dir="2700000" algn="tl">
                    <a:srgbClr val="000000">
                      <a:alpha val="43137"/>
                    </a:srgbClr>
                  </a:outerShdw>
                </a:effectLst>
              </a:rPr>
              <a:t> Then the Lord said, ‘My Spirit shall not strive with man forever, because he also is flesh; nevertheless his days shall be </a:t>
            </a:r>
            <a:r>
              <a:rPr lang="en-US" sz="2750" b="1" u="sng" dirty="0">
                <a:solidFill>
                  <a:srgbClr val="FFFFCC"/>
                </a:solidFill>
                <a:effectLst>
                  <a:outerShdw blurRad="38100" dist="38100" dir="2700000" algn="tl">
                    <a:srgbClr val="000000">
                      <a:alpha val="43137"/>
                    </a:srgbClr>
                  </a:outerShdw>
                </a:effectLst>
              </a:rPr>
              <a:t>one hundred and twenty years</a:t>
            </a:r>
            <a:r>
              <a:rPr lang="en-US" sz="2750" dirty="0">
                <a:effectLst>
                  <a:outerShdw blurRad="38100" dist="38100" dir="2700000" algn="tl">
                    <a:srgbClr val="000000">
                      <a:alpha val="43137"/>
                    </a:srgbClr>
                  </a:outerShdw>
                </a:effectLst>
              </a:rPr>
              <a:t>.’ </a:t>
            </a:r>
            <a:r>
              <a:rPr lang="en-US" sz="2750" baseline="30000" dirty="0">
                <a:effectLst/>
              </a:rPr>
              <a:t>4</a:t>
            </a:r>
            <a:r>
              <a:rPr lang="en-US" sz="2750" dirty="0">
                <a:effectLst>
                  <a:outerShdw blurRad="38100" dist="38100" dir="2700000" algn="tl">
                    <a:srgbClr val="000000">
                      <a:alpha val="43137"/>
                    </a:srgbClr>
                  </a:outerShdw>
                </a:effectLst>
              </a:rPr>
              <a:t> The Nephilim were on the earth in those days, and also afterward, when the sons of God came in to the daughters of men, and they bore children to them. Those were the mighty men who were of old, men of renown</a:t>
            </a:r>
            <a:r>
              <a:rPr lang="en-US" sz="275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3620808814"/>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304800" y="1371600"/>
            <a:ext cx="5791200" cy="2819400"/>
          </a:xfrm>
        </p:spPr>
        <p:txBody>
          <a:bodyPr/>
          <a:lstStyle/>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Jared (5:18-20)</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Enoch (5:21-24)</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Methuselah (5:25-27)</a:t>
            </a:r>
          </a:p>
          <a:p>
            <a:pPr marL="685800" lvl="1" indent="-685800" eaLnBrk="1" hangingPunct="1">
              <a:spcBef>
                <a:spcPts val="0"/>
              </a:spcBef>
              <a:spcAft>
                <a:spcPts val="3000"/>
              </a:spcAft>
              <a:buClr>
                <a:schemeClr val="tx2"/>
              </a:buClr>
              <a:buSzPct val="100000"/>
              <a:buFont typeface="+mj-lt"/>
              <a:buAutoNum type="romanUcPeriod" startAt="7"/>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Lamech (5:28-31)</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Noah (5:32)</a:t>
            </a:r>
          </a:p>
        </p:txBody>
      </p:sp>
      <p:pic>
        <p:nvPicPr>
          <p:cNvPr id="5" name="Picture 4">
            <a:extLst>
              <a:ext uri="{FF2B5EF4-FFF2-40B4-BE49-F238E27FC236}">
                <a16:creationId xmlns:a16="http://schemas.microsoft.com/office/drawing/2014/main" id="{A1C5EC87-3831-47A1-AE78-4349250C328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0200" y="2057281"/>
            <a:ext cx="3225064" cy="2743438"/>
          </a:xfrm>
          <a:prstGeom prst="rect">
            <a:avLst/>
          </a:prstGeom>
        </p:spPr>
      </p:pic>
      <p:sp>
        <p:nvSpPr>
          <p:cNvPr id="7" name="Rectangle 2">
            <a:extLst>
              <a:ext uri="{FF2B5EF4-FFF2-40B4-BE49-F238E27FC236}">
                <a16:creationId xmlns:a16="http://schemas.microsoft.com/office/drawing/2014/main" id="{1C3DF1C7-4C4E-40A7-BBE2-9417CDE92BCC}"/>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Genesis 5 Outline</a:t>
            </a:r>
          </a:p>
        </p:txBody>
      </p:sp>
    </p:spTree>
    <p:extLst>
      <p:ext uri="{BB962C8B-B14F-4D97-AF65-F5344CB8AC3E}">
        <p14:creationId xmlns:p14="http://schemas.microsoft.com/office/powerpoint/2010/main" val="36721173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Six-Fold Pattern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Genesis 5:28-31</a:t>
            </a:r>
          </a:p>
        </p:txBody>
      </p:sp>
      <p:sp>
        <p:nvSpPr>
          <p:cNvPr id="124931" name="Rectangle 3"/>
          <p:cNvSpPr>
            <a:spLocks noGrp="1" noChangeArrowheads="1"/>
          </p:cNvSpPr>
          <p:nvPr>
            <p:ph type="body" idx="1"/>
          </p:nvPr>
        </p:nvSpPr>
        <p:spPr>
          <a:xfrm>
            <a:off x="914400" y="1600200"/>
            <a:ext cx="7315200" cy="4976706"/>
          </a:xfrm>
        </p:spPr>
        <p:txBody>
          <a:bodyPr/>
          <a:lstStyle/>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Name &amp; meaning: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Lamech; warrior</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Age at birth of seed-son: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182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Additional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595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Begat other sons &amp; daughters: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Yes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Total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777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Death: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Yes</a:t>
            </a:r>
          </a:p>
        </p:txBody>
      </p:sp>
      <p:pic>
        <p:nvPicPr>
          <p:cNvPr id="6" name="Picture 5">
            <a:extLst>
              <a:ext uri="{FF2B5EF4-FFF2-40B4-BE49-F238E27FC236}">
                <a16:creationId xmlns:a16="http://schemas.microsoft.com/office/drawing/2014/main" id="{CC9EDB16-6D0F-4FDF-9E37-1C73D0D205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21553647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Genealogy: Adam to Noah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5)</a:t>
            </a:r>
          </a:p>
        </p:txBody>
      </p:sp>
      <p:sp>
        <p:nvSpPr>
          <p:cNvPr id="131075" name="Rectangle 3"/>
          <p:cNvSpPr>
            <a:spLocks noGrp="1" noChangeArrowheads="1"/>
          </p:cNvSpPr>
          <p:nvPr>
            <p:ph type="body" idx="1"/>
          </p:nvPr>
        </p:nvSpPr>
        <p:spPr>
          <a:xfrm>
            <a:off x="0" y="1371600"/>
            <a:ext cx="9144000" cy="4419600"/>
          </a:xfrm>
        </p:spPr>
        <p:txBody>
          <a:bodyPr/>
          <a:lstStyle/>
          <a:p>
            <a:pPr marL="457200" indent="-457200" eaLnBrk="1" hangingPunct="1">
              <a:spcBef>
                <a:spcPts val="0"/>
              </a:spcBef>
              <a:spcAft>
                <a:spcPts val="2400"/>
              </a:spcAft>
            </a:pPr>
            <a:r>
              <a:rPr lang="en-US" sz="3000" dirty="0"/>
              <a:t>Hope that the curse would be done away with</a:t>
            </a:r>
          </a:p>
          <a:p>
            <a:pPr marL="914400" lvl="1" indent="-457200" eaLnBrk="1" hangingPunct="1">
              <a:spcBef>
                <a:spcPts val="0"/>
              </a:spcBef>
              <a:spcAft>
                <a:spcPts val="2400"/>
              </a:spcAft>
            </a:pPr>
            <a:r>
              <a:rPr lang="en-US" sz="3000" dirty="0"/>
              <a:t>Enoch’s translation (5:24)</a:t>
            </a:r>
          </a:p>
          <a:p>
            <a:pPr marL="914400" lvl="1" indent="-457200" eaLnBrk="1" hangingPunct="1">
              <a:spcBef>
                <a:spcPts val="0"/>
              </a:spcBef>
              <a:spcAft>
                <a:spcPts val="2400"/>
              </a:spcAft>
            </a:pPr>
            <a:r>
              <a:rPr lang="en-US" sz="3000" dirty="0"/>
              <a:t>Meaning of Methuselah’s name (Gen. 5:27; 6:3; 1 Pet. 3:20)</a:t>
            </a:r>
          </a:p>
          <a:p>
            <a:pPr marL="914400" lvl="1" indent="-457200" eaLnBrk="1" hangingPunct="1">
              <a:spcBef>
                <a:spcPts val="0"/>
              </a:spcBef>
              <a:spcAft>
                <a:spcPts val="2400"/>
              </a:spcAft>
            </a:pPr>
            <a:r>
              <a:rPr lang="en-US" sz="3000" b="1" u="sng" dirty="0">
                <a:solidFill>
                  <a:srgbClr val="FFFFCC"/>
                </a:solidFill>
              </a:rPr>
              <a:t>Lamech mistakenly believed that Noah was the fulfillment of Genesis 3:15 (Gen. 5:29; 3:17; 4:1; Dan. 11:37)</a:t>
            </a:r>
          </a:p>
          <a:p>
            <a:pPr marL="457200" lvl="1" indent="0" eaLnBrk="1" hangingPunct="1">
              <a:spcBef>
                <a:spcPts val="0"/>
              </a:spcBef>
              <a:spcAft>
                <a:spcPts val="2400"/>
              </a:spcAft>
              <a:buNone/>
            </a:pPr>
            <a:endParaRPr lang="en-US" sz="3000" dirty="0"/>
          </a:p>
        </p:txBody>
      </p:sp>
      <p:pic>
        <p:nvPicPr>
          <p:cNvPr id="6" name="Picture 5">
            <a:extLst>
              <a:ext uri="{FF2B5EF4-FFF2-40B4-BE49-F238E27FC236}">
                <a16:creationId xmlns:a16="http://schemas.microsoft.com/office/drawing/2014/main" id="{8674F2AF-65BE-4999-B49D-511D31D5A84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10170252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I will put enmity Between you and the woman, And between your seed and her seed; He shall bruise you on the head, And you shall bruise him on the heel.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6" name="Picture 5">
            <a:extLst>
              <a:ext uri="{FF2B5EF4-FFF2-40B4-BE49-F238E27FC236}">
                <a16:creationId xmlns:a16="http://schemas.microsoft.com/office/drawing/2014/main" id="{2824A913-96BE-436F-BC65-6AF719E082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4176" y="3048000"/>
            <a:ext cx="1755648" cy="1828800"/>
          </a:xfrm>
          <a:prstGeom prst="rect">
            <a:avLst/>
          </a:prstGeom>
        </p:spPr>
      </p:pic>
    </p:spTree>
    <p:extLst>
      <p:ext uri="{BB962C8B-B14F-4D97-AF65-F5344CB8AC3E}">
        <p14:creationId xmlns:p14="http://schemas.microsoft.com/office/powerpoint/2010/main" val="3356852505"/>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41973C-EAEB-4FA9-B99A-B13E4E6BBF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Genesis 4:1</a:t>
            </a:r>
          </a:p>
          <a:p>
            <a:pPr algn="just"/>
            <a:r>
              <a:rPr lang="en-US" altLang="en-US" sz="3600" dirty="0">
                <a:latin typeface="Calibri" panose="020F0502020204030204" pitchFamily="34" charset="0"/>
              </a:rPr>
              <a:t>“</a:t>
            </a:r>
            <a:r>
              <a:rPr lang="en-US" sz="3600" dirty="0">
                <a:latin typeface="Calibri" panose="020F0502020204030204" pitchFamily="34" charset="0"/>
              </a:rPr>
              <a:t>Now the man had relations with his wife Eve, and she conceived and gave birth to Cain, and she said, ‘I have gotten a </a:t>
            </a:r>
            <a:r>
              <a:rPr lang="en-US" sz="3600" dirty="0" err="1">
                <a:latin typeface="Calibri" panose="020F0502020204030204" pitchFamily="34" charset="0"/>
              </a:rPr>
              <a:t>manchild</a:t>
            </a:r>
            <a:r>
              <a:rPr lang="en-US" sz="3600" dirty="0">
                <a:latin typeface="Calibri" panose="020F0502020204030204" pitchFamily="34" charset="0"/>
              </a:rPr>
              <a:t> with </a:t>
            </a:r>
            <a:r>
              <a:rPr lang="en-US" sz="3600" i="1" dirty="0">
                <a:latin typeface="Calibri" panose="020F0502020204030204" pitchFamily="34" charset="0"/>
              </a:rPr>
              <a:t>the help of</a:t>
            </a:r>
            <a:r>
              <a:rPr lang="en-US" sz="3600" dirty="0">
                <a:latin typeface="Calibri" panose="020F0502020204030204" pitchFamily="34" charset="0"/>
              </a:rPr>
              <a:t> the Lord.’”</a:t>
            </a:r>
          </a:p>
        </p:txBody>
      </p:sp>
    </p:spTree>
    <p:extLst>
      <p:ext uri="{BB962C8B-B14F-4D97-AF65-F5344CB8AC3E}">
        <p14:creationId xmlns:p14="http://schemas.microsoft.com/office/powerpoint/2010/main" val="801446301"/>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41973C-EAEB-4FA9-B99A-B13E4E6BBF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Genesis 4:1</a:t>
            </a:r>
          </a:p>
          <a:p>
            <a:pPr algn="just"/>
            <a:r>
              <a:rPr lang="en-US" altLang="en-US" sz="3600" dirty="0">
                <a:latin typeface="Calibri" panose="020F0502020204030204" pitchFamily="34" charset="0"/>
              </a:rPr>
              <a:t>“</a:t>
            </a:r>
            <a:r>
              <a:rPr lang="en-US" sz="3600" dirty="0">
                <a:latin typeface="Calibri" panose="020F0502020204030204" pitchFamily="34" charset="0"/>
              </a:rPr>
              <a:t>Now the man had relations with his wife Eve, and she conceived and gave birth to Cain, and she said, ‘I have gotten a </a:t>
            </a:r>
            <a:r>
              <a:rPr lang="en-US" sz="3600" dirty="0" err="1">
                <a:latin typeface="Calibri" panose="020F0502020204030204" pitchFamily="34" charset="0"/>
              </a:rPr>
              <a:t>manchild</a:t>
            </a:r>
            <a:r>
              <a:rPr lang="en-US" sz="3600" dirty="0">
                <a:latin typeface="Calibri" panose="020F0502020204030204" pitchFamily="34" charset="0"/>
              </a:rPr>
              <a:t> with </a:t>
            </a:r>
            <a:r>
              <a:rPr lang="en-US" sz="3600" b="1" i="1" u="sng" dirty="0">
                <a:solidFill>
                  <a:srgbClr val="FFFFCC"/>
                </a:solidFill>
                <a:latin typeface="Calibri" panose="020F0502020204030204" pitchFamily="34" charset="0"/>
              </a:rPr>
              <a:t>the help of</a:t>
            </a:r>
            <a:r>
              <a:rPr lang="en-US" sz="3600" dirty="0">
                <a:latin typeface="Calibri" panose="020F0502020204030204" pitchFamily="34" charset="0"/>
              </a:rPr>
              <a:t> the Lord.’”</a:t>
            </a:r>
          </a:p>
        </p:txBody>
      </p:sp>
    </p:spTree>
    <p:extLst>
      <p:ext uri="{BB962C8B-B14F-4D97-AF65-F5344CB8AC3E}">
        <p14:creationId xmlns:p14="http://schemas.microsoft.com/office/powerpoint/2010/main" val="156501163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Genesis 4 Outline</a:t>
            </a:r>
          </a:p>
        </p:txBody>
      </p:sp>
      <p:sp>
        <p:nvSpPr>
          <p:cNvPr id="124931" name="Rectangle 3"/>
          <p:cNvSpPr>
            <a:spLocks noGrp="1" noChangeArrowheads="1"/>
          </p:cNvSpPr>
          <p:nvPr>
            <p:ph type="body" idx="1"/>
          </p:nvPr>
        </p:nvSpPr>
        <p:spPr>
          <a:xfrm>
            <a:off x="1676400" y="2057400"/>
            <a:ext cx="5791200" cy="2819400"/>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First murder (Gen 4:1-15)</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Ungodly line of Cain (4:16-24)</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Godly line of Seth (4:25-26)</a:t>
            </a:r>
          </a:p>
        </p:txBody>
      </p:sp>
      <p:pic>
        <p:nvPicPr>
          <p:cNvPr id="6" name="Picture 5">
            <a:extLst>
              <a:ext uri="{FF2B5EF4-FFF2-40B4-BE49-F238E27FC236}">
                <a16:creationId xmlns:a16="http://schemas.microsoft.com/office/drawing/2014/main" id="{2EFB18F7-FB67-4B8E-8390-22EC731F88D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83AE15-2B3B-4A5D-A557-A42C39CBF1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Genesis 5:29</a:t>
            </a:r>
          </a:p>
          <a:p>
            <a:pPr algn="just"/>
            <a:r>
              <a:rPr lang="en-US" altLang="en-US" sz="3600" dirty="0">
                <a:latin typeface="Calibri" panose="020F0502020204030204" pitchFamily="34" charset="0"/>
              </a:rPr>
              <a:t>“</a:t>
            </a:r>
            <a:r>
              <a:rPr lang="en-US" sz="3600" dirty="0">
                <a:latin typeface="Calibri" panose="020F0502020204030204" pitchFamily="34" charset="0"/>
              </a:rPr>
              <a:t>Now he called his name Noah, saying, ‘</a:t>
            </a:r>
            <a:r>
              <a:rPr lang="en-US" sz="3600" b="1" u="sng" dirty="0">
                <a:solidFill>
                  <a:srgbClr val="FFFFCC"/>
                </a:solidFill>
                <a:latin typeface="Calibri" panose="020F0502020204030204" pitchFamily="34" charset="0"/>
              </a:rPr>
              <a:t>This one</a:t>
            </a:r>
            <a:r>
              <a:rPr lang="en-US" sz="3600" dirty="0">
                <a:latin typeface="Calibri" panose="020F0502020204030204" pitchFamily="34" charset="0"/>
              </a:rPr>
              <a:t> will give us rest from our work and from the toil of our hands </a:t>
            </a:r>
            <a:r>
              <a:rPr lang="en-US" sz="3600" i="1" dirty="0">
                <a:latin typeface="Calibri" panose="020F0502020204030204" pitchFamily="34" charset="0"/>
              </a:rPr>
              <a:t>arising</a:t>
            </a:r>
            <a:r>
              <a:rPr lang="en-US" sz="3600" dirty="0">
                <a:latin typeface="Calibri" panose="020F0502020204030204" pitchFamily="34" charset="0"/>
              </a:rPr>
              <a:t> from the ground which the </a:t>
            </a:r>
            <a:r>
              <a:rPr lang="en-US" sz="3600" cap="small" dirty="0">
                <a:latin typeface="Calibri" panose="020F0502020204030204" pitchFamily="34" charset="0"/>
              </a:rPr>
              <a:t>Lord</a:t>
            </a:r>
            <a:r>
              <a:rPr lang="en-US" sz="3600" dirty="0">
                <a:latin typeface="Calibri" panose="020F0502020204030204" pitchFamily="34" charset="0"/>
              </a:rPr>
              <a:t> has </a:t>
            </a:r>
            <a:r>
              <a:rPr lang="en-US" sz="3600" b="1" u="sng" dirty="0">
                <a:solidFill>
                  <a:srgbClr val="FFFFCC"/>
                </a:solidFill>
                <a:latin typeface="Calibri" panose="020F0502020204030204" pitchFamily="34" charset="0"/>
              </a:rPr>
              <a:t>cursed</a:t>
            </a:r>
            <a:r>
              <a:rPr lang="en-US" sz="3600" dirty="0">
                <a:latin typeface="Calibri" panose="020F0502020204030204" pitchFamily="34" charset="0"/>
              </a:rPr>
              <a:t>.’”</a:t>
            </a:r>
          </a:p>
        </p:txBody>
      </p:sp>
    </p:spTree>
    <p:extLst>
      <p:ext uri="{BB962C8B-B14F-4D97-AF65-F5344CB8AC3E}">
        <p14:creationId xmlns:p14="http://schemas.microsoft.com/office/powerpoint/2010/main" val="404566602"/>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145A52-46A7-46CD-91A6-00B9D2AE5A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4147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Genesis 3:17</a:t>
            </a:r>
          </a:p>
          <a:p>
            <a:pPr algn="just"/>
            <a:r>
              <a:rPr lang="en-US" altLang="en-US" sz="3600" dirty="0">
                <a:latin typeface="Calibri" panose="020F0502020204030204" pitchFamily="34" charset="0"/>
              </a:rPr>
              <a:t>“</a:t>
            </a:r>
            <a:r>
              <a:rPr lang="en-US" sz="3600" dirty="0">
                <a:latin typeface="Calibri" panose="020F0502020204030204" pitchFamily="34" charset="0"/>
              </a:rPr>
              <a:t>Then to Adam He said, ‘Because you have listened to the voice of your wife, and have eaten from the tree about which I commanded you, saying, ‘You shall not eat from it’; </a:t>
            </a:r>
            <a:r>
              <a:rPr lang="en-US" sz="3600" b="1" u="sng" dirty="0">
                <a:solidFill>
                  <a:srgbClr val="FFFFCC"/>
                </a:solidFill>
                <a:latin typeface="Calibri" panose="020F0502020204030204" pitchFamily="34" charset="0"/>
              </a:rPr>
              <a:t>Cursed</a:t>
            </a:r>
            <a:r>
              <a:rPr lang="en-US" sz="3600" dirty="0">
                <a:latin typeface="Calibri" panose="020F0502020204030204" pitchFamily="34" charset="0"/>
              </a:rPr>
              <a:t> is the ground because of you; In toil you will eat of it All the days of your life.’”</a:t>
            </a:r>
          </a:p>
        </p:txBody>
      </p:sp>
    </p:spTree>
    <p:extLst>
      <p:ext uri="{BB962C8B-B14F-4D97-AF65-F5344CB8AC3E}">
        <p14:creationId xmlns:p14="http://schemas.microsoft.com/office/powerpoint/2010/main" val="121821195"/>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295400"/>
            <a:ext cx="9143999" cy="4800600"/>
          </a:xfrm>
        </p:spPr>
        <p:txBody>
          <a:bodyPr/>
          <a:lstStyle/>
          <a:p>
            <a:pPr marL="0" indent="0" algn="just">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Then comes the break from the norm. In Genesis 5:29, Lamech names his seed-son: He called his name Noah: saying, This same shall comfort us. The Hebrew word for comfort is </a:t>
            </a:r>
            <a:r>
              <a:rPr lang="en-US" i="1" dirty="0" err="1">
                <a:effectLst>
                  <a:outerShdw blurRad="38100" dist="38100" dir="2700000" algn="tl">
                    <a:srgbClr val="000000">
                      <a:alpha val="43137"/>
                    </a:srgbClr>
                  </a:outerShdw>
                </a:effectLst>
              </a:rPr>
              <a:t>nacham</a:t>
            </a:r>
            <a:r>
              <a:rPr lang="en-US" dirty="0">
                <a:effectLst>
                  <a:outerShdw blurRad="38100" dist="38100" dir="2700000" algn="tl">
                    <a:srgbClr val="000000">
                      <a:alpha val="43137"/>
                    </a:srgbClr>
                  </a:outerShdw>
                </a:effectLst>
              </a:rPr>
              <a:t>; hence, Noah means “comfort.” Here again is a word play that only works in Hebrew. The name was given on the assumption that Noah was the Seed of the Woman or the Messiah: This same shall comfort us in our work and in the toil of our hands, which comes because of the ground which Jehovah had cursed, in reference to the Adamic curse.</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Record, 138-39</a:t>
            </a:r>
          </a:p>
        </p:txBody>
      </p:sp>
      <p:pic>
        <p:nvPicPr>
          <p:cNvPr id="5" name="Picture 4">
            <a:extLst>
              <a:ext uri="{FF2B5EF4-FFF2-40B4-BE49-F238E27FC236}">
                <a16:creationId xmlns:a16="http://schemas.microsoft.com/office/drawing/2014/main" id="{7056CA23-8B8A-4954-9851-29DAB05C64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7" name="Picture 6">
            <a:extLst>
              <a:ext uri="{FF2B5EF4-FFF2-40B4-BE49-F238E27FC236}">
                <a16:creationId xmlns:a16="http://schemas.microsoft.com/office/drawing/2014/main" id="{23D6E72D-617D-4433-9A74-9539BB098E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983782929"/>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295400"/>
            <a:ext cx="9143999" cy="4800600"/>
          </a:xfrm>
        </p:spPr>
        <p:txBody>
          <a:bodyPr/>
          <a:lstStyle/>
          <a:p>
            <a:pPr marL="0" indent="0" algn="just">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Lamech made the same mistake that Eve made. When Cain was born, Eve thought that he was the Messiah. When Lamech sired Noah, he recognized that Noah was going to play an important role in human history. But he misinterpreted that role, and Lamech thought that Noah was the Messiah and would remove the Adamic curse from the earth. So Lamech recognized that Noah was a special person in the will and plan of God, but made the wrong application.</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Record, 138-39</a:t>
            </a:r>
          </a:p>
        </p:txBody>
      </p:sp>
      <p:pic>
        <p:nvPicPr>
          <p:cNvPr id="5" name="Picture 4">
            <a:extLst>
              <a:ext uri="{FF2B5EF4-FFF2-40B4-BE49-F238E27FC236}">
                <a16:creationId xmlns:a16="http://schemas.microsoft.com/office/drawing/2014/main" id="{26243C0E-E25E-479E-BAC2-CA9F45BEB5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7" name="Picture 6">
            <a:extLst>
              <a:ext uri="{FF2B5EF4-FFF2-40B4-BE49-F238E27FC236}">
                <a16:creationId xmlns:a16="http://schemas.microsoft.com/office/drawing/2014/main" id="{A80BDA35-F42D-4DCD-BAFF-79862E0EE6D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3467028636"/>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EE34E-3779-4A8E-80EA-6F40EC7480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Daniel 11:37</a:t>
            </a:r>
          </a:p>
          <a:p>
            <a:pPr algn="just"/>
            <a:r>
              <a:rPr lang="en-US" altLang="en-US" sz="3600" dirty="0">
                <a:latin typeface="Calibri" panose="020F0502020204030204" pitchFamily="34" charset="0"/>
              </a:rPr>
              <a:t>“</a:t>
            </a:r>
            <a:r>
              <a:rPr lang="en-US" sz="3600" dirty="0">
                <a:latin typeface="Calibri" panose="020F0502020204030204" pitchFamily="34" charset="0"/>
              </a:rPr>
              <a:t>He will show no regard for the gods of his fathers or for </a:t>
            </a:r>
            <a:r>
              <a:rPr lang="en-US" sz="3600" b="1" u="sng" dirty="0">
                <a:solidFill>
                  <a:srgbClr val="FFFFCC"/>
                </a:solidFill>
                <a:latin typeface="Calibri" panose="020F0502020204030204" pitchFamily="34" charset="0"/>
              </a:rPr>
              <a:t>the desire of women</a:t>
            </a:r>
            <a:r>
              <a:rPr lang="en-US" sz="3600" dirty="0">
                <a:latin typeface="Calibri" panose="020F0502020204030204" pitchFamily="34" charset="0"/>
              </a:rPr>
              <a:t>, nor will he show regard for any </a:t>
            </a:r>
            <a:r>
              <a:rPr lang="en-US" sz="3600" i="1" dirty="0">
                <a:latin typeface="Calibri" panose="020F0502020204030204" pitchFamily="34" charset="0"/>
              </a:rPr>
              <a:t>other</a:t>
            </a:r>
            <a:r>
              <a:rPr lang="en-US" sz="3600" dirty="0">
                <a:latin typeface="Calibri" panose="020F0502020204030204" pitchFamily="34" charset="0"/>
              </a:rPr>
              <a:t> god; for he will magnify himself above </a:t>
            </a:r>
            <a:r>
              <a:rPr lang="en-US" sz="3600" i="1" dirty="0">
                <a:latin typeface="Calibri" panose="020F0502020204030204" pitchFamily="34" charset="0"/>
              </a:rPr>
              <a:t>them</a:t>
            </a:r>
            <a:r>
              <a:rPr lang="en-US" sz="3600" dirty="0">
                <a:latin typeface="Calibri" panose="020F0502020204030204" pitchFamily="34" charset="0"/>
              </a:rPr>
              <a:t> all.”</a:t>
            </a:r>
          </a:p>
        </p:txBody>
      </p:sp>
    </p:spTree>
    <p:extLst>
      <p:ext uri="{BB962C8B-B14F-4D97-AF65-F5344CB8AC3E}">
        <p14:creationId xmlns:p14="http://schemas.microsoft.com/office/powerpoint/2010/main" val="717048767"/>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304800" y="1371600"/>
            <a:ext cx="5791200" cy="2819400"/>
          </a:xfrm>
        </p:spPr>
        <p:txBody>
          <a:bodyPr/>
          <a:lstStyle/>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Jared (5:18-20)</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Enoch (5:21-24)</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Methuselah (5:25-27)</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Lamech (5:28-31)</a:t>
            </a:r>
          </a:p>
          <a:p>
            <a:pPr marL="685800" lvl="1" indent="-685800" eaLnBrk="1" hangingPunct="1">
              <a:spcBef>
                <a:spcPts val="0"/>
              </a:spcBef>
              <a:spcAft>
                <a:spcPts val="3000"/>
              </a:spcAft>
              <a:buClr>
                <a:schemeClr val="tx2"/>
              </a:buClr>
              <a:buSzPct val="100000"/>
              <a:buFont typeface="+mj-lt"/>
              <a:buAutoNum type="romanUcPeriod" startAt="7"/>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Noah (5:32)</a:t>
            </a:r>
          </a:p>
        </p:txBody>
      </p:sp>
      <p:pic>
        <p:nvPicPr>
          <p:cNvPr id="5" name="Picture 4">
            <a:extLst>
              <a:ext uri="{FF2B5EF4-FFF2-40B4-BE49-F238E27FC236}">
                <a16:creationId xmlns:a16="http://schemas.microsoft.com/office/drawing/2014/main" id="{7E4B8E0C-1F13-47F6-A736-AB4DE3C081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0200" y="2057281"/>
            <a:ext cx="3225064" cy="2743438"/>
          </a:xfrm>
          <a:prstGeom prst="rect">
            <a:avLst/>
          </a:prstGeom>
        </p:spPr>
      </p:pic>
      <p:sp>
        <p:nvSpPr>
          <p:cNvPr id="7" name="Rectangle 2">
            <a:extLst>
              <a:ext uri="{FF2B5EF4-FFF2-40B4-BE49-F238E27FC236}">
                <a16:creationId xmlns:a16="http://schemas.microsoft.com/office/drawing/2014/main" id="{158CE0F4-5CE5-4FC4-B606-7178A90B9E77}"/>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Genesis 5 Outline</a:t>
            </a:r>
          </a:p>
        </p:txBody>
      </p:sp>
    </p:spTree>
    <p:extLst>
      <p:ext uri="{BB962C8B-B14F-4D97-AF65-F5344CB8AC3E}">
        <p14:creationId xmlns:p14="http://schemas.microsoft.com/office/powerpoint/2010/main" val="3327560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Noah</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Genesis 5:32</a:t>
            </a:r>
          </a:p>
        </p:txBody>
      </p:sp>
      <p:sp>
        <p:nvSpPr>
          <p:cNvPr id="124931" name="Rectangle 3"/>
          <p:cNvSpPr>
            <a:spLocks noGrp="1" noChangeArrowheads="1"/>
          </p:cNvSpPr>
          <p:nvPr>
            <p:ph type="body" idx="1"/>
          </p:nvPr>
        </p:nvSpPr>
        <p:spPr>
          <a:xfrm>
            <a:off x="1409700" y="2171700"/>
            <a:ext cx="6324600" cy="2514600"/>
          </a:xfrm>
        </p:spPr>
        <p:txBody>
          <a:bodyPr/>
          <a:lstStyle/>
          <a:p>
            <a:pPr marL="457200" lvl="1" indent="-457200" eaLnBrk="1" hangingPunct="1">
              <a:spcBef>
                <a:spcPts val="0"/>
              </a:spcBef>
              <a:spcAft>
                <a:spcPts val="36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Name &amp; meaning: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Noah; comfort</a:t>
            </a:r>
          </a:p>
          <a:p>
            <a:pPr marL="457200" lvl="1" indent="-457200" eaLnBrk="1" hangingPunct="1">
              <a:spcBef>
                <a:spcPts val="0"/>
              </a:spcBef>
              <a:spcAft>
                <a:spcPts val="36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Age at birth of sons: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500 years</a:t>
            </a:r>
          </a:p>
          <a:p>
            <a:pPr marL="457200" lvl="1" indent="-457200" eaLnBrk="1" hangingPunct="1">
              <a:spcBef>
                <a:spcPts val="0"/>
              </a:spcBef>
              <a:spcAft>
                <a:spcPts val="36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Sons: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Shem, Ham, Japheth</a:t>
            </a:r>
          </a:p>
        </p:txBody>
      </p:sp>
      <p:pic>
        <p:nvPicPr>
          <p:cNvPr id="7" name="Picture 6">
            <a:extLst>
              <a:ext uri="{FF2B5EF4-FFF2-40B4-BE49-F238E27FC236}">
                <a16:creationId xmlns:a16="http://schemas.microsoft.com/office/drawing/2014/main" id="{03707997-2774-4302-8B94-9F4792DB914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39324856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p:cNvPicPr>
            <a:picLocks noChangeAspect="1" noChangeArrowheads="1"/>
          </p:cNvPicPr>
          <p:nvPr/>
        </p:nvPicPr>
        <p:blipFill>
          <a:blip r:embed="rId2" cstate="print"/>
          <a:srcRect/>
          <a:stretch>
            <a:fillRect/>
          </a:stretch>
        </p:blipFill>
        <p:spPr bwMode="auto">
          <a:xfrm>
            <a:off x="1104900" y="178594"/>
            <a:ext cx="6934200" cy="65008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7171" name="Rectangle 1027"/>
          <p:cNvSpPr>
            <a:spLocks noGrp="1" noChangeArrowheads="1"/>
          </p:cNvSpPr>
          <p:nvPr>
            <p:ph type="body" idx="1"/>
          </p:nvPr>
        </p:nvSpPr>
        <p:spPr>
          <a:xfrm>
            <a:off x="0" y="0"/>
            <a:ext cx="9144001" cy="5334000"/>
          </a:xfrm>
        </p:spPr>
        <p:txBody>
          <a:bodyPr/>
          <a:lstStyle/>
          <a:p>
            <a:pPr marL="0" indent="0" algn="ctr" defTabSz="514350" eaLnBrk="1" hangingPunct="1">
              <a:spcBef>
                <a:spcPct val="0"/>
              </a:spcBef>
              <a:spcAft>
                <a:spcPts val="900"/>
              </a:spcAft>
              <a:buNone/>
              <a:defRPr/>
            </a:pPr>
            <a:r>
              <a:rPr lang="en-US" altLang="en-US" sz="4000" kern="1200" dirty="0">
                <a:solidFill>
                  <a:schemeClr val="tx2"/>
                </a:solidFill>
                <a:ea typeface="+mj-ea"/>
                <a:cs typeface="+mj-cs"/>
              </a:rPr>
              <a:t>Genesis 11:1-4</a:t>
            </a:r>
          </a:p>
          <a:p>
            <a:pPr marL="0" indent="0" algn="just" eaLnBrk="1" hangingPunct="1">
              <a:spcBef>
                <a:spcPts val="0"/>
              </a:spcBef>
              <a:spcAft>
                <a:spcPts val="600"/>
              </a:spcAft>
              <a:buNone/>
              <a:defRPr/>
            </a:pPr>
            <a:r>
              <a:rPr lang="en-US" altLang="en-US" sz="3000" baseline="30000" dirty="0">
                <a:effectLst>
                  <a:outerShdw blurRad="38100" dist="38100" dir="2700000" algn="tl">
                    <a:srgbClr val="000000">
                      <a:alpha val="43137"/>
                    </a:srgbClr>
                  </a:outerShdw>
                </a:effectLst>
              </a:rPr>
              <a:t>1</a:t>
            </a:r>
            <a:r>
              <a:rPr lang="en-US" altLang="en-US" sz="3000" dirty="0">
                <a:effectLst>
                  <a:outerShdw blurRad="38100" dist="38100" dir="2700000" algn="tl">
                    <a:srgbClr val="000000">
                      <a:alpha val="43137"/>
                    </a:srgbClr>
                  </a:outerShdw>
                </a:effectLst>
              </a:rPr>
              <a:t> </a:t>
            </a:r>
            <a:r>
              <a:rPr lang="en-US" altLang="en-US" sz="3000" b="1" u="sng" dirty="0">
                <a:solidFill>
                  <a:srgbClr val="FFFFCC"/>
                </a:solidFill>
                <a:effectLst>
                  <a:outerShdw blurRad="38100" dist="38100" dir="2700000" algn="tl">
                    <a:srgbClr val="000000">
                      <a:alpha val="43137"/>
                    </a:srgbClr>
                  </a:outerShdw>
                </a:effectLst>
              </a:rPr>
              <a:t>Now the whole earth used the same language and the same words</a:t>
            </a:r>
            <a:r>
              <a:rPr lang="en-US" altLang="en-US" sz="3000" dirty="0">
                <a:effectLst>
                  <a:outerShdw blurRad="38100" dist="38100" dir="2700000" algn="tl">
                    <a:srgbClr val="000000">
                      <a:alpha val="43137"/>
                    </a:srgbClr>
                  </a:outerShdw>
                </a:effectLst>
              </a:rPr>
              <a:t>. </a:t>
            </a:r>
            <a:r>
              <a:rPr lang="en-US" altLang="en-US" sz="3000" baseline="30000" dirty="0">
                <a:effectLst>
                  <a:outerShdw blurRad="38100" dist="38100" dir="2700000" algn="tl">
                    <a:srgbClr val="000000">
                      <a:alpha val="43137"/>
                    </a:srgbClr>
                  </a:outerShdw>
                </a:effectLst>
              </a:rPr>
              <a:t>2</a:t>
            </a:r>
            <a:r>
              <a:rPr lang="en-US" altLang="en-US" sz="3000" dirty="0">
                <a:effectLst>
                  <a:outerShdw blurRad="38100" dist="38100" dir="2700000" algn="tl">
                    <a:srgbClr val="000000">
                      <a:alpha val="43137"/>
                    </a:srgbClr>
                  </a:outerShdw>
                </a:effectLst>
              </a:rPr>
              <a:t> It came about as they journeyed east, that they found a plain in the land of Shinar and settled there. </a:t>
            </a:r>
            <a:r>
              <a:rPr lang="en-US" altLang="en-US" sz="3000" baseline="30000" dirty="0">
                <a:effectLst>
                  <a:outerShdw blurRad="38100" dist="38100" dir="2700000" algn="tl">
                    <a:srgbClr val="000000">
                      <a:alpha val="43137"/>
                    </a:srgbClr>
                  </a:outerShdw>
                </a:effectLst>
              </a:rPr>
              <a:t>3</a:t>
            </a:r>
            <a:r>
              <a:rPr lang="en-US" altLang="en-US" sz="3000" dirty="0">
                <a:effectLst>
                  <a:outerShdw blurRad="38100" dist="38100" dir="2700000" algn="tl">
                    <a:srgbClr val="000000">
                      <a:alpha val="43137"/>
                    </a:srgbClr>
                  </a:outerShdw>
                </a:effectLst>
              </a:rPr>
              <a:t> They said to one another, “Come, let us make bricks and burn them thoroughly.” And they used brick for stone, and they used tar for mortar. </a:t>
            </a:r>
            <a:r>
              <a:rPr lang="en-US" altLang="en-US" sz="3000" baseline="30000" dirty="0">
                <a:effectLst>
                  <a:outerShdw blurRad="38100" dist="38100" dir="2700000" algn="tl">
                    <a:srgbClr val="000000">
                      <a:alpha val="43137"/>
                    </a:srgbClr>
                  </a:outerShdw>
                </a:effectLst>
              </a:rPr>
              <a:t>4</a:t>
            </a:r>
            <a:r>
              <a:rPr lang="en-US" altLang="en-US" sz="3000" dirty="0">
                <a:effectLst>
                  <a:outerShdw blurRad="38100" dist="38100" dir="2700000" algn="tl">
                    <a:srgbClr val="000000">
                      <a:alpha val="43137"/>
                    </a:srgbClr>
                  </a:outerShdw>
                </a:effectLst>
              </a:rPr>
              <a:t> They said, “Come, let us build for ourselves a city, and a tower whose top will reach into heaven, and let us make for ourselves a name, otherwise we will be scattered abroad over the face of the whole earth.”</a:t>
            </a:r>
          </a:p>
        </p:txBody>
      </p:sp>
    </p:spTree>
    <p:extLst>
      <p:ext uri="{BB962C8B-B14F-4D97-AF65-F5344CB8AC3E}">
        <p14:creationId xmlns:p14="http://schemas.microsoft.com/office/powerpoint/2010/main" val="322233545"/>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447800"/>
            <a:ext cx="9143999" cy="4800600"/>
          </a:xfrm>
        </p:spPr>
        <p:txBody>
          <a:bodyPr/>
          <a:lstStyle/>
          <a:p>
            <a:pPr marL="0" indent="0" algn="just">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A second observation is that all these ten names are Hebrew names and only make sense in Hebrew, although Jewish history has not yet begun. Moreover, all these people and their names existed prior to the Tower of Babel in Genesis 11, again indicating that the first language was the Hebrew language.</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Record, 141</a:t>
            </a:r>
          </a:p>
        </p:txBody>
      </p:sp>
      <p:pic>
        <p:nvPicPr>
          <p:cNvPr id="5" name="Picture 4">
            <a:extLst>
              <a:ext uri="{FF2B5EF4-FFF2-40B4-BE49-F238E27FC236}">
                <a16:creationId xmlns:a16="http://schemas.microsoft.com/office/drawing/2014/main" id="{6FB9FD74-5295-4227-8FC2-8FECA6E736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7" name="Picture 6">
            <a:extLst>
              <a:ext uri="{FF2B5EF4-FFF2-40B4-BE49-F238E27FC236}">
                <a16:creationId xmlns:a16="http://schemas.microsoft.com/office/drawing/2014/main" id="{7D99EE48-CEF4-4826-8611-DF6958131CA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263768052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Genealogy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5)</a:t>
            </a:r>
          </a:p>
        </p:txBody>
      </p:sp>
      <p:sp>
        <p:nvSpPr>
          <p:cNvPr id="131075" name="Rectangle 3"/>
          <p:cNvSpPr>
            <a:spLocks noGrp="1" noChangeArrowheads="1"/>
          </p:cNvSpPr>
          <p:nvPr>
            <p:ph type="body" idx="1"/>
          </p:nvPr>
        </p:nvSpPr>
        <p:spPr>
          <a:xfrm>
            <a:off x="0" y="1402080"/>
            <a:ext cx="9144000" cy="537972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Line through which the messianic blessing (Gen. 3:15) would come</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From Adam (Gen. 5:1) to Noah (Gen. 5:32)</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t>Knowledge of the </a:t>
            </a:r>
            <a:r>
              <a:rPr lang="en-US" i="1" dirty="0"/>
              <a:t>protevangelium</a:t>
            </a:r>
            <a:r>
              <a:rPr lang="en-US" dirty="0"/>
              <a:t> (Gen. 3:15) was obviously passed down given Adam’s advanced age at his death (Gen. 5:5)</a:t>
            </a:r>
            <a:endParaRPr lang="en-US" dirty="0">
              <a:effectLst>
                <a:outerShdw blurRad="38100" dist="38100" dir="2700000" algn="tl">
                  <a:srgbClr val="000000">
                    <a:alpha val="43137"/>
                  </a:srgbClr>
                </a:outerShdw>
              </a:effectLst>
              <a:ea typeface="+mn-ea"/>
              <a:cs typeface="+mn-cs"/>
            </a:endParaRPr>
          </a:p>
        </p:txBody>
      </p:sp>
      <p:pic>
        <p:nvPicPr>
          <p:cNvPr id="6" name="Picture 5">
            <a:extLst>
              <a:ext uri="{FF2B5EF4-FFF2-40B4-BE49-F238E27FC236}">
                <a16:creationId xmlns:a16="http://schemas.microsoft.com/office/drawing/2014/main" id="{AB142029-1200-46D9-8A0C-2952FF168B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20460393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enoch and noah"/>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1576" y="76200"/>
            <a:ext cx="8820849"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06370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447800"/>
            <a:ext cx="9143999" cy="4800600"/>
          </a:xfrm>
        </p:spPr>
        <p:txBody>
          <a:bodyPr/>
          <a:lstStyle/>
          <a:p>
            <a:pPr marL="0" indent="0" algn="just">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Adam lived until the 56th year of Lamech, the father of Noah. This means the tradition as told from Adam to his descendants was only once removed from Lamech and only twice removed from Noah.</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Record, 142</a:t>
            </a:r>
          </a:p>
        </p:txBody>
      </p:sp>
      <p:pic>
        <p:nvPicPr>
          <p:cNvPr id="5" name="Picture 4">
            <a:extLst>
              <a:ext uri="{FF2B5EF4-FFF2-40B4-BE49-F238E27FC236}">
                <a16:creationId xmlns:a16="http://schemas.microsoft.com/office/drawing/2014/main" id="{A7B8EC4A-F84F-48FF-A14E-5E6999FCAC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7" name="Picture 6">
            <a:extLst>
              <a:ext uri="{FF2B5EF4-FFF2-40B4-BE49-F238E27FC236}">
                <a16:creationId xmlns:a16="http://schemas.microsoft.com/office/drawing/2014/main" id="{362F538A-AE11-47E6-AF19-F01ACF83A6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2553328853"/>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219200" y="228600"/>
            <a:ext cx="6705600" cy="1097280"/>
          </a:xfrm>
        </p:spPr>
        <p:txBody>
          <a:bodyPr/>
          <a:lstStyle/>
          <a:p>
            <a:pPr marL="461963" indent="-461963" algn="ctr" eaLnBrk="1" hangingPunct="1">
              <a:buClr>
                <a:schemeClr val="tx2"/>
              </a:buClr>
              <a:buFont typeface="+mj-lt"/>
              <a:buAutoNum type="romanUcPeriod" startAt="2"/>
            </a:pPr>
            <a:r>
              <a:rPr lang="en-US" sz="3600" dirty="0">
                <a:effectLst>
                  <a:outerShdw blurRad="38100" dist="38100" dir="2700000" algn="tl">
                    <a:srgbClr val="000000">
                      <a:alpha val="43137"/>
                    </a:srgbClr>
                  </a:outerShdw>
                </a:effectLst>
                <a:ea typeface="+mn-ea"/>
                <a:cs typeface="+mn-cs"/>
              </a:rPr>
              <a:t>Ungodly Line of Cain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4:16-24)</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3795" name="Rectangle 3"/>
          <p:cNvSpPr>
            <a:spLocks noGrp="1" noChangeArrowheads="1"/>
          </p:cNvSpPr>
          <p:nvPr>
            <p:ph type="body" idx="1"/>
          </p:nvPr>
        </p:nvSpPr>
        <p:spPr>
          <a:xfrm>
            <a:off x="159068" y="1600199"/>
            <a:ext cx="8984931" cy="4755649"/>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Evil line that will not bring forth the Messiah (Gen 3:15)</a:t>
            </a:r>
          </a:p>
          <a:p>
            <a:pPr marL="914400" lvl="2" indent="-452438" eaLnBrk="1" hangingPunct="1">
              <a:spcBef>
                <a:spcPts val="0"/>
              </a:spcBef>
              <a:spcAft>
                <a:spcPts val="1800"/>
              </a:spcAft>
              <a:buClr>
                <a:srgbClr val="00FF99"/>
              </a:buClr>
              <a:buSzPct val="100000"/>
              <a:buFont typeface="+mj-lt"/>
              <a:buAutoNum type="arabicPeriod"/>
              <a:defRPr/>
            </a:pPr>
            <a:r>
              <a:rPr lang="en-US" sz="2800" dirty="0"/>
              <a:t>Continuation of Cain’s line (4:16-18)</a:t>
            </a:r>
          </a:p>
          <a:p>
            <a:pPr marL="914400" lvl="2" indent="-452438" eaLnBrk="1" hangingPunct="1">
              <a:spcBef>
                <a:spcPts val="0"/>
              </a:spcBef>
              <a:spcAft>
                <a:spcPts val="1800"/>
              </a:spcAft>
              <a:buClr>
                <a:srgbClr val="00FF99"/>
              </a:buClr>
              <a:buSzPct val="100000"/>
              <a:buFont typeface="+mj-lt"/>
              <a:buAutoNum type="arabicPeriod"/>
              <a:defRPr/>
            </a:pPr>
            <a:r>
              <a:rPr lang="en-US" sz="2800" dirty="0"/>
              <a:t>Immorality (4:19)</a:t>
            </a:r>
          </a:p>
          <a:p>
            <a:pPr marL="914400" lvl="2" indent="-452438" eaLnBrk="1" hangingPunct="1">
              <a:spcBef>
                <a:spcPts val="0"/>
              </a:spcBef>
              <a:spcAft>
                <a:spcPts val="1800"/>
              </a:spcAft>
              <a:buClr>
                <a:srgbClr val="00FF99"/>
              </a:buClr>
              <a:buSzPct val="100000"/>
              <a:buFont typeface="+mj-lt"/>
              <a:buAutoNum type="arabicPeriod"/>
              <a:defRPr/>
            </a:pPr>
            <a:r>
              <a:rPr lang="en-US" sz="2800" dirty="0"/>
              <a:t>Technological but not spiritual advancement (4:20-22)</a:t>
            </a:r>
          </a:p>
          <a:p>
            <a:pPr marL="914400" lvl="2" indent="-452438" eaLnBrk="1" hangingPunct="1">
              <a:spcBef>
                <a:spcPts val="0"/>
              </a:spcBef>
              <a:spcAft>
                <a:spcPts val="1800"/>
              </a:spcAft>
              <a:buClr>
                <a:srgbClr val="00FF99"/>
              </a:buClr>
              <a:buSzPct val="100000"/>
              <a:buFont typeface="+mj-lt"/>
              <a:buAutoNum type="arabicPeriod"/>
              <a:defRPr/>
            </a:pPr>
            <a:r>
              <a:rPr lang="en-US" sz="2800" dirty="0"/>
              <a:t>More immorality (4:23a)</a:t>
            </a:r>
          </a:p>
          <a:p>
            <a:pPr marL="914400" lvl="2" indent="-452438" eaLnBrk="1" hangingPunct="1">
              <a:spcBef>
                <a:spcPts val="0"/>
              </a:spcBef>
              <a:spcAft>
                <a:spcPts val="1800"/>
              </a:spcAft>
              <a:buClr>
                <a:srgbClr val="00FF99"/>
              </a:buClr>
              <a:buSzPct val="100000"/>
              <a:buFont typeface="+mj-lt"/>
              <a:buAutoNum type="arabicPeriod"/>
              <a:defRPr/>
            </a:pPr>
            <a:r>
              <a:rPr lang="en-US" sz="2800" dirty="0"/>
              <a:t>Violence  (4:23b)</a:t>
            </a:r>
          </a:p>
          <a:p>
            <a:pPr marL="914400" lvl="2" indent="-452438" eaLnBrk="1" hangingPunct="1">
              <a:spcBef>
                <a:spcPts val="0"/>
              </a:spcBef>
              <a:spcAft>
                <a:spcPts val="1800"/>
              </a:spcAft>
              <a:buClr>
                <a:srgbClr val="00FF99"/>
              </a:buClr>
              <a:buSzPct val="100000"/>
              <a:buFont typeface="+mj-lt"/>
              <a:buAutoNum type="arabicPeriod"/>
              <a:defRPr/>
            </a:pPr>
            <a:r>
              <a:rPr lang="en-US" sz="2800" dirty="0"/>
              <a:t>Humanistic (4:24)</a:t>
            </a:r>
          </a:p>
        </p:txBody>
      </p:sp>
      <p:pic>
        <p:nvPicPr>
          <p:cNvPr id="4" name="Picture 3">
            <a:extLst>
              <a:ext uri="{FF2B5EF4-FFF2-40B4-BE49-F238E27FC236}">
                <a16:creationId xmlns:a16="http://schemas.microsoft.com/office/drawing/2014/main" id="{9DE85CCD-4FAF-4726-BE7C-4188638485F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248400" y="4267200"/>
            <a:ext cx="2438400" cy="2088649"/>
          </a:xfrm>
          <a:prstGeom prst="rect">
            <a:avLst/>
          </a:prstGeom>
        </p:spPr>
      </p:pic>
      <p:pic>
        <p:nvPicPr>
          <p:cNvPr id="7" name="Picture 6">
            <a:extLst>
              <a:ext uri="{FF2B5EF4-FFF2-40B4-BE49-F238E27FC236}">
                <a16:creationId xmlns:a16="http://schemas.microsoft.com/office/drawing/2014/main" id="{D2727DBD-68B0-45FA-9384-8D54285143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168244291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4A56D5-F6CE-41FC-A675-C3078E35C04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0243" name="Rectangle 7"/>
          <p:cNvSpPr>
            <a:spLocks noGrp="1" noChangeArrowheads="1"/>
          </p:cNvSpPr>
          <p:nvPr>
            <p:ph type="body" idx="1"/>
          </p:nvPr>
        </p:nvSpPr>
        <p:spPr>
          <a:xfrm>
            <a:off x="0" y="8467"/>
            <a:ext cx="9144000" cy="3829050"/>
          </a:xfrm>
        </p:spPr>
        <p:txBody>
          <a:bodyPr/>
          <a:lstStyle/>
          <a:p>
            <a:pPr marL="0" indent="0" algn="ctr" defTabSz="514350" eaLnBrk="1" hangingPunct="1">
              <a:spcBef>
                <a:spcPct val="0"/>
              </a:spcBef>
              <a:spcAft>
                <a:spcPts val="1200"/>
              </a:spcAft>
              <a:buClr>
                <a:schemeClr val="tx1"/>
              </a:buClr>
              <a:buNone/>
              <a:defRPr/>
            </a:pPr>
            <a:r>
              <a:rPr lang="en-US" altLang="en-US" sz="4000" kern="1200" dirty="0">
                <a:solidFill>
                  <a:schemeClr val="tx2"/>
                </a:solidFill>
                <a:ea typeface="+mj-ea"/>
                <a:cs typeface="+mj-cs"/>
              </a:rPr>
              <a:t>Genesis 11:6</a:t>
            </a:r>
          </a:p>
          <a:p>
            <a:pPr marL="0" indent="0" algn="just" eaLnBrk="1" hangingPunct="1">
              <a:spcBef>
                <a:spcPts val="0"/>
              </a:spcBef>
              <a:buNone/>
              <a:defRPr/>
            </a:pPr>
            <a:r>
              <a:rPr lang="en-US" altLang="en-US" sz="3600" dirty="0">
                <a:effectLst>
                  <a:outerShdw blurRad="38100" dist="38100" dir="2700000" algn="tl">
                    <a:srgbClr val="000000">
                      <a:alpha val="43137"/>
                    </a:srgbClr>
                  </a:outerShdw>
                </a:effectLst>
              </a:rPr>
              <a:t>The Lord said, “Behold, they are one people, and they all have the same language. And this is what they began to do, and </a:t>
            </a:r>
            <a:r>
              <a:rPr lang="en-US" altLang="en-US" sz="3600" b="1" u="sng" dirty="0">
                <a:solidFill>
                  <a:srgbClr val="FFFFCC"/>
                </a:solidFill>
                <a:effectLst>
                  <a:outerShdw blurRad="38100" dist="38100" dir="2700000" algn="tl">
                    <a:srgbClr val="000000">
                      <a:alpha val="43137"/>
                    </a:srgbClr>
                  </a:outerShdw>
                </a:effectLst>
              </a:rPr>
              <a:t>now nothing which they purpose to do will be impossible for them</a:t>
            </a:r>
            <a:r>
              <a:rPr lang="en-US" altLang="en-US" sz="3600" b="1" dirty="0">
                <a:effectLst>
                  <a:outerShdw blurRad="38100" dist="38100" dir="2700000" algn="tl">
                    <a:srgbClr val="000000">
                      <a:alpha val="43137"/>
                    </a:srgbClr>
                  </a:outerShdw>
                </a:effectLst>
              </a:rPr>
              <a:t>.”</a:t>
            </a:r>
          </a:p>
          <a:p>
            <a:pPr marL="0" indent="0" eaLnBrk="1" hangingPunct="1">
              <a:buNone/>
              <a:defRPr/>
            </a:pPr>
            <a:endParaRPr lang="en-US" altLang="en-US" dirty="0">
              <a:effectLst>
                <a:outerShdw blurRad="38100" dist="38100" dir="2700000" algn="tl">
                  <a:srgbClr val="000000">
                    <a:alpha val="43137"/>
                  </a:srgbClr>
                </a:outerShdw>
              </a:effectLst>
              <a:latin typeface="Calibri" panose="020F0502020204030204" pitchFamily="34" charset="0"/>
            </a:endParaRPr>
          </a:p>
        </p:txBody>
      </p:sp>
      <p:pic>
        <p:nvPicPr>
          <p:cNvPr id="24580" name="Picture 9" descr="C:\Documents and Settings\Owner\Application Data\Microsoft\Media Catalog\Downloaded Clips\cl26\j0096195.wmf"/>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9548" t="3846" r="4514"/>
          <a:stretch/>
        </p:blipFill>
        <p:spPr bwMode="auto">
          <a:xfrm>
            <a:off x="3995928" y="3230880"/>
            <a:ext cx="1152145"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5376613"/>
      </p:ext>
    </p:extLst>
  </p:cSld>
  <p:clrMapOvr>
    <a:masterClrMapping/>
  </p:clrMapOvr>
  <p:transition>
    <p:cut/>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2552648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457200" y="1371600"/>
            <a:ext cx="5791200" cy="5029200"/>
          </a:xfrm>
        </p:spPr>
        <p:txBody>
          <a:bodyPr/>
          <a:lstStyle/>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Introduction (5:1-2)</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Adam (5:3-5)</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Seth (5:6-8)</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Enosh (5:9-11)</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Kenan (5:12-14)</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Mahalalel (5:15-17)</a:t>
            </a:r>
          </a:p>
        </p:txBody>
      </p:sp>
      <p:pic>
        <p:nvPicPr>
          <p:cNvPr id="2" name="Picture 1">
            <a:extLst>
              <a:ext uri="{FF2B5EF4-FFF2-40B4-BE49-F238E27FC236}">
                <a16:creationId xmlns:a16="http://schemas.microsoft.com/office/drawing/2014/main" id="{E742CA47-74C2-4969-B882-B4805BA0D3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0200" y="2057281"/>
            <a:ext cx="3225064" cy="2743438"/>
          </a:xfrm>
          <a:prstGeom prst="rect">
            <a:avLst/>
          </a:prstGeom>
        </p:spPr>
      </p:pic>
      <p:sp>
        <p:nvSpPr>
          <p:cNvPr id="8" name="Rectangle 2">
            <a:extLst>
              <a:ext uri="{FF2B5EF4-FFF2-40B4-BE49-F238E27FC236}">
                <a16:creationId xmlns:a16="http://schemas.microsoft.com/office/drawing/2014/main" id="{304AB0E7-E5C5-4783-830F-6A62271F5351}"/>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Genesis 5 Outline</a:t>
            </a:r>
          </a:p>
        </p:txBody>
      </p:sp>
    </p:spTree>
    <p:extLst>
      <p:ext uri="{BB962C8B-B14F-4D97-AF65-F5344CB8AC3E}">
        <p14:creationId xmlns:p14="http://schemas.microsoft.com/office/powerpoint/2010/main" val="218295276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461682" y="1371600"/>
            <a:ext cx="5634318" cy="4114800"/>
          </a:xfrm>
        </p:spPr>
        <p:txBody>
          <a:bodyPr/>
          <a:lstStyle/>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Jared (5:18-20)</a:t>
            </a:r>
          </a:p>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Enoch (5:21-24)</a:t>
            </a:r>
          </a:p>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Methuselah (5:25-27)</a:t>
            </a:r>
          </a:p>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Lamech (5:28-31)</a:t>
            </a:r>
          </a:p>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Noah (5:32)</a:t>
            </a:r>
          </a:p>
        </p:txBody>
      </p:sp>
      <p:pic>
        <p:nvPicPr>
          <p:cNvPr id="5" name="Picture 4">
            <a:extLst>
              <a:ext uri="{FF2B5EF4-FFF2-40B4-BE49-F238E27FC236}">
                <a16:creationId xmlns:a16="http://schemas.microsoft.com/office/drawing/2014/main" id="{40ABD9B2-D975-4067-AFE8-D81E325DE81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0200" y="2057281"/>
            <a:ext cx="3225064" cy="2743438"/>
          </a:xfrm>
          <a:prstGeom prst="rect">
            <a:avLst/>
          </a:prstGeom>
        </p:spPr>
      </p:pic>
      <p:sp>
        <p:nvSpPr>
          <p:cNvPr id="7" name="Rectangle 2">
            <a:extLst>
              <a:ext uri="{FF2B5EF4-FFF2-40B4-BE49-F238E27FC236}">
                <a16:creationId xmlns:a16="http://schemas.microsoft.com/office/drawing/2014/main" id="{53E114FC-38B5-4306-BB67-291F2818A04A}"/>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Genesis 5 Outline</a:t>
            </a:r>
          </a:p>
        </p:txBody>
      </p:sp>
    </p:spTree>
    <p:extLst>
      <p:ext uri="{BB962C8B-B14F-4D97-AF65-F5344CB8AC3E}">
        <p14:creationId xmlns:p14="http://schemas.microsoft.com/office/powerpoint/2010/main" val="286923173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711476"/>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666049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457200" y="1371600"/>
            <a:ext cx="5791200" cy="5029200"/>
          </a:xfrm>
        </p:spPr>
        <p:txBody>
          <a:bodyPr/>
          <a:lstStyle/>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Introduction (5:1-2)</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Adam (5:3-5)</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Seth (5:6-8)</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Enosh (5:9-11)</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Kenan (5:12-14)</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Mahalalel (5:15-17)</a:t>
            </a:r>
          </a:p>
        </p:txBody>
      </p:sp>
      <p:pic>
        <p:nvPicPr>
          <p:cNvPr id="2" name="Picture 1">
            <a:extLst>
              <a:ext uri="{FF2B5EF4-FFF2-40B4-BE49-F238E27FC236}">
                <a16:creationId xmlns:a16="http://schemas.microsoft.com/office/drawing/2014/main" id="{E742CA47-74C2-4969-B882-B4805BA0D3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0200" y="2057281"/>
            <a:ext cx="3225064" cy="2743438"/>
          </a:xfrm>
          <a:prstGeom prst="rect">
            <a:avLst/>
          </a:prstGeom>
        </p:spPr>
      </p:pic>
      <p:sp>
        <p:nvSpPr>
          <p:cNvPr id="8" name="Rectangle 2">
            <a:extLst>
              <a:ext uri="{FF2B5EF4-FFF2-40B4-BE49-F238E27FC236}">
                <a16:creationId xmlns:a16="http://schemas.microsoft.com/office/drawing/2014/main" id="{304AB0E7-E5C5-4783-830F-6A62271F5351}"/>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Genesis 5 Outline</a:t>
            </a:r>
          </a:p>
        </p:txBody>
      </p:sp>
    </p:spTree>
    <p:extLst>
      <p:ext uri="{BB962C8B-B14F-4D97-AF65-F5344CB8AC3E}">
        <p14:creationId xmlns:p14="http://schemas.microsoft.com/office/powerpoint/2010/main" val="1497424009"/>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13122</TotalTime>
  <Words>3839</Words>
  <Application>Microsoft Office PowerPoint</Application>
  <PresentationFormat>On-screen Show (4:3)</PresentationFormat>
  <Paragraphs>386</Paragraphs>
  <Slides>87</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87</vt:i4>
      </vt:variant>
    </vt:vector>
  </HeadingPairs>
  <TitlesOfParts>
    <vt:vector size="91" baseType="lpstr">
      <vt:lpstr>Calibri</vt:lpstr>
      <vt:lpstr>Times New Roman</vt:lpstr>
      <vt:lpstr>Wingdings</vt:lpstr>
      <vt:lpstr>Azure</vt:lpstr>
      <vt:lpstr>PowerPoint Presentation</vt:lpstr>
      <vt:lpstr>GENESIS STRUCTURE</vt:lpstr>
      <vt:lpstr>GENESIS STRUCTURE</vt:lpstr>
      <vt:lpstr>GENESIS STRUCTURE</vt:lpstr>
      <vt:lpstr>PowerPoint Presentation</vt:lpstr>
      <vt:lpstr>PowerPoint Presentation</vt:lpstr>
      <vt:lpstr>Genesis 4 Outline</vt:lpstr>
      <vt:lpstr>Genealogy  (Gen 5)</vt:lpstr>
      <vt:lpstr>Genesis 5 Outline</vt:lpstr>
      <vt:lpstr>Genesis 5 Outline</vt:lpstr>
      <vt:lpstr>Genesis 5 Outline</vt:lpstr>
      <vt:lpstr>Genesis 5 Outline</vt:lpstr>
      <vt:lpstr>Six-Fold Pattern Genesis 5:3-5</vt:lpstr>
      <vt:lpstr>Six-fold Repetition: Significance (Gen 5)</vt:lpstr>
      <vt:lpstr>Six-fold Repetition: Significance (Gen 5)</vt:lpstr>
      <vt:lpstr>PowerPoint Presentation</vt:lpstr>
      <vt:lpstr>PowerPoint Presentation</vt:lpstr>
      <vt:lpstr>PowerPoint Presentation</vt:lpstr>
      <vt:lpstr>Day 2 Canopy Theory  (Gen 1:6-8)</vt:lpstr>
      <vt:lpstr>PowerPoint Presentation</vt:lpstr>
      <vt:lpstr>PowerPoint Presentation</vt:lpstr>
      <vt:lpstr>PowerPoint Presentation</vt:lpstr>
      <vt:lpstr>PowerPoint Presentation</vt:lpstr>
      <vt:lpstr>PowerPoint Presentation</vt:lpstr>
      <vt:lpstr>Six-fold Repetition: Significance (Gen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Six-fold Repetition: Significance (Gen 5)</vt:lpstr>
      <vt:lpstr>Genesis 5 Outline</vt:lpstr>
      <vt:lpstr>Six-Fold Pattern Genesis 5:6-8</vt:lpstr>
      <vt:lpstr>PowerPoint Presentation</vt:lpstr>
      <vt:lpstr>Genesis 5 Outline</vt:lpstr>
      <vt:lpstr>Six-Fold Pattern Genesis 5:9-11</vt:lpstr>
      <vt:lpstr>Genesis 5 Outline</vt:lpstr>
      <vt:lpstr>Six-Fold Pattern Genesis 5:12-14</vt:lpstr>
      <vt:lpstr>Genesis 5 Outline</vt:lpstr>
      <vt:lpstr>Six-Fold Pattern Genesis 5:15-17</vt:lpstr>
      <vt:lpstr>Genesis 5 Outline</vt:lpstr>
      <vt:lpstr>Six-Fold Pattern Genesis 5:18-20</vt:lpstr>
      <vt:lpstr>Genesis 5 Outline</vt:lpstr>
      <vt:lpstr>Six-Fold Pattern Genesis 5:21-24</vt:lpstr>
      <vt:lpstr>PowerPoint Presentation</vt:lpstr>
      <vt:lpstr>PowerPoint Presentation</vt:lpstr>
      <vt:lpstr>Genealogy: Adam to Noah  (Gen 5)</vt:lpstr>
      <vt:lpstr>Genealogy: Adam to Noah  (Gen 5)</vt:lpstr>
      <vt:lpstr>PowerPoint Presentation</vt:lpstr>
      <vt:lpstr>PowerPoint Presentation</vt:lpstr>
      <vt:lpstr>Ungodly Line of Cain (Gen 4:16-24)</vt:lpstr>
      <vt:lpstr>Exemption from Death  (1 Cor 15:54-56)</vt:lpstr>
      <vt:lpstr>PowerPoint Presentation</vt:lpstr>
      <vt:lpstr>God’s Resurrection Program</vt:lpstr>
      <vt:lpstr>PowerPoint Presentation</vt:lpstr>
      <vt:lpstr>Genesis 5 Outline</vt:lpstr>
      <vt:lpstr>Six-Fold Pattern Genesis 5:25-27</vt:lpstr>
      <vt:lpstr>PowerPoint Presentation</vt:lpstr>
      <vt:lpstr>PowerPoint Presentation</vt:lpstr>
      <vt:lpstr>Genealogy: Adam to Noah  (Gen 5)</vt:lpstr>
      <vt:lpstr>PowerPoint Presentation</vt:lpstr>
      <vt:lpstr>Genesis 5 Outline</vt:lpstr>
      <vt:lpstr>Six-Fold Pattern Genesis 5:28-31</vt:lpstr>
      <vt:lpstr>Genealogy: Adam to Noah  (Gen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Genesis 5 Outline</vt:lpstr>
      <vt:lpstr>Noah Genesis 5:32</vt:lpstr>
      <vt:lpstr>PowerPoint Presentation</vt:lpstr>
      <vt:lpstr>PowerPoint Presentation</vt:lpstr>
      <vt:lpstr>PowerPoint Presentation</vt:lpstr>
      <vt:lpstr>PowerPoint Presentation</vt:lpstr>
      <vt:lpstr>PowerPoint Presentation</vt:lpstr>
      <vt:lpstr>Ungodly Line of Cain (Gen 4:16-24)</vt:lpstr>
      <vt:lpstr>PowerPoint Presentation</vt:lpstr>
      <vt:lpstr>Conclusion</vt:lpstr>
      <vt:lpstr>Genesis 5 Outline</vt:lpstr>
      <vt:lpstr>Genesis 5 Outline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022 - 5v3-32 - Part 2 - Working Copy for Andy</dc:title>
  <dc:subject>Genesis 5</dc:subject>
  <dc:creator>A. Woods</dc:creator>
  <dc:description>Modified by Jim McGowan</dc:description>
  <cp:lastModifiedBy>Andy Woods</cp:lastModifiedBy>
  <cp:revision>1342</cp:revision>
  <cp:lastPrinted>2021-01-10T00:07:12Z</cp:lastPrinted>
  <dcterms:created xsi:type="dcterms:W3CDTF">2009-03-17T12:21:13Z</dcterms:created>
  <dcterms:modified xsi:type="dcterms:W3CDTF">2021-01-16T17:25:16Z</dcterms:modified>
</cp:coreProperties>
</file>