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5"/>
  </p:notesMasterIdLst>
  <p:handoutMasterIdLst>
    <p:handoutMasterId r:id="rId116"/>
  </p:handoutMasterIdLst>
  <p:sldIdLst>
    <p:sldId id="4643" r:id="rId2"/>
    <p:sldId id="6678" r:id="rId3"/>
    <p:sldId id="6700" r:id="rId4"/>
    <p:sldId id="4644" r:id="rId5"/>
    <p:sldId id="6701" r:id="rId6"/>
    <p:sldId id="4647" r:id="rId7"/>
    <p:sldId id="6703" r:id="rId8"/>
    <p:sldId id="4665" r:id="rId9"/>
    <p:sldId id="6704" r:id="rId10"/>
    <p:sldId id="4645" r:id="rId11"/>
    <p:sldId id="6705" r:id="rId12"/>
    <p:sldId id="6683" r:id="rId13"/>
    <p:sldId id="4646" r:id="rId14"/>
    <p:sldId id="4880" r:id="rId15"/>
    <p:sldId id="1143" r:id="rId16"/>
    <p:sldId id="1200" r:id="rId17"/>
    <p:sldId id="6685" r:id="rId18"/>
    <p:sldId id="6734" r:id="rId19"/>
    <p:sldId id="6735" r:id="rId20"/>
    <p:sldId id="6290" r:id="rId21"/>
    <p:sldId id="6291" r:id="rId22"/>
    <p:sldId id="6315" r:id="rId23"/>
    <p:sldId id="6743" r:id="rId24"/>
    <p:sldId id="274" r:id="rId25"/>
    <p:sldId id="6744" r:id="rId26"/>
    <p:sldId id="5547" r:id="rId27"/>
    <p:sldId id="6778" r:id="rId28"/>
    <p:sldId id="4851" r:id="rId29"/>
    <p:sldId id="4847" r:id="rId30"/>
    <p:sldId id="6745" r:id="rId31"/>
    <p:sldId id="6746" r:id="rId32"/>
    <p:sldId id="6747" r:id="rId33"/>
    <p:sldId id="6748" r:id="rId34"/>
    <p:sldId id="6736" r:id="rId35"/>
    <p:sldId id="6787" r:id="rId36"/>
    <p:sldId id="6301" r:id="rId37"/>
    <p:sldId id="6749" r:id="rId38"/>
    <p:sldId id="4882" r:id="rId39"/>
    <p:sldId id="1146" r:id="rId40"/>
    <p:sldId id="6782" r:id="rId41"/>
    <p:sldId id="4840" r:id="rId42"/>
    <p:sldId id="6789" r:id="rId43"/>
    <p:sldId id="6750" r:id="rId44"/>
    <p:sldId id="6776" r:id="rId45"/>
    <p:sldId id="388" r:id="rId46"/>
    <p:sldId id="389" r:id="rId47"/>
    <p:sldId id="6737" r:id="rId48"/>
    <p:sldId id="6327" r:id="rId49"/>
    <p:sldId id="6751" r:id="rId50"/>
    <p:sldId id="6402" r:id="rId51"/>
    <p:sldId id="3819" r:id="rId52"/>
    <p:sldId id="3820" r:id="rId53"/>
    <p:sldId id="6788" r:id="rId54"/>
    <p:sldId id="6786" r:id="rId55"/>
    <p:sldId id="6752" r:id="rId56"/>
    <p:sldId id="6753" r:id="rId57"/>
    <p:sldId id="6755" r:id="rId58"/>
    <p:sldId id="6754" r:id="rId59"/>
    <p:sldId id="6758" r:id="rId60"/>
    <p:sldId id="6756" r:id="rId61"/>
    <p:sldId id="6757" r:id="rId62"/>
    <p:sldId id="6759" r:id="rId63"/>
    <p:sldId id="6760" r:id="rId64"/>
    <p:sldId id="3825" r:id="rId65"/>
    <p:sldId id="3844" r:id="rId66"/>
    <p:sldId id="6738" r:id="rId67"/>
    <p:sldId id="6763" r:id="rId68"/>
    <p:sldId id="6764" r:id="rId69"/>
    <p:sldId id="4341" r:id="rId70"/>
    <p:sldId id="6761" r:id="rId71"/>
    <p:sldId id="4650" r:id="rId72"/>
    <p:sldId id="6762" r:id="rId73"/>
    <p:sldId id="6766" r:id="rId74"/>
    <p:sldId id="4907" r:id="rId75"/>
    <p:sldId id="6765" r:id="rId76"/>
    <p:sldId id="6767" r:id="rId77"/>
    <p:sldId id="6770" r:id="rId78"/>
    <p:sldId id="6768" r:id="rId79"/>
    <p:sldId id="6769" r:id="rId80"/>
    <p:sldId id="6739" r:id="rId81"/>
    <p:sldId id="4519" r:id="rId82"/>
    <p:sldId id="6771" r:id="rId83"/>
    <p:sldId id="6308" r:id="rId84"/>
    <p:sldId id="6692" r:id="rId85"/>
    <p:sldId id="6772" r:id="rId86"/>
    <p:sldId id="1031" r:id="rId87"/>
    <p:sldId id="1168" r:id="rId88"/>
    <p:sldId id="2309" r:id="rId89"/>
    <p:sldId id="962" r:id="rId90"/>
    <p:sldId id="6773" r:id="rId91"/>
    <p:sldId id="6775" r:id="rId92"/>
    <p:sldId id="906" r:id="rId93"/>
    <p:sldId id="6783" r:id="rId94"/>
    <p:sldId id="6784" r:id="rId95"/>
    <p:sldId id="6785" r:id="rId96"/>
    <p:sldId id="1162" r:id="rId97"/>
    <p:sldId id="6774" r:id="rId98"/>
    <p:sldId id="6422" r:id="rId99"/>
    <p:sldId id="6781" r:id="rId100"/>
    <p:sldId id="1440" r:id="rId101"/>
    <p:sldId id="1260" r:id="rId102"/>
    <p:sldId id="1335" r:id="rId103"/>
    <p:sldId id="6779" r:id="rId104"/>
    <p:sldId id="6780" r:id="rId105"/>
    <p:sldId id="572" r:id="rId106"/>
    <p:sldId id="3881" r:id="rId107"/>
    <p:sldId id="6321" r:id="rId108"/>
    <p:sldId id="6322" r:id="rId109"/>
    <p:sldId id="3148" r:id="rId110"/>
    <p:sldId id="6684" r:id="rId111"/>
    <p:sldId id="6741" r:id="rId112"/>
    <p:sldId id="6777" r:id="rId113"/>
    <p:sldId id="6740" r:id="rId114"/>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FF99FF"/>
    <a:srgbClr val="00FF99"/>
    <a:srgbClr val="FFFF99"/>
    <a:srgbClr val="0000CC"/>
    <a:srgbClr val="00CC00"/>
    <a:srgbClr val="663300"/>
    <a:srgbClr val="A6A6A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3D1927-58CC-41BC-A5F2-0EAC149D9D2C}" v="12" dt="2020-12-20T16:31:45.928"/>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96318" autoAdjust="0"/>
  </p:normalViewPr>
  <p:slideViewPr>
    <p:cSldViewPr>
      <p:cViewPr varScale="1">
        <p:scale>
          <a:sx n="57" d="100"/>
          <a:sy n="57" d="100"/>
        </p:scale>
        <p:origin x="75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035 - Post-</a:t>
            </a:r>
            <a:r>
              <a:rPr lang="en-US" sz="1300" dirty="0" err="1">
                <a:latin typeface="Calibri" panose="020F0502020204030204" pitchFamily="34" charset="0"/>
                <a:cs typeface="Calibri" panose="020F0502020204030204" pitchFamily="34" charset="0"/>
              </a:rPr>
              <a:t>Trib</a:t>
            </a:r>
            <a:r>
              <a:rPr lang="en-US" sz="1300" dirty="0">
                <a:latin typeface="Calibri" panose="020F0502020204030204" pitchFamily="34" charset="0"/>
                <a:cs typeface="Calibri" panose="020F0502020204030204" pitchFamily="34" charset="0"/>
              </a:rPr>
              <a:t> – Part 1</a:t>
            </a:r>
          </a:p>
          <a:p>
            <a:pPr algn="ctr">
              <a:defRPr/>
            </a:pPr>
            <a:r>
              <a:rPr lang="en-US" sz="1300" dirty="0">
                <a:latin typeface="Calibri" panose="020F0502020204030204" pitchFamily="34" charset="0"/>
                <a:cs typeface="Calibri" panose="020F0502020204030204" pitchFamily="34" charset="0"/>
              </a:rPr>
              <a:t>01-17-2021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32E054F-30EF-414B-979C-F3D27C571A78}" type="datetimeFigureOut">
              <a:rPr lang="en-US"/>
              <a:pPr>
                <a:defRPr/>
              </a:pPr>
              <a:t>1/16/2021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DBC1A56-6BA5-4EF4-AE6E-4B7E733150F4}" type="slidenum">
              <a:rPr lang="en-US" altLang="en-US"/>
              <a:pPr>
                <a:defRPr/>
              </a:pPr>
              <a:t>‹#›</a:t>
            </a:fld>
            <a:endParaRPr lang="en-US" altLang="en-US"/>
          </a:p>
        </p:txBody>
      </p:sp>
    </p:spTree>
    <p:extLst>
      <p:ext uri="{BB962C8B-B14F-4D97-AF65-F5344CB8AC3E}">
        <p14:creationId xmlns:p14="http://schemas.microsoft.com/office/powerpoint/2010/main" val="1596310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1/16/2021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dirty="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3388656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1E86FFF-1147-4B63-AA0D-64DAD5FD33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122829-975E-4F87-B19E-AAD94A2460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DC912F-BC75-474D-A116-592154EE29E3}"/>
              </a:ext>
            </a:extLst>
          </p:cNvPr>
          <p:cNvSpPr>
            <a:spLocks noGrp="1" noChangeArrowheads="1"/>
          </p:cNvSpPr>
          <p:nvPr>
            <p:ph type="sldNum" sz="quarter" idx="12"/>
          </p:nvPr>
        </p:nvSpPr>
        <p:spPr>
          <a:ln/>
        </p:spPr>
        <p:txBody>
          <a:bodyPr/>
          <a:lstStyle>
            <a:lvl1pPr>
              <a:defRPr/>
            </a:lvl1pPr>
          </a:lstStyle>
          <a:p>
            <a:fld id="{21FD8CCC-E101-4730-AEAB-6CCCE6428258}" type="slidenum">
              <a:rPr lang="en-US" altLang="en-US"/>
              <a:pPr/>
              <a:t>‹#›</a:t>
            </a:fld>
            <a:endParaRPr lang="en-US" altLang="en-US"/>
          </a:p>
        </p:txBody>
      </p:sp>
    </p:spTree>
    <p:extLst>
      <p:ext uri="{BB962C8B-B14F-4D97-AF65-F5344CB8AC3E}">
        <p14:creationId xmlns:p14="http://schemas.microsoft.com/office/powerpoint/2010/main" val="115340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dirty="0"/>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smtClean="0"/>
            </a:lvl1pPr>
          </a:lstStyle>
          <a:p>
            <a:pPr>
              <a:defRPr/>
            </a:pPr>
            <a:fld id="{22A69937-A8A9-4AD0-AD49-19A78A438BAB}" type="slidenum">
              <a:rPr lang="en-US" altLang="en-US"/>
              <a:pPr>
                <a:defRPr/>
              </a:pPr>
              <a:t>‹#›</a:t>
            </a:fld>
            <a:endParaRPr lang="en-US" altLang="en-US" dirty="0"/>
          </a:p>
        </p:txBody>
      </p:sp>
    </p:spTree>
    <p:extLst>
      <p:ext uri="{BB962C8B-B14F-4D97-AF65-F5344CB8AC3E}">
        <p14:creationId xmlns:p14="http://schemas.microsoft.com/office/powerpoint/2010/main" val="2187381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6CC1100-FFA0-45FA-8FC0-9D071FCB27AF}" type="datetimeFigureOut">
              <a:rPr lang="en-US"/>
              <a:pPr>
                <a:defRPr/>
              </a:pPr>
              <a:t>1/16/2021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C163FD2-74CD-4861-9137-11ABA3744E99}" type="slidenum">
              <a:rPr lang="en-US"/>
              <a:pPr>
                <a:defRPr/>
              </a:pPr>
              <a:t>‹#›</a:t>
            </a:fld>
            <a:endParaRPr lang="en-US"/>
          </a:p>
        </p:txBody>
      </p:sp>
    </p:spTree>
    <p:extLst>
      <p:ext uri="{BB962C8B-B14F-4D97-AF65-F5344CB8AC3E}">
        <p14:creationId xmlns:p14="http://schemas.microsoft.com/office/powerpoint/2010/main" val="29032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2"/>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5" r:id="rId11"/>
    <p:sldLayoutId id="2147492668" r:id="rId12"/>
    <p:sldLayoutId id="2147492669" r:id="rId13"/>
    <p:sldLayoutId id="2147492670" r:id="rId14"/>
    <p:sldLayoutId id="2147492671" r:id="rId15"/>
    <p:sldLayoutId id="2147492672"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0.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0.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0.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0.emf"/><Relationship Id="rId7" Type="http://schemas.openxmlformats.org/officeDocument/2006/relationships/image" Target="../media/image22.emf"/><Relationship Id="rId2" Type="http://schemas.openxmlformats.org/officeDocument/2006/relationships/customXml" Target="../ink/ink1.xml"/><Relationship Id="rId1" Type="http://schemas.openxmlformats.org/officeDocument/2006/relationships/slideLayout" Target="../slideLayouts/slideLayout10.xml"/><Relationship Id="rId6" Type="http://schemas.openxmlformats.org/officeDocument/2006/relationships/customXml" Target="../ink/ink3.xml"/><Relationship Id="rId5" Type="http://schemas.openxmlformats.org/officeDocument/2006/relationships/image" Target="../media/image21.emf"/><Relationship Id="rId4" Type="http://schemas.openxmlformats.org/officeDocument/2006/relationships/customXml" Target="../ink/ink2.xml"/><Relationship Id="rId9" Type="http://schemas.openxmlformats.org/officeDocument/2006/relationships/image" Target="../media/image25.jpeg"/></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0.emf"/><Relationship Id="rId7" Type="http://schemas.openxmlformats.org/officeDocument/2006/relationships/image" Target="../media/image220.emf"/><Relationship Id="rId2" Type="http://schemas.openxmlformats.org/officeDocument/2006/relationships/customXml" Target="../ink/ink4.xml"/><Relationship Id="rId1" Type="http://schemas.openxmlformats.org/officeDocument/2006/relationships/slideLayout" Target="../slideLayouts/slideLayout10.xml"/><Relationship Id="rId6" Type="http://schemas.openxmlformats.org/officeDocument/2006/relationships/customXml" Target="../ink/ink6.xml"/><Relationship Id="rId5" Type="http://schemas.openxmlformats.org/officeDocument/2006/relationships/image" Target="../media/image210.emf"/><Relationship Id="rId4" Type="http://schemas.openxmlformats.org/officeDocument/2006/relationships/customXml" Target="../ink/ink5.xml"/><Relationship Id="rId9" Type="http://schemas.openxmlformats.org/officeDocument/2006/relationships/image" Target="../media/image19.jpeg"/></Relationships>
</file>

<file path=ppt/slides/_rels/slide8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00.emf"/><Relationship Id="rId7" Type="http://schemas.openxmlformats.org/officeDocument/2006/relationships/image" Target="../media/image220.emf"/><Relationship Id="rId2" Type="http://schemas.openxmlformats.org/officeDocument/2006/relationships/customXml" Target="../ink/ink7.xml"/><Relationship Id="rId1" Type="http://schemas.openxmlformats.org/officeDocument/2006/relationships/slideLayout" Target="../slideLayouts/slideLayout10.xml"/><Relationship Id="rId6" Type="http://schemas.openxmlformats.org/officeDocument/2006/relationships/customXml" Target="../ink/ink9.xml"/><Relationship Id="rId5" Type="http://schemas.openxmlformats.org/officeDocument/2006/relationships/image" Target="../media/image210.emf"/><Relationship Id="rId4" Type="http://schemas.openxmlformats.org/officeDocument/2006/relationships/customXml" Target="../ink/ink8.xml"/><Relationship Id="rId9" Type="http://schemas.openxmlformats.org/officeDocument/2006/relationships/image" Target="../media/image19.jpeg"/></Relationships>
</file>

<file path=ppt/slides/_rels/slide8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0" y="228600"/>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Part 35</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600"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1828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1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Will the Rapture Take Place Relative to the Tribulation Period?</a:t>
            </a:r>
          </a:p>
        </p:txBody>
      </p:sp>
      <p:sp>
        <p:nvSpPr>
          <p:cNvPr id="19459" name="Rectangle 3"/>
          <p:cNvSpPr>
            <a:spLocks noGrp="1" noChangeArrowheads="1"/>
          </p:cNvSpPr>
          <p:nvPr>
            <p:ph idx="1"/>
          </p:nvPr>
        </p:nvSpPr>
        <p:spPr>
          <a:xfrm>
            <a:off x="1540331" y="1600200"/>
            <a:ext cx="6063343" cy="3200400"/>
          </a:xfrm>
        </p:spPr>
        <p:txBody>
          <a:bodyPr/>
          <a:lstStyle/>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Pre-tribulation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6175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106D2-4694-45CC-B5E7-9C7C1C7773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524315"/>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22:18-19</a:t>
            </a:r>
          </a:p>
          <a:p>
            <a:pPr algn="just" eaLnBrk="1" fontAlgn="auto" hangingPunct="1">
              <a:spcBef>
                <a:spcPts val="0"/>
              </a:spcBef>
              <a:spcAft>
                <a:spcPts val="0"/>
              </a:spcAft>
              <a:defRPr/>
            </a:pPr>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testify to everyone who hears the words of the prophecy of this book: if anyone adds to them, God will add to him the plagues which are written in this book;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if anyone takes away from the words of the book of this prophecy, God will take away his part from the tree of life and from the holy city, which are written in this book.”</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65182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2401ED-7893-48EE-9933-685D43C27912}"/>
              </a:ext>
            </a:extLst>
          </p:cNvPr>
          <p:cNvPicPr>
            <a:picLocks noChangeAspect="1"/>
          </p:cNvPicPr>
          <p:nvPr/>
        </p:nvPicPr>
        <p:blipFill>
          <a:blip r:embed="rId2"/>
          <a:stretch>
            <a:fillRect/>
          </a:stretch>
        </p:blipFill>
        <p:spPr>
          <a:xfrm>
            <a:off x="0" y="0"/>
            <a:ext cx="9144000" cy="6857999"/>
          </a:xfrm>
          <a:prstGeom prst="rect">
            <a:avLst/>
          </a:prstGeom>
        </p:spPr>
      </p:pic>
      <p:sp>
        <p:nvSpPr>
          <p:cNvPr id="13" name="Rectangle 3"/>
          <p:cNvSpPr txBox="1">
            <a:spLocks/>
          </p:cNvSpPr>
          <p:nvPr/>
        </p:nvSpPr>
        <p:spPr bwMode="auto">
          <a:xfrm>
            <a:off x="0" y="0"/>
            <a:ext cx="9144000" cy="3733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None/>
              <a:defRPr/>
            </a:pPr>
            <a:r>
              <a:rPr lang="en-US" altLang="en-US" sz="4000" dirty="0">
                <a:solidFill>
                  <a:srgbClr val="00FFFF"/>
                </a:solidFill>
                <a:ea typeface="+mj-ea"/>
                <a:cs typeface="Calibri" panose="020F0502020204030204" pitchFamily="34" charset="0"/>
              </a:rPr>
              <a:t>Daniel 12:4, 9</a:t>
            </a:r>
          </a:p>
          <a:p>
            <a:pPr marL="0" indent="0" algn="just">
              <a:spcBef>
                <a:spcPct val="0"/>
              </a:spcBef>
              <a:buClrTx/>
              <a:buSzTx/>
              <a:buNone/>
            </a:pPr>
            <a:r>
              <a:rPr lang="en-US" altLang="en-US" dirty="0">
                <a:effectLst>
                  <a:outerShdw blurRad="38100" dist="38100" dir="2700000" algn="tl">
                    <a:srgbClr val="000000">
                      <a:alpha val="43137"/>
                    </a:srgbClr>
                  </a:outerShdw>
                </a:effectLst>
              </a:rPr>
              <a:t>“</a:t>
            </a:r>
            <a:r>
              <a:rPr lang="en-US" altLang="en-US" baseline="30000" dirty="0">
                <a:effectLst>
                  <a:outerShdw blurRad="38100" dist="38100" dir="2700000" algn="tl">
                    <a:srgbClr val="000000">
                      <a:alpha val="43137"/>
                    </a:srgbClr>
                  </a:outerShdw>
                </a:effectLst>
              </a:rPr>
              <a:t>4 </a:t>
            </a:r>
            <a:r>
              <a:rPr lang="en-US" dirty="0">
                <a:effectLst>
                  <a:outerShdw blurRad="38100" dist="38100" dir="2700000" algn="tl">
                    <a:srgbClr val="000000">
                      <a:alpha val="43137"/>
                    </a:srgbClr>
                  </a:outerShdw>
                </a:effectLst>
              </a:rPr>
              <a:t>But as for you, Daniel, conceal these words and seal up the book until the end of time; many will go back and forth, and </a:t>
            </a:r>
            <a:r>
              <a:rPr lang="en-US" b="1" u="sng" dirty="0">
                <a:solidFill>
                  <a:srgbClr val="FFFFCC"/>
                </a:solidFill>
                <a:effectLst>
                  <a:outerShdw blurRad="38100" dist="38100" dir="2700000" algn="tl">
                    <a:srgbClr val="000000">
                      <a:alpha val="43137"/>
                    </a:srgbClr>
                  </a:outerShdw>
                </a:effectLst>
              </a:rPr>
              <a:t>knowledge will increase</a:t>
            </a: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9</a:t>
            </a:r>
            <a:r>
              <a:rPr lang="en-US" dirty="0">
                <a:effectLst>
                  <a:outerShdw blurRad="38100" dist="38100" dir="2700000" algn="tl">
                    <a:srgbClr val="000000">
                      <a:alpha val="43137"/>
                    </a:srgbClr>
                  </a:outerShdw>
                </a:effectLst>
              </a:rPr>
              <a:t> Go </a:t>
            </a:r>
            <a:r>
              <a:rPr lang="en-US" i="1" dirty="0">
                <a:effectLst>
                  <a:outerShdw blurRad="38100" dist="38100" dir="2700000" algn="tl">
                    <a:srgbClr val="000000">
                      <a:alpha val="43137"/>
                    </a:srgbClr>
                  </a:outerShdw>
                </a:effectLst>
              </a:rPr>
              <a:t>your way</a:t>
            </a:r>
            <a:r>
              <a:rPr lang="en-US" dirty="0">
                <a:effectLst>
                  <a:outerShdw blurRad="38100" dist="38100" dir="2700000" algn="tl">
                    <a:srgbClr val="000000">
                      <a:alpha val="43137"/>
                    </a:srgbClr>
                  </a:outerShdw>
                </a:effectLst>
              </a:rPr>
              <a:t>, Daniel, for </a:t>
            </a:r>
            <a:r>
              <a:rPr lang="en-US" i="1" dirty="0">
                <a:effectLst>
                  <a:outerShdw blurRad="38100" dist="38100" dir="2700000" algn="tl">
                    <a:srgbClr val="000000">
                      <a:alpha val="43137"/>
                    </a:srgbClr>
                  </a:outerShdw>
                </a:effectLst>
              </a:rPr>
              <a:t>these</a:t>
            </a:r>
            <a:r>
              <a:rPr lang="en-US" dirty="0">
                <a:effectLst>
                  <a:outerShdw blurRad="38100" dist="38100" dir="2700000" algn="tl">
                    <a:srgbClr val="000000">
                      <a:alpha val="43137"/>
                    </a:srgbClr>
                  </a:outerShdw>
                </a:effectLst>
              </a:rPr>
              <a:t> words are concealed and sealed up </a:t>
            </a:r>
            <a:r>
              <a:rPr lang="en-US" b="1" u="sng" dirty="0">
                <a:solidFill>
                  <a:srgbClr val="FFFFCC"/>
                </a:solidFill>
                <a:effectLst>
                  <a:outerShdw blurRad="38100" dist="38100" dir="2700000" algn="tl">
                    <a:srgbClr val="000000">
                      <a:alpha val="43137"/>
                    </a:srgbClr>
                  </a:outerShdw>
                </a:effectLst>
              </a:rPr>
              <a:t>until the end time</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Arial" panose="020B0604020202020204" pitchFamily="34" charset="0"/>
              </a:rPr>
              <a:t>”</a:t>
            </a:r>
          </a:p>
        </p:txBody>
      </p:sp>
      <p:pic>
        <p:nvPicPr>
          <p:cNvPr id="2" name="Picture 1">
            <a:extLst>
              <a:ext uri="{FF2B5EF4-FFF2-40B4-BE49-F238E27FC236}">
                <a16:creationId xmlns:a16="http://schemas.microsoft.com/office/drawing/2014/main" id="{E28DECF5-16C2-4E84-840F-A6685E881A08}"/>
              </a:ext>
            </a:extLst>
          </p:cNvPr>
          <p:cNvPicPr>
            <a:picLocks noChangeAspect="1"/>
          </p:cNvPicPr>
          <p:nvPr/>
        </p:nvPicPr>
        <p:blipFill>
          <a:blip r:embed="rId3"/>
          <a:stretch>
            <a:fillRect/>
          </a:stretch>
        </p:blipFill>
        <p:spPr>
          <a:xfrm>
            <a:off x="3580960" y="3429000"/>
            <a:ext cx="1982080" cy="1371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53301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767346-D373-4704-ACEB-462A346B945C}"/>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2416046"/>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Amos 8:12</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 will stagger from sea to sea And from the north even to the east; They will go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and </a:t>
            </a:r>
            <a:r>
              <a:rPr lang="en-US" sz="3200" b="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seek the word of the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they will not find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13C25161-EF7D-4923-AF64-AAFE508EE6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5546" y="2514600"/>
            <a:ext cx="1852908" cy="2286000"/>
          </a:xfrm>
          <a:prstGeom prst="rect">
            <a:avLst/>
          </a:prstGeom>
        </p:spPr>
      </p:pic>
    </p:spTree>
    <p:extLst>
      <p:ext uri="{BB962C8B-B14F-4D97-AF65-F5344CB8AC3E}">
        <p14:creationId xmlns:p14="http://schemas.microsoft.com/office/powerpoint/2010/main" val="23536740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a:xfrm>
            <a:off x="800100" y="228600"/>
            <a:ext cx="7543800" cy="1143000"/>
          </a:xfrm>
        </p:spPr>
        <p:txBody>
          <a:bodyPr/>
          <a:lstStyle/>
          <a:p>
            <a:pPr algn="ctr">
              <a:lnSpc>
                <a:spcPct val="100000"/>
              </a:lnSpc>
            </a:pPr>
            <a:r>
              <a:rPr lang="en-US" altLang="en-US" sz="4000" b="0" dirty="0">
                <a:effectLst>
                  <a:outerShdw blurRad="38100" dist="38100" dir="2700000" algn="tl">
                    <a:srgbClr val="000000">
                      <a:alpha val="43137"/>
                    </a:srgbClr>
                  </a:outerShdw>
                </a:effectLst>
                <a:cs typeface="Calibri" panose="020F0502020204030204" pitchFamily="34" charset="0"/>
              </a:rPr>
              <a:t>Sir Isaac Newton </a:t>
            </a:r>
            <a:br>
              <a:rPr lang="en-US" altLang="en-US" sz="4000" b="0" dirty="0">
                <a:effectLst>
                  <a:outerShdw blurRad="38100" dist="38100" dir="2700000" algn="tl">
                    <a:srgbClr val="000000">
                      <a:alpha val="43137"/>
                    </a:srgbClr>
                  </a:outerShdw>
                </a:effectLst>
                <a:cs typeface="Calibri" panose="020F0502020204030204" pitchFamily="34" charset="0"/>
              </a:rPr>
            </a:br>
            <a:r>
              <a:rPr lang="en-US" altLang="en-US" sz="28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(1642–1727)</a:t>
            </a:r>
          </a:p>
        </p:txBody>
      </p:sp>
      <p:sp>
        <p:nvSpPr>
          <p:cNvPr id="80899" name="Rectangle 7"/>
          <p:cNvSpPr>
            <a:spLocks noChangeArrowheads="1"/>
          </p:cNvSpPr>
          <p:nvPr/>
        </p:nvSpPr>
        <p:spPr bwMode="auto">
          <a:xfrm>
            <a:off x="152400" y="1143000"/>
            <a:ext cx="59436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eaLnBrk="1" hangingPunct="1">
              <a:spcBef>
                <a:spcPct val="0"/>
              </a:spcBef>
              <a:buClrTx/>
              <a:buFontTx/>
              <a:buNone/>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About the time of the end, a body of men will be raised up who will turn their attention to the Prophecies, and insist upon their literal interpretation, in the midst of much clamor and opposition</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80902" name="TextBox 8"/>
          <p:cNvSpPr txBox="1">
            <a:spLocks noChangeArrowheads="1"/>
          </p:cNvSpPr>
          <p:nvPr/>
        </p:nvSpPr>
        <p:spPr bwMode="auto">
          <a:xfrm>
            <a:off x="990600" y="6477000"/>
            <a:ext cx="7162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Isaac Newton cited in Nathaniel West, </a:t>
            </a:r>
            <a:r>
              <a:rPr lang="en-US" alt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Thousand Years in Both Testaments</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462.</a:t>
            </a:r>
          </a:p>
        </p:txBody>
      </p:sp>
      <p:pic>
        <p:nvPicPr>
          <p:cNvPr id="2050" name="Picture 2" descr="Image result for isaac newt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1875442"/>
            <a:ext cx="2566987" cy="256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3798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2401ED-7893-48EE-9933-685D43C27912}"/>
              </a:ext>
            </a:extLst>
          </p:cNvPr>
          <p:cNvPicPr>
            <a:picLocks noChangeAspect="1"/>
          </p:cNvPicPr>
          <p:nvPr/>
        </p:nvPicPr>
        <p:blipFill>
          <a:blip r:embed="rId2"/>
          <a:stretch>
            <a:fillRect/>
          </a:stretch>
        </p:blipFill>
        <p:spPr>
          <a:xfrm>
            <a:off x="0" y="0"/>
            <a:ext cx="9144000" cy="6857999"/>
          </a:xfrm>
          <a:prstGeom prst="rect">
            <a:avLst/>
          </a:prstGeom>
        </p:spPr>
      </p:pic>
      <p:sp>
        <p:nvSpPr>
          <p:cNvPr id="13" name="Rectangle 3"/>
          <p:cNvSpPr txBox="1">
            <a:spLocks/>
          </p:cNvSpPr>
          <p:nvPr/>
        </p:nvSpPr>
        <p:spPr bwMode="auto">
          <a:xfrm>
            <a:off x="0" y="0"/>
            <a:ext cx="9144000" cy="3124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None/>
              <a:defRPr/>
            </a:pPr>
            <a:r>
              <a:rPr lang="en-US" altLang="en-US" sz="4000" dirty="0">
                <a:solidFill>
                  <a:srgbClr val="00FFFF"/>
                </a:solidFill>
                <a:ea typeface="+mj-ea"/>
                <a:cs typeface="Calibri" panose="020F0502020204030204" pitchFamily="34" charset="0"/>
              </a:rPr>
              <a:t>Daniel 8:27</a:t>
            </a:r>
          </a:p>
          <a:p>
            <a:pPr marL="0" indent="0" algn="just">
              <a:spcBef>
                <a:spcPct val="0"/>
              </a:spcBef>
              <a:buClrTx/>
              <a:buSzTx/>
              <a:buNone/>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Then I, Daniel, was exhausted and sick for days. Then I got up again and carried on the king’s business; but I was astounded at the vision, and there was none to explain it.</a:t>
            </a:r>
            <a:r>
              <a:rPr lang="en-US" altLang="en-US" sz="3600" dirty="0">
                <a:effectLst>
                  <a:outerShdw blurRad="38100" dist="38100" dir="2700000" algn="tl">
                    <a:srgbClr val="000000">
                      <a:alpha val="43137"/>
                    </a:srgbClr>
                  </a:outerShdw>
                </a:effectLst>
                <a:cs typeface="Arial" panose="020B0604020202020204" pitchFamily="34" charset="0"/>
              </a:rPr>
              <a:t>”</a:t>
            </a:r>
          </a:p>
        </p:txBody>
      </p:sp>
      <p:pic>
        <p:nvPicPr>
          <p:cNvPr id="2" name="Picture 1">
            <a:extLst>
              <a:ext uri="{FF2B5EF4-FFF2-40B4-BE49-F238E27FC236}">
                <a16:creationId xmlns:a16="http://schemas.microsoft.com/office/drawing/2014/main" id="{E28DECF5-16C2-4E84-840F-A6685E881A08}"/>
              </a:ext>
            </a:extLst>
          </p:cNvPr>
          <p:cNvPicPr>
            <a:picLocks noChangeAspect="1"/>
          </p:cNvPicPr>
          <p:nvPr/>
        </p:nvPicPr>
        <p:blipFill>
          <a:blip r:embed="rId3"/>
          <a:stretch>
            <a:fillRect/>
          </a:stretch>
        </p:blipFill>
        <p:spPr>
          <a:xfrm>
            <a:off x="3382753" y="3154680"/>
            <a:ext cx="2378495"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10147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72429E-A101-427E-8EA3-7DECBC9420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1:10-11</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to this salvation,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prophesied of the grace that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would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made careful searches and inquiries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seeking to know what person or time the Spirit of Christ within them was indicating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predicted the sufferings of Christ and the glories to follow</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020315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Doctrine</a:t>
            </a:r>
          </a:p>
        </p:txBody>
      </p:sp>
      <p:sp>
        <p:nvSpPr>
          <p:cNvPr id="21507" name="Rectangle 3"/>
          <p:cNvSpPr>
            <a:spLocks noGrp="1" noChangeArrowheads="1"/>
          </p:cNvSpPr>
          <p:nvPr>
            <p:ph idx="1"/>
          </p:nvPr>
        </p:nvSpPr>
        <p:spPr>
          <a:xfrm>
            <a:off x="1790700" y="1600200"/>
            <a:ext cx="5562600" cy="45720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Canon (A.D. 180)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Christology (A.D. 500)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Atonement (A.D. 1100)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Salvation (A.D. 1500)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Eschatology (A.D. 1800)</a:t>
            </a:r>
          </a:p>
        </p:txBody>
      </p:sp>
    </p:spTree>
    <p:extLst>
      <p:ext uri="{BB962C8B-B14F-4D97-AF65-F5344CB8AC3E}">
        <p14:creationId xmlns:p14="http://schemas.microsoft.com/office/powerpoint/2010/main" val="6373617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71600"/>
            <a:ext cx="91440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Orr outlines the progress of Christian dogma in a similar way. “The second century was the age of Apologetics. The doctrine of God and especially the Trinity then took center stage in the third and fourth centuries as the Church dealt with the Monarchian, Arian, and Macedonian controversies. Anthropology then became the Church's focus in the early fifth century during the Augustinian and Pelagian controversies...The late fifth and then sixth and seventh centuries were characterized by an ecclesiastical interest in Christological (Nestorian, Eutychian,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Monphysite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Monothelite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matters. In the . . .</a:t>
            </a:r>
          </a:p>
        </p:txBody>
      </p:sp>
      <p:sp>
        <p:nvSpPr>
          <p:cNvPr id="3" name="Rectangle 2"/>
          <p:cNvSpPr/>
          <p:nvPr/>
        </p:nvSpPr>
        <p:spPr>
          <a:xfrm>
            <a:off x="1456135" y="228600"/>
            <a:ext cx="6231731" cy="1000274"/>
          </a:xfrm>
          <a:prstGeom prst="rect">
            <a:avLst/>
          </a:prstGeom>
        </p:spPr>
        <p:txBody>
          <a:bodyPr wrap="square">
            <a:spAutoFit/>
          </a:body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James Orr</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Progress of Dogma</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Eerdmans, 1952), 21-31.</a:t>
            </a:r>
          </a:p>
        </p:txBody>
      </p:sp>
    </p:spTree>
    <p:extLst>
      <p:ext uri="{BB962C8B-B14F-4D97-AF65-F5344CB8AC3E}">
        <p14:creationId xmlns:p14="http://schemas.microsoft.com/office/powerpoint/2010/main" val="26936328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95948"/>
            <a:ext cx="9144000" cy="3785652"/>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.sixteenth century the reformers focused upon salvific or Soteriological concerns. Finally, the Church gave itself to correcting a Mythical and Mediaeval pre-reformation Eschatology.”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Eschatology was the last of the branches of theology to be systematized since it was not designed to be progressively unsealed or illuminated by the Holy Spirit until just before the fulfillment of the predicted events (Dan. 12:4, 8-9)</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4" name="Rectangle 3">
            <a:extLst>
              <a:ext uri="{FF2B5EF4-FFF2-40B4-BE49-F238E27FC236}">
                <a16:creationId xmlns:a16="http://schemas.microsoft.com/office/drawing/2014/main" id="{D346D04B-C63E-42C1-A666-0C916DB19526}"/>
              </a:ext>
            </a:extLst>
          </p:cNvPr>
          <p:cNvSpPr/>
          <p:nvPr/>
        </p:nvSpPr>
        <p:spPr>
          <a:xfrm>
            <a:off x="1456135" y="228600"/>
            <a:ext cx="6231731" cy="1000274"/>
          </a:xfrm>
          <a:prstGeom prst="rect">
            <a:avLst/>
          </a:prstGeom>
        </p:spPr>
        <p:txBody>
          <a:bodyPr wrap="square">
            <a:spAutoFit/>
          </a:body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James Orr</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Progress of Dogma</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Eerdmans, 1952), 21-31.</a:t>
            </a:r>
          </a:p>
        </p:txBody>
      </p:sp>
    </p:spTree>
    <p:extLst>
      <p:ext uri="{BB962C8B-B14F-4D97-AF65-F5344CB8AC3E}">
        <p14:creationId xmlns:p14="http://schemas.microsoft.com/office/powerpoint/2010/main" val="10662206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Title 1"/>
          <p:cNvSpPr>
            <a:spLocks noGrp="1"/>
          </p:cNvSpPr>
          <p:nvPr>
            <p:ph type="title" idx="4294967295"/>
          </p:nvPr>
        </p:nvSpPr>
        <p:spPr>
          <a:xfrm>
            <a:off x="685800" y="2857500"/>
            <a:ext cx="7772400" cy="1143000"/>
          </a:xfrm>
        </p:spPr>
        <p:txBody>
          <a:bodyPr/>
          <a:lstStyle/>
          <a:p>
            <a:pPr algn="ctr"/>
            <a:r>
              <a:rPr lang="en-US" altLang="en-US" sz="6000"/>
              <a:t>Conclusion</a:t>
            </a:r>
          </a:p>
        </p:txBody>
      </p:sp>
    </p:spTree>
    <p:extLst>
      <p:ext uri="{BB962C8B-B14F-4D97-AF65-F5344CB8AC3E}">
        <p14:creationId xmlns:p14="http://schemas.microsoft.com/office/powerpoint/2010/main" val="2880905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14300" y="1600200"/>
            <a:ext cx="8915400" cy="5105400"/>
          </a:xfrm>
        </p:spPr>
        <p:txBody>
          <a:bodyPr/>
          <a:lstStyle/>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Tribulation's purpose concerns Israel (Jer 30:7; Dan 9:24)</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biblical reference to the church on earth during the Tribulation period (Rev 4-22)</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is promised an exemption from divine wrath (1 Thess 1:10; 5:9; Rom 5:9; Rev 3:10; 6:17)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imminent (1 Cor 15:51; 1 Thess 4:15)</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a comfort (1 Thess 4:18)</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Antichrist cannot come to power until the restrainer is removed (2 Thess 2:6-7)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(2 Peter 2:5-9)</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636A59E-F606-4720-AC0C-C62BB4647C7D}"/>
              </a:ext>
            </a:extLst>
          </p:cNvPr>
          <p:cNvSpPr/>
          <p:nvPr/>
        </p:nvSpPr>
        <p:spPr>
          <a:xfrm>
            <a:off x="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When is the Rapture?</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Arguments Favoring the Pre-Tribulation View</a:t>
            </a:r>
          </a:p>
        </p:txBody>
      </p:sp>
    </p:spTree>
    <p:extLst>
      <p:ext uri="{BB962C8B-B14F-4D97-AF65-F5344CB8AC3E}">
        <p14:creationId xmlns:p14="http://schemas.microsoft.com/office/powerpoint/2010/main" val="13167259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Will the Rapture Take Place Relative to the Tribulation Period?</a:t>
            </a:r>
          </a:p>
        </p:txBody>
      </p:sp>
      <p:sp>
        <p:nvSpPr>
          <p:cNvPr id="19459" name="Rectangle 3"/>
          <p:cNvSpPr>
            <a:spLocks noGrp="1" noChangeArrowheads="1"/>
          </p:cNvSpPr>
          <p:nvPr>
            <p:ph idx="1"/>
          </p:nvPr>
        </p:nvSpPr>
        <p:spPr>
          <a:xfrm>
            <a:off x="1540331" y="1600200"/>
            <a:ext cx="6063343" cy="3200400"/>
          </a:xfrm>
        </p:spPr>
        <p:txBody>
          <a:bodyPr/>
          <a:lstStyle/>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Pre-tribulation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Mid-tribulation rapture theory</a:t>
            </a:r>
          </a:p>
          <a:p>
            <a:pPr marL="457200" indent="-457200" eaLnBrk="1" hangingPunct="1">
              <a:spcBef>
                <a:spcPts val="0"/>
              </a:spcBef>
              <a:spcAft>
                <a:spcPts val="2400"/>
              </a:spcAft>
              <a:buClr>
                <a:srgbClr val="00FFFF"/>
              </a:buCl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Post-tribulation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3912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685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Post-tribulation Rapture Theory</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7749" y="990600"/>
            <a:ext cx="8991599" cy="5486400"/>
          </a:xfrm>
        </p:spPr>
        <p:txBody>
          <a:bodyPr/>
          <a:lstStyle/>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According to 1 Thessalonians 4:16 and 1 Corinthians 15:52, the rapture will take place at the sounding of the last trumpet which, according to Matthew 24:30-31, will take place upon Christ's return at the end of the Tribulation period. </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The Rapture is found in Revelation 19:11-21.</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According to Revelation 20:4-6, the resurrection of all believers will transpire at the end of the Tribulation period thereby necessitating that the rapture will also take place at this time.</a:t>
            </a:r>
          </a:p>
        </p:txBody>
      </p:sp>
    </p:spTree>
    <p:extLst>
      <p:ext uri="{BB962C8B-B14F-4D97-AF65-F5344CB8AC3E}">
        <p14:creationId xmlns:p14="http://schemas.microsoft.com/office/powerpoint/2010/main" val="16612742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749" y="990600"/>
            <a:ext cx="8991599" cy="5486400"/>
          </a:xfrm>
        </p:spPr>
        <p:txBody>
          <a:bodyPr/>
          <a:lstStyle/>
          <a:p>
            <a:pPr marL="514350" indent="-514350" algn="just" eaLnBrk="1" hangingPunct="1">
              <a:spcBef>
                <a:spcPts val="0"/>
              </a:spcBef>
              <a:spcAft>
                <a:spcPts val="2400"/>
              </a:spcAft>
              <a:buClr>
                <a:srgbClr val="00FFFF"/>
              </a:buClr>
              <a:buSzPct val="100000"/>
              <a:buFont typeface="+mj-lt"/>
              <a:buAutoNum type="arabicPeriod" startAt="4"/>
              <a:defRPr/>
            </a:pPr>
            <a:r>
              <a:rPr lang="en-US" sz="3000" dirty="0">
                <a:effectLst>
                  <a:outerShdw blurRad="38100" dist="38100" dir="2700000" algn="tl">
                    <a:srgbClr val="000000">
                      <a:alpha val="43137"/>
                    </a:srgbClr>
                  </a:outerShdw>
                </a:effectLst>
                <a:cs typeface="Calibri" panose="020F0502020204030204" pitchFamily="34" charset="0"/>
              </a:rPr>
              <a:t>Although the church is exempted from God's wrath, the church will be on the earth during the entire Tribulation period because the Book of Revelation portrays God's people being supernaturally protected from many of the apocalyptic judgments during this time period.</a:t>
            </a:r>
          </a:p>
          <a:p>
            <a:pPr marL="514350" indent="-514350" algn="just" eaLnBrk="1" hangingPunct="1">
              <a:spcBef>
                <a:spcPts val="0"/>
              </a:spcBef>
              <a:spcAft>
                <a:spcPts val="2400"/>
              </a:spcAft>
              <a:buClr>
                <a:srgbClr val="00FFFF"/>
              </a:buClr>
              <a:buSzPct val="100000"/>
              <a:buFont typeface="+mj-lt"/>
              <a:buAutoNum type="arabicPeriod" startAt="4"/>
              <a:defRPr/>
            </a:pPr>
            <a:r>
              <a:rPr lang="en-US" sz="3000" dirty="0">
                <a:effectLst>
                  <a:outerShdw blurRad="38100" dist="38100" dir="2700000" algn="tl">
                    <a:srgbClr val="000000">
                      <a:alpha val="43137"/>
                    </a:srgbClr>
                  </a:outerShdw>
                </a:effectLst>
                <a:cs typeface="Calibri" panose="020F0502020204030204" pitchFamily="34" charset="0"/>
              </a:rPr>
              <a:t>The post-tribulational rapture position has been the dominant view held by theologians throughout the history of the church.</a:t>
            </a:r>
          </a:p>
        </p:txBody>
      </p:sp>
      <p:sp>
        <p:nvSpPr>
          <p:cNvPr id="6" name="Rectangle 2">
            <a:extLst>
              <a:ext uri="{FF2B5EF4-FFF2-40B4-BE49-F238E27FC236}">
                <a16:creationId xmlns:a16="http://schemas.microsoft.com/office/drawing/2014/main" id="{2AED4813-3EB2-47CB-9E21-8893755DAB72}"/>
              </a:ext>
            </a:extLst>
          </p:cNvPr>
          <p:cNvSpPr>
            <a:spLocks noGrp="1" noChangeArrowheads="1"/>
          </p:cNvSpPr>
          <p:nvPr>
            <p:ph type="title"/>
          </p:nvPr>
        </p:nvSpPr>
        <p:spPr>
          <a:xfrm>
            <a:off x="685800" y="228600"/>
            <a:ext cx="7772400" cy="685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Post-tribulation Rapture Theory</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44009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Will the Rapture Take Place Relative to the Tribulation Period?</a:t>
            </a:r>
          </a:p>
        </p:txBody>
      </p:sp>
      <p:sp>
        <p:nvSpPr>
          <p:cNvPr id="19459" name="Rectangle 3"/>
          <p:cNvSpPr>
            <a:spLocks noGrp="1" noChangeArrowheads="1"/>
          </p:cNvSpPr>
          <p:nvPr>
            <p:ph idx="1"/>
          </p:nvPr>
        </p:nvSpPr>
        <p:spPr>
          <a:xfrm>
            <a:off x="1540331" y="1600200"/>
            <a:ext cx="6063343" cy="3200400"/>
          </a:xfrm>
        </p:spPr>
        <p:txBody>
          <a:bodyPr/>
          <a:lstStyle/>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Pre-tribulation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Post-tribulation rapture theory</a:t>
            </a:r>
          </a:p>
          <a:p>
            <a:pPr marL="457200" indent="-457200" eaLnBrk="1" hangingPunct="1">
              <a:spcBef>
                <a:spcPts val="0"/>
              </a:spcBef>
              <a:spcAft>
                <a:spcPts val="2400"/>
              </a:spcAft>
              <a:buClr>
                <a:srgbClr val="00FFFF"/>
              </a:buCl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Pre-wrath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29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Will the Rapture Take Place Relative to the Tribulation Period?</a:t>
            </a:r>
          </a:p>
        </p:txBody>
      </p:sp>
      <p:sp>
        <p:nvSpPr>
          <p:cNvPr id="19459" name="Rectangle 3"/>
          <p:cNvSpPr>
            <a:spLocks noGrp="1" noChangeArrowheads="1"/>
          </p:cNvSpPr>
          <p:nvPr>
            <p:ph idx="1"/>
          </p:nvPr>
        </p:nvSpPr>
        <p:spPr>
          <a:xfrm>
            <a:off x="1540331" y="1600200"/>
            <a:ext cx="6063343" cy="3200400"/>
          </a:xfrm>
        </p:spPr>
        <p:txBody>
          <a:bodyPr/>
          <a:lstStyle/>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Pre-tribulation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Mid-tribulation rapture theory</a:t>
            </a:r>
          </a:p>
          <a:p>
            <a:pPr marL="457200" indent="-457200" eaLnBrk="1" hangingPunct="1">
              <a:spcBef>
                <a:spcPts val="0"/>
              </a:spcBef>
              <a:spcAft>
                <a:spcPts val="2400"/>
              </a:spcAft>
              <a:buClr>
                <a:srgbClr val="00FFFF"/>
              </a:buCl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Post-tribulation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7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23" y="228600"/>
            <a:ext cx="8188355" cy="6400800"/>
          </a:xfrm>
          <a:prstGeom prst="rect">
            <a:avLst/>
          </a:prstGeom>
          <a:ln w="28575">
            <a:solidFill>
              <a:srgbClr val="FFFFCC"/>
            </a:solidFill>
          </a:ln>
        </p:spPr>
      </p:pic>
    </p:spTree>
    <p:extLst>
      <p:ext uri="{BB962C8B-B14F-4D97-AF65-F5344CB8AC3E}">
        <p14:creationId xmlns:p14="http://schemas.microsoft.com/office/powerpoint/2010/main" val="3673067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395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168" name="Group 48"/>
          <p:cNvGraphicFramePr>
            <a:graphicFrameLocks noGrp="1"/>
          </p:cNvGraphicFramePr>
          <p:nvPr>
            <p:ph type="tbl" idx="1"/>
          </p:nvPr>
        </p:nvGraphicFramePr>
        <p:xfrm>
          <a:off x="114300" y="594384"/>
          <a:ext cx="8915400" cy="5669232"/>
        </p:xfrm>
        <a:graphic>
          <a:graphicData uri="http://schemas.openxmlformats.org/drawingml/2006/table">
            <a:tbl>
              <a:tblPr>
                <a:tableStyleId>{616DA210-FB5B-4158-B5E0-FEB733F419BA}</a:tableStyleId>
              </a:tblPr>
              <a:tblGrid>
                <a:gridCol w="4457700">
                  <a:extLst>
                    <a:ext uri="{9D8B030D-6E8A-4147-A177-3AD203B41FA5}">
                      <a16:colId xmlns:a16="http://schemas.microsoft.com/office/drawing/2014/main" val="20000"/>
                    </a:ext>
                  </a:extLst>
                </a:gridCol>
                <a:gridCol w="4457700">
                  <a:extLst>
                    <a:ext uri="{9D8B030D-6E8A-4147-A177-3AD203B41FA5}">
                      <a16:colId xmlns:a16="http://schemas.microsoft.com/office/drawing/2014/main" val="20001"/>
                    </a:ext>
                  </a:extLst>
                </a:gridCol>
              </a:tblGrid>
              <a:tr h="944872">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Rapture Distinct from Second Advent</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3671179"/>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RAPTURE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a:t>
                      </a:r>
                      <a:r>
                        <a:rPr kumimoji="0" lang="en-US" sz="20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4:13-18; 1 Cor 15:51-58)</a:t>
                      </a:r>
                    </a:p>
                  </a:txBody>
                  <a:tcPr marT="45716" marB="45716"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SECOND COMING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19:11-16)</a:t>
                      </a:r>
                    </a:p>
                  </a:txBody>
                  <a:tcPr marT="45716" marB="45716" horzOverflow="overflow">
                    <a:solidFill>
                      <a:schemeClr val="tx1">
                        <a:lumMod val="85000"/>
                      </a:schemeClr>
                    </a:solidFill>
                  </a:tcPr>
                </a:tc>
                <a:extLst>
                  <a:ext uri="{0D108BD9-81ED-4DB2-BD59-A6C34878D82A}">
                    <a16:rowId xmlns:a16="http://schemas.microsoft.com/office/drawing/2014/main" val="10000"/>
                  </a:ext>
                </a:extLst>
              </a:tr>
              <a:tr h="944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Christ comes in the air (1 </a:t>
                      </a:r>
                      <a:r>
                        <a:rPr kumimoji="0" lang="en-US" sz="24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4:16-17)</a:t>
                      </a:r>
                    </a:p>
                  </a:txBody>
                  <a:tcPr marT="45716" marB="45716" anchor="ctr" horzOverflow="overflow">
                    <a:solidFill>
                      <a:schemeClr val="tx1">
                        <a:lumMod val="85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Christ comes to the earth (Zech 14:4)</a:t>
                      </a: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44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For His saints (1 Thess 4:15-17)</a:t>
                      </a:r>
                    </a:p>
                  </a:txBody>
                  <a:tcPr marT="45716" marB="45716" anchor="ctr" horzOverflow="overflow">
                    <a:solidFill>
                      <a:schemeClr val="tx1">
                        <a:lumMod val="85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With His saints (Rev 19:14)</a:t>
                      </a: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44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Blessing (1 Thess 4:18)</a:t>
                      </a:r>
                    </a:p>
                  </a:txBody>
                  <a:tcPr marT="45716" marB="45716" anchor="ctr" horzOverflow="overflow">
                    <a:solidFill>
                      <a:schemeClr val="tx1">
                        <a:lumMod val="85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Judgment (Rev 19:15)</a:t>
                      </a: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44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Effects only believers (1 Thess 4:16)</a:t>
                      </a:r>
                    </a:p>
                  </a:txBody>
                  <a:tcPr marT="45716" marB="45716" anchor="ctr" horzOverflow="overflow">
                    <a:solidFill>
                      <a:schemeClr val="tx1">
                        <a:lumMod val="85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Effects both believers &amp; unbelievers (Rev 19:15)</a:t>
                      </a: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168" name="Group 48"/>
          <p:cNvGraphicFramePr>
            <a:graphicFrameLocks noGrp="1"/>
          </p:cNvGraphicFramePr>
          <p:nvPr>
            <p:ph type="tbl" idx="1"/>
          </p:nvPr>
        </p:nvGraphicFramePr>
        <p:xfrm>
          <a:off x="114300" y="594384"/>
          <a:ext cx="8915400" cy="5669232"/>
        </p:xfrm>
        <a:graphic>
          <a:graphicData uri="http://schemas.openxmlformats.org/drawingml/2006/table">
            <a:tbl>
              <a:tblPr>
                <a:tableStyleId>{616DA210-FB5B-4158-B5E0-FEB733F419BA}</a:tableStyleId>
              </a:tblPr>
              <a:tblGrid>
                <a:gridCol w="4457700">
                  <a:extLst>
                    <a:ext uri="{9D8B030D-6E8A-4147-A177-3AD203B41FA5}">
                      <a16:colId xmlns:a16="http://schemas.microsoft.com/office/drawing/2014/main" val="20000"/>
                    </a:ext>
                  </a:extLst>
                </a:gridCol>
                <a:gridCol w="4457700">
                  <a:extLst>
                    <a:ext uri="{9D8B030D-6E8A-4147-A177-3AD203B41FA5}">
                      <a16:colId xmlns:a16="http://schemas.microsoft.com/office/drawing/2014/main" val="20001"/>
                    </a:ext>
                  </a:extLst>
                </a:gridCol>
              </a:tblGrid>
              <a:tr h="944872">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Rapture Distinct from Second Advent</a:t>
                      </a:r>
                      <a:endParaRPr 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3671179"/>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RAPTURE</a:t>
                      </a: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a:t>
                      </a:r>
                      <a:r>
                        <a:rPr kumimoji="0" lang="en-US" sz="20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4:13-18; 1 Cor 15:51-58)</a:t>
                      </a:r>
                    </a:p>
                  </a:txBody>
                  <a:tcPr marT="45716" marB="45716" horzOverflow="overflow">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SECOND COMING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19:11-16)</a:t>
                      </a:r>
                    </a:p>
                  </a:txBody>
                  <a:tcPr marT="45716" marB="45716" horzOverflow="overflow">
                    <a:solidFill>
                      <a:srgbClr val="DDDDDD"/>
                    </a:solidFill>
                  </a:tcPr>
                </a:tc>
                <a:extLst>
                  <a:ext uri="{0D108BD9-81ED-4DB2-BD59-A6C34878D82A}">
                    <a16:rowId xmlns:a16="http://schemas.microsoft.com/office/drawing/2014/main" val="10000"/>
                  </a:ext>
                </a:extLst>
              </a:tr>
              <a:tr h="944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Invisible (1 Thess 4:16)</a:t>
                      </a:r>
                    </a:p>
                  </a:txBody>
                  <a:tcPr marT="45723" marB="45723" anchor="ctr" horzOverflow="overflow">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Visible to all (Rev 1:7)</a:t>
                      </a:r>
                    </a:p>
                  </a:txBody>
                  <a:tcPr marT="45723" marB="45723" anchor="ctr" horzOverflow="overflow">
                    <a:solidFill>
                      <a:srgbClr val="DDDDDD"/>
                    </a:solidFill>
                  </a:tcPr>
                </a:tc>
                <a:extLst>
                  <a:ext uri="{0D108BD9-81ED-4DB2-BD59-A6C34878D82A}">
                    <a16:rowId xmlns:a16="http://schemas.microsoft.com/office/drawing/2014/main" val="10001"/>
                  </a:ext>
                </a:extLst>
              </a:tr>
              <a:tr h="944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Announced only by an archangel (1 Thess 4:16)</a:t>
                      </a:r>
                    </a:p>
                  </a:txBody>
                  <a:tcPr marT="45723" marB="45723" anchor="ctr" horzOverflow="overflow">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Involves myriads of angels (Jude 14)</a:t>
                      </a:r>
                    </a:p>
                  </a:txBody>
                  <a:tcPr marT="45723" marB="45723" anchor="ctr" horzOverflow="overflow">
                    <a:solidFill>
                      <a:srgbClr val="DDDDDD"/>
                    </a:solidFill>
                  </a:tcPr>
                </a:tc>
                <a:extLst>
                  <a:ext uri="{0D108BD9-81ED-4DB2-BD59-A6C34878D82A}">
                    <a16:rowId xmlns:a16="http://schemas.microsoft.com/office/drawing/2014/main" val="10002"/>
                  </a:ext>
                </a:extLst>
              </a:tr>
              <a:tr h="944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Resurrection (1 Cor 15: 51)</a:t>
                      </a:r>
                    </a:p>
                  </a:txBody>
                  <a:tcPr marT="45723" marB="45723" anchor="ctr" horzOverflow="overflow">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No resurrection</a:t>
                      </a:r>
                    </a:p>
                  </a:txBody>
                  <a:tcPr marT="45723" marB="45723" anchor="ctr" horzOverflow="overflow">
                    <a:solidFill>
                      <a:srgbClr val="DDDDDD"/>
                    </a:solidFill>
                  </a:tcPr>
                </a:tc>
                <a:extLst>
                  <a:ext uri="{0D108BD9-81ED-4DB2-BD59-A6C34878D82A}">
                    <a16:rowId xmlns:a16="http://schemas.microsoft.com/office/drawing/2014/main" val="10003"/>
                  </a:ext>
                </a:extLst>
              </a:tr>
              <a:tr h="944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Rescue of the Church (1 Thess 1:10)</a:t>
                      </a:r>
                    </a:p>
                  </a:txBody>
                  <a:tcPr marT="45723" marB="45723" anchor="ctr" horzOverflow="overflow">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Rescue of Israel (Matt 23:37-39)</a:t>
                      </a:r>
                    </a:p>
                  </a:txBody>
                  <a:tcPr marT="45723" marB="45723" anchor="ctr" horzOverflow="overflow">
                    <a:solidFill>
                      <a:srgbClr val="DDDDDD"/>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64150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749" y="990600"/>
            <a:ext cx="8991599" cy="5486400"/>
          </a:xfrm>
        </p:spPr>
        <p:txBody>
          <a:bodyPr/>
          <a:lstStyle/>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According to 1 Thessalonians 4:16 and 1 Corinthians 15:52, the rapture will take place at the sounding of the last trumpet which, according to Matthew 24:30-31, will take place upon Christ's return at the end of the Tribulation period. </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The Rapture is found in Revelation 19:11-21.</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According to Revelation 20:4-6, the resurrection of all believers will transpire at the end of the Tribulation period thereby necessitating that the rapture will also take place at this time.</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685800" y="228600"/>
            <a:ext cx="7772400" cy="685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Post-tribulation Rapture Theory</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9419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749" y="990600"/>
            <a:ext cx="8991599" cy="5486400"/>
          </a:xfrm>
        </p:spPr>
        <p:txBody>
          <a:bodyPr/>
          <a:lstStyle/>
          <a:p>
            <a:pPr marL="514350" indent="-514350" algn="just" eaLnBrk="1" hangingPunct="1">
              <a:spcBef>
                <a:spcPts val="0"/>
              </a:spcBef>
              <a:spcAft>
                <a:spcPts val="2400"/>
              </a:spcAft>
              <a:buClr>
                <a:srgbClr val="00FFFF"/>
              </a:buClr>
              <a:buSzPct val="100000"/>
              <a:buFont typeface="+mj-lt"/>
              <a:buAutoNum type="arabicPeriod" startAt="4"/>
              <a:defRPr/>
            </a:pPr>
            <a:r>
              <a:rPr lang="en-US" sz="3000" dirty="0">
                <a:effectLst>
                  <a:outerShdw blurRad="38100" dist="38100" dir="2700000" algn="tl">
                    <a:srgbClr val="000000">
                      <a:alpha val="43137"/>
                    </a:srgbClr>
                  </a:outerShdw>
                </a:effectLst>
                <a:cs typeface="Calibri" panose="020F0502020204030204" pitchFamily="34" charset="0"/>
              </a:rPr>
              <a:t>Although the church is exempted from God's wrath, the church will be on the earth during the entire Tribulation period because the Book of Revelation portrays God's people being supernaturally protected from many of the apocalyptic judgments during this time period.</a:t>
            </a:r>
          </a:p>
          <a:p>
            <a:pPr marL="514350" indent="-514350" algn="just" eaLnBrk="1" hangingPunct="1">
              <a:spcBef>
                <a:spcPts val="0"/>
              </a:spcBef>
              <a:spcAft>
                <a:spcPts val="2400"/>
              </a:spcAft>
              <a:buClr>
                <a:srgbClr val="00FFFF"/>
              </a:buClr>
              <a:buSzPct val="100000"/>
              <a:buFont typeface="+mj-lt"/>
              <a:buAutoNum type="arabicPeriod" startAt="4"/>
              <a:defRPr/>
            </a:pPr>
            <a:r>
              <a:rPr lang="en-US" sz="3000" dirty="0">
                <a:effectLst>
                  <a:outerShdw blurRad="38100" dist="38100" dir="2700000" algn="tl">
                    <a:srgbClr val="000000">
                      <a:alpha val="43137"/>
                    </a:srgbClr>
                  </a:outerShdw>
                </a:effectLst>
                <a:cs typeface="Calibri" panose="020F0502020204030204" pitchFamily="34" charset="0"/>
              </a:rPr>
              <a:t>The post-tribulational rapture position has been the dominant view held by theologians throughout the history of the church.</a:t>
            </a:r>
          </a:p>
        </p:txBody>
      </p:sp>
      <p:sp>
        <p:nvSpPr>
          <p:cNvPr id="6" name="Rectangle 2">
            <a:extLst>
              <a:ext uri="{FF2B5EF4-FFF2-40B4-BE49-F238E27FC236}">
                <a16:creationId xmlns:a16="http://schemas.microsoft.com/office/drawing/2014/main" id="{2AED4813-3EB2-47CB-9E21-8893755DAB72}"/>
              </a:ext>
            </a:extLst>
          </p:cNvPr>
          <p:cNvSpPr>
            <a:spLocks noGrp="1" noChangeArrowheads="1"/>
          </p:cNvSpPr>
          <p:nvPr>
            <p:ph type="title"/>
          </p:nvPr>
        </p:nvSpPr>
        <p:spPr>
          <a:xfrm>
            <a:off x="685800" y="228600"/>
            <a:ext cx="7772400" cy="685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Post-tribulation Rapture Theory</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1859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749" y="990600"/>
            <a:ext cx="8991599" cy="5486400"/>
          </a:xfrm>
        </p:spPr>
        <p:txBody>
          <a:bodyPr/>
          <a:lstStyle/>
          <a:p>
            <a:pPr marL="514350" indent="-514350" algn="just" eaLnBrk="1" hangingPunct="1">
              <a:spcBef>
                <a:spcPts val="0"/>
              </a:spcBef>
              <a:spcAft>
                <a:spcPts val="2400"/>
              </a:spcAft>
              <a:buClr>
                <a:srgbClr val="00FF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According to 1 Thessalonians 4:16 and 1 Corinthians 15:52, the rapture will take place at the sounding of the last trumpet which, according to Matthew 24:30-31, will take place upon Christ's return at the end of the Tribulation period. </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The Rapture is found in Revelation 19:11-21.</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According to Revelation 20:4-6, the resurrection of all believers will transpire at the end of the Tribulation period thereby necessitating that the rapture will also take place at this time.</a:t>
            </a:r>
          </a:p>
        </p:txBody>
      </p:sp>
      <p:sp>
        <p:nvSpPr>
          <p:cNvPr id="6" name="Rectangle 2">
            <a:extLst>
              <a:ext uri="{FF2B5EF4-FFF2-40B4-BE49-F238E27FC236}">
                <a16:creationId xmlns:a16="http://schemas.microsoft.com/office/drawing/2014/main" id="{BFA9AE48-663A-4ED5-8E91-7E996F629C9D}"/>
              </a:ext>
            </a:extLst>
          </p:cNvPr>
          <p:cNvSpPr>
            <a:spLocks noGrp="1" noChangeArrowheads="1"/>
          </p:cNvSpPr>
          <p:nvPr>
            <p:ph type="title"/>
          </p:nvPr>
        </p:nvSpPr>
        <p:spPr>
          <a:xfrm>
            <a:off x="685800" y="228600"/>
            <a:ext cx="7772400" cy="685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Post-tribulation Rapture Theory</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613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those who . . .</a:t>
            </a:r>
          </a:p>
        </p:txBody>
      </p:sp>
    </p:spTree>
    <p:extLst>
      <p:ext uri="{BB962C8B-B14F-4D97-AF65-F5344CB8AC3E}">
        <p14:creationId xmlns:p14="http://schemas.microsoft.com/office/powerpoint/2010/main" val="3619918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 Thessalonians 4:13-18</a:t>
            </a:r>
          </a:p>
          <a:p>
            <a:pPr marL="0" indent="0" algn="just">
              <a:spcBef>
                <a:spcPts val="0"/>
              </a:spcBef>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have fallen asleep.</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trumpet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God, and the dead in Christ will rise first.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dirty="0">
                <a:effectLst>
                  <a:outerShdw blurRad="38100" dist="38100" dir="2700000" algn="tl">
                    <a:srgbClr val="000000">
                      <a:alpha val="43137"/>
                    </a:srgbClr>
                  </a:outerShdw>
                </a:effectLst>
                <a:cs typeface="Calibri" panose="020F0502020204030204" pitchFamily="34" charset="0"/>
              </a:rPr>
              <a:t>caught up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together with them in the clouds to meet the Lord in the air, and so we shall always be with the Lord.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757002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15:52</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a moment, in the twinkling of an eye,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last trumpet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trumpet will sound, and the dead will be raised imperishable, and we will be changed.”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442D5F9-C7C5-40C8-8AD9-3B921752AD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0734" y="3048000"/>
            <a:ext cx="2482533" cy="1828800"/>
          </a:xfrm>
          <a:prstGeom prst="rect">
            <a:avLst/>
          </a:prstGeom>
        </p:spPr>
      </p:pic>
    </p:spTree>
    <p:extLst>
      <p:ext uri="{BB962C8B-B14F-4D97-AF65-F5344CB8AC3E}">
        <p14:creationId xmlns:p14="http://schemas.microsoft.com/office/powerpoint/2010/main" val="2449106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A098B-10DB-4A72-A88D-91EE34BBB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4801314"/>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24:30-31</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then the sign of the Son of Man will appear in the sky, and then all the tribes of the earth will mourn, and they will see the Son of Man coming on the clouds of the sky with power and great glory.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forth His angels with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trumpet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together</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elect</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four winds, from one end of the sky to the other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3505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E46856F4-731A-473C-B1F9-5AF49C0D319C}"/>
              </a:ext>
            </a:extLst>
          </p:cNvPr>
          <p:cNvGraphicFramePr>
            <a:graphicFrameLocks noGrp="1"/>
          </p:cNvGraphicFramePr>
          <p:nvPr>
            <p:ph sz="half" idx="2"/>
            <p:extLst>
              <p:ext uri="{D42A27DB-BD31-4B8C-83A1-F6EECF244321}">
                <p14:modId xmlns:p14="http://schemas.microsoft.com/office/powerpoint/2010/main" val="4193757288"/>
              </p:ext>
            </p:extLst>
          </p:nvPr>
        </p:nvGraphicFramePr>
        <p:xfrm>
          <a:off x="91440" y="393192"/>
          <a:ext cx="8961120" cy="6071616"/>
        </p:xfrm>
        <a:graphic>
          <a:graphicData uri="http://schemas.openxmlformats.org/drawingml/2006/table">
            <a:tbl>
              <a:tblPr firstRow="1" bandRow="1">
                <a:tableStyleId>{073A0DAA-6AF3-43AB-8588-CEC1D06C72B9}</a:tableStyleId>
              </a:tblPr>
              <a:tblGrid>
                <a:gridCol w="4480560">
                  <a:extLst>
                    <a:ext uri="{9D8B030D-6E8A-4147-A177-3AD203B41FA5}">
                      <a16:colId xmlns:a16="http://schemas.microsoft.com/office/drawing/2014/main" val="631092158"/>
                    </a:ext>
                  </a:extLst>
                </a:gridCol>
                <a:gridCol w="4480560">
                  <a:extLst>
                    <a:ext uri="{9D8B030D-6E8A-4147-A177-3AD203B41FA5}">
                      <a16:colId xmlns:a16="http://schemas.microsoft.com/office/drawing/2014/main" val="2443188234"/>
                    </a:ext>
                  </a:extLst>
                </a:gridCol>
              </a:tblGrid>
              <a:tr h="370840">
                <a:tc gridSpan="2">
                  <a:txBody>
                    <a:bodyPr/>
                    <a:lstStyle/>
                    <a:p>
                      <a:pPr algn="ctr"/>
                      <a:r>
                        <a:rPr kumimoji="0" 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Last Trump?</a:t>
                      </a:r>
                      <a:endParaRPr lang="en-US" dirty="0"/>
                    </a:p>
                  </a:txBody>
                  <a:tcPr anchor="ctr"/>
                </a:tc>
                <a:tc hMerge="1">
                  <a:txBody>
                    <a:bodyPr/>
                    <a:lstStyle/>
                    <a:p>
                      <a:pPr algn="ctr"/>
                      <a:endParaRPr lang="en-US" dirty="0"/>
                    </a:p>
                  </a:txBody>
                  <a:tcPr anchor="ctr"/>
                </a:tc>
                <a:extLst>
                  <a:ext uri="{0D108BD9-81ED-4DB2-BD59-A6C34878D82A}">
                    <a16:rowId xmlns:a16="http://schemas.microsoft.com/office/drawing/2014/main" val="1055866063"/>
                  </a:ext>
                </a:extLst>
              </a:tr>
              <a:tr h="8595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dirty="0">
                          <a:ln>
                            <a:noFill/>
                          </a:ln>
                          <a:solidFill>
                            <a:srgbClr val="C00000"/>
                          </a:solidFill>
                          <a:effectLst/>
                          <a:uLnTx/>
                          <a:uFillTx/>
                          <a:latin typeface="Calibri" panose="020F0502020204030204" pitchFamily="34" charset="0"/>
                          <a:ea typeface="+mn-ea"/>
                          <a:cs typeface="+mn-cs"/>
                        </a:rPr>
                        <a:t>1 THESSALONIANS 4:13-18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dirty="0">
                          <a:ln>
                            <a:noFill/>
                          </a:ln>
                          <a:solidFill>
                            <a:srgbClr val="000099"/>
                          </a:solidFill>
                          <a:effectLst/>
                          <a:uLnTx/>
                          <a:uFillTx/>
                          <a:latin typeface="Calibri" panose="020F0502020204030204" pitchFamily="34" charset="0"/>
                          <a:ea typeface="+mn-ea"/>
                          <a:cs typeface="+mn-cs"/>
                        </a:rPr>
                        <a:t>MATTHEW 24:30-31</a:t>
                      </a:r>
                    </a:p>
                  </a:txBody>
                  <a:tcPr anchor="ctr"/>
                </a:tc>
                <a:extLst>
                  <a:ext uri="{0D108BD9-81ED-4DB2-BD59-A6C34878D82A}">
                    <a16:rowId xmlns:a16="http://schemas.microsoft.com/office/drawing/2014/main" val="1768814702"/>
                  </a:ext>
                </a:extLst>
              </a:tr>
              <a:tr h="1371600">
                <a:tc>
                  <a:txBody>
                    <a:bodyPr/>
                    <a:lstStyle/>
                    <a:p>
                      <a:pPr marL="342900" marR="0" lvl="0" indent="-342900" algn="l" defTabSz="914400" rtl="0" eaLnBrk="1" fontAlgn="base" latinLnBrk="0" hangingPunct="1">
                        <a:lnSpc>
                          <a:spcPct val="90000"/>
                        </a:lnSpc>
                        <a:spcBef>
                          <a:spcPct val="20000"/>
                        </a:spcBef>
                        <a:spcAft>
                          <a:spcPct val="0"/>
                        </a:spcAft>
                        <a:buClr>
                          <a:srgbClr val="C00000"/>
                        </a:buClr>
                        <a:buSzPct val="75000"/>
                        <a:buFont typeface="Wingdings" pitchFamily="2" charset="2"/>
                        <a:buChar char="n"/>
                        <a:tabLst/>
                        <a:defRPr/>
                      </a:pPr>
                      <a:r>
                        <a:rPr kumimoji="0" lang="en-US" sz="2800" b="0" i="0" u="none" strike="noStrike" kern="0" cap="none" spc="0" normalizeH="0" baseline="0" noProof="0" dirty="0">
                          <a:ln>
                            <a:noFill/>
                          </a:ln>
                          <a:solidFill>
                            <a:schemeClr val="bg2"/>
                          </a:solidFill>
                          <a:effectLst/>
                          <a:uLnTx/>
                          <a:uFillTx/>
                          <a:latin typeface="Calibri" panose="020F0502020204030204" pitchFamily="34" charset="0"/>
                          <a:ea typeface="+mn-ea"/>
                          <a:cs typeface="+mn-cs"/>
                        </a:rPr>
                        <a:t>Sounded before Christ returns to the earth</a:t>
                      </a:r>
                    </a:p>
                  </a:txBody>
                  <a:tcPr anchor="ctr"/>
                </a:tc>
                <a:tc>
                  <a:txBody>
                    <a:bodyPr/>
                    <a:lstStyle/>
                    <a:p>
                      <a:pPr marL="342900" marR="0" lvl="0" indent="-342900" algn="l" defTabSz="914400" rtl="0" eaLnBrk="1" fontAlgn="base" latinLnBrk="0" hangingPunct="1">
                        <a:lnSpc>
                          <a:spcPct val="90000"/>
                        </a:lnSpc>
                        <a:spcBef>
                          <a:spcPct val="20000"/>
                        </a:spcBef>
                        <a:spcAft>
                          <a:spcPct val="0"/>
                        </a:spcAft>
                        <a:buClr>
                          <a:srgbClr val="000099"/>
                        </a:buClr>
                        <a:buSzPct val="75000"/>
                        <a:buFont typeface="Wingdings" pitchFamily="2" charset="2"/>
                        <a:buChar char="n"/>
                        <a:tabLst/>
                        <a:defRPr/>
                      </a:pPr>
                      <a:r>
                        <a:rPr kumimoji="0" lang="en-US" sz="2800" b="0" i="0" u="none" strike="noStrike" kern="0" cap="none" spc="0" normalizeH="0" baseline="0" noProof="0" dirty="0">
                          <a:ln>
                            <a:noFill/>
                          </a:ln>
                          <a:solidFill>
                            <a:schemeClr val="bg2"/>
                          </a:solidFill>
                          <a:effectLst/>
                          <a:uLnTx/>
                          <a:uFillTx/>
                          <a:latin typeface="Calibri" panose="020F0502020204030204" pitchFamily="34" charset="0"/>
                          <a:ea typeface="+mn-ea"/>
                          <a:cs typeface="+mn-cs"/>
                        </a:rPr>
                        <a:t>Sounded when Christ returns to the earth</a:t>
                      </a:r>
                    </a:p>
                  </a:txBody>
                  <a:tcPr anchor="ctr"/>
                </a:tc>
                <a:extLst>
                  <a:ext uri="{0D108BD9-81ED-4DB2-BD59-A6C34878D82A}">
                    <a16:rowId xmlns:a16="http://schemas.microsoft.com/office/drawing/2014/main" val="1225845715"/>
                  </a:ext>
                </a:extLst>
              </a:tr>
              <a:tr h="1371600">
                <a:tc>
                  <a:txBody>
                    <a:bodyPr/>
                    <a:lstStyle/>
                    <a:p>
                      <a:pPr marL="342900" marR="0" lvl="0" indent="-342900" algn="l" defTabSz="914400" rtl="0" eaLnBrk="1" fontAlgn="base" latinLnBrk="0" hangingPunct="1">
                        <a:lnSpc>
                          <a:spcPct val="90000"/>
                        </a:lnSpc>
                        <a:spcBef>
                          <a:spcPct val="20000"/>
                        </a:spcBef>
                        <a:spcAft>
                          <a:spcPct val="0"/>
                        </a:spcAft>
                        <a:buClr>
                          <a:srgbClr val="C00000"/>
                        </a:buClr>
                        <a:buSzPct val="75000"/>
                        <a:buFont typeface="Wingdings" pitchFamily="2" charset="2"/>
                        <a:buChar char="n"/>
                        <a:tabLst/>
                        <a:defRPr/>
                      </a:pPr>
                      <a:r>
                        <a:rPr kumimoji="0" lang="en-US" sz="2800" b="0" i="0" u="none" strike="noStrike" kern="0" cap="none" spc="0" normalizeH="0" baseline="0" noProof="0" dirty="0">
                          <a:ln>
                            <a:noFill/>
                          </a:ln>
                          <a:solidFill>
                            <a:schemeClr val="bg2"/>
                          </a:solidFill>
                          <a:effectLst/>
                          <a:uLnTx/>
                          <a:uFillTx/>
                          <a:latin typeface="Calibri" panose="020F0502020204030204" pitchFamily="34" charset="0"/>
                          <a:ea typeface="+mn-ea"/>
                          <a:cs typeface="+mn-cs"/>
                        </a:rPr>
                        <a:t>Trump of an Archangel</a:t>
                      </a:r>
                    </a:p>
                  </a:txBody>
                  <a:tcPr anchor="ctr"/>
                </a:tc>
                <a:tc>
                  <a:txBody>
                    <a:bodyPr/>
                    <a:lstStyle/>
                    <a:p>
                      <a:pPr marL="342900" marR="0" lvl="0" indent="-342900" algn="l" defTabSz="914400" rtl="0" eaLnBrk="1" fontAlgn="base" latinLnBrk="0" hangingPunct="1">
                        <a:lnSpc>
                          <a:spcPct val="90000"/>
                        </a:lnSpc>
                        <a:spcBef>
                          <a:spcPct val="20000"/>
                        </a:spcBef>
                        <a:spcAft>
                          <a:spcPct val="0"/>
                        </a:spcAft>
                        <a:buClr>
                          <a:srgbClr val="000099"/>
                        </a:buClr>
                        <a:buSzPct val="75000"/>
                        <a:buFont typeface="Wingdings" pitchFamily="2" charset="2"/>
                        <a:buChar char="n"/>
                        <a:tabLst/>
                        <a:defRPr/>
                      </a:pPr>
                      <a:r>
                        <a:rPr kumimoji="0" lang="en-US" sz="2800" b="0" i="0" u="none" strike="noStrike" kern="0" cap="none" spc="0" normalizeH="0" baseline="0" noProof="0" dirty="0">
                          <a:ln>
                            <a:noFill/>
                          </a:ln>
                          <a:solidFill>
                            <a:schemeClr val="bg2"/>
                          </a:solidFill>
                          <a:effectLst/>
                          <a:uLnTx/>
                          <a:uFillTx/>
                          <a:latin typeface="Calibri" panose="020F0502020204030204" pitchFamily="34" charset="0"/>
                          <a:ea typeface="+mn-ea"/>
                          <a:cs typeface="+mn-cs"/>
                        </a:rPr>
                        <a:t>Mention of many angels</a:t>
                      </a:r>
                    </a:p>
                  </a:txBody>
                  <a:tcPr anchor="ctr"/>
                </a:tc>
                <a:extLst>
                  <a:ext uri="{0D108BD9-81ED-4DB2-BD59-A6C34878D82A}">
                    <a16:rowId xmlns:a16="http://schemas.microsoft.com/office/drawing/2014/main" val="1486445797"/>
                  </a:ext>
                </a:extLst>
              </a:tr>
              <a:tr h="1371600">
                <a:tc>
                  <a:txBody>
                    <a:bodyPr/>
                    <a:lstStyle/>
                    <a:p>
                      <a:pPr marL="342900" marR="0" lvl="0" indent="-342900" algn="l" defTabSz="914400" rtl="0" eaLnBrk="1" fontAlgn="base" latinLnBrk="0" hangingPunct="1">
                        <a:lnSpc>
                          <a:spcPct val="90000"/>
                        </a:lnSpc>
                        <a:spcBef>
                          <a:spcPct val="20000"/>
                        </a:spcBef>
                        <a:spcAft>
                          <a:spcPct val="0"/>
                        </a:spcAft>
                        <a:buClr>
                          <a:srgbClr val="C00000"/>
                        </a:buClr>
                        <a:buSzPct val="75000"/>
                        <a:buFont typeface="Wingdings" pitchFamily="2" charset="2"/>
                        <a:buChar char="n"/>
                        <a:tabLst/>
                        <a:defRPr/>
                      </a:pPr>
                      <a:r>
                        <a:rPr kumimoji="0" lang="en-US" sz="2800" b="0" i="0" u="none" strike="noStrike" kern="0" cap="none" spc="0" normalizeH="0" baseline="0" noProof="0" dirty="0">
                          <a:ln>
                            <a:noFill/>
                          </a:ln>
                          <a:solidFill>
                            <a:schemeClr val="bg2"/>
                          </a:solidFill>
                          <a:effectLst/>
                          <a:uLnTx/>
                          <a:uFillTx/>
                          <a:latin typeface="Calibri" panose="020F0502020204030204" pitchFamily="34" charset="0"/>
                          <a:ea typeface="+mn-ea"/>
                          <a:cs typeface="+mn-cs"/>
                        </a:rPr>
                        <a:t>No mention of angels regathering</a:t>
                      </a:r>
                    </a:p>
                  </a:txBody>
                  <a:tcPr anchor="ctr"/>
                </a:tc>
                <a:tc>
                  <a:txBody>
                    <a:bodyPr/>
                    <a:lstStyle/>
                    <a:p>
                      <a:pPr marL="342900" marR="0" lvl="0" indent="-342900" algn="l" defTabSz="914400" rtl="0" eaLnBrk="1" fontAlgn="base" latinLnBrk="0" hangingPunct="1">
                        <a:lnSpc>
                          <a:spcPct val="90000"/>
                        </a:lnSpc>
                        <a:spcBef>
                          <a:spcPct val="20000"/>
                        </a:spcBef>
                        <a:spcAft>
                          <a:spcPct val="0"/>
                        </a:spcAft>
                        <a:buClr>
                          <a:srgbClr val="000099"/>
                        </a:buClr>
                        <a:buSzPct val="75000"/>
                        <a:buFont typeface="Wingdings" pitchFamily="2" charset="2"/>
                        <a:buChar char="n"/>
                        <a:tabLst/>
                        <a:defRPr/>
                      </a:pPr>
                      <a:r>
                        <a:rPr kumimoji="0" lang="en-US" sz="2800" b="0" i="0" u="none" strike="noStrike" kern="0" cap="none" spc="0" normalizeH="0" baseline="0" noProof="0" dirty="0">
                          <a:ln>
                            <a:noFill/>
                          </a:ln>
                          <a:solidFill>
                            <a:schemeClr val="bg2"/>
                          </a:solidFill>
                          <a:effectLst/>
                          <a:uLnTx/>
                          <a:uFillTx/>
                          <a:latin typeface="Calibri" panose="020F0502020204030204" pitchFamily="34" charset="0"/>
                          <a:ea typeface="+mn-ea"/>
                          <a:cs typeface="+mn-cs"/>
                        </a:rPr>
                        <a:t>Angels regather the elect</a:t>
                      </a:r>
                    </a:p>
                  </a:txBody>
                  <a:tcPr anchor="ctr"/>
                </a:tc>
                <a:extLst>
                  <a:ext uri="{0D108BD9-81ED-4DB2-BD59-A6C34878D82A}">
                    <a16:rowId xmlns:a16="http://schemas.microsoft.com/office/drawing/2014/main" val="3773202277"/>
                  </a:ext>
                </a:extLst>
              </a:tr>
              <a:tr h="4572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en-US" dirty="0">
                        <a:effectLst/>
                        <a:highlight>
                          <a:srgbClr val="FFFF00"/>
                        </a:highlight>
                        <a:latin typeface="Calibri" panose="020F0502020204030204" pitchFamily="34" charset="0"/>
                        <a:cs typeface="+mn-cs"/>
                      </a:endParaRPr>
                    </a:p>
                  </a:txBody>
                  <a:tcPr anchor="ctr"/>
                </a:tc>
                <a:tc hMerge="1">
                  <a:txBody>
                    <a:bodyPr/>
                    <a:lstStyle/>
                    <a:p>
                      <a:pPr algn="ctr"/>
                      <a:endParaRPr lang="en-US" dirty="0"/>
                    </a:p>
                  </a:txBody>
                  <a:tcPr anchor="ctr"/>
                </a:tc>
                <a:extLst>
                  <a:ext uri="{0D108BD9-81ED-4DB2-BD59-A6C34878D82A}">
                    <a16:rowId xmlns:a16="http://schemas.microsoft.com/office/drawing/2014/main" val="3925643997"/>
                  </a:ext>
                </a:extLst>
              </a:tr>
            </a:tbl>
          </a:graphicData>
        </a:graphic>
      </p:graphicFrame>
      <p:pic>
        <p:nvPicPr>
          <p:cNvPr id="14" name="Picture 2" descr="dead in Christ rise first and then who remain in Christ and alive in Christ  and haven”t fall away from faith will be raptured – BIBLICAL DISPENSATIONAL  TRUTH">
            <a:extLst>
              <a:ext uri="{FF2B5EF4-FFF2-40B4-BE49-F238E27FC236}">
                <a16:creationId xmlns:a16="http://schemas.microsoft.com/office/drawing/2014/main" id="{FA17CD33-698F-49F0-8300-0A60F7E4A79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421640"/>
            <a:ext cx="609600" cy="5689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ead in Christ rise first and then who remain in Christ and alive in Christ  and haven”t fall away from faith will be raptured – BIBLICAL DISPENSATIONAL  TRUTH">
            <a:extLst>
              <a:ext uri="{FF2B5EF4-FFF2-40B4-BE49-F238E27FC236}">
                <a16:creationId xmlns:a16="http://schemas.microsoft.com/office/drawing/2014/main" id="{3C140AF0-DB18-41BA-B80E-DD4A57E0B0F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0" y="421640"/>
            <a:ext cx="609600" cy="56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719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909072"/>
            <a:ext cx="9144000" cy="1828800"/>
          </a:xfrm>
        </p:spPr>
        <p:txBody>
          <a:bodyPr/>
          <a:lstStyle/>
          <a:p>
            <a:pPr marL="0" indent="0" algn="just">
              <a:spcBef>
                <a:spcPts val="0"/>
              </a:spcBef>
              <a:buNone/>
              <a:defRPr/>
            </a:pPr>
            <a:r>
              <a:rPr lang="en-US" dirty="0">
                <a:effectLst>
                  <a:outerShdw blurRad="38100" dist="38100" dir="2700000" algn="tl">
                    <a:srgbClr val="000000">
                      <a:alpha val="43137"/>
                    </a:srgbClr>
                  </a:outerShdw>
                </a:effectLst>
              </a:rPr>
              <a:t>“In 1 Thessalonians 4 believers are gathered in the air and taken to heaven, while in Matthew 24 they are gathered after Christ's arrival to earth.”</a:t>
            </a:r>
          </a:p>
        </p:txBody>
      </p:sp>
      <p:sp>
        <p:nvSpPr>
          <p:cNvPr id="2" name="Rectangle 1">
            <a:extLst>
              <a:ext uri="{FF2B5EF4-FFF2-40B4-BE49-F238E27FC236}">
                <a16:creationId xmlns:a16="http://schemas.microsoft.com/office/drawing/2014/main" id="{7E8AEF8E-0416-47D2-BEA1-15CD85CE23CD}"/>
              </a:ext>
            </a:extLst>
          </p:cNvPr>
          <p:cNvSpPr/>
          <p:nvPr/>
        </p:nvSpPr>
        <p:spPr>
          <a:xfrm>
            <a:off x="1524000" y="228600"/>
            <a:ext cx="6096000" cy="1338828"/>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Thomas Ice</a:t>
            </a:r>
          </a:p>
          <a:p>
            <a:pPr algn="ctr"/>
            <a:r>
              <a:rPr lang="en-US" sz="2000" dirty="0">
                <a:effectLst>
                  <a:outerShdw blurRad="38100" dist="38100" dir="2700000" algn="tl">
                    <a:srgbClr val="000000">
                      <a:alpha val="43137"/>
                    </a:srgbClr>
                  </a:outerShdw>
                </a:effectLst>
                <a:latin typeface="Calibri" panose="020F0502020204030204" pitchFamily="34" charset="0"/>
                <a:ea typeface="+mj-ea"/>
                <a:cs typeface="+mj-cs"/>
              </a:rPr>
              <a:t>"Matthew 24:31: Rapture or Second Coming?," online: www.pre-trib.org, accessed 19 March 2014, 2.</a:t>
            </a:r>
          </a:p>
        </p:txBody>
      </p:sp>
      <p:pic>
        <p:nvPicPr>
          <p:cNvPr id="4" name="Picture 2" descr="The Olivet Discourse - The End Times According to Jesus">
            <a:extLst>
              <a:ext uri="{FF2B5EF4-FFF2-40B4-BE49-F238E27FC236}">
                <a16:creationId xmlns:a16="http://schemas.microsoft.com/office/drawing/2014/main" id="{82C8726D-35BD-4013-B443-9E833771586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00401" y="5257800"/>
            <a:ext cx="2743199"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098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76400"/>
            <a:ext cx="9144000" cy="3962400"/>
          </a:xfrm>
        </p:spPr>
        <p:txBody>
          <a:bodyPr/>
          <a:lstStyle/>
          <a:p>
            <a:pPr marL="0" indent="0" algn="just">
              <a:spcBef>
                <a:spcPts val="0"/>
              </a:spcBef>
              <a:buNone/>
              <a:defRPr/>
            </a:pPr>
            <a:r>
              <a:rPr lang="en-US" sz="3000" dirty="0">
                <a:effectLst>
                  <a:outerShdw blurRad="38100" dist="38100" dir="2700000" algn="tl">
                    <a:srgbClr val="000000">
                      <a:alpha val="43137"/>
                    </a:srgbClr>
                  </a:outerShdw>
                </a:effectLst>
              </a:rPr>
              <a:t>“Where does Paul mention the darkening of the sun (Matt. 24:29), the moon not giving its light (Matt. 24:29), the stars falling from the sky (Matt. 24:29), the powers of the heavens being shaken (Matt. 24:29), all the tribes of the earth mourning (Matt. 24:30), all the world seeing the coming of the Son of Man (Matt. 24:30), or God sending forth angels (Matt.24:31)?”</a:t>
            </a:r>
          </a:p>
        </p:txBody>
      </p:sp>
      <p:sp>
        <p:nvSpPr>
          <p:cNvPr id="2" name="Rectangle 1">
            <a:extLst>
              <a:ext uri="{FF2B5EF4-FFF2-40B4-BE49-F238E27FC236}">
                <a16:creationId xmlns:a16="http://schemas.microsoft.com/office/drawing/2014/main" id="{7E8AEF8E-0416-47D2-BEA1-15CD85CE23CD}"/>
              </a:ext>
            </a:extLst>
          </p:cNvPr>
          <p:cNvSpPr/>
          <p:nvPr/>
        </p:nvSpPr>
        <p:spPr>
          <a:xfrm>
            <a:off x="1524000" y="228600"/>
            <a:ext cx="6096000" cy="1338828"/>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John A. Sproule</a:t>
            </a:r>
          </a:p>
          <a:p>
            <a:pPr algn="ctr"/>
            <a:r>
              <a:rPr lang="en-US" sz="2000" dirty="0">
                <a:effectLst>
                  <a:outerShdw blurRad="38100" dist="38100" dir="2700000" algn="tl">
                    <a:srgbClr val="000000">
                      <a:alpha val="43137"/>
                    </a:srgbClr>
                  </a:outerShdw>
                </a:effectLst>
                <a:latin typeface="Calibri" panose="020F0502020204030204" pitchFamily="34" charset="0"/>
                <a:ea typeface="+mj-ea"/>
                <a:cs typeface="+mj-cs"/>
              </a:rPr>
              <a:t>"An Exegetical Defense of Pretribulationalism" (Th.D. diss., Grace Theological Seminary, 1981), 53.</a:t>
            </a:r>
          </a:p>
        </p:txBody>
      </p:sp>
      <p:pic>
        <p:nvPicPr>
          <p:cNvPr id="5" name="Picture 2" descr="The Olivet Discourse - The End Times According to Jesus">
            <a:extLst>
              <a:ext uri="{FF2B5EF4-FFF2-40B4-BE49-F238E27FC236}">
                <a16:creationId xmlns:a16="http://schemas.microsoft.com/office/drawing/2014/main" id="{4B4A5AC0-4AD8-4D50-B87F-5D3F645987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00401" y="5257800"/>
            <a:ext cx="2743199"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737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5029200"/>
          </a:xfrm>
        </p:spPr>
        <p:txBody>
          <a:bodyPr/>
          <a:lstStyle/>
          <a:p>
            <a:pPr marL="0" indent="0" algn="just">
              <a:spcBef>
                <a:spcPts val="0"/>
              </a:spcBef>
              <a:buNone/>
              <a:defRPr/>
            </a:pPr>
            <a:r>
              <a:rPr lang="en-US" sz="2800" dirty="0">
                <a:effectLst>
                  <a:outerShdw blurRad="38100" dist="38100" dir="2700000" algn="tl">
                    <a:srgbClr val="000000">
                      <a:alpha val="43137"/>
                    </a:srgbClr>
                  </a:outerShdw>
                </a:effectLst>
              </a:rPr>
              <a:t>“Notice what happens when you examine both passages carefully. In Matthew the Son of Man comes on the clouds, while in 1 Thessalonians 4 the ascending believers are in them. In Matthew the angels gather the elect; in 1 Thessalonians the Lord Himself (note the emphasis) gathers the believers. Thessalonians only speaks of the voice of the archangel. In the Olivet Discourse nothing is said about a resurrection, while in the latter text it is the central point. In the two passages the differences in what will take place prior to the appearance of Christ is striking. Moreover, the order of ascent is absent from Matthew in spite of the fact that it is the central part of the epistle.”</a:t>
            </a:r>
          </a:p>
        </p:txBody>
      </p:sp>
      <p:sp>
        <p:nvSpPr>
          <p:cNvPr id="4" name="Rectangle 3">
            <a:extLst>
              <a:ext uri="{FF2B5EF4-FFF2-40B4-BE49-F238E27FC236}">
                <a16:creationId xmlns:a16="http://schemas.microsoft.com/office/drawing/2014/main" id="{FC4E3EA3-3F42-4E1D-8D76-B60CE10CCB30}"/>
              </a:ext>
            </a:extLst>
          </p:cNvPr>
          <p:cNvSpPr/>
          <p:nvPr/>
        </p:nvSpPr>
        <p:spPr>
          <a:xfrm>
            <a:off x="495300" y="228600"/>
            <a:ext cx="8153400" cy="1338828"/>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Paul D. Feinberg</a:t>
            </a:r>
          </a:p>
          <a:p>
            <a:pPr algn="ctr"/>
            <a:r>
              <a:rPr lang="en-US" sz="2000" dirty="0">
                <a:effectLst>
                  <a:outerShdw blurRad="38100" dist="38100" dir="2700000" algn="tl">
                    <a:srgbClr val="000000">
                      <a:alpha val="43137"/>
                    </a:srgbClr>
                  </a:outerShdw>
                </a:effectLst>
                <a:latin typeface="Calibri" panose="020F0502020204030204" pitchFamily="34" charset="0"/>
                <a:ea typeface="+mj-ea"/>
                <a:cs typeface="+mj-cs"/>
              </a:rPr>
              <a:t>"Response: Paul D. Feinberg," in The Rapture: Pre-, Mid-, or </a:t>
            </a:r>
            <a:r>
              <a:rPr lang="en-US" sz="2000" dirty="0" err="1">
                <a:effectLst>
                  <a:outerShdw blurRad="38100" dist="38100" dir="2700000" algn="tl">
                    <a:srgbClr val="000000">
                      <a:alpha val="43137"/>
                    </a:srgbClr>
                  </a:outerShdw>
                </a:effectLst>
                <a:latin typeface="Calibri" panose="020F0502020204030204" pitchFamily="34" charset="0"/>
                <a:ea typeface="+mj-ea"/>
                <a:cs typeface="+mj-cs"/>
              </a:rPr>
              <a:t>Posttribulational</a:t>
            </a:r>
            <a:r>
              <a:rPr lang="en-US" sz="2000" dirty="0">
                <a:effectLst>
                  <a:outerShdw blurRad="38100" dist="38100" dir="2700000" algn="tl">
                    <a:srgbClr val="000000">
                      <a:alpha val="43137"/>
                    </a:srgbClr>
                  </a:outerShdw>
                </a:effectLst>
                <a:latin typeface="Calibri" panose="020F0502020204030204" pitchFamily="34" charset="0"/>
                <a:ea typeface="+mj-ea"/>
                <a:cs typeface="+mj-cs"/>
              </a:rPr>
              <a:t>, ed. Richard R. Reiter (Grand Rapids: Zondervan, 1984), 225.</a:t>
            </a:r>
          </a:p>
        </p:txBody>
      </p:sp>
    </p:spTree>
    <p:extLst>
      <p:ext uri="{BB962C8B-B14F-4D97-AF65-F5344CB8AC3E}">
        <p14:creationId xmlns:p14="http://schemas.microsoft.com/office/powerpoint/2010/main" val="1990389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2F1D13-B571-43DE-8DBE-DFB1EFD2D8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0"/>
            <a:ext cx="9144000" cy="2831544"/>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24:31</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31</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send forth His angels with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great trumpet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together</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elect from the four winds, from one end of the sky to the other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2" descr="The Olivet Discourse - The End Times According to Jesus">
            <a:extLst>
              <a:ext uri="{FF2B5EF4-FFF2-40B4-BE49-F238E27FC236}">
                <a16:creationId xmlns:a16="http://schemas.microsoft.com/office/drawing/2014/main" id="{03A07DA3-F2AC-4B63-80AD-F80945CF8A1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43201" y="2971800"/>
            <a:ext cx="3657599"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526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61683C-DE88-47F5-9B76-E65E0F8981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4801314"/>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23:37-39</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gathers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say,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15980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9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992F8-09FF-4F07-B149-A1FCCBB843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3323987"/>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27:13</a:t>
            </a:r>
          </a:p>
          <a:p>
            <a:pPr algn="just"/>
            <a:r>
              <a:rPr lang="en-US" sz="3200" dirty="0">
                <a:effectLst>
                  <a:outerShdw blurRad="38100" dist="38100" dir="2700000" algn="tl">
                    <a:srgbClr val="000000">
                      <a:alpha val="43137"/>
                    </a:srgbClr>
                  </a:outerShdw>
                </a:effectLst>
                <a:latin typeface="Calibri" panose="020F0502020204030204" pitchFamily="34" charset="0"/>
              </a:rPr>
              <a:t>“It will come about also in that day that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 great trumpet will be blown</a:t>
            </a:r>
            <a:r>
              <a:rPr lang="en-US" sz="3200" dirty="0">
                <a:effectLst>
                  <a:outerShdw blurRad="38100" dist="38100" dir="2700000" algn="tl">
                    <a:srgbClr val="000000">
                      <a:alpha val="43137"/>
                    </a:srgbClr>
                  </a:outerShdw>
                </a:effectLst>
                <a:latin typeface="Calibri" panose="020F0502020204030204" pitchFamily="34" charset="0"/>
              </a:rPr>
              <a:t>, and those who were perishing in the land of Assyria and who were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scattered</a:t>
            </a:r>
            <a:r>
              <a:rPr lang="en-US" sz="3200" dirty="0">
                <a:effectLst>
                  <a:outerShdw blurRad="38100" dist="38100" dir="2700000" algn="tl">
                    <a:srgbClr val="000000">
                      <a:alpha val="43137"/>
                    </a:srgbClr>
                  </a:outerShdw>
                </a:effectLst>
                <a:latin typeface="Calibri" panose="020F0502020204030204" pitchFamily="34" charset="0"/>
              </a:rPr>
              <a:t> in the land of Egypt will come and worship the </a:t>
            </a:r>
            <a:r>
              <a:rPr lang="en-US" sz="3200" cap="small" dirty="0">
                <a:effectLst>
                  <a:outerShdw blurRad="38100" dist="38100" dir="2700000" algn="tl">
                    <a:srgbClr val="000000">
                      <a:alpha val="43137"/>
                    </a:srgbClr>
                  </a:outerShdw>
                </a:effectLst>
                <a:latin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rPr>
              <a:t> in the holy mountain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at Jerusalem</a:t>
            </a:r>
            <a:r>
              <a:rPr lang="en-US" sz="3200" dirty="0">
                <a:effectLst>
                  <a:outerShdw blurRad="38100" dist="38100" dir="2700000" algn="tl">
                    <a:srgbClr val="000000">
                      <a:alpha val="43137"/>
                    </a:srgbClr>
                  </a:outerShdw>
                </a:effectLst>
                <a:latin typeface="Calibri" panose="020F0502020204030204" pitchFamily="34" charset="0"/>
              </a:rPr>
              <a:t>.”</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AB81E93-1EE0-4BFF-9E47-EFCEB03FF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2712" y="3307080"/>
            <a:ext cx="1718576" cy="1645920"/>
          </a:xfrm>
          <a:prstGeom prst="rect">
            <a:avLst/>
          </a:prstGeom>
        </p:spPr>
      </p:pic>
    </p:spTree>
    <p:extLst>
      <p:ext uri="{BB962C8B-B14F-4D97-AF65-F5344CB8AC3E}">
        <p14:creationId xmlns:p14="http://schemas.microsoft.com/office/powerpoint/2010/main" val="1363685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9761"/>
            <a:ext cx="9144000" cy="5029200"/>
          </a:xfrm>
        </p:spPr>
        <p:txBody>
          <a:bodyPr/>
          <a:lstStyle/>
          <a:p>
            <a:pPr marL="0" indent="0" algn="just">
              <a:spcBef>
                <a:spcPts val="0"/>
              </a:spcBef>
              <a:buNone/>
              <a:defRPr/>
            </a:pPr>
            <a:r>
              <a:rPr lang="en-US" sz="3000" dirty="0">
                <a:effectLst>
                  <a:outerShdw blurRad="38100" dist="38100" dir="2700000" algn="tl">
                    <a:srgbClr val="000000">
                      <a:alpha val="43137"/>
                    </a:srgbClr>
                  </a:outerShdw>
                </a:effectLst>
              </a:rPr>
              <a:t>“First, because of Israel's persistent rebellion against God, He declared that He would scatter the Jews ‘into all the winds’ (Ezek. 5:10, 12) or ‘toward all winds’ (Ezek. 17:21). In Zechariah 2:6 God stated that He did scatter them abroad ‘as four winds of the heavens.’ ... God did scatter the Jews all over the world. Next, God also declared that in the future Israel would be gathered from the east, west, north, and south, ‘from the ends of the earth’ (Isa. 43:5-7). We should note that in the context of this promise, God called Israel His ‘chosen’ (vv. 10, 20)...”</a:t>
            </a:r>
          </a:p>
        </p:txBody>
      </p:sp>
      <p:sp>
        <p:nvSpPr>
          <p:cNvPr id="4" name="Rectangle 3">
            <a:extLst>
              <a:ext uri="{FF2B5EF4-FFF2-40B4-BE49-F238E27FC236}">
                <a16:creationId xmlns:a16="http://schemas.microsoft.com/office/drawing/2014/main" id="{FC4E3EA3-3F42-4E1D-8D76-B60CE10CCB30}"/>
              </a:ext>
            </a:extLst>
          </p:cNvPr>
          <p:cNvSpPr/>
          <p:nvPr/>
        </p:nvSpPr>
        <p:spPr>
          <a:xfrm>
            <a:off x="495300" y="228600"/>
            <a:ext cx="8153400" cy="1277273"/>
          </a:xfrm>
          <a:prstGeom prst="rect">
            <a:avLst/>
          </a:prstGeom>
        </p:spPr>
        <p:txBody>
          <a:bodyPr wrap="square">
            <a:spAutoFit/>
          </a:bodyPr>
          <a:lstStyle/>
          <a:p>
            <a:pPr algn="ctr">
              <a:spcAft>
                <a:spcPts val="600"/>
              </a:spcAft>
            </a:pP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Renald</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Showers</a:t>
            </a:r>
          </a:p>
          <a:p>
            <a:pPr algn="ctr"/>
            <a:r>
              <a:rPr lang="en-US" sz="1800" i="1" dirty="0">
                <a:effectLst>
                  <a:outerShdw blurRad="38100" dist="38100" dir="2700000" algn="tl">
                    <a:srgbClr val="000000">
                      <a:alpha val="43137"/>
                    </a:srgbClr>
                  </a:outerShdw>
                </a:effectLst>
                <a:latin typeface="Calibri" panose="020F0502020204030204" pitchFamily="34" charset="0"/>
                <a:ea typeface="+mj-ea"/>
                <a:cs typeface="+mj-cs"/>
              </a:rPr>
              <a:t>Maranatha Our Lord, Come!: A Definitive Study of the Rapture of the Church </a:t>
            </a:r>
            <a:r>
              <a:rPr lang="en-US" sz="1800" dirty="0">
                <a:effectLst>
                  <a:outerShdw blurRad="38100" dist="38100" dir="2700000" algn="tl">
                    <a:srgbClr val="000000">
                      <a:alpha val="43137"/>
                    </a:srgbClr>
                  </a:outerShdw>
                </a:effectLst>
                <a:latin typeface="Calibri" panose="020F0502020204030204" pitchFamily="34" charset="0"/>
                <a:ea typeface="+mj-ea"/>
                <a:cs typeface="+mj-cs"/>
              </a:rPr>
              <a:t>(Bellmawr, NJ: Friends of Israel, 1995), 182-83.</a:t>
            </a:r>
          </a:p>
        </p:txBody>
      </p:sp>
      <p:pic>
        <p:nvPicPr>
          <p:cNvPr id="5" name="Picture 4">
            <a:extLst>
              <a:ext uri="{FF2B5EF4-FFF2-40B4-BE49-F238E27FC236}">
                <a16:creationId xmlns:a16="http://schemas.microsoft.com/office/drawing/2014/main" id="{4DD9F865-0F79-420A-AE84-A37DD008D6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844062"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E7B41BE6-273C-4050-8F2D-29ABA07C276E}"/>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8229600" y="41495"/>
            <a:ext cx="844062" cy="1097280"/>
          </a:xfrm>
          <a:prstGeom prst="rect">
            <a:avLst/>
          </a:prstGeom>
        </p:spPr>
      </p:pic>
    </p:spTree>
    <p:extLst>
      <p:ext uri="{BB962C8B-B14F-4D97-AF65-F5344CB8AC3E}">
        <p14:creationId xmlns:p14="http://schemas.microsoft.com/office/powerpoint/2010/main" val="603887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5029200"/>
          </a:xfrm>
        </p:spPr>
        <p:txBody>
          <a:bodyPr/>
          <a:lstStyle/>
          <a:p>
            <a:pPr marL="0" indent="0" algn="just">
              <a:spcBef>
                <a:spcPts val="0"/>
              </a:spcBef>
              <a:buNone/>
              <a:defRPr/>
            </a:pPr>
            <a:r>
              <a:rPr lang="en-US" sz="2800" dirty="0">
                <a:effectLst>
                  <a:outerShdw blurRad="38100" dist="38100" dir="2700000" algn="tl">
                    <a:srgbClr val="000000">
                      <a:alpha val="43137"/>
                    </a:srgbClr>
                  </a:outerShdw>
                </a:effectLst>
              </a:rPr>
              <a:t>“Just as Jesus indicated that the gathering of His elect from the four directions of the world will take place in conjunction with ‘a great trumpet’ (literal translation of the Greek text of Mt. 24:21), so Isaiah 27:13 teaches that the scattered children of Israel will be gathered to their homeland in conjunction with the blowing of ‘a great trumpet’ (literal translation of the Hebrew)... Gerhard Friedrich wrote that in that future eschatological day ‘a great horn shall be blown (Is. 27:13)’ and the exiled will be brought back by that signal. Again he asserted that in conjunction with the blowing of the great trumpet of Isaiah 27:13, ‘There follows the gathering of Israel and the return of the dispersed to Zion.’"</a:t>
            </a:r>
          </a:p>
        </p:txBody>
      </p:sp>
      <p:sp>
        <p:nvSpPr>
          <p:cNvPr id="4" name="Rectangle 3">
            <a:extLst>
              <a:ext uri="{FF2B5EF4-FFF2-40B4-BE49-F238E27FC236}">
                <a16:creationId xmlns:a16="http://schemas.microsoft.com/office/drawing/2014/main" id="{FC4E3EA3-3F42-4E1D-8D76-B60CE10CCB30}"/>
              </a:ext>
            </a:extLst>
          </p:cNvPr>
          <p:cNvSpPr/>
          <p:nvPr/>
        </p:nvSpPr>
        <p:spPr>
          <a:xfrm>
            <a:off x="495300" y="228600"/>
            <a:ext cx="8153400" cy="1277273"/>
          </a:xfrm>
          <a:prstGeom prst="rect">
            <a:avLst/>
          </a:prstGeom>
        </p:spPr>
        <p:txBody>
          <a:bodyPr wrap="square">
            <a:spAutoFit/>
          </a:bodyPr>
          <a:lstStyle/>
          <a:p>
            <a:pPr algn="ctr">
              <a:spcAft>
                <a:spcPts val="600"/>
              </a:spcAft>
            </a:pP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Renald</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Showers</a:t>
            </a:r>
          </a:p>
          <a:p>
            <a:pPr algn="ctr"/>
            <a:r>
              <a:rPr lang="en-US" sz="1800" i="1" dirty="0">
                <a:effectLst>
                  <a:outerShdw blurRad="38100" dist="38100" dir="2700000" algn="tl">
                    <a:srgbClr val="000000">
                      <a:alpha val="43137"/>
                    </a:srgbClr>
                  </a:outerShdw>
                </a:effectLst>
                <a:latin typeface="Calibri" panose="020F0502020204030204" pitchFamily="34" charset="0"/>
                <a:ea typeface="+mj-ea"/>
                <a:cs typeface="+mj-cs"/>
              </a:rPr>
              <a:t>Maranatha Our Lord, Come!: A Definitive Study of the Rapture of the Church </a:t>
            </a:r>
            <a:r>
              <a:rPr lang="en-US" sz="1800" dirty="0">
                <a:effectLst>
                  <a:outerShdw blurRad="38100" dist="38100" dir="2700000" algn="tl">
                    <a:srgbClr val="000000">
                      <a:alpha val="43137"/>
                    </a:srgbClr>
                  </a:outerShdw>
                </a:effectLst>
                <a:latin typeface="Calibri" panose="020F0502020204030204" pitchFamily="34" charset="0"/>
                <a:ea typeface="+mj-ea"/>
                <a:cs typeface="+mj-cs"/>
              </a:rPr>
              <a:t>(Bellmawr, NJ: Friends of Israel, 1995), 182-83.</a:t>
            </a:r>
          </a:p>
        </p:txBody>
      </p:sp>
      <p:pic>
        <p:nvPicPr>
          <p:cNvPr id="5" name="Picture 4">
            <a:extLst>
              <a:ext uri="{FF2B5EF4-FFF2-40B4-BE49-F238E27FC236}">
                <a16:creationId xmlns:a16="http://schemas.microsoft.com/office/drawing/2014/main" id="{00DEA05A-5D6D-4B18-9E69-BD58F0051C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844062"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45F0952-25B6-4511-ABD2-75D6510BDA8F}"/>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8229600" y="41495"/>
            <a:ext cx="844062" cy="1097280"/>
          </a:xfrm>
          <a:prstGeom prst="rect">
            <a:avLst/>
          </a:prstGeom>
        </p:spPr>
      </p:pic>
    </p:spTree>
    <p:extLst>
      <p:ext uri="{BB962C8B-B14F-4D97-AF65-F5344CB8AC3E}">
        <p14:creationId xmlns:p14="http://schemas.microsoft.com/office/powerpoint/2010/main" val="837851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5029200"/>
          </a:xfrm>
        </p:spPr>
        <p:txBody>
          <a:bodyPr/>
          <a:lstStyle/>
          <a:p>
            <a:pPr marL="0" indent="0" algn="just">
              <a:spcBef>
                <a:spcPts val="0"/>
              </a:spcBef>
              <a:buNone/>
              <a:defRPr/>
            </a:pPr>
            <a:r>
              <a:rPr lang="en-US" sz="3000" dirty="0">
                <a:effectLst>
                  <a:outerShdw blurRad="38100" dist="38100" dir="2700000" algn="tl">
                    <a:srgbClr val="000000">
                      <a:alpha val="43137"/>
                    </a:srgbClr>
                  </a:outerShdw>
                </a:effectLst>
              </a:rPr>
              <a:t>“It is significant to note that Isaiah 27:13, which foretells this future regathering of Israel, is the only specific reference in the Old Testament to a ‘great’ trumpet. Although Isaiah 11:11-12 does not refer to a great trumpet, it is parallel to Isaiah 27:13 because it refers to the same regathering of Israel. In its context, this passage indicates that when the Messiah (a root of Jesse, vv. 1, 10) comes to rule and transform the world as an ‘ensign’ (a banner), He will gather together the scattered remnant of His people Israel ‘from the four corners of the earth.’”</a:t>
            </a:r>
          </a:p>
        </p:txBody>
      </p:sp>
      <p:sp>
        <p:nvSpPr>
          <p:cNvPr id="4" name="Rectangle 3">
            <a:extLst>
              <a:ext uri="{FF2B5EF4-FFF2-40B4-BE49-F238E27FC236}">
                <a16:creationId xmlns:a16="http://schemas.microsoft.com/office/drawing/2014/main" id="{FC4E3EA3-3F42-4E1D-8D76-B60CE10CCB30}"/>
              </a:ext>
            </a:extLst>
          </p:cNvPr>
          <p:cNvSpPr/>
          <p:nvPr/>
        </p:nvSpPr>
        <p:spPr>
          <a:xfrm>
            <a:off x="495300" y="228600"/>
            <a:ext cx="8153400" cy="1277273"/>
          </a:xfrm>
          <a:prstGeom prst="rect">
            <a:avLst/>
          </a:prstGeom>
        </p:spPr>
        <p:txBody>
          <a:bodyPr wrap="square">
            <a:spAutoFit/>
          </a:bodyPr>
          <a:lstStyle/>
          <a:p>
            <a:pPr algn="ctr">
              <a:spcAft>
                <a:spcPts val="600"/>
              </a:spcAft>
            </a:pP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Renald</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Showers</a:t>
            </a:r>
          </a:p>
          <a:p>
            <a:pPr algn="ctr"/>
            <a:r>
              <a:rPr lang="en-US" sz="1800" i="1" dirty="0">
                <a:effectLst>
                  <a:outerShdw blurRad="38100" dist="38100" dir="2700000" algn="tl">
                    <a:srgbClr val="000000">
                      <a:alpha val="43137"/>
                    </a:srgbClr>
                  </a:outerShdw>
                </a:effectLst>
                <a:latin typeface="Calibri" panose="020F0502020204030204" pitchFamily="34" charset="0"/>
                <a:ea typeface="+mj-ea"/>
                <a:cs typeface="+mj-cs"/>
              </a:rPr>
              <a:t>Maranatha Our Lord, Come!: A Definitive Study of the Rapture of the Church </a:t>
            </a:r>
            <a:r>
              <a:rPr lang="en-US" sz="1800" dirty="0">
                <a:effectLst>
                  <a:outerShdw blurRad="38100" dist="38100" dir="2700000" algn="tl">
                    <a:srgbClr val="000000">
                      <a:alpha val="43137"/>
                    </a:srgbClr>
                  </a:outerShdw>
                </a:effectLst>
                <a:latin typeface="Calibri" panose="020F0502020204030204" pitchFamily="34" charset="0"/>
                <a:ea typeface="+mj-ea"/>
                <a:cs typeface="+mj-cs"/>
              </a:rPr>
              <a:t>(Bellmawr, NJ: Friends of Israel, 1995), 182-83.</a:t>
            </a:r>
          </a:p>
        </p:txBody>
      </p:sp>
      <p:pic>
        <p:nvPicPr>
          <p:cNvPr id="5" name="Picture 4">
            <a:extLst>
              <a:ext uri="{FF2B5EF4-FFF2-40B4-BE49-F238E27FC236}">
                <a16:creationId xmlns:a16="http://schemas.microsoft.com/office/drawing/2014/main" id="{801B382B-3AD8-4F40-A46A-4FF3DF7DA5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844062"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6064AB15-FDDA-4708-9510-CBAC2433BB42}"/>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8229600" y="41495"/>
            <a:ext cx="844062" cy="1097280"/>
          </a:xfrm>
          <a:prstGeom prst="rect">
            <a:avLst/>
          </a:prstGeom>
        </p:spPr>
      </p:pic>
    </p:spTree>
    <p:extLst>
      <p:ext uri="{BB962C8B-B14F-4D97-AF65-F5344CB8AC3E}">
        <p14:creationId xmlns:p14="http://schemas.microsoft.com/office/powerpoint/2010/main" val="1170776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749" y="990600"/>
            <a:ext cx="8991599" cy="5486400"/>
          </a:xfrm>
        </p:spPr>
        <p:txBody>
          <a:bodyPr/>
          <a:lstStyle/>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According to 1 Thessalonians 4:16 and 1 Corinthians 15:52, the rapture will take place at the sounding of the last trumpet which, according to Matthew 24:30-31, will take place upon Christ's return at the end of the Tribulation period. </a:t>
            </a:r>
          </a:p>
          <a:p>
            <a:pPr marL="514350" indent="-514350" algn="just" eaLnBrk="1" hangingPunct="1">
              <a:spcBef>
                <a:spcPts val="0"/>
              </a:spcBef>
              <a:spcAft>
                <a:spcPts val="2400"/>
              </a:spcAft>
              <a:buClr>
                <a:srgbClr val="00FF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The Rapture is found in Revelation 19:11-21.</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According to Revelation 20:4-6, the resurrection of all believers will transpire at the end of the Tribulation period thereby necessitating that the rapture will also take place at this time.</a:t>
            </a:r>
          </a:p>
        </p:txBody>
      </p:sp>
      <p:sp>
        <p:nvSpPr>
          <p:cNvPr id="6" name="Rectangle 2">
            <a:extLst>
              <a:ext uri="{FF2B5EF4-FFF2-40B4-BE49-F238E27FC236}">
                <a16:creationId xmlns:a16="http://schemas.microsoft.com/office/drawing/2014/main" id="{5780A0E3-8D62-443D-AE41-18238106330F}"/>
              </a:ext>
            </a:extLst>
          </p:cNvPr>
          <p:cNvSpPr>
            <a:spLocks noGrp="1" noChangeArrowheads="1"/>
          </p:cNvSpPr>
          <p:nvPr>
            <p:ph type="title"/>
          </p:nvPr>
        </p:nvSpPr>
        <p:spPr>
          <a:xfrm>
            <a:off x="685800" y="228600"/>
            <a:ext cx="7772400" cy="685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Post-tribulation Rapture Theory</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4743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0892" y="304800"/>
            <a:ext cx="8882217" cy="5120640"/>
          </a:xfrm>
          <a:prstGeom prst="rect">
            <a:avLst/>
          </a:prstGeom>
        </p:spPr>
      </p:pic>
    </p:spTree>
    <p:extLst>
      <p:ext uri="{BB962C8B-B14F-4D97-AF65-F5344CB8AC3E}">
        <p14:creationId xmlns:p14="http://schemas.microsoft.com/office/powerpoint/2010/main" val="3000016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847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514350">
              <a:spcBef>
                <a:spcPts val="0"/>
              </a:spcBef>
              <a:spcAft>
                <a:spcPts val="1200"/>
              </a:spcAft>
              <a:buNone/>
              <a:defRPr/>
            </a:pPr>
            <a:r>
              <a:rPr lang="en-US" sz="4000" kern="1200" dirty="0">
                <a:solidFill>
                  <a:srgbClr val="00FFFF"/>
                </a:solidFill>
                <a:ea typeface="+mj-ea"/>
                <a:cs typeface="Calibri" panose="020F0502020204030204" pitchFamily="34" charset="0"/>
              </a:rPr>
              <a:t>1 Thessalonians 4:13-18</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those who . . .</a:t>
            </a:r>
          </a:p>
        </p:txBody>
      </p:sp>
    </p:spTree>
    <p:extLst>
      <p:ext uri="{BB962C8B-B14F-4D97-AF65-F5344CB8AC3E}">
        <p14:creationId xmlns:p14="http://schemas.microsoft.com/office/powerpoint/2010/main" val="3491337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514350">
              <a:spcBef>
                <a:spcPts val="0"/>
              </a:spcBef>
              <a:spcAft>
                <a:spcPts val="1200"/>
              </a:spcAft>
              <a:buNone/>
              <a:defRPr/>
            </a:pPr>
            <a:r>
              <a:rPr lang="en-US" sz="4000" kern="1200" dirty="0">
                <a:solidFill>
                  <a:srgbClr val="00FFFF"/>
                </a:solidFill>
                <a:ea typeface="+mj-ea"/>
                <a:cs typeface="Calibri" panose="020F0502020204030204" pitchFamily="34" charset="0"/>
              </a:rPr>
              <a:t>1 Thessalonians 4:13-18</a:t>
            </a:r>
          </a:p>
          <a:p>
            <a:pPr marL="0" indent="0" algn="just">
              <a:spcBef>
                <a:spcPts val="0"/>
              </a:spcBef>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have fallen asleep.</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 [</a:t>
            </a:r>
            <a:r>
              <a:rPr 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harpazō</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3694627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Thess 4:17)</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027" name="Rectangle 3"/>
          <p:cNvSpPr>
            <a:spLocks noGrp="1" noChangeArrowheads="1"/>
          </p:cNvSpPr>
          <p:nvPr>
            <p:ph idx="1"/>
          </p:nvPr>
        </p:nvSpPr>
        <p:spPr>
          <a:xfrm>
            <a:off x="3505200" y="1946275"/>
            <a:ext cx="5437188" cy="4114800"/>
          </a:xfrm>
        </p:spPr>
        <p:txBody>
          <a:bodyPr/>
          <a:lstStyle/>
          <a:p>
            <a:pPr marL="457200" indent="-457200" eaLnBrk="1" hangingPunct="1">
              <a:spcBef>
                <a:spcPts val="0"/>
              </a:spcBef>
              <a:spcAft>
                <a:spcPts val="2400"/>
              </a:spcAft>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Harpazo</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seized or caught up by force</a:t>
            </a:r>
          </a:p>
          <a:p>
            <a:pPr marL="457200" indent="-457200" eaLnBrk="1" hangingPunct="1">
              <a:spcBef>
                <a:spcPts val="0"/>
              </a:spcBef>
              <a:spcAft>
                <a:spcPts val="2400"/>
              </a:spcAft>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Harpazo</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(Greek) =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rapere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(Latin) = rapture (English)</a:t>
            </a:r>
          </a:p>
        </p:txBody>
      </p:sp>
      <p:pic>
        <p:nvPicPr>
          <p:cNvPr id="2765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2057400"/>
            <a:ext cx="2438400"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877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19:11</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saw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heaven opened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behold, a white horse, and He who sat on it is called Faithful and True, and in righteousness He judges and wages war.”</a:t>
            </a:r>
          </a:p>
        </p:txBody>
      </p:sp>
      <p:pic>
        <p:nvPicPr>
          <p:cNvPr id="6" name="Picture 5">
            <a:extLst>
              <a:ext uri="{FF2B5EF4-FFF2-40B4-BE49-F238E27FC236}">
                <a16:creationId xmlns:a16="http://schemas.microsoft.com/office/drawing/2014/main" id="{A5B6ED17-BE4D-4E23-9248-2A968EA974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4463" y="3154680"/>
            <a:ext cx="2215074" cy="1645920"/>
          </a:xfrm>
          <a:prstGeom prst="rect">
            <a:avLst/>
          </a:prstGeom>
        </p:spPr>
      </p:pic>
    </p:spTree>
    <p:extLst>
      <p:ext uri="{BB962C8B-B14F-4D97-AF65-F5344CB8AC3E}">
        <p14:creationId xmlns:p14="http://schemas.microsoft.com/office/powerpoint/2010/main" val="23366431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3631763"/>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5:9-10</a:t>
            </a:r>
          </a:p>
          <a:p>
            <a:pPr algn="just"/>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sang a new song, saying, ‘Worthy are You to take the book and to break its seals; for You were slain, and purchased for God with Your blood men from every tribe and tongue and people and nation.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have made them to be a kingdom and priests to our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and they will reign upon the earth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A5B6ED17-BE4D-4E23-9248-2A968EA974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0583" y="3596640"/>
            <a:ext cx="1722835" cy="1280160"/>
          </a:xfrm>
          <a:prstGeom prst="rect">
            <a:avLst/>
          </a:prstGeom>
        </p:spPr>
      </p:pic>
    </p:spTree>
    <p:extLst>
      <p:ext uri="{BB962C8B-B14F-4D97-AF65-F5344CB8AC3E}">
        <p14:creationId xmlns:p14="http://schemas.microsoft.com/office/powerpoint/2010/main" val="3607889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4185761"/>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14:4</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that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feet will stand on the Mount of Olives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is in front of Jerusalem on the east; and the Mount of Olives will be split in its middle from east to west by a very large valley, so that half of the mountain will move toward the north and the other half toward the south.”</a:t>
            </a:r>
          </a:p>
        </p:txBody>
      </p:sp>
    </p:spTree>
    <p:extLst>
      <p:ext uri="{BB962C8B-B14F-4D97-AF65-F5344CB8AC3E}">
        <p14:creationId xmlns:p14="http://schemas.microsoft.com/office/powerpoint/2010/main" val="21347645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CF0BF7-C254-44F0-AEF4-55459AD512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1"/>
            <a:ext cx="9144000" cy="5021888"/>
          </a:xfrm>
          <a:prstGeom prst="rect">
            <a:avLst/>
          </a:prstGeom>
        </p:spPr>
        <p:txBody>
          <a:bodyPr wrap="square">
            <a:spAutoFit/>
          </a:body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14:1–4</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1</a:t>
            </a:r>
            <a:r>
              <a:rPr lang="en-US" sz="34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400" baseline="30000" dirty="0">
                <a:effectLst>
                  <a:outerShdw blurRad="38100" dist="38100" dir="2700000" algn="tl">
                    <a:srgbClr val="000000">
                      <a:alpha val="43137"/>
                    </a:srgbClr>
                  </a:outerShdw>
                </a:effectLst>
                <a:latin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400" baseline="30000" dirty="0">
                <a:effectLst>
                  <a:outerShdw blurRad="38100" dist="38100" dir="2700000" algn="tl">
                    <a:srgbClr val="000000">
                      <a:alpha val="43137"/>
                    </a:srgbClr>
                  </a:outerShdw>
                </a:effectLst>
                <a:latin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400" i="1" dirty="0">
                <a:effectLst>
                  <a:outerShdw blurRad="38100" dist="38100" dir="2700000" algn="tl">
                    <a:srgbClr val="000000">
                      <a:alpha val="43137"/>
                    </a:srgbClr>
                  </a:outerShdw>
                </a:effectLst>
                <a:latin typeface="Calibri" panose="020F0502020204030204" pitchFamily="34" charset="0"/>
              </a:rPr>
              <a:t>there</a:t>
            </a:r>
            <a:r>
              <a:rPr lang="en-US" sz="3400" dirty="0">
                <a:effectLst>
                  <a:outerShdw blurRad="38100" dist="38100" dir="2700000" algn="tl">
                    <a:srgbClr val="000000">
                      <a:alpha val="43137"/>
                    </a:srgbClr>
                  </a:outerShdw>
                </a:effectLst>
                <a:latin typeface="Calibri" panose="020F0502020204030204" pitchFamily="34" charset="0"/>
              </a:rPr>
              <a:t> you may be also. </a:t>
            </a:r>
            <a:r>
              <a:rPr lang="en-US" sz="3400" baseline="30000" dirty="0">
                <a:effectLst>
                  <a:outerShdw blurRad="38100" dist="38100" dir="2700000" algn="tl">
                    <a:srgbClr val="000000">
                      <a:alpha val="43137"/>
                    </a:srgbClr>
                  </a:outerShdw>
                </a:effectLst>
                <a:latin typeface="Calibri" panose="020F0502020204030204" pitchFamily="34" charset="0"/>
              </a:rPr>
              <a:t>4</a:t>
            </a:r>
            <a:r>
              <a:rPr lang="en-US" sz="34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3417015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E46856F4-731A-473C-B1F9-5AF49C0D319C}"/>
              </a:ext>
            </a:extLst>
          </p:cNvPr>
          <p:cNvGraphicFramePr>
            <a:graphicFrameLocks noGrp="1"/>
          </p:cNvGraphicFramePr>
          <p:nvPr>
            <p:ph sz="half" idx="2"/>
            <p:extLst>
              <p:ext uri="{D42A27DB-BD31-4B8C-83A1-F6EECF244321}">
                <p14:modId xmlns:p14="http://schemas.microsoft.com/office/powerpoint/2010/main" val="4125660669"/>
              </p:ext>
            </p:extLst>
          </p:nvPr>
        </p:nvGraphicFramePr>
        <p:xfrm>
          <a:off x="91440" y="77279"/>
          <a:ext cx="8961120" cy="6703443"/>
        </p:xfrm>
        <a:graphic>
          <a:graphicData uri="http://schemas.openxmlformats.org/drawingml/2006/table">
            <a:tbl>
              <a:tblPr firstRow="1" bandRow="1">
                <a:tableStyleId>{073A0DAA-6AF3-43AB-8588-CEC1D06C72B9}</a:tableStyleId>
              </a:tblPr>
              <a:tblGrid>
                <a:gridCol w="4480560">
                  <a:extLst>
                    <a:ext uri="{9D8B030D-6E8A-4147-A177-3AD203B41FA5}">
                      <a16:colId xmlns:a16="http://schemas.microsoft.com/office/drawing/2014/main" val="631092158"/>
                    </a:ext>
                  </a:extLst>
                </a:gridCol>
                <a:gridCol w="4480560">
                  <a:extLst>
                    <a:ext uri="{9D8B030D-6E8A-4147-A177-3AD203B41FA5}">
                      <a16:colId xmlns:a16="http://schemas.microsoft.com/office/drawing/2014/main" val="2443188234"/>
                    </a:ext>
                  </a:extLst>
                </a:gridCol>
              </a:tblGrid>
              <a:tr h="698883">
                <a:tc gridSpan="2">
                  <a:txBody>
                    <a:bodyPr/>
                    <a:lstStyle/>
                    <a:p>
                      <a:pPr algn="ctr"/>
                      <a:r>
                        <a:rPr kumimoji="0" 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Parallels</a:t>
                      </a:r>
                      <a:endParaRPr lang="en-US" dirty="0"/>
                    </a:p>
                  </a:txBody>
                  <a:tcPr anchor="ctr"/>
                </a:tc>
                <a:tc hMerge="1">
                  <a:txBody>
                    <a:bodyPr/>
                    <a:lstStyle/>
                    <a:p>
                      <a:pPr algn="ctr"/>
                      <a:endParaRPr lang="en-US" dirty="0"/>
                    </a:p>
                  </a:txBody>
                  <a:tcPr anchor="ctr"/>
                </a:tc>
                <a:extLst>
                  <a:ext uri="{0D108BD9-81ED-4DB2-BD59-A6C34878D82A}">
                    <a16:rowId xmlns:a16="http://schemas.microsoft.com/office/drawing/2014/main" val="1055866063"/>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dirty="0">
                          <a:ln>
                            <a:noFill/>
                          </a:ln>
                          <a:solidFill>
                            <a:srgbClr val="C00000"/>
                          </a:solidFill>
                          <a:effectLst/>
                          <a:uLnTx/>
                          <a:uFillTx/>
                          <a:latin typeface="Calibri" panose="020F0502020204030204" pitchFamily="34" charset="0"/>
                          <a:ea typeface="+mn-ea"/>
                          <a:cs typeface="+mn-cs"/>
                        </a:rPr>
                        <a:t>JOHN 14:1-4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dirty="0">
                          <a:ln>
                            <a:noFill/>
                          </a:ln>
                          <a:solidFill>
                            <a:srgbClr val="000099"/>
                          </a:solidFill>
                          <a:effectLst/>
                          <a:uLnTx/>
                          <a:uFillTx/>
                          <a:latin typeface="Calibri" panose="020F0502020204030204" pitchFamily="34" charset="0"/>
                          <a:ea typeface="+mn-ea"/>
                          <a:cs typeface="+mn-cs"/>
                        </a:rPr>
                        <a:t>1 THESS 4:13-18</a:t>
                      </a:r>
                    </a:p>
                  </a:txBody>
                  <a:tcPr anchor="ctr"/>
                </a:tc>
                <a:extLst>
                  <a:ext uri="{0D108BD9-81ED-4DB2-BD59-A6C34878D82A}">
                    <a16:rowId xmlns:a16="http://schemas.microsoft.com/office/drawing/2014/main" val="1768814702"/>
                  </a:ext>
                </a:extLst>
              </a:tr>
              <a:tr h="640080">
                <a:tc>
                  <a:txBody>
                    <a:bodyPr/>
                    <a:lstStyle/>
                    <a:p>
                      <a:pPr marL="342900" marR="0" lvl="0" indent="-342900" algn="l" defTabSz="914400" rtl="0" eaLnBrk="1" fontAlgn="base" latinLnBrk="0" hangingPunct="1">
                        <a:lnSpc>
                          <a:spcPct val="90000"/>
                        </a:lnSpc>
                        <a:spcBef>
                          <a:spcPct val="20000"/>
                        </a:spcBef>
                        <a:spcAft>
                          <a:spcPct val="0"/>
                        </a:spcAft>
                        <a:buClr>
                          <a:srgbClr val="C00000"/>
                        </a:buClr>
                        <a:buSzPct val="75000"/>
                        <a:buFont typeface="Wingdings" pitchFamily="2" charset="2"/>
                        <a:buChar char="n"/>
                        <a:tabLst/>
                        <a:defRPr/>
                      </a:pPr>
                      <a:r>
                        <a:rPr kumimoji="0" lang="en-US" sz="2800" b="0" i="0" u="none" strike="noStrike" kern="0" cap="none" spc="0" normalizeH="0" baseline="0" dirty="0">
                          <a:ln>
                            <a:noFill/>
                          </a:ln>
                          <a:solidFill>
                            <a:schemeClr val="bg2"/>
                          </a:solidFill>
                          <a:effectLst/>
                          <a:uLnTx/>
                          <a:uFillTx/>
                          <a:latin typeface="Calibri" panose="020F0502020204030204" pitchFamily="34" charset="0"/>
                          <a:ea typeface="+mn-ea"/>
                          <a:cs typeface="+mn-cs"/>
                        </a:rPr>
                        <a:t>trouble (1)</a:t>
                      </a:r>
                    </a:p>
                  </a:txBody>
                  <a:tcPr anchor="ctr"/>
                </a:tc>
                <a:tc>
                  <a:txBody>
                    <a:bodyPr/>
                    <a:lstStyle/>
                    <a:p>
                      <a:pPr marL="342900" marR="0" lvl="0" indent="-342900" algn="l" defTabSz="914400" rtl="0" eaLnBrk="1" fontAlgn="base" latinLnBrk="0" hangingPunct="1">
                        <a:lnSpc>
                          <a:spcPct val="90000"/>
                        </a:lnSpc>
                        <a:spcBef>
                          <a:spcPct val="20000"/>
                        </a:spcBef>
                        <a:spcAft>
                          <a:spcPct val="0"/>
                        </a:spcAft>
                        <a:buClr>
                          <a:srgbClr val="000099"/>
                        </a:buClr>
                        <a:buSzPct val="75000"/>
                        <a:buFont typeface="Wingdings" pitchFamily="2" charset="2"/>
                        <a:buChar char="n"/>
                        <a:tabLst/>
                        <a:defRPr/>
                      </a:pPr>
                      <a:r>
                        <a:rPr kumimoji="0" lang="en-US" sz="2800" b="0" i="0" u="none" strike="noStrike" kern="0" cap="none" spc="0" normalizeH="0" baseline="0" dirty="0">
                          <a:ln>
                            <a:noFill/>
                          </a:ln>
                          <a:solidFill>
                            <a:schemeClr val="bg2"/>
                          </a:solidFill>
                          <a:effectLst/>
                          <a:uLnTx/>
                          <a:uFillTx/>
                          <a:latin typeface="Calibri" panose="020F0502020204030204" pitchFamily="34" charset="0"/>
                          <a:ea typeface="+mn-ea"/>
                          <a:cs typeface="+mn-cs"/>
                        </a:rPr>
                        <a:t>sorrow (13)</a:t>
                      </a:r>
                    </a:p>
                  </a:txBody>
                  <a:tcPr anchor="ctr"/>
                </a:tc>
                <a:extLst>
                  <a:ext uri="{0D108BD9-81ED-4DB2-BD59-A6C34878D82A}">
                    <a16:rowId xmlns:a16="http://schemas.microsoft.com/office/drawing/2014/main" val="1225845715"/>
                  </a:ext>
                </a:extLst>
              </a:tr>
              <a:tr h="640080">
                <a:tc>
                  <a:txBody>
                    <a:bodyPr/>
                    <a:lstStyle/>
                    <a:p>
                      <a:pPr marL="342900" marR="0" lvl="0" indent="-342900" algn="l" defTabSz="914400" rtl="0" eaLnBrk="1" fontAlgn="base" latinLnBrk="0" hangingPunct="1">
                        <a:lnSpc>
                          <a:spcPct val="90000"/>
                        </a:lnSpc>
                        <a:spcBef>
                          <a:spcPct val="20000"/>
                        </a:spcBef>
                        <a:spcAft>
                          <a:spcPct val="0"/>
                        </a:spcAft>
                        <a:buClr>
                          <a:srgbClr val="C00000"/>
                        </a:buClr>
                        <a:buSzPct val="75000"/>
                        <a:buFont typeface="Wingdings" pitchFamily="2" charset="2"/>
                        <a:buChar char="n"/>
                        <a:tabLst/>
                        <a:defRPr/>
                      </a:pPr>
                      <a:r>
                        <a:rPr kumimoji="0" lang="en-US" sz="2800" b="0" i="0" u="none" strike="noStrike" kern="0" cap="none" spc="0" normalizeH="0" baseline="0" dirty="0">
                          <a:ln>
                            <a:noFill/>
                          </a:ln>
                          <a:solidFill>
                            <a:schemeClr val="bg2"/>
                          </a:solidFill>
                          <a:effectLst/>
                          <a:uLnTx/>
                          <a:uFillTx/>
                          <a:latin typeface="Calibri" panose="020F0502020204030204" pitchFamily="34" charset="0"/>
                          <a:ea typeface="+mn-ea"/>
                          <a:cs typeface="+mn-cs"/>
                        </a:rPr>
                        <a:t>Believe (1)</a:t>
                      </a:r>
                    </a:p>
                  </a:txBody>
                  <a:tcPr anchor="ctr"/>
                </a:tc>
                <a:tc>
                  <a:txBody>
                    <a:bodyPr/>
                    <a:lstStyle/>
                    <a:p>
                      <a:pPr marL="342900" marR="0" lvl="0" indent="-342900" algn="l" defTabSz="914400" rtl="0" eaLnBrk="1" fontAlgn="base" latinLnBrk="0" hangingPunct="1">
                        <a:lnSpc>
                          <a:spcPct val="90000"/>
                        </a:lnSpc>
                        <a:spcBef>
                          <a:spcPct val="20000"/>
                        </a:spcBef>
                        <a:spcAft>
                          <a:spcPct val="0"/>
                        </a:spcAft>
                        <a:buClr>
                          <a:srgbClr val="000099"/>
                        </a:buClr>
                        <a:buSzPct val="75000"/>
                        <a:buFont typeface="Wingdings" pitchFamily="2" charset="2"/>
                        <a:buChar char="n"/>
                        <a:tabLst/>
                        <a:defRPr/>
                      </a:pPr>
                      <a:r>
                        <a:rPr kumimoji="0" lang="en-US" sz="2800" b="0" i="0" u="none" strike="noStrike" kern="0" cap="none" spc="0" normalizeH="0" baseline="0" dirty="0">
                          <a:ln>
                            <a:noFill/>
                          </a:ln>
                          <a:solidFill>
                            <a:schemeClr val="bg2"/>
                          </a:solidFill>
                          <a:effectLst/>
                          <a:uLnTx/>
                          <a:uFillTx/>
                          <a:latin typeface="Calibri" panose="020F0502020204030204" pitchFamily="34" charset="0"/>
                          <a:ea typeface="+mn-ea"/>
                          <a:cs typeface="+mn-cs"/>
                        </a:rPr>
                        <a:t>believe (14)</a:t>
                      </a:r>
                    </a:p>
                  </a:txBody>
                  <a:tcPr anchor="ctr"/>
                </a:tc>
                <a:extLst>
                  <a:ext uri="{0D108BD9-81ED-4DB2-BD59-A6C34878D82A}">
                    <a16:rowId xmlns:a16="http://schemas.microsoft.com/office/drawing/2014/main" val="1486445797"/>
                  </a:ext>
                </a:extLst>
              </a:tr>
              <a:tr h="640080">
                <a:tc>
                  <a:txBody>
                    <a:bodyPr/>
                    <a:lstStyle/>
                    <a:p>
                      <a:pPr marL="342900" marR="0" lvl="0" indent="-342900" algn="l" defTabSz="914400" rtl="0" eaLnBrk="1" fontAlgn="base" latinLnBrk="0" hangingPunct="1">
                        <a:lnSpc>
                          <a:spcPct val="90000"/>
                        </a:lnSpc>
                        <a:spcBef>
                          <a:spcPct val="20000"/>
                        </a:spcBef>
                        <a:spcAft>
                          <a:spcPct val="0"/>
                        </a:spcAft>
                        <a:buClr>
                          <a:srgbClr val="C00000"/>
                        </a:buClr>
                        <a:buSzPct val="75000"/>
                        <a:buFont typeface="Wingdings" pitchFamily="2" charset="2"/>
                        <a:buChar char="n"/>
                        <a:tabLst/>
                        <a:defRPr/>
                      </a:pPr>
                      <a:r>
                        <a:rPr kumimoji="0" lang="en-US" sz="2800" b="0" i="0" u="none" strike="noStrike" kern="0" cap="none" spc="0" normalizeH="0" baseline="0" dirty="0">
                          <a:ln>
                            <a:noFill/>
                          </a:ln>
                          <a:solidFill>
                            <a:schemeClr val="bg2"/>
                          </a:solidFill>
                          <a:effectLst/>
                          <a:uLnTx/>
                          <a:uFillTx/>
                          <a:latin typeface="Calibri" panose="020F0502020204030204" pitchFamily="34" charset="0"/>
                          <a:ea typeface="+mn-ea"/>
                          <a:cs typeface="+mn-cs"/>
                        </a:rPr>
                        <a:t>God, me (1)</a:t>
                      </a:r>
                    </a:p>
                  </a:txBody>
                  <a:tcPr anchor="ctr"/>
                </a:tc>
                <a:tc>
                  <a:txBody>
                    <a:bodyPr/>
                    <a:lstStyle/>
                    <a:p>
                      <a:pPr marL="342900" marR="0" lvl="0" indent="-342900" algn="l" defTabSz="914400" rtl="0" eaLnBrk="1" fontAlgn="base" latinLnBrk="0" hangingPunct="1">
                        <a:lnSpc>
                          <a:spcPct val="90000"/>
                        </a:lnSpc>
                        <a:spcBef>
                          <a:spcPct val="20000"/>
                        </a:spcBef>
                        <a:spcAft>
                          <a:spcPct val="0"/>
                        </a:spcAft>
                        <a:buClr>
                          <a:srgbClr val="000099"/>
                        </a:buClr>
                        <a:buSzPct val="75000"/>
                        <a:buFont typeface="Wingdings" pitchFamily="2" charset="2"/>
                        <a:buChar char="n"/>
                        <a:tabLst/>
                        <a:defRPr/>
                      </a:pPr>
                      <a:r>
                        <a:rPr kumimoji="0" lang="en-US" sz="2800" b="0" i="0" u="none" strike="noStrike" kern="0" cap="none" spc="0" normalizeH="0" baseline="0" dirty="0">
                          <a:ln>
                            <a:noFill/>
                          </a:ln>
                          <a:solidFill>
                            <a:schemeClr val="bg2"/>
                          </a:solidFill>
                          <a:effectLst/>
                          <a:uLnTx/>
                          <a:uFillTx/>
                          <a:latin typeface="Calibri" panose="020F0502020204030204" pitchFamily="34" charset="0"/>
                          <a:ea typeface="+mn-ea"/>
                          <a:cs typeface="+mn-cs"/>
                        </a:rPr>
                        <a:t>Jesus, God (14)</a:t>
                      </a:r>
                    </a:p>
                  </a:txBody>
                  <a:tcPr anchor="ctr"/>
                </a:tc>
                <a:extLst>
                  <a:ext uri="{0D108BD9-81ED-4DB2-BD59-A6C34878D82A}">
                    <a16:rowId xmlns:a16="http://schemas.microsoft.com/office/drawing/2014/main" val="3773202277"/>
                  </a:ext>
                </a:extLst>
              </a:tr>
              <a:tr h="640080">
                <a:tc>
                  <a:txBody>
                    <a:bodyPr/>
                    <a:lstStyle/>
                    <a:p>
                      <a:pPr marL="342900" marR="0" lvl="0" indent="-342900" algn="l" defTabSz="914400" rtl="0" eaLnBrk="1" fontAlgn="base" latinLnBrk="0" hangingPunct="1">
                        <a:lnSpc>
                          <a:spcPct val="90000"/>
                        </a:lnSpc>
                        <a:spcBef>
                          <a:spcPct val="20000"/>
                        </a:spcBef>
                        <a:spcAft>
                          <a:spcPct val="0"/>
                        </a:spcAft>
                        <a:buClr>
                          <a:srgbClr val="C00000"/>
                        </a:buClr>
                        <a:buSzPct val="75000"/>
                        <a:buFont typeface="Wingdings" pitchFamily="2" charset="2"/>
                        <a:buChar char="n"/>
                        <a:tabLst/>
                        <a:defRPr/>
                      </a:pPr>
                      <a:r>
                        <a:rPr kumimoji="0" lang="en-US" sz="2800" b="0" i="0" u="none" strike="noStrike" kern="0" cap="none" spc="0" normalizeH="0" baseline="0" dirty="0">
                          <a:ln>
                            <a:noFill/>
                          </a:ln>
                          <a:solidFill>
                            <a:schemeClr val="bg2"/>
                          </a:solidFill>
                          <a:effectLst/>
                          <a:uLnTx/>
                          <a:uFillTx/>
                          <a:latin typeface="Calibri" panose="020F0502020204030204" pitchFamily="34" charset="0"/>
                          <a:ea typeface="+mn-ea"/>
                          <a:cs typeface="+mn-cs"/>
                        </a:rPr>
                        <a:t>told you (2)</a:t>
                      </a:r>
                    </a:p>
                  </a:txBody>
                  <a:tcPr anchor="ctr"/>
                </a:tc>
                <a:tc>
                  <a:txBody>
                    <a:bodyPr/>
                    <a:lstStyle/>
                    <a:p>
                      <a:pPr marL="342900" marR="0" lvl="0" indent="-342900" algn="l" defTabSz="914400" rtl="0" eaLnBrk="1" fontAlgn="base" latinLnBrk="0" hangingPunct="1">
                        <a:lnSpc>
                          <a:spcPct val="90000"/>
                        </a:lnSpc>
                        <a:spcBef>
                          <a:spcPct val="20000"/>
                        </a:spcBef>
                        <a:spcAft>
                          <a:spcPct val="0"/>
                        </a:spcAft>
                        <a:buClr>
                          <a:srgbClr val="000099"/>
                        </a:buClr>
                        <a:buSzPct val="75000"/>
                        <a:buFont typeface="Wingdings" pitchFamily="2" charset="2"/>
                        <a:buChar char="n"/>
                        <a:tabLst/>
                        <a:defRPr/>
                      </a:pPr>
                      <a:r>
                        <a:rPr kumimoji="0" lang="en-US" sz="2800" b="0" i="0" u="none" strike="noStrike" kern="0" cap="none" spc="0" normalizeH="0" baseline="0" dirty="0">
                          <a:ln>
                            <a:noFill/>
                          </a:ln>
                          <a:solidFill>
                            <a:schemeClr val="bg2"/>
                          </a:solidFill>
                          <a:effectLst/>
                          <a:uLnTx/>
                          <a:uFillTx/>
                          <a:latin typeface="Calibri" panose="020F0502020204030204" pitchFamily="34" charset="0"/>
                          <a:ea typeface="+mn-ea"/>
                          <a:cs typeface="+mn-cs"/>
                        </a:rPr>
                        <a:t>say to you (15)</a:t>
                      </a:r>
                    </a:p>
                  </a:txBody>
                  <a:tcPr anchor="ctr"/>
                </a:tc>
                <a:extLst>
                  <a:ext uri="{0D108BD9-81ED-4DB2-BD59-A6C34878D82A}">
                    <a16:rowId xmlns:a16="http://schemas.microsoft.com/office/drawing/2014/main" val="1023740475"/>
                  </a:ext>
                </a:extLst>
              </a:tr>
              <a:tr h="640080">
                <a:tc>
                  <a:txBody>
                    <a:bodyPr/>
                    <a:lstStyle/>
                    <a:p>
                      <a:pPr marL="342900" marR="0" lvl="0" indent="-342900" algn="l" defTabSz="914400" rtl="0" eaLnBrk="1" fontAlgn="base" latinLnBrk="0" hangingPunct="1">
                        <a:lnSpc>
                          <a:spcPct val="90000"/>
                        </a:lnSpc>
                        <a:spcBef>
                          <a:spcPct val="20000"/>
                        </a:spcBef>
                        <a:spcAft>
                          <a:spcPct val="0"/>
                        </a:spcAft>
                        <a:buClr>
                          <a:srgbClr val="C00000"/>
                        </a:buClr>
                        <a:buSzPct val="75000"/>
                        <a:buFont typeface="Wingdings" pitchFamily="2" charset="2"/>
                        <a:buChar char="n"/>
                        <a:tabLst/>
                        <a:defRPr/>
                      </a:pPr>
                      <a:r>
                        <a:rPr kumimoji="0" lang="en-US" sz="2800" b="0" i="0" u="none" strike="noStrike" kern="0" cap="none" spc="0" normalizeH="0" baseline="0" dirty="0">
                          <a:ln>
                            <a:noFill/>
                          </a:ln>
                          <a:solidFill>
                            <a:schemeClr val="bg2"/>
                          </a:solidFill>
                          <a:effectLst/>
                          <a:uLnTx/>
                          <a:uFillTx/>
                          <a:latin typeface="Calibri" panose="020F0502020204030204" pitchFamily="34" charset="0"/>
                          <a:ea typeface="+mn-ea"/>
                          <a:cs typeface="+mn-cs"/>
                        </a:rPr>
                        <a:t>come again (3)</a:t>
                      </a:r>
                    </a:p>
                  </a:txBody>
                  <a:tcPr anchor="ctr"/>
                </a:tc>
                <a:tc>
                  <a:txBody>
                    <a:bodyPr/>
                    <a:lstStyle/>
                    <a:p>
                      <a:pPr marL="342900" marR="0" lvl="0" indent="-342900" algn="l" defTabSz="914400" rtl="0" eaLnBrk="1" fontAlgn="base" latinLnBrk="0" hangingPunct="1">
                        <a:lnSpc>
                          <a:spcPct val="90000"/>
                        </a:lnSpc>
                        <a:spcBef>
                          <a:spcPct val="20000"/>
                        </a:spcBef>
                        <a:spcAft>
                          <a:spcPct val="0"/>
                        </a:spcAft>
                        <a:buClr>
                          <a:srgbClr val="000099"/>
                        </a:buClr>
                        <a:buSzPct val="75000"/>
                        <a:buFont typeface="Wingdings" pitchFamily="2" charset="2"/>
                        <a:buChar char="n"/>
                        <a:tabLst/>
                        <a:defRPr/>
                      </a:pPr>
                      <a:r>
                        <a:rPr kumimoji="0" lang="en-US" sz="2800" b="0" i="0" u="none" strike="noStrike" kern="0" cap="none" spc="0" normalizeH="0" baseline="0" dirty="0">
                          <a:ln>
                            <a:noFill/>
                          </a:ln>
                          <a:solidFill>
                            <a:schemeClr val="bg2"/>
                          </a:solidFill>
                          <a:effectLst/>
                          <a:uLnTx/>
                          <a:uFillTx/>
                          <a:latin typeface="Calibri" panose="020F0502020204030204" pitchFamily="34" charset="0"/>
                          <a:ea typeface="+mn-ea"/>
                          <a:cs typeface="+mn-cs"/>
                        </a:rPr>
                        <a:t>coming of the Lord (15) </a:t>
                      </a:r>
                    </a:p>
                  </a:txBody>
                  <a:tcPr anchor="ctr"/>
                </a:tc>
                <a:extLst>
                  <a:ext uri="{0D108BD9-81ED-4DB2-BD59-A6C34878D82A}">
                    <a16:rowId xmlns:a16="http://schemas.microsoft.com/office/drawing/2014/main" val="2955877636"/>
                  </a:ext>
                </a:extLst>
              </a:tr>
              <a:tr h="640080">
                <a:tc>
                  <a:txBody>
                    <a:bodyPr/>
                    <a:lstStyle/>
                    <a:p>
                      <a:pPr marL="342900" marR="0" lvl="0" indent="-342900" algn="l" defTabSz="914400" rtl="0" eaLnBrk="1" fontAlgn="base" latinLnBrk="0" hangingPunct="1">
                        <a:lnSpc>
                          <a:spcPct val="90000"/>
                        </a:lnSpc>
                        <a:spcBef>
                          <a:spcPct val="20000"/>
                        </a:spcBef>
                        <a:spcAft>
                          <a:spcPct val="0"/>
                        </a:spcAft>
                        <a:buClr>
                          <a:srgbClr val="C00000"/>
                        </a:buClr>
                        <a:buSzPct val="75000"/>
                        <a:buFont typeface="Wingdings" pitchFamily="2" charset="2"/>
                        <a:buChar char="n"/>
                        <a:tabLst/>
                        <a:defRPr/>
                      </a:pPr>
                      <a:r>
                        <a:rPr kumimoji="0" lang="en-US" sz="2800" b="0" i="0" u="none" strike="noStrike" kern="0" cap="none" spc="0" normalizeH="0" baseline="0" dirty="0">
                          <a:ln>
                            <a:noFill/>
                          </a:ln>
                          <a:solidFill>
                            <a:schemeClr val="bg2"/>
                          </a:solidFill>
                          <a:effectLst/>
                          <a:uLnTx/>
                          <a:uFillTx/>
                          <a:latin typeface="Calibri" panose="020F0502020204030204" pitchFamily="34" charset="0"/>
                          <a:ea typeface="+mn-ea"/>
                          <a:cs typeface="+mn-cs"/>
                        </a:rPr>
                        <a:t>receive, you (3)</a:t>
                      </a:r>
                    </a:p>
                  </a:txBody>
                  <a:tcPr anchor="ctr"/>
                </a:tc>
                <a:tc>
                  <a:txBody>
                    <a:bodyPr/>
                    <a:lstStyle/>
                    <a:p>
                      <a:pPr marL="342900" marR="0" lvl="0" indent="-342900" algn="l" defTabSz="914400" rtl="0" eaLnBrk="1" fontAlgn="base" latinLnBrk="0" hangingPunct="1">
                        <a:lnSpc>
                          <a:spcPct val="90000"/>
                        </a:lnSpc>
                        <a:spcBef>
                          <a:spcPct val="20000"/>
                        </a:spcBef>
                        <a:spcAft>
                          <a:spcPct val="0"/>
                        </a:spcAft>
                        <a:buClr>
                          <a:srgbClr val="000099"/>
                        </a:buClr>
                        <a:buSzPct val="75000"/>
                        <a:buFont typeface="Wingdings" pitchFamily="2" charset="2"/>
                        <a:buChar char="n"/>
                        <a:tabLst/>
                        <a:defRPr/>
                      </a:pPr>
                      <a:r>
                        <a:rPr kumimoji="0" lang="en-US" sz="2800" b="0" i="0" u="none" strike="noStrike" kern="0" cap="none" spc="0" normalizeH="0" baseline="0" dirty="0">
                          <a:ln>
                            <a:noFill/>
                          </a:ln>
                          <a:solidFill>
                            <a:schemeClr val="bg2"/>
                          </a:solidFill>
                          <a:effectLst/>
                          <a:uLnTx/>
                          <a:uFillTx/>
                          <a:latin typeface="Calibri" panose="020F0502020204030204" pitchFamily="34" charset="0"/>
                          <a:ea typeface="+mn-ea"/>
                          <a:cs typeface="+mn-cs"/>
                        </a:rPr>
                        <a:t>caught up (17)</a:t>
                      </a:r>
                    </a:p>
                  </a:txBody>
                  <a:tcPr anchor="ctr"/>
                </a:tc>
                <a:extLst>
                  <a:ext uri="{0D108BD9-81ED-4DB2-BD59-A6C34878D82A}">
                    <a16:rowId xmlns:a16="http://schemas.microsoft.com/office/drawing/2014/main" val="2616416488"/>
                  </a:ext>
                </a:extLst>
              </a:tr>
              <a:tr h="640080">
                <a:tc>
                  <a:txBody>
                    <a:bodyPr/>
                    <a:lstStyle/>
                    <a:p>
                      <a:pPr marL="342900" marR="0" lvl="0" indent="-342900" algn="l" defTabSz="914400" rtl="0" eaLnBrk="1" fontAlgn="base" latinLnBrk="0" hangingPunct="1">
                        <a:lnSpc>
                          <a:spcPct val="90000"/>
                        </a:lnSpc>
                        <a:spcBef>
                          <a:spcPct val="20000"/>
                        </a:spcBef>
                        <a:spcAft>
                          <a:spcPct val="0"/>
                        </a:spcAft>
                        <a:buClr>
                          <a:srgbClr val="C00000"/>
                        </a:buClr>
                        <a:buSzPct val="75000"/>
                        <a:buFont typeface="Wingdings" pitchFamily="2" charset="2"/>
                        <a:buChar char="n"/>
                        <a:tabLst/>
                        <a:defRPr/>
                      </a:pPr>
                      <a:r>
                        <a:rPr kumimoji="0" lang="en-US" sz="2800" b="0" i="0" u="none" strike="noStrike" kern="0" cap="none" spc="0" normalizeH="0" baseline="0" dirty="0">
                          <a:ln>
                            <a:noFill/>
                          </a:ln>
                          <a:solidFill>
                            <a:schemeClr val="bg2"/>
                          </a:solidFill>
                          <a:effectLst/>
                          <a:uLnTx/>
                          <a:uFillTx/>
                          <a:latin typeface="Calibri" panose="020F0502020204030204" pitchFamily="34" charset="0"/>
                          <a:ea typeface="+mn-ea"/>
                          <a:cs typeface="+mn-cs"/>
                        </a:rPr>
                        <a:t>to myself (3)</a:t>
                      </a:r>
                    </a:p>
                  </a:txBody>
                  <a:tcPr anchor="ctr"/>
                </a:tc>
                <a:tc>
                  <a:txBody>
                    <a:bodyPr/>
                    <a:lstStyle/>
                    <a:p>
                      <a:pPr marL="342900" marR="0" lvl="0" indent="-342900" algn="l" defTabSz="914400" rtl="0" eaLnBrk="1" fontAlgn="base" latinLnBrk="0" hangingPunct="1">
                        <a:lnSpc>
                          <a:spcPct val="90000"/>
                        </a:lnSpc>
                        <a:spcBef>
                          <a:spcPct val="20000"/>
                        </a:spcBef>
                        <a:spcAft>
                          <a:spcPct val="0"/>
                        </a:spcAft>
                        <a:buClr>
                          <a:srgbClr val="000099"/>
                        </a:buClr>
                        <a:buSzPct val="75000"/>
                        <a:buFont typeface="Wingdings" pitchFamily="2" charset="2"/>
                        <a:buChar char="n"/>
                        <a:tabLst/>
                        <a:defRPr/>
                      </a:pPr>
                      <a:r>
                        <a:rPr kumimoji="0" lang="en-US" sz="2800" b="0" i="0" u="none" strike="noStrike" kern="0" cap="none" spc="0" normalizeH="0" baseline="0" dirty="0">
                          <a:ln>
                            <a:noFill/>
                          </a:ln>
                          <a:solidFill>
                            <a:schemeClr val="bg2"/>
                          </a:solidFill>
                          <a:effectLst/>
                          <a:uLnTx/>
                          <a:uFillTx/>
                          <a:latin typeface="Calibri" panose="020F0502020204030204" pitchFamily="34" charset="0"/>
                          <a:ea typeface="+mn-ea"/>
                          <a:cs typeface="+mn-cs"/>
                        </a:rPr>
                        <a:t>to meet the Lord (17)</a:t>
                      </a:r>
                    </a:p>
                  </a:txBody>
                  <a:tcPr anchor="ctr"/>
                </a:tc>
                <a:extLst>
                  <a:ext uri="{0D108BD9-81ED-4DB2-BD59-A6C34878D82A}">
                    <a16:rowId xmlns:a16="http://schemas.microsoft.com/office/drawing/2014/main" val="1180506340"/>
                  </a:ext>
                </a:extLst>
              </a:tr>
              <a:tr h="640080">
                <a:tc>
                  <a:txBody>
                    <a:bodyPr/>
                    <a:lstStyle/>
                    <a:p>
                      <a:pPr marL="342900" marR="0" lvl="0" indent="-342900" algn="l" defTabSz="914400" rtl="0" eaLnBrk="1" fontAlgn="base" latinLnBrk="0" hangingPunct="1">
                        <a:lnSpc>
                          <a:spcPct val="90000"/>
                        </a:lnSpc>
                        <a:spcBef>
                          <a:spcPct val="20000"/>
                        </a:spcBef>
                        <a:spcAft>
                          <a:spcPct val="0"/>
                        </a:spcAft>
                        <a:buClr>
                          <a:srgbClr val="C00000"/>
                        </a:buClr>
                        <a:buSzPct val="75000"/>
                        <a:buFont typeface="Wingdings" pitchFamily="2" charset="2"/>
                        <a:buChar char="n"/>
                        <a:tabLst/>
                        <a:defRPr/>
                      </a:pPr>
                      <a:r>
                        <a:rPr kumimoji="0" lang="en-US" sz="2800" b="0" i="0" u="none" strike="noStrike" kern="0" cap="none" spc="0" normalizeH="0" baseline="0" dirty="0">
                          <a:ln>
                            <a:noFill/>
                          </a:ln>
                          <a:solidFill>
                            <a:schemeClr val="bg2"/>
                          </a:solidFill>
                          <a:effectLst/>
                          <a:uLnTx/>
                          <a:uFillTx/>
                          <a:latin typeface="Calibri" panose="020F0502020204030204" pitchFamily="34" charset="0"/>
                          <a:ea typeface="+mn-ea"/>
                          <a:cs typeface="+mn-cs"/>
                        </a:rPr>
                        <a:t>be where I am (3)</a:t>
                      </a:r>
                    </a:p>
                  </a:txBody>
                  <a:tcPr anchor="ctr"/>
                </a:tc>
                <a:tc>
                  <a:txBody>
                    <a:bodyPr/>
                    <a:lstStyle/>
                    <a:p>
                      <a:pPr marL="342900" marR="0" lvl="0" indent="-342900" algn="l" defTabSz="914400" rtl="0" eaLnBrk="1" fontAlgn="base" latinLnBrk="0" hangingPunct="1">
                        <a:lnSpc>
                          <a:spcPct val="90000"/>
                        </a:lnSpc>
                        <a:spcBef>
                          <a:spcPct val="20000"/>
                        </a:spcBef>
                        <a:spcAft>
                          <a:spcPct val="0"/>
                        </a:spcAft>
                        <a:buClr>
                          <a:srgbClr val="000099"/>
                        </a:buClr>
                        <a:buSzPct val="75000"/>
                        <a:buFont typeface="Wingdings" pitchFamily="2" charset="2"/>
                        <a:buChar char="n"/>
                        <a:tabLst/>
                        <a:defRPr/>
                      </a:pPr>
                      <a:r>
                        <a:rPr kumimoji="0" lang="en-US" sz="2800" b="0" i="0" u="none" strike="noStrike" kern="0" cap="none" spc="0" normalizeH="0" baseline="0" dirty="0">
                          <a:ln>
                            <a:noFill/>
                          </a:ln>
                          <a:solidFill>
                            <a:schemeClr val="bg2"/>
                          </a:solidFill>
                          <a:effectLst/>
                          <a:uLnTx/>
                          <a:uFillTx/>
                          <a:latin typeface="Calibri" panose="020F0502020204030204" pitchFamily="34" charset="0"/>
                          <a:ea typeface="+mn-ea"/>
                          <a:cs typeface="+mn-cs"/>
                        </a:rPr>
                        <a:t>ever be with the Lord (17)</a:t>
                      </a:r>
                    </a:p>
                  </a:txBody>
                  <a:tcPr anchor="ctr"/>
                </a:tc>
                <a:extLst>
                  <a:ext uri="{0D108BD9-81ED-4DB2-BD59-A6C34878D82A}">
                    <a16:rowId xmlns:a16="http://schemas.microsoft.com/office/drawing/2014/main" val="2728749220"/>
                  </a:ext>
                </a:extLst>
              </a:tr>
              <a:tr h="365760">
                <a:tc gridSpan="2">
                  <a:txBody>
                    <a:bodyPr/>
                    <a:lstStyle/>
                    <a:p>
                      <a:pPr algn="ctr"/>
                      <a:r>
                        <a:rPr kumimoji="0" lang="en-US" sz="1800" b="0" i="0" u="none" strike="noStrike" kern="0" cap="none" spc="0" normalizeH="0" baseline="0" dirty="0">
                          <a:ln>
                            <a:noFill/>
                          </a:ln>
                          <a:solidFill>
                            <a:schemeClr val="bg2"/>
                          </a:solidFill>
                          <a:effectLst/>
                          <a:uLnTx/>
                          <a:uFillTx/>
                          <a:latin typeface="Calibri" panose="020F0502020204030204" pitchFamily="34" charset="0"/>
                          <a:ea typeface="+mn-ea"/>
                          <a:cs typeface="+mn-cs"/>
                        </a:rPr>
                        <a:t>J. B. Smith, A Revelation of Jesus Christ: A Commentary on the Book of Revelation, 311-13</a:t>
                      </a:r>
                    </a:p>
                  </a:txBody>
                  <a:tcPr anchor="ctr"/>
                </a:tc>
                <a:tc hMerge="1">
                  <a:txBody>
                    <a:bodyPr/>
                    <a:lstStyle/>
                    <a:p>
                      <a:pPr algn="ctr"/>
                      <a:endParaRPr lang="en-US" dirty="0"/>
                    </a:p>
                  </a:txBody>
                  <a:tcPr anchor="ctr"/>
                </a:tc>
                <a:extLst>
                  <a:ext uri="{0D108BD9-81ED-4DB2-BD59-A6C34878D82A}">
                    <a16:rowId xmlns:a16="http://schemas.microsoft.com/office/drawing/2014/main" val="3925643997"/>
                  </a:ext>
                </a:extLst>
              </a:tr>
            </a:tbl>
          </a:graphicData>
        </a:graphic>
      </p:graphicFrame>
    </p:spTree>
    <p:extLst>
      <p:ext uri="{BB962C8B-B14F-4D97-AF65-F5344CB8AC3E}">
        <p14:creationId xmlns:p14="http://schemas.microsoft.com/office/powerpoint/2010/main" val="3370082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3"/>
          <p:cNvSpPr>
            <a:spLocks noChangeArrowheads="1"/>
          </p:cNvSpPr>
          <p:nvPr/>
        </p:nvSpPr>
        <p:spPr bwMode="auto">
          <a:xfrm>
            <a:off x="76200" y="1718370"/>
            <a:ext cx="6553200" cy="3539430"/>
          </a:xfrm>
          <a:prstGeom prst="rect">
            <a:avLst/>
          </a:prstGeom>
          <a:noFill/>
          <a:ln w="9525">
            <a:noFill/>
            <a:miter lim="800000"/>
            <a:headEnd/>
            <a:tailEnd/>
          </a:ln>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words or phrases are almost an exact parallel. They follow one another in both passages in exactly the same order. Only the righteous are dealt with in each case. There is not a single irregularity in the progression of words from first to last. Either column takes the believer from the troubles of earth to the glories of heaven.”</a:t>
            </a:r>
          </a:p>
        </p:txBody>
      </p:sp>
      <p:sp>
        <p:nvSpPr>
          <p:cNvPr id="46083" name="TextBox 4"/>
          <p:cNvSpPr txBox="1">
            <a:spLocks noChangeArrowheads="1"/>
          </p:cNvSpPr>
          <p:nvPr/>
        </p:nvSpPr>
        <p:spPr bwMode="auto">
          <a:xfrm>
            <a:off x="800100" y="228601"/>
            <a:ext cx="7543800" cy="1277273"/>
          </a:xfrm>
          <a:prstGeom prst="rect">
            <a:avLst/>
          </a:prstGeom>
          <a:noFill/>
          <a:ln w="9525">
            <a:noFill/>
            <a:miter lim="800000"/>
            <a:headEnd/>
            <a:tailEnd/>
          </a:ln>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 B. Smith</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Revelation of Jesus Christ: A Commentary on the Book of Revelation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(Scottdale, PA: Herald Press, 1961), pp. 312-13.</a:t>
            </a:r>
          </a:p>
        </p:txBody>
      </p:sp>
      <p:pic>
        <p:nvPicPr>
          <p:cNvPr id="46084" name="Picture 2" descr="http://ecx.images-amazon.com/images/I/815a89B-cW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59216" y="1928109"/>
            <a:ext cx="2156184" cy="32004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3"/>
          <p:cNvSpPr>
            <a:spLocks noChangeArrowheads="1"/>
          </p:cNvSpPr>
          <p:nvPr/>
        </p:nvSpPr>
        <p:spPr bwMode="auto">
          <a:xfrm>
            <a:off x="76200" y="1752600"/>
            <a:ext cx="6683016" cy="4832092"/>
          </a:xfrm>
          <a:prstGeom prst="rect">
            <a:avLst/>
          </a:prstGeom>
          <a:noFill/>
          <a:ln w="9525">
            <a:noFill/>
            <a:miter lim="800000"/>
            <a:headEnd/>
            <a:tailEnd/>
          </a:ln>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“Hence it is impossible that one sentence or even one phrase can be alike in the two lists…And finally not one word in the two lists is used in the same relation or connection...It would be difficult if not impossible to find elsewhere any two important passages of Scripture that are so diverse in the words employed and so opposite in their implications. . . . We believe the comparison of the words of these two passages . . . describe different events.”</a:t>
            </a:r>
          </a:p>
        </p:txBody>
      </p:sp>
      <p:sp>
        <p:nvSpPr>
          <p:cNvPr id="7" name="TextBox 4">
            <a:extLst>
              <a:ext uri="{FF2B5EF4-FFF2-40B4-BE49-F238E27FC236}">
                <a16:creationId xmlns:a16="http://schemas.microsoft.com/office/drawing/2014/main" id="{424DCD3A-7442-43B7-B34F-8AB33A693575}"/>
              </a:ext>
            </a:extLst>
          </p:cNvPr>
          <p:cNvSpPr txBox="1">
            <a:spLocks noChangeArrowheads="1"/>
          </p:cNvSpPr>
          <p:nvPr/>
        </p:nvSpPr>
        <p:spPr bwMode="auto">
          <a:xfrm>
            <a:off x="800100" y="228601"/>
            <a:ext cx="7543800" cy="1277273"/>
          </a:xfrm>
          <a:prstGeom prst="rect">
            <a:avLst/>
          </a:prstGeom>
          <a:noFill/>
          <a:ln w="9525">
            <a:noFill/>
            <a:miter lim="800000"/>
            <a:headEnd/>
            <a:tailEnd/>
          </a:ln>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 B. Smith</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Revelation of Jesus Christ: A Commentary on the Book of Revelation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(Scottdale, PA: Herald Press, 1961), pp. 312.</a:t>
            </a:r>
          </a:p>
        </p:txBody>
      </p:sp>
      <p:pic>
        <p:nvPicPr>
          <p:cNvPr id="9" name="Picture 2" descr="http://ecx.images-amazon.com/images/I/815a89B-cWL.jpg">
            <a:extLst>
              <a:ext uri="{FF2B5EF4-FFF2-40B4-BE49-F238E27FC236}">
                <a16:creationId xmlns:a16="http://schemas.microsoft.com/office/drawing/2014/main" id="{747F24D6-0690-44F6-88FB-9DB158F29B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59216" y="1928109"/>
            <a:ext cx="2156184" cy="32004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749" y="990600"/>
            <a:ext cx="8991599" cy="5486400"/>
          </a:xfrm>
        </p:spPr>
        <p:txBody>
          <a:bodyPr/>
          <a:lstStyle/>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According to 1 Thessalonians 4:16 and 1 Corinthians 15:52, the rapture will take place at the sounding of the last trumpet which, according to Matthew 24:30-31, will take place upon Christ's return at the end of the Tribulation period. </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The Rapture is found in Revelation 19:11-21.</a:t>
            </a:r>
          </a:p>
          <a:p>
            <a:pPr marL="514350" indent="-514350" algn="just" eaLnBrk="1" hangingPunct="1">
              <a:spcBef>
                <a:spcPts val="0"/>
              </a:spcBef>
              <a:spcAft>
                <a:spcPts val="2400"/>
              </a:spcAft>
              <a:buClr>
                <a:srgbClr val="00FF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According to Revelation 20:4-6, the resurrection of all believers will transpire at the end of the Tribulation period thereby necessitating that the rapture will also take place at this time.</a:t>
            </a:r>
          </a:p>
        </p:txBody>
      </p:sp>
      <p:sp>
        <p:nvSpPr>
          <p:cNvPr id="6" name="Rectangle 2">
            <a:extLst>
              <a:ext uri="{FF2B5EF4-FFF2-40B4-BE49-F238E27FC236}">
                <a16:creationId xmlns:a16="http://schemas.microsoft.com/office/drawing/2014/main" id="{B51BB338-DE9C-4153-8233-F5C173B2F3E2}"/>
              </a:ext>
            </a:extLst>
          </p:cNvPr>
          <p:cNvSpPr>
            <a:spLocks noGrp="1" noChangeArrowheads="1"/>
          </p:cNvSpPr>
          <p:nvPr>
            <p:ph type="title"/>
          </p:nvPr>
        </p:nvSpPr>
        <p:spPr>
          <a:xfrm>
            <a:off x="685800" y="228600"/>
            <a:ext cx="7772400" cy="685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Post-tribulation Rapture Theory</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89773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88150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514350">
              <a:spcBef>
                <a:spcPts val="0"/>
              </a:spcBef>
              <a:spcAft>
                <a:spcPts val="1200"/>
              </a:spcAft>
              <a:buNone/>
              <a:defRPr/>
            </a:pPr>
            <a:r>
              <a:rPr lang="en-US" sz="4000" kern="1200" dirty="0">
                <a:solidFill>
                  <a:srgbClr val="00FFFF"/>
                </a:solidFill>
                <a:ea typeface="+mj-ea"/>
                <a:cs typeface="Calibri" panose="020F0502020204030204" pitchFamily="34" charset="0"/>
              </a:rPr>
              <a:t>1 Thessalonians 4:13-18</a:t>
            </a:r>
          </a:p>
          <a:p>
            <a:pPr marL="0" indent="0" algn="just">
              <a:spcBef>
                <a:spcPts val="0"/>
              </a:spcBef>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 fallen asleep.</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dead in Christ will rise first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dirty="0">
                <a:effectLst>
                  <a:outerShdw blurRad="38100" dist="38100" dir="2700000" algn="tl">
                    <a:srgbClr val="000000">
                      <a:alpha val="43137"/>
                    </a:srgbClr>
                  </a:outerShdw>
                </a:effectLst>
                <a:cs typeface="Calibri" panose="020F0502020204030204" pitchFamily="34" charset="0"/>
              </a:rPr>
              <a:t>caught up [</a:t>
            </a:r>
            <a:r>
              <a:rPr lang="en-US" i="1" dirty="0">
                <a:effectLst>
                  <a:outerShdw blurRad="38100" dist="38100" dir="2700000" algn="tl">
                    <a:srgbClr val="000000">
                      <a:alpha val="43137"/>
                    </a:srgbClr>
                  </a:outerShdw>
                </a:effectLst>
                <a:cs typeface="Calibri" panose="020F0502020204030204" pitchFamily="34" charset="0"/>
              </a:rPr>
              <a:t>harpazō</a:t>
            </a:r>
            <a:r>
              <a:rPr lang="en-US"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together with them in the clouds to meet the Lord in the air, and so we shall always be with the Lord.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588968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958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477875"/>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15:50-51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50 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say this, brethren, that flesh and blood cannot inherit the kingdom of God; nor does the perishable inherit the imperishable. </a:t>
            </a:r>
            <a:r>
              <a:rPr lang="en-US" sz="3400" baseline="30000" dirty="0">
                <a:latin typeface="Calibri" panose="020F0502020204030204" pitchFamily="34" charset="0"/>
                <a:cs typeface="Calibri" panose="020F0502020204030204" pitchFamily="34" charset="0"/>
              </a:rPr>
              <a:t>51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I tell you a mystery; we will not all sleep, but we will all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5462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2BF29FF-1ED0-4EAD-BE07-2DE0BDBB49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4939814"/>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came to life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 reigned with Christ for a thousand years…. </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86950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F7D522-CBC7-41A6-B712-3E4204B59D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4308872"/>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did not come to life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 the thousand years were completed. This is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28903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0892" y="304800"/>
            <a:ext cx="8882217" cy="5120640"/>
          </a:xfrm>
          <a:prstGeom prst="rect">
            <a:avLst/>
          </a:prstGeom>
        </p:spPr>
      </p:pic>
    </p:spTree>
    <p:extLst>
      <p:ext uri="{BB962C8B-B14F-4D97-AF65-F5344CB8AC3E}">
        <p14:creationId xmlns:p14="http://schemas.microsoft.com/office/powerpoint/2010/main" val="1933844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76200" y="1600200"/>
            <a:ext cx="6934200" cy="4953000"/>
          </a:xfrm>
        </p:spPr>
        <p:txBody>
          <a:bodyPr/>
          <a:lstStyle/>
          <a:p>
            <a:pPr marL="0" indent="0" algn="just" eaLnBrk="1" hangingPunct="1">
              <a:buNone/>
              <a:defRPr/>
            </a:pPr>
            <a:r>
              <a:rPr lang="en-US" sz="3150" dirty="0">
                <a:effectLst>
                  <a:outerShdw blurRad="38100" dist="38100" dir="2700000" algn="tl">
                    <a:srgbClr val="000000">
                      <a:alpha val="43137"/>
                    </a:srgbClr>
                  </a:outerShdw>
                </a:effectLst>
              </a:rPr>
              <a:t>According to </a:t>
            </a:r>
            <a:r>
              <a:rPr lang="en-US" sz="3150" dirty="0" err="1">
                <a:effectLst>
                  <a:outerShdw blurRad="38100" dist="38100" dir="2700000" algn="tl">
                    <a:srgbClr val="000000">
                      <a:alpha val="43137"/>
                    </a:srgbClr>
                  </a:outerShdw>
                </a:effectLst>
              </a:rPr>
              <a:t>posttribulationalist</a:t>
            </a:r>
            <a:r>
              <a:rPr lang="en-US" sz="3150" dirty="0">
                <a:effectLst>
                  <a:outerShdw blurRad="38100" dist="38100" dir="2700000" algn="tl">
                    <a:srgbClr val="000000">
                      <a:alpha val="43137"/>
                    </a:srgbClr>
                  </a:outerShdw>
                </a:effectLst>
              </a:rPr>
              <a:t> George Ladd, "With the exception of one passage, the author will grant that the Scripture nowhere explicitly states that the Church will go through the Great Tribulation… However, in one passage, Revelation 20, the Resurrection is placed at the return of Christ in glory. This is more than an inference…which requires a </a:t>
            </a:r>
            <a:r>
              <a:rPr lang="en-US" sz="3150" dirty="0" err="1">
                <a:effectLst>
                  <a:outerShdw blurRad="38100" dist="38100" dir="2700000" algn="tl">
                    <a:srgbClr val="000000">
                      <a:alpha val="43137"/>
                    </a:srgbClr>
                  </a:outerShdw>
                </a:effectLst>
              </a:rPr>
              <a:t>posttribulation</a:t>
            </a:r>
            <a:r>
              <a:rPr lang="en-US" sz="3150" dirty="0">
                <a:effectLst>
                  <a:outerShdw blurRad="38100" dist="38100" dir="2700000" algn="tl">
                    <a:srgbClr val="000000">
                      <a:alpha val="43137"/>
                    </a:srgbClr>
                  </a:outerShdw>
                </a:effectLst>
              </a:rPr>
              <a:t> view...”</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3"/>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3780449" y="3862362"/>
              <a:ext cx="20880" cy="7200"/>
            </p14:xfrm>
          </p:contentPart>
        </mc:Choice>
        <mc:Fallback xmlns="">
          <p:pic>
            <p:nvPicPr>
              <p:cNvPr id="10" name="Ink 9"/>
              <p:cNvPicPr/>
              <p:nvPr/>
            </p:nvPicPr>
            <p:blipFill>
              <a:blip r:embed="rId5"/>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3787289" y="3876042"/>
              <a:ext cx="14040" cy="360"/>
            </p14:xfrm>
          </p:contentPart>
        </mc:Choice>
        <mc:Fallback xmlns="">
          <p:pic>
            <p:nvPicPr>
              <p:cNvPr id="11" name="Ink 10"/>
              <p:cNvPicPr/>
              <p:nvPr/>
            </p:nvPicPr>
            <p:blipFill>
              <a:blip r:embed="rId7"/>
              <a:stretch>
                <a:fillRect/>
              </a:stretch>
            </p:blipFill>
            <p:spPr>
              <a:xfrm>
                <a:off x="3782969" y="3871722"/>
                <a:ext cx="22680" cy="9000"/>
              </a:xfrm>
              <a:prstGeom prst="rect">
                <a:avLst/>
              </a:prstGeom>
            </p:spPr>
          </p:pic>
        </mc:Fallback>
      </mc:AlternateContent>
      <p:pic>
        <p:nvPicPr>
          <p:cNvPr id="12" name="Picture 4">
            <a:extLst>
              <a:ext uri="{FF2B5EF4-FFF2-40B4-BE49-F238E27FC236}">
                <a16:creationId xmlns:a16="http://schemas.microsoft.com/office/drawing/2014/main" id="{33225DF9-A412-40D4-BD65-C29EA19D712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86600" y="2667000"/>
            <a:ext cx="18393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CB5FD2F9-3D52-473F-9EF0-1EA193D639FC}"/>
              </a:ext>
            </a:extLst>
          </p:cNvPr>
          <p:cNvSpPr/>
          <p:nvPr/>
        </p:nvSpPr>
        <p:spPr>
          <a:xfrm>
            <a:off x="1847685" y="304800"/>
            <a:ext cx="5448631" cy="1000274"/>
          </a:xfrm>
          <a:prstGeom prst="rect">
            <a:avLst/>
          </a:prstGeom>
        </p:spPr>
        <p:txBody>
          <a:bodyPr wrap="square">
            <a:spAutoFit/>
          </a:bodyPr>
          <a:lstStyle/>
          <a:p>
            <a:pPr algn="ctr" eaLnBrk="0" hangingPunct="0">
              <a:spcAft>
                <a:spcPts val="600"/>
              </a:spcAft>
              <a:buClr>
                <a:schemeClr val="tx2"/>
              </a:buClr>
              <a:buSzPct val="75000"/>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George Eldon Ladd</a:t>
            </a:r>
          </a:p>
          <a:p>
            <a:pPr algn="ctr"/>
            <a:r>
              <a:rPr lang="en-US" sz="1800" dirty="0">
                <a:effectLst>
                  <a:outerShdw blurRad="38100" dist="38100" dir="2700000" algn="tl">
                    <a:srgbClr val="000000">
                      <a:alpha val="43137"/>
                    </a:srgbClr>
                  </a:outerShdw>
                </a:effectLst>
                <a:latin typeface="Calibri" panose="020F0502020204030204" pitchFamily="34" charset="0"/>
                <a:cs typeface="+mn-cs"/>
              </a:rPr>
              <a:t> </a:t>
            </a:r>
            <a:r>
              <a:rPr lang="en-US" sz="1800" i="1" dirty="0">
                <a:effectLst>
                  <a:outerShdw blurRad="38100" dist="38100" dir="2700000" algn="tl">
                    <a:srgbClr val="000000">
                      <a:alpha val="43137"/>
                    </a:srgbClr>
                  </a:outerShdw>
                </a:effectLst>
                <a:latin typeface="Calibri" panose="020F0502020204030204" pitchFamily="34" charset="0"/>
                <a:cs typeface="+mn-cs"/>
              </a:rPr>
              <a:t>The Blessed Hope</a:t>
            </a:r>
            <a:r>
              <a:rPr lang="en-US" sz="1800" dirty="0">
                <a:effectLst>
                  <a:outerShdw blurRad="38100" dist="38100" dir="2700000" algn="tl">
                    <a:srgbClr val="000000">
                      <a:alpha val="43137"/>
                    </a:srgbClr>
                  </a:outerShdw>
                </a:effectLst>
                <a:latin typeface="Calibri" panose="020F0502020204030204" pitchFamily="34" charset="0"/>
                <a:cs typeface="+mn-cs"/>
              </a:rPr>
              <a:t> (Grand Rapids: Eerdmans, 1956), 165.</a:t>
            </a:r>
          </a:p>
        </p:txBody>
      </p:sp>
      <p:pic>
        <p:nvPicPr>
          <p:cNvPr id="14" name="Picture 13">
            <a:extLst>
              <a:ext uri="{FF2B5EF4-FFF2-40B4-BE49-F238E27FC236}">
                <a16:creationId xmlns:a16="http://schemas.microsoft.com/office/drawing/2014/main" id="{3F887DF8-FFFF-4F5A-8CC2-48ED396C1D6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200" y="76200"/>
            <a:ext cx="960120" cy="1097280"/>
          </a:xfrm>
          <a:prstGeom prst="rect">
            <a:avLst/>
          </a:prstGeom>
        </p:spPr>
      </p:pic>
    </p:spTree>
    <p:extLst>
      <p:ext uri="{BB962C8B-B14F-4D97-AF65-F5344CB8AC3E}">
        <p14:creationId xmlns:p14="http://schemas.microsoft.com/office/powerpoint/2010/main" val="1510607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2BF29FF-1ED0-4EAD-BE07-2DE0BDBB49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4939814"/>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saw the souls of those who had been beheaded because of their testimony of Jesus and because of the word of God, and those who had not worshiped the beast or his image, and had not received the mark on their forehead and on their hand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came to life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 reigned with Christ for a thousand years…. </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74288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524744"/>
            <a:ext cx="9144000" cy="2056656"/>
          </a:xfrm>
        </p:spPr>
        <p:txBody>
          <a:bodyPr/>
          <a:lstStyle/>
          <a:p>
            <a:pPr marL="0" indent="0" algn="just">
              <a:spcBef>
                <a:spcPts val="0"/>
              </a:spcBef>
              <a:buFontTx/>
              <a:buNone/>
              <a:defRPr/>
            </a:pPr>
            <a:r>
              <a:rPr lang="en-US" dirty="0">
                <a:effectLst>
                  <a:outerShdw blurRad="38100" dist="38100" dir="2700000" algn="tl">
                    <a:srgbClr val="000000">
                      <a:alpha val="43137"/>
                    </a:srgbClr>
                  </a:outerShdw>
                </a:effectLst>
              </a:rPr>
              <a:t>“Revelation 20:4-6 is speaking of the believers who have died during the Tribulation, not those resurrected at the Rapture" (1 Thess. 4:13-18; 1 Cor. 15:50-58).”</a:t>
            </a:r>
          </a:p>
        </p:txBody>
      </p:sp>
      <p:sp>
        <p:nvSpPr>
          <p:cNvPr id="7" name="Rectangle 6">
            <a:extLst>
              <a:ext uri="{FF2B5EF4-FFF2-40B4-BE49-F238E27FC236}">
                <a16:creationId xmlns:a16="http://schemas.microsoft.com/office/drawing/2014/main" id="{3F4259E9-F8CB-4AE0-9D30-0ABD1215DCFD}"/>
              </a:ext>
            </a:extLst>
          </p:cNvPr>
          <p:cNvSpPr/>
          <p:nvPr/>
        </p:nvSpPr>
        <p:spPr>
          <a:xfrm>
            <a:off x="1366838" y="218182"/>
            <a:ext cx="6410325" cy="1277273"/>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Norman Geisler</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Systematic Theology</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 4 </a:t>
            </a:r>
          </a:p>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(Minneapolis, MN: Bethany, 2004), 654.</a:t>
            </a:r>
          </a:p>
        </p:txBody>
      </p:sp>
      <p:pic>
        <p:nvPicPr>
          <p:cNvPr id="2" name="Picture 1">
            <a:extLst>
              <a:ext uri="{FF2B5EF4-FFF2-40B4-BE49-F238E27FC236}">
                <a16:creationId xmlns:a16="http://schemas.microsoft.com/office/drawing/2014/main" id="{E90CE13D-E7D9-4EA2-ABF9-6BCD32969F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863500" cy="1097280"/>
          </a:xfrm>
          <a:prstGeom prst="rect">
            <a:avLst/>
          </a:prstGeom>
          <a:ln w="28575">
            <a:solidFill>
              <a:schemeClr val="tx1"/>
            </a:solidFill>
          </a:ln>
        </p:spPr>
      </p:pic>
      <p:pic>
        <p:nvPicPr>
          <p:cNvPr id="6" name="Picture 4">
            <a:extLst>
              <a:ext uri="{FF2B5EF4-FFF2-40B4-BE49-F238E27FC236}">
                <a16:creationId xmlns:a16="http://schemas.microsoft.com/office/drawing/2014/main" id="{9608C002-FC78-4723-96D9-1B4CA3260F2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98421" y="4305564"/>
            <a:ext cx="1747158" cy="217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433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2BF29FF-1ED0-4EAD-BE07-2DE0BDBB49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4939814"/>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saw the souls of those who had been beheaded because of their testimony of Jesus and because of the word of God, and those who had not worshiped the beast or his image, and had not received the mark on their forehead and on their hand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came to life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 reigned with Christ for a thousand years…. </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8660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F7D522-CBC7-41A6-B712-3E4204B59D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4308872"/>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did not come to life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the thousand years were completed. This is the first resurrection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first resurrection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10296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685800">
              <a:spcBef>
                <a:spcPts val="0"/>
              </a:spcBef>
              <a:spcAft>
                <a:spcPts val="1200"/>
              </a:spcAft>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we who are alive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remain until the coming of the Lord, will not precede those who . . .</a:t>
            </a:r>
          </a:p>
        </p:txBody>
      </p:sp>
    </p:spTree>
    <p:extLst>
      <p:ext uri="{BB962C8B-B14F-4D97-AF65-F5344CB8AC3E}">
        <p14:creationId xmlns:p14="http://schemas.microsoft.com/office/powerpoint/2010/main" val="1590050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14300" y="1600200"/>
            <a:ext cx="8915400" cy="5105400"/>
          </a:xfrm>
        </p:spPr>
        <p:txBody>
          <a:bodyPr/>
          <a:lstStyle/>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Tribulation's purpose concerns Israel (Jer 30:7; Dan 9:24)</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biblical reference to the church on earth during the Tribulation period (Rev 4-22)</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is promised an exemption from divine wrath (1 Thess 1:10; 5:9; Rom 5:9; Rev 3:10; 6:17)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imminent (1 Cor 15:51; 1 Thess 4:15)</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a comfort (1 Thess 4:18)</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Antichrist cannot come to power until the restrainer is removed (2 Thess 2:6-7)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(2 Peter 2:5-9)</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636A59E-F606-4720-AC0C-C62BB4647C7D}"/>
              </a:ext>
            </a:extLst>
          </p:cNvPr>
          <p:cNvSpPr/>
          <p:nvPr/>
        </p:nvSpPr>
        <p:spPr>
          <a:xfrm>
            <a:off x="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When is the Rapture?</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Arguments Favoring the Pre-Tribulation View</a:t>
            </a:r>
          </a:p>
        </p:txBody>
      </p:sp>
    </p:spTree>
    <p:extLst>
      <p:ext uri="{BB962C8B-B14F-4D97-AF65-F5344CB8AC3E}">
        <p14:creationId xmlns:p14="http://schemas.microsoft.com/office/powerpoint/2010/main" val="3210449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685800">
              <a:spcBef>
                <a:spcPts val="0"/>
              </a:spcBef>
              <a:spcAft>
                <a:spcPts val="1200"/>
              </a:spcAft>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have fallen asleep.</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dirty="0">
                <a:effectLst>
                  <a:outerShdw blurRad="38100" dist="38100" dir="2700000" algn="tl">
                    <a:srgbClr val="000000">
                      <a:alpha val="43137"/>
                    </a:srgbClr>
                  </a:outerShdw>
                </a:effectLst>
                <a:cs typeface="Calibri" panose="020F0502020204030204" pitchFamily="34" charset="0"/>
              </a:rPr>
              <a:t>the dead in Christ will rise first.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we who are alive and remain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be </a:t>
            </a:r>
            <a:r>
              <a:rPr lang="en-US" dirty="0">
                <a:effectLst>
                  <a:outerShdw blurRad="38100" dist="38100" dir="2700000" algn="tl">
                    <a:srgbClr val="000000">
                      <a:alpha val="43137"/>
                    </a:srgbClr>
                  </a:outerShdw>
                </a:effectLst>
                <a:cs typeface="Calibri" panose="020F0502020204030204" pitchFamily="34" charset="0"/>
              </a:rPr>
              <a:t>caught up [</a:t>
            </a:r>
            <a:r>
              <a:rPr lang="en-US" i="1" dirty="0">
                <a:effectLst>
                  <a:outerShdw blurRad="38100" dist="38100" dir="2700000" algn="tl">
                    <a:srgbClr val="000000">
                      <a:alpha val="43137"/>
                    </a:srgbClr>
                  </a:outerShdw>
                </a:effectLst>
                <a:cs typeface="Calibri" panose="020F0502020204030204" pitchFamily="34" charset="0"/>
              </a:rPr>
              <a:t>harpazō</a:t>
            </a:r>
            <a:r>
              <a:rPr lang="en-US"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together with them in the clouds to meet the Lord in the air, and so we shall always be with the Lord.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32798596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477875"/>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15:50-51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50 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say this, brethren, that flesh and blood cannot inherit the kingdom of God; nor does the perishable inherit the imperishable. </a:t>
            </a:r>
            <a:r>
              <a:rPr lang="en-US" sz="3400" baseline="30000" dirty="0">
                <a:latin typeface="Calibri" panose="020F0502020204030204" pitchFamily="34" charset="0"/>
                <a:cs typeface="Calibri" panose="020F0502020204030204" pitchFamily="34" charset="0"/>
              </a:rPr>
              <a:t>51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I tell you a mystery;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will not all sleep, but we will all be changed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77761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524744"/>
            <a:ext cx="9144000" cy="2666256"/>
          </a:xfrm>
        </p:spPr>
        <p:txBody>
          <a:bodyPr/>
          <a:lstStyle/>
          <a:p>
            <a:pPr marL="0" indent="0" algn="just">
              <a:spcBef>
                <a:spcPts val="0"/>
              </a:spcBef>
              <a:buFontTx/>
              <a:buNone/>
              <a:defRPr/>
            </a:pPr>
            <a:r>
              <a:rPr lang="en-US" dirty="0">
                <a:effectLst>
                  <a:outerShdw blurRad="38100" dist="38100" dir="2700000" algn="tl">
                    <a:srgbClr val="000000">
                      <a:alpha val="43137"/>
                    </a:srgbClr>
                  </a:outerShdw>
                </a:effectLst>
              </a:rPr>
              <a:t>“...Revelation 20:4 speaks only of a resurrection of the dead, not of a translation of living people, a truth that is prominent and a vital part of the other descriptions of the rapture in 1 Thessalonians 4:13-18 and 1 Corinthians 15:51-58).”</a:t>
            </a:r>
          </a:p>
        </p:txBody>
      </p:sp>
      <p:sp>
        <p:nvSpPr>
          <p:cNvPr id="7" name="Rectangle 6">
            <a:extLst>
              <a:ext uri="{FF2B5EF4-FFF2-40B4-BE49-F238E27FC236}">
                <a16:creationId xmlns:a16="http://schemas.microsoft.com/office/drawing/2014/main" id="{3F4259E9-F8CB-4AE0-9D30-0ABD1215DCFD}"/>
              </a:ext>
            </a:extLst>
          </p:cNvPr>
          <p:cNvSpPr/>
          <p:nvPr/>
        </p:nvSpPr>
        <p:spPr>
          <a:xfrm>
            <a:off x="1971675" y="218182"/>
            <a:ext cx="5200650" cy="1277273"/>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You Should Know About the Rapture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Current Christian Issues (Chicago: Moody, 1981), 63-64.</a:t>
            </a:r>
          </a:p>
        </p:txBody>
      </p:sp>
      <p:pic>
        <p:nvPicPr>
          <p:cNvPr id="5" name="Picture 4">
            <a:extLst>
              <a:ext uri="{FF2B5EF4-FFF2-40B4-BE49-F238E27FC236}">
                <a16:creationId xmlns:a16="http://schemas.microsoft.com/office/drawing/2014/main" id="{BCD1B1EE-6873-4137-A313-739C3459FF2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76200"/>
            <a:ext cx="944563" cy="1143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a:extLst>
              <a:ext uri="{FF2B5EF4-FFF2-40B4-BE49-F238E27FC236}">
                <a16:creationId xmlns:a16="http://schemas.microsoft.com/office/drawing/2014/main" id="{03E571A9-576D-4D6F-A347-C7A4CCFFE05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98421" y="4305564"/>
            <a:ext cx="1747158" cy="217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6010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F7D522-CBC7-41A6-B712-3E4204B59D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4308872"/>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did not come to life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the thousand years were completed. This is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first resurrection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first resurrection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55673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4A08B3-203F-4AF6-B6F2-33A49AAE2C50}"/>
              </a:ext>
            </a:extLst>
          </p:cNvPr>
          <p:cNvPicPr>
            <a:picLocks noChangeAspect="1"/>
          </p:cNvPicPr>
          <p:nvPr/>
        </p:nvPicPr>
        <p:blipFill>
          <a:blip r:embed="rId2"/>
          <a:stretch>
            <a:fillRect/>
          </a:stretch>
        </p:blipFill>
        <p:spPr>
          <a:xfrm>
            <a:off x="228223" y="664224"/>
            <a:ext cx="8687553" cy="5529551"/>
          </a:xfrm>
          <a:prstGeom prst="rect">
            <a:avLst/>
          </a:prstGeom>
        </p:spPr>
      </p:pic>
    </p:spTree>
    <p:extLst>
      <p:ext uri="{BB962C8B-B14F-4D97-AF65-F5344CB8AC3E}">
        <p14:creationId xmlns:p14="http://schemas.microsoft.com/office/powerpoint/2010/main" val="39720805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0892" y="304800"/>
            <a:ext cx="8882217" cy="5120640"/>
          </a:xfrm>
          <a:prstGeom prst="rect">
            <a:avLst/>
          </a:prstGeom>
        </p:spPr>
      </p:pic>
    </p:spTree>
    <p:extLst>
      <p:ext uri="{BB962C8B-B14F-4D97-AF65-F5344CB8AC3E}">
        <p14:creationId xmlns:p14="http://schemas.microsoft.com/office/powerpoint/2010/main" val="24478164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685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Post-tribulation Rapture Theory</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7749" y="990600"/>
            <a:ext cx="8991599" cy="5486400"/>
          </a:xfrm>
        </p:spPr>
        <p:txBody>
          <a:bodyPr/>
          <a:lstStyle/>
          <a:p>
            <a:pPr marL="514350" indent="-514350" algn="just" eaLnBrk="1" hangingPunct="1">
              <a:spcBef>
                <a:spcPts val="0"/>
              </a:spcBef>
              <a:spcAft>
                <a:spcPts val="2400"/>
              </a:spcAft>
              <a:buClr>
                <a:srgbClr val="00FFFF"/>
              </a:buClr>
              <a:buSzPct val="100000"/>
              <a:buFont typeface="+mj-lt"/>
              <a:buAutoNum type="arabicPeriod" startAt="4"/>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Although the church is exempted from God's wrath, the church will be on the earth during the entire Tribulation period because the Book of Revelation portrays God's people being supernaturally protected from many of the apocalyptic judgments during this time period.</a:t>
            </a:r>
          </a:p>
          <a:p>
            <a:pPr marL="514350" indent="-514350" algn="just" eaLnBrk="1" hangingPunct="1">
              <a:spcBef>
                <a:spcPts val="0"/>
              </a:spcBef>
              <a:spcAft>
                <a:spcPts val="2400"/>
              </a:spcAft>
              <a:buClr>
                <a:srgbClr val="00FFFF"/>
              </a:buClr>
              <a:buSzPct val="100000"/>
              <a:buFont typeface="+mj-lt"/>
              <a:buAutoNum type="arabicPeriod" startAt="4"/>
              <a:defRPr/>
            </a:pPr>
            <a:r>
              <a:rPr lang="en-US" sz="3000" dirty="0">
                <a:effectLst>
                  <a:outerShdw blurRad="38100" dist="38100" dir="2700000" algn="tl">
                    <a:srgbClr val="000000">
                      <a:alpha val="43137"/>
                    </a:srgbClr>
                  </a:outerShdw>
                </a:effectLst>
                <a:cs typeface="Calibri" panose="020F0502020204030204" pitchFamily="34" charset="0"/>
              </a:rPr>
              <a:t>The post-tribulational rapture position has been the dominant view held by theologians throughout the history of the church.</a:t>
            </a:r>
          </a:p>
        </p:txBody>
      </p:sp>
    </p:spTree>
    <p:extLst>
      <p:ext uri="{BB962C8B-B14F-4D97-AF65-F5344CB8AC3E}">
        <p14:creationId xmlns:p14="http://schemas.microsoft.com/office/powerpoint/2010/main" val="24200429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14300" y="1600200"/>
            <a:ext cx="8915400" cy="5105400"/>
          </a:xfrm>
        </p:spPr>
        <p:txBody>
          <a:bodyPr/>
          <a:lstStyle/>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Tribulation's purpose concerns Israel (Jer 30:7; Dan 9:24)</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biblical reference to the church on earth during the Tribulation period (Rev 4-22)</a:t>
            </a:r>
          </a:p>
          <a:p>
            <a:pPr marL="461963" indent="-461963" eaLnBrk="1" hangingPunct="1">
              <a:spcBef>
                <a:spcPts val="0"/>
              </a:spcBef>
              <a:spcAft>
                <a:spcPts val="900"/>
              </a:spcAft>
              <a:buClr>
                <a:srgbClr val="00FFFF"/>
              </a:buClr>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Church is promised an exemption from divine wrath (1 Thess 1:10; 5:9; Rom 5:9; Rev 3:10; 6:17)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imminent (1 Cor 15:51; 1 Thess 4:15)</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a comfort (1 Thess 4:18)</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Antichrist cannot come to power until the restrainer is removed (2 Thess 2:6-7)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(2 Peter 2:5-9)</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636A59E-F606-4720-AC0C-C62BB4647C7D}"/>
              </a:ext>
            </a:extLst>
          </p:cNvPr>
          <p:cNvSpPr/>
          <p:nvPr/>
        </p:nvSpPr>
        <p:spPr>
          <a:xfrm>
            <a:off x="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When is the Rapture?</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Arguments Favoring the Pre-Tribulation View</a:t>
            </a:r>
          </a:p>
        </p:txBody>
      </p:sp>
    </p:spTree>
    <p:extLst>
      <p:ext uri="{BB962C8B-B14F-4D97-AF65-F5344CB8AC3E}">
        <p14:creationId xmlns:p14="http://schemas.microsoft.com/office/powerpoint/2010/main" val="6573773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90500" y="228600"/>
            <a:ext cx="87630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Promised Exemption from Divine Wrath</a:t>
            </a:r>
          </a:p>
        </p:txBody>
      </p:sp>
      <p:sp>
        <p:nvSpPr>
          <p:cNvPr id="23555" name="Rectangle 3"/>
          <p:cNvSpPr>
            <a:spLocks noGrp="1" noChangeArrowheads="1"/>
          </p:cNvSpPr>
          <p:nvPr>
            <p:ph idx="1"/>
          </p:nvPr>
        </p:nvSpPr>
        <p:spPr>
          <a:xfrm>
            <a:off x="190500" y="1600201"/>
            <a:ext cx="8763000" cy="2778125"/>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(1 Thess 1:10; 5:9; Rom 5:9; 8:1; Rev 3:10)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 divine wrath/anger (Rev 6:16-17; 11:18; 14:10; 15:1, 7; 16:1, 19; 19:15)</a:t>
            </a:r>
          </a:p>
        </p:txBody>
      </p:sp>
      <p:pic>
        <p:nvPicPr>
          <p:cNvPr id="4" name="Picture 3">
            <a:extLst>
              <a:ext uri="{FF2B5EF4-FFF2-40B4-BE49-F238E27FC236}">
                <a16:creationId xmlns:a16="http://schemas.microsoft.com/office/drawing/2014/main" id="{ED767283-BEF4-4FC8-9A04-B81D579E9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37818" y="4267200"/>
            <a:ext cx="4668365" cy="2286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226219" y="1600200"/>
            <a:ext cx="8691562" cy="2438400"/>
          </a:xfrm>
        </p:spPr>
        <p:txBody>
          <a:bodyPr/>
          <a:lstStyle/>
          <a:p>
            <a:pPr marL="457200" indent="-457200" algn="just">
              <a:spcBef>
                <a:spcPct val="0"/>
              </a:spcBef>
              <a:spcAft>
                <a:spcPts val="2400"/>
              </a:spcAft>
              <a:buClr>
                <a:srgbClr val="66FFFF"/>
              </a:buClr>
              <a:buSzPct val="100000"/>
              <a:buFont typeface="+mj-lt"/>
              <a:buAutoNum type="arabicParenR"/>
            </a:pPr>
            <a:r>
              <a:rPr lang="en-US" altLang="en-US" sz="3000" dirty="0">
                <a:effectLst>
                  <a:outerShdw blurRad="38100" dist="38100" dir="2700000" algn="tl">
                    <a:srgbClr val="000000">
                      <a:alpha val="43137"/>
                    </a:srgbClr>
                  </a:outerShdw>
                </a:effectLst>
              </a:rPr>
              <a:t>Like the protection in Goshen (Exod. 8:22, 24; 9;4, 6; 11:4-7; Rev. 9:4; 16:2)</a:t>
            </a:r>
          </a:p>
          <a:p>
            <a:pPr marL="457200" indent="-457200" algn="just">
              <a:spcBef>
                <a:spcPct val="0"/>
              </a:spcBef>
              <a:spcAft>
                <a:spcPts val="2400"/>
              </a:spcAft>
              <a:buClr>
                <a:srgbClr val="66FFFF"/>
              </a:buClr>
              <a:buSzPct val="100000"/>
              <a:buFont typeface="+mj-lt"/>
              <a:buAutoNum type="arabicParenR"/>
            </a:pPr>
            <a:r>
              <a:rPr lang="en-US" altLang="en-US" sz="3000" dirty="0">
                <a:effectLst>
                  <a:outerShdw blurRad="38100" dist="38100" dir="2700000" algn="tl">
                    <a:srgbClr val="000000">
                      <a:alpha val="43137"/>
                    </a:srgbClr>
                  </a:outerShdw>
                </a:effectLst>
              </a:rPr>
              <a:t>Effective?  Rev. 6:9-11; 7:13-14; 13:10, 15; 20:4</a:t>
            </a:r>
          </a:p>
        </p:txBody>
      </p:sp>
      <p:pic>
        <p:nvPicPr>
          <p:cNvPr id="5" name="Picture 2" descr="Image result for revelation 3:10">
            <a:extLst>
              <a:ext uri="{FF2B5EF4-FFF2-40B4-BE49-F238E27FC236}">
                <a16:creationId xmlns:a16="http://schemas.microsoft.com/office/drawing/2014/main" id="{A5FBFDD4-D83D-4826-B84B-89F0BE32F4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9000" y="43434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341826-FA46-4CBE-A27A-4E3B171E9E53}"/>
              </a:ext>
            </a:extLst>
          </p:cNvPr>
          <p:cNvSpPr/>
          <p:nvPr/>
        </p:nvSpPr>
        <p:spPr>
          <a:xfrm>
            <a:off x="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Protection Through the Tribulation?</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3:10)</a:t>
            </a:r>
          </a:p>
        </p:txBody>
      </p:sp>
    </p:spTree>
    <p:extLst>
      <p:ext uri="{BB962C8B-B14F-4D97-AF65-F5344CB8AC3E}">
        <p14:creationId xmlns:p14="http://schemas.microsoft.com/office/powerpoint/2010/main" val="1393226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3228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226219" y="1600200"/>
            <a:ext cx="8691562" cy="2438400"/>
          </a:xfrm>
        </p:spPr>
        <p:txBody>
          <a:bodyPr/>
          <a:lstStyle/>
          <a:p>
            <a:pPr marL="457200" indent="-457200" algn="just">
              <a:spcBef>
                <a:spcPct val="0"/>
              </a:spcBef>
              <a:spcAft>
                <a:spcPts val="2400"/>
              </a:spcAft>
              <a:buClr>
                <a:srgbClr val="66FFFF"/>
              </a:buClr>
              <a:buSzPct val="100000"/>
              <a:buFont typeface="+mj-lt"/>
              <a:buAutoNum type="arabicParenR"/>
            </a:pPr>
            <a:r>
              <a:rPr lang="en-US" altLang="en-US" sz="3000" b="1" u="sng" dirty="0">
                <a:solidFill>
                  <a:srgbClr val="FFFFCC"/>
                </a:solidFill>
                <a:effectLst>
                  <a:outerShdw blurRad="38100" dist="38100" dir="2700000" algn="tl">
                    <a:srgbClr val="000000">
                      <a:alpha val="43137"/>
                    </a:srgbClr>
                  </a:outerShdw>
                </a:effectLst>
              </a:rPr>
              <a:t>Like the protection in Goshen (Exod. 8:22, 24; 9;4, 6; 11:4-7; Rev. 9:4; 16:2)</a:t>
            </a:r>
          </a:p>
          <a:p>
            <a:pPr marL="457200" indent="-457200" algn="just">
              <a:spcBef>
                <a:spcPct val="0"/>
              </a:spcBef>
              <a:spcAft>
                <a:spcPts val="2400"/>
              </a:spcAft>
              <a:buClr>
                <a:srgbClr val="66FFFF"/>
              </a:buClr>
              <a:buSzPct val="100000"/>
              <a:buFont typeface="+mj-lt"/>
              <a:buAutoNum type="arabicParenR"/>
            </a:pPr>
            <a:r>
              <a:rPr lang="en-US" altLang="en-US" sz="3000" dirty="0">
                <a:effectLst>
                  <a:outerShdw blurRad="38100" dist="38100" dir="2700000" algn="tl">
                    <a:srgbClr val="000000">
                      <a:alpha val="43137"/>
                    </a:srgbClr>
                  </a:outerShdw>
                </a:effectLst>
              </a:rPr>
              <a:t>Effective?  Rev. 6:9-11; 7:13-14; 13:10, 15; 20:4</a:t>
            </a:r>
          </a:p>
        </p:txBody>
      </p:sp>
      <p:pic>
        <p:nvPicPr>
          <p:cNvPr id="5" name="Picture 2" descr="Image result for revelation 3:10">
            <a:extLst>
              <a:ext uri="{FF2B5EF4-FFF2-40B4-BE49-F238E27FC236}">
                <a16:creationId xmlns:a16="http://schemas.microsoft.com/office/drawing/2014/main" id="{A5FBFDD4-D83D-4826-B84B-89F0BE32F4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9000" y="43434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341826-FA46-4CBE-A27A-4E3B171E9E53}"/>
              </a:ext>
            </a:extLst>
          </p:cNvPr>
          <p:cNvSpPr/>
          <p:nvPr/>
        </p:nvSpPr>
        <p:spPr>
          <a:xfrm>
            <a:off x="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Protection Through the Tribulation?</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3:10)</a:t>
            </a:r>
          </a:p>
        </p:txBody>
      </p:sp>
    </p:spTree>
    <p:extLst>
      <p:ext uri="{BB962C8B-B14F-4D97-AF65-F5344CB8AC3E}">
        <p14:creationId xmlns:p14="http://schemas.microsoft.com/office/powerpoint/2010/main" val="23827827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52952" y="95666"/>
            <a:ext cx="8838095" cy="6666667"/>
          </a:xfrm>
          <a:prstGeom prst="rect">
            <a:avLst/>
          </a:prstGeom>
        </p:spPr>
      </p:pic>
    </p:spTree>
    <p:extLst>
      <p:ext uri="{BB962C8B-B14F-4D97-AF65-F5344CB8AC3E}">
        <p14:creationId xmlns:p14="http://schemas.microsoft.com/office/powerpoint/2010/main" val="2039285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226219" y="1600200"/>
            <a:ext cx="8691562" cy="2438400"/>
          </a:xfrm>
        </p:spPr>
        <p:txBody>
          <a:bodyPr/>
          <a:lstStyle/>
          <a:p>
            <a:pPr marL="457200" indent="-457200" algn="just">
              <a:spcBef>
                <a:spcPct val="0"/>
              </a:spcBef>
              <a:spcAft>
                <a:spcPts val="2400"/>
              </a:spcAft>
              <a:buClr>
                <a:srgbClr val="66FFFF"/>
              </a:buClr>
              <a:buSzPct val="100000"/>
              <a:buFont typeface="+mj-lt"/>
              <a:buAutoNum type="arabicParenR"/>
            </a:pPr>
            <a:r>
              <a:rPr lang="en-US" altLang="en-US" sz="3000" dirty="0">
                <a:effectLst>
                  <a:outerShdw blurRad="38100" dist="38100" dir="2700000" algn="tl">
                    <a:srgbClr val="000000">
                      <a:alpha val="43137"/>
                    </a:srgbClr>
                  </a:outerShdw>
                </a:effectLst>
              </a:rPr>
              <a:t>Like the protection in Goshen (Exod. 8:22, 24; 9;4, 6; 11:4-7; Rev. 9:4; 16:2)</a:t>
            </a:r>
          </a:p>
          <a:p>
            <a:pPr marL="457200" indent="-457200" algn="just">
              <a:spcBef>
                <a:spcPct val="0"/>
              </a:spcBef>
              <a:spcAft>
                <a:spcPts val="2400"/>
              </a:spcAft>
              <a:buClr>
                <a:srgbClr val="66FFFF"/>
              </a:buClr>
              <a:buSzPct val="100000"/>
              <a:buFont typeface="+mj-lt"/>
              <a:buAutoNum type="arabicParenR"/>
            </a:pPr>
            <a:r>
              <a:rPr lang="en-US" altLang="en-US" sz="3000" b="1" u="sng" dirty="0">
                <a:solidFill>
                  <a:srgbClr val="FFFFCC"/>
                </a:solidFill>
                <a:effectLst>
                  <a:outerShdw blurRad="38100" dist="38100" dir="2700000" algn="tl">
                    <a:srgbClr val="000000">
                      <a:alpha val="43137"/>
                    </a:srgbClr>
                  </a:outerShdw>
                </a:effectLst>
              </a:rPr>
              <a:t>Effective?  Rev. 6:9-11; 7:13-14; 13:10, 15; 20:4</a:t>
            </a:r>
          </a:p>
        </p:txBody>
      </p:sp>
      <p:pic>
        <p:nvPicPr>
          <p:cNvPr id="5" name="Picture 2" descr="Image result for revelation 3:10">
            <a:extLst>
              <a:ext uri="{FF2B5EF4-FFF2-40B4-BE49-F238E27FC236}">
                <a16:creationId xmlns:a16="http://schemas.microsoft.com/office/drawing/2014/main" id="{A5FBFDD4-D83D-4826-B84B-89F0BE32F4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9000" y="43434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341826-FA46-4CBE-A27A-4E3B171E9E53}"/>
              </a:ext>
            </a:extLst>
          </p:cNvPr>
          <p:cNvSpPr/>
          <p:nvPr/>
        </p:nvSpPr>
        <p:spPr>
          <a:xfrm>
            <a:off x="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Protection Through the Tribulation?</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3:10)</a:t>
            </a:r>
          </a:p>
        </p:txBody>
      </p:sp>
    </p:spTree>
    <p:extLst>
      <p:ext uri="{BB962C8B-B14F-4D97-AF65-F5344CB8AC3E}">
        <p14:creationId xmlns:p14="http://schemas.microsoft.com/office/powerpoint/2010/main" val="20019334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5" name="Picture 2" descr="The Emerald Throne">
            <a:extLst>
              <a:ext uri="{FF2B5EF4-FFF2-40B4-BE49-F238E27FC236}">
                <a16:creationId xmlns:a16="http://schemas.microsoft.com/office/drawing/2014/main" id="{13DFE8B2-C127-427A-A6A2-EFEFBDB607C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48400" y="2362200"/>
            <a:ext cx="2391506"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5564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76200" y="799087"/>
          <a:ext cx="8991600" cy="5259826"/>
        </p:xfrm>
        <a:graphic>
          <a:graphicData uri="http://schemas.openxmlformats.org/drawingml/2006/table">
            <a:tbl>
              <a:tblPr firstRow="1" bandRow="1">
                <a:tableStyleId>{073A0DAA-6AF3-43AB-8588-CEC1D06C72B9}</a:tableStyleId>
              </a:tblPr>
              <a:tblGrid>
                <a:gridCol w="4267200">
                  <a:extLst>
                    <a:ext uri="{9D8B030D-6E8A-4147-A177-3AD203B41FA5}">
                      <a16:colId xmlns:a16="http://schemas.microsoft.com/office/drawing/2014/main" val="450372001"/>
                    </a:ext>
                  </a:extLst>
                </a:gridCol>
                <a:gridCol w="4724400">
                  <a:extLst>
                    <a:ext uri="{9D8B030D-6E8A-4147-A177-3AD203B41FA5}">
                      <a16:colId xmlns:a16="http://schemas.microsoft.com/office/drawing/2014/main" val="3560513311"/>
                    </a:ext>
                  </a:extLst>
                </a:gridCol>
              </a:tblGrid>
              <a:tr h="768745">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32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28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28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28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28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2600" b="1" dirty="0">
                          <a:effectLst/>
                          <a:latin typeface="Calibri" panose="020F0502020204030204" pitchFamily="34" charset="0"/>
                          <a:cs typeface="Calibri" panose="020F0502020204030204" pitchFamily="34" charset="0"/>
                        </a:rPr>
                        <a:t>Sealed </a:t>
                      </a:r>
                      <a:r>
                        <a:rPr lang="en-US" sz="2600" b="1" u="sng" dirty="0">
                          <a:solidFill>
                            <a:srgbClr val="C00000"/>
                          </a:solidFill>
                          <a:effectLst/>
                          <a:latin typeface="Calibri" panose="020F0502020204030204" pitchFamily="34" charset="0"/>
                          <a:cs typeface="Calibri" panose="020F0502020204030204" pitchFamily="34" charset="0"/>
                        </a:rPr>
                        <a:t>before</a:t>
                      </a:r>
                      <a:r>
                        <a:rPr lang="en-US" sz="26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effectLst/>
                          <a:latin typeface="Calibri" panose="020F0502020204030204" pitchFamily="34" charset="0"/>
                          <a:cs typeface="Calibri" panose="020F0502020204030204" pitchFamily="34" charset="0"/>
                        </a:rPr>
                        <a:t>Converted </a:t>
                      </a:r>
                      <a:r>
                        <a:rPr lang="en-US" sz="26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26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effectLst/>
                          <a:latin typeface="Calibri" panose="020F0502020204030204" pitchFamily="34" charset="0"/>
                          <a:cs typeface="Calibri" panose="020F0502020204030204" pitchFamily="34" charset="0"/>
                        </a:rPr>
                        <a:t>Hitchcock and Ice, </a:t>
                      </a:r>
                      <a:r>
                        <a:rPr lang="en-US" altLang="en-US" sz="2000" i="1" dirty="0">
                          <a:effectLst/>
                          <a:latin typeface="Calibri" panose="020F0502020204030204" pitchFamily="34" charset="0"/>
                          <a:cs typeface="Calibri" panose="020F0502020204030204" pitchFamily="34" charset="0"/>
                        </a:rPr>
                        <a:t>The Truth Behind Left Behind</a:t>
                      </a:r>
                      <a:r>
                        <a:rPr lang="en-US" altLang="en-US" sz="20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8127418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226219" y="1600200"/>
            <a:ext cx="8691562" cy="2438400"/>
          </a:xfrm>
        </p:spPr>
        <p:txBody>
          <a:bodyPr/>
          <a:lstStyle/>
          <a:p>
            <a:pPr marL="457200" indent="-457200" algn="just">
              <a:spcBef>
                <a:spcPct val="0"/>
              </a:spcBef>
              <a:spcAft>
                <a:spcPts val="2400"/>
              </a:spcAft>
              <a:buClr>
                <a:srgbClr val="66FFFF"/>
              </a:buClr>
              <a:buSzPct val="100000"/>
              <a:buFont typeface="+mj-lt"/>
              <a:buAutoNum type="arabicParenR"/>
            </a:pPr>
            <a:r>
              <a:rPr lang="en-US" altLang="en-US" sz="3000" dirty="0">
                <a:effectLst>
                  <a:outerShdw blurRad="38100" dist="38100" dir="2700000" algn="tl">
                    <a:srgbClr val="000000">
                      <a:alpha val="43137"/>
                    </a:srgbClr>
                  </a:outerShdw>
                </a:effectLst>
              </a:rPr>
              <a:t>Like the protection in Goshen (Exod. 8:22, 24; 9;4, 6; 11:4-7; Rev. 9:4; 16:2)</a:t>
            </a:r>
          </a:p>
          <a:p>
            <a:pPr marL="457200" indent="-457200" algn="just">
              <a:spcBef>
                <a:spcPct val="0"/>
              </a:spcBef>
              <a:spcAft>
                <a:spcPts val="2400"/>
              </a:spcAft>
              <a:buClr>
                <a:srgbClr val="66FFFF"/>
              </a:buClr>
              <a:buSzPct val="100000"/>
              <a:buFont typeface="+mj-lt"/>
              <a:buAutoNum type="arabicParenR"/>
            </a:pPr>
            <a:r>
              <a:rPr lang="en-US" altLang="en-US" sz="3000" b="1" u="sng" dirty="0">
                <a:solidFill>
                  <a:srgbClr val="FFFFCC"/>
                </a:solidFill>
                <a:effectLst>
                  <a:outerShdw blurRad="38100" dist="38100" dir="2700000" algn="tl">
                    <a:srgbClr val="000000">
                      <a:alpha val="43137"/>
                    </a:srgbClr>
                  </a:outerShdw>
                </a:effectLst>
              </a:rPr>
              <a:t>Effective?  Rev. 6:9-11; 7:13-14; 13:10, 15; 20:4</a:t>
            </a:r>
          </a:p>
        </p:txBody>
      </p:sp>
      <p:pic>
        <p:nvPicPr>
          <p:cNvPr id="5" name="Picture 2" descr="Image result for revelation 3:10">
            <a:extLst>
              <a:ext uri="{FF2B5EF4-FFF2-40B4-BE49-F238E27FC236}">
                <a16:creationId xmlns:a16="http://schemas.microsoft.com/office/drawing/2014/main" id="{A5FBFDD4-D83D-4826-B84B-89F0BE32F4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9000" y="43434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341826-FA46-4CBE-A27A-4E3B171E9E53}"/>
              </a:ext>
            </a:extLst>
          </p:cNvPr>
          <p:cNvSpPr/>
          <p:nvPr/>
        </p:nvSpPr>
        <p:spPr>
          <a:xfrm>
            <a:off x="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Protection Through the Tribulation?</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3:10)</a:t>
            </a:r>
          </a:p>
        </p:txBody>
      </p:sp>
    </p:spTree>
    <p:extLst>
      <p:ext uri="{BB962C8B-B14F-4D97-AF65-F5344CB8AC3E}">
        <p14:creationId xmlns:p14="http://schemas.microsoft.com/office/powerpoint/2010/main" val="36764520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17567-4AAB-41C0-A82B-182C3774A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769989"/>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3:10</a:t>
            </a:r>
          </a:p>
          <a:p>
            <a:pPr algn="just"/>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you have kept the word of My perseverance, I also will keep you from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hour</a:t>
            </a:r>
            <a:r>
              <a:rPr lang="en-US" sz="31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hōra</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testing, that hour which is about to come upon the whole world, to test those who dwell on the earth.”</a:t>
            </a:r>
          </a:p>
        </p:txBody>
      </p:sp>
      <p:pic>
        <p:nvPicPr>
          <p:cNvPr id="6" name="Picture 2" descr="Image result for church of philadelphia">
            <a:extLst>
              <a:ext uri="{FF2B5EF4-FFF2-40B4-BE49-F238E27FC236}">
                <a16:creationId xmlns:a16="http://schemas.microsoft.com/office/drawing/2014/main" id="{F0236A8C-8CCA-4846-8FA7-D358D1FBF19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08960" y="3230880"/>
            <a:ext cx="2926080"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465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524744"/>
            <a:ext cx="9144000" cy="5180856"/>
          </a:xfrm>
        </p:spPr>
        <p:txBody>
          <a:bodyPr/>
          <a:lstStyle/>
          <a:p>
            <a:pPr marL="0" indent="0" algn="just">
              <a:spcBef>
                <a:spcPts val="0"/>
              </a:spcBef>
              <a:buFontTx/>
              <a:buNone/>
              <a:defRPr/>
            </a:pPr>
            <a:r>
              <a:rPr lang="en-US" sz="2700" dirty="0">
                <a:effectLst>
                  <a:outerShdw blurRad="38100" dist="38100" dir="2700000" algn="tl">
                    <a:srgbClr val="000000">
                      <a:alpha val="43137"/>
                    </a:srgbClr>
                  </a:outerShdw>
                </a:effectLst>
              </a:rPr>
              <a:t>“However, the promise of Revelation 3:10 not only guarantees being kept from the trials of the Tribulation period but being kept from the time period of the Tribulation. The promise is not, I will keep you from the trials. It is I will keep you from the hour of the trials...But how clear and plain is the promise. ‘I...will keep you from the hour of testing.’ Not just from any persecution, but from the coming time that will affect the whole earth. (The only way to escape worldwide trouble is not to be on the earth.) And not just from the events, but from the time. </a:t>
            </a:r>
            <a:r>
              <a:rPr lang="en-US" sz="2700" b="1" u="sng" dirty="0">
                <a:solidFill>
                  <a:srgbClr val="FFFFCC"/>
                </a:solidFill>
                <a:effectLst>
                  <a:outerShdw blurRad="38100" dist="38100" dir="2700000" algn="tl">
                    <a:srgbClr val="000000">
                      <a:alpha val="43137"/>
                    </a:srgbClr>
                  </a:outerShdw>
                </a:effectLst>
              </a:rPr>
              <a:t>And the only way to escape the time when the events take place is not to be in a place where time ticks on. The only place that meets those qualifications is heaven.</a:t>
            </a:r>
            <a:r>
              <a:rPr lang="en-US" sz="2700" dirty="0">
                <a:effectLst>
                  <a:outerShdw blurRad="38100" dist="38100" dir="2700000" algn="tl">
                    <a:srgbClr val="000000">
                      <a:alpha val="43137"/>
                    </a:srgbClr>
                  </a:outerShdw>
                </a:effectLst>
              </a:rPr>
              <a:t>”</a:t>
            </a:r>
          </a:p>
        </p:txBody>
      </p:sp>
      <p:sp>
        <p:nvSpPr>
          <p:cNvPr id="7" name="Rectangle 6">
            <a:extLst>
              <a:ext uri="{FF2B5EF4-FFF2-40B4-BE49-F238E27FC236}">
                <a16:creationId xmlns:a16="http://schemas.microsoft.com/office/drawing/2014/main" id="{3F4259E9-F8CB-4AE0-9D30-0ABD1215DCFD}"/>
              </a:ext>
            </a:extLst>
          </p:cNvPr>
          <p:cNvSpPr/>
          <p:nvPr/>
        </p:nvSpPr>
        <p:spPr>
          <a:xfrm>
            <a:off x="1971675" y="218182"/>
            <a:ext cx="5200650" cy="1277273"/>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You Should Know About the Rapture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Current Christian Issues (Chicago: Moody, 1981), 116-17.</a:t>
            </a:r>
          </a:p>
        </p:txBody>
      </p:sp>
      <p:pic>
        <p:nvPicPr>
          <p:cNvPr id="5" name="Picture 4">
            <a:extLst>
              <a:ext uri="{FF2B5EF4-FFF2-40B4-BE49-F238E27FC236}">
                <a16:creationId xmlns:a16="http://schemas.microsoft.com/office/drawing/2014/main" id="{BCD1B1EE-6873-4137-A313-739C3459FF2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76200"/>
            <a:ext cx="906780" cy="1097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94156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524744"/>
            <a:ext cx="9144000" cy="4114056"/>
          </a:xfrm>
        </p:spPr>
        <p:txBody>
          <a:bodyPr/>
          <a:lstStyle/>
          <a:p>
            <a:pPr marL="0" indent="0" algn="just">
              <a:spcBef>
                <a:spcPts val="0"/>
              </a:spcBef>
              <a:buFontTx/>
              <a:buNone/>
              <a:defRPr/>
            </a:pPr>
            <a:r>
              <a:rPr lang="en-US" sz="3000" dirty="0">
                <a:effectLst>
                  <a:outerShdw blurRad="38100" dist="38100" dir="2700000" algn="tl">
                    <a:srgbClr val="000000">
                      <a:alpha val="43137"/>
                    </a:srgbClr>
                  </a:outerShdw>
                </a:effectLst>
              </a:rPr>
              <a:t>“The </a:t>
            </a:r>
            <a:r>
              <a:rPr lang="en-US" sz="3000" dirty="0" err="1">
                <a:effectLst>
                  <a:outerShdw blurRad="38100" dist="38100" dir="2700000" algn="tl">
                    <a:srgbClr val="000000">
                      <a:alpha val="43137"/>
                    </a:srgbClr>
                  </a:outerShdw>
                </a:effectLst>
              </a:rPr>
              <a:t>posttribulational</a:t>
            </a:r>
            <a:r>
              <a:rPr lang="en-US" sz="3000" dirty="0">
                <a:effectLst>
                  <a:outerShdw blurRad="38100" dist="38100" dir="2700000" algn="tl">
                    <a:srgbClr val="000000">
                      <a:alpha val="43137"/>
                    </a:srgbClr>
                  </a:outerShdw>
                </a:effectLst>
              </a:rPr>
              <a:t> view, expressed in the writings of George Eldon Ladd, Robert Gundry, and others, is the view that Christ will rapture the church after the tribulation period at the second coming of Christ. This means the church will go through the time of judgment prophesied in the book of Revelation, but believers will be kept from Satan's wrath during the tribulation (Revelation 3:10). Pretribulationalists (such as myself) respond, however, that Revelation 3:10 indicates that believers will be saved out of or separated from (Greek: </a:t>
            </a:r>
            <a:r>
              <a:rPr lang="en-US" sz="3000" dirty="0" err="1">
                <a:effectLst>
                  <a:outerShdw blurRad="38100" dist="38100" dir="2700000" algn="tl">
                    <a:srgbClr val="000000">
                      <a:alpha val="43137"/>
                    </a:srgbClr>
                  </a:outerShdw>
                </a:effectLst>
              </a:rPr>
              <a:t>ek</a:t>
            </a:r>
            <a:r>
              <a:rPr lang="en-US" sz="3000" dirty="0">
                <a:effectLst>
                  <a:outerShdw blurRad="38100" dist="38100" dir="2700000" algn="tl">
                    <a:srgbClr val="000000">
                      <a:alpha val="43137"/>
                    </a:srgbClr>
                  </a:outerShdw>
                </a:effectLst>
              </a:rPr>
              <a:t>) the actual time period of the tribulation.”</a:t>
            </a:r>
          </a:p>
        </p:txBody>
      </p:sp>
      <p:sp>
        <p:nvSpPr>
          <p:cNvPr id="7" name="Rectangle 6">
            <a:extLst>
              <a:ext uri="{FF2B5EF4-FFF2-40B4-BE49-F238E27FC236}">
                <a16:creationId xmlns:a16="http://schemas.microsoft.com/office/drawing/2014/main" id="{3F4259E9-F8CB-4AE0-9D30-0ABD1215DCFD}"/>
              </a:ext>
            </a:extLst>
          </p:cNvPr>
          <p:cNvSpPr/>
          <p:nvPr/>
        </p:nvSpPr>
        <p:spPr>
          <a:xfrm>
            <a:off x="1366838" y="218182"/>
            <a:ext cx="6410325"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Ron Rhodes</a:t>
            </a:r>
          </a:p>
          <a:p>
            <a:pPr algn="ct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End Times in Chronological Order: A Complete Overview to Understanding Bible Prophecy</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(Eugene, OR: Harvest, 2012), 50.</a:t>
            </a:r>
          </a:p>
        </p:txBody>
      </p:sp>
      <p:pic>
        <p:nvPicPr>
          <p:cNvPr id="2" name="Picture 1">
            <a:extLst>
              <a:ext uri="{FF2B5EF4-FFF2-40B4-BE49-F238E27FC236}">
                <a16:creationId xmlns:a16="http://schemas.microsoft.com/office/drawing/2014/main" id="{E8138A89-DC9F-4CD1-A67B-98FE9F32AE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666" r="31666"/>
          <a:stretch/>
        </p:blipFill>
        <p:spPr>
          <a:xfrm>
            <a:off x="76200" y="45720"/>
            <a:ext cx="1105408" cy="1097280"/>
          </a:xfrm>
          <a:prstGeom prst="rect">
            <a:avLst/>
          </a:prstGeom>
          <a:ln w="19050">
            <a:solidFill>
              <a:schemeClr val="tx1"/>
            </a:solidFill>
          </a:ln>
        </p:spPr>
      </p:pic>
    </p:spTree>
    <p:extLst>
      <p:ext uri="{BB962C8B-B14F-4D97-AF65-F5344CB8AC3E}">
        <p14:creationId xmlns:p14="http://schemas.microsoft.com/office/powerpoint/2010/main" val="30104195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524744"/>
            <a:ext cx="9144000" cy="2191881"/>
          </a:xfrm>
        </p:spPr>
        <p:txBody>
          <a:bodyPr/>
          <a:lstStyle/>
          <a:p>
            <a:pPr marL="0" indent="0" algn="just">
              <a:spcBef>
                <a:spcPts val="0"/>
              </a:spcBef>
              <a:buFontTx/>
              <a:buNone/>
              <a:defRPr/>
            </a:pPr>
            <a:r>
              <a:rPr lang="en-US" dirty="0">
                <a:effectLst>
                  <a:outerShdw blurRad="38100" dist="38100" dir="2700000" algn="tl">
                    <a:srgbClr val="000000">
                      <a:alpha val="43137"/>
                    </a:srgbClr>
                  </a:outerShdw>
                </a:effectLst>
              </a:rPr>
              <a:t>“In context, the statement about being saved 'out of' (</a:t>
            </a:r>
            <a:r>
              <a:rPr lang="en-US" dirty="0" err="1">
                <a:effectLst>
                  <a:outerShdw blurRad="38100" dist="38100" dir="2700000" algn="tl">
                    <a:srgbClr val="000000">
                      <a:alpha val="43137"/>
                    </a:srgbClr>
                  </a:outerShdw>
                </a:effectLst>
              </a:rPr>
              <a:t>Gk</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ek</a:t>
            </a:r>
            <a:r>
              <a:rPr lang="en-US" dirty="0">
                <a:effectLst>
                  <a:outerShdw blurRad="38100" dist="38100" dir="2700000" algn="tl">
                    <a:srgbClr val="000000">
                      <a:alpha val="43137"/>
                    </a:srgbClr>
                  </a:outerShdw>
                </a:effectLst>
              </a:rPr>
              <a:t>) the time of trial does mean saved from it (not through it). One cannot be saved from an entire hour by being in any part of it.”</a:t>
            </a:r>
          </a:p>
        </p:txBody>
      </p:sp>
      <p:sp>
        <p:nvSpPr>
          <p:cNvPr id="7" name="Rectangle 6">
            <a:extLst>
              <a:ext uri="{FF2B5EF4-FFF2-40B4-BE49-F238E27FC236}">
                <a16:creationId xmlns:a16="http://schemas.microsoft.com/office/drawing/2014/main" id="{3F4259E9-F8CB-4AE0-9D30-0ABD1215DCFD}"/>
              </a:ext>
            </a:extLst>
          </p:cNvPr>
          <p:cNvSpPr/>
          <p:nvPr/>
        </p:nvSpPr>
        <p:spPr>
          <a:xfrm>
            <a:off x="1366838" y="218182"/>
            <a:ext cx="6410325" cy="1277273"/>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Norman Geisler</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Systematic Theology</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 4 </a:t>
            </a:r>
          </a:p>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(Minneapolis, MN: Bethany, 2004), 654.</a:t>
            </a:r>
          </a:p>
        </p:txBody>
      </p:sp>
      <p:pic>
        <p:nvPicPr>
          <p:cNvPr id="2" name="Picture 1">
            <a:extLst>
              <a:ext uri="{FF2B5EF4-FFF2-40B4-BE49-F238E27FC236}">
                <a16:creationId xmlns:a16="http://schemas.microsoft.com/office/drawing/2014/main" id="{E90CE13D-E7D9-4EA2-ABF9-6BCD32969F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863500" cy="1097280"/>
          </a:xfrm>
          <a:prstGeom prst="rect">
            <a:avLst/>
          </a:prstGeom>
          <a:ln w="28575">
            <a:solidFill>
              <a:schemeClr val="tx1"/>
            </a:solidFill>
          </a:ln>
        </p:spPr>
      </p:pic>
      <p:pic>
        <p:nvPicPr>
          <p:cNvPr id="6" name="Picture 2" descr="Image result for church of philadelphia">
            <a:extLst>
              <a:ext uri="{FF2B5EF4-FFF2-40B4-BE49-F238E27FC236}">
                <a16:creationId xmlns:a16="http://schemas.microsoft.com/office/drawing/2014/main" id="{474B29BF-A3B1-44CE-BD75-A2C84F9D5D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0" y="4038600"/>
            <a:ext cx="4064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825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Strengthening the Pre-Tribulation Case</a:t>
            </a:r>
          </a:p>
        </p:txBody>
      </p:sp>
      <p:sp>
        <p:nvSpPr>
          <p:cNvPr id="19459" name="Rectangle 3"/>
          <p:cNvSpPr>
            <a:spLocks noGrp="1" noChangeArrowheads="1"/>
          </p:cNvSpPr>
          <p:nvPr>
            <p:ph idx="1"/>
          </p:nvPr>
        </p:nvSpPr>
        <p:spPr>
          <a:xfrm>
            <a:off x="635001" y="1600200"/>
            <a:ext cx="6968674" cy="3810000"/>
          </a:xfrm>
        </p:spPr>
        <p:txBody>
          <a:bodyPr/>
          <a:lstStyle/>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John 14:1-4</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Revelation 3:10</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Thessalonians 4‒5</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Thessalonians 2:3a</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Matthew 24‒25</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35275" y="23622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7723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749" y="990600"/>
            <a:ext cx="8991599" cy="5486400"/>
          </a:xfrm>
        </p:spPr>
        <p:txBody>
          <a:bodyPr/>
          <a:lstStyle/>
          <a:p>
            <a:pPr marL="514350" indent="-514350" algn="just" eaLnBrk="1" hangingPunct="1">
              <a:spcBef>
                <a:spcPts val="0"/>
              </a:spcBef>
              <a:spcAft>
                <a:spcPts val="2400"/>
              </a:spcAft>
              <a:buClr>
                <a:srgbClr val="00FFFF"/>
              </a:buClr>
              <a:buSzPct val="100000"/>
              <a:buFont typeface="+mj-lt"/>
              <a:buAutoNum type="arabicPeriod" startAt="4"/>
              <a:defRPr/>
            </a:pPr>
            <a:r>
              <a:rPr lang="en-US" sz="3000" dirty="0">
                <a:effectLst>
                  <a:outerShdw blurRad="38100" dist="38100" dir="2700000" algn="tl">
                    <a:srgbClr val="000000">
                      <a:alpha val="43137"/>
                    </a:srgbClr>
                  </a:outerShdw>
                </a:effectLst>
                <a:cs typeface="Calibri" panose="020F0502020204030204" pitchFamily="34" charset="0"/>
              </a:rPr>
              <a:t>Although the church is exempted from God's wrath, the church will be on the earth during the entire Tribulation period because the Book of Revelation portrays God's people being supernaturally protected from many of the apocalyptic judgments during this time period.</a:t>
            </a:r>
          </a:p>
          <a:p>
            <a:pPr marL="514350" indent="-514350" algn="just" eaLnBrk="1" hangingPunct="1">
              <a:spcBef>
                <a:spcPts val="0"/>
              </a:spcBef>
              <a:spcAft>
                <a:spcPts val="2400"/>
              </a:spcAft>
              <a:buClr>
                <a:srgbClr val="00FFFF"/>
              </a:buClr>
              <a:buSzPct val="100000"/>
              <a:buFont typeface="+mj-lt"/>
              <a:buAutoNum type="arabicPeriod" startAt="4"/>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The post-tribulational rapture position has been the dominant view held by theologians throughout the history of the church.</a:t>
            </a:r>
          </a:p>
        </p:txBody>
      </p:sp>
      <p:sp>
        <p:nvSpPr>
          <p:cNvPr id="6" name="Rectangle 2">
            <a:extLst>
              <a:ext uri="{FF2B5EF4-FFF2-40B4-BE49-F238E27FC236}">
                <a16:creationId xmlns:a16="http://schemas.microsoft.com/office/drawing/2014/main" id="{8CFC997E-BF02-4C40-A078-336B02CD4863}"/>
              </a:ext>
            </a:extLst>
          </p:cNvPr>
          <p:cNvSpPr>
            <a:spLocks noGrp="1" noChangeArrowheads="1"/>
          </p:cNvSpPr>
          <p:nvPr>
            <p:ph type="title"/>
          </p:nvPr>
        </p:nvSpPr>
        <p:spPr>
          <a:xfrm>
            <a:off x="685800" y="228600"/>
            <a:ext cx="7772400" cy="685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Post-tribulation Rapture Theory</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85082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419100" y="1600200"/>
            <a:ext cx="8305800" cy="2464295"/>
          </a:xfrm>
        </p:spPr>
        <p:txBody>
          <a:bodyPr/>
          <a:lstStyle/>
          <a:p>
            <a:pPr marL="0" indent="0" algn="just" eaLnBrk="1" hangingPunct="1">
              <a:buFont typeface="Arial" panose="020B0604020202020204" pitchFamily="34" charset="0"/>
              <a:buNone/>
              <a:defRPr/>
            </a:pPr>
            <a:r>
              <a:rPr lang="en-US" dirty="0">
                <a:effectLst>
                  <a:outerShdw blurRad="38100" dist="38100" dir="2700000" algn="tl">
                    <a:srgbClr val="000000">
                      <a:alpha val="43137"/>
                    </a:srgbClr>
                  </a:outerShdw>
                </a:effectLst>
              </a:rPr>
              <a:t>According to </a:t>
            </a:r>
            <a:r>
              <a:rPr lang="en-US" dirty="0" err="1">
                <a:effectLst>
                  <a:outerShdw blurRad="38100" dist="38100" dir="2700000" algn="tl">
                    <a:srgbClr val="000000">
                      <a:alpha val="43137"/>
                    </a:srgbClr>
                  </a:outerShdw>
                </a:effectLst>
              </a:rPr>
              <a:t>posttribulationalist</a:t>
            </a:r>
            <a:r>
              <a:rPr lang="en-US" dirty="0">
                <a:effectLst>
                  <a:outerShdw blurRad="38100" dist="38100" dir="2700000" algn="tl">
                    <a:srgbClr val="000000">
                      <a:alpha val="43137"/>
                    </a:srgbClr>
                  </a:outerShdw>
                </a:effectLst>
              </a:rPr>
              <a:t> George Ladd, "every church father who deals with the subject expects the church to suffer at the hands of the Antichrist" and "the prevailing view is post-tribulational premillennialism.”</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3"/>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3780449" y="3862362"/>
              <a:ext cx="20880" cy="7200"/>
            </p14:xfrm>
          </p:contentPart>
        </mc:Choice>
        <mc:Fallback xmlns="">
          <p:pic>
            <p:nvPicPr>
              <p:cNvPr id="10" name="Ink 9"/>
              <p:cNvPicPr/>
              <p:nvPr/>
            </p:nvPicPr>
            <p:blipFill>
              <a:blip r:embed="rId5"/>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3787289" y="3876042"/>
              <a:ext cx="14040" cy="360"/>
            </p14:xfrm>
          </p:contentPart>
        </mc:Choice>
        <mc:Fallback xmlns="">
          <p:pic>
            <p:nvPicPr>
              <p:cNvPr id="11" name="Ink 10"/>
              <p:cNvPicPr/>
              <p:nvPr/>
            </p:nvPicPr>
            <p:blipFill>
              <a:blip r:embed="rId7"/>
              <a:stretch>
                <a:fillRect/>
              </a:stretch>
            </p:blipFill>
            <p:spPr>
              <a:xfrm>
                <a:off x="3782969" y="3871722"/>
                <a:ext cx="22680" cy="9000"/>
              </a:xfrm>
              <a:prstGeom prst="rect">
                <a:avLst/>
              </a:prstGeom>
            </p:spPr>
          </p:pic>
        </mc:Fallback>
      </mc:AlternateContent>
      <p:sp>
        <p:nvSpPr>
          <p:cNvPr id="2" name="Rectangle 1">
            <a:extLst>
              <a:ext uri="{FF2B5EF4-FFF2-40B4-BE49-F238E27FC236}">
                <a16:creationId xmlns:a16="http://schemas.microsoft.com/office/drawing/2014/main" id="{E1AA4512-8E49-4EAA-9107-A79070D221AD}"/>
              </a:ext>
            </a:extLst>
          </p:cNvPr>
          <p:cNvSpPr/>
          <p:nvPr/>
        </p:nvSpPr>
        <p:spPr>
          <a:xfrm>
            <a:off x="1847685" y="304800"/>
            <a:ext cx="5448631" cy="1000274"/>
          </a:xfrm>
          <a:prstGeom prst="rect">
            <a:avLst/>
          </a:prstGeom>
        </p:spPr>
        <p:txBody>
          <a:bodyPr wrap="square">
            <a:spAutoFit/>
          </a:bodyPr>
          <a:lstStyle/>
          <a:p>
            <a:pPr algn="ctr" eaLnBrk="0" hangingPunct="0">
              <a:spcAft>
                <a:spcPts val="600"/>
              </a:spcAft>
              <a:buClr>
                <a:schemeClr val="tx2"/>
              </a:buClr>
              <a:buSzPct val="75000"/>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George Eldon Ladd</a:t>
            </a:r>
          </a:p>
          <a:p>
            <a:pPr algn="ctr"/>
            <a:r>
              <a:rPr lang="en-US" sz="1800" dirty="0">
                <a:effectLst>
                  <a:outerShdw blurRad="38100" dist="38100" dir="2700000" algn="tl">
                    <a:srgbClr val="000000">
                      <a:alpha val="43137"/>
                    </a:srgbClr>
                  </a:outerShdw>
                </a:effectLst>
                <a:latin typeface="Calibri" panose="020F0502020204030204" pitchFamily="34" charset="0"/>
                <a:cs typeface="+mn-cs"/>
              </a:rPr>
              <a:t> </a:t>
            </a:r>
            <a:r>
              <a:rPr lang="en-US" sz="1800" i="1" dirty="0">
                <a:effectLst>
                  <a:outerShdw blurRad="38100" dist="38100" dir="2700000" algn="tl">
                    <a:srgbClr val="000000">
                      <a:alpha val="43137"/>
                    </a:srgbClr>
                  </a:outerShdw>
                </a:effectLst>
                <a:latin typeface="Calibri" panose="020F0502020204030204" pitchFamily="34" charset="0"/>
                <a:cs typeface="+mn-cs"/>
              </a:rPr>
              <a:t>The Blessed Hope</a:t>
            </a:r>
            <a:r>
              <a:rPr lang="en-US" sz="1800" dirty="0">
                <a:effectLst>
                  <a:outerShdw blurRad="38100" dist="38100" dir="2700000" algn="tl">
                    <a:srgbClr val="000000">
                      <a:alpha val="43137"/>
                    </a:srgbClr>
                  </a:outerShdw>
                </a:effectLst>
                <a:latin typeface="Calibri" panose="020F0502020204030204" pitchFamily="34" charset="0"/>
                <a:cs typeface="+mn-cs"/>
              </a:rPr>
              <a:t> (Grand Rapids: Eerdmans, 1956), 31.</a:t>
            </a:r>
          </a:p>
        </p:txBody>
      </p:sp>
      <p:pic>
        <p:nvPicPr>
          <p:cNvPr id="5" name="Picture 4">
            <a:extLst>
              <a:ext uri="{FF2B5EF4-FFF2-40B4-BE49-F238E27FC236}">
                <a16:creationId xmlns:a16="http://schemas.microsoft.com/office/drawing/2014/main" id="{13C4049B-1BEF-4DCB-A5D8-50D86B8B91E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200" y="76200"/>
            <a:ext cx="960120" cy="1097280"/>
          </a:xfrm>
          <a:prstGeom prst="rect">
            <a:avLst/>
          </a:prstGeom>
        </p:spPr>
      </p:pic>
      <p:pic>
        <p:nvPicPr>
          <p:cNvPr id="13" name="Picture 4">
            <a:extLst>
              <a:ext uri="{FF2B5EF4-FFF2-40B4-BE49-F238E27FC236}">
                <a16:creationId xmlns:a16="http://schemas.microsoft.com/office/drawing/2014/main" id="{E0026897-2194-4A28-914D-F813FDCBF5D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698421" y="4305564"/>
            <a:ext cx="1747158" cy="217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6606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457200" y="1600200"/>
            <a:ext cx="8115300" cy="2504442"/>
          </a:xfrm>
        </p:spPr>
        <p:txBody>
          <a:bodyPr/>
          <a:lstStyle/>
          <a:p>
            <a:pPr marL="0" indent="0" algn="just" eaLnBrk="1" hangingPunct="1">
              <a:buNone/>
              <a:defRPr/>
            </a:pPr>
            <a:r>
              <a:rPr lang="en-US" dirty="0">
                <a:effectLst>
                  <a:outerShdw blurRad="38100" dist="38100" dir="2700000" algn="tl">
                    <a:srgbClr val="000000">
                      <a:alpha val="43137"/>
                    </a:srgbClr>
                  </a:outerShdw>
                </a:effectLst>
              </a:rPr>
              <a:t>Gundry similarly concludes, "Until Augustine in the fourth century, the early Church generally held to the </a:t>
            </a:r>
            <a:r>
              <a:rPr lang="en-US" dirty="0" err="1">
                <a:effectLst>
                  <a:outerShdw blurRad="38100" dist="38100" dir="2700000" algn="tl">
                    <a:srgbClr val="000000">
                      <a:alpha val="43137"/>
                    </a:srgbClr>
                  </a:outerShdw>
                </a:effectLst>
              </a:rPr>
              <a:t>premillennarian</a:t>
            </a:r>
            <a:r>
              <a:rPr lang="en-US" dirty="0">
                <a:effectLst>
                  <a:outerShdw blurRad="38100" dist="38100" dir="2700000" algn="tl">
                    <a:srgbClr val="000000">
                      <a:alpha val="43137"/>
                    </a:srgbClr>
                  </a:outerShdw>
                </a:effectLst>
              </a:rPr>
              <a:t> understanding of Biblical eschatology...And it was post-tribulational.”</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3"/>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3780449" y="3862362"/>
              <a:ext cx="20880" cy="7200"/>
            </p14:xfrm>
          </p:contentPart>
        </mc:Choice>
        <mc:Fallback xmlns="">
          <p:pic>
            <p:nvPicPr>
              <p:cNvPr id="10" name="Ink 9"/>
              <p:cNvPicPr/>
              <p:nvPr/>
            </p:nvPicPr>
            <p:blipFill>
              <a:blip r:embed="rId5"/>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3787289" y="3876042"/>
              <a:ext cx="14040" cy="360"/>
            </p14:xfrm>
          </p:contentPart>
        </mc:Choice>
        <mc:Fallback xmlns="">
          <p:pic>
            <p:nvPicPr>
              <p:cNvPr id="11" name="Ink 10"/>
              <p:cNvPicPr/>
              <p:nvPr/>
            </p:nvPicPr>
            <p:blipFill>
              <a:blip r:embed="rId7"/>
              <a:stretch>
                <a:fillRect/>
              </a:stretch>
            </p:blipFill>
            <p:spPr>
              <a:xfrm>
                <a:off x="3782969" y="3871722"/>
                <a:ext cx="22680" cy="9000"/>
              </a:xfrm>
              <a:prstGeom prst="rect">
                <a:avLst/>
              </a:prstGeom>
            </p:spPr>
          </p:pic>
        </mc:Fallback>
      </mc:AlternateContent>
      <p:sp>
        <p:nvSpPr>
          <p:cNvPr id="2" name="Rectangle 1">
            <a:extLst>
              <a:ext uri="{FF2B5EF4-FFF2-40B4-BE49-F238E27FC236}">
                <a16:creationId xmlns:a16="http://schemas.microsoft.com/office/drawing/2014/main" id="{E1AA4512-8E49-4EAA-9107-A79070D221AD}"/>
              </a:ext>
            </a:extLst>
          </p:cNvPr>
          <p:cNvSpPr/>
          <p:nvPr/>
        </p:nvSpPr>
        <p:spPr>
          <a:xfrm>
            <a:off x="1063544" y="228600"/>
            <a:ext cx="7239661" cy="1000274"/>
          </a:xfrm>
          <a:prstGeom prst="rect">
            <a:avLst/>
          </a:prstGeom>
        </p:spPr>
        <p:txBody>
          <a:bodyPr wrap="square">
            <a:spAutoFit/>
          </a:bodyPr>
          <a:lstStyle/>
          <a:p>
            <a:pPr algn="ctr" eaLnBrk="0" hangingPunct="0">
              <a:spcAft>
                <a:spcPts val="600"/>
              </a:spcAft>
              <a:buClr>
                <a:schemeClr val="tx2"/>
              </a:buClr>
              <a:buSzPct val="75000"/>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Robert H. Gundry </a:t>
            </a:r>
          </a:p>
          <a:p>
            <a:pPr algn="ctr" eaLnBrk="0" hangingPunct="0">
              <a:spcAft>
                <a:spcPts val="600"/>
              </a:spcAft>
              <a:buClr>
                <a:schemeClr val="tx2"/>
              </a:buClr>
              <a:buSzPct val="75000"/>
              <a:defRPr/>
            </a:pPr>
            <a:r>
              <a:rPr lang="en-US" sz="1800" i="1" dirty="0">
                <a:effectLst>
                  <a:outerShdw blurRad="38100" dist="38100" dir="2700000" algn="tl">
                    <a:srgbClr val="000000">
                      <a:alpha val="43137"/>
                    </a:srgbClr>
                  </a:outerShdw>
                </a:effectLst>
                <a:latin typeface="Calibri" panose="020F0502020204030204" pitchFamily="34" charset="0"/>
                <a:cs typeface="+mn-cs"/>
              </a:rPr>
              <a:t>The Church and the Tribulation</a:t>
            </a:r>
            <a:r>
              <a:rPr lang="en-US" sz="1800" dirty="0">
                <a:effectLst>
                  <a:outerShdw blurRad="38100" dist="38100" dir="2700000" algn="tl">
                    <a:srgbClr val="000000">
                      <a:alpha val="43137"/>
                    </a:srgbClr>
                  </a:outerShdw>
                </a:effectLst>
                <a:latin typeface="Calibri" panose="020F0502020204030204" pitchFamily="34" charset="0"/>
                <a:cs typeface="+mn-cs"/>
              </a:rPr>
              <a:t> (Grand Rapids: Zondervan, 1973), 173.</a:t>
            </a:r>
          </a:p>
        </p:txBody>
      </p:sp>
      <p:pic>
        <p:nvPicPr>
          <p:cNvPr id="4" name="Picture 3">
            <a:extLst>
              <a:ext uri="{FF2B5EF4-FFF2-40B4-BE49-F238E27FC236}">
                <a16:creationId xmlns:a16="http://schemas.microsoft.com/office/drawing/2014/main" id="{606F4EEE-3D88-46FC-A170-371D6DB46B53}"/>
              </a:ext>
            </a:extLst>
          </p:cNvPr>
          <p:cNvPicPr>
            <a:picLocks noChangeAspect="1"/>
          </p:cNvPicPr>
          <p:nvPr/>
        </p:nvPicPr>
        <p:blipFill>
          <a:blip r:embed="rId8"/>
          <a:stretch>
            <a:fillRect/>
          </a:stretch>
        </p:blipFill>
        <p:spPr>
          <a:xfrm>
            <a:off x="54825" y="45720"/>
            <a:ext cx="935775" cy="1097280"/>
          </a:xfrm>
          <a:prstGeom prst="rect">
            <a:avLst/>
          </a:prstGeom>
        </p:spPr>
      </p:pic>
      <p:pic>
        <p:nvPicPr>
          <p:cNvPr id="12" name="Picture 4">
            <a:extLst>
              <a:ext uri="{FF2B5EF4-FFF2-40B4-BE49-F238E27FC236}">
                <a16:creationId xmlns:a16="http://schemas.microsoft.com/office/drawing/2014/main" id="{58E10A88-F4E0-44A3-8DF5-8A0117086C5E}"/>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698421" y="4305564"/>
            <a:ext cx="1747158" cy="217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20282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spcBef>
                <a:spcPts val="0"/>
              </a:spcBef>
              <a:spcAft>
                <a:spcPts val="900"/>
              </a:spcAft>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3124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16933" y="1143000"/>
            <a:ext cx="9144000" cy="5486400"/>
          </a:xfrm>
        </p:spPr>
        <p:txBody>
          <a:bodyPr/>
          <a:lstStyle/>
          <a:p>
            <a:pPr marL="461963" indent="-461963" algn="just">
              <a:spcBef>
                <a:spcPct val="0"/>
              </a:spcBef>
              <a:spcAft>
                <a:spcPts val="3000"/>
              </a:spcAft>
              <a:buClr>
                <a:srgbClr val="FF99FF"/>
              </a:buClr>
              <a:buSzPct val="100000"/>
              <a:buFont typeface="+mj-lt"/>
              <a:buAutoNum type="alphaUcPeriod"/>
            </a:pPr>
            <a:r>
              <a:rPr lang="en-US" dirty="0">
                <a:effectLst>
                  <a:outerShdw blurRad="38100" dist="38100" dir="2700000" algn="tl">
                    <a:srgbClr val="000000">
                      <a:alpha val="43137"/>
                    </a:srgbClr>
                  </a:outerShdw>
                </a:effectLst>
              </a:rPr>
              <a:t>First, the issue is not when the view became popular but if it is taught in the Bible.</a:t>
            </a:r>
            <a:endParaRPr lang="en-US" altLang="en-US" dirty="0">
              <a:effectLst>
                <a:outerShdw blurRad="38100" dist="38100" dir="2700000" algn="tl">
                  <a:srgbClr val="000000">
                    <a:alpha val="43137"/>
                  </a:srgbClr>
                </a:outerShdw>
              </a:effectLst>
            </a:endParaRPr>
          </a:p>
          <a:p>
            <a:pPr marL="461963" indent="-461963" algn="just">
              <a:spcBef>
                <a:spcPct val="0"/>
              </a:spcBef>
              <a:spcAft>
                <a:spcPts val="3000"/>
              </a:spcAft>
              <a:buClr>
                <a:srgbClr val="FF99FF"/>
              </a:buClr>
              <a:buSzPct val="100000"/>
              <a:buFont typeface="+mj-lt"/>
              <a:buAutoNum type="alphaUcPeriod"/>
            </a:pPr>
            <a:r>
              <a:rPr lang="en-US" dirty="0">
                <a:effectLst>
                  <a:outerShdw blurRad="38100" dist="38100" dir="2700000" algn="tl">
                    <a:srgbClr val="000000">
                      <a:alpha val="43137"/>
                    </a:srgbClr>
                  </a:outerShdw>
                </a:effectLst>
              </a:rPr>
              <a:t>Second, the notion that the earliest Church Fathers were universally post-tribulational is a highly debatable proposition.</a:t>
            </a:r>
            <a:endParaRPr lang="en-US" altLang="en-US" dirty="0">
              <a:effectLst>
                <a:outerShdw blurRad="38100" dist="38100" dir="2700000" algn="tl">
                  <a:srgbClr val="000000">
                    <a:alpha val="43137"/>
                  </a:srgbClr>
                </a:outerShdw>
              </a:effectLst>
            </a:endParaRPr>
          </a:p>
          <a:p>
            <a:pPr marL="461963" indent="-461963" algn="just">
              <a:spcBef>
                <a:spcPct val="0"/>
              </a:spcBef>
              <a:spcAft>
                <a:spcPts val="3000"/>
              </a:spcAft>
              <a:buClr>
                <a:srgbClr val="FF99FF"/>
              </a:buClr>
              <a:buSzPct val="100000"/>
              <a:buFont typeface="+mj-lt"/>
              <a:buAutoNum type="alphaUcPeriod"/>
            </a:pPr>
            <a:r>
              <a:rPr lang="en-US" dirty="0">
                <a:effectLst>
                  <a:outerShdw blurRad="38100" dist="38100" dir="2700000" algn="tl">
                    <a:srgbClr val="000000">
                      <a:alpha val="43137"/>
                    </a:srgbClr>
                  </a:outerShdw>
                </a:effectLst>
              </a:rPr>
              <a:t>Third, prophetic truth is designed by the Holy Spirit to become progressively more understandable as the world approaches the allotted time period when the prophecies will be fulfilled.</a:t>
            </a:r>
          </a:p>
        </p:txBody>
      </p:sp>
      <p:sp>
        <p:nvSpPr>
          <p:cNvPr id="4" name="Rectangle 2">
            <a:extLst>
              <a:ext uri="{FF2B5EF4-FFF2-40B4-BE49-F238E27FC236}">
                <a16:creationId xmlns:a16="http://schemas.microsoft.com/office/drawing/2014/main" id="{CFBC78B5-B0B9-493A-BF87-0FAB92F24496}"/>
              </a:ext>
            </a:extLst>
          </p:cNvPr>
          <p:cNvSpPr txBox="1">
            <a:spLocks noChangeArrowheads="1"/>
          </p:cNvSpPr>
          <p:nvPr/>
        </p:nvSpPr>
        <p:spPr bwMode="auto">
          <a:xfrm>
            <a:off x="351367" y="228600"/>
            <a:ext cx="8441267"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dirty="0">
                <a:solidFill>
                  <a:srgbClr val="00FFFF"/>
                </a:solidFill>
                <a:effectLst>
                  <a:outerShdw blurRad="38100" dist="38100" dir="2700000" algn="tl">
                    <a:srgbClr val="000000">
                      <a:alpha val="43137"/>
                    </a:srgbClr>
                  </a:outerShdw>
                </a:effectLst>
              </a:rPr>
              <a:t>Post-</a:t>
            </a:r>
            <a:r>
              <a:rPr lang="en-US" sz="3600" dirty="0" err="1">
                <a:solidFill>
                  <a:srgbClr val="00FFFF"/>
                </a:solidFill>
                <a:effectLst>
                  <a:outerShdw blurRad="38100" dist="38100" dir="2700000" algn="tl">
                    <a:srgbClr val="000000">
                      <a:alpha val="43137"/>
                    </a:srgbClr>
                  </a:outerShdw>
                </a:effectLst>
              </a:rPr>
              <a:t>tribulationalism’s</a:t>
            </a:r>
            <a:r>
              <a:rPr lang="en-US" sz="3600" dirty="0">
                <a:solidFill>
                  <a:srgbClr val="00FFFF"/>
                </a:solidFill>
                <a:effectLst>
                  <a:outerShdw blurRad="38100" dist="38100" dir="2700000" algn="tl">
                    <a:srgbClr val="000000">
                      <a:alpha val="43137"/>
                    </a:srgbClr>
                  </a:outerShdw>
                </a:effectLst>
              </a:rPr>
              <a:t> Appeal to Antiquity?</a:t>
            </a:r>
            <a:endParaRPr lang="en-US" altLang="en-US" sz="3600" kern="0" dirty="0">
              <a:solidFill>
                <a:srgbClr val="00FFFF"/>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384290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16933" y="1143000"/>
            <a:ext cx="9144000" cy="3943350"/>
          </a:xfrm>
        </p:spPr>
        <p:txBody>
          <a:bodyPr/>
          <a:lstStyle/>
          <a:p>
            <a:pPr marL="461963" indent="-461963" algn="just">
              <a:spcBef>
                <a:spcPct val="0"/>
              </a:spcBef>
              <a:spcAft>
                <a:spcPts val="3000"/>
              </a:spcAft>
              <a:buClr>
                <a:srgbClr val="FF99FF"/>
              </a:buClr>
              <a:buSzPct val="100000"/>
              <a:buFont typeface="+mj-lt"/>
              <a:buAutoNum type="alphaUcPeriod"/>
            </a:pPr>
            <a:r>
              <a:rPr lang="en-US" b="1" u="sng" dirty="0">
                <a:solidFill>
                  <a:srgbClr val="FFFFCC"/>
                </a:solidFill>
                <a:effectLst>
                  <a:outerShdw blurRad="38100" dist="38100" dir="2700000" algn="tl">
                    <a:srgbClr val="000000">
                      <a:alpha val="43137"/>
                    </a:srgbClr>
                  </a:outerShdw>
                </a:effectLst>
              </a:rPr>
              <a:t>First, the issue is not when the view became popular but if it is taught in the Bible.</a:t>
            </a:r>
            <a:endParaRPr lang="en-US" altLang="en-US" b="1" u="sng" dirty="0">
              <a:solidFill>
                <a:srgbClr val="FFFFCC"/>
              </a:solidFill>
              <a:effectLst>
                <a:outerShdw blurRad="38100" dist="38100" dir="2700000" algn="tl">
                  <a:srgbClr val="000000">
                    <a:alpha val="43137"/>
                  </a:srgbClr>
                </a:outerShdw>
              </a:effectLst>
            </a:endParaRPr>
          </a:p>
          <a:p>
            <a:pPr marL="461963" indent="-461963" algn="just">
              <a:spcBef>
                <a:spcPct val="0"/>
              </a:spcBef>
              <a:spcAft>
                <a:spcPts val="3000"/>
              </a:spcAft>
              <a:buClr>
                <a:srgbClr val="FF99FF"/>
              </a:buClr>
              <a:buSzPct val="100000"/>
              <a:buFont typeface="+mj-lt"/>
              <a:buAutoNum type="alphaUcPeriod"/>
            </a:pPr>
            <a:r>
              <a:rPr lang="en-US" dirty="0">
                <a:effectLst>
                  <a:outerShdw blurRad="38100" dist="38100" dir="2700000" algn="tl">
                    <a:srgbClr val="000000">
                      <a:alpha val="43137"/>
                    </a:srgbClr>
                  </a:outerShdw>
                </a:effectLst>
              </a:rPr>
              <a:t>Second, the notion that the earliest Church Fathers were universally post-tribulational is a highly debatable proposition.</a:t>
            </a:r>
            <a:endParaRPr lang="en-US" altLang="en-US" dirty="0">
              <a:effectLst>
                <a:outerShdw blurRad="38100" dist="38100" dir="2700000" algn="tl">
                  <a:srgbClr val="000000">
                    <a:alpha val="43137"/>
                  </a:srgbClr>
                </a:outerShdw>
              </a:effectLst>
            </a:endParaRPr>
          </a:p>
          <a:p>
            <a:pPr marL="461963" indent="-461963" algn="just">
              <a:spcBef>
                <a:spcPct val="0"/>
              </a:spcBef>
              <a:spcAft>
                <a:spcPts val="3000"/>
              </a:spcAft>
              <a:buClr>
                <a:srgbClr val="FF99FF"/>
              </a:buClr>
              <a:buSzPct val="100000"/>
              <a:buFont typeface="+mj-lt"/>
              <a:buAutoNum type="alphaUcPeriod"/>
            </a:pPr>
            <a:r>
              <a:rPr lang="en-US" dirty="0">
                <a:effectLst>
                  <a:outerShdw blurRad="38100" dist="38100" dir="2700000" algn="tl">
                    <a:srgbClr val="000000">
                      <a:alpha val="43137"/>
                    </a:srgbClr>
                  </a:outerShdw>
                </a:effectLst>
              </a:rPr>
              <a:t>Third, prophetic truth is designed by the Holy Spirit to become progressively more understandable as the world approaches the allotted time period when the prophecies will be fulfilled.</a:t>
            </a:r>
          </a:p>
        </p:txBody>
      </p:sp>
      <p:sp>
        <p:nvSpPr>
          <p:cNvPr id="6" name="Rectangle 2">
            <a:extLst>
              <a:ext uri="{FF2B5EF4-FFF2-40B4-BE49-F238E27FC236}">
                <a16:creationId xmlns:a16="http://schemas.microsoft.com/office/drawing/2014/main" id="{6BE82C66-3F60-493C-9B81-BD71519F01CF}"/>
              </a:ext>
            </a:extLst>
          </p:cNvPr>
          <p:cNvSpPr txBox="1">
            <a:spLocks noChangeArrowheads="1"/>
          </p:cNvSpPr>
          <p:nvPr/>
        </p:nvSpPr>
        <p:spPr bwMode="auto">
          <a:xfrm>
            <a:off x="351367" y="228600"/>
            <a:ext cx="8441267"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dirty="0">
                <a:solidFill>
                  <a:srgbClr val="00FFFF"/>
                </a:solidFill>
                <a:effectLst>
                  <a:outerShdw blurRad="38100" dist="38100" dir="2700000" algn="tl">
                    <a:srgbClr val="000000">
                      <a:alpha val="43137"/>
                    </a:srgbClr>
                  </a:outerShdw>
                </a:effectLst>
              </a:rPr>
              <a:t>Post-</a:t>
            </a:r>
            <a:r>
              <a:rPr lang="en-US" sz="3600" dirty="0" err="1">
                <a:solidFill>
                  <a:srgbClr val="00FFFF"/>
                </a:solidFill>
                <a:effectLst>
                  <a:outerShdw blurRad="38100" dist="38100" dir="2700000" algn="tl">
                    <a:srgbClr val="000000">
                      <a:alpha val="43137"/>
                    </a:srgbClr>
                  </a:outerShdw>
                </a:effectLst>
              </a:rPr>
              <a:t>tribulationalism’s</a:t>
            </a:r>
            <a:r>
              <a:rPr lang="en-US" sz="3600" dirty="0">
                <a:solidFill>
                  <a:srgbClr val="00FFFF"/>
                </a:solidFill>
                <a:effectLst>
                  <a:outerShdw blurRad="38100" dist="38100" dir="2700000" algn="tl">
                    <a:srgbClr val="000000">
                      <a:alpha val="43137"/>
                    </a:srgbClr>
                  </a:outerShdw>
                </a:effectLst>
              </a:rPr>
              <a:t> Appeal to Antiquity?</a:t>
            </a:r>
            <a:endParaRPr lang="en-US" altLang="en-US" sz="3600" kern="0" dirty="0">
              <a:solidFill>
                <a:srgbClr val="00FFFF"/>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440936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2362200" y="1600200"/>
            <a:ext cx="6477000" cy="4114800"/>
          </a:xfrm>
        </p:spPr>
        <p:txBody>
          <a:bodyPr anchor="t"/>
          <a:lstStyle/>
          <a:p>
            <a:pPr algn="just" eaLnBrk="1" hangingPunct="1">
              <a:lnSpc>
                <a:spcPct val="100000"/>
              </a:lnSpc>
            </a:pPr>
            <a:r>
              <a:rPr lang="en-US" sz="3600" i="1" dirty="0">
                <a:solidFill>
                  <a:srgbClr val="FFFFCC"/>
                </a:solidFill>
              </a:rPr>
              <a:t>“</a:t>
            </a:r>
            <a:r>
              <a:rPr lang="en-US" sz="3600" i="1" dirty="0">
                <a:solidFill>
                  <a:schemeClr val="tx1"/>
                </a:solidFill>
              </a:rPr>
              <a:t>I ask for the Scripture, and Eck offers me the Fathers. I ask for the sun, and he shows me his lanterns. I ask, ‘where is your Scripture proof?’ and he adduces Ambrose and Cyril…With all due respect to the Fathers, I prefer the authority of Scripture.”</a:t>
            </a:r>
            <a:endParaRPr lang="en-US" altLang="en-US" sz="3600" i="1" dirty="0">
              <a:solidFill>
                <a:schemeClr val="tx1"/>
              </a:solidFill>
            </a:endParaRPr>
          </a:p>
        </p:txBody>
      </p:sp>
      <p:sp>
        <p:nvSpPr>
          <p:cNvPr id="15363" name="Rectangle 3"/>
          <p:cNvSpPr>
            <a:spLocks noGrp="1" noChangeArrowheads="1"/>
          </p:cNvSpPr>
          <p:nvPr>
            <p:ph type="subTitle" sz="quarter" idx="4294967295"/>
          </p:nvPr>
        </p:nvSpPr>
        <p:spPr>
          <a:xfrm>
            <a:off x="647700" y="228600"/>
            <a:ext cx="7848600" cy="11811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rPr>
              <a:t>Martin Luther</a:t>
            </a:r>
          </a:p>
          <a:p>
            <a:pPr marL="0" indent="0" algn="ctr" eaLnBrk="1" hangingPunct="1">
              <a:buNone/>
              <a:defRPr/>
            </a:pPr>
            <a:r>
              <a:rPr lang="en-US" sz="1600" dirty="0">
                <a:effectLst>
                  <a:outerShdw blurRad="38100" dist="38100" dir="2700000" algn="tl">
                    <a:srgbClr val="000000">
                      <a:alpha val="43137"/>
                    </a:srgbClr>
                  </a:outerShdw>
                </a:effectLst>
                <a:cs typeface="Calibri" panose="020F0502020204030204" pitchFamily="34" charset="0"/>
              </a:rPr>
              <a:t>Quoted by F.W. Farrar, </a:t>
            </a:r>
            <a:r>
              <a:rPr lang="en-US" sz="1600" i="1" dirty="0">
                <a:effectLst>
                  <a:outerShdw blurRad="38100" dist="38100" dir="2700000" algn="tl">
                    <a:srgbClr val="000000">
                      <a:alpha val="43137"/>
                    </a:srgbClr>
                  </a:outerShdw>
                </a:effectLst>
                <a:cs typeface="Calibri" panose="020F0502020204030204" pitchFamily="34" charset="0"/>
              </a:rPr>
              <a:t>History of interpretation</a:t>
            </a:r>
            <a:r>
              <a:rPr lang="en-US" sz="1600" dirty="0">
                <a:effectLst>
                  <a:outerShdw blurRad="38100" dist="38100" dir="2700000" algn="tl">
                    <a:srgbClr val="000000">
                      <a:alpha val="43137"/>
                    </a:srgbClr>
                  </a:outerShdw>
                </a:effectLst>
                <a:cs typeface="Calibri" panose="020F0502020204030204" pitchFamily="34" charset="0"/>
              </a:rPr>
              <a:t> (NY: E.P. Dutton and Company, 1886), 327.</a:t>
            </a:r>
            <a:endParaRPr lang="en-US" sz="1600" dirty="0"/>
          </a:p>
        </p:txBody>
      </p:sp>
      <p:pic>
        <p:nvPicPr>
          <p:cNvPr id="5" name="Picture 4">
            <a:extLst>
              <a:ext uri="{FF2B5EF4-FFF2-40B4-BE49-F238E27FC236}">
                <a16:creationId xmlns:a16="http://schemas.microsoft.com/office/drawing/2014/main" id="{EAD549A0-B9B0-4E5A-934D-E8869F728A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1752600"/>
            <a:ext cx="182880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9222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AEB2FFC3-4B00-4FB1-B7ED-CB24AEC755C7}"/>
              </a:ext>
            </a:extLst>
          </p:cNvPr>
          <p:cNvSpPr>
            <a:spLocks noGrp="1" noChangeArrowheads="1"/>
          </p:cNvSpPr>
          <p:nvPr>
            <p:ph type="title"/>
          </p:nvPr>
        </p:nvSpPr>
        <p:spPr>
          <a:xfrm>
            <a:off x="609600" y="228600"/>
            <a:ext cx="7772400" cy="914400"/>
          </a:xfrm>
        </p:spPr>
        <p:txBody>
          <a:bodyPr/>
          <a:lstStyle/>
          <a:p>
            <a:pPr algn="ctr"/>
            <a:r>
              <a:rPr lang="en-US" altLang="en-US" sz="3600" dirty="0">
                <a:effectLst>
                  <a:outerShdw blurRad="38100" dist="38100" dir="2700000" algn="tl">
                    <a:srgbClr val="000000">
                      <a:alpha val="43137"/>
                    </a:srgbClr>
                  </a:outerShdw>
                </a:effectLst>
              </a:rPr>
              <a:t>The Five </a:t>
            </a:r>
            <a:r>
              <a:rPr lang="en-US" altLang="en-US" sz="3600" i="1" dirty="0" err="1">
                <a:effectLst>
                  <a:outerShdw blurRad="38100" dist="38100" dir="2700000" algn="tl">
                    <a:srgbClr val="000000">
                      <a:alpha val="43137"/>
                    </a:srgbClr>
                  </a:outerShdw>
                </a:effectLst>
              </a:rPr>
              <a:t>Solas</a:t>
            </a:r>
            <a:r>
              <a:rPr lang="en-US" altLang="en-US" sz="3600" i="1" dirty="0">
                <a:effectLst>
                  <a:outerShdw blurRad="38100" dist="38100" dir="2700000" algn="tl">
                    <a:srgbClr val="000000">
                      <a:alpha val="43137"/>
                    </a:srgbClr>
                  </a:outerShdw>
                </a:effectLst>
              </a:rPr>
              <a:t> </a:t>
            </a:r>
            <a:r>
              <a:rPr lang="en-US" altLang="en-US" sz="3600" dirty="0">
                <a:effectLst>
                  <a:outerShdw blurRad="38100" dist="38100" dir="2700000" algn="tl">
                    <a:srgbClr val="000000">
                      <a:alpha val="43137"/>
                    </a:srgbClr>
                  </a:outerShdw>
                </a:effectLst>
              </a:rPr>
              <a:t>(Alone or By Itself)</a:t>
            </a:r>
          </a:p>
        </p:txBody>
      </p:sp>
      <p:sp>
        <p:nvSpPr>
          <p:cNvPr id="27651" name="Rectangle 3">
            <a:extLst>
              <a:ext uri="{FF2B5EF4-FFF2-40B4-BE49-F238E27FC236}">
                <a16:creationId xmlns:a16="http://schemas.microsoft.com/office/drawing/2014/main" id="{516CFEED-7B2E-4207-B0C6-EF6163826E30}"/>
              </a:ext>
            </a:extLst>
          </p:cNvPr>
          <p:cNvSpPr>
            <a:spLocks noGrp="1" noChangeArrowheads="1"/>
          </p:cNvSpPr>
          <p:nvPr>
            <p:ph type="body" idx="1"/>
          </p:nvPr>
        </p:nvSpPr>
        <p:spPr>
          <a:xfrm>
            <a:off x="381000" y="1371600"/>
            <a:ext cx="8382000" cy="4419600"/>
          </a:xfrm>
        </p:spPr>
        <p:txBody>
          <a:bodyPr/>
          <a:lstStyle/>
          <a:p>
            <a:pPr marL="461963" indent="-461963">
              <a:spcBef>
                <a:spcPts val="0"/>
              </a:spcBef>
              <a:spcAft>
                <a:spcPts val="3600"/>
              </a:spcAft>
              <a:defRPr/>
            </a:pPr>
            <a:r>
              <a:rPr lang="en-US" i="1" dirty="0">
                <a:effectLst>
                  <a:outerShdw blurRad="38100" dist="38100" dir="2700000" algn="tl">
                    <a:srgbClr val="000000">
                      <a:alpha val="43137"/>
                    </a:srgbClr>
                  </a:outerShdw>
                </a:effectLst>
              </a:rPr>
              <a:t>Solus Christus </a:t>
            </a:r>
            <a:r>
              <a:rPr lang="en-US" dirty="0">
                <a:effectLst>
                  <a:outerShdw blurRad="38100" dist="38100" dir="2700000" algn="tl">
                    <a:srgbClr val="000000">
                      <a:alpha val="43137"/>
                    </a:srgbClr>
                  </a:outerShdw>
                </a:effectLst>
              </a:rPr>
              <a:t>– Christ alone</a:t>
            </a:r>
          </a:p>
          <a:p>
            <a:pPr marL="461963" indent="-461963">
              <a:spcBef>
                <a:spcPts val="0"/>
              </a:spcBef>
              <a:spcAft>
                <a:spcPts val="3600"/>
              </a:spcAft>
              <a:defRPr/>
            </a:pPr>
            <a:r>
              <a:rPr lang="en-US" i="1" dirty="0">
                <a:effectLst>
                  <a:outerShdw blurRad="38100" dist="38100" dir="2700000" algn="tl">
                    <a:srgbClr val="000000">
                      <a:alpha val="43137"/>
                    </a:srgbClr>
                  </a:outerShdw>
                </a:effectLst>
              </a:rPr>
              <a:t>Sola Fide </a:t>
            </a:r>
            <a:r>
              <a:rPr lang="en-US" dirty="0">
                <a:effectLst>
                  <a:outerShdw blurRad="38100" dist="38100" dir="2700000" algn="tl">
                    <a:srgbClr val="000000">
                      <a:alpha val="43137"/>
                    </a:srgbClr>
                  </a:outerShdw>
                </a:effectLst>
              </a:rPr>
              <a:t>– faith alone</a:t>
            </a:r>
          </a:p>
          <a:p>
            <a:pPr marL="461963" indent="-461963">
              <a:spcBef>
                <a:spcPts val="0"/>
              </a:spcBef>
              <a:spcAft>
                <a:spcPts val="3600"/>
              </a:spcAft>
              <a:defRPr/>
            </a:pPr>
            <a:r>
              <a:rPr lang="en-US" i="1" dirty="0">
                <a:effectLst>
                  <a:outerShdw blurRad="38100" dist="38100" dir="2700000" algn="tl">
                    <a:srgbClr val="000000">
                      <a:alpha val="43137"/>
                    </a:srgbClr>
                  </a:outerShdw>
                </a:effectLst>
              </a:rPr>
              <a:t>Sola Gratia </a:t>
            </a:r>
            <a:r>
              <a:rPr lang="en-US" dirty="0">
                <a:effectLst>
                  <a:outerShdw blurRad="38100" dist="38100" dir="2700000" algn="tl">
                    <a:srgbClr val="000000">
                      <a:alpha val="43137"/>
                    </a:srgbClr>
                  </a:outerShdw>
                </a:effectLst>
              </a:rPr>
              <a:t>– grace alone</a:t>
            </a:r>
          </a:p>
          <a:p>
            <a:pPr marL="461963" indent="-461963">
              <a:spcBef>
                <a:spcPts val="0"/>
              </a:spcBef>
              <a:spcAft>
                <a:spcPts val="3600"/>
              </a:spcAft>
              <a:defRPr/>
            </a:pPr>
            <a:r>
              <a:rPr lang="en-US" i="1" dirty="0">
                <a:effectLst>
                  <a:outerShdw blurRad="38100" dist="38100" dir="2700000" algn="tl">
                    <a:srgbClr val="000000">
                      <a:alpha val="43137"/>
                    </a:srgbClr>
                  </a:outerShdw>
                </a:effectLst>
              </a:rPr>
              <a:t>Sola Scriptura </a:t>
            </a:r>
            <a:r>
              <a:rPr lang="en-US" dirty="0">
                <a:effectLst>
                  <a:outerShdw blurRad="38100" dist="38100" dir="2700000" algn="tl">
                    <a:srgbClr val="000000">
                      <a:alpha val="43137"/>
                    </a:srgbClr>
                  </a:outerShdw>
                </a:effectLst>
              </a:rPr>
              <a:t>– Scripture alone</a:t>
            </a:r>
          </a:p>
          <a:p>
            <a:pPr marL="461963" indent="-461963">
              <a:spcBef>
                <a:spcPts val="0"/>
              </a:spcBef>
              <a:spcAft>
                <a:spcPts val="3600"/>
              </a:spcAft>
              <a:defRPr/>
            </a:pPr>
            <a:r>
              <a:rPr lang="en-US" i="1" dirty="0">
                <a:effectLst>
                  <a:outerShdw blurRad="38100" dist="38100" dir="2700000" algn="tl">
                    <a:srgbClr val="000000">
                      <a:alpha val="43137"/>
                    </a:srgbClr>
                  </a:outerShdw>
                </a:effectLst>
              </a:rPr>
              <a:t>Soli Deo Gloria </a:t>
            </a:r>
            <a:r>
              <a:rPr lang="en-US" dirty="0">
                <a:effectLst>
                  <a:outerShdw blurRad="38100" dist="38100" dir="2700000" algn="tl">
                    <a:srgbClr val="000000">
                      <a:alpha val="43137"/>
                    </a:srgbClr>
                  </a:outerShdw>
                </a:effectLst>
              </a:rPr>
              <a:t>– To the glory of God alone</a:t>
            </a:r>
            <a:endParaRPr lang="en-US" sz="2400" dirty="0">
              <a:effectLst>
                <a:outerShdw blurRad="38100" dist="38100" dir="2700000" algn="tl">
                  <a:srgbClr val="000000">
                    <a:alpha val="43137"/>
                  </a:srgbClr>
                </a:outerShdw>
              </a:effectLst>
            </a:endParaRPr>
          </a:p>
        </p:txBody>
      </p:sp>
      <p:pic>
        <p:nvPicPr>
          <p:cNvPr id="39940" name="Picture 2" descr="http://christianfaithinamerica.com/wp-content/uploads/2014/12/The-Five-Solas-672x372.jpg">
            <a:extLst>
              <a:ext uri="{FF2B5EF4-FFF2-40B4-BE49-F238E27FC236}">
                <a16:creationId xmlns:a16="http://schemas.microsoft.com/office/drawing/2014/main" id="{46A2F610-8CE8-4A5B-8F3A-F9A10BD0A52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62600" y="1981200"/>
            <a:ext cx="33035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85900" y="228600"/>
            <a:ext cx="6172200" cy="1143000"/>
          </a:xfrm>
        </p:spPr>
        <p:txBody>
          <a:bodyPr/>
          <a:lstStyle/>
          <a:p>
            <a:pPr algn="ctr"/>
            <a:r>
              <a:rPr lang="en-US" sz="3600" dirty="0"/>
              <a:t>J. Dwight Pentecost</a:t>
            </a:r>
            <a:br>
              <a:rPr lang="en-US" sz="3600" dirty="0"/>
            </a:br>
            <a:r>
              <a:rPr lang="en-US" sz="2000" i="1" dirty="0">
                <a:solidFill>
                  <a:schemeClr val="tx1"/>
                </a:solidFill>
              </a:rPr>
              <a:t>Things to Come, </a:t>
            </a:r>
            <a:r>
              <a:rPr lang="en-US" sz="2000" dirty="0">
                <a:solidFill>
                  <a:schemeClr val="tx1"/>
                </a:solidFill>
              </a:rPr>
              <a:t>Page 168</a:t>
            </a:r>
          </a:p>
        </p:txBody>
      </p:sp>
      <p:sp>
        <p:nvSpPr>
          <p:cNvPr id="16387" name="Rectangle 3"/>
          <p:cNvSpPr>
            <a:spLocks noGrp="1" noChangeArrowheads="1"/>
          </p:cNvSpPr>
          <p:nvPr>
            <p:ph type="body" idx="1"/>
          </p:nvPr>
        </p:nvSpPr>
        <p:spPr>
          <a:xfrm>
            <a:off x="457200" y="1524000"/>
            <a:ext cx="8229600" cy="4876800"/>
          </a:xfrm>
        </p:spPr>
        <p:txBody>
          <a:bodyPr/>
          <a:lstStyle/>
          <a:p>
            <a:pPr marL="0" indent="0" algn="just">
              <a:buFontTx/>
              <a:buNone/>
              <a:defRPr/>
            </a:pPr>
            <a:r>
              <a:rPr lang="en-US" dirty="0">
                <a:effectLst/>
              </a:rPr>
              <a:t>“If the same line of reasoning were followed one would not accept the doctrine of justification by faith, for it was not clearly taught until the Reformation. The failure to discern the teaching of Scripture does not nullify that teaching</a:t>
            </a:r>
            <a:r>
              <a:rPr lang="en-US" i="1" dirty="0"/>
              <a:t>.”</a:t>
            </a:r>
          </a:p>
        </p:txBody>
      </p:sp>
      <p:pic>
        <p:nvPicPr>
          <p:cNvPr id="5" name="Picture 2" descr="Image result for j. dwight pentecost">
            <a:extLst>
              <a:ext uri="{FF2B5EF4-FFF2-40B4-BE49-F238E27FC236}">
                <a16:creationId xmlns:a16="http://schemas.microsoft.com/office/drawing/2014/main" id="{6B88D949-C957-4022-BA77-C317BC0BB6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19400" y="4267199"/>
            <a:ext cx="38100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0515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7034A-A0E8-4059-97C0-3CAD860D94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88067" name="Rectangle 3">
            <a:extLst>
              <a:ext uri="{FF2B5EF4-FFF2-40B4-BE49-F238E27FC236}">
                <a16:creationId xmlns:a16="http://schemas.microsoft.com/office/drawing/2014/main" id="{5243DBF7-5D0B-4CFB-9387-A163DA576649}"/>
              </a:ext>
            </a:extLst>
          </p:cNvPr>
          <p:cNvSpPr>
            <a:spLocks noGrp="1" noChangeArrowheads="1"/>
          </p:cNvSpPr>
          <p:nvPr>
            <p:ph type="body" idx="1"/>
          </p:nvPr>
        </p:nvSpPr>
        <p:spPr>
          <a:xfrm>
            <a:off x="0" y="0"/>
            <a:ext cx="9144000" cy="2819400"/>
          </a:xfrm>
        </p:spPr>
        <p:txBody>
          <a:bodyPr/>
          <a:lstStyle/>
          <a:p>
            <a:pPr marL="0" indent="0" algn="ctr" defTabSz="514350">
              <a:spcBef>
                <a:spcPts val="0"/>
              </a:spcBef>
              <a:spcAft>
                <a:spcPts val="1200"/>
              </a:spcAft>
              <a:buNone/>
              <a:defRPr/>
            </a:pPr>
            <a:r>
              <a:rPr lang="en-US" sz="4000" kern="1200" dirty="0">
                <a:solidFill>
                  <a:srgbClr val="00FFFF"/>
                </a:solidFill>
                <a:ea typeface="+mj-ea"/>
                <a:cs typeface="Calibri" panose="020F0502020204030204" pitchFamily="34" charset="0"/>
              </a:rPr>
              <a:t>Acts 20:29</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“For I know this, that </a:t>
            </a:r>
            <a:r>
              <a:rPr lang="en-US" sz="3600" b="1" i="1" u="sng" dirty="0">
                <a:solidFill>
                  <a:srgbClr val="FFFFCC"/>
                </a:solidFill>
                <a:effectLst>
                  <a:outerShdw blurRad="38100" dist="38100" dir="2700000" algn="tl">
                    <a:srgbClr val="000000">
                      <a:alpha val="43137"/>
                    </a:srgbClr>
                  </a:outerShdw>
                </a:effectLst>
              </a:rPr>
              <a:t>after my departure</a:t>
            </a:r>
            <a:r>
              <a:rPr lang="en-US" sz="3600" dirty="0">
                <a:effectLst>
                  <a:outerShdw blurRad="38100" dist="38100" dir="2700000" algn="tl">
                    <a:srgbClr val="000000">
                      <a:alpha val="43137"/>
                    </a:srgbClr>
                  </a:outerShdw>
                </a:effectLst>
              </a:rPr>
              <a:t> savage wolves will come in among you, not sparing the flock.” (Italics added). </a:t>
            </a:r>
          </a:p>
        </p:txBody>
      </p:sp>
      <p:pic>
        <p:nvPicPr>
          <p:cNvPr id="3" name="Picture 2">
            <a:extLst>
              <a:ext uri="{FF2B5EF4-FFF2-40B4-BE49-F238E27FC236}">
                <a16:creationId xmlns:a16="http://schemas.microsoft.com/office/drawing/2014/main" id="{BC383EDF-94A0-42FD-A9FC-7CF992D5A310}"/>
              </a:ext>
            </a:extLst>
          </p:cNvPr>
          <p:cNvPicPr>
            <a:picLocks noChangeAspect="1"/>
          </p:cNvPicPr>
          <p:nvPr/>
        </p:nvPicPr>
        <p:blipFill>
          <a:blip r:embed="rId3"/>
          <a:stretch>
            <a:fillRect/>
          </a:stretch>
        </p:blipFill>
        <p:spPr>
          <a:xfrm>
            <a:off x="3696114" y="2590800"/>
            <a:ext cx="1751772" cy="2286000"/>
          </a:xfrm>
          <a:prstGeom prst="rect">
            <a:avLst/>
          </a:prstGeom>
        </p:spPr>
      </p:pic>
    </p:spTree>
    <p:extLst>
      <p:ext uri="{BB962C8B-B14F-4D97-AF65-F5344CB8AC3E}">
        <p14:creationId xmlns:p14="http://schemas.microsoft.com/office/powerpoint/2010/main" val="3150262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The opposing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9124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16933" y="1143000"/>
            <a:ext cx="9144000" cy="3943350"/>
          </a:xfrm>
        </p:spPr>
        <p:txBody>
          <a:bodyPr/>
          <a:lstStyle/>
          <a:p>
            <a:pPr marL="461963" indent="-461963" algn="just">
              <a:spcBef>
                <a:spcPct val="0"/>
              </a:spcBef>
              <a:spcAft>
                <a:spcPts val="3000"/>
              </a:spcAft>
              <a:buClr>
                <a:srgbClr val="FF99FF"/>
              </a:buClr>
              <a:buSzPct val="100000"/>
              <a:buFont typeface="+mj-lt"/>
              <a:buAutoNum type="alphaUcPeriod"/>
            </a:pPr>
            <a:r>
              <a:rPr lang="en-US" dirty="0">
                <a:effectLst>
                  <a:outerShdw blurRad="38100" dist="38100" dir="2700000" algn="tl">
                    <a:srgbClr val="000000">
                      <a:alpha val="43137"/>
                    </a:srgbClr>
                  </a:outerShdw>
                </a:effectLst>
              </a:rPr>
              <a:t>First, the issue is not when the view became popular but if it is taught in the Bible.</a:t>
            </a:r>
            <a:endParaRPr lang="en-US" altLang="en-US" dirty="0">
              <a:effectLst>
                <a:outerShdw blurRad="38100" dist="38100" dir="2700000" algn="tl">
                  <a:srgbClr val="000000">
                    <a:alpha val="43137"/>
                  </a:srgbClr>
                </a:outerShdw>
              </a:effectLst>
            </a:endParaRPr>
          </a:p>
          <a:p>
            <a:pPr marL="461963" indent="-461963" algn="just">
              <a:spcBef>
                <a:spcPct val="0"/>
              </a:spcBef>
              <a:spcAft>
                <a:spcPts val="3000"/>
              </a:spcAft>
              <a:buClr>
                <a:srgbClr val="FF99FF"/>
              </a:buClr>
              <a:buSzPct val="100000"/>
              <a:buFont typeface="+mj-lt"/>
              <a:buAutoNum type="alphaUcPeriod"/>
            </a:pPr>
            <a:r>
              <a:rPr lang="en-US" b="1" u="sng" dirty="0">
                <a:solidFill>
                  <a:srgbClr val="FFFFCC"/>
                </a:solidFill>
                <a:effectLst>
                  <a:outerShdw blurRad="38100" dist="38100" dir="2700000" algn="tl">
                    <a:srgbClr val="000000">
                      <a:alpha val="43137"/>
                    </a:srgbClr>
                  </a:outerShdw>
                </a:effectLst>
              </a:rPr>
              <a:t>Second, the notion that the earliest Church Fathers were universally post-tribulational is a highly debatable proposition.</a:t>
            </a:r>
            <a:endParaRPr lang="en-US" altLang="en-US" b="1" u="sng" dirty="0">
              <a:solidFill>
                <a:srgbClr val="FFFFCC"/>
              </a:solidFill>
              <a:effectLst>
                <a:outerShdw blurRad="38100" dist="38100" dir="2700000" algn="tl">
                  <a:srgbClr val="000000">
                    <a:alpha val="43137"/>
                  </a:srgbClr>
                </a:outerShdw>
              </a:effectLst>
            </a:endParaRPr>
          </a:p>
          <a:p>
            <a:pPr marL="461963" indent="-461963" algn="just">
              <a:spcBef>
                <a:spcPct val="0"/>
              </a:spcBef>
              <a:spcAft>
                <a:spcPts val="3000"/>
              </a:spcAft>
              <a:buClr>
                <a:srgbClr val="FF99FF"/>
              </a:buClr>
              <a:buSzPct val="100000"/>
              <a:buFont typeface="+mj-lt"/>
              <a:buAutoNum type="alphaUcPeriod"/>
            </a:pPr>
            <a:r>
              <a:rPr lang="en-US" dirty="0">
                <a:effectLst>
                  <a:outerShdw blurRad="38100" dist="38100" dir="2700000" algn="tl">
                    <a:srgbClr val="000000">
                      <a:alpha val="43137"/>
                    </a:srgbClr>
                  </a:outerShdw>
                </a:effectLst>
              </a:rPr>
              <a:t>Third, prophetic truth is designed by the Holy Spirit to become progressively more understandable as the world approaches the allotted time period when the prophecies will be fulfilled.</a:t>
            </a:r>
          </a:p>
        </p:txBody>
      </p:sp>
      <p:sp>
        <p:nvSpPr>
          <p:cNvPr id="6" name="Rectangle 2">
            <a:extLst>
              <a:ext uri="{FF2B5EF4-FFF2-40B4-BE49-F238E27FC236}">
                <a16:creationId xmlns:a16="http://schemas.microsoft.com/office/drawing/2014/main" id="{A0336BAD-71B6-4B63-A483-8830CE04F973}"/>
              </a:ext>
            </a:extLst>
          </p:cNvPr>
          <p:cNvSpPr txBox="1">
            <a:spLocks noChangeArrowheads="1"/>
          </p:cNvSpPr>
          <p:nvPr/>
        </p:nvSpPr>
        <p:spPr bwMode="auto">
          <a:xfrm>
            <a:off x="351367" y="228600"/>
            <a:ext cx="8441267"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dirty="0">
                <a:solidFill>
                  <a:srgbClr val="00FFFF"/>
                </a:solidFill>
                <a:effectLst>
                  <a:outerShdw blurRad="38100" dist="38100" dir="2700000" algn="tl">
                    <a:srgbClr val="000000">
                      <a:alpha val="43137"/>
                    </a:srgbClr>
                  </a:outerShdw>
                </a:effectLst>
              </a:rPr>
              <a:t>Post-</a:t>
            </a:r>
            <a:r>
              <a:rPr lang="en-US" sz="3600" dirty="0" err="1">
                <a:solidFill>
                  <a:srgbClr val="00FFFF"/>
                </a:solidFill>
                <a:effectLst>
                  <a:outerShdw blurRad="38100" dist="38100" dir="2700000" algn="tl">
                    <a:srgbClr val="000000">
                      <a:alpha val="43137"/>
                    </a:srgbClr>
                  </a:outerShdw>
                </a:effectLst>
              </a:rPr>
              <a:t>tribulationalism’s</a:t>
            </a:r>
            <a:r>
              <a:rPr lang="en-US" sz="3600" dirty="0">
                <a:solidFill>
                  <a:srgbClr val="00FFFF"/>
                </a:solidFill>
                <a:effectLst>
                  <a:outerShdw blurRad="38100" dist="38100" dir="2700000" algn="tl">
                    <a:srgbClr val="000000">
                      <a:alpha val="43137"/>
                    </a:srgbClr>
                  </a:outerShdw>
                </a:effectLst>
              </a:rPr>
              <a:t> Appeal to Antiquity?</a:t>
            </a:r>
            <a:endParaRPr lang="en-US" altLang="en-US" sz="3600" kern="0" dirty="0">
              <a:solidFill>
                <a:srgbClr val="00FFFF"/>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8009059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85900" y="228600"/>
            <a:ext cx="6172200" cy="1143000"/>
          </a:xfrm>
        </p:spPr>
        <p:txBody>
          <a:bodyPr/>
          <a:lstStyle/>
          <a:p>
            <a:pPr algn="ctr"/>
            <a:r>
              <a:rPr lang="en-US" sz="3600" dirty="0"/>
              <a:t>J. Dwight Pentecost</a:t>
            </a:r>
            <a:br>
              <a:rPr lang="en-US" sz="3600" dirty="0"/>
            </a:br>
            <a:r>
              <a:rPr lang="en-US" sz="2000" i="1" dirty="0">
                <a:solidFill>
                  <a:schemeClr val="tx1"/>
                </a:solidFill>
              </a:rPr>
              <a:t>Things to Come, </a:t>
            </a:r>
            <a:r>
              <a:rPr lang="en-US" sz="2000" dirty="0">
                <a:solidFill>
                  <a:schemeClr val="tx1"/>
                </a:solidFill>
              </a:rPr>
              <a:t>Page 168</a:t>
            </a:r>
          </a:p>
        </p:txBody>
      </p:sp>
      <p:sp>
        <p:nvSpPr>
          <p:cNvPr id="16387" name="Rectangle 3"/>
          <p:cNvSpPr>
            <a:spLocks noGrp="1" noChangeArrowheads="1"/>
          </p:cNvSpPr>
          <p:nvPr>
            <p:ph type="body" idx="1"/>
          </p:nvPr>
        </p:nvSpPr>
        <p:spPr>
          <a:xfrm>
            <a:off x="457200" y="1524000"/>
            <a:ext cx="8229600" cy="4876800"/>
          </a:xfrm>
        </p:spPr>
        <p:txBody>
          <a:bodyPr/>
          <a:lstStyle/>
          <a:p>
            <a:pPr marL="0" indent="0" algn="just">
              <a:buFontTx/>
              <a:buNone/>
              <a:defRPr/>
            </a:pPr>
            <a:r>
              <a:rPr lang="en-US" dirty="0">
                <a:effectLst/>
              </a:rPr>
              <a:t>“The early church lived in the light of the belief in the imminent return of Christ. Their expectation was that Christ might return at any time. Pre-</a:t>
            </a:r>
            <a:r>
              <a:rPr lang="en-US" dirty="0" err="1">
                <a:effectLst/>
              </a:rPr>
              <a:t>tribulationism</a:t>
            </a:r>
            <a:r>
              <a:rPr lang="en-US" dirty="0">
                <a:effectLst/>
              </a:rPr>
              <a:t> is the only position consistent with this doctrine of imminence</a:t>
            </a:r>
            <a:r>
              <a:rPr lang="en-US" i="1" dirty="0"/>
              <a:t>.”</a:t>
            </a:r>
          </a:p>
        </p:txBody>
      </p:sp>
      <p:pic>
        <p:nvPicPr>
          <p:cNvPr id="5" name="Picture 2" descr="Image result for j. dwight pentecost">
            <a:extLst>
              <a:ext uri="{FF2B5EF4-FFF2-40B4-BE49-F238E27FC236}">
                <a16:creationId xmlns:a16="http://schemas.microsoft.com/office/drawing/2014/main" id="{6B88D949-C957-4022-BA77-C317BC0BB6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19400" y="4267199"/>
            <a:ext cx="38100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0442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00200"/>
            <a:ext cx="9144000" cy="4031873"/>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Silver says of the apostolic fathers that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expected the return of the Lord in their day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believed the time was imminent because the Lord had taught them to live in a watchful attitude.” Concerning the ante Nicene fathers, he says: “by tradition they knew the faith of the apostles.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taught the doctrine of the imminent and pre-millennial return of the 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3" name="Rectangle 2"/>
          <p:cNvSpPr/>
          <p:nvPr/>
        </p:nvSpPr>
        <p:spPr>
          <a:xfrm>
            <a:off x="1938338" y="228600"/>
            <a:ext cx="5267324" cy="1277273"/>
          </a:xfrm>
          <a:prstGeom prst="rect">
            <a:avLst/>
          </a:prstGeom>
        </p:spPr>
        <p:txBody>
          <a:bodyPr wrap="square">
            <a:spAutoFit/>
          </a:body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Jesse Forest Silver</a:t>
            </a:r>
          </a:p>
          <a:p>
            <a:pPr algn="ctr"/>
            <a:r>
              <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Lord’s Return: Seen in History and in Scripture as Premillennial and Imminent (NY: </a:t>
            </a:r>
            <a:r>
              <a:rPr lang="en-US" sz="18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Revell</a:t>
            </a:r>
            <a:r>
              <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1914), 62-64.</a:t>
            </a:r>
          </a:p>
        </p:txBody>
      </p:sp>
    </p:spTree>
    <p:extLst>
      <p:ext uri="{BB962C8B-B14F-4D97-AF65-F5344CB8AC3E}">
        <p14:creationId xmlns:p14="http://schemas.microsoft.com/office/powerpoint/2010/main" val="42614957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228600"/>
            <a:ext cx="9144000" cy="1600200"/>
          </a:xfrm>
        </p:spPr>
        <p:txBody>
          <a:bodyPr/>
          <a:lstStyle/>
          <a:p>
            <a:pPr algn="ctr" eaLnBrk="1" hangingPunct="1">
              <a:spcAft>
                <a:spcPts val="600"/>
              </a:spcAft>
            </a:pPr>
            <a:r>
              <a:rPr lang="en-US" sz="3600" i="1" dirty="0">
                <a:effectLst>
                  <a:outerShdw blurRad="38100" dist="38100" dir="2700000" algn="tl">
                    <a:srgbClr val="000000">
                      <a:alpha val="43137"/>
                    </a:srgbClr>
                  </a:outerShdw>
                </a:effectLst>
                <a:cs typeface="Calibri" panose="020F0502020204030204" pitchFamily="34" charset="0"/>
              </a:rPr>
              <a:t>Second Epistle of Clement </a:t>
            </a:r>
            <a:br>
              <a:rPr lang="en-US" sz="3600" i="1" dirty="0">
                <a:effectLst>
                  <a:outerShdw blurRad="38100" dist="38100" dir="2700000" algn="tl">
                    <a:srgbClr val="000000">
                      <a:alpha val="43137"/>
                    </a:srgbClr>
                  </a:outerShdw>
                </a:effectLst>
                <a:cs typeface="Calibri" panose="020F0502020204030204" pitchFamily="34" charset="0"/>
              </a:rPr>
            </a:br>
            <a:r>
              <a:rPr lang="en-US" sz="3600" i="1" dirty="0">
                <a:effectLst>
                  <a:outerShdw blurRad="38100" dist="38100" dir="2700000" algn="tl">
                    <a:srgbClr val="000000">
                      <a:alpha val="43137"/>
                    </a:srgbClr>
                  </a:outerShdw>
                </a:effectLst>
                <a:cs typeface="Calibri" panose="020F0502020204030204" pitchFamily="34" charset="0"/>
              </a:rPr>
              <a:t>to the Corinthians</a:t>
            </a:r>
            <a:r>
              <a:rPr lang="en-US" sz="3600" dirty="0">
                <a:effectLst>
                  <a:outerShdw blurRad="38100" dist="38100" dir="2700000" algn="tl">
                    <a:srgbClr val="000000">
                      <a:alpha val="43137"/>
                    </a:srgbClr>
                  </a:outerShdw>
                </a:effectLst>
                <a:cs typeface="Calibri" panose="020F0502020204030204" pitchFamily="34" charset="0"/>
              </a:rPr>
              <a:t> 4.15.</a:t>
            </a:r>
            <a:r>
              <a:rPr lang="en-US" altLang="en-US" sz="3600" dirty="0">
                <a:effectLst>
                  <a:outerShdw blurRad="38100" dist="38100" dir="2700000" algn="tl">
                    <a:srgbClr val="000000">
                      <a:alpha val="43137"/>
                    </a:srgbClr>
                  </a:outerShdw>
                </a:effectLst>
                <a:cs typeface="Calibri" panose="020F0502020204030204" pitchFamily="34" charset="0"/>
              </a:rPr>
              <a:t> </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(A.D. 95</a:t>
            </a: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‒140</a:t>
            </a: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8435" name="Rectangle 3"/>
          <p:cNvSpPr>
            <a:spLocks noGrp="1" noChangeArrowheads="1"/>
          </p:cNvSpPr>
          <p:nvPr>
            <p:ph idx="1"/>
          </p:nvPr>
        </p:nvSpPr>
        <p:spPr>
          <a:xfrm>
            <a:off x="0" y="2057400"/>
            <a:ext cx="9144000" cy="1828800"/>
          </a:xfrm>
        </p:spPr>
        <p:txBody>
          <a:bodyPr/>
          <a:lstStyle/>
          <a:p>
            <a:pPr marL="0" indent="0" algn="just" eaLnBrk="1" hangingPunct="1">
              <a:buNone/>
              <a:defRPr/>
            </a:pPr>
            <a:r>
              <a:rPr lang="en-US" dirty="0">
                <a:effectLst>
                  <a:outerShdw blurRad="38100" dist="38100" dir="2700000" algn="tl">
                    <a:srgbClr val="000000">
                      <a:alpha val="43137"/>
                    </a:srgbClr>
                  </a:outerShdw>
                </a:effectLst>
                <a:cs typeface="Calibri" panose="020F0502020204030204" pitchFamily="34" charset="0"/>
              </a:rPr>
              <a:t>“Wherefore let us every hour expect the kingdom of God in love and righteousness; because we know not the day of God's appearing</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4">
            <a:extLst>
              <a:ext uri="{FF2B5EF4-FFF2-40B4-BE49-F238E27FC236}">
                <a16:creationId xmlns:a16="http://schemas.microsoft.com/office/drawing/2014/main" id="{0D36CF9B-1005-4261-AF31-9D1F67B11FE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98421" y="4114800"/>
            <a:ext cx="1747158" cy="217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031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228600"/>
            <a:ext cx="7772400" cy="914400"/>
          </a:xfrm>
        </p:spPr>
        <p:txBody>
          <a:bodyPr/>
          <a:lstStyle/>
          <a:p>
            <a:pPr algn="ctr" eaLnBrk="1" hangingPunct="1">
              <a:spcAft>
                <a:spcPts val="600"/>
              </a:spcAft>
            </a:pPr>
            <a:r>
              <a:rPr lang="en-US" sz="3600" i="1" dirty="0">
                <a:effectLst>
                  <a:outerShdw blurRad="38100" dist="38100" dir="2700000" algn="tl">
                    <a:srgbClr val="000000">
                      <a:alpha val="43137"/>
                    </a:srgbClr>
                  </a:outerShdw>
                </a:effectLst>
                <a:cs typeface="Calibri" panose="020F0502020204030204" pitchFamily="34" charset="0"/>
              </a:rPr>
              <a:t>Didache</a:t>
            </a:r>
            <a:r>
              <a:rPr lang="en-US" sz="3600" dirty="0">
                <a:effectLst>
                  <a:outerShdw blurRad="38100" dist="38100" dir="2700000" algn="tl">
                    <a:srgbClr val="000000">
                      <a:alpha val="43137"/>
                    </a:srgbClr>
                  </a:outerShdw>
                </a:effectLst>
                <a:cs typeface="Calibri" panose="020F0502020204030204" pitchFamily="34" charset="0"/>
              </a:rPr>
              <a:t> 16.1.</a:t>
            </a:r>
            <a:r>
              <a:rPr lang="en-US" altLang="en-US" sz="3600" dirty="0">
                <a:effectLst>
                  <a:outerShdw blurRad="38100" dist="38100" dir="2700000" algn="tl">
                    <a:srgbClr val="000000">
                      <a:alpha val="43137"/>
                    </a:srgbClr>
                  </a:outerShdw>
                </a:effectLst>
                <a:cs typeface="Calibri" panose="020F0502020204030204" pitchFamily="34" charset="0"/>
              </a:rPr>
              <a:t> </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(A.D. </a:t>
            </a: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120</a:t>
            </a: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8435" name="Rectangle 3"/>
          <p:cNvSpPr>
            <a:spLocks noGrp="1" noChangeArrowheads="1"/>
          </p:cNvSpPr>
          <p:nvPr>
            <p:ph idx="1"/>
          </p:nvPr>
        </p:nvSpPr>
        <p:spPr>
          <a:xfrm>
            <a:off x="0" y="2057400"/>
            <a:ext cx="9144000" cy="1905000"/>
          </a:xfrm>
        </p:spPr>
        <p:txBody>
          <a:bodyPr/>
          <a:lstStyle/>
          <a:p>
            <a:pPr marL="0" indent="0" algn="just" eaLnBrk="1" hangingPunct="1">
              <a:buNone/>
              <a:defRPr/>
            </a:pPr>
            <a:r>
              <a:rPr lang="en-US" dirty="0">
                <a:effectLst>
                  <a:outerShdw blurRad="38100" dist="38100" dir="2700000" algn="tl">
                    <a:srgbClr val="000000">
                      <a:alpha val="43137"/>
                    </a:srgbClr>
                  </a:outerShdw>
                </a:effectLst>
                <a:cs typeface="Calibri" panose="020F0502020204030204" pitchFamily="34" charset="0"/>
              </a:rPr>
              <a:t>“Watch for your life's sake. Let not your lamps be quenched, nor your loins unloosed; but be ready, for you know not the hour in which our Lord will come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99915EA9-04DC-473A-A790-3B1E1A82FB7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98421" y="4114800"/>
            <a:ext cx="1747158" cy="217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3813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228600"/>
            <a:ext cx="7772400" cy="914400"/>
          </a:xfrm>
        </p:spPr>
        <p:txBody>
          <a:bodyPr/>
          <a:lstStyle/>
          <a:p>
            <a:pPr algn="ctr" eaLnBrk="1" hangingPunct="1">
              <a:spcAft>
                <a:spcPts val="600"/>
              </a:spcAft>
            </a:pPr>
            <a:r>
              <a:rPr lang="en-US" sz="3600" i="1" dirty="0">
                <a:effectLst>
                  <a:outerShdw blurRad="38100" dist="38100" dir="2700000" algn="tl">
                    <a:srgbClr val="000000">
                      <a:alpha val="43137"/>
                    </a:srgbClr>
                  </a:outerShdw>
                </a:effectLst>
                <a:cs typeface="Calibri" panose="020F0502020204030204" pitchFamily="34" charset="0"/>
              </a:rPr>
              <a:t>Epistle of Barnabas</a:t>
            </a:r>
            <a:r>
              <a:rPr lang="en-US" sz="3600" dirty="0">
                <a:effectLst>
                  <a:outerShdw blurRad="38100" dist="38100" dir="2700000" algn="tl">
                    <a:srgbClr val="000000">
                      <a:alpha val="43137"/>
                    </a:srgbClr>
                  </a:outerShdw>
                </a:effectLst>
                <a:cs typeface="Calibri" panose="020F0502020204030204" pitchFamily="34" charset="0"/>
              </a:rPr>
              <a:t> 21.</a:t>
            </a:r>
            <a:r>
              <a:rPr lang="en-US" altLang="en-US" sz="3600" dirty="0">
                <a:effectLst>
                  <a:outerShdw blurRad="38100" dist="38100" dir="2700000" algn="tl">
                    <a:srgbClr val="000000">
                      <a:alpha val="43137"/>
                    </a:srgbClr>
                  </a:outerShdw>
                </a:effectLst>
                <a:cs typeface="Calibri" panose="020F0502020204030204" pitchFamily="34" charset="0"/>
              </a:rPr>
              <a:t> </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(A.D. 7</a:t>
            </a: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0‒135</a:t>
            </a: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8435" name="Rectangle 3"/>
          <p:cNvSpPr>
            <a:spLocks noGrp="1" noChangeArrowheads="1"/>
          </p:cNvSpPr>
          <p:nvPr>
            <p:ph idx="1"/>
          </p:nvPr>
        </p:nvSpPr>
        <p:spPr>
          <a:xfrm>
            <a:off x="0" y="2057400"/>
            <a:ext cx="9144000" cy="1371600"/>
          </a:xfrm>
        </p:spPr>
        <p:txBody>
          <a:bodyPr/>
          <a:lstStyle/>
          <a:p>
            <a:pPr marL="0" indent="0" algn="just" eaLnBrk="1" hangingPunct="1">
              <a:buNone/>
              <a:defRPr/>
            </a:pPr>
            <a:r>
              <a:rPr lang="en-US" dirty="0">
                <a:effectLst>
                  <a:outerShdw blurRad="38100" dist="38100" dir="2700000" algn="tl">
                    <a:srgbClr val="000000">
                      <a:alpha val="43137"/>
                    </a:srgbClr>
                  </a:outerShdw>
                </a:effectLst>
                <a:cs typeface="Calibri" panose="020F0502020204030204" pitchFamily="34" charset="0"/>
              </a:rPr>
              <a:t>“For the day is at hand on which all things shall perish with the evil [one]. The Lord is near, and His reward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9168C507-7E53-4BC4-80FE-67C52B31572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98421" y="4114800"/>
            <a:ext cx="1747158" cy="217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8337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228600"/>
            <a:ext cx="7772400" cy="914400"/>
          </a:xfrm>
        </p:spPr>
        <p:txBody>
          <a:bodyPr/>
          <a:lstStyle/>
          <a:p>
            <a:pPr algn="ctr" eaLnBrk="1" hangingPunct="1">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Pseudo Ephraem </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(4</a:t>
            </a:r>
            <a:r>
              <a:rPr lang="en-US" altLang="en-US" sz="2800" baseline="300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a:t>
            </a: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-6</a:t>
            </a:r>
            <a:r>
              <a:rPr lang="en-US" altLang="en-US" sz="2800" baseline="300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a:t>
            </a: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century A.D.)</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8435" name="Rectangle 3"/>
          <p:cNvSpPr>
            <a:spLocks noGrp="1" noChangeArrowheads="1"/>
          </p:cNvSpPr>
          <p:nvPr>
            <p:ph idx="1"/>
          </p:nvPr>
        </p:nvSpPr>
        <p:spPr>
          <a:xfrm>
            <a:off x="0" y="1600200"/>
            <a:ext cx="9144000" cy="4114800"/>
          </a:xfrm>
        </p:spPr>
        <p:txBody>
          <a:bodyPr/>
          <a:lstStyle/>
          <a:p>
            <a:pPr marL="0" indent="0" algn="just" eaLnBrk="1" hangingPunct="1">
              <a:buNone/>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therefore do we not reject every care of earthly actions and prepare ourselves for the meeting of the Lord Christ, so that he may draw us from the confusion, which overwhelms all the world…For all the saints and the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elect of God are gathered, prior to the tribulation</a:t>
            </a:r>
            <a:r>
              <a:rPr lang="en-US"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 to come, and are taken to the Lord lest they see the confusion that is to overwhelm the world because of our sins.”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16933" y="1143000"/>
            <a:ext cx="9144000" cy="3943350"/>
          </a:xfrm>
        </p:spPr>
        <p:txBody>
          <a:bodyPr/>
          <a:lstStyle/>
          <a:p>
            <a:pPr marL="461963" indent="-461963" algn="just">
              <a:spcBef>
                <a:spcPct val="0"/>
              </a:spcBef>
              <a:spcAft>
                <a:spcPts val="3000"/>
              </a:spcAft>
              <a:buClr>
                <a:srgbClr val="FF99FF"/>
              </a:buClr>
              <a:buSzPct val="100000"/>
              <a:buFont typeface="+mj-lt"/>
              <a:buAutoNum type="alphaUcPeriod"/>
            </a:pPr>
            <a:r>
              <a:rPr lang="en-US" dirty="0">
                <a:effectLst>
                  <a:outerShdw blurRad="38100" dist="38100" dir="2700000" algn="tl">
                    <a:srgbClr val="000000">
                      <a:alpha val="43137"/>
                    </a:srgbClr>
                  </a:outerShdw>
                </a:effectLst>
              </a:rPr>
              <a:t>First, the issue is not when the view became popular but if it is taught in the Bible.</a:t>
            </a:r>
            <a:endParaRPr lang="en-US" altLang="en-US" dirty="0">
              <a:effectLst>
                <a:outerShdw blurRad="38100" dist="38100" dir="2700000" algn="tl">
                  <a:srgbClr val="000000">
                    <a:alpha val="43137"/>
                  </a:srgbClr>
                </a:outerShdw>
              </a:effectLst>
            </a:endParaRPr>
          </a:p>
          <a:p>
            <a:pPr marL="461963" indent="-461963" algn="just">
              <a:spcBef>
                <a:spcPct val="0"/>
              </a:spcBef>
              <a:spcAft>
                <a:spcPts val="3000"/>
              </a:spcAft>
              <a:buClr>
                <a:srgbClr val="FF99FF"/>
              </a:buClr>
              <a:buSzPct val="100000"/>
              <a:buFont typeface="+mj-lt"/>
              <a:buAutoNum type="alphaUcPeriod"/>
            </a:pPr>
            <a:r>
              <a:rPr lang="en-US" dirty="0">
                <a:effectLst>
                  <a:outerShdw blurRad="38100" dist="38100" dir="2700000" algn="tl">
                    <a:srgbClr val="000000">
                      <a:alpha val="43137"/>
                    </a:srgbClr>
                  </a:outerShdw>
                </a:effectLst>
              </a:rPr>
              <a:t>Second, the notion that the earliest Church Fathers were universally post-tribulational is a highly debatable proposition.</a:t>
            </a:r>
            <a:endParaRPr lang="en-US" altLang="en-US" dirty="0">
              <a:effectLst>
                <a:outerShdw blurRad="38100" dist="38100" dir="2700000" algn="tl">
                  <a:srgbClr val="000000">
                    <a:alpha val="43137"/>
                  </a:srgbClr>
                </a:outerShdw>
              </a:effectLst>
            </a:endParaRPr>
          </a:p>
          <a:p>
            <a:pPr marL="461963" indent="-461963" algn="just">
              <a:spcBef>
                <a:spcPct val="0"/>
              </a:spcBef>
              <a:spcAft>
                <a:spcPts val="3000"/>
              </a:spcAft>
              <a:buClr>
                <a:srgbClr val="FF99FF"/>
              </a:buClr>
              <a:buSzPct val="100000"/>
              <a:buFont typeface="+mj-lt"/>
              <a:buAutoNum type="alphaUcPeriod"/>
            </a:pPr>
            <a:r>
              <a:rPr lang="en-US" sz="3100" b="1" u="sng" dirty="0">
                <a:solidFill>
                  <a:srgbClr val="FFFFCC"/>
                </a:solidFill>
                <a:effectLst>
                  <a:outerShdw blurRad="38100" dist="38100" dir="2700000" algn="tl">
                    <a:srgbClr val="000000">
                      <a:alpha val="43137"/>
                    </a:srgbClr>
                  </a:outerShdw>
                </a:effectLst>
              </a:rPr>
              <a:t>Third, prophetic truth is designed by the Holy Spirit to become progressively more understandable as the world approaches the allotted time period when the prophecies will be fulfilled.</a:t>
            </a:r>
          </a:p>
        </p:txBody>
      </p:sp>
      <p:sp>
        <p:nvSpPr>
          <p:cNvPr id="6" name="Rectangle 2">
            <a:extLst>
              <a:ext uri="{FF2B5EF4-FFF2-40B4-BE49-F238E27FC236}">
                <a16:creationId xmlns:a16="http://schemas.microsoft.com/office/drawing/2014/main" id="{092F093C-B181-495C-AAE3-B1D63E1B0D99}"/>
              </a:ext>
            </a:extLst>
          </p:cNvPr>
          <p:cNvSpPr txBox="1">
            <a:spLocks noChangeArrowheads="1"/>
          </p:cNvSpPr>
          <p:nvPr/>
        </p:nvSpPr>
        <p:spPr bwMode="auto">
          <a:xfrm>
            <a:off x="351367" y="228600"/>
            <a:ext cx="8441267"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dirty="0">
                <a:solidFill>
                  <a:srgbClr val="00FFFF"/>
                </a:solidFill>
                <a:effectLst>
                  <a:outerShdw blurRad="38100" dist="38100" dir="2700000" algn="tl">
                    <a:srgbClr val="000000">
                      <a:alpha val="43137"/>
                    </a:srgbClr>
                  </a:outerShdw>
                </a:effectLst>
              </a:rPr>
              <a:t>Post-</a:t>
            </a:r>
            <a:r>
              <a:rPr lang="en-US" sz="3600" dirty="0" err="1">
                <a:solidFill>
                  <a:srgbClr val="00FFFF"/>
                </a:solidFill>
                <a:effectLst>
                  <a:outerShdw blurRad="38100" dist="38100" dir="2700000" algn="tl">
                    <a:srgbClr val="000000">
                      <a:alpha val="43137"/>
                    </a:srgbClr>
                  </a:outerShdw>
                </a:effectLst>
              </a:rPr>
              <a:t>tribulationalism’s</a:t>
            </a:r>
            <a:r>
              <a:rPr lang="en-US" sz="3600" dirty="0">
                <a:solidFill>
                  <a:srgbClr val="00FFFF"/>
                </a:solidFill>
                <a:effectLst>
                  <a:outerShdw blurRad="38100" dist="38100" dir="2700000" algn="tl">
                    <a:srgbClr val="000000">
                      <a:alpha val="43137"/>
                    </a:srgbClr>
                  </a:outerShdw>
                </a:effectLst>
              </a:rPr>
              <a:t> Appeal to Antiquity?</a:t>
            </a:r>
            <a:endParaRPr lang="en-US" altLang="en-US" sz="3600" kern="0" dirty="0">
              <a:solidFill>
                <a:srgbClr val="00FFFF"/>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0679019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228600"/>
            <a:ext cx="91440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 a Traditional </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Doctrine Now Being Recovered</a:t>
            </a:r>
          </a:p>
        </p:txBody>
      </p:sp>
      <p:sp>
        <p:nvSpPr>
          <p:cNvPr id="17411" name="Rectangle 3"/>
          <p:cNvSpPr>
            <a:spLocks noGrp="1" noChangeArrowheads="1"/>
          </p:cNvSpPr>
          <p:nvPr>
            <p:ph idx="1"/>
          </p:nvPr>
        </p:nvSpPr>
        <p:spPr>
          <a:xfrm>
            <a:off x="590550" y="1600200"/>
            <a:ext cx="8096250" cy="34290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Sola scriptura</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Negative influence of Augustine and Origen </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Pseudo Ephraem (4</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century A.D.)</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Progressive illumination</a:t>
            </a:r>
          </a:p>
          <a:p>
            <a:pPr marL="457200" indent="-457200" eaLnBrk="1" hangingPunct="1">
              <a:spcBef>
                <a:spcPts val="0"/>
              </a:spcBef>
              <a:spcAft>
                <a:spcPts val="3600"/>
              </a:spcAft>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89A9FAE-F626-46EB-B22A-66A9CF6CD1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2800" y="4724400"/>
            <a:ext cx="2438400" cy="1828800"/>
          </a:xfrm>
          <a:prstGeom prst="rect">
            <a:avLst/>
          </a:prstGeom>
        </p:spPr>
      </p:pic>
    </p:spTree>
    <p:extLst>
      <p:ext uri="{BB962C8B-B14F-4D97-AF65-F5344CB8AC3E}">
        <p14:creationId xmlns:p14="http://schemas.microsoft.com/office/powerpoint/2010/main" val="11336229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106D2-4694-45CC-B5E7-9C7C1C7773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631763"/>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Jude 3</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Beloved, while I was making every effort to write you about our common salvation, I felt the necessity to write to you appealing that you contend earnestly for the faith which was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once for all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handed down to the saints.”</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4349222"/>
      </p:ext>
    </p:extLst>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19070</TotalTime>
  <Words>7526</Words>
  <Application>Microsoft Office PowerPoint</Application>
  <PresentationFormat>On-screen Show (4:3)</PresentationFormat>
  <Paragraphs>453</Paragraphs>
  <Slides>113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113</vt:i4>
      </vt:variant>
    </vt:vector>
  </HeadingPairs>
  <TitlesOfParts>
    <vt:vector size="118" baseType="lpstr">
      <vt:lpstr>Arial</vt:lpstr>
      <vt:lpstr>Calibri</vt:lpstr>
      <vt:lpstr>Times New Roman</vt:lpstr>
      <vt:lpstr>Wingdings</vt:lpstr>
      <vt:lpstr>Azure</vt:lpstr>
      <vt:lpstr>PowerPoint Presentation</vt:lpstr>
      <vt:lpstr>The Rapture Course Overview</vt:lpstr>
      <vt:lpstr>The Rapture Course Overview</vt:lpstr>
      <vt:lpstr>What is the Rapture?</vt:lpstr>
      <vt:lpstr>The Rapture Course Overview</vt:lpstr>
      <vt:lpstr>PowerPoint Presentation</vt:lpstr>
      <vt:lpstr>The Rapture Course Overview</vt:lpstr>
      <vt:lpstr>Strengthening the Pre-Tribulation Case</vt:lpstr>
      <vt:lpstr>The Rapture Course Overview</vt:lpstr>
      <vt:lpstr>When Will the Rapture Take Place Relative to the Tribulation Period?</vt:lpstr>
      <vt:lpstr>PowerPoint Presentation</vt:lpstr>
      <vt:lpstr>When Will the Rapture Take Place Relative to the Tribulation Period?</vt:lpstr>
      <vt:lpstr>PowerPoint Presentation</vt:lpstr>
      <vt:lpstr>What is the Rapture?</vt:lpstr>
      <vt:lpstr>PowerPoint Presentation</vt:lpstr>
      <vt:lpstr>PowerPoint Presentation</vt:lpstr>
      <vt:lpstr>Post-tribulation Rapture Theory</vt:lpstr>
      <vt:lpstr>Post-tribulation Rapture Theory</vt:lpstr>
      <vt:lpstr>Post-tribulation Rapture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Post-tribulation Rapture Theory</vt:lpstr>
      <vt:lpstr>PowerPoint Presentation</vt:lpstr>
      <vt:lpstr>What is the Rapture?</vt:lpstr>
      <vt:lpstr>PowerPoint Presentation</vt:lpstr>
      <vt:lpstr>PowerPoint Presentation</vt:lpstr>
      <vt:lpstr>Catching Away of All Living Believers  (1 Thess 4:17)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Post-tribulation Rapture Theory</vt:lpstr>
      <vt:lpstr>What is the Rapture?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Post-tribulation Rapture Theory</vt:lpstr>
      <vt:lpstr>PowerPoint Presentation</vt:lpstr>
      <vt:lpstr>Promised Exemption from Divine Wrath</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PowerPoint Presentation</vt:lpstr>
      <vt:lpstr>Post-tribulation Rapture Theory</vt:lpstr>
      <vt:lpstr>PowerPoint Presentation</vt:lpstr>
      <vt:lpstr>PowerPoint Presentation</vt:lpstr>
      <vt:lpstr>What is the Rapture?</vt:lpstr>
      <vt:lpstr>PowerPoint Presentation</vt:lpstr>
      <vt:lpstr>PowerPoint Presentation</vt:lpstr>
      <vt:lpstr>“I ask for the Scripture, and Eck offers me the Fathers. I ask for the sun, and he shows me his lanterns. I ask, ‘where is your Scripture proof?’ and he adduces Ambrose and Cyril…With all due respect to the Fathers, I prefer the authority of Scripture.”</vt:lpstr>
      <vt:lpstr>The Five Solas (Alone or By Itself)</vt:lpstr>
      <vt:lpstr>J. Dwight Pentecost Things to Come, Page 168</vt:lpstr>
      <vt:lpstr>PowerPoint Presentation</vt:lpstr>
      <vt:lpstr>PowerPoint Presentation</vt:lpstr>
      <vt:lpstr>J. Dwight Pentecost Things to Come, Page 168</vt:lpstr>
      <vt:lpstr>PowerPoint Presentation</vt:lpstr>
      <vt:lpstr>Second Epistle of Clement  to the Corinthians 4.15.  (A.D. 95‒140)</vt:lpstr>
      <vt:lpstr>Didache 16.1.  (A.D. 120)</vt:lpstr>
      <vt:lpstr>Epistle of Barnabas 21.  (A.D. 70‒135)</vt:lpstr>
      <vt:lpstr>Pseudo Ephraem  (4th-6th century A.D.)</vt:lpstr>
      <vt:lpstr>PowerPoint Presentation</vt:lpstr>
      <vt:lpstr>“The Rapture” a Traditional  Doctrine Now Being Recovered</vt:lpstr>
      <vt:lpstr>PowerPoint Presentation</vt:lpstr>
      <vt:lpstr>PowerPoint Presentation</vt:lpstr>
      <vt:lpstr>PowerPoint Presentation</vt:lpstr>
      <vt:lpstr>PowerPoint Presentation</vt:lpstr>
      <vt:lpstr>Sir Isaac Newton  (1642–1727)</vt:lpstr>
      <vt:lpstr>PowerPoint Presentation</vt:lpstr>
      <vt:lpstr>PowerPoint Presentation</vt:lpstr>
      <vt:lpstr>History of Doctrine</vt:lpstr>
      <vt:lpstr>PowerPoint Presentation</vt:lpstr>
      <vt:lpstr>PowerPoint Presentation</vt:lpstr>
      <vt:lpstr>Conclusion</vt:lpstr>
      <vt:lpstr>When Will the Rapture Take Place Relative to the Tribulation Period?</vt:lpstr>
      <vt:lpstr>Post-tribulation Rapture Theory</vt:lpstr>
      <vt:lpstr>Post-tribulation Rapture Theory</vt:lpstr>
      <vt:lpstr>When Will the Rapture Take Place Relative to the Tribulation Period?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035 - Post-Trib - Part 1 - MODIFIED</dc:title>
  <dc:subject>RAPTURE - Post-Trib</dc:subject>
  <dc:creator>A. Woods</dc:creator>
  <dc:description>Modified by Jim McGowan</dc:description>
  <cp:lastModifiedBy>Andy Woods</cp:lastModifiedBy>
  <cp:revision>2106</cp:revision>
  <cp:lastPrinted>2021-01-15T01:10:05Z</cp:lastPrinted>
  <dcterms:created xsi:type="dcterms:W3CDTF">2009-03-17T12:21:13Z</dcterms:created>
  <dcterms:modified xsi:type="dcterms:W3CDTF">2021-01-16T15:51:02Z</dcterms:modified>
</cp:coreProperties>
</file>