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71" r:id="rId2"/>
  </p:sldMasterIdLst>
  <p:notesMasterIdLst>
    <p:notesMasterId r:id="rId73"/>
  </p:notesMasterIdLst>
  <p:handoutMasterIdLst>
    <p:handoutMasterId r:id="rId74"/>
  </p:handoutMasterIdLst>
  <p:sldIdLst>
    <p:sldId id="435" r:id="rId3"/>
    <p:sldId id="6809" r:id="rId4"/>
    <p:sldId id="2064" r:id="rId5"/>
    <p:sldId id="6789" r:id="rId6"/>
    <p:sldId id="271" r:id="rId7"/>
    <p:sldId id="460" r:id="rId8"/>
    <p:sldId id="275" r:id="rId9"/>
    <p:sldId id="6863" r:id="rId10"/>
    <p:sldId id="461" r:id="rId11"/>
    <p:sldId id="6894" r:id="rId12"/>
    <p:sldId id="281" r:id="rId13"/>
    <p:sldId id="6914" r:id="rId14"/>
    <p:sldId id="6941" r:id="rId15"/>
    <p:sldId id="6723" r:id="rId16"/>
    <p:sldId id="6931" r:id="rId17"/>
    <p:sldId id="6932" r:id="rId18"/>
    <p:sldId id="6933" r:id="rId19"/>
    <p:sldId id="6934" r:id="rId20"/>
    <p:sldId id="6816" r:id="rId21"/>
    <p:sldId id="6935" r:id="rId22"/>
    <p:sldId id="6936" r:id="rId23"/>
    <p:sldId id="6937" r:id="rId24"/>
    <p:sldId id="6938" r:id="rId25"/>
    <p:sldId id="6939" r:id="rId26"/>
    <p:sldId id="6942" r:id="rId27"/>
    <p:sldId id="6552" r:id="rId28"/>
    <p:sldId id="6596" r:id="rId29"/>
    <p:sldId id="6943" r:id="rId30"/>
    <p:sldId id="6944" r:id="rId31"/>
    <p:sldId id="6910" r:id="rId32"/>
    <p:sldId id="6915" r:id="rId33"/>
    <p:sldId id="6916" r:id="rId34"/>
    <p:sldId id="2931" r:id="rId35"/>
    <p:sldId id="6803" r:id="rId36"/>
    <p:sldId id="6918" r:id="rId37"/>
    <p:sldId id="6917" r:id="rId38"/>
    <p:sldId id="6952" r:id="rId39"/>
    <p:sldId id="6946" r:id="rId40"/>
    <p:sldId id="6947" r:id="rId41"/>
    <p:sldId id="6948" r:id="rId42"/>
    <p:sldId id="6951" r:id="rId43"/>
    <p:sldId id="6266" r:id="rId44"/>
    <p:sldId id="6270" r:id="rId45"/>
    <p:sldId id="6267" r:id="rId46"/>
    <p:sldId id="3841" r:id="rId47"/>
    <p:sldId id="6929" r:id="rId48"/>
    <p:sldId id="6945" r:id="rId49"/>
    <p:sldId id="6940" r:id="rId50"/>
    <p:sldId id="455" r:id="rId51"/>
    <p:sldId id="5535" r:id="rId52"/>
    <p:sldId id="6524" r:id="rId53"/>
    <p:sldId id="775" r:id="rId54"/>
    <p:sldId id="5874" r:id="rId55"/>
    <p:sldId id="764" r:id="rId56"/>
    <p:sldId id="6949" r:id="rId57"/>
    <p:sldId id="6950" r:id="rId58"/>
    <p:sldId id="744" r:id="rId59"/>
    <p:sldId id="312" r:id="rId60"/>
    <p:sldId id="748" r:id="rId61"/>
    <p:sldId id="6919" r:id="rId62"/>
    <p:sldId id="6920" r:id="rId63"/>
    <p:sldId id="6921" r:id="rId64"/>
    <p:sldId id="6923" r:id="rId65"/>
    <p:sldId id="6924" r:id="rId66"/>
    <p:sldId id="2663" r:id="rId67"/>
    <p:sldId id="6925" r:id="rId68"/>
    <p:sldId id="6926" r:id="rId69"/>
    <p:sldId id="6927" r:id="rId70"/>
    <p:sldId id="6791" r:id="rId71"/>
    <p:sldId id="6928" r:id="rId72"/>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B34C61-3DE5-4C43-A2A4-2CFB7C4196F4}" v="4" dt="2020-11-19T01:59:06.1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0" autoAdjust="0"/>
    <p:restoredTop sz="96353" autoAdjust="0"/>
  </p:normalViewPr>
  <p:slideViewPr>
    <p:cSldViewPr>
      <p:cViewPr varScale="1">
        <p:scale>
          <a:sx n="57" d="100"/>
          <a:sy n="57" d="100"/>
        </p:scale>
        <p:origin x="7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handoutMaster" Target="handoutMasters/handoutMaster1.xml"/><Relationship Id="rId79" Type="http://schemas.microsoft.com/office/2015/10/relationships/revisionInfo" Target="revisionInfo.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AED2A9-D9A5-4DD8-87C9-C53EA1497A3F}"/>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E4B6840-B310-4767-9CB1-730B0EC913A8}" type="slidenum">
              <a:rPr lang="en-US" smtClean="0"/>
              <a:t>‹#›</a:t>
            </a:fld>
            <a:endParaRPr lang="en-US"/>
          </a:p>
        </p:txBody>
      </p:sp>
      <p:sp>
        <p:nvSpPr>
          <p:cNvPr id="6" name="Rectangle 4">
            <a:extLst>
              <a:ext uri="{FF2B5EF4-FFF2-40B4-BE49-F238E27FC236}">
                <a16:creationId xmlns:a16="http://schemas.microsoft.com/office/drawing/2014/main" id="{81748C50-F573-40D1-9290-8CBBC80C2149}"/>
              </a:ext>
            </a:extLst>
          </p:cNvPr>
          <p:cNvSpPr>
            <a:spLocks noGrp="1" noChangeArrowheads="1"/>
          </p:cNvSpPr>
          <p:nvPr>
            <p:ph type="ftr" sz="quarter" idx="2"/>
          </p:nvPr>
        </p:nvSpPr>
        <p:spPr bwMode="auto">
          <a:xfrm>
            <a:off x="0" y="9098515"/>
            <a:ext cx="3381248" cy="502685"/>
          </a:xfrm>
          <a:prstGeom prst="rect">
            <a:avLst/>
          </a:prstGeom>
          <a:noFill/>
          <a:ln w="9525">
            <a:noFill/>
            <a:miter lim="800000"/>
            <a:headEnd/>
            <a:tailEnd/>
          </a:ln>
        </p:spPr>
        <p:txBody>
          <a:bodyPr vert="horz" wrap="square" lIns="103101" tIns="51552" rIns="103101" bIns="51552" numCol="1" anchor="b" anchorCtr="0" compatLnSpc="1">
            <a:prstTxWarp prst="textNoShape">
              <a:avLst/>
            </a:prstTxWarp>
          </a:bodyPr>
          <a:lstStyle>
            <a:lvl1pPr defTabSz="974954" eaLnBrk="1" hangingPunct="1">
              <a:defRPr sz="15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ECE9C2CB-32EA-41FC-BB55-681B46CF53BB}"/>
              </a:ext>
            </a:extLst>
          </p:cNvPr>
          <p:cNvSpPr>
            <a:spLocks noGrp="1"/>
          </p:cNvSpPr>
          <p:nvPr>
            <p:ph type="hdr" sz="quarter"/>
          </p:nvPr>
        </p:nvSpPr>
        <p:spPr>
          <a:xfrm>
            <a:off x="1733974" y="76200"/>
            <a:ext cx="3847253" cy="762000"/>
          </a:xfrm>
          <a:prstGeom prst="rect">
            <a:avLst/>
          </a:prstGeom>
        </p:spPr>
        <p:txBody>
          <a:bodyPr vert="horz" lIns="113086" tIns="56543" rIns="113086" bIns="56543" rtlCol="0"/>
          <a:lstStyle>
            <a:lvl1pPr algn="ctr">
              <a:defRPr sz="1600" dirty="0">
                <a:latin typeface="Calibri" panose="020F0502020204030204" pitchFamily="34" charset="0"/>
                <a:cs typeface="Calibri" panose="020F0502020204030204" pitchFamily="34" charset="0"/>
              </a:defRPr>
            </a:lvl1pPr>
          </a:lstStyle>
          <a:p>
            <a:pPr>
              <a:defRPr/>
            </a:pPr>
            <a:r>
              <a:rPr lang="en-US" sz="1500" dirty="0"/>
              <a:t>Dr. Andy Woods</a:t>
            </a:r>
          </a:p>
          <a:p>
            <a:pPr>
              <a:defRPr/>
            </a:pPr>
            <a:r>
              <a:rPr lang="en-US" sz="1500" dirty="0"/>
              <a:t>011 - James 2:14-26</a:t>
            </a:r>
          </a:p>
          <a:p>
            <a:pPr>
              <a:defRPr/>
            </a:pPr>
            <a:r>
              <a:rPr lang="en-US" sz="1500" dirty="0"/>
              <a:t>01-06-2021</a:t>
            </a:r>
          </a:p>
        </p:txBody>
      </p:sp>
    </p:spTree>
    <p:extLst>
      <p:ext uri="{BB962C8B-B14F-4D97-AF65-F5344CB8AC3E}">
        <p14:creationId xmlns:p14="http://schemas.microsoft.com/office/powerpoint/2010/main" val="79723032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3-10T01:23:40.795"/>
    </inkml:context>
    <inkml:brush xml:id="br0">
      <inkml:brushProperty name="width" value="0.06667" units="cm"/>
      <inkml:brushProperty name="height" value="0.06667" units="cm"/>
    </inkml:brush>
  </inkml:definitions>
  <inkml:trace contextRef="#ctx0" brushRef="#br0">15433 14534 8064,'-12'-17'3680,"12"15"-2912,2-3-960,-2 5 576,0 0-352,0 0-160,0 0 96,0 0 0,-2 3 32,-2-1 0,0 4 0,1-2 0,0 1 0,-1-1 0,0 2 0,4-1 512,-2-3-384,2-2 32,0 3-96,0-3 32,0 0-64,0 0 64,0 0-64,0 0-32,0 0 32,0 0-128,0 0 64,0 0 480,0 0-352,0 0 128,0 0-160,0 0 256,0-3-256,0 6-128,-4-6 64,4 3 96,0-2-96,0 2-64,0-3 32,0 1 32,0-1 0,0 3 64,0 0-32,0 0 64,0 0-64,0 0-32,0 0 32,0 0-32,0 0 0,0 0 0,0-3 0,0 3-96,0-1 64,0 1 128,0-3-96,0 3 0,0-3 32,0 3-128,0 0 64,0 0 192,0 0-128,0 0 0,0 0 0,0 0 128,0 0-128,0 0-160,0 0 96,0 0 0,0 0 32,0 0 0,0 0 0,0 0-96,0 0 64,4 6 32,-4-6 0,0 0 64,0 0-32,0 0-32,0 0 32,0 0 32,0 0-32,0 0-32,0 0 32,0 0-32,0 0 0,0 0 0,0 0 0,0 0 64,0 0-32,2 4-32,-2-4 32,0 0-224,0 0 160,0 0 96,0 0-64,0 0 192,0 0-160,0 0-160,0 0 96,0 5 0,0-5 32,0 0-96,0 0 64,0 0 128,0 0-96,0 0 96,0 0-64,0 0-32,0 0 32,0 0-224,0 0 160,0 0 192,0 0-160,0 0-128,0 0 96,4 0 192,0 0-160,-4 0 32,3 0 0,-3 0-224,3-2 160,-3 2 192,0-3-160,0 3 32,0 0 0,0 0-32,0 0 0,0 0 64,0 0-32,0 0-192,0 0 128,0 0-1152,0 0 896,0 0-5056,4 3 4128,-4-3-3712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734CF6D9-3ED1-491D-ABBF-4171F7330A3B}" type="datetimeFigureOut">
              <a:rPr lang="en-US" smtClean="0"/>
              <a:t>1/6/2021</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6AE4B972-4244-4A88-9730-342E1454F012}" type="slidenum">
              <a:rPr lang="en-US" smtClean="0"/>
              <a:t>‹#›</a:t>
            </a:fld>
            <a:endParaRPr lang="en-US"/>
          </a:p>
        </p:txBody>
      </p:sp>
    </p:spTree>
    <p:extLst>
      <p:ext uri="{BB962C8B-B14F-4D97-AF65-F5344CB8AC3E}">
        <p14:creationId xmlns:p14="http://schemas.microsoft.com/office/powerpoint/2010/main" val="35744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Dr. Andy Woods - Soteriology</a:t>
            </a:r>
          </a:p>
        </p:txBody>
      </p:sp>
      <p:sp>
        <p:nvSpPr>
          <p:cNvPr id="5" name="Footer Placeholder 4"/>
          <p:cNvSpPr>
            <a:spLocks noGrp="1"/>
          </p:cNvSpPr>
          <p:nvPr>
            <p:ph type="ftr" sz="quarter" idx="4"/>
          </p:nvPr>
        </p:nvSpPr>
        <p:spPr/>
        <p:txBody>
          <a:bodyPr/>
          <a:lstStyle/>
          <a:p>
            <a:r>
              <a:rPr lang="en-US"/>
              <a:t>Sugar Land Bible Church</a:t>
            </a:r>
          </a:p>
        </p:txBody>
      </p:sp>
      <p:sp>
        <p:nvSpPr>
          <p:cNvPr id="6" name="Slide Number Placeholder 5"/>
          <p:cNvSpPr>
            <a:spLocks noGrp="1"/>
          </p:cNvSpPr>
          <p:nvPr>
            <p:ph type="sldNum" sz="quarter" idx="5"/>
          </p:nvPr>
        </p:nvSpPr>
        <p:spPr/>
        <p:txBody>
          <a:bodyPr/>
          <a:lstStyle/>
          <a:p>
            <a:fld id="{685F063A-EE40-4242-B79D-A02668FB9303}" type="slidenum">
              <a:rPr lang="en-US" smtClean="0"/>
              <a:pPr/>
              <a:t>52</a:t>
            </a:fld>
            <a:endParaRPr lang="en-US"/>
          </a:p>
        </p:txBody>
      </p:sp>
    </p:spTree>
    <p:extLst>
      <p:ext uri="{BB962C8B-B14F-4D97-AF65-F5344CB8AC3E}">
        <p14:creationId xmlns:p14="http://schemas.microsoft.com/office/powerpoint/2010/main" val="3320114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22DEA6B-EF80-4905-9D4B-8DD89E4DB002}"/>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DB75B705-10E4-45CA-8D6B-B704BCBA7905}"/>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1059CB4A-2959-4C58-94AE-47A4087AB99E}"/>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77E54CF9-1507-4E63-8064-D7E95B225A4A}"/>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AB04FBDB-3975-4573-8A5A-D145DCF85826}"/>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D6AE5C58-17E5-44E8-84DF-6E3A5F88D5E4}"/>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8BE1B3F6-2309-41EB-80C4-0434C997977D}"/>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EF1D44D0-51B5-4A4A-BAF1-47352314C7FF}"/>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6C5D6786-88C5-4363-9DE0-48812875B00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F56A9F91-D184-4B62-8600-796BD5051476}"/>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85A6D734-FC30-460B-B868-4CCDEBB37C9D}"/>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FBAE3283-AFB0-4AF1-BCFB-ED848FB6D849}"/>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8FE3865A-E51A-4D04-851A-BF1ACB7C836C}"/>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8835C84A-F99D-4900-9E35-3DADD059AEE5}"/>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DA393492-A5BA-45F4-9577-577F5EFC7A47}"/>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B736BF7A-84AE-4AC7-A0A0-0345B7C99CD9}"/>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5A31D3A8-2535-4EA7-A185-2CD52F5D8F0D}"/>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0ED74DB6-9828-4AE5-890A-E5F4BC9884F8}"/>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43040724-D319-477D-BCF1-2EF7E2DB5EDC}"/>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BF7AD965-39F9-499A-BBE1-6BABBAE8DC72}"/>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851BFDA0-ED34-41D0-AD64-EA9017B2F54E}"/>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12F9CD6F-16A7-458A-865C-F6F22BB640DE}"/>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2A444688-691B-47DF-A0F8-6376C28787D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996B8306-CF09-4EDD-9054-FEE2DA1D43FA}"/>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DC782DFA-38AF-46BA-A7BC-4F2AAECD1712}"/>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F05485BA-8785-4D15-9A55-108B6418DAC3}"/>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EE45A6DE-A61B-4852-8662-A064F89A699A}"/>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2416896E-1929-41F7-8C1F-6085065215DB}"/>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F34821BF-2DD1-4A61-82B8-DE3C6BFA0C47}"/>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7154A0D8-1DCC-4680-AF5D-25CF0913CF1F}"/>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3B88B3EA-B6C4-42FE-A389-F4A406E42E8D}"/>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607E22A0-7A62-4687-BAFD-A2BE5094E361}"/>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21538"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1539"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10FA3026-D95D-47C9-975B-0A26081C775D}"/>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F5D71621-8C9D-4B52-92DD-75F22031D23A}"/>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AF77B1C6-C3E0-4E82-AE09-FBABC0A16588}"/>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1F3943A-7778-443D-8DDA-CDA32C7EDE04}" type="slidenum">
              <a:rPr lang="en-US" altLang="en-US"/>
              <a:pPr>
                <a:defRPr/>
              </a:pPr>
              <a:t>‹#›</a:t>
            </a:fld>
            <a:endParaRPr lang="en-US" altLang="en-US"/>
          </a:p>
        </p:txBody>
      </p:sp>
    </p:spTree>
    <p:extLst>
      <p:ext uri="{BB962C8B-B14F-4D97-AF65-F5344CB8AC3E}">
        <p14:creationId xmlns:p14="http://schemas.microsoft.com/office/powerpoint/2010/main" val="258757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DD44885D-CA54-4498-B1E4-02D95A262F1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22DA935-E4DE-4B5B-8EE2-044E0668E09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A36A6B99-169F-4318-BE4E-7DA48BD95FB0}"/>
              </a:ext>
            </a:extLst>
          </p:cNvPr>
          <p:cNvSpPr>
            <a:spLocks noGrp="1" noChangeArrowheads="1"/>
          </p:cNvSpPr>
          <p:nvPr>
            <p:ph type="sldNum" sz="quarter" idx="12"/>
          </p:nvPr>
        </p:nvSpPr>
        <p:spPr/>
        <p:txBody>
          <a:bodyPr/>
          <a:lstStyle>
            <a:lvl1pPr>
              <a:defRPr smtClean="0"/>
            </a:lvl1pPr>
          </a:lstStyle>
          <a:p>
            <a:pPr>
              <a:defRPr/>
            </a:pPr>
            <a:fld id="{88D58D40-A04F-4D34-A12B-6A73C38B448B}" type="slidenum">
              <a:rPr lang="en-US" altLang="en-US"/>
              <a:pPr>
                <a:defRPr/>
              </a:pPr>
              <a:t>‹#›</a:t>
            </a:fld>
            <a:endParaRPr lang="en-US" altLang="en-US"/>
          </a:p>
        </p:txBody>
      </p:sp>
    </p:spTree>
    <p:extLst>
      <p:ext uri="{BB962C8B-B14F-4D97-AF65-F5344CB8AC3E}">
        <p14:creationId xmlns:p14="http://schemas.microsoft.com/office/powerpoint/2010/main" val="970058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C9B891F-AC9A-4091-9646-67ADC5B7668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EC4DA877-2DAB-44AD-B678-53CAF737C47A}"/>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959FA1A-8D01-445C-9822-C2E2EB257956}"/>
              </a:ext>
            </a:extLst>
          </p:cNvPr>
          <p:cNvSpPr>
            <a:spLocks noGrp="1" noChangeArrowheads="1"/>
          </p:cNvSpPr>
          <p:nvPr>
            <p:ph type="sldNum" sz="quarter" idx="12"/>
          </p:nvPr>
        </p:nvSpPr>
        <p:spPr/>
        <p:txBody>
          <a:bodyPr/>
          <a:lstStyle>
            <a:lvl1pPr>
              <a:defRPr smtClean="0"/>
            </a:lvl1pPr>
          </a:lstStyle>
          <a:p>
            <a:pPr>
              <a:defRPr/>
            </a:pPr>
            <a:fld id="{FAA94942-52D5-4EB2-8CE9-42B82099D9EA}" type="slidenum">
              <a:rPr lang="en-US" altLang="en-US"/>
              <a:pPr>
                <a:defRPr/>
              </a:pPr>
              <a:t>‹#›</a:t>
            </a:fld>
            <a:endParaRPr lang="en-US" altLang="en-US"/>
          </a:p>
        </p:txBody>
      </p:sp>
    </p:spTree>
    <p:extLst>
      <p:ext uri="{BB962C8B-B14F-4D97-AF65-F5344CB8AC3E}">
        <p14:creationId xmlns:p14="http://schemas.microsoft.com/office/powerpoint/2010/main" val="240926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35">
            <a:extLst>
              <a:ext uri="{FF2B5EF4-FFF2-40B4-BE49-F238E27FC236}">
                <a16:creationId xmlns:a16="http://schemas.microsoft.com/office/drawing/2014/main" id="{DDFD4D20-063D-4685-940B-7FCB800C6E8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CCB727FC-6DEC-449F-B092-0E9D65564F1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0B3998E-672F-4324-9ED3-326D1025BAD7}"/>
              </a:ext>
            </a:extLst>
          </p:cNvPr>
          <p:cNvSpPr>
            <a:spLocks noGrp="1" noChangeArrowheads="1"/>
          </p:cNvSpPr>
          <p:nvPr>
            <p:ph type="sldNum" sz="quarter" idx="12"/>
          </p:nvPr>
        </p:nvSpPr>
        <p:spPr/>
        <p:txBody>
          <a:bodyPr/>
          <a:lstStyle>
            <a:lvl1pPr>
              <a:defRPr smtClean="0"/>
            </a:lvl1pPr>
          </a:lstStyle>
          <a:p>
            <a:pPr>
              <a:defRPr/>
            </a:pPr>
            <a:fld id="{A0DC7DEC-99C4-4832-90B7-0B712EE84C5F}" type="slidenum">
              <a:rPr lang="en-US" altLang="en-US"/>
              <a:pPr>
                <a:defRPr/>
              </a:pPr>
              <a:t>‹#›</a:t>
            </a:fld>
            <a:endParaRPr lang="en-US" altLang="en-US"/>
          </a:p>
        </p:txBody>
      </p:sp>
    </p:spTree>
    <p:extLst>
      <p:ext uri="{BB962C8B-B14F-4D97-AF65-F5344CB8AC3E}">
        <p14:creationId xmlns:p14="http://schemas.microsoft.com/office/powerpoint/2010/main" val="3391459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2914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32A653-7598-4A5A-8868-93072254DCF3}"/>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0E5BCE8E-6537-4973-8D74-CA1C858FD17F}"/>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730040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CE76257-B406-473C-99CB-BA1FDDA37C57}"/>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BA4EE19E-179D-4789-8959-9D955ECBC3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86060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DA4BE0F-0820-4411-AB56-E06A7EC892F4}"/>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29AD4F6A-853C-4CC0-ABE4-A315A5757E3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64029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B7BC62C-2AC2-4677-B4E8-091D1C73B42D}"/>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3D9F99D9-A0ED-48FC-A037-FE96C4C6CFC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65514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54F7FB-3447-4A51-8CF0-82D5A327D75F}"/>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6F19A28F-0488-4E01-BFB0-208C6791549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48062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6892B2-A039-41BF-8448-6B38F6470319}"/>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F1A7719C-0510-4D12-937E-3106B320F1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8305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F9B6EA3A-0B1F-4D7A-80A5-550F93D3A32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0696245-6114-4661-8B70-DF37574BFE7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ECDE98D-DF6B-49E0-A072-A6C5A960595C}"/>
              </a:ext>
            </a:extLst>
          </p:cNvPr>
          <p:cNvSpPr>
            <a:spLocks noGrp="1" noChangeArrowheads="1"/>
          </p:cNvSpPr>
          <p:nvPr>
            <p:ph type="sldNum" sz="quarter" idx="12"/>
          </p:nvPr>
        </p:nvSpPr>
        <p:spPr/>
        <p:txBody>
          <a:bodyPr/>
          <a:lstStyle>
            <a:lvl1pPr>
              <a:defRPr smtClean="0"/>
            </a:lvl1pPr>
          </a:lstStyle>
          <a:p>
            <a:pPr>
              <a:defRPr/>
            </a:pPr>
            <a:fld id="{E5D6BB55-550D-49F5-9CB6-324810B6EB9F}" type="slidenum">
              <a:rPr lang="en-US" altLang="en-US"/>
              <a:pPr>
                <a:defRPr/>
              </a:pPr>
              <a:t>‹#›</a:t>
            </a:fld>
            <a:endParaRPr lang="en-US" altLang="en-US"/>
          </a:p>
        </p:txBody>
      </p:sp>
    </p:spTree>
    <p:extLst>
      <p:ext uri="{BB962C8B-B14F-4D97-AF65-F5344CB8AC3E}">
        <p14:creationId xmlns:p14="http://schemas.microsoft.com/office/powerpoint/2010/main" val="1739807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BFB42CD-8BE1-4B56-AD81-5581C86E4810}"/>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5AFBD3E9-D277-42B1-9B6E-B4D58553C67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15676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8B80FB7-0778-494F-BAA6-B33FB7E1C8B5}"/>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14F258C1-B56C-4183-8395-B96823C7D9BD}"/>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073833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5087881-157A-443C-9B8E-79191F08CF9C}"/>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8F53C99B-78FF-4FAD-A984-08ADD124445C}"/>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811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E135F78-679E-4FAA-A5DD-5422C84E1FB7}"/>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084712ED-11CB-4D9D-AFCE-BBD8D246365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7B1FB408-ED3B-4941-B552-350B15A28076}"/>
              </a:ext>
            </a:extLst>
          </p:cNvPr>
          <p:cNvSpPr>
            <a:spLocks noGrp="1" noChangeArrowheads="1"/>
          </p:cNvSpPr>
          <p:nvPr>
            <p:ph type="sldNum" sz="quarter" idx="12"/>
          </p:nvPr>
        </p:nvSpPr>
        <p:spPr/>
        <p:txBody>
          <a:bodyPr/>
          <a:lstStyle>
            <a:lvl1pPr>
              <a:defRPr/>
            </a:lvl1pPr>
          </a:lstStyle>
          <a:p>
            <a:pPr>
              <a:defRPr/>
            </a:pPr>
            <a:fld id="{5CC5EFF3-1869-405B-99F0-64CB4E505D34}" type="slidenum">
              <a:rPr lang="en-US" altLang="en-US"/>
              <a:pPr>
                <a:defRPr/>
              </a:pPr>
              <a:t>‹#›</a:t>
            </a:fld>
            <a:endParaRPr lang="en-US" altLang="en-US"/>
          </a:p>
        </p:txBody>
      </p:sp>
    </p:spTree>
    <p:extLst>
      <p:ext uri="{BB962C8B-B14F-4D97-AF65-F5344CB8AC3E}">
        <p14:creationId xmlns:p14="http://schemas.microsoft.com/office/powerpoint/2010/main" val="422124379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A677FA94-7816-4E0C-B6E8-81A6D27B0152}"/>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0632B979-0D64-4B1E-B2F0-4BFB7674618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4965B92A-B4B3-4E67-A74B-5C80195BAD13}"/>
              </a:ext>
            </a:extLst>
          </p:cNvPr>
          <p:cNvSpPr>
            <a:spLocks noGrp="1" noChangeArrowheads="1"/>
          </p:cNvSpPr>
          <p:nvPr>
            <p:ph type="sldNum" sz="quarter" idx="12"/>
          </p:nvPr>
        </p:nvSpPr>
        <p:spPr/>
        <p:txBody>
          <a:bodyPr/>
          <a:lstStyle>
            <a:lvl1pPr>
              <a:defRPr/>
            </a:lvl1pPr>
          </a:lstStyle>
          <a:p>
            <a:pPr>
              <a:defRPr/>
            </a:pPr>
            <a:fld id="{140EC931-31B8-4D1B-9092-61EE2B6F5F19}" type="slidenum">
              <a:rPr lang="en-US" altLang="en-US"/>
              <a:pPr>
                <a:defRPr/>
              </a:pPr>
              <a:t>‹#›</a:t>
            </a:fld>
            <a:endParaRPr lang="en-US" altLang="en-US"/>
          </a:p>
        </p:txBody>
      </p:sp>
    </p:spTree>
    <p:extLst>
      <p:ext uri="{BB962C8B-B14F-4D97-AF65-F5344CB8AC3E}">
        <p14:creationId xmlns:p14="http://schemas.microsoft.com/office/powerpoint/2010/main" val="12529888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91508D-EF6B-4831-9372-70644B083975}"/>
              </a:ext>
            </a:extLst>
          </p:cNvPr>
          <p:cNvSpPr>
            <a:spLocks noGrp="1"/>
          </p:cNvSpPr>
          <p:nvPr>
            <p:ph type="dt" sz="half" idx="10"/>
          </p:nvPr>
        </p:nvSpPr>
        <p:spPr/>
        <p:txBody>
          <a:bodyPr/>
          <a:lstStyle>
            <a:lvl1pPr>
              <a:defRPr/>
            </a:lvl1pPr>
          </a:lstStyle>
          <a:p>
            <a:pPr>
              <a:defRPr/>
            </a:pPr>
            <a:fld id="{E3FA054D-7703-409B-A05E-7620081FB913}" type="datetime1">
              <a:rPr lang="en-US"/>
              <a:pPr>
                <a:defRPr/>
              </a:pPr>
              <a:t>1/6/2021</a:t>
            </a:fld>
            <a:endParaRPr lang="en-US"/>
          </a:p>
        </p:txBody>
      </p:sp>
      <p:sp>
        <p:nvSpPr>
          <p:cNvPr id="4" name="Footer Placeholder 3">
            <a:extLst>
              <a:ext uri="{FF2B5EF4-FFF2-40B4-BE49-F238E27FC236}">
                <a16:creationId xmlns:a16="http://schemas.microsoft.com/office/drawing/2014/main" id="{FFE72DA6-9E10-4DA5-B89A-CF8A68953ECE}"/>
              </a:ext>
            </a:extLst>
          </p:cNvPr>
          <p:cNvSpPr>
            <a:spLocks noGrp="1"/>
          </p:cNvSpPr>
          <p:nvPr>
            <p:ph type="ftr" sz="quarter" idx="11"/>
          </p:nvPr>
        </p:nvSpPr>
        <p:spPr/>
        <p:txBody>
          <a:bodyPr/>
          <a:lstStyle>
            <a:lvl1pPr>
              <a:defRPr/>
            </a:lvl1pPr>
          </a:lstStyle>
          <a:p>
            <a:pPr>
              <a:defRPr/>
            </a:pPr>
            <a:r>
              <a:rPr lang="en-US"/>
              <a:t>DANIEL</a:t>
            </a:r>
          </a:p>
        </p:txBody>
      </p:sp>
      <p:sp>
        <p:nvSpPr>
          <p:cNvPr id="5" name="Slide Number Placeholder 4">
            <a:extLst>
              <a:ext uri="{FF2B5EF4-FFF2-40B4-BE49-F238E27FC236}">
                <a16:creationId xmlns:a16="http://schemas.microsoft.com/office/drawing/2014/main" id="{8A4A232D-9ECE-4098-B0EF-9FFDCE98D71A}"/>
              </a:ext>
            </a:extLst>
          </p:cNvPr>
          <p:cNvSpPr>
            <a:spLocks noGrp="1"/>
          </p:cNvSpPr>
          <p:nvPr>
            <p:ph type="sldNum" sz="quarter" idx="12"/>
          </p:nvPr>
        </p:nvSpPr>
        <p:spPr/>
        <p:txBody>
          <a:bodyPr/>
          <a:lstStyle>
            <a:lvl1pPr>
              <a:defRPr/>
            </a:lvl1pPr>
          </a:lstStyle>
          <a:p>
            <a:pPr>
              <a:defRPr/>
            </a:pPr>
            <a:fld id="{110D287B-D038-47D8-A8E1-2417E57B8A40}" type="slidenum">
              <a:rPr lang="en-US" altLang="en-US"/>
              <a:pPr>
                <a:defRPr/>
              </a:pPr>
              <a:t>‹#›</a:t>
            </a:fld>
            <a:endParaRPr lang="en-US" altLang="en-US"/>
          </a:p>
        </p:txBody>
      </p:sp>
    </p:spTree>
    <p:extLst>
      <p:ext uri="{BB962C8B-B14F-4D97-AF65-F5344CB8AC3E}">
        <p14:creationId xmlns:p14="http://schemas.microsoft.com/office/powerpoint/2010/main" val="57103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C6DC513E-15F8-4044-9B4F-D6008241AF9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51CD51D-3B54-4764-BC1C-762E28F0C1D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D4380E9C-9944-4F1C-8408-13834A766CB5}"/>
              </a:ext>
            </a:extLst>
          </p:cNvPr>
          <p:cNvSpPr>
            <a:spLocks noGrp="1" noChangeArrowheads="1"/>
          </p:cNvSpPr>
          <p:nvPr>
            <p:ph type="sldNum" sz="quarter" idx="12"/>
          </p:nvPr>
        </p:nvSpPr>
        <p:spPr/>
        <p:txBody>
          <a:bodyPr/>
          <a:lstStyle>
            <a:lvl1pPr>
              <a:defRPr smtClean="0"/>
            </a:lvl1pPr>
          </a:lstStyle>
          <a:p>
            <a:pPr>
              <a:defRPr/>
            </a:pPr>
            <a:fld id="{92B5ABC3-0E12-443D-8DB5-EBB119FA3535}" type="slidenum">
              <a:rPr lang="en-US" altLang="en-US"/>
              <a:pPr>
                <a:defRPr/>
              </a:pPr>
              <a:t>‹#›</a:t>
            </a:fld>
            <a:endParaRPr lang="en-US" altLang="en-US"/>
          </a:p>
        </p:txBody>
      </p:sp>
    </p:spTree>
    <p:extLst>
      <p:ext uri="{BB962C8B-B14F-4D97-AF65-F5344CB8AC3E}">
        <p14:creationId xmlns:p14="http://schemas.microsoft.com/office/powerpoint/2010/main" val="110686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E2E74A4F-7757-4EBA-B6A8-C1A4491C101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15FEBBA-CDA3-482D-BBBE-AE1D76E6503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54AC6F8B-9A82-4E22-B376-6FBD51F523B2}"/>
              </a:ext>
            </a:extLst>
          </p:cNvPr>
          <p:cNvSpPr>
            <a:spLocks noGrp="1" noChangeArrowheads="1"/>
          </p:cNvSpPr>
          <p:nvPr>
            <p:ph type="sldNum" sz="quarter" idx="12"/>
          </p:nvPr>
        </p:nvSpPr>
        <p:spPr/>
        <p:txBody>
          <a:bodyPr/>
          <a:lstStyle>
            <a:lvl1pPr>
              <a:defRPr smtClean="0"/>
            </a:lvl1pPr>
          </a:lstStyle>
          <a:p>
            <a:pPr>
              <a:defRPr/>
            </a:pPr>
            <a:fld id="{9240C762-1117-47F3-A357-0C653EA33983}" type="slidenum">
              <a:rPr lang="en-US" altLang="en-US"/>
              <a:pPr>
                <a:defRPr/>
              </a:pPr>
              <a:t>‹#›</a:t>
            </a:fld>
            <a:endParaRPr lang="en-US" altLang="en-US"/>
          </a:p>
        </p:txBody>
      </p:sp>
    </p:spTree>
    <p:extLst>
      <p:ext uri="{BB962C8B-B14F-4D97-AF65-F5344CB8AC3E}">
        <p14:creationId xmlns:p14="http://schemas.microsoft.com/office/powerpoint/2010/main" val="325526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2778CB8F-4C8C-4DD1-8A82-3C1AE2E68791}"/>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EA1C7D41-DF8F-4EA4-B866-32E170D818AF}"/>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75188281-5131-46F3-B09C-C5E70FD4A317}"/>
              </a:ext>
            </a:extLst>
          </p:cNvPr>
          <p:cNvSpPr>
            <a:spLocks noGrp="1" noChangeArrowheads="1"/>
          </p:cNvSpPr>
          <p:nvPr>
            <p:ph type="sldNum" sz="quarter" idx="12"/>
          </p:nvPr>
        </p:nvSpPr>
        <p:spPr/>
        <p:txBody>
          <a:bodyPr/>
          <a:lstStyle>
            <a:lvl1pPr>
              <a:defRPr smtClean="0"/>
            </a:lvl1pPr>
          </a:lstStyle>
          <a:p>
            <a:pPr>
              <a:defRPr/>
            </a:pPr>
            <a:fld id="{6F9CD4F8-1D9D-46BC-98BC-9430471B36CA}" type="slidenum">
              <a:rPr lang="en-US" altLang="en-US"/>
              <a:pPr>
                <a:defRPr/>
              </a:pPr>
              <a:t>‹#›</a:t>
            </a:fld>
            <a:endParaRPr lang="en-US" altLang="en-US"/>
          </a:p>
        </p:txBody>
      </p:sp>
    </p:spTree>
    <p:extLst>
      <p:ext uri="{BB962C8B-B14F-4D97-AF65-F5344CB8AC3E}">
        <p14:creationId xmlns:p14="http://schemas.microsoft.com/office/powerpoint/2010/main" val="25797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5B89EB38-31A9-4DA6-86E8-C684DF432F0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F5298A4F-B4EF-44BC-9595-79D98F187471}"/>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D58FF73C-131D-4981-ADE6-FD3EC6553BC0}"/>
              </a:ext>
            </a:extLst>
          </p:cNvPr>
          <p:cNvSpPr>
            <a:spLocks noGrp="1" noChangeArrowheads="1"/>
          </p:cNvSpPr>
          <p:nvPr>
            <p:ph type="sldNum" sz="quarter" idx="12"/>
          </p:nvPr>
        </p:nvSpPr>
        <p:spPr/>
        <p:txBody>
          <a:bodyPr/>
          <a:lstStyle>
            <a:lvl1pPr>
              <a:defRPr smtClean="0"/>
            </a:lvl1pPr>
          </a:lstStyle>
          <a:p>
            <a:pPr>
              <a:defRPr/>
            </a:pPr>
            <a:fld id="{56D21391-CC4C-440E-838E-4ADAC0FFBD6C}" type="slidenum">
              <a:rPr lang="en-US" altLang="en-US"/>
              <a:pPr>
                <a:defRPr/>
              </a:pPr>
              <a:t>‹#›</a:t>
            </a:fld>
            <a:endParaRPr lang="en-US" altLang="en-US"/>
          </a:p>
        </p:txBody>
      </p:sp>
    </p:spTree>
    <p:extLst>
      <p:ext uri="{BB962C8B-B14F-4D97-AF65-F5344CB8AC3E}">
        <p14:creationId xmlns:p14="http://schemas.microsoft.com/office/powerpoint/2010/main" val="119605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321A258F-4B00-4E80-BE1A-6038FC835936}"/>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5E9699AE-AB11-44B8-BF1F-70C08487D794}"/>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40F6DFF-8C62-4192-86F4-902B63480DE3}"/>
              </a:ext>
            </a:extLst>
          </p:cNvPr>
          <p:cNvSpPr>
            <a:spLocks noGrp="1" noChangeArrowheads="1"/>
          </p:cNvSpPr>
          <p:nvPr>
            <p:ph type="sldNum" sz="quarter" idx="12"/>
          </p:nvPr>
        </p:nvSpPr>
        <p:spPr/>
        <p:txBody>
          <a:bodyPr/>
          <a:lstStyle>
            <a:lvl1pPr>
              <a:defRPr smtClean="0"/>
            </a:lvl1pPr>
          </a:lstStyle>
          <a:p>
            <a:pPr>
              <a:defRPr/>
            </a:pPr>
            <a:fld id="{ACDC66C3-13D6-4866-9C73-D74DBA415DE3}" type="slidenum">
              <a:rPr lang="en-US" altLang="en-US"/>
              <a:pPr>
                <a:defRPr/>
              </a:pPr>
              <a:t>‹#›</a:t>
            </a:fld>
            <a:endParaRPr lang="en-US" altLang="en-US"/>
          </a:p>
        </p:txBody>
      </p:sp>
    </p:spTree>
    <p:extLst>
      <p:ext uri="{BB962C8B-B14F-4D97-AF65-F5344CB8AC3E}">
        <p14:creationId xmlns:p14="http://schemas.microsoft.com/office/powerpoint/2010/main" val="122534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2F26C617-09EF-4023-888F-121CA24F76A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5EF7E1B-1AAF-4FBA-9C9D-83F6FB1998F6}"/>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444241B2-EDC4-4DFC-B860-CC5EBA6E2A46}"/>
              </a:ext>
            </a:extLst>
          </p:cNvPr>
          <p:cNvSpPr>
            <a:spLocks noGrp="1" noChangeArrowheads="1"/>
          </p:cNvSpPr>
          <p:nvPr>
            <p:ph type="sldNum" sz="quarter" idx="12"/>
          </p:nvPr>
        </p:nvSpPr>
        <p:spPr/>
        <p:txBody>
          <a:bodyPr/>
          <a:lstStyle>
            <a:lvl1pPr>
              <a:defRPr smtClean="0"/>
            </a:lvl1pPr>
          </a:lstStyle>
          <a:p>
            <a:pPr>
              <a:defRPr/>
            </a:pPr>
            <a:fld id="{D4F2EE58-3657-4912-829E-53DC99E57BEA}" type="slidenum">
              <a:rPr lang="en-US" altLang="en-US"/>
              <a:pPr>
                <a:defRPr/>
              </a:pPr>
              <a:t>‹#›</a:t>
            </a:fld>
            <a:endParaRPr lang="en-US" altLang="en-US"/>
          </a:p>
        </p:txBody>
      </p:sp>
    </p:spTree>
    <p:extLst>
      <p:ext uri="{BB962C8B-B14F-4D97-AF65-F5344CB8AC3E}">
        <p14:creationId xmlns:p14="http://schemas.microsoft.com/office/powerpoint/2010/main" val="62413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D271846B-0F26-4A88-BA91-E03B1C4DD4EA}"/>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4A681FA3-EC47-4B17-9BBD-9247A7B2893F}"/>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C956DA88-A33B-48D5-A1E5-D2462BA61EE3}"/>
              </a:ext>
            </a:extLst>
          </p:cNvPr>
          <p:cNvSpPr>
            <a:spLocks noGrp="1" noChangeArrowheads="1"/>
          </p:cNvSpPr>
          <p:nvPr>
            <p:ph type="sldNum" sz="quarter" idx="12"/>
          </p:nvPr>
        </p:nvSpPr>
        <p:spPr/>
        <p:txBody>
          <a:bodyPr/>
          <a:lstStyle>
            <a:lvl1pPr>
              <a:defRPr smtClean="0"/>
            </a:lvl1pPr>
          </a:lstStyle>
          <a:p>
            <a:pPr>
              <a:defRPr/>
            </a:pPr>
            <a:fld id="{CF1FC6CE-BEA5-4BDF-95F5-A2EFBA32D191}" type="slidenum">
              <a:rPr lang="en-US" altLang="en-US"/>
              <a:pPr>
                <a:defRPr/>
              </a:pPr>
              <a:t>‹#›</a:t>
            </a:fld>
            <a:endParaRPr lang="en-US" altLang="en-US"/>
          </a:p>
        </p:txBody>
      </p:sp>
    </p:spTree>
    <p:extLst>
      <p:ext uri="{BB962C8B-B14F-4D97-AF65-F5344CB8AC3E}">
        <p14:creationId xmlns:p14="http://schemas.microsoft.com/office/powerpoint/2010/main" val="4054708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7B3A262D-C543-4BB1-A02C-1DEA195A91AF}"/>
              </a:ext>
            </a:extLst>
          </p:cNvPr>
          <p:cNvGrpSpPr>
            <a:grpSpLocks/>
          </p:cNvGrpSpPr>
          <p:nvPr/>
        </p:nvGrpSpPr>
        <p:grpSpPr bwMode="auto">
          <a:xfrm>
            <a:off x="0" y="0"/>
            <a:ext cx="1085850" cy="6854825"/>
            <a:chOff x="0" y="0"/>
            <a:chExt cx="684" cy="4318"/>
          </a:xfrm>
        </p:grpSpPr>
        <p:sp>
          <p:nvSpPr>
            <p:cNvPr id="20483" name="Rectangle 3">
              <a:extLst>
                <a:ext uri="{FF2B5EF4-FFF2-40B4-BE49-F238E27FC236}">
                  <a16:creationId xmlns:a16="http://schemas.microsoft.com/office/drawing/2014/main" id="{5F40D6DA-4894-4E84-BB4B-3643ADB68D3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AFF2275D-BECE-45E4-ACBF-E3A753C425F9}"/>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9D4D2555-3538-4490-8DFA-7A84E42324AF}"/>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5" name="Rectangle 6">
                <a:extLst>
                  <a:ext uri="{FF2B5EF4-FFF2-40B4-BE49-F238E27FC236}">
                    <a16:creationId xmlns:a16="http://schemas.microsoft.com/office/drawing/2014/main" id="{98BB960D-BD4F-45E1-94A3-DB142B44DEED}"/>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6" name="Rectangle 7">
                <a:extLst>
                  <a:ext uri="{FF2B5EF4-FFF2-40B4-BE49-F238E27FC236}">
                    <a16:creationId xmlns:a16="http://schemas.microsoft.com/office/drawing/2014/main" id="{2DBCFD26-3184-407B-A020-4ECDA933B9A1}"/>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7" name="Rectangle 8">
                <a:extLst>
                  <a:ext uri="{FF2B5EF4-FFF2-40B4-BE49-F238E27FC236}">
                    <a16:creationId xmlns:a16="http://schemas.microsoft.com/office/drawing/2014/main" id="{E98BD4FB-63C7-40DB-954F-3BF1B29ABD38}"/>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8" name="Rectangle 9">
                <a:extLst>
                  <a:ext uri="{FF2B5EF4-FFF2-40B4-BE49-F238E27FC236}">
                    <a16:creationId xmlns:a16="http://schemas.microsoft.com/office/drawing/2014/main" id="{64E11C5F-ACF8-47A6-A4BC-E2F411144F4E}"/>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9" name="Rectangle 10">
                <a:extLst>
                  <a:ext uri="{FF2B5EF4-FFF2-40B4-BE49-F238E27FC236}">
                    <a16:creationId xmlns:a16="http://schemas.microsoft.com/office/drawing/2014/main" id="{D646C4E9-E0FE-4C2F-A43B-371E0637ABB2}"/>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0" name="Rectangle 11">
                <a:extLst>
                  <a:ext uri="{FF2B5EF4-FFF2-40B4-BE49-F238E27FC236}">
                    <a16:creationId xmlns:a16="http://schemas.microsoft.com/office/drawing/2014/main" id="{8EDE8F95-31A7-4AF4-A63A-88837BCF6E8B}"/>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1" name="Rectangle 12">
                <a:extLst>
                  <a:ext uri="{FF2B5EF4-FFF2-40B4-BE49-F238E27FC236}">
                    <a16:creationId xmlns:a16="http://schemas.microsoft.com/office/drawing/2014/main" id="{1B2FCE3D-FD1E-49A5-B702-087E6150424C}"/>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2" name="Rectangle 13">
                <a:extLst>
                  <a:ext uri="{FF2B5EF4-FFF2-40B4-BE49-F238E27FC236}">
                    <a16:creationId xmlns:a16="http://schemas.microsoft.com/office/drawing/2014/main" id="{2E95B09D-F42F-4593-B0EE-1AE0D4DDAE4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3" name="Rectangle 14">
                <a:extLst>
                  <a:ext uri="{FF2B5EF4-FFF2-40B4-BE49-F238E27FC236}">
                    <a16:creationId xmlns:a16="http://schemas.microsoft.com/office/drawing/2014/main" id="{BA90584D-C21F-46F0-817B-6F8671F30A00}"/>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4" name="Rectangle 15">
                <a:extLst>
                  <a:ext uri="{FF2B5EF4-FFF2-40B4-BE49-F238E27FC236}">
                    <a16:creationId xmlns:a16="http://schemas.microsoft.com/office/drawing/2014/main" id="{14EC5104-C154-46CF-8E1F-7DF52B18D483}"/>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5" name="Rectangle 16">
                <a:extLst>
                  <a:ext uri="{FF2B5EF4-FFF2-40B4-BE49-F238E27FC236}">
                    <a16:creationId xmlns:a16="http://schemas.microsoft.com/office/drawing/2014/main" id="{9387BE5E-1A53-42F7-A094-728065F94C74}"/>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6" name="Rectangle 17">
                <a:extLst>
                  <a:ext uri="{FF2B5EF4-FFF2-40B4-BE49-F238E27FC236}">
                    <a16:creationId xmlns:a16="http://schemas.microsoft.com/office/drawing/2014/main" id="{C07839E0-D1A3-4EA2-A390-4A4213B81E76}"/>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7" name="Rectangle 18">
                <a:extLst>
                  <a:ext uri="{FF2B5EF4-FFF2-40B4-BE49-F238E27FC236}">
                    <a16:creationId xmlns:a16="http://schemas.microsoft.com/office/drawing/2014/main" id="{6D192757-3380-4CAE-BD9D-8494A6FC8BD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8" name="Rectangle 19">
                <a:extLst>
                  <a:ext uri="{FF2B5EF4-FFF2-40B4-BE49-F238E27FC236}">
                    <a16:creationId xmlns:a16="http://schemas.microsoft.com/office/drawing/2014/main" id="{AEC08B7D-54CD-4B01-9DCC-3888D5D98482}"/>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9" name="Rectangle 20">
                <a:extLst>
                  <a:ext uri="{FF2B5EF4-FFF2-40B4-BE49-F238E27FC236}">
                    <a16:creationId xmlns:a16="http://schemas.microsoft.com/office/drawing/2014/main" id="{3D519DF1-A9CA-466E-B194-D05A0716CDB3}"/>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0" name="Rectangle 21">
                <a:extLst>
                  <a:ext uri="{FF2B5EF4-FFF2-40B4-BE49-F238E27FC236}">
                    <a16:creationId xmlns:a16="http://schemas.microsoft.com/office/drawing/2014/main" id="{A2139D28-1638-41E2-ADB2-3749F08CB11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1" name="Rectangle 22">
                <a:extLst>
                  <a:ext uri="{FF2B5EF4-FFF2-40B4-BE49-F238E27FC236}">
                    <a16:creationId xmlns:a16="http://schemas.microsoft.com/office/drawing/2014/main" id="{6FC78BE2-C676-464E-8C82-3421A07BD776}"/>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2" name="Rectangle 23">
                <a:extLst>
                  <a:ext uri="{FF2B5EF4-FFF2-40B4-BE49-F238E27FC236}">
                    <a16:creationId xmlns:a16="http://schemas.microsoft.com/office/drawing/2014/main" id="{AADF4CE8-4F34-469D-873E-E974022F8B03}"/>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3" name="Rectangle 24">
                <a:extLst>
                  <a:ext uri="{FF2B5EF4-FFF2-40B4-BE49-F238E27FC236}">
                    <a16:creationId xmlns:a16="http://schemas.microsoft.com/office/drawing/2014/main" id="{241903CA-34E1-4E5F-B6A0-836443297B7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4" name="Rectangle 25">
                <a:extLst>
                  <a:ext uri="{FF2B5EF4-FFF2-40B4-BE49-F238E27FC236}">
                    <a16:creationId xmlns:a16="http://schemas.microsoft.com/office/drawing/2014/main" id="{6FAB04EB-7C0C-47BE-B94F-450A70E1D4E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5" name="Rectangle 26">
                <a:extLst>
                  <a:ext uri="{FF2B5EF4-FFF2-40B4-BE49-F238E27FC236}">
                    <a16:creationId xmlns:a16="http://schemas.microsoft.com/office/drawing/2014/main" id="{CFC87690-8203-4A02-8002-1B6FBD2AA360}"/>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6" name="Rectangle 27">
                <a:extLst>
                  <a:ext uri="{FF2B5EF4-FFF2-40B4-BE49-F238E27FC236}">
                    <a16:creationId xmlns:a16="http://schemas.microsoft.com/office/drawing/2014/main" id="{56A59803-8C34-49A2-939F-CD0886515AF4}"/>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7" name="Rectangle 28">
                <a:extLst>
                  <a:ext uri="{FF2B5EF4-FFF2-40B4-BE49-F238E27FC236}">
                    <a16:creationId xmlns:a16="http://schemas.microsoft.com/office/drawing/2014/main" id="{9CD0E0CF-1B30-457A-A171-1A51B443BEC2}"/>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8" name="Rectangle 29">
                <a:extLst>
                  <a:ext uri="{FF2B5EF4-FFF2-40B4-BE49-F238E27FC236}">
                    <a16:creationId xmlns:a16="http://schemas.microsoft.com/office/drawing/2014/main" id="{75F8E71D-167A-4CE0-83AB-FF4B2B7A872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9" name="Rectangle 30">
                <a:extLst>
                  <a:ext uri="{FF2B5EF4-FFF2-40B4-BE49-F238E27FC236}">
                    <a16:creationId xmlns:a16="http://schemas.microsoft.com/office/drawing/2014/main" id="{72A1EF4F-5A8D-4F21-AE34-4C9F95D10D82}"/>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0" name="Rectangle 31">
                <a:extLst>
                  <a:ext uri="{FF2B5EF4-FFF2-40B4-BE49-F238E27FC236}">
                    <a16:creationId xmlns:a16="http://schemas.microsoft.com/office/drawing/2014/main" id="{2C56A3FE-4091-4660-A61F-958FE4453908}"/>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1" name="Rectangle 32">
                <a:extLst>
                  <a:ext uri="{FF2B5EF4-FFF2-40B4-BE49-F238E27FC236}">
                    <a16:creationId xmlns:a16="http://schemas.microsoft.com/office/drawing/2014/main" id="{AA3EFF7C-9781-493C-9E3A-24E1D7F5335E}"/>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2" name="Rectangle 33">
                <a:extLst>
                  <a:ext uri="{FF2B5EF4-FFF2-40B4-BE49-F238E27FC236}">
                    <a16:creationId xmlns:a16="http://schemas.microsoft.com/office/drawing/2014/main" id="{6DF51938-5E61-4A7A-9CA7-6B507B213D2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1027" name="Rectangle 34">
            <a:extLst>
              <a:ext uri="{FF2B5EF4-FFF2-40B4-BE49-F238E27FC236}">
                <a16:creationId xmlns:a16="http://schemas.microsoft.com/office/drawing/2014/main" id="{805EA11C-12AC-42CE-A8E7-C4B22F8C4D29}"/>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0515" name="Rectangle 35">
            <a:extLst>
              <a:ext uri="{FF2B5EF4-FFF2-40B4-BE49-F238E27FC236}">
                <a16:creationId xmlns:a16="http://schemas.microsoft.com/office/drawing/2014/main" id="{0FD03B02-C803-4A23-B159-BFB25C461B6D}"/>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defRPr>
            </a:lvl1pPr>
          </a:lstStyle>
          <a:p>
            <a:pPr>
              <a:defRPr/>
            </a:pPr>
            <a:endParaRPr lang="en-US"/>
          </a:p>
        </p:txBody>
      </p:sp>
      <p:sp>
        <p:nvSpPr>
          <p:cNvPr id="20516" name="Rectangle 36">
            <a:extLst>
              <a:ext uri="{FF2B5EF4-FFF2-40B4-BE49-F238E27FC236}">
                <a16:creationId xmlns:a16="http://schemas.microsoft.com/office/drawing/2014/main" id="{E35DB8F9-16CC-4F3F-960F-4FF55CC314FA}"/>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defRPr>
            </a:lvl1pPr>
          </a:lstStyle>
          <a:p>
            <a:pPr>
              <a:defRPr/>
            </a:pPr>
            <a:endParaRPr lang="en-US"/>
          </a:p>
        </p:txBody>
      </p:sp>
      <p:sp>
        <p:nvSpPr>
          <p:cNvPr id="20517" name="Rectangle 37">
            <a:extLst>
              <a:ext uri="{FF2B5EF4-FFF2-40B4-BE49-F238E27FC236}">
                <a16:creationId xmlns:a16="http://schemas.microsoft.com/office/drawing/2014/main" id="{DAAE55E8-4EE4-4C66-88DD-357736D16351}"/>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88559EB5-A218-412C-BE6F-9D6969605A15}" type="slidenum">
              <a:rPr lang="en-US" altLang="en-US"/>
              <a:pPr>
                <a:defRPr/>
              </a:pPr>
              <a:t>‹#›</a:t>
            </a:fld>
            <a:endParaRPr lang="en-US" altLang="en-US" dirty="0"/>
          </a:p>
        </p:txBody>
      </p:sp>
      <p:sp>
        <p:nvSpPr>
          <p:cNvPr id="20518" name="Rectangle 38">
            <a:extLst>
              <a:ext uri="{FF2B5EF4-FFF2-40B4-BE49-F238E27FC236}">
                <a16:creationId xmlns:a16="http://schemas.microsoft.com/office/drawing/2014/main" id="{87E82D4E-15A0-4428-BEFA-AC26FD66F644}"/>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32"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DEF496A0-72D1-4148-AF46-D561D4A28612}"/>
              </a:ext>
            </a:extLst>
          </p:cNvPr>
          <p:cNvGrpSpPr>
            <a:grpSpLocks/>
          </p:cNvGrpSpPr>
          <p:nvPr/>
        </p:nvGrpSpPr>
        <p:grpSpPr bwMode="auto">
          <a:xfrm>
            <a:off x="0" y="0"/>
            <a:ext cx="1085850" cy="6854825"/>
            <a:chOff x="0" y="0"/>
            <a:chExt cx="684" cy="4318"/>
          </a:xfrm>
        </p:grpSpPr>
        <p:sp>
          <p:nvSpPr>
            <p:cNvPr id="14339" name="Rectangle 3">
              <a:extLst>
                <a:ext uri="{FF2B5EF4-FFF2-40B4-BE49-F238E27FC236}">
                  <a16:creationId xmlns:a16="http://schemas.microsoft.com/office/drawing/2014/main" id="{83F6BCCE-818B-4452-8096-3D90BB8B97D2}"/>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2057" name="Group 4">
              <a:extLst>
                <a:ext uri="{FF2B5EF4-FFF2-40B4-BE49-F238E27FC236}">
                  <a16:creationId xmlns:a16="http://schemas.microsoft.com/office/drawing/2014/main" id="{0B6AD170-D1DD-499E-87C8-8F98063FD1DD}"/>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CE61AE75-46B4-47EA-8550-C4EB83FA470B}"/>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a:extLst>
                  <a:ext uri="{FF2B5EF4-FFF2-40B4-BE49-F238E27FC236}">
                    <a16:creationId xmlns:a16="http://schemas.microsoft.com/office/drawing/2014/main" id="{8769F5C0-4BA5-4134-9EAC-5A92C8D6AFE1}"/>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a:extLst>
                  <a:ext uri="{FF2B5EF4-FFF2-40B4-BE49-F238E27FC236}">
                    <a16:creationId xmlns:a16="http://schemas.microsoft.com/office/drawing/2014/main" id="{3397540F-6F27-4334-8198-D52B6B52B2B4}"/>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a:extLst>
                  <a:ext uri="{FF2B5EF4-FFF2-40B4-BE49-F238E27FC236}">
                    <a16:creationId xmlns:a16="http://schemas.microsoft.com/office/drawing/2014/main" id="{CB2BFE32-122F-4737-A09A-2DEF816D993A}"/>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a:extLst>
                  <a:ext uri="{FF2B5EF4-FFF2-40B4-BE49-F238E27FC236}">
                    <a16:creationId xmlns:a16="http://schemas.microsoft.com/office/drawing/2014/main" id="{BC481590-5E85-4C34-8E00-C4CA3770D4F1}"/>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a:extLst>
                  <a:ext uri="{FF2B5EF4-FFF2-40B4-BE49-F238E27FC236}">
                    <a16:creationId xmlns:a16="http://schemas.microsoft.com/office/drawing/2014/main" id="{ACFFA7D2-CB22-4D42-AD8F-E0870038FC91}"/>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a:extLst>
                  <a:ext uri="{FF2B5EF4-FFF2-40B4-BE49-F238E27FC236}">
                    <a16:creationId xmlns:a16="http://schemas.microsoft.com/office/drawing/2014/main" id="{EFA11B97-C441-44F5-8A94-6FCD86FE314F}"/>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a:extLst>
                  <a:ext uri="{FF2B5EF4-FFF2-40B4-BE49-F238E27FC236}">
                    <a16:creationId xmlns:a16="http://schemas.microsoft.com/office/drawing/2014/main" id="{69CAAB7C-F118-49FA-A334-A5FA529BCBD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a:extLst>
                  <a:ext uri="{FF2B5EF4-FFF2-40B4-BE49-F238E27FC236}">
                    <a16:creationId xmlns:a16="http://schemas.microsoft.com/office/drawing/2014/main" id="{85B1A5AB-FB5C-4ADA-A752-CCAFF6EC9E91}"/>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a:extLst>
                  <a:ext uri="{FF2B5EF4-FFF2-40B4-BE49-F238E27FC236}">
                    <a16:creationId xmlns:a16="http://schemas.microsoft.com/office/drawing/2014/main" id="{E4C6CC85-C448-48A9-BA94-609A4F061CBF}"/>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a:extLst>
                  <a:ext uri="{FF2B5EF4-FFF2-40B4-BE49-F238E27FC236}">
                    <a16:creationId xmlns:a16="http://schemas.microsoft.com/office/drawing/2014/main" id="{2798F08B-02F6-4CA2-B8A3-0AB360EDAA56}"/>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a:extLst>
                  <a:ext uri="{FF2B5EF4-FFF2-40B4-BE49-F238E27FC236}">
                    <a16:creationId xmlns:a16="http://schemas.microsoft.com/office/drawing/2014/main" id="{BBBF3944-3C2C-47D6-8928-9CFEDC7D16B6}"/>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a:extLst>
                  <a:ext uri="{FF2B5EF4-FFF2-40B4-BE49-F238E27FC236}">
                    <a16:creationId xmlns:a16="http://schemas.microsoft.com/office/drawing/2014/main" id="{C53CA6D7-5CEB-4D99-A80D-0F9AEE2FAAE1}"/>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a:extLst>
                  <a:ext uri="{FF2B5EF4-FFF2-40B4-BE49-F238E27FC236}">
                    <a16:creationId xmlns:a16="http://schemas.microsoft.com/office/drawing/2014/main" id="{5BE6B3DC-4C18-4008-B31D-D44E7D37511C}"/>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a:extLst>
                  <a:ext uri="{FF2B5EF4-FFF2-40B4-BE49-F238E27FC236}">
                    <a16:creationId xmlns:a16="http://schemas.microsoft.com/office/drawing/2014/main" id="{9A183071-F2D3-4376-B82F-E2A2374DD072}"/>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a:extLst>
                  <a:ext uri="{FF2B5EF4-FFF2-40B4-BE49-F238E27FC236}">
                    <a16:creationId xmlns:a16="http://schemas.microsoft.com/office/drawing/2014/main" id="{913E1BA4-0D04-4054-B08A-5A22693631CA}"/>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a:extLst>
                  <a:ext uri="{FF2B5EF4-FFF2-40B4-BE49-F238E27FC236}">
                    <a16:creationId xmlns:a16="http://schemas.microsoft.com/office/drawing/2014/main" id="{48326B34-2013-4488-92B1-BE007D137F89}"/>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a:extLst>
                  <a:ext uri="{FF2B5EF4-FFF2-40B4-BE49-F238E27FC236}">
                    <a16:creationId xmlns:a16="http://schemas.microsoft.com/office/drawing/2014/main" id="{9E9409EB-88E8-4095-AF35-3400C6F33839}"/>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a:extLst>
                  <a:ext uri="{FF2B5EF4-FFF2-40B4-BE49-F238E27FC236}">
                    <a16:creationId xmlns:a16="http://schemas.microsoft.com/office/drawing/2014/main" id="{B44482E3-70FD-498D-BD34-55749FB169F2}"/>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a:extLst>
                  <a:ext uri="{FF2B5EF4-FFF2-40B4-BE49-F238E27FC236}">
                    <a16:creationId xmlns:a16="http://schemas.microsoft.com/office/drawing/2014/main" id="{DA97CD73-38E7-4316-A4FE-40BCDDD98F8D}"/>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a:extLst>
                  <a:ext uri="{FF2B5EF4-FFF2-40B4-BE49-F238E27FC236}">
                    <a16:creationId xmlns:a16="http://schemas.microsoft.com/office/drawing/2014/main" id="{BAF540D0-0777-43D1-8556-511F15083DFD}"/>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a:extLst>
                  <a:ext uri="{FF2B5EF4-FFF2-40B4-BE49-F238E27FC236}">
                    <a16:creationId xmlns:a16="http://schemas.microsoft.com/office/drawing/2014/main" id="{F82D9C01-5321-49D6-9E1F-5C1F5470603C}"/>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a:extLst>
                  <a:ext uri="{FF2B5EF4-FFF2-40B4-BE49-F238E27FC236}">
                    <a16:creationId xmlns:a16="http://schemas.microsoft.com/office/drawing/2014/main" id="{EC1D4D26-0978-434D-948D-5EBD4008C5C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a:extLst>
                  <a:ext uri="{FF2B5EF4-FFF2-40B4-BE49-F238E27FC236}">
                    <a16:creationId xmlns:a16="http://schemas.microsoft.com/office/drawing/2014/main" id="{3B160215-1BA6-4DEE-82F1-B041B1DAC462}"/>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a:extLst>
                  <a:ext uri="{FF2B5EF4-FFF2-40B4-BE49-F238E27FC236}">
                    <a16:creationId xmlns:a16="http://schemas.microsoft.com/office/drawing/2014/main" id="{BBDB545B-0850-4B0C-81CD-F820D0F6064D}"/>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a:extLst>
                  <a:ext uri="{FF2B5EF4-FFF2-40B4-BE49-F238E27FC236}">
                    <a16:creationId xmlns:a16="http://schemas.microsoft.com/office/drawing/2014/main" id="{5CF8ABA2-7BB6-4E60-A68F-BD79639336C0}"/>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a:extLst>
                  <a:ext uri="{FF2B5EF4-FFF2-40B4-BE49-F238E27FC236}">
                    <a16:creationId xmlns:a16="http://schemas.microsoft.com/office/drawing/2014/main" id="{D4C3CCCA-5ABA-474F-A415-450D59EAC49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a:extLst>
                  <a:ext uri="{FF2B5EF4-FFF2-40B4-BE49-F238E27FC236}">
                    <a16:creationId xmlns:a16="http://schemas.microsoft.com/office/drawing/2014/main" id="{723C4BB5-E67C-4E63-9F9E-C5FF4E9EB8C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a:extLst>
                  <a:ext uri="{FF2B5EF4-FFF2-40B4-BE49-F238E27FC236}">
                    <a16:creationId xmlns:a16="http://schemas.microsoft.com/office/drawing/2014/main" id="{DC233C9C-53E2-4660-BF34-96AB81C093B6}"/>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2051" name="Rectangle 34">
            <a:extLst>
              <a:ext uri="{FF2B5EF4-FFF2-40B4-BE49-F238E27FC236}">
                <a16:creationId xmlns:a16="http://schemas.microsoft.com/office/drawing/2014/main" id="{DB4C1311-D9DD-4EA2-8FB9-78B485F39F9D}"/>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a:extLst>
              <a:ext uri="{FF2B5EF4-FFF2-40B4-BE49-F238E27FC236}">
                <a16:creationId xmlns:a16="http://schemas.microsoft.com/office/drawing/2014/main" id="{61AFBB11-0FD3-4694-BC31-F9E8E1B4071E}"/>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a:p>
        </p:txBody>
      </p:sp>
      <p:sp>
        <p:nvSpPr>
          <p:cNvPr id="14372" name="Rectangle 36">
            <a:extLst>
              <a:ext uri="{FF2B5EF4-FFF2-40B4-BE49-F238E27FC236}">
                <a16:creationId xmlns:a16="http://schemas.microsoft.com/office/drawing/2014/main" id="{8D3619BC-5E55-4EF4-8F61-D62788E7D44C}"/>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a:p>
        </p:txBody>
      </p:sp>
      <p:sp>
        <p:nvSpPr>
          <p:cNvPr id="14373" name="Rectangle 37">
            <a:extLst>
              <a:ext uri="{FF2B5EF4-FFF2-40B4-BE49-F238E27FC236}">
                <a16:creationId xmlns:a16="http://schemas.microsoft.com/office/drawing/2014/main" id="{3C240172-00C5-48C1-A303-C02AB73BF869}"/>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E2A8DE34-2F16-4149-98CB-C6CDEC441B3B}" type="slidenum">
              <a:rPr lang="en-US" altLang="en-US"/>
              <a:pPr>
                <a:defRPr/>
              </a:pPr>
              <a:t>‹#›</a:t>
            </a:fld>
            <a:endParaRPr lang="en-US" altLang="en-US" dirty="0"/>
          </a:p>
        </p:txBody>
      </p:sp>
      <p:sp>
        <p:nvSpPr>
          <p:cNvPr id="14374" name="Rectangle 38">
            <a:extLst>
              <a:ext uri="{FF2B5EF4-FFF2-40B4-BE49-F238E27FC236}">
                <a16:creationId xmlns:a16="http://schemas.microsoft.com/office/drawing/2014/main" id="{D81F3C3C-54C7-4867-87D0-E6DD85DEC133}"/>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customXml" Target="../ink/ink2.xml"/><Relationship Id="rId4" Type="http://schemas.openxmlformats.org/officeDocument/2006/relationships/image" Target="../media/image100.png"/></Relationships>
</file>

<file path=ppt/slides/_rels/slide34.xml.rels><?xml version="1.0" encoding="UTF-8" standalone="yes"?>
<Relationships xmlns="http://schemas.openxmlformats.org/package/2006/relationships"><Relationship Id="rId8" Type="http://schemas.openxmlformats.org/officeDocument/2006/relationships/image" Target="../media/image12.png"/><Relationship Id="rId7" Type="http://schemas.openxmlformats.org/officeDocument/2006/relationships/customXml" Target="../ink/ink6.xml"/><Relationship Id="rId2" Type="http://schemas.openxmlformats.org/officeDocument/2006/relationships/customXml" Target="../ink/ink4.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customXml" Target="../ink/ink5.xml"/><Relationship Id="rId4" Type="http://schemas.openxmlformats.org/officeDocument/2006/relationships/image" Target="../media/image100.png"/><Relationship Id="rId9" Type="http://schemas.openxmlformats.org/officeDocument/2006/relationships/image" Target="../media/image17.jpeg"/></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customXml" Target="../ink/ink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930302CC-39B1-49E9-B724-DB8B83BD03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5791200"/>
            <a:ext cx="871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a:extLst>
              <a:ext uri="{FF2B5EF4-FFF2-40B4-BE49-F238E27FC236}">
                <a16:creationId xmlns:a16="http://schemas.microsoft.com/office/drawing/2014/main" id="{EC8AF648-23C4-413F-BF3B-346FF616EA0B}"/>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9" name="Rectangle 2">
            <a:extLst>
              <a:ext uri="{FF2B5EF4-FFF2-40B4-BE49-F238E27FC236}">
                <a16:creationId xmlns:a16="http://schemas.microsoft.com/office/drawing/2014/main" id="{D33EF4DF-B1DF-4E89-9C96-487AB4EC9671}"/>
              </a:ext>
            </a:extLst>
          </p:cNvPr>
          <p:cNvSpPr txBox="1">
            <a:spLocks noChangeArrowheads="1"/>
          </p:cNvSpPr>
          <p:nvPr/>
        </p:nvSpPr>
        <p:spPr>
          <a:xfrm>
            <a:off x="685800" y="381000"/>
            <a:ext cx="7772400" cy="11430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effectLst>
                  <a:outerShdw blurRad="38100" dist="38100" dir="2700000" algn="tl">
                    <a:srgbClr val="000000">
                      <a:alpha val="43137"/>
                    </a:srgbClr>
                  </a:outerShdw>
                </a:effectLst>
              </a:rPr>
              <a:t>PRACTICAL RIGHTEOUSNESS</a:t>
            </a:r>
          </a:p>
        </p:txBody>
      </p:sp>
      <p:pic>
        <p:nvPicPr>
          <p:cNvPr id="2" name="Picture 2">
            <a:extLst>
              <a:ext uri="{FF2B5EF4-FFF2-40B4-BE49-F238E27FC236}">
                <a16:creationId xmlns:a16="http://schemas.microsoft.com/office/drawing/2014/main" id="{27E12048-F2EC-48AA-9594-5B70DD729F0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76413" y="1828800"/>
            <a:ext cx="6791174"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0777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5B6A64-DDAD-4F89-8293-FDB470AFF4D2}"/>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Favoritism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(2:1-13)</a:t>
            </a:r>
          </a:p>
        </p:txBody>
      </p:sp>
      <p:sp>
        <p:nvSpPr>
          <p:cNvPr id="7171" name="Rectangle 3">
            <a:extLst>
              <a:ext uri="{FF2B5EF4-FFF2-40B4-BE49-F238E27FC236}">
                <a16:creationId xmlns:a16="http://schemas.microsoft.com/office/drawing/2014/main" id="{0BFB1F45-27D2-4FDD-9B1C-E89DC54D0B8E}"/>
              </a:ext>
            </a:extLst>
          </p:cNvPr>
          <p:cNvSpPr>
            <a:spLocks noGrp="1" noChangeArrowheads="1"/>
          </p:cNvSpPr>
          <p:nvPr>
            <p:ph type="body" idx="1"/>
          </p:nvPr>
        </p:nvSpPr>
        <p:spPr>
          <a:xfrm>
            <a:off x="457200" y="1600200"/>
            <a:ext cx="8115300" cy="3276601"/>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Command: no favoritism (2:1)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Situation: favoritism in the assembly (2:2-3)</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Reasoning: favoritism is contrary to God’s character &amp; purposes (2:4-13)</a:t>
            </a:r>
          </a:p>
        </p:txBody>
      </p:sp>
      <p:pic>
        <p:nvPicPr>
          <p:cNvPr id="3" name="Picture 2">
            <a:extLst>
              <a:ext uri="{FF2B5EF4-FFF2-40B4-BE49-F238E27FC236}">
                <a16:creationId xmlns:a16="http://schemas.microsoft.com/office/drawing/2014/main" id="{BF9F5248-91D4-4241-869F-8F4F5511B05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4713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2:17, 20, 26</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Even so faith, if it has no works,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dead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nekros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being by itself...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are you willing to recognize, you foolish fellow, that faith without works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useless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argos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just as the body without the spirit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dead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nekros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also faith without works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dead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nekros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857344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2394094"/>
          </a:xfrm>
        </p:spPr>
        <p:txBody>
          <a:bodyPr/>
          <a:lstStyle/>
          <a:p>
            <a:pPr marL="0" indent="0" algn="just">
              <a:spcBef>
                <a:spcPts val="0"/>
              </a:spcBef>
              <a:buNone/>
              <a:defRPr/>
            </a:pPr>
            <a:r>
              <a:rPr lang="en-US" dirty="0">
                <a:effectLst>
                  <a:outerShdw blurRad="38100" dist="38100" dir="2700000" algn="tl">
                    <a:srgbClr val="000000">
                      <a:alpha val="43137"/>
                    </a:srgbClr>
                  </a:outerShdw>
                </a:effectLst>
              </a:rPr>
              <a:t>“</a:t>
            </a:r>
            <a:r>
              <a:rPr lang="en-US" b="1" dirty="0">
                <a:solidFill>
                  <a:srgbClr val="FFFFCC"/>
                </a:solidFill>
                <a:effectLst>
                  <a:outerShdw blurRad="38100" dist="38100" dir="2700000" algn="tl">
                    <a:srgbClr val="000000">
                      <a:alpha val="43137"/>
                    </a:srgbClr>
                  </a:outerShdw>
                </a:effectLst>
              </a:rPr>
              <a:t>faith by itself… is dead:</a:t>
            </a:r>
            <a:r>
              <a:rPr lang="en-US" dirty="0">
                <a:effectLst>
                  <a:outerShdw blurRad="38100" dist="38100" dir="2700000" algn="tl">
                    <a:srgbClr val="000000">
                      <a:alpha val="43137"/>
                    </a:srgbClr>
                  </a:outerShdw>
                </a:effectLst>
              </a:rPr>
              <a:t> Just as professed compassion without action is phony, the kind of faith that is without works is mere empty profession, not genuine saving faith.”</a:t>
            </a:r>
          </a:p>
        </p:txBody>
      </p:sp>
      <p:sp>
        <p:nvSpPr>
          <p:cNvPr id="7" name="Rectangle 6">
            <a:extLst>
              <a:ext uri="{FF2B5EF4-FFF2-40B4-BE49-F238E27FC236}">
                <a16:creationId xmlns:a16="http://schemas.microsoft.com/office/drawing/2014/main" id="{3F4259E9-F8CB-4AE0-9D30-0ABD1215DCFD}"/>
              </a:ext>
            </a:extLst>
          </p:cNvPr>
          <p:cNvSpPr/>
          <p:nvPr/>
        </p:nvSpPr>
        <p:spPr>
          <a:xfrm>
            <a:off x="1366838" y="218182"/>
            <a:ext cx="6410325" cy="969496"/>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MACARTHUR STUDY BIBLE (revised edition). Comment on James 2:17.</a:t>
            </a:r>
          </a:p>
        </p:txBody>
      </p:sp>
      <p:pic>
        <p:nvPicPr>
          <p:cNvPr id="1026" name="Picture 2" descr="John MacArthur | Grace Community Church">
            <a:extLst>
              <a:ext uri="{FF2B5EF4-FFF2-40B4-BE49-F238E27FC236}">
                <a16:creationId xmlns:a16="http://schemas.microsoft.com/office/drawing/2014/main" id="{92569594-3E9D-4DD9-8B9F-AB417940DF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4953" y="4038600"/>
            <a:ext cx="2394094" cy="2394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56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371600"/>
            <a:ext cx="9144000" cy="4190256"/>
          </a:xfrm>
        </p:spPr>
        <p:txBody>
          <a:bodyPr/>
          <a:lstStyle/>
          <a:p>
            <a:pPr marL="0" indent="0" algn="just">
              <a:spcBef>
                <a:spcPts val="0"/>
              </a:spcBef>
              <a:buNone/>
              <a:defRPr/>
            </a:pPr>
            <a:r>
              <a:rPr lang="en-US" dirty="0">
                <a:effectLst>
                  <a:outerShdw blurRad="38100" dist="38100" dir="2700000" algn="tl">
                    <a:srgbClr val="000000">
                      <a:alpha val="43137"/>
                    </a:srgbClr>
                  </a:outerShdw>
                </a:effectLst>
              </a:rPr>
              <a:t>“Faith in this context is clearly saving faith (v. 1). James is speaking of eternal salvation. He has referred to ‘the word implanted, which is able to save your souls’ in 1:21. Here he has the same salvation in view. He is not disputing whether faith saves. Rather, he is opposing the notion that faith can be a passive, fruitless, intellectual exercise and still save. Where there are no works, we must assume no faith exists either.”</a:t>
            </a:r>
          </a:p>
        </p:txBody>
      </p:sp>
      <p:sp>
        <p:nvSpPr>
          <p:cNvPr id="7" name="Rectangle 6">
            <a:extLst>
              <a:ext uri="{FF2B5EF4-FFF2-40B4-BE49-F238E27FC236}">
                <a16:creationId xmlns:a16="http://schemas.microsoft.com/office/drawing/2014/main" id="{3F4259E9-F8CB-4AE0-9D30-0ABD1215DCFD}"/>
              </a:ext>
            </a:extLst>
          </p:cNvPr>
          <p:cNvSpPr/>
          <p:nvPr/>
        </p:nvSpPr>
        <p:spPr>
          <a:xfrm>
            <a:off x="1366838" y="218182"/>
            <a:ext cx="6410325"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FAITH WORKS (page 149)</a:t>
            </a:r>
          </a:p>
        </p:txBody>
      </p:sp>
      <p:pic>
        <p:nvPicPr>
          <p:cNvPr id="1026" name="Picture 2" descr="John MacArthur | Grace Community Church">
            <a:extLst>
              <a:ext uri="{FF2B5EF4-FFF2-40B4-BE49-F238E27FC236}">
                <a16:creationId xmlns:a16="http://schemas.microsoft.com/office/drawing/2014/main" id="{92569594-3E9D-4DD9-8B9F-AB417940DF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816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6933" y="1371601"/>
            <a:ext cx="9144000" cy="5562600"/>
          </a:xfrm>
        </p:spPr>
        <p:txBody>
          <a:bodyPr/>
          <a:lstStyle/>
          <a:p>
            <a:pPr marL="0" indent="0" algn="just">
              <a:spcBef>
                <a:spcPts val="0"/>
              </a:spcBef>
              <a:buNone/>
              <a:defRPr/>
            </a:pPr>
            <a:r>
              <a:rPr lang="en-US" sz="3000" dirty="0">
                <a:effectLst>
                  <a:outerShdw blurRad="38100" dist="38100" dir="2700000" algn="tl">
                    <a:srgbClr val="000000">
                      <a:alpha val="43137"/>
                    </a:srgbClr>
                  </a:outerShdw>
                </a:effectLst>
              </a:rPr>
              <a:t>“First, Paul is looking at the root of our salvation, while James is looking at the fruit after salvation. Paul emphasizes the point that at the time of conversion, the root of salvation is faith alone. James sees that the faith that saves us does not remain alone, though we are saved by faith alone. After salvation, there are things that will inevitably happen in our lives that show the reality of our salvation . . . Can a faith that is not validated save? The answer is clearly implied by James’s argument: No, that phony kind of faith cannot save anyone.”</a:t>
            </a:r>
          </a:p>
        </p:txBody>
      </p:sp>
      <p:sp>
        <p:nvSpPr>
          <p:cNvPr id="7" name="Rectangle 6">
            <a:extLst>
              <a:ext uri="{FF2B5EF4-FFF2-40B4-BE49-F238E27FC236}">
                <a16:creationId xmlns:a16="http://schemas.microsoft.com/office/drawing/2014/main" id="{3F4259E9-F8CB-4AE0-9D30-0ABD1215DCFD}"/>
              </a:ext>
            </a:extLst>
          </p:cNvPr>
          <p:cNvSpPr/>
          <p:nvPr/>
        </p:nvSpPr>
        <p:spPr>
          <a:xfrm>
            <a:off x="1366838" y="218182"/>
            <a:ext cx="6410325"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Swindoll</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SWINDOLL STUDY BIBLE</a:t>
            </a:r>
          </a:p>
        </p:txBody>
      </p:sp>
      <p:pic>
        <p:nvPicPr>
          <p:cNvPr id="2050" name="Picture 2" descr="Tyndale | Authors | Charles R. Swindoll">
            <a:extLst>
              <a:ext uri="{FF2B5EF4-FFF2-40B4-BE49-F238E27FC236}">
                <a16:creationId xmlns:a16="http://schemas.microsoft.com/office/drawing/2014/main" id="{EE30F029-53A2-4A56-979A-B7095E3BFE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836836"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520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6933" y="1371600"/>
            <a:ext cx="9144000" cy="4343400"/>
          </a:xfrm>
        </p:spPr>
        <p:txBody>
          <a:bodyPr/>
          <a:lstStyle/>
          <a:p>
            <a:pPr marL="0" indent="0" algn="just">
              <a:spcBef>
                <a:spcPts val="0"/>
              </a:spcBef>
              <a:buNone/>
              <a:defRPr/>
            </a:pPr>
            <a:r>
              <a:rPr lang="en-US" sz="3000" dirty="0">
                <a:effectLst>
                  <a:outerShdw blurRad="38100" dist="38100" dir="2700000" algn="tl">
                    <a:srgbClr val="000000">
                      <a:alpha val="43137"/>
                    </a:srgbClr>
                  </a:outerShdw>
                </a:effectLst>
              </a:rPr>
              <a:t>“In what way is such faith ‘dead’? In the sense that it does not attain its purpose: it cannot save (v. 14) or justify (v. 24). Critical to understanding the argument of the section and integrating it successfully into a broader biblical perspective is the recognition that James is not arguing that works must be added to faith. His point, rather, is that genuine biblical faith will inevitably be characterized by works . . . James, in a sense, proposes for us in these verses a ‘test’ by which we determine the genuineness of faith: deeds of obedience to the will of God.”</a:t>
            </a:r>
          </a:p>
        </p:txBody>
      </p:sp>
      <p:sp>
        <p:nvSpPr>
          <p:cNvPr id="7" name="Rectangle 6">
            <a:extLst>
              <a:ext uri="{FF2B5EF4-FFF2-40B4-BE49-F238E27FC236}">
                <a16:creationId xmlns:a16="http://schemas.microsoft.com/office/drawing/2014/main" id="{3F4259E9-F8CB-4AE0-9D30-0ABD1215DCFD}"/>
              </a:ext>
            </a:extLst>
          </p:cNvPr>
          <p:cNvSpPr/>
          <p:nvPr/>
        </p:nvSpPr>
        <p:spPr>
          <a:xfrm>
            <a:off x="1366838" y="218182"/>
            <a:ext cx="6410325"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Douglas J. Moo</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PILLAR NEW TESTAMENT COMMENTARY</a:t>
            </a:r>
          </a:p>
        </p:txBody>
      </p:sp>
      <p:pic>
        <p:nvPicPr>
          <p:cNvPr id="4098" name="Picture 2" descr="Romans (Douglas J. Moo) - MasterLectures">
            <a:extLst>
              <a:ext uri="{FF2B5EF4-FFF2-40B4-BE49-F238E27FC236}">
                <a16:creationId xmlns:a16="http://schemas.microsoft.com/office/drawing/2014/main" id="{7E577C58-52DE-4736-A724-51C1485556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915"/>
          <a:stretch/>
        </p:blipFill>
        <p:spPr bwMode="auto">
          <a:xfrm>
            <a:off x="76200" y="76200"/>
            <a:ext cx="1097280" cy="822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424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371600"/>
            <a:ext cx="9144000" cy="4343400"/>
          </a:xfrm>
        </p:spPr>
        <p:txBody>
          <a:bodyPr/>
          <a:lstStyle/>
          <a:p>
            <a:pPr marL="0" indent="0" algn="just">
              <a:spcBef>
                <a:spcPts val="0"/>
              </a:spcBef>
              <a:buNone/>
              <a:defRPr/>
            </a:pPr>
            <a:r>
              <a:rPr lang="en-US" sz="3000" dirty="0">
                <a:effectLst>
                  <a:outerShdw blurRad="38100" dist="38100" dir="2700000" algn="tl">
                    <a:srgbClr val="000000">
                      <a:alpha val="43137"/>
                    </a:srgbClr>
                  </a:outerShdw>
                </a:effectLst>
              </a:rPr>
              <a:t>“Just as the law of love gives no excuse for respect of persons, so the possession of faith gives no license to dispense with good works. A believer must not only demonstrate his love by ready acceptance of others, but he must also demonstrate his faith by responsible aid to others. James went on in his letter to emphasize the expression of true faith, to outline the evidence of true faith, and finally to cite examples of true faith. </a:t>
            </a:r>
            <a:r>
              <a:rPr lang="en-US" sz="3000" b="1" dirty="0">
                <a:solidFill>
                  <a:srgbClr val="FFFFCC"/>
                </a:solidFill>
                <a:effectLst>
                  <a:outerShdw blurRad="38100" dist="38100" dir="2700000" algn="tl">
                    <a:srgbClr val="000000">
                      <a:alpha val="43137"/>
                    </a:srgbClr>
                  </a:outerShdw>
                </a:effectLst>
              </a:rPr>
              <a:t>Comment on 2:14</a:t>
            </a:r>
            <a:r>
              <a:rPr lang="en-US" sz="3000" dirty="0">
                <a:effectLst>
                  <a:outerShdw blurRad="38100" dist="38100" dir="2700000" algn="tl">
                    <a:srgbClr val="000000">
                      <a:alpha val="43137"/>
                    </a:srgbClr>
                  </a:outerShdw>
                </a:effectLst>
              </a:rPr>
              <a:t>. Can such faith save him? A negative answer is anticipated in the Greek. Merely claiming to have faith is not enough. Genuine faith is evidenced by works.”</a:t>
            </a:r>
          </a:p>
        </p:txBody>
      </p:sp>
      <p:sp>
        <p:nvSpPr>
          <p:cNvPr id="7" name="Rectangle 6">
            <a:extLst>
              <a:ext uri="{FF2B5EF4-FFF2-40B4-BE49-F238E27FC236}">
                <a16:creationId xmlns:a16="http://schemas.microsoft.com/office/drawing/2014/main" id="{3F4259E9-F8CB-4AE0-9D30-0ABD1215DCFD}"/>
              </a:ext>
            </a:extLst>
          </p:cNvPr>
          <p:cNvSpPr/>
          <p:nvPr/>
        </p:nvSpPr>
        <p:spPr>
          <a:xfrm>
            <a:off x="1366838" y="218182"/>
            <a:ext cx="6410325"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 Ronald Blue</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BIBLE KNOWLEDGE COMMENTARY</a:t>
            </a:r>
          </a:p>
        </p:txBody>
      </p:sp>
      <p:pic>
        <p:nvPicPr>
          <p:cNvPr id="5122" name="Picture 2" descr="James by J. Ronald Blue | Best Commentaries Reviews">
            <a:extLst>
              <a:ext uri="{FF2B5EF4-FFF2-40B4-BE49-F238E27FC236}">
                <a16:creationId xmlns:a16="http://schemas.microsoft.com/office/drawing/2014/main" id="{3D73B4EB-461C-4F16-9F21-DD514FF559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693019"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710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371600"/>
            <a:ext cx="9143999" cy="5334000"/>
          </a:xfrm>
        </p:spPr>
        <p:txBody>
          <a:bodyPr/>
          <a:lstStyle/>
          <a:p>
            <a:pPr marL="0" indent="0" algn="just">
              <a:spcBef>
                <a:spcPts val="0"/>
              </a:spcBef>
              <a:buNone/>
            </a:pPr>
            <a:r>
              <a:rPr lang="en-US" sz="2900" b="1" dirty="0">
                <a:solidFill>
                  <a:srgbClr val="FFFFCC"/>
                </a:solidFill>
                <a:effectLst>
                  <a:outerShdw blurRad="38100" dist="38100" dir="2700000" algn="tl">
                    <a:srgbClr val="000000">
                      <a:alpha val="43137"/>
                    </a:srgbClr>
                  </a:outerShdw>
                </a:effectLst>
              </a:rPr>
              <a:t>Comment on James 2:14</a:t>
            </a:r>
            <a:r>
              <a:rPr lang="en-US" sz="2900" dirty="0">
                <a:effectLst>
                  <a:outerShdw blurRad="38100" dist="38100" dir="2700000" algn="tl">
                    <a:srgbClr val="000000">
                      <a:alpha val="43137"/>
                    </a:srgbClr>
                  </a:outerShdw>
                </a:effectLst>
              </a:rPr>
              <a:t>. “The meaning of justification: for Paul the word justification meant acquittal, and Paul was concerned with legal justification in that no man can gain justification by means of works, specifically the works of the Law; for Jacob/James, the meaning of justification was vindication, and he was concerned with the justification of one’s profession of faith in that his claim must be demonstrated by his works, specifically the works of love and faith . . . Fourth, Jacob/James’s point is a faith that saves is a faith that is expected to produce works. Fifth, a living faith will authenticate itself in the production of works.”</a:t>
            </a:r>
            <a:endParaRPr lang="en-US" altLang="en-US" sz="29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Messianic </a:t>
            </a:r>
            <a:r>
              <a:rPr lang="en-US" altLang="en-US" sz="1800" i="1" dirty="0">
                <a:effectLst>
                  <a:outerShdw blurRad="38100" dist="38100" dir="2700000" algn="tl">
                    <a:srgbClr val="000000"/>
                  </a:outerShdw>
                </a:effectLst>
                <a:latin typeface="Calibri" panose="020F0502020204030204" pitchFamily="34" charset="0"/>
              </a:rPr>
              <a:t>Jewish Epistles</a:t>
            </a:r>
            <a:r>
              <a:rPr lang="en-US" altLang="en-US" sz="1800" i="1" dirty="0">
                <a:effectLst>
                  <a:outerShdw blurRad="38100" dist="38100" dir="2700000" algn="tl">
                    <a:srgbClr val="000000"/>
                  </a:outerShdw>
                </a:effectLst>
                <a:latin typeface="Calibri" panose="020F0502020204030204" pitchFamily="34" charset="0"/>
                <a:cs typeface="+mn-cs"/>
              </a:rPr>
              <a:t>, 251-52, 54</a:t>
            </a:r>
          </a:p>
        </p:txBody>
      </p:sp>
      <p:pic>
        <p:nvPicPr>
          <p:cNvPr id="6" name="Picture 5">
            <a:extLst>
              <a:ext uri="{FF2B5EF4-FFF2-40B4-BE49-F238E27FC236}">
                <a16:creationId xmlns:a16="http://schemas.microsoft.com/office/drawing/2014/main" id="{BEA09C3C-590B-419E-B2EA-32AB55A642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056" y="80963"/>
            <a:ext cx="684944" cy="914400"/>
          </a:xfrm>
          <a:prstGeom prst="rect">
            <a:avLst/>
          </a:prstGeom>
        </p:spPr>
      </p:pic>
      <p:pic>
        <p:nvPicPr>
          <p:cNvPr id="7" name="Picture 2" descr="Hardcover The Messianic Jewish Epistles : Hebrews, James, First Peter, Second Peter, Jude Book">
            <a:extLst>
              <a:ext uri="{FF2B5EF4-FFF2-40B4-BE49-F238E27FC236}">
                <a16:creationId xmlns:a16="http://schemas.microsoft.com/office/drawing/2014/main" id="{E99186AE-94C2-46AD-8753-1731045DDB7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382000" y="80963"/>
            <a:ext cx="692699" cy="1138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191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Answering Eleven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114301" y="923577"/>
            <a:ext cx="8915399" cy="5412557"/>
          </a:xfrm>
        </p:spPr>
        <p:txBody>
          <a:bodyPr/>
          <a:lstStyle/>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wrote it?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James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do we know about the author?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Christ’s ½ Brother</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was the audience?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Believing Jews in the Diaspora</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Where was if written from?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Jerusalem</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When was the book written?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A.D. 44‒47</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was the book’s occasion?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 </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purpose?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Achieving practical righteousness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 about?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theme?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Daily living</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makes the book different?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Practicality</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How is the book organized?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Faith and Wisdom</a:t>
            </a: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4685" y="76200"/>
            <a:ext cx="1143115" cy="100584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4953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371600"/>
            <a:ext cx="9144000" cy="5029200"/>
          </a:xfrm>
        </p:spPr>
        <p:txBody>
          <a:bodyPr/>
          <a:lstStyle/>
          <a:p>
            <a:pPr marL="0" indent="0" algn="just">
              <a:buNone/>
            </a:pPr>
            <a:r>
              <a:rPr lang="en-US" altLang="en-US" sz="2900" dirty="0">
                <a:effectLst>
                  <a:outerShdw blurRad="38100" dist="38100" dir="2700000" algn="tl">
                    <a:srgbClr val="000000">
                      <a:alpha val="43137"/>
                    </a:srgbClr>
                  </a:outerShdw>
                </a:effectLst>
              </a:rPr>
              <a:t>“</a:t>
            </a:r>
            <a:r>
              <a:rPr lang="en-US" sz="2900" dirty="0">
                <a:effectLst>
                  <a:outerShdw blurRad="38100" dist="38100" dir="2700000" algn="tl">
                    <a:srgbClr val="000000">
                      <a:alpha val="43137"/>
                    </a:srgbClr>
                  </a:outerShdw>
                </a:effectLst>
              </a:rPr>
              <a:t>Sixth, while faith and works are two opposing elements insofar as the means of salvation is concerned, they are, nevertheless, both involved in salvation. One is the means of salvation and the other is the evidence of salvation.” </a:t>
            </a:r>
            <a:r>
              <a:rPr lang="en-US" sz="2900" b="1" dirty="0">
                <a:solidFill>
                  <a:srgbClr val="FFFFCC"/>
                </a:solidFill>
                <a:effectLst>
                  <a:outerShdw blurRad="38100" dist="38100" dir="2700000" algn="tl">
                    <a:srgbClr val="000000">
                      <a:alpha val="43137"/>
                    </a:srgbClr>
                  </a:outerShdw>
                </a:effectLst>
              </a:rPr>
              <a:t>Comment on James 2:15-17</a:t>
            </a:r>
            <a:r>
              <a:rPr lang="en-US" sz="2900" dirty="0">
                <a:effectLst>
                  <a:outerShdw blurRad="38100" dist="38100" dir="2700000" algn="tl">
                    <a:srgbClr val="000000">
                      <a:alpha val="43137"/>
                    </a:srgbClr>
                  </a:outerShdw>
                </a:effectLst>
              </a:rPr>
              <a:t>: “Faith without works is a dead faith. It is dead in itself; it is not merely outwardly barren, but it is dead inwardly. It is lifeless. It shows that it is not true saving faith because true saving faith will reveal itself by works, which are the fruits of faith. This very same concept is taught in the Sermon on the Mount (Matt 5:14-16).</a:t>
            </a:r>
            <a:r>
              <a:rPr lang="en-US" altLang="en-US" sz="2900" dirty="0">
                <a:effectLst>
                  <a:outerShdw blurRad="38100" dist="38100" dir="2700000" algn="tl">
                    <a:srgbClr val="000000">
                      <a:alpha val="43137"/>
                    </a:srgbClr>
                  </a:outerShdw>
                </a:effectLst>
                <a:cs typeface="Calibri" panose="020F0502020204030204" pitchFamily="34" charset="0"/>
              </a:rPr>
              <a:t>”</a:t>
            </a:r>
            <a:endParaRPr lang="en-US" altLang="en-US" sz="29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Messianic </a:t>
            </a:r>
            <a:r>
              <a:rPr lang="en-US" altLang="en-US" sz="1800" i="1" dirty="0">
                <a:effectLst>
                  <a:outerShdw blurRad="38100" dist="38100" dir="2700000" algn="tl">
                    <a:srgbClr val="000000"/>
                  </a:outerShdw>
                </a:effectLst>
                <a:latin typeface="Calibri" panose="020F0502020204030204" pitchFamily="34" charset="0"/>
              </a:rPr>
              <a:t>Jewish Epistles</a:t>
            </a:r>
            <a:r>
              <a:rPr lang="en-US" altLang="en-US" sz="1800" i="1" dirty="0">
                <a:effectLst>
                  <a:outerShdw blurRad="38100" dist="38100" dir="2700000" algn="tl">
                    <a:srgbClr val="000000"/>
                  </a:outerShdw>
                </a:effectLst>
                <a:latin typeface="Calibri" panose="020F0502020204030204" pitchFamily="34" charset="0"/>
                <a:cs typeface="+mn-cs"/>
              </a:rPr>
              <a:t>, 251-52, 54</a:t>
            </a:r>
          </a:p>
        </p:txBody>
      </p:sp>
      <p:pic>
        <p:nvPicPr>
          <p:cNvPr id="6" name="Picture 5">
            <a:extLst>
              <a:ext uri="{FF2B5EF4-FFF2-40B4-BE49-F238E27FC236}">
                <a16:creationId xmlns:a16="http://schemas.microsoft.com/office/drawing/2014/main" id="{BEA09C3C-590B-419E-B2EA-32AB55A642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056" y="80963"/>
            <a:ext cx="684944" cy="914400"/>
          </a:xfrm>
          <a:prstGeom prst="rect">
            <a:avLst/>
          </a:prstGeom>
        </p:spPr>
      </p:pic>
      <p:pic>
        <p:nvPicPr>
          <p:cNvPr id="6146" name="Picture 2" descr="Hardcover The Messianic Jewish Epistles : Hebrews, James, First Peter, Second Peter, Jude Book">
            <a:extLst>
              <a:ext uri="{FF2B5EF4-FFF2-40B4-BE49-F238E27FC236}">
                <a16:creationId xmlns:a16="http://schemas.microsoft.com/office/drawing/2014/main" id="{27B627F1-9D4C-4419-958E-DC143FACDF5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382000" y="80963"/>
            <a:ext cx="692699" cy="1138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85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6933" y="1371600"/>
            <a:ext cx="9144000" cy="4495800"/>
          </a:xfrm>
        </p:spPr>
        <p:txBody>
          <a:bodyPr/>
          <a:lstStyle/>
          <a:p>
            <a:pPr marL="0" indent="0" algn="just">
              <a:spcBef>
                <a:spcPts val="0"/>
              </a:spcBef>
              <a:buNone/>
              <a:defRPr/>
            </a:pPr>
            <a:r>
              <a:rPr lang="en-US" b="1" dirty="0">
                <a:solidFill>
                  <a:srgbClr val="FFFFCC"/>
                </a:solidFill>
                <a:effectLst>
                  <a:outerShdw blurRad="38100" dist="38100" dir="2700000" algn="tl">
                    <a:srgbClr val="000000">
                      <a:alpha val="43137"/>
                    </a:srgbClr>
                  </a:outerShdw>
                </a:effectLst>
              </a:rPr>
              <a:t>Comment on James 2:14</a:t>
            </a:r>
            <a:r>
              <a:rPr lang="en-US" dirty="0">
                <a:effectLst>
                  <a:outerShdw blurRad="38100" dist="38100" dir="2700000" algn="tl">
                    <a:srgbClr val="000000">
                      <a:alpha val="43137"/>
                    </a:srgbClr>
                  </a:outerShdw>
                </a:effectLst>
              </a:rPr>
              <a:t>. “Can a non-working, dead, spurious faith save a person? James is not saying that we are saved by works, but that faith that does not produce good works is a dead faith. James was not refuting the Pauline doctrine of justification by true faith, but a perversion of it. Both Paul and James define faith as a living, productive trust in Christ. Genuine faith cannot be ‘dead’ to morality or barren to works.”</a:t>
            </a:r>
          </a:p>
        </p:txBody>
      </p:sp>
      <p:sp>
        <p:nvSpPr>
          <p:cNvPr id="7" name="Rectangle 6">
            <a:extLst>
              <a:ext uri="{FF2B5EF4-FFF2-40B4-BE49-F238E27FC236}">
                <a16:creationId xmlns:a16="http://schemas.microsoft.com/office/drawing/2014/main" id="{3F4259E9-F8CB-4AE0-9D30-0ABD1215DCFD}"/>
              </a:ext>
            </a:extLst>
          </p:cNvPr>
          <p:cNvSpPr/>
          <p:nvPr/>
        </p:nvSpPr>
        <p:spPr>
          <a:xfrm>
            <a:off x="1366838" y="218182"/>
            <a:ext cx="6410325"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C. Ryrie</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RYRIE STUDY BIBLE. Comment on James 2:14.</a:t>
            </a:r>
          </a:p>
        </p:txBody>
      </p:sp>
      <p:pic>
        <p:nvPicPr>
          <p:cNvPr id="7170" name="Picture 2" descr="NASB Ryrie Study Bible-Black Genuine Leather | SHOPtheWORD">
            <a:extLst>
              <a:ext uri="{FF2B5EF4-FFF2-40B4-BE49-F238E27FC236}">
                <a16:creationId xmlns:a16="http://schemas.microsoft.com/office/drawing/2014/main" id="{DAEAC527-0D0C-4997-9EF8-F2EFC8903B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76200"/>
            <a:ext cx="800609"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075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6933" y="1371599"/>
            <a:ext cx="9144000" cy="5268219"/>
          </a:xfrm>
        </p:spPr>
        <p:txBody>
          <a:bodyPr/>
          <a:lstStyle/>
          <a:p>
            <a:pPr marL="0" indent="0" algn="just">
              <a:spcBef>
                <a:spcPts val="0"/>
              </a:spcBef>
              <a:buNone/>
              <a:defRPr/>
            </a:pPr>
            <a:r>
              <a:rPr lang="en-US" sz="2900" b="1" dirty="0">
                <a:solidFill>
                  <a:srgbClr val="FFFFCC"/>
                </a:solidFill>
                <a:effectLst>
                  <a:outerShdw blurRad="38100" dist="38100" dir="2700000" algn="tl">
                    <a:srgbClr val="000000">
                      <a:alpha val="43137"/>
                    </a:srgbClr>
                  </a:outerShdw>
                </a:effectLst>
              </a:rPr>
              <a:t>Comment on James 2:14</a:t>
            </a:r>
            <a:r>
              <a:rPr lang="en-US" sz="2900" dirty="0">
                <a:effectLst>
                  <a:outerShdw blurRad="38100" dist="38100" dir="2700000" algn="tl">
                    <a:srgbClr val="000000">
                      <a:alpha val="43137"/>
                    </a:srgbClr>
                  </a:outerShdw>
                </a:effectLst>
              </a:rPr>
              <a:t>. “The question in James 2:14 should read, ‘Can that kind of faith save him?’ What kind? The kind of faith that is never seen in practical works. The answer is no! Any declaration of faith that does not result in a changed life and good works is a false declaration. That kind of faith is dead faith. ‘Even so faith, if it hath not works, is dead, being alone’ (James 2:17). The great theologian, John Calvin, wrote, ‘It is faith alone that justifies, but faith that justifies can never be alone.’ The word alone in James 2:17 simply means ‘by itself.’ True saving faith can never be by itself: it always brings life, and life produces good works.”</a:t>
            </a:r>
          </a:p>
        </p:txBody>
      </p:sp>
      <p:sp>
        <p:nvSpPr>
          <p:cNvPr id="7" name="Rectangle 6">
            <a:extLst>
              <a:ext uri="{FF2B5EF4-FFF2-40B4-BE49-F238E27FC236}">
                <a16:creationId xmlns:a16="http://schemas.microsoft.com/office/drawing/2014/main" id="{3F4259E9-F8CB-4AE0-9D30-0ABD1215DCFD}"/>
              </a:ext>
            </a:extLst>
          </p:cNvPr>
          <p:cNvSpPr/>
          <p:nvPr/>
        </p:nvSpPr>
        <p:spPr>
          <a:xfrm>
            <a:off x="913534" y="218182"/>
            <a:ext cx="7316932"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Warren W. Wiersbe</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BIBLE EXPOSITION COMMENTARY</a:t>
            </a:r>
          </a:p>
        </p:txBody>
      </p:sp>
      <p:pic>
        <p:nvPicPr>
          <p:cNvPr id="9218" name="Picture 2" descr="The Wiersbe Bible Commentary-2 Volume Set by Warren W. Wiersbe | SHOPtheWORD">
            <a:extLst>
              <a:ext uri="{FF2B5EF4-FFF2-40B4-BE49-F238E27FC236}">
                <a16:creationId xmlns:a16="http://schemas.microsoft.com/office/drawing/2014/main" id="{598684C7-BC07-465B-91FB-ABBC86D1A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76200"/>
            <a:ext cx="74447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283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371600"/>
            <a:ext cx="9144000" cy="4266456"/>
          </a:xfrm>
        </p:spPr>
        <p:txBody>
          <a:bodyPr/>
          <a:lstStyle/>
          <a:p>
            <a:pPr marL="0" indent="0" algn="just">
              <a:spcBef>
                <a:spcPts val="0"/>
              </a:spcBef>
              <a:buNone/>
              <a:defRPr/>
            </a:pPr>
            <a:r>
              <a:rPr lang="en-US" b="1" dirty="0">
                <a:solidFill>
                  <a:srgbClr val="FFFFCC"/>
                </a:solidFill>
                <a:effectLst>
                  <a:outerShdw blurRad="38100" dist="38100" dir="2700000" algn="tl">
                    <a:srgbClr val="000000">
                      <a:alpha val="43137"/>
                    </a:srgbClr>
                  </a:outerShdw>
                </a:effectLst>
              </a:rPr>
              <a:t>Comment on James 2:18-19</a:t>
            </a:r>
            <a:r>
              <a:rPr lang="en-US" dirty="0">
                <a:effectLst>
                  <a:outerShdw blurRad="38100" dist="38100" dir="2700000" algn="tl">
                    <a:srgbClr val="000000">
                      <a:alpha val="43137"/>
                    </a:srgbClr>
                  </a:outerShdw>
                </a:effectLst>
              </a:rPr>
              <a:t>. “But it is not a saving experience to believe and tremble. A person can be enlightened in his mind and even stirred in his heart and be lost forever. True saving faith involves something more, something that can be seen and recognized: a changed life. ‘Show me thy faith without thy works,’ challenged James, ‘and I will show thee my faith by my works’ (James 2:18).”</a:t>
            </a:r>
          </a:p>
        </p:txBody>
      </p:sp>
      <p:sp>
        <p:nvSpPr>
          <p:cNvPr id="5" name="Rectangle 4">
            <a:extLst>
              <a:ext uri="{FF2B5EF4-FFF2-40B4-BE49-F238E27FC236}">
                <a16:creationId xmlns:a16="http://schemas.microsoft.com/office/drawing/2014/main" id="{B8F7E33C-AC81-45B8-9B83-345D142587FC}"/>
              </a:ext>
            </a:extLst>
          </p:cNvPr>
          <p:cNvSpPr/>
          <p:nvPr/>
        </p:nvSpPr>
        <p:spPr>
          <a:xfrm>
            <a:off x="913534" y="218182"/>
            <a:ext cx="7316932"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Warren W. Wiersbe</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BIBLE EXPOSITION COMMENTARY</a:t>
            </a:r>
          </a:p>
        </p:txBody>
      </p:sp>
      <p:pic>
        <p:nvPicPr>
          <p:cNvPr id="6" name="Picture 2" descr="The Wiersbe Bible Commentary-2 Volume Set by Warren W. Wiersbe | SHOPtheWORD">
            <a:extLst>
              <a:ext uri="{FF2B5EF4-FFF2-40B4-BE49-F238E27FC236}">
                <a16:creationId xmlns:a16="http://schemas.microsoft.com/office/drawing/2014/main" id="{5E8D9C8C-8977-437D-8584-853C5BD16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76200"/>
            <a:ext cx="74447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522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8467" y="1371972"/>
            <a:ext cx="9144000" cy="4114056"/>
          </a:xfrm>
        </p:spPr>
        <p:txBody>
          <a:bodyPr/>
          <a:lstStyle/>
          <a:p>
            <a:pPr marL="0" indent="0" algn="just">
              <a:spcBef>
                <a:spcPts val="0"/>
              </a:spcBef>
              <a:buNone/>
              <a:defRPr/>
            </a:pPr>
            <a:r>
              <a:rPr lang="en-US" sz="2800" b="1" dirty="0">
                <a:solidFill>
                  <a:srgbClr val="FFFFCC"/>
                </a:solidFill>
                <a:effectLst>
                  <a:outerShdw blurRad="38100" dist="38100" dir="2700000" algn="tl">
                    <a:srgbClr val="000000">
                      <a:alpha val="43137"/>
                    </a:srgbClr>
                  </a:outerShdw>
                </a:effectLst>
              </a:rPr>
              <a:t>Comment on James 2:20-26</a:t>
            </a:r>
            <a:r>
              <a:rPr lang="en-US" sz="2800" dirty="0">
                <a:effectLst>
                  <a:outerShdw blurRad="38100" dist="38100" dir="2700000" algn="tl">
                    <a:srgbClr val="000000">
                      <a:alpha val="43137"/>
                    </a:srgbClr>
                  </a:outerShdw>
                </a:effectLst>
              </a:rPr>
              <a:t>. “True saving faith leads to action. Dynamic faith is not Intellectual contemplation or emotional consternation; it leads to obedience on the part of the will. And this obedience is not an isolated event: it continues throughout the whole life. It leads to works . . . It is important that each professing Christian examine his own heart and life and make sure that he possesses true saving faith, dynamic faith. ‘Examine yourselves, whether ye be in the faith; prove your own selves’ (2 Cor. 13:5a). Satan is the great deceiver; one of his devices is imitation. If he can convince a person that counterfeit faith is true faith, he has that person in his power.”</a:t>
            </a:r>
          </a:p>
        </p:txBody>
      </p:sp>
      <p:sp>
        <p:nvSpPr>
          <p:cNvPr id="5" name="Rectangle 4">
            <a:extLst>
              <a:ext uri="{FF2B5EF4-FFF2-40B4-BE49-F238E27FC236}">
                <a16:creationId xmlns:a16="http://schemas.microsoft.com/office/drawing/2014/main" id="{C0018764-E363-4FCF-AED4-B6DFF397F760}"/>
              </a:ext>
            </a:extLst>
          </p:cNvPr>
          <p:cNvSpPr/>
          <p:nvPr/>
        </p:nvSpPr>
        <p:spPr>
          <a:xfrm>
            <a:off x="913534" y="218182"/>
            <a:ext cx="7316932"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Warren W. Wiersbe</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BIBLE EXPOSITION COMMENTARY</a:t>
            </a:r>
          </a:p>
        </p:txBody>
      </p:sp>
      <p:pic>
        <p:nvPicPr>
          <p:cNvPr id="6" name="Picture 2" descr="The Wiersbe Bible Commentary-2 Volume Set by Warren W. Wiersbe | SHOPtheWORD">
            <a:extLst>
              <a:ext uri="{FF2B5EF4-FFF2-40B4-BE49-F238E27FC236}">
                <a16:creationId xmlns:a16="http://schemas.microsoft.com/office/drawing/2014/main" id="{ED539EF0-74FC-453E-BBB4-967AFA6B33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76200"/>
            <a:ext cx="74447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842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Answering Eleven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114300" y="923577"/>
            <a:ext cx="8915400" cy="5412557"/>
          </a:xfrm>
        </p:spPr>
        <p:txBody>
          <a:bodyPr/>
          <a:lstStyle/>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wrote it?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James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do we know about the author?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Christ’s ½ Brother</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was the audience?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Believing Jews in the Diaspora</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Where was if written from?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Jerusalem</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When was the book written?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A.D. 44‒47</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was the book’s occasion?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 </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purpose?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Achieving practical righteousness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 about?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theme?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Daily living</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makes the book different?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Practicality</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How is the book organized?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Faith and Wisdom</a:t>
            </a: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4685" y="76200"/>
            <a:ext cx="1143115" cy="100584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08576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152400"/>
          <a:ext cx="8991600" cy="65532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Nature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Single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rPr>
                        <a:t>Dual</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Single</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2754450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152400"/>
          <a:ext cx="8991600" cy="65532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Nature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Single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rPr>
                        <a:t>Dual</a:t>
                      </a: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Single</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2627786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EC7114-1AC4-4DD0-A73E-AFB12B90BBF1}"/>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Obeys God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(James 1:19-27)</a:t>
            </a:r>
          </a:p>
        </p:txBody>
      </p:sp>
      <p:sp>
        <p:nvSpPr>
          <p:cNvPr id="3075" name="Rectangle 3">
            <a:extLst>
              <a:ext uri="{FF2B5EF4-FFF2-40B4-BE49-F238E27FC236}">
                <a16:creationId xmlns:a16="http://schemas.microsoft.com/office/drawing/2014/main" id="{904B1272-D068-4ED3-96C7-D1804AA9510E}"/>
              </a:ext>
            </a:extLst>
          </p:cNvPr>
          <p:cNvSpPr>
            <a:spLocks noGrp="1" noChangeArrowheads="1"/>
          </p:cNvSpPr>
          <p:nvPr>
            <p:ph type="body" idx="1"/>
          </p:nvPr>
        </p:nvSpPr>
        <p:spPr>
          <a:xfrm>
            <a:off x="228600" y="1600200"/>
            <a:ext cx="8915400" cy="25908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Need for Slowness in Speaking &amp; Anger (1:19-20)</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Need for Obedience to God’s Word (1:21-25)</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Need for True Religion (1:26-27)</a:t>
            </a:r>
          </a:p>
        </p:txBody>
      </p:sp>
      <p:pic>
        <p:nvPicPr>
          <p:cNvPr id="62468" name="Picture 2">
            <a:extLst>
              <a:ext uri="{FF2B5EF4-FFF2-40B4-BE49-F238E27FC236}">
                <a16:creationId xmlns:a16="http://schemas.microsoft.com/office/drawing/2014/main" id="{10A424AB-18DB-4F2C-A936-AEF9FB98FDD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5161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5B6A64-DDAD-4F89-8293-FDB470AFF4D2}"/>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Favoritism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(2:1-13)</a:t>
            </a:r>
          </a:p>
        </p:txBody>
      </p:sp>
      <p:sp>
        <p:nvSpPr>
          <p:cNvPr id="7171" name="Rectangle 3">
            <a:extLst>
              <a:ext uri="{FF2B5EF4-FFF2-40B4-BE49-F238E27FC236}">
                <a16:creationId xmlns:a16="http://schemas.microsoft.com/office/drawing/2014/main" id="{0BFB1F45-27D2-4FDD-9B1C-E89DC54D0B8E}"/>
              </a:ext>
            </a:extLst>
          </p:cNvPr>
          <p:cNvSpPr>
            <a:spLocks noGrp="1" noChangeArrowheads="1"/>
          </p:cNvSpPr>
          <p:nvPr>
            <p:ph type="body" idx="1"/>
          </p:nvPr>
        </p:nvSpPr>
        <p:spPr>
          <a:xfrm>
            <a:off x="457200" y="1600200"/>
            <a:ext cx="8115300" cy="3276601"/>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Command: no favoritism (2:1)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Situation: favoritism in the assembly (2:2-3)</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Reasoning: favoritism is contrary to God’s character &amp; purposes (2:4-13)</a:t>
            </a:r>
          </a:p>
        </p:txBody>
      </p:sp>
      <p:pic>
        <p:nvPicPr>
          <p:cNvPr id="3" name="Picture 2">
            <a:extLst>
              <a:ext uri="{FF2B5EF4-FFF2-40B4-BE49-F238E27FC236}">
                <a16:creationId xmlns:a16="http://schemas.microsoft.com/office/drawing/2014/main" id="{BF9F5248-91D4-4241-869F-8F4F5511B05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0525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Wisdom (James 3:13</a:t>
            </a:r>
            <a:r>
              <a:rPr lang="en-US" dirty="0">
                <a:effectLst>
                  <a:outerShdw blurRad="38100" dist="38100" dir="2700000" algn="tl">
                    <a:srgbClr val="000000">
                      <a:alpha val="43137"/>
                    </a:srgbClr>
                  </a:outerShdw>
                </a:effectLst>
                <a:cs typeface="Calibri" panose="020F0502020204030204" pitchFamily="34" charset="0"/>
              </a:rPr>
              <a:t>‒5:20)</a:t>
            </a:r>
            <a:endParaRPr lang="en-US" dirty="0">
              <a:effectLst>
                <a:outerShdw blurRad="38100" dist="38100" dir="2700000" algn="tl">
                  <a:srgbClr val="000000">
                    <a:alpha val="43137"/>
                  </a:srgbClr>
                </a:outerShdw>
              </a:effectLst>
            </a:endParaRPr>
          </a:p>
        </p:txBody>
      </p:sp>
      <p:pic>
        <p:nvPicPr>
          <p:cNvPr id="3" name="Picture 1">
            <a:extLst>
              <a:ext uri="{FF2B5EF4-FFF2-40B4-BE49-F238E27FC236}">
                <a16:creationId xmlns:a16="http://schemas.microsoft.com/office/drawing/2014/main" id="{EA595C26-B8BC-41E4-93B1-CB3A6BD880C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0001" y="3810000"/>
            <a:ext cx="406399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4740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5B6A64-DDAD-4F89-8293-FDB470AFF4D2}"/>
              </a:ext>
            </a:extLst>
          </p:cNvPr>
          <p:cNvSpPr>
            <a:spLocks noGrp="1" noChangeArrowheads="1"/>
          </p:cNvSpPr>
          <p:nvPr>
            <p:ph type="title"/>
          </p:nvPr>
        </p:nvSpPr>
        <p:spPr>
          <a:xfrm>
            <a:off x="1066800" y="228600"/>
            <a:ext cx="7010400" cy="1600200"/>
          </a:xfrm>
        </p:spPr>
        <p:txBody>
          <a:bodyPr/>
          <a:lstStyle/>
          <a:p>
            <a:pPr algn="ctr" eaLnBrk="1" hangingPunct="1">
              <a:defRPr/>
            </a:pPr>
            <a:r>
              <a:rPr lang="en-US" sz="3400" dirty="0">
                <a:effectLst>
                  <a:outerShdw blurRad="38100" dist="38100" dir="2700000" algn="tl">
                    <a:srgbClr val="000000">
                      <a:alpha val="43137"/>
                    </a:srgbClr>
                  </a:outerShdw>
                </a:effectLst>
              </a:rPr>
              <a:t>III. Reasoning: Favoritism is Contrary to God’s Character &amp; Purposes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(2:4-13)</a:t>
            </a:r>
          </a:p>
        </p:txBody>
      </p:sp>
      <p:sp>
        <p:nvSpPr>
          <p:cNvPr id="7171" name="Rectangle 3">
            <a:extLst>
              <a:ext uri="{FF2B5EF4-FFF2-40B4-BE49-F238E27FC236}">
                <a16:creationId xmlns:a16="http://schemas.microsoft.com/office/drawing/2014/main" id="{0BFB1F45-27D2-4FDD-9B1C-E89DC54D0B8E}"/>
              </a:ext>
            </a:extLst>
          </p:cNvPr>
          <p:cNvSpPr>
            <a:spLocks noGrp="1" noChangeArrowheads="1"/>
          </p:cNvSpPr>
          <p:nvPr>
            <p:ph type="body" idx="1"/>
          </p:nvPr>
        </p:nvSpPr>
        <p:spPr>
          <a:xfrm>
            <a:off x="0" y="2057400"/>
            <a:ext cx="9144000" cy="3962400"/>
          </a:xfrm>
        </p:spPr>
        <p:txBody>
          <a:bodyPr/>
          <a:lstStyle/>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We judge where God has not (4)</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God elects all (2:5)</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Rich oppressors (2:6-7)</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Favoritism violates God’s Law (2:8-11)</a:t>
            </a:r>
          </a:p>
          <a:p>
            <a:pPr marL="463550" lvl="1" indent="-407988"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God will judge those showing favoritism (2:12-13)</a:t>
            </a:r>
          </a:p>
        </p:txBody>
      </p:sp>
      <p:pic>
        <p:nvPicPr>
          <p:cNvPr id="66564" name="Picture 1">
            <a:extLst>
              <a:ext uri="{FF2B5EF4-FFF2-40B4-BE49-F238E27FC236}">
                <a16:creationId xmlns:a16="http://schemas.microsoft.com/office/drawing/2014/main" id="{3AAC8E2C-5404-42D5-94E0-590F3D09183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00800" y="25146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3635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D45187C-CC1D-47ED-A699-41A469814A75}"/>
              </a:ext>
            </a:extLst>
          </p:cNvPr>
          <p:cNvGraphicFramePr>
            <a:graphicFrameLocks noGrp="1"/>
          </p:cNvGraphicFramePr>
          <p:nvPr>
            <p:extLst>
              <p:ext uri="{D42A27DB-BD31-4B8C-83A1-F6EECF244321}">
                <p14:modId xmlns:p14="http://schemas.microsoft.com/office/powerpoint/2010/main" val="3059391587"/>
              </p:ext>
            </p:extLst>
          </p:nvPr>
        </p:nvGraphicFramePr>
        <p:xfrm>
          <a:off x="122238" y="152401"/>
          <a:ext cx="8899525" cy="6553201"/>
        </p:xfrm>
        <a:graphic>
          <a:graphicData uri="http://schemas.openxmlformats.org/drawingml/2006/table">
            <a:tbl>
              <a:tblPr firstRow="1" bandRow="1">
                <a:tableStyleId>{073A0DAA-6AF3-43AB-8588-CEC1D06C72B9}</a:tableStyleId>
              </a:tblPr>
              <a:tblGrid>
                <a:gridCol w="2955923">
                  <a:extLst>
                    <a:ext uri="{9D8B030D-6E8A-4147-A177-3AD203B41FA5}">
                      <a16:colId xmlns:a16="http://schemas.microsoft.com/office/drawing/2014/main" val="20000"/>
                    </a:ext>
                  </a:extLst>
                </a:gridCol>
                <a:gridCol w="2971801">
                  <a:extLst>
                    <a:ext uri="{9D8B030D-6E8A-4147-A177-3AD203B41FA5}">
                      <a16:colId xmlns:a16="http://schemas.microsoft.com/office/drawing/2014/main" val="20001"/>
                    </a:ext>
                  </a:extLst>
                </a:gridCol>
                <a:gridCol w="2971801">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Harmony Between Paul and James</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PAUL</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JAMES</a:t>
                      </a:r>
                    </a:p>
                  </a:txBody>
                  <a:tcPr marL="91434" marR="91434" marT="45726" marB="45726" anchor="ctr" horzOverflow="overflow"/>
                </a:tc>
                <a:extLst>
                  <a:ext uri="{0D108BD9-81ED-4DB2-BD59-A6C34878D82A}">
                    <a16:rowId xmlns:a16="http://schemas.microsoft.com/office/drawing/2014/main" val="10001"/>
                  </a:ext>
                </a:extLst>
              </a:tr>
              <a:tr h="92166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Phase of Salvation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Sanctification</a:t>
                      </a:r>
                    </a:p>
                  </a:txBody>
                  <a:tcPr marL="91434" marR="91434" marT="45726" marB="45726" anchor="ctr" horzOverflow="overflow"/>
                </a:tc>
                <a:extLst>
                  <a:ext uri="{0D108BD9-81ED-4DB2-BD59-A6C34878D82A}">
                    <a16:rowId xmlns:a16="http://schemas.microsoft.com/office/drawing/2014/main" val="10002"/>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Tense of Salvation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First tense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Second tense</a:t>
                      </a:r>
                    </a:p>
                  </a:txBody>
                  <a:tcPr marL="91434" marR="91434" marT="45726" marB="45726" anchor="ctr" horzOverflow="overflow"/>
                </a:tc>
                <a:extLst>
                  <a:ext uri="{0D108BD9-81ED-4DB2-BD59-A6C34878D82A}">
                    <a16:rowId xmlns:a16="http://schemas.microsoft.com/office/drawing/2014/main" val="10003"/>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Issue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Self righteous Judaism</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Dead orthodoxy</a:t>
                      </a:r>
                    </a:p>
                  </a:txBody>
                  <a:tcPr marL="91434" marR="91434" marT="45726" marB="45726" anchor="ctr" horzOverflow="overflow"/>
                </a:tc>
                <a:extLst>
                  <a:ext uri="{0D108BD9-81ED-4DB2-BD59-A6C34878D82A}">
                    <a16:rowId xmlns:a16="http://schemas.microsoft.com/office/drawing/2014/main" val="3131672079"/>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Genesis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Gen 15:6</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Gen 22</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2478077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D45187C-CC1D-47ED-A699-41A469814A75}"/>
              </a:ext>
            </a:extLst>
          </p:cNvPr>
          <p:cNvGraphicFramePr>
            <a:graphicFrameLocks noGrp="1"/>
          </p:cNvGraphicFramePr>
          <p:nvPr>
            <p:extLst>
              <p:ext uri="{D42A27DB-BD31-4B8C-83A1-F6EECF244321}">
                <p14:modId xmlns:p14="http://schemas.microsoft.com/office/powerpoint/2010/main" val="1098762418"/>
              </p:ext>
            </p:extLst>
          </p:nvPr>
        </p:nvGraphicFramePr>
        <p:xfrm>
          <a:off x="92077" y="152401"/>
          <a:ext cx="8899525" cy="6557927"/>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Harmony Between Paul and James</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PAUL</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JAMES</a:t>
                      </a:r>
                    </a:p>
                  </a:txBody>
                  <a:tcPr marL="91434" marR="91434" marT="45726" marB="45726" anchor="ctr" horzOverflow="overflow"/>
                </a:tc>
                <a:extLst>
                  <a:ext uri="{0D108BD9-81ED-4DB2-BD59-A6C34878D82A}">
                    <a16:rowId xmlns:a16="http://schemas.microsoft.com/office/drawing/2014/main" val="10001"/>
                  </a:ext>
                </a:extLst>
              </a:tr>
              <a:tr h="92166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Declaration of innocence before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Evidence of the usefulness believer's faith before man</a:t>
                      </a:r>
                    </a:p>
                  </a:txBody>
                  <a:tcPr marL="91434" marR="91434" marT="45726" marB="45726" anchor="ctr" horzOverflow="overflow"/>
                </a:tc>
                <a:extLst>
                  <a:ext uri="{0D108BD9-81ED-4DB2-BD59-A6C34878D82A}">
                    <a16:rowId xmlns:a16="http://schemas.microsoft.com/office/drawing/2014/main" val="10002"/>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Save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Sanctification</a:t>
                      </a:r>
                    </a:p>
                  </a:txBody>
                  <a:tcPr marL="91434" marR="91434" marT="45726" marB="45726" anchor="ctr" horzOverflow="overflow"/>
                </a:tc>
                <a:extLst>
                  <a:ext uri="{0D108BD9-81ED-4DB2-BD59-A6C34878D82A}">
                    <a16:rowId xmlns:a16="http://schemas.microsoft.com/office/drawing/2014/main" val="10003"/>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Saving 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Serving faith</a:t>
                      </a:r>
                    </a:p>
                  </a:txBody>
                  <a:tcPr marL="91434" marR="91434" marT="45726" marB="45726" anchor="ctr" horzOverflow="overflow"/>
                </a:tc>
                <a:extLst>
                  <a:ext uri="{0D108BD9-81ED-4DB2-BD59-A6C34878D82A}">
                    <a16:rowId xmlns:a16="http://schemas.microsoft.com/office/drawing/2014/main" val="3131672079"/>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Works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with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Believer's moral deeds</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4044945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200"/>
            <a:ext cx="9144000" cy="5135880"/>
          </a:xfrm>
        </p:spPr>
        <p:txBody>
          <a:bodyPr/>
          <a:lstStyle/>
          <a:p>
            <a:pPr marL="0" indent="0" algn="just" eaLnBrk="1" hangingPunct="1">
              <a:spcBef>
                <a:spcPts val="0"/>
              </a:spcBef>
              <a:buNone/>
              <a:defRPr/>
            </a:pPr>
            <a:r>
              <a:rPr lang="en-US" sz="2800" dirty="0">
                <a:effectLst/>
              </a:rPr>
              <a:t>“In its larger usage, the word faith represents at least four varied ideas: (1) As above, it can be personal confidence in God. This the most common aspect of faith may be subdivided into three features: (a) </a:t>
            </a:r>
            <a:r>
              <a:rPr lang="en-US" sz="2800" b="1" u="sng" dirty="0">
                <a:solidFill>
                  <a:srgbClr val="FFFFCC"/>
                </a:solidFill>
                <a:effectLst/>
              </a:rPr>
              <a:t>Saving faith</a:t>
            </a:r>
            <a:r>
              <a:rPr lang="en-US" sz="2800" dirty="0">
                <a:effectLst/>
              </a:rPr>
              <a:t>, which is the inwrought confidence in God’s promises and provisions respecting the Savior that leads one to elect to repose upon and trust in the One who alone can save. (b) </a:t>
            </a:r>
            <a:r>
              <a:rPr lang="en-US" sz="2800" b="1" u="sng" dirty="0">
                <a:solidFill>
                  <a:srgbClr val="FFFFCC"/>
                </a:solidFill>
                <a:effectLst/>
              </a:rPr>
              <a:t>Serving faith</a:t>
            </a:r>
            <a:r>
              <a:rPr lang="en-US" sz="2800" dirty="0">
                <a:effectLst/>
              </a:rPr>
              <a:t>, which contemplates as true the fact of divinely bestowed gifts and all details respecting divine appointments for service. This faith is always a personal matter, and so one believer should not become a pattern for another. That such faith with its personal characteristic may be kept inviolate, …</a:t>
            </a: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5901" y="12192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12" name="TextBox 11">
            <a:extLst>
              <a:ext uri="{FF2B5EF4-FFF2-40B4-BE49-F238E27FC236}">
                <a16:creationId xmlns:a16="http://schemas.microsoft.com/office/drawing/2014/main" id="{D480E99C-8DC8-4733-8B21-E0166C90D919}"/>
              </a:ext>
            </a:extLst>
          </p:cNvPr>
          <p:cNvSpPr txBox="1"/>
          <p:nvPr/>
        </p:nvSpPr>
        <p:spPr>
          <a:xfrm>
            <a:off x="2537222" y="246727"/>
            <a:ext cx="4069556" cy="1215717"/>
          </a:xfrm>
          <a:prstGeom prst="rect">
            <a:avLst/>
          </a:prstGeom>
          <a:noFill/>
        </p:spPr>
        <p:txBody>
          <a:bodyPr wrap="square">
            <a:spAutoFit/>
          </a:bodyPr>
          <a:lstStyle/>
          <a:p>
            <a:pPr algn="ctr">
              <a:spcAft>
                <a:spcPts val="600"/>
              </a:spcAft>
            </a:pPr>
            <a:r>
              <a:rPr lang="en-US" sz="3600" dirty="0">
                <a:solidFill>
                  <a:schemeClr val="tx2"/>
                </a:solidFill>
                <a:latin typeface="Calibri" panose="020F0502020204030204" pitchFamily="34" charset="0"/>
                <a:ea typeface="+mj-ea"/>
                <a:cs typeface="+mj-cs"/>
              </a:rPr>
              <a:t>Lewis Sperry Chafer</a:t>
            </a:r>
          </a:p>
          <a:p>
            <a:pPr algn="ctr"/>
            <a:r>
              <a:rPr lang="en-US" sz="1600" dirty="0">
                <a:latin typeface="Calibri" panose="020F0502020204030204" pitchFamily="34" charset="0"/>
              </a:rPr>
              <a:t>Systematic Theology (Grand Rapids, MI: Kregel Publications, 1993), vol. 7, 148.</a:t>
            </a:r>
          </a:p>
        </p:txBody>
      </p:sp>
    </p:spTree>
    <p:extLst>
      <p:ext uri="{BB962C8B-B14F-4D97-AF65-F5344CB8AC3E}">
        <p14:creationId xmlns:p14="http://schemas.microsoft.com/office/powerpoint/2010/main" val="1872790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19050" y="1591992"/>
            <a:ext cx="9124950" cy="4275408"/>
          </a:xfrm>
        </p:spPr>
        <p:txBody>
          <a:bodyPr/>
          <a:lstStyle/>
          <a:p>
            <a:pPr marL="0" indent="0" algn="just" eaLnBrk="1" hangingPunct="1">
              <a:buNone/>
              <a:defRPr/>
            </a:pPr>
            <a:r>
              <a:rPr lang="en-US" sz="2800" dirty="0">
                <a:effectLst/>
              </a:rPr>
              <a:t>“…the Apostle writes: “Hast thou faith? have it to thyself before God” (Rom. 14:22). Great injury may be wrought if one Christian imitates another in matters of appointment for service. (c) </a:t>
            </a:r>
            <a:r>
              <a:rPr lang="en-US" sz="2800" b="1" u="sng" dirty="0">
                <a:solidFill>
                  <a:srgbClr val="FFFFCC"/>
                </a:solidFill>
                <a:effectLst/>
              </a:rPr>
              <a:t>Sanctifying or sustaining faith</a:t>
            </a:r>
            <a:r>
              <a:rPr lang="en-US" sz="2800" dirty="0">
                <a:effectLst/>
              </a:rPr>
              <a:t>, which lays hold of the power of God for one’s daily life. It is the life lived in dependence upon God, working upon a new life-principle (Rom. 6:4). </a:t>
            </a:r>
            <a:r>
              <a:rPr lang="en-US" sz="2800" b="1" u="sng" dirty="0">
                <a:solidFill>
                  <a:srgbClr val="66FF99"/>
                </a:solidFill>
                <a:effectLst/>
              </a:rPr>
              <a:t>The justified one, having become what he is by faith, must go ahead living on the same principle of utter dependence upon God</a:t>
            </a:r>
            <a:r>
              <a:rPr lang="en-US" sz="2800" dirty="0">
                <a:effectLst/>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5" name="TextBox 4">
            <a:extLst>
              <a:ext uri="{FF2B5EF4-FFF2-40B4-BE49-F238E27FC236}">
                <a16:creationId xmlns:a16="http://schemas.microsoft.com/office/drawing/2014/main" id="{382D40ED-2142-473E-8747-9E993358470E}"/>
              </a:ext>
            </a:extLst>
          </p:cNvPr>
          <p:cNvSpPr txBox="1"/>
          <p:nvPr/>
        </p:nvSpPr>
        <p:spPr>
          <a:xfrm>
            <a:off x="2556272" y="246727"/>
            <a:ext cx="4031456" cy="1215717"/>
          </a:xfrm>
          <a:prstGeom prst="rect">
            <a:avLst/>
          </a:prstGeom>
          <a:noFill/>
        </p:spPr>
        <p:txBody>
          <a:bodyPr wrap="square">
            <a:spAutoFit/>
          </a:bodyPr>
          <a:lstStyle/>
          <a:p>
            <a:pPr algn="ctr">
              <a:spcAft>
                <a:spcPts val="600"/>
              </a:spcAft>
            </a:pPr>
            <a:r>
              <a:rPr lang="en-US" sz="3600" dirty="0">
                <a:solidFill>
                  <a:schemeClr val="tx2"/>
                </a:solidFill>
                <a:latin typeface="Calibri" panose="020F0502020204030204" pitchFamily="34" charset="0"/>
                <a:ea typeface="+mj-ea"/>
                <a:cs typeface="+mj-cs"/>
              </a:rPr>
              <a:t>Lewis Sperry Chafer</a:t>
            </a:r>
          </a:p>
          <a:p>
            <a:pPr algn="ctr"/>
            <a:r>
              <a:rPr lang="en-US" sz="1600" dirty="0">
                <a:latin typeface="Calibri" panose="020F0502020204030204" pitchFamily="34" charset="0"/>
              </a:rPr>
              <a:t>Systematic Theology (Grand Rapids, MI: Kregel Publications, 1993), vol. 7, 148.</a:t>
            </a:r>
          </a:p>
        </p:txBody>
      </p:sp>
      <p:pic>
        <p:nvPicPr>
          <p:cNvPr id="8" name="Picture 2" descr="http://t1.gstatic.com/images?q=tbn:ANd9GcQxv3vyi4YqgamHAJTIgWkNJkLqWWIuAG2pkecTpX67vjz6XE96Kw">
            <a:extLst>
              <a:ext uri="{FF2B5EF4-FFF2-40B4-BE49-F238E27FC236}">
                <a16:creationId xmlns:a16="http://schemas.microsoft.com/office/drawing/2014/main" id="{DBA68584-998A-4681-BFD9-83F4076B3A7C}"/>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35901" y="12192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475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CB1809-3C42-4C0B-A5F7-4256D63760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12:3-8</a:t>
            </a:r>
          </a:p>
          <a:p>
            <a:pPr algn="just" eaLnBrk="1" fontAlgn="auto" hangingPunct="1">
              <a:spcBef>
                <a:spcPts val="0"/>
              </a:spcBef>
              <a:spcAft>
                <a:spcPts val="0"/>
              </a:spcAft>
              <a:defRPr/>
            </a:pPr>
            <a:r>
              <a:rPr lang="en-US" alt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200" dirty="0">
                <a:effectLst>
                  <a:outerShdw blurRad="38100" dist="38100" dir="2700000" algn="tl">
                    <a:srgbClr val="000000">
                      <a:alpha val="43137"/>
                    </a:srgbClr>
                  </a:outerShdw>
                </a:effectLst>
                <a:latin typeface="Calibri" panose="020F0502020204030204" pitchFamily="34" charset="0"/>
              </a:rPr>
              <a:t> For through the grace given to me I say to everyone among you not to think more highly of himself than he ought to think; but to think so as to have sound judgment, as God has allotted to each a measure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faith</a:t>
            </a:r>
            <a:r>
              <a:rPr lang="en-US" sz="3200" dirty="0">
                <a:effectLst>
                  <a:outerShdw blurRad="38100" dist="38100" dir="2700000" algn="tl">
                    <a:srgbClr val="000000">
                      <a:alpha val="43137"/>
                    </a:srgbClr>
                  </a:outerShdw>
                </a:effectLst>
                <a:latin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200" dirty="0">
                <a:effectLst>
                  <a:outerShdw blurRad="38100" dist="38100" dir="2700000" algn="tl">
                    <a:srgbClr val="000000">
                      <a:alpha val="43137"/>
                    </a:srgbClr>
                  </a:outerShdw>
                </a:effectLst>
                <a:latin typeface="Calibri" panose="020F0502020204030204" pitchFamily="34" charset="0"/>
              </a:rPr>
              <a:t> For just as we have many members in one body and all the members do not have the same function,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200" dirty="0">
                <a:effectLst>
                  <a:outerShdw blurRad="38100" dist="38100" dir="2700000" algn="tl">
                    <a:srgbClr val="000000">
                      <a:alpha val="43137"/>
                    </a:srgbClr>
                  </a:outerShdw>
                </a:effectLst>
                <a:latin typeface="Calibri" panose="020F0502020204030204" pitchFamily="34" charset="0"/>
              </a:rPr>
              <a:t> so we, who are many, are one body in Christ, and individually members one of another.”</a:t>
            </a:r>
          </a:p>
        </p:txBody>
      </p:sp>
    </p:spTree>
    <p:extLst>
      <p:ext uri="{BB962C8B-B14F-4D97-AF65-F5344CB8AC3E}">
        <p14:creationId xmlns:p14="http://schemas.microsoft.com/office/powerpoint/2010/main" val="4192322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CB1809-3C42-4C0B-A5F7-4256D63760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12:3-8</a:t>
            </a:r>
          </a:p>
          <a:p>
            <a:pPr algn="just" eaLnBrk="1" fontAlgn="auto" hangingPunct="1">
              <a:spcBef>
                <a:spcPts val="0"/>
              </a:spcBef>
              <a:spcAft>
                <a:spcPts val="0"/>
              </a:spcAft>
              <a:defRPr/>
            </a:pPr>
            <a:r>
              <a:rPr lang="en-US" alt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200" dirty="0">
                <a:effectLst>
                  <a:outerShdw blurRad="38100" dist="38100" dir="2700000" algn="tl">
                    <a:srgbClr val="000000">
                      <a:alpha val="43137"/>
                    </a:srgbClr>
                  </a:outerShdw>
                </a:effectLst>
                <a:latin typeface="Calibri" panose="020F0502020204030204" pitchFamily="34" charset="0"/>
              </a:rPr>
              <a:t> Since we have gifts that differ according to the grace given to us, each of us is to exercise them accordingly: if prophecy, according to the proportion of his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faith</a:t>
            </a:r>
            <a:r>
              <a:rPr lang="en-US" sz="3200" dirty="0">
                <a:effectLst>
                  <a:outerShdw blurRad="38100" dist="38100" dir="2700000" algn="tl">
                    <a:srgbClr val="000000">
                      <a:alpha val="43137"/>
                    </a:srgbClr>
                  </a:outerShdw>
                </a:effectLst>
                <a:latin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200" dirty="0">
                <a:effectLst>
                  <a:outerShdw blurRad="38100" dist="38100" dir="2700000" algn="tl">
                    <a:srgbClr val="000000">
                      <a:alpha val="43137"/>
                    </a:srgbClr>
                  </a:outerShdw>
                </a:effectLst>
                <a:latin typeface="Calibri" panose="020F0502020204030204" pitchFamily="34" charset="0"/>
              </a:rPr>
              <a:t> if service, in his serving; or he who teaches, in his teaching;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200" dirty="0">
                <a:effectLst>
                  <a:outerShdw blurRad="38100" dist="38100" dir="2700000" algn="tl">
                    <a:srgbClr val="000000">
                      <a:alpha val="43137"/>
                    </a:srgbClr>
                  </a:outerShdw>
                </a:effectLst>
                <a:latin typeface="Calibri" panose="020F0502020204030204" pitchFamily="34" charset="0"/>
              </a:rPr>
              <a:t> or he who exhorts, in his exhortation; he who gives, with liberality; he who leads, with diligence; he who shows mercy, with cheerfulness.”</a:t>
            </a:r>
          </a:p>
        </p:txBody>
      </p:sp>
    </p:spTree>
    <p:extLst>
      <p:ext uri="{BB962C8B-B14F-4D97-AF65-F5344CB8AC3E}">
        <p14:creationId xmlns:p14="http://schemas.microsoft.com/office/powerpoint/2010/main" val="1695588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304800" y="1600022"/>
            <a:ext cx="8534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buClrTx/>
              <a:buSzTx/>
              <a:buFontTx/>
              <a:buNone/>
            </a:pP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“Many trusted in his name; i.e., because of the manner in which his power was displayed they accepted him as a great prophet and perhaps even as the Messiah. This, however, is not the same as saying that they surrendered their hearts to him. </a:t>
            </a:r>
            <a:r>
              <a:rPr lang="en-US" alt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all faith is saving faith</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7651" name="Picture 2" descr="https://encrypted-tbn1.gstatic.com/images?q=tbn:ANd9GcQileAyv1EM7poIp7ESaXAcXrR3g8wmSEi8qEez1LEfoNRgER0K"/>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813955" cy="119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651442" y="228600"/>
            <a:ext cx="3841116" cy="646331"/>
          </a:xfrm>
          <a:prstGeom prst="rect">
            <a:avLst/>
          </a:prstGeom>
        </p:spPr>
        <p:txBody>
          <a:bodyPr wrap="none">
            <a:spAutoFit/>
          </a:bodyPr>
          <a:lstStyle/>
          <a:p>
            <a:r>
              <a:rPr lang="en-US" sz="3600" kern="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William Hendriksen</a:t>
            </a:r>
          </a:p>
        </p:txBody>
      </p:sp>
      <p:sp>
        <p:nvSpPr>
          <p:cNvPr id="3" name="Rectangle 2"/>
          <p:cNvSpPr/>
          <p:nvPr/>
        </p:nvSpPr>
        <p:spPr>
          <a:xfrm>
            <a:off x="709613" y="6248400"/>
            <a:ext cx="7724775" cy="584775"/>
          </a:xfrm>
          <a:prstGeom prst="rect">
            <a:avLst/>
          </a:prstGeom>
        </p:spPr>
        <p:txBody>
          <a:bodyPr wrap="square">
            <a:spAutoFit/>
          </a:bodyPr>
          <a:lstStyle/>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William </a:t>
            </a:r>
            <a:r>
              <a:rPr lang="en-US" sz="1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Hendriksen</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Commentary on the Gospel of John, 3d ed. (London: Banner of Truth Trust, 1964), p. 127.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(1978). Bibliotheca Sacra, 135.  (1978).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Bibliotheca Sacra</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135</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73998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D45187C-CC1D-47ED-A699-41A469814A75}"/>
              </a:ext>
            </a:extLst>
          </p:cNvPr>
          <p:cNvGraphicFramePr>
            <a:graphicFrameLocks noGrp="1"/>
          </p:cNvGraphicFramePr>
          <p:nvPr/>
        </p:nvGraphicFramePr>
        <p:xfrm>
          <a:off x="92077" y="152401"/>
          <a:ext cx="8899525" cy="6557927"/>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Harmony Between Paul and James</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PAUL</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JAMES</a:t>
                      </a:r>
                    </a:p>
                  </a:txBody>
                  <a:tcPr marL="91434" marR="91434" marT="45726" marB="45726" anchor="ctr" horzOverflow="overflow"/>
                </a:tc>
                <a:extLst>
                  <a:ext uri="{0D108BD9-81ED-4DB2-BD59-A6C34878D82A}">
                    <a16:rowId xmlns:a16="http://schemas.microsoft.com/office/drawing/2014/main" val="10001"/>
                  </a:ext>
                </a:extLst>
              </a:tr>
              <a:tr h="92166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Declaration of innocence before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Evidence of the usefulness believer's faith before man</a:t>
                      </a:r>
                    </a:p>
                  </a:txBody>
                  <a:tcPr marL="91434" marR="91434" marT="45726" marB="45726" anchor="ctr" horzOverflow="overflow"/>
                </a:tc>
                <a:extLst>
                  <a:ext uri="{0D108BD9-81ED-4DB2-BD59-A6C34878D82A}">
                    <a16:rowId xmlns:a16="http://schemas.microsoft.com/office/drawing/2014/main" val="10002"/>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Save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Sanctification</a:t>
                      </a:r>
                    </a:p>
                  </a:txBody>
                  <a:tcPr marL="91434" marR="91434" marT="45726" marB="45726" anchor="ctr" horzOverflow="overflow"/>
                </a:tc>
                <a:extLst>
                  <a:ext uri="{0D108BD9-81ED-4DB2-BD59-A6C34878D82A}">
                    <a16:rowId xmlns:a16="http://schemas.microsoft.com/office/drawing/2014/main" val="10003"/>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Saving 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Serving faith</a:t>
                      </a:r>
                    </a:p>
                  </a:txBody>
                  <a:tcPr marL="91434" marR="91434" marT="45726" marB="45726" anchor="ctr" horzOverflow="overflow"/>
                </a:tc>
                <a:extLst>
                  <a:ext uri="{0D108BD9-81ED-4DB2-BD59-A6C34878D82A}">
                    <a16:rowId xmlns:a16="http://schemas.microsoft.com/office/drawing/2014/main" val="3131672079"/>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Works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with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Believer's moral deeds</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2267021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47536"/>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3:10-12</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According to the grace of God which was given to me, like a wise master builder I laid a foundation, and another is building on it. But each man must be careful how he builds on it.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no man can lay a foundation other than the one which is laid, which is Jesus Christ.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if any man builds on the foundation with gold, silver, precious stones, wood, hay, straw…”</a:t>
            </a:r>
          </a:p>
        </p:txBody>
      </p:sp>
    </p:spTree>
    <p:extLst>
      <p:ext uri="{BB962C8B-B14F-4D97-AF65-F5344CB8AC3E}">
        <p14:creationId xmlns:p14="http://schemas.microsoft.com/office/powerpoint/2010/main" val="3473447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Wisdom (James 3:13</a:t>
            </a:r>
            <a:r>
              <a:rPr lang="en-US" dirty="0">
                <a:effectLst>
                  <a:outerShdw blurRad="38100" dist="38100" dir="2700000" algn="tl">
                    <a:srgbClr val="000000">
                      <a:alpha val="43137"/>
                    </a:srgbClr>
                  </a:outerShdw>
                </a:effectLst>
                <a:cs typeface="Calibri" panose="020F0502020204030204" pitchFamily="34" charset="0"/>
              </a:rPr>
              <a:t>‒5:20)</a:t>
            </a:r>
            <a:endParaRPr lang="en-US" dirty="0">
              <a:effectLst>
                <a:outerShdw blurRad="38100" dist="38100" dir="2700000" algn="tl">
                  <a:srgbClr val="000000">
                    <a:alpha val="43137"/>
                  </a:srgbClr>
                </a:outerShdw>
              </a:effectLst>
            </a:endParaRPr>
          </a:p>
        </p:txBody>
      </p:sp>
      <p:pic>
        <p:nvPicPr>
          <p:cNvPr id="3" name="Picture 1">
            <a:extLst>
              <a:ext uri="{FF2B5EF4-FFF2-40B4-BE49-F238E27FC236}">
                <a16:creationId xmlns:a16="http://schemas.microsoft.com/office/drawing/2014/main" id="{CD686809-422C-4B33-8BE4-2FC096CA90C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0001" y="3810000"/>
            <a:ext cx="406399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E60B59-A97D-4322-BE9C-037B5CEFEF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954655"/>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3:14-15</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any man’s work which he has built on it remains, he will receive a reward.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any man’s work is burned up, he will suffer loss; but he himself will be saved, yet so as through fire.”</a:t>
            </a:r>
          </a:p>
        </p:txBody>
      </p:sp>
      <p:pic>
        <p:nvPicPr>
          <p:cNvPr id="3" name="Picture 2">
            <a:extLst>
              <a:ext uri="{FF2B5EF4-FFF2-40B4-BE49-F238E27FC236}">
                <a16:creationId xmlns:a16="http://schemas.microsoft.com/office/drawing/2014/main" id="{E84C497A-5CD2-498C-8745-D774F2F769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0127" y="3048000"/>
            <a:ext cx="2043746" cy="1828800"/>
          </a:xfrm>
          <a:prstGeom prst="rect">
            <a:avLst/>
          </a:prstGeom>
        </p:spPr>
      </p:pic>
    </p:spTree>
    <p:extLst>
      <p:ext uri="{BB962C8B-B14F-4D97-AF65-F5344CB8AC3E}">
        <p14:creationId xmlns:p14="http://schemas.microsoft.com/office/powerpoint/2010/main" val="35003243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2:17, 20, 26</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Even so faith, if it has no works,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dead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nekros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being by itself...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are you willing to recognize, you foolish fellow, that faith without works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useless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argos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just as the body without the spirit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dead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nekros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also faith without works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dead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nekros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7086805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76200" y="1371600"/>
            <a:ext cx="6477000" cy="4267200"/>
          </a:xfrm>
          <a:prstGeom prst="rect">
            <a:avLst/>
          </a:prstGeom>
          <a:noFill/>
          <a:ln w="9525">
            <a:noFill/>
            <a:miter lim="800000"/>
            <a:headEnd/>
            <a:tailEnd/>
          </a:ln>
          <a:effectLst/>
        </p:spPr>
        <p:txBody>
          <a:bodyPr/>
          <a:lstStyle/>
          <a:p>
            <a:pPr algn="just"/>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māwet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“Death is the consequences and the punishment of sin. It originated with sin. A grand theme of the Old Testament is God’s holiness, which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separates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Him from all that is in harmony with His character. Death, then, in the Old Testament means ultimate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separation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God due to sin.”</a:t>
            </a:r>
          </a:p>
        </p:txBody>
      </p:sp>
      <p:sp>
        <p:nvSpPr>
          <p:cNvPr id="6" name="Rectangle 2"/>
          <p:cNvSpPr>
            <a:spLocks noChangeArrowheads="1"/>
          </p:cNvSpPr>
          <p:nvPr/>
        </p:nvSpPr>
        <p:spPr bwMode="auto">
          <a:xfrm>
            <a:off x="1828800" y="228600"/>
            <a:ext cx="5206481" cy="685800"/>
          </a:xfrm>
          <a:prstGeom prst="rect">
            <a:avLst/>
          </a:prstGeom>
          <a:noFill/>
          <a:ln w="9525">
            <a:noFill/>
            <a:miter lim="800000"/>
            <a:headEnd/>
            <a:tailEnd/>
          </a:ln>
          <a:effectLst/>
        </p:spPr>
        <p:txBody>
          <a:bodyPr anchor="ctr"/>
          <a:lstStyle/>
          <a:p>
            <a:pPr algn="ctr">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“Death” in the Old Testament </a:t>
            </a:r>
          </a:p>
        </p:txBody>
      </p:sp>
      <p:sp>
        <p:nvSpPr>
          <p:cNvPr id="3" name="TextBox 2">
            <a:extLst>
              <a:ext uri="{FF2B5EF4-FFF2-40B4-BE49-F238E27FC236}">
                <a16:creationId xmlns:a16="http://schemas.microsoft.com/office/drawing/2014/main" id="{8EE002FD-3B48-499C-A419-5390C6A53357}"/>
              </a:ext>
            </a:extLst>
          </p:cNvPr>
          <p:cNvSpPr txBox="1"/>
          <p:nvPr/>
        </p:nvSpPr>
        <p:spPr>
          <a:xfrm>
            <a:off x="457200" y="6172200"/>
            <a:ext cx="8229600" cy="646331"/>
          </a:xfrm>
          <a:prstGeom prst="rect">
            <a:avLst/>
          </a:prstGeom>
          <a:noFill/>
        </p:spPr>
        <p:txBody>
          <a:bodyPr wrap="square" rtlCol="0">
            <a:spAutoFit/>
          </a:bodyPr>
          <a:lstStyle/>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Elmer B.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Smick</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māwet</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Theological Wordbook of the Old Testament</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R. Laird Harris and Gleason L. Archer and Bruce K. Waltke(Chicago: Moody, 1980), 1:1169.</a:t>
            </a:r>
          </a:p>
        </p:txBody>
      </p:sp>
      <p:pic>
        <p:nvPicPr>
          <p:cNvPr id="1026" name="Picture 2" descr="Grim Reaper live wallpaper for Android. Grim Reaper free download for  tablet and phone.">
            <a:extLst>
              <a:ext uri="{FF2B5EF4-FFF2-40B4-BE49-F238E27FC236}">
                <a16:creationId xmlns:a16="http://schemas.microsoft.com/office/drawing/2014/main" id="{E52A3A9C-6C4F-4905-B2E6-35EC83C03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2804" y="1600200"/>
            <a:ext cx="205490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1916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9E65B3-6AF5-4951-8712-6B5F54BA7E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38914" name="Rectangle 3"/>
          <p:cNvSpPr>
            <a:spLocks noChangeArrowheads="1"/>
          </p:cNvSpPr>
          <p:nvPr/>
        </p:nvSpPr>
        <p:spPr bwMode="auto">
          <a:xfrm>
            <a:off x="0" y="0"/>
            <a:ext cx="91440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Daniel 12:2</a:t>
            </a:r>
          </a:p>
          <a:p>
            <a:pPr algn="just">
              <a:spcAft>
                <a:spcPts val="9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“Many of those who sleep in the dust of the ground will awake, these to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everlasting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life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 others to disgrace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everlasting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contempt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517F027D-7664-47B0-8162-7FEF446929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9143" y="2971800"/>
            <a:ext cx="3265714" cy="1828800"/>
          </a:xfrm>
          <a:prstGeom prst="rect">
            <a:avLst/>
          </a:prstGeom>
        </p:spPr>
      </p:pic>
    </p:spTree>
    <p:extLst>
      <p:ext uri="{BB962C8B-B14F-4D97-AF65-F5344CB8AC3E}">
        <p14:creationId xmlns:p14="http://schemas.microsoft.com/office/powerpoint/2010/main" val="34757906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2438400" y="1371600"/>
            <a:ext cx="6553200" cy="2048933"/>
          </a:xfrm>
          <a:prstGeom prst="rect">
            <a:avLst/>
          </a:prstGeom>
          <a:noFill/>
          <a:ln w="9525">
            <a:noFill/>
            <a:miter lim="800000"/>
            <a:headEnd/>
            <a:tailEnd/>
          </a:ln>
          <a:effectLst/>
        </p:spPr>
        <p:txBody>
          <a:bodyPr/>
          <a:lstStyle/>
          <a:p>
            <a:pPr algn="just"/>
            <a:r>
              <a:rPr lang="en-US" sz="32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thanatos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separation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(whether natural or violent) of the soul from the body by which the life on earth is ended.”</a:t>
            </a:r>
          </a:p>
        </p:txBody>
      </p:sp>
      <p:sp>
        <p:nvSpPr>
          <p:cNvPr id="3" name="TextBox 2">
            <a:extLst>
              <a:ext uri="{FF2B5EF4-FFF2-40B4-BE49-F238E27FC236}">
                <a16:creationId xmlns:a16="http://schemas.microsoft.com/office/drawing/2014/main" id="{8EE002FD-3B48-499C-A419-5390C6A53357}"/>
              </a:ext>
            </a:extLst>
          </p:cNvPr>
          <p:cNvSpPr txBox="1"/>
          <p:nvPr/>
        </p:nvSpPr>
        <p:spPr>
          <a:xfrm>
            <a:off x="457200" y="6172200"/>
            <a:ext cx="8229600" cy="646331"/>
          </a:xfrm>
          <a:prstGeom prst="rect">
            <a:avLst/>
          </a:prstGeom>
          <a:noFill/>
        </p:spPr>
        <p:txBody>
          <a:bodyPr wrap="square" rtlCol="0">
            <a:spAutoFit/>
          </a:bodyPr>
          <a:lstStyle/>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Joseph Henry Thayer,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 - Thanatos</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Greek-English Lexicon of the New Testament Being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Grmm's</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Wilke's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Clavis</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Novi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Testamenti</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(Grand Rapids: Zondervan, 1977), 282.</a:t>
            </a:r>
          </a:p>
        </p:txBody>
      </p:sp>
      <p:sp>
        <p:nvSpPr>
          <p:cNvPr id="6" name="Rectangle 2">
            <a:extLst>
              <a:ext uri="{FF2B5EF4-FFF2-40B4-BE49-F238E27FC236}">
                <a16:creationId xmlns:a16="http://schemas.microsoft.com/office/drawing/2014/main" id="{A2B507F7-A5BA-46A4-BFB9-6B6F9AC99C89}"/>
              </a:ext>
            </a:extLst>
          </p:cNvPr>
          <p:cNvSpPr>
            <a:spLocks noChangeArrowheads="1"/>
          </p:cNvSpPr>
          <p:nvPr/>
        </p:nvSpPr>
        <p:spPr bwMode="auto">
          <a:xfrm>
            <a:off x="1828800" y="228600"/>
            <a:ext cx="5206481" cy="685800"/>
          </a:xfrm>
          <a:prstGeom prst="rect">
            <a:avLst/>
          </a:prstGeom>
          <a:noFill/>
          <a:ln w="9525">
            <a:noFill/>
            <a:miter lim="800000"/>
            <a:headEnd/>
            <a:tailEnd/>
          </a:ln>
          <a:effectLst/>
        </p:spPr>
        <p:txBody>
          <a:bodyPr anchor="ctr"/>
          <a:lstStyle/>
          <a:p>
            <a:pPr algn="ctr">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“Death” in the Old Testament </a:t>
            </a:r>
          </a:p>
        </p:txBody>
      </p:sp>
      <p:pic>
        <p:nvPicPr>
          <p:cNvPr id="7" name="Picture 2" descr="Grim Reaper live wallpaper for Android. Grim Reaper free download for  tablet and phone.">
            <a:extLst>
              <a:ext uri="{FF2B5EF4-FFF2-40B4-BE49-F238E27FC236}">
                <a16:creationId xmlns:a16="http://schemas.microsoft.com/office/drawing/2014/main" id="{A2BE7712-DE03-430D-9107-3F5D3D6E4C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094" y="1600200"/>
            <a:ext cx="205490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8580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0FC7B3-1B4C-418A-B2AC-247CD7E31B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609600" y="0"/>
            <a:ext cx="79248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257175" indent="-257175" algn="ctr" defTabSz="685800">
              <a:lnSpc>
                <a:spcPct val="90000"/>
              </a:lnSpc>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25:46</a:t>
            </a:r>
          </a:p>
          <a:p>
            <a:pPr algn="just">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will go away into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eternal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aiōnios</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punishment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 righteous into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eternal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aiōnios</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life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4007DAB3-D3AB-452A-A223-3AF1829EBD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2067" y="3048000"/>
            <a:ext cx="2439866" cy="1828800"/>
          </a:xfrm>
          <a:prstGeom prst="rect">
            <a:avLst/>
          </a:prstGeom>
        </p:spPr>
      </p:pic>
    </p:spTree>
    <p:extLst>
      <p:ext uri="{BB962C8B-B14F-4D97-AF65-F5344CB8AC3E}">
        <p14:creationId xmlns:p14="http://schemas.microsoft.com/office/powerpoint/2010/main" val="37244373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0FC7B3-1B4C-418A-B2AC-247CD7E31B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257175" indent="-257175" algn="ctr" defTabSz="685800">
              <a:lnSpc>
                <a:spcPct val="90000"/>
              </a:lnSpc>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Luke 16:22-25</a:t>
            </a:r>
          </a:p>
          <a:p>
            <a:pPr algn="just">
              <a:spcAft>
                <a:spcPts val="900"/>
              </a:spcAft>
            </a:pP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the poor man died and was carried away by the angels to Abraham’s bosom; and the rich man also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died</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was buried.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Hades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lifted up his eyes</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being in torment, and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saw</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Abraham far away and Lazarus in his bosom.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cried out</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said, ‘Father Abraham, have mercy on me, and send Lazarus so that he may dip the tip of his finger in water and cool off my tongue, for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am in agony</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this flame.’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Abraham said, ‘Child,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remember</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during your life you received your good things, and likewise Lazarus bad things; but now he is being comforted here, and you are in agony.”</a:t>
            </a:r>
          </a:p>
        </p:txBody>
      </p:sp>
    </p:spTree>
    <p:extLst>
      <p:ext uri="{BB962C8B-B14F-4D97-AF65-F5344CB8AC3E}">
        <p14:creationId xmlns:p14="http://schemas.microsoft.com/office/powerpoint/2010/main" val="294492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0FC7B3-1B4C-418A-B2AC-247CD7E31B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190500" y="0"/>
            <a:ext cx="8763000"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257175" indent="-257175" algn="ctr" defTabSz="685800">
              <a:lnSpc>
                <a:spcPct val="90000"/>
              </a:lnSpc>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Timothy 5:6</a:t>
            </a:r>
          </a:p>
          <a:p>
            <a:pPr algn="just">
              <a:spcAft>
                <a:spcPts val="9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she who gives herself to wanton pleasure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dead</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even while she lives.”</a:t>
            </a:r>
          </a:p>
        </p:txBody>
      </p:sp>
      <p:pic>
        <p:nvPicPr>
          <p:cNvPr id="6" name="Picture 2">
            <a:extLst>
              <a:ext uri="{FF2B5EF4-FFF2-40B4-BE49-F238E27FC236}">
                <a16:creationId xmlns:a16="http://schemas.microsoft.com/office/drawing/2014/main" id="{E8CAB2CB-A8B5-4DFB-BF54-3DC292F1FA1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00400" y="28194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83799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James 2:17, 20, 26</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Even so faith, if it has no works,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dead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nekros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being by itself...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are you willing to recognize, you foolish fellow, that faith without works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useless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argos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just as the body without the spirit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dead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nekros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also faith without works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dead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nekros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7324853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4452375" y="4722288"/>
              <a:ext cx="14580" cy="14310"/>
            </p14:xfrm>
          </p:contentPart>
        </mc:Choice>
        <mc:Fallback xmlns="">
          <p:pic>
            <p:nvPicPr>
              <p:cNvPr id="6" name="Ink 5"/>
              <p:cNvPicPr/>
              <p:nvPr/>
            </p:nvPicPr>
            <p:blipFill>
              <a:blip r:embed="rId3"/>
              <a:stretch>
                <a:fillRect/>
              </a:stretch>
            </p:blipFill>
            <p:spPr>
              <a:xfrm>
                <a:off x="4440640" y="4710770"/>
                <a:ext cx="37695" cy="36997"/>
              </a:xfrm>
              <a:prstGeom prst="rect">
                <a:avLst/>
              </a:prstGeom>
            </p:spPr>
          </p:pic>
        </mc:Fallback>
      </mc:AlternateContent>
      <p:pic>
        <p:nvPicPr>
          <p:cNvPr id="5" name="Picture 4"/>
          <p:cNvPicPr>
            <a:picLocks noChangeAspect="1"/>
          </p:cNvPicPr>
          <p:nvPr/>
        </p:nvPicPr>
        <p:blipFill>
          <a:blip r:embed="rId4"/>
          <a:stretch>
            <a:fillRect/>
          </a:stretch>
        </p:blipFill>
        <p:spPr>
          <a:xfrm>
            <a:off x="1371600" y="402708"/>
            <a:ext cx="6673362" cy="60525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05766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3051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2514600" y="1905000"/>
            <a:ext cx="6324600" cy="255454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Christian can be sure that he is a true believer. Hence, there is an ongoing need to be dedicated to the Lord and to deny ourselves so that we might make it.”</a:t>
            </a:r>
          </a:p>
        </p:txBody>
      </p:sp>
      <p:pic>
        <p:nvPicPr>
          <p:cNvPr id="136196" name="Picture 2" descr="http://larrydixon.files.wordpress.com/2011/05/john-pipe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2018955" cy="2743200"/>
          </a:xfrm>
          <a:prstGeom prst="rect">
            <a:avLst/>
          </a:prstGeom>
          <a:noFill/>
          <a:ln w="38100">
            <a:solidFill>
              <a:schemeClr val="bg1"/>
            </a:solidFill>
            <a:miter lim="800000"/>
            <a:headEnd/>
            <a:tailEnd/>
          </a:ln>
        </p:spPr>
      </p:pic>
      <p:sp>
        <p:nvSpPr>
          <p:cNvPr id="2" name="Rectangle 1"/>
          <p:cNvSpPr/>
          <p:nvPr/>
        </p:nvSpPr>
        <p:spPr>
          <a:xfrm>
            <a:off x="457201" y="228600"/>
            <a:ext cx="8229599" cy="646331"/>
          </a:xfrm>
          <a:prstGeom prst="rect">
            <a:avLst/>
          </a:prstGeom>
        </p:spPr>
        <p:txBody>
          <a:bodyPr wrap="square">
            <a:spAutoFit/>
          </a:bodyPr>
          <a:lstStyle/>
          <a:p>
            <a:pPr algn="ctr">
              <a:spcAft>
                <a:spcPts val="900"/>
              </a:spcAft>
              <a:defRPr/>
            </a:pPr>
            <a:r>
              <a:rPr lang="en-US" sz="3600" kern="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Piper</a:t>
            </a:r>
          </a:p>
        </p:txBody>
      </p:sp>
      <p:sp>
        <p:nvSpPr>
          <p:cNvPr id="5" name="Rectangle 4">
            <a:extLst>
              <a:ext uri="{FF2B5EF4-FFF2-40B4-BE49-F238E27FC236}">
                <a16:creationId xmlns:a16="http://schemas.microsoft.com/office/drawing/2014/main" id="{51CC605C-16E2-46A4-98A6-26A173FEE727}"/>
              </a:ext>
            </a:extLst>
          </p:cNvPr>
          <p:cNvSpPr/>
          <p:nvPr/>
        </p:nvSpPr>
        <p:spPr>
          <a:xfrm>
            <a:off x="709613" y="6248400"/>
            <a:ext cx="7724775" cy="523220"/>
          </a:xfrm>
          <a:prstGeom prst="rect">
            <a:avLst/>
          </a:prstGeom>
        </p:spPr>
        <p:txBody>
          <a:bodyPr wrap="square">
            <a:spAutoFit/>
          </a:bodyPr>
          <a:lstStyle/>
          <a:p>
            <a:pPr algn="ctr"/>
            <a:r>
              <a:rPr kumimoji="0" lang="en-US" altLang="en-US"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John Piper and Pastoral Staff, TULIP: What We Believe about the Five Points of Calvinism: Position Paper of the Pastoral Staff (Desiring God Ministries, 1997), 25, cited in Dave Hunt, What Love is This?, 379.</a:t>
            </a:r>
            <a:endParaRPr lang="en-US" sz="1600" dirty="0">
              <a:latin typeface="Calibri" panose="020F0502020204030204" pitchFamily="34" charset="0"/>
              <a:cs typeface="Calibri" panose="020F050202020403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2514600" y="1905506"/>
            <a:ext cx="6400800" cy="3046988"/>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causes me to be anxious is the possibility that I may not be a Christian—that I might be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fake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everything I’ve ever done might be a farce—those are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horrible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horrible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thoughts; right?</a:t>
            </a: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5" name="Rectangle 4">
            <a:extLst>
              <a:ext uri="{FF2B5EF4-FFF2-40B4-BE49-F238E27FC236}">
                <a16:creationId xmlns:a16="http://schemas.microsoft.com/office/drawing/2014/main" id="{06CBEBEF-F9FB-4E30-903C-A32441FC4107}"/>
              </a:ext>
            </a:extLst>
          </p:cNvPr>
          <p:cNvSpPr/>
          <p:nvPr/>
        </p:nvSpPr>
        <p:spPr>
          <a:xfrm>
            <a:off x="709613" y="6248400"/>
            <a:ext cx="7724775" cy="523220"/>
          </a:xfrm>
          <a:prstGeom prst="rect">
            <a:avLst/>
          </a:prstGeom>
        </p:spPr>
        <p:txBody>
          <a:bodyPr wrap="square">
            <a:spAutoFit/>
          </a:bodyPr>
          <a:lstStyle/>
          <a:p>
            <a:pPr algn="ctr"/>
            <a:r>
              <a:rPr kumimoji="0" lang="en-US" altLang="en-US"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John Piper’s Interview on Family Life Radio April 14, 2020 </a:t>
            </a:r>
          </a:p>
          <a:p>
            <a:pPr algn="ctr"/>
            <a:r>
              <a:rPr kumimoji="0" lang="en-US" altLang="en-US"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https://www.familylife.com/podcast/familylife-today/strategies-for-standing-firm-through-coronavirus/</a:t>
            </a:r>
          </a:p>
        </p:txBody>
      </p:sp>
      <p:sp>
        <p:nvSpPr>
          <p:cNvPr id="6" name="Rectangle 5">
            <a:extLst>
              <a:ext uri="{FF2B5EF4-FFF2-40B4-BE49-F238E27FC236}">
                <a16:creationId xmlns:a16="http://schemas.microsoft.com/office/drawing/2014/main" id="{9BC73D93-B979-4C4B-9DCA-1A74CBEED076}"/>
              </a:ext>
            </a:extLst>
          </p:cNvPr>
          <p:cNvSpPr/>
          <p:nvPr/>
        </p:nvSpPr>
        <p:spPr>
          <a:xfrm>
            <a:off x="457201" y="228600"/>
            <a:ext cx="8229599" cy="646331"/>
          </a:xfrm>
          <a:prstGeom prst="rect">
            <a:avLst/>
          </a:prstGeom>
        </p:spPr>
        <p:txBody>
          <a:bodyPr wrap="square">
            <a:spAutoFit/>
          </a:bodyPr>
          <a:lstStyle/>
          <a:p>
            <a:pPr algn="ctr">
              <a:spcAft>
                <a:spcPts val="900"/>
              </a:spcAft>
              <a:defRPr/>
            </a:pPr>
            <a:r>
              <a:rPr lang="en-US" sz="3600" kern="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Piper</a:t>
            </a:r>
          </a:p>
        </p:txBody>
      </p:sp>
      <p:pic>
        <p:nvPicPr>
          <p:cNvPr id="7" name="Picture 2" descr="http://larrydixon.files.wordpress.com/2011/05/john-piper.jpg">
            <a:extLst>
              <a:ext uri="{FF2B5EF4-FFF2-40B4-BE49-F238E27FC236}">
                <a16:creationId xmlns:a16="http://schemas.microsoft.com/office/drawing/2014/main" id="{B2915AF5-A53B-4486-A789-3888A3F7486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2018955" cy="2743200"/>
          </a:xfrm>
          <a:prstGeom prst="rect">
            <a:avLst/>
          </a:prstGeom>
          <a:noFill/>
          <a:ln w="38100">
            <a:solidFill>
              <a:schemeClr val="bg1"/>
            </a:solidFill>
            <a:miter lim="800000"/>
            <a:headEnd/>
            <a:tailEnd/>
          </a:ln>
        </p:spPr>
      </p:pic>
    </p:spTree>
    <p:extLst>
      <p:ext uri="{BB962C8B-B14F-4D97-AF65-F5344CB8AC3E}">
        <p14:creationId xmlns:p14="http://schemas.microsoft.com/office/powerpoint/2010/main" val="38071845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838200"/>
            <a:ext cx="9143999" cy="377190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while back I had one of those moments… Suddenly the question hit me: ‘R.C. what if you are not one of the redeemed? What if your destiny is not heaven after all, but hell?’ Let me tell you that I was flooded in my body with the chill that went from my head to the bottom of my spine. I was terrified. I begin to take stock of my life, and I looked at my performance. My sins came pouring into my mind, and the more I looked at myself the worst I felt. I thought, ‘maybe it’s really true. Maybe I’m not saved after all.’...Then I remembered John 6:68. Jesus had been giving out hard teaching, and many of His former followers had left Him. When He asked Peter if he was also going to leave, Peter said, ‘where else can we go? Only you have the words of eternal life.’ In other words, Peter was also uncomfortable, but he realized that being uncomfortable with Jesus was better than any other option.”</a:t>
            </a:r>
          </a:p>
        </p:txBody>
      </p:sp>
      <p:sp>
        <p:nvSpPr>
          <p:cNvPr id="6" name="Rectangle 2"/>
          <p:cNvSpPr>
            <a:spLocks noChangeArrowheads="1"/>
          </p:cNvSpPr>
          <p:nvPr/>
        </p:nvSpPr>
        <p:spPr bwMode="auto">
          <a:xfrm>
            <a:off x="1682879" y="227716"/>
            <a:ext cx="5778242" cy="627667"/>
          </a:xfrm>
          <a:prstGeom prst="rect">
            <a:avLst/>
          </a:prstGeom>
          <a:noFill/>
          <a:ln w="9525">
            <a:noFill/>
            <a:miter lim="800000"/>
            <a:headEnd/>
            <a:tailEnd/>
          </a:ln>
          <a:effectLst/>
        </p:spPr>
        <p:txBody>
          <a:bodyPr anchor="ctr"/>
          <a:lstStyle/>
          <a:p>
            <a:pPr algn="ctr">
              <a:spcAft>
                <a:spcPts val="600"/>
              </a:spcAft>
              <a:defRPr/>
            </a:pPr>
            <a:r>
              <a:rPr lang="en-US" sz="3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R.C. Sproul, Jr.</a:t>
            </a:r>
          </a:p>
        </p:txBody>
      </p:sp>
      <p:pic>
        <p:nvPicPr>
          <p:cNvPr id="5" name="Picture 2" descr="Image result for rc sproul">
            <a:extLst>
              <a:ext uri="{FF2B5EF4-FFF2-40B4-BE49-F238E27FC236}">
                <a16:creationId xmlns:a16="http://schemas.microsoft.com/office/drawing/2014/main" id="{B90A40FA-29D4-453F-8CA9-61CFAC0105C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76200"/>
            <a:ext cx="829516" cy="6276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0DE21FE-2813-4C4F-A257-415BBD627830}"/>
              </a:ext>
            </a:extLst>
          </p:cNvPr>
          <p:cNvSpPr txBox="1"/>
          <p:nvPr/>
        </p:nvSpPr>
        <p:spPr>
          <a:xfrm>
            <a:off x="1104900" y="6477000"/>
            <a:ext cx="6934200" cy="338554"/>
          </a:xfrm>
          <a:prstGeom prst="rect">
            <a:avLst/>
          </a:prstGeom>
          <a:noFill/>
        </p:spPr>
        <p:txBody>
          <a:bodyPr wrap="square">
            <a:spAutoFit/>
          </a:bodyPr>
          <a:lstStyle/>
          <a:p>
            <a:pPr algn="ctr">
              <a:defRPr/>
            </a:pPr>
            <a:r>
              <a:rPr lang="en-US" sz="1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“Assurance of Salvation” (</a:t>
            </a:r>
            <a:r>
              <a:rPr lang="en-US" sz="1600" kern="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Tabletalk</a:t>
            </a:r>
            <a:r>
              <a:rPr lang="en-US" sz="1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Ligonier Ministries, 1989), p. 20</a:t>
            </a:r>
          </a:p>
        </p:txBody>
      </p:sp>
    </p:spTree>
    <p:extLst>
      <p:ext uri="{BB962C8B-B14F-4D97-AF65-F5344CB8AC3E}">
        <p14:creationId xmlns:p14="http://schemas.microsoft.com/office/powerpoint/2010/main" val="1353348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0" y="1600200"/>
            <a:ext cx="9144000" cy="255454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Interestingly, it has been recorded that “nearly all of the Puritan ‘divines’ [men who were Calvinistic and taught perseverance] went through great dread and despair on their deathbeds as they realized their lives did not give perfect evidence that they were elect</a:t>
            </a: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2" name="Rectangle 1"/>
          <p:cNvSpPr/>
          <p:nvPr/>
        </p:nvSpPr>
        <p:spPr>
          <a:xfrm>
            <a:off x="1828800" y="228600"/>
            <a:ext cx="5486400" cy="1277273"/>
          </a:xfrm>
          <a:prstGeom prst="rect">
            <a:avLst/>
          </a:prstGeom>
        </p:spPr>
        <p:txBody>
          <a:bodyPr wrap="square">
            <a:spAutoFit/>
          </a:bodyPr>
          <a:lstStyle/>
          <a:p>
            <a:pPr algn="ctr">
              <a:spcAft>
                <a:spcPts val="6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R.T. Kendall</a:t>
            </a:r>
          </a:p>
          <a:p>
            <a:pPr algn="ctr">
              <a:defRPr/>
            </a:pPr>
            <a:r>
              <a:rPr lang="en-US" sz="1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R. T. Kendall, </a:t>
            </a:r>
            <a:r>
              <a:rPr lang="en-US" sz="1600" i="1" dirty="0">
                <a:latin typeface="Calibri" panose="020F0502020204030204" pitchFamily="34" charset="0"/>
                <a:cs typeface="Calibri" panose="020F0502020204030204" pitchFamily="34" charset="0"/>
              </a:rPr>
              <a:t>Calvin and English Calvinism to 1649</a:t>
            </a:r>
            <a:r>
              <a:rPr lang="en-US" sz="1600" dirty="0">
                <a:latin typeface="Calibri" panose="020F0502020204030204" pitchFamily="34" charset="0"/>
                <a:cs typeface="Calibri" panose="020F0502020204030204" pitchFamily="34" charset="0"/>
              </a:rPr>
              <a:t> </a:t>
            </a:r>
          </a:p>
          <a:p>
            <a:pPr algn="ctr">
              <a:defRPr/>
            </a:pPr>
            <a:r>
              <a:rPr lang="en-US" sz="1600" dirty="0">
                <a:latin typeface="Calibri" panose="020F0502020204030204" pitchFamily="34" charset="0"/>
                <a:cs typeface="Calibri" panose="020F0502020204030204" pitchFamily="34" charset="0"/>
              </a:rPr>
              <a:t>(Oxford: Oxford University Press, 1979), 2.</a:t>
            </a:r>
          </a:p>
        </p:txBody>
      </p:sp>
      <p:pic>
        <p:nvPicPr>
          <p:cNvPr id="1026" name="Picture 2" descr="Image result for rt kendall&quot;">
            <a:extLst>
              <a:ext uri="{FF2B5EF4-FFF2-40B4-BE49-F238E27FC236}">
                <a16:creationId xmlns:a16="http://schemas.microsoft.com/office/drawing/2014/main" id="{6DFA03F6-7457-47F1-9560-31FFA7C70C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7444" y="4495800"/>
            <a:ext cx="1929113"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523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600200"/>
            <a:ext cx="9144000" cy="304800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teaching is that I don't know, at any given moment, what my eternal future will be… I can hope, pray, do my very best – but I still don't know. Pope John II doesn't absolutely know that he will go to heaven, nor does mother Theresa of Calcutta, unless either has had a special divine revelation.”</a:t>
            </a:r>
            <a:endParaRPr lang="en-US" altLang="zh-CN"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1700949" y="228600"/>
            <a:ext cx="5742102" cy="1028700"/>
          </a:xfrm>
          <a:prstGeom prst="rect">
            <a:avLst/>
          </a:prstGeom>
          <a:noFill/>
          <a:ln w="9525">
            <a:noFill/>
            <a:miter lim="800000"/>
            <a:headEnd/>
            <a:tailEnd/>
          </a:ln>
          <a:effectLst/>
        </p:spPr>
        <p:txBody>
          <a:bodyPr anchor="ctr"/>
          <a:lstStyle/>
          <a:p>
            <a:pPr algn="ctr">
              <a:spcAft>
                <a:spcPts val="6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Cardinal John O’Connor of NY</a:t>
            </a:r>
          </a:p>
          <a:p>
            <a:pPr algn="ctr">
              <a:defRPr/>
            </a:pPr>
            <a:r>
              <a:rPr lang="en-US" sz="1500"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5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quoted in Samuel Howe </a:t>
            </a:r>
            <a:r>
              <a:rPr lang="en-US" sz="1500" kern="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Verhovek</a:t>
            </a:r>
            <a:r>
              <a:rPr lang="en-US" sz="15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500"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Cardinal Defends a Jailed Bishop Who Warned Cuomo on Abortion, </a:t>
            </a:r>
            <a:r>
              <a:rPr lang="en-US" sz="15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New York Times, February 1, 1990.</a:t>
            </a:r>
          </a:p>
        </p:txBody>
      </p:sp>
      <p:pic>
        <p:nvPicPr>
          <p:cNvPr id="57346" name="Picture 2" descr="http://www.catholic-pages.com/images/cardinals/o%27connor.jpg"/>
          <p:cNvPicPr>
            <a:picLocks noChangeAspect="1" noChangeArrowheads="1"/>
          </p:cNvPicPr>
          <p:nvPr/>
        </p:nvPicPr>
        <p:blipFill>
          <a:blip r:embed="rId2" cstate="print"/>
          <a:srcRect/>
          <a:stretch>
            <a:fillRect/>
          </a:stretch>
        </p:blipFill>
        <p:spPr bwMode="auto">
          <a:xfrm>
            <a:off x="3881886" y="4800600"/>
            <a:ext cx="1380229" cy="18288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1300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93012B-F3FD-44F4-BAEB-6E5A84027D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5:24</a:t>
            </a:r>
          </a:p>
          <a:p>
            <a:pPr algn="just" eaLnBrk="1" hangingPunct="1">
              <a:spcBef>
                <a:spcPts val="0"/>
              </a:spcBef>
              <a:spcAft>
                <a:spcPts val="0"/>
              </a:spcAft>
              <a:defRPr/>
            </a:pPr>
            <a:r>
              <a:rPr lang="en-US" altLang="en-US" sz="3600" dirty="0">
                <a:effectLst>
                  <a:outerShdw blurRad="38100" dist="38100" dir="2700000" algn="tl">
                    <a:srgbClr val="000000">
                      <a:alpha val="43137"/>
                    </a:srgbClr>
                  </a:outerShdw>
                </a:effectLst>
                <a:latin typeface="Calibri" panose="020F0502020204030204" pitchFamily="34" charset="0"/>
              </a:rPr>
              <a:t>“Truly, truly, I say to you, he who hears My word, and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believes Him</a:t>
            </a:r>
            <a:r>
              <a:rPr lang="en-US" alt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altLang="en-US" sz="3600" dirty="0">
                <a:effectLst>
                  <a:outerShdw blurRad="38100" dist="38100" dir="2700000" algn="tl">
                    <a:srgbClr val="000000">
                      <a:alpha val="43137"/>
                    </a:srgbClr>
                  </a:outerShdw>
                </a:effectLst>
                <a:latin typeface="Calibri" panose="020F0502020204030204" pitchFamily="34" charset="0"/>
              </a:rPr>
              <a:t>who sent Me,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has eternal life</a:t>
            </a:r>
            <a:r>
              <a:rPr lang="en-US" altLang="en-US" sz="3600" dirty="0">
                <a:effectLst>
                  <a:outerShdw blurRad="38100" dist="38100" dir="2700000" algn="tl">
                    <a:srgbClr val="000000">
                      <a:alpha val="43137"/>
                    </a:srgbClr>
                  </a:outerShdw>
                </a:effectLst>
                <a:latin typeface="Calibri" panose="020F0502020204030204" pitchFamily="34" charset="0"/>
              </a:rPr>
              <a:t>, and does not come into judgment, but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has passed out</a:t>
            </a:r>
            <a:r>
              <a:rPr lang="en-US" alt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altLang="en-US" sz="3600" dirty="0">
                <a:effectLst>
                  <a:outerShdw blurRad="38100" dist="38100" dir="2700000" algn="tl">
                    <a:srgbClr val="000000">
                      <a:alpha val="43137"/>
                    </a:srgbClr>
                  </a:outerShdw>
                </a:effectLst>
                <a:latin typeface="Calibri" panose="020F0502020204030204" pitchFamily="34" charset="0"/>
              </a:rPr>
              <a:t>of death into life.”</a:t>
            </a:r>
          </a:p>
        </p:txBody>
      </p:sp>
      <p:pic>
        <p:nvPicPr>
          <p:cNvPr id="3" name="Picture 2">
            <a:extLst>
              <a:ext uri="{FF2B5EF4-FFF2-40B4-BE49-F238E27FC236}">
                <a16:creationId xmlns:a16="http://schemas.microsoft.com/office/drawing/2014/main" id="{BA5DADF6-6019-424B-9B85-6C5747AF8A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6329" y="3276600"/>
            <a:ext cx="2191343" cy="1645920"/>
          </a:xfrm>
          <a:prstGeom prst="rect">
            <a:avLst/>
          </a:prstGeom>
        </p:spPr>
      </p:pic>
    </p:spTree>
    <p:extLst>
      <p:ext uri="{BB962C8B-B14F-4D97-AF65-F5344CB8AC3E}">
        <p14:creationId xmlns:p14="http://schemas.microsoft.com/office/powerpoint/2010/main" val="14811703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93012B-F3FD-44F4-BAEB-6E5A84027D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Acts 16:30-31</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30</a:t>
            </a:r>
            <a:r>
              <a:rPr lang="en-US" sz="3600" dirty="0">
                <a:effectLst>
                  <a:outerShdw blurRad="38100" dist="38100" dir="2700000" algn="tl">
                    <a:srgbClr val="000000">
                      <a:alpha val="43137"/>
                    </a:srgbClr>
                  </a:outerShdw>
                </a:effectLst>
                <a:latin typeface="Calibri" panose="020F0502020204030204" pitchFamily="34" charset="0"/>
              </a:rPr>
              <a:t> and after he brought them out, he said, ‘Sirs, what must I do to be saved?’</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31</a:t>
            </a:r>
            <a:r>
              <a:rPr lang="en-US" sz="3600" dirty="0">
                <a:effectLst>
                  <a:outerShdw blurRad="38100" dist="38100" dir="2700000" algn="tl">
                    <a:srgbClr val="000000">
                      <a:alpha val="43137"/>
                    </a:srgbClr>
                  </a:outerShdw>
                </a:effectLst>
                <a:latin typeface="Calibri" panose="020F0502020204030204" pitchFamily="34" charset="0"/>
              </a:rPr>
              <a:t> They said,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Believe</a:t>
            </a:r>
            <a:r>
              <a:rPr lang="en-US" sz="3600" dirty="0">
                <a:effectLst>
                  <a:outerShdw blurRad="38100" dist="38100" dir="2700000" algn="tl">
                    <a:srgbClr val="000000">
                      <a:alpha val="43137"/>
                    </a:srgbClr>
                  </a:outerShdw>
                </a:effectLst>
                <a:latin typeface="Calibri" panose="020F0502020204030204" pitchFamily="34" charset="0"/>
              </a:rPr>
              <a:t> in the Lord Jesus,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 will be saved</a:t>
            </a:r>
            <a:r>
              <a:rPr lang="en-US" sz="3600" dirty="0">
                <a:effectLst>
                  <a:outerShdw blurRad="38100" dist="38100" dir="2700000" algn="tl">
                    <a:srgbClr val="000000">
                      <a:alpha val="43137"/>
                    </a:srgbClr>
                  </a:outerShdw>
                </a:effectLst>
                <a:latin typeface="Calibri" panose="020F0502020204030204" pitchFamily="34" charset="0"/>
              </a:rPr>
              <a:t>, you and your household.’”</a:t>
            </a:r>
          </a:p>
        </p:txBody>
      </p:sp>
      <p:pic>
        <p:nvPicPr>
          <p:cNvPr id="3" name="Picture 2">
            <a:extLst>
              <a:ext uri="{FF2B5EF4-FFF2-40B4-BE49-F238E27FC236}">
                <a16:creationId xmlns:a16="http://schemas.microsoft.com/office/drawing/2014/main" id="{BA5DADF6-6019-424B-9B85-6C5747AF8A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6329" y="3276600"/>
            <a:ext cx="2191343" cy="1645920"/>
          </a:xfrm>
          <a:prstGeom prst="rect">
            <a:avLst/>
          </a:prstGeom>
        </p:spPr>
      </p:pic>
    </p:spTree>
    <p:extLst>
      <p:ext uri="{BB962C8B-B14F-4D97-AF65-F5344CB8AC3E}">
        <p14:creationId xmlns:p14="http://schemas.microsoft.com/office/powerpoint/2010/main" val="23368454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A2CFFF-14AB-4FFD-8E92-443FD02856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198659" name="Rectangle 1"/>
          <p:cNvSpPr>
            <a:spLocks noChangeArrowheads="1"/>
          </p:cNvSpPr>
          <p:nvPr/>
        </p:nvSpPr>
        <p:spPr bwMode="auto">
          <a:xfrm>
            <a:off x="190501" y="0"/>
            <a:ext cx="8762999" cy="2523768"/>
          </a:xfrm>
          <a:prstGeom prst="rect">
            <a:avLst/>
          </a:prstGeom>
          <a:noFill/>
          <a:ln w="28575">
            <a:noFill/>
            <a:miter lim="800000"/>
            <a:headEnd/>
            <a:tailEnd/>
          </a:ln>
        </p:spPr>
        <p:txBody>
          <a:bodyPr wrap="square">
            <a:spAutoFit/>
          </a:bodyPr>
          <a:lstStyle/>
          <a:p>
            <a:pPr algn="ctr" defTabSz="685800">
              <a:spcAft>
                <a:spcPts val="1200"/>
              </a:spcAft>
              <a:buClr>
                <a:srgbClr val="00FFFF"/>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John 5:13 </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things I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written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believe in the name of the Son of God, so that you may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know</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have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eternal life.”</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FE3F5957-ECC9-47E2-AFEA-48C173EEA9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68882" y="2971800"/>
            <a:ext cx="3206237" cy="18288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1485900" y="228600"/>
            <a:ext cx="6172200" cy="857250"/>
          </a:xfrm>
        </p:spPr>
        <p:txBody>
          <a:bodyPr/>
          <a:lstStyle/>
          <a:p>
            <a:pPr algn="ctr">
              <a:defRPr/>
            </a:pPr>
            <a:r>
              <a:rPr lang="en-US" altLang="en-US" sz="3200" dirty="0">
                <a:solidFill>
                  <a:srgbClr val="00FFFF"/>
                </a:solidFill>
                <a:effectLst>
                  <a:outerShdw blurRad="38100" dist="38100" dir="2700000" algn="tl">
                    <a:srgbClr val="000000">
                      <a:alpha val="43137"/>
                    </a:srgbClr>
                  </a:outerShdw>
                </a:effectLst>
              </a:rPr>
              <a:t>DTS Doctrinal Statement</a:t>
            </a:r>
            <a:br>
              <a:rPr lang="en-US" altLang="en-US" sz="3200" dirty="0">
                <a:solidFill>
                  <a:srgbClr val="00FFFF"/>
                </a:solidFill>
                <a:effectLst>
                  <a:outerShdw blurRad="38100" dist="38100" dir="2700000" algn="tl">
                    <a:srgbClr val="000000">
                      <a:alpha val="43137"/>
                    </a:srgbClr>
                  </a:outerShdw>
                </a:effectLst>
              </a:rPr>
            </a:br>
            <a:r>
              <a:rPr lang="en-US" altLang="en-US" sz="3200" dirty="0">
                <a:solidFill>
                  <a:srgbClr val="00FFFF"/>
                </a:solidFill>
                <a:effectLst>
                  <a:outerShdw blurRad="38100" dist="38100" dir="2700000" algn="tl">
                    <a:srgbClr val="000000">
                      <a:alpha val="43137"/>
                    </a:srgbClr>
                  </a:outerShdw>
                </a:effectLst>
              </a:rPr>
              <a:t>Article XI—Assurance</a:t>
            </a:r>
          </a:p>
        </p:txBody>
      </p:sp>
      <p:sp>
        <p:nvSpPr>
          <p:cNvPr id="11267" name="Content Placeholder 2"/>
          <p:cNvSpPr>
            <a:spLocks noGrp="1"/>
          </p:cNvSpPr>
          <p:nvPr>
            <p:ph idx="1"/>
          </p:nvPr>
        </p:nvSpPr>
        <p:spPr>
          <a:xfrm>
            <a:off x="228600" y="1447800"/>
            <a:ext cx="8686800" cy="4419600"/>
          </a:xfrm>
        </p:spPr>
        <p:txBody>
          <a:bodyPr>
            <a:noAutofit/>
          </a:bodyPr>
          <a:lstStyle/>
          <a:p>
            <a:pPr marL="0" indent="0" algn="just" fontAlgn="auto">
              <a:spcBef>
                <a:spcPts val="0"/>
              </a:spcBef>
              <a:spcAft>
                <a:spcPts val="600"/>
              </a:spcAft>
              <a:buNone/>
              <a:defRPr/>
            </a:pPr>
            <a:r>
              <a:rPr lang="en-US" dirty="0">
                <a:effectLst>
                  <a:outerShdw blurRad="38100" dist="38100" dir="2700000" algn="tl">
                    <a:srgbClr val="000000">
                      <a:alpha val="43137"/>
                    </a:srgbClr>
                  </a:outerShdw>
                </a:effectLst>
                <a:cs typeface="Calibri" panose="020F0502020204030204" pitchFamily="34" charset="0"/>
              </a:rPr>
              <a:t>“We believe it is the privilege, not only of some, but of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all</a:t>
            </a:r>
            <a:r>
              <a:rPr lang="en-US" dirty="0">
                <a:effectLst>
                  <a:outerShdw blurRad="38100" dist="38100" dir="2700000" algn="tl">
                    <a:srgbClr val="000000">
                      <a:alpha val="43137"/>
                    </a:srgbClr>
                  </a:outerShdw>
                </a:effectLst>
                <a:cs typeface="Calibri" panose="020F0502020204030204" pitchFamily="34" charset="0"/>
              </a:rPr>
              <a:t> by the Spirit through faith who are born again in Christ as revealed in the Scriptures, to be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assured</a:t>
            </a:r>
            <a:r>
              <a:rPr lang="en-US" dirty="0">
                <a:effectLst>
                  <a:outerShdw blurRad="38100" dist="38100" dir="2700000" algn="tl">
                    <a:srgbClr val="000000">
                      <a:alpha val="43137"/>
                    </a:srgbClr>
                  </a:outerShdw>
                </a:effectLst>
                <a:cs typeface="Calibri" panose="020F0502020204030204" pitchFamily="34" charset="0"/>
              </a:rPr>
              <a:t> of their salvation from the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very day </a:t>
            </a:r>
            <a:r>
              <a:rPr lang="en-US" dirty="0">
                <a:effectLst>
                  <a:outerShdw blurRad="38100" dist="38100" dir="2700000" algn="tl">
                    <a:srgbClr val="000000">
                      <a:alpha val="43137"/>
                    </a:srgbClr>
                  </a:outerShdw>
                </a:effectLst>
                <a:cs typeface="Calibri" panose="020F0502020204030204" pitchFamily="34" charset="0"/>
              </a:rPr>
              <a:t>they take Him to be their Savior and that this assurance is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not</a:t>
            </a:r>
            <a:r>
              <a:rPr lang="en-US" dirty="0">
                <a:effectLst>
                  <a:outerShdw blurRad="38100" dist="38100" dir="2700000" algn="tl">
                    <a:srgbClr val="000000">
                      <a:alpha val="43137"/>
                    </a:srgbClr>
                  </a:outerShdw>
                </a:effectLst>
                <a:cs typeface="Calibri" panose="020F0502020204030204" pitchFamily="34" charset="0"/>
              </a:rPr>
              <a:t> founded upon any fancied discovery of their own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worthiness</a:t>
            </a:r>
            <a:r>
              <a:rPr lang="en-US" dirty="0">
                <a:effectLst>
                  <a:outerShdw blurRad="38100" dist="38100" dir="2700000" algn="tl">
                    <a:srgbClr val="000000">
                      <a:alpha val="43137"/>
                    </a:srgbClr>
                  </a:outerShdw>
                </a:effectLst>
                <a:cs typeface="Calibri" panose="020F0502020204030204" pitchFamily="34" charset="0"/>
              </a:rPr>
              <a:t> or fitness, but wholly upon the testimony of God in His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written Word</a:t>
            </a:r>
            <a:r>
              <a:rPr lang="en-US" dirty="0">
                <a:effectLst>
                  <a:outerShdw blurRad="38100" dist="38100" dir="2700000" algn="tl">
                    <a:srgbClr val="000000">
                      <a:alpha val="43137"/>
                    </a:srgbClr>
                  </a:outerShdw>
                </a:effectLst>
                <a:cs typeface="Calibri" panose="020F0502020204030204" pitchFamily="34" charset="0"/>
              </a:rPr>
              <a:t>, exciting within His children filial love...”</a:t>
            </a:r>
          </a:p>
        </p:txBody>
      </p:sp>
    </p:spTree>
    <p:extLst>
      <p:ext uri="{BB962C8B-B14F-4D97-AF65-F5344CB8AC3E}">
        <p14:creationId xmlns:p14="http://schemas.microsoft.com/office/powerpoint/2010/main" val="14702198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043849" y="6150658"/>
            <a:ext cx="5056302" cy="554942"/>
          </a:xfrm>
        </p:spPr>
        <p:txBody>
          <a:bodyPr/>
          <a:lstStyle/>
          <a:p>
            <a:pPr algn="ctr" eaLnBrk="1" hangingPunct="1">
              <a:defRPr/>
            </a:pPr>
            <a:r>
              <a:rPr lang="en-US" altLang="en-US" sz="1600" dirty="0">
                <a:solidFill>
                  <a:schemeClr val="tx1"/>
                </a:solidFill>
                <a:effectLst>
                  <a:outerShdw blurRad="38100" dist="38100" dir="2700000" algn="tl">
                    <a:srgbClr val="000000">
                      <a:alpha val="43137"/>
                    </a:srgbClr>
                  </a:outerShdw>
                </a:effectLst>
              </a:rPr>
              <a:t>Lewis Sperry Chafer, </a:t>
            </a:r>
            <a:r>
              <a:rPr lang="en-US" altLang="en-US" sz="1600" i="1" dirty="0">
                <a:solidFill>
                  <a:schemeClr val="tx1"/>
                </a:solidFill>
                <a:effectLst>
                  <a:outerShdw blurRad="38100" dist="38100" dir="2700000" algn="tl">
                    <a:srgbClr val="000000">
                      <a:alpha val="43137"/>
                    </a:srgbClr>
                  </a:outerShdw>
                </a:effectLst>
              </a:rPr>
              <a:t>Salvation: A Clear Doctrinal Analysis</a:t>
            </a:r>
            <a:r>
              <a:rPr lang="en-US" altLang="en-US" sz="1600" dirty="0">
                <a:solidFill>
                  <a:schemeClr val="tx1"/>
                </a:solidFill>
                <a:effectLst>
                  <a:outerShdw blurRad="38100" dist="38100" dir="2700000" algn="tl">
                    <a:srgbClr val="000000">
                      <a:alpha val="43137"/>
                    </a:srgbClr>
                  </a:outerShdw>
                </a:effectLst>
              </a:rPr>
              <a:t> </a:t>
            </a:r>
            <a:br>
              <a:rPr lang="en-US" altLang="en-US" sz="1600" dirty="0">
                <a:solidFill>
                  <a:schemeClr val="tx1"/>
                </a:solidFill>
                <a:effectLst>
                  <a:outerShdw blurRad="38100" dist="38100" dir="2700000" algn="tl">
                    <a:srgbClr val="000000">
                      <a:alpha val="43137"/>
                    </a:srgbClr>
                  </a:outerShdw>
                </a:effectLst>
              </a:rPr>
            </a:br>
            <a:r>
              <a:rPr lang="en-US" altLang="en-US" sz="1600" dirty="0">
                <a:solidFill>
                  <a:schemeClr val="tx1"/>
                </a:solidFill>
                <a:effectLst>
                  <a:outerShdw blurRad="38100" dist="38100" dir="2700000" algn="tl">
                    <a:srgbClr val="000000">
                      <a:alpha val="43137"/>
                    </a:srgbClr>
                  </a:outerShdw>
                </a:effectLst>
              </a:rPr>
              <a:t>(Grand Rapids: Zondervan, 1977), 60. Italics added</a:t>
            </a:r>
          </a:p>
        </p:txBody>
      </p:sp>
      <p:pic>
        <p:nvPicPr>
          <p:cNvPr id="4" name="Picture 2" descr="http://t1.gstatic.com/images?q=tbn:ANd9GcQxv3vyi4YqgamHAJTIgWkNJkLqWWIuAG2pkecTpX67vjz6XE96Kw"/>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9702" y="45720"/>
            <a:ext cx="778498"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Content Placeholder 1"/>
          <p:cNvSpPr>
            <a:spLocks noGrp="1"/>
          </p:cNvSpPr>
          <p:nvPr>
            <p:ph idx="1"/>
          </p:nvPr>
        </p:nvSpPr>
        <p:spPr>
          <a:xfrm>
            <a:off x="0" y="1600200"/>
            <a:ext cx="9144000" cy="3433713"/>
          </a:xfrm>
        </p:spPr>
        <p:txBody>
          <a:bodyPr/>
          <a:lstStyle/>
          <a:p>
            <a:pPr marL="0" indent="0" algn="just" eaLnBrk="1" hangingPunct="1">
              <a:buNone/>
              <a:defRPr/>
            </a:pPr>
            <a:r>
              <a:rPr lang="en-US" altLang="en-US" dirty="0">
                <a:solidFill>
                  <a:prstClr val="white"/>
                </a:solidFill>
                <a:effectLst>
                  <a:outerShdw blurRad="38100" dist="38100" dir="2700000" algn="tl">
                    <a:srgbClr val="000000">
                      <a:alpha val="43137"/>
                    </a:srgbClr>
                  </a:outerShdw>
                </a:effectLst>
              </a:rPr>
              <a:t>“There is a normal Christian experience. There are new and blessed emotions and desires. Old things do pass away; and behold all things do become new; but </a:t>
            </a:r>
            <a:r>
              <a:rPr lang="en-US" altLang="en-US" b="1" i="1" u="sng" dirty="0">
                <a:solidFill>
                  <a:srgbClr val="FFFFCC"/>
                </a:solidFill>
                <a:effectLst>
                  <a:outerShdw blurRad="38100" dist="38100" dir="2700000" algn="tl">
                    <a:srgbClr val="000000">
                      <a:alpha val="43137"/>
                    </a:srgbClr>
                  </a:outerShdw>
                </a:effectLst>
              </a:rPr>
              <a:t>all such experiences are but  secondary evidences</a:t>
            </a:r>
            <a:r>
              <a:rPr lang="en-US" altLang="en-US" dirty="0">
                <a:solidFill>
                  <a:prstClr val="white"/>
                </a:solidFill>
                <a:effectLst>
                  <a:outerShdw blurRad="38100" dist="38100" dir="2700000" algn="tl">
                    <a:srgbClr val="000000">
                      <a:alpha val="43137"/>
                    </a:srgbClr>
                  </a:outerShdw>
                </a:effectLst>
              </a:rPr>
              <a:t>, as to the fact of salvation, in that they grow out of that positive  repose of faith which is the primary evidence.”</a:t>
            </a:r>
          </a:p>
        </p:txBody>
      </p:sp>
      <p:sp>
        <p:nvSpPr>
          <p:cNvPr id="5" name="Rectangle 4"/>
          <p:cNvSpPr/>
          <p:nvPr/>
        </p:nvSpPr>
        <p:spPr>
          <a:xfrm>
            <a:off x="2636085" y="228600"/>
            <a:ext cx="3871830" cy="646331"/>
          </a:xfrm>
          <a:prstGeom prst="rect">
            <a:avLst/>
          </a:prstGeom>
        </p:spPr>
        <p:txBody>
          <a:bodyPr wrap="none">
            <a:spAutoFit/>
          </a:bodyP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D5CFB31-877F-4B4B-9446-DCC8071A2F97}"/>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D674BBC-B1B1-419C-9793-C8715C6A13E3}"/>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ea typeface="+mn-ea"/>
                <a:cs typeface="+mn-cs"/>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9396" name="Picture 1">
            <a:extLst>
              <a:ext uri="{FF2B5EF4-FFF2-40B4-BE49-F238E27FC236}">
                <a16:creationId xmlns:a16="http://schemas.microsoft.com/office/drawing/2014/main" id="{A9B60019-965D-408F-A862-97B2E376258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93970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Thesis: works accompany useful faith (2:14)</a:t>
            </a:r>
          </a:p>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Five illustrations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Needy brother (2:15-17)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Demonic monotheist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Rahab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Lifeless corpse (2:26)</a:t>
            </a:r>
          </a:p>
        </p:txBody>
      </p:sp>
      <p:pic>
        <p:nvPicPr>
          <p:cNvPr id="68612" name="Picture 1">
            <a:extLst>
              <a:ext uri="{FF2B5EF4-FFF2-40B4-BE49-F238E27FC236}">
                <a16:creationId xmlns:a16="http://schemas.microsoft.com/office/drawing/2014/main" id="{F7C9D804-8E3E-4555-BDA1-649CBEF6B8B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57334" y="4572000"/>
            <a:ext cx="316653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0610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8077200" cy="4460875"/>
          </a:xfrm>
        </p:spPr>
        <p:txBody>
          <a:bodyPr/>
          <a:lstStyle/>
          <a:p>
            <a:pPr marL="457200" indent="-457200"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Thesis: works accompany useful faith (2:14)</a:t>
            </a:r>
          </a:p>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Five illustrations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Needy brother (2:15-17)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Demonic monotheist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Rahab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Lifeless corpse (2:26)</a:t>
            </a:r>
          </a:p>
        </p:txBody>
      </p:sp>
      <p:pic>
        <p:nvPicPr>
          <p:cNvPr id="68612" name="Picture 1">
            <a:extLst>
              <a:ext uri="{FF2B5EF4-FFF2-40B4-BE49-F238E27FC236}">
                <a16:creationId xmlns:a16="http://schemas.microsoft.com/office/drawing/2014/main" id="{F7C9D804-8E3E-4555-BDA1-649CBEF6B8B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57334" y="4572000"/>
            <a:ext cx="316653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49301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Thesis: works accompany useful faith (2:14)</a:t>
            </a:r>
          </a:p>
          <a:p>
            <a:pPr marL="457200" indent="-457200"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Five illustrations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Needy brother (2:15-17)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Demonic monotheist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Rahab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Lifeless corpse (2:26)</a:t>
            </a:r>
          </a:p>
        </p:txBody>
      </p:sp>
      <p:pic>
        <p:nvPicPr>
          <p:cNvPr id="68612" name="Picture 1">
            <a:extLst>
              <a:ext uri="{FF2B5EF4-FFF2-40B4-BE49-F238E27FC236}">
                <a16:creationId xmlns:a16="http://schemas.microsoft.com/office/drawing/2014/main" id="{F7C9D804-8E3E-4555-BDA1-649CBEF6B8B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57334" y="4572000"/>
            <a:ext cx="316653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13008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Thesis: works accompany useful faith (2:14)</a:t>
            </a:r>
          </a:p>
          <a:p>
            <a:pPr marL="457200" indent="-457200" eaLnBrk="1" hangingPunct="1">
              <a:spcBef>
                <a:spcPts val="0"/>
              </a:spcBef>
              <a:spcAft>
                <a:spcPts val="1200"/>
              </a:spcAft>
              <a:defRPr/>
            </a:pPr>
            <a:r>
              <a:rPr lang="en-US" b="1" dirty="0">
                <a:solidFill>
                  <a:srgbClr val="FFFFCC"/>
                </a:solidFill>
                <a:effectLst>
                  <a:outerShdw blurRad="38100" dist="38100" dir="2700000" algn="tl">
                    <a:srgbClr val="000000">
                      <a:alpha val="43137"/>
                    </a:srgbClr>
                  </a:outerShdw>
                </a:effectLst>
              </a:rPr>
              <a:t>Five illustrations (2:15-26)</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Needy brother (2:15-17)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Demonic monotheist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Rahab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Lifeless corpse (2:26)</a:t>
            </a:r>
          </a:p>
        </p:txBody>
      </p:sp>
      <p:pic>
        <p:nvPicPr>
          <p:cNvPr id="68612" name="Picture 1">
            <a:extLst>
              <a:ext uri="{FF2B5EF4-FFF2-40B4-BE49-F238E27FC236}">
                <a16:creationId xmlns:a16="http://schemas.microsoft.com/office/drawing/2014/main" id="{F7C9D804-8E3E-4555-BDA1-649CBEF6B8B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57334" y="4572000"/>
            <a:ext cx="316653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45304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Thesis: works accompany useful faith (2:14)</a:t>
            </a:r>
          </a:p>
          <a:p>
            <a:pPr marL="457200" indent="-457200" eaLnBrk="1" hangingPunct="1">
              <a:spcBef>
                <a:spcPts val="0"/>
              </a:spcBef>
              <a:spcAft>
                <a:spcPts val="1200"/>
              </a:spcAft>
              <a:defRPr/>
            </a:pPr>
            <a:r>
              <a:rPr lang="en-US" b="1" dirty="0">
                <a:solidFill>
                  <a:srgbClr val="FFFFCC"/>
                </a:solidFill>
                <a:effectLst>
                  <a:outerShdw blurRad="38100" dist="38100" dir="2700000" algn="tl">
                    <a:srgbClr val="000000">
                      <a:alpha val="43137"/>
                    </a:srgbClr>
                  </a:outerShdw>
                </a:effectLst>
              </a:rPr>
              <a:t>Five illustrations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Needy brother (2:15-17)</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Demonic monotheist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Rahab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Lifeless corpse (2:26)</a:t>
            </a:r>
          </a:p>
        </p:txBody>
      </p:sp>
      <p:pic>
        <p:nvPicPr>
          <p:cNvPr id="68612" name="Picture 1">
            <a:extLst>
              <a:ext uri="{FF2B5EF4-FFF2-40B4-BE49-F238E27FC236}">
                <a16:creationId xmlns:a16="http://schemas.microsoft.com/office/drawing/2014/main" id="{F7C9D804-8E3E-4555-BDA1-649CBEF6B8B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57334" y="4572000"/>
            <a:ext cx="316653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2709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304800" y="1600022"/>
            <a:ext cx="8534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buClrTx/>
              <a:buSzTx/>
              <a:buFontTx/>
              <a:buNone/>
            </a:pP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“Many trusted in his name; i.e., because of the manner in which his power was displayed they accepted him as a great prophet and perhaps even as the Messiah. This, however, is not the same as saying that they surrendered their hearts to him. </a:t>
            </a:r>
            <a:r>
              <a:rPr lang="en-US" alt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all faith is saving faith</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7651" name="Picture 2" descr="https://encrypted-tbn1.gstatic.com/images?q=tbn:ANd9GcQileAyv1EM7poIp7ESaXAcXrR3g8wmSEi8qEez1LEfoNRgER0K"/>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813955" cy="119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651442" y="228600"/>
            <a:ext cx="3841116" cy="646331"/>
          </a:xfrm>
          <a:prstGeom prst="rect">
            <a:avLst/>
          </a:prstGeom>
        </p:spPr>
        <p:txBody>
          <a:bodyPr wrap="none">
            <a:spAutoFit/>
          </a:bodyPr>
          <a:lstStyle/>
          <a:p>
            <a:r>
              <a:rPr lang="en-US" sz="3600" kern="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William Hendriksen</a:t>
            </a:r>
          </a:p>
        </p:txBody>
      </p:sp>
      <p:sp>
        <p:nvSpPr>
          <p:cNvPr id="3" name="Rectangle 2"/>
          <p:cNvSpPr/>
          <p:nvPr/>
        </p:nvSpPr>
        <p:spPr>
          <a:xfrm>
            <a:off x="709613" y="6248400"/>
            <a:ext cx="7724775" cy="584775"/>
          </a:xfrm>
          <a:prstGeom prst="rect">
            <a:avLst/>
          </a:prstGeom>
        </p:spPr>
        <p:txBody>
          <a:bodyPr wrap="square">
            <a:spAutoFit/>
          </a:bodyPr>
          <a:lstStyle/>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William </a:t>
            </a:r>
            <a:r>
              <a:rPr lang="en-US" sz="1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Hendriksen</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Commentary on the Gospel of John, 3d ed. (London: Banner of Truth Trust, 1964), p. 127.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(1978). Bibliotheca Sacra, 135.  (1978).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Bibliotheca Sacra</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135</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Thesis: works accompany useful faith (2:14)</a:t>
            </a:r>
          </a:p>
          <a:p>
            <a:pPr marL="457200" indent="-457200" eaLnBrk="1" hangingPunct="1">
              <a:spcBef>
                <a:spcPts val="0"/>
              </a:spcBef>
              <a:spcAft>
                <a:spcPts val="1200"/>
              </a:spcAft>
              <a:defRPr/>
            </a:pPr>
            <a:r>
              <a:rPr lang="en-US" b="1" dirty="0">
                <a:solidFill>
                  <a:srgbClr val="FFFFCC"/>
                </a:solidFill>
                <a:effectLst>
                  <a:outerShdw blurRad="38100" dist="38100" dir="2700000" algn="tl">
                    <a:srgbClr val="000000">
                      <a:alpha val="43137"/>
                    </a:srgbClr>
                  </a:outerShdw>
                </a:effectLst>
              </a:rPr>
              <a:t>Five illustrations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Needy brother (2:15-17)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Demonic monotheist (2:18-19)</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Rahab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Lifeless corpse (2:26)</a:t>
            </a:r>
          </a:p>
        </p:txBody>
      </p:sp>
      <p:pic>
        <p:nvPicPr>
          <p:cNvPr id="68612" name="Picture 1">
            <a:extLst>
              <a:ext uri="{FF2B5EF4-FFF2-40B4-BE49-F238E27FC236}">
                <a16:creationId xmlns:a16="http://schemas.microsoft.com/office/drawing/2014/main" id="{F7C9D804-8E3E-4555-BDA1-649CBEF6B8B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57334" y="4572000"/>
            <a:ext cx="316653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05557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Thesis: works accompany useful faith (2:14)</a:t>
            </a:r>
          </a:p>
          <a:p>
            <a:pPr marL="457200" indent="-457200" eaLnBrk="1" hangingPunct="1">
              <a:spcBef>
                <a:spcPts val="0"/>
              </a:spcBef>
              <a:spcAft>
                <a:spcPts val="1200"/>
              </a:spcAft>
              <a:defRPr/>
            </a:pPr>
            <a:r>
              <a:rPr lang="en-US" b="1" dirty="0">
                <a:solidFill>
                  <a:srgbClr val="FFFFCC"/>
                </a:solidFill>
                <a:effectLst>
                  <a:outerShdw blurRad="38100" dist="38100" dir="2700000" algn="tl">
                    <a:srgbClr val="000000">
                      <a:alpha val="43137"/>
                    </a:srgbClr>
                  </a:outerShdw>
                </a:effectLst>
              </a:rPr>
              <a:t>Five illustrations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Needy brother (2:15-17)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Demonic monotheist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Rahab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Lifeless corpse (2:26)</a:t>
            </a:r>
          </a:p>
        </p:txBody>
      </p:sp>
      <p:pic>
        <p:nvPicPr>
          <p:cNvPr id="68612" name="Picture 1">
            <a:extLst>
              <a:ext uri="{FF2B5EF4-FFF2-40B4-BE49-F238E27FC236}">
                <a16:creationId xmlns:a16="http://schemas.microsoft.com/office/drawing/2014/main" id="{F7C9D804-8E3E-4555-BDA1-649CBEF6B8B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57334" y="4572000"/>
            <a:ext cx="316653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128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Thesis: works accompany useful faith (2:14)</a:t>
            </a:r>
          </a:p>
          <a:p>
            <a:pPr marL="457200" indent="-457200" eaLnBrk="1" hangingPunct="1">
              <a:spcBef>
                <a:spcPts val="0"/>
              </a:spcBef>
              <a:spcAft>
                <a:spcPts val="1200"/>
              </a:spcAft>
              <a:defRPr/>
            </a:pPr>
            <a:r>
              <a:rPr lang="en-US" b="1" dirty="0">
                <a:solidFill>
                  <a:srgbClr val="FFFFCC"/>
                </a:solidFill>
                <a:effectLst>
                  <a:outerShdw blurRad="38100" dist="38100" dir="2700000" algn="tl">
                    <a:srgbClr val="000000">
                      <a:alpha val="43137"/>
                    </a:srgbClr>
                  </a:outerShdw>
                </a:effectLst>
              </a:rPr>
              <a:t>Five illustrations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Needy brother (2:15-17)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Demonic monotheist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Rahab (2:25)</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Lifeless corpse (2:26)</a:t>
            </a:r>
          </a:p>
        </p:txBody>
      </p:sp>
      <p:pic>
        <p:nvPicPr>
          <p:cNvPr id="68612" name="Picture 1">
            <a:extLst>
              <a:ext uri="{FF2B5EF4-FFF2-40B4-BE49-F238E27FC236}">
                <a16:creationId xmlns:a16="http://schemas.microsoft.com/office/drawing/2014/main" id="{F7C9D804-8E3E-4555-BDA1-649CBEF6B8B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57334" y="4572000"/>
            <a:ext cx="316653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97019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241F40D1-3B70-4C0F-85C8-774A9E08EBC5}"/>
              </a:ext>
            </a:extLst>
          </p:cNvPr>
          <p:cNvSpPr>
            <a:spLocks noGrp="1" noChangeArrowheads="1"/>
          </p:cNvSpPr>
          <p:nvPr>
            <p:ph type="title"/>
          </p:nvPr>
        </p:nvSpPr>
        <p:spPr>
          <a:xfrm>
            <a:off x="685800" y="2857500"/>
            <a:ext cx="7772400" cy="1143000"/>
          </a:xfrm>
        </p:spPr>
        <p:txBody>
          <a:bodyPr/>
          <a:lstStyle/>
          <a:p>
            <a:pPr algn="ctr"/>
            <a:r>
              <a:rPr lang="en-US" altLang="en-US"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2502896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DE1F27F-58D2-481F-9FC1-EA6301D48130}"/>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James 1:2-18</a:t>
            </a:r>
          </a:p>
        </p:txBody>
      </p:sp>
      <p:sp>
        <p:nvSpPr>
          <p:cNvPr id="3075" name="Rectangle 3">
            <a:extLst>
              <a:ext uri="{FF2B5EF4-FFF2-40B4-BE49-F238E27FC236}">
                <a16:creationId xmlns:a16="http://schemas.microsoft.com/office/drawing/2014/main" id="{BB8E05CE-8A61-4402-A3CD-890F0E7DE4CF}"/>
              </a:ext>
            </a:extLst>
          </p:cNvPr>
          <p:cNvSpPr>
            <a:spLocks noGrp="1" noChangeArrowheads="1"/>
          </p:cNvSpPr>
          <p:nvPr>
            <p:ph type="body" idx="1"/>
          </p:nvPr>
        </p:nvSpPr>
        <p:spPr>
          <a:xfrm>
            <a:off x="228600" y="1381125"/>
            <a:ext cx="8686800" cy="3114676"/>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Trials – Jas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Rejoicing during trials – Jas 1:2-12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Command not to charge God with temptation – Jas 1:13-18</a:t>
            </a:r>
          </a:p>
        </p:txBody>
      </p:sp>
      <p:pic>
        <p:nvPicPr>
          <p:cNvPr id="2" name="Picture 1">
            <a:extLst>
              <a:ext uri="{FF2B5EF4-FFF2-40B4-BE49-F238E27FC236}">
                <a16:creationId xmlns:a16="http://schemas.microsoft.com/office/drawing/2014/main" id="{7D6B0BE6-61DD-484D-8C28-46F895666AA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0001" y="4191000"/>
            <a:ext cx="406399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Thesis: works accompany useful faith (2:14)</a:t>
            </a:r>
          </a:p>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Five illustrations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Needy brother (2:15-17)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Demonic monotheist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Rahab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Lifeless corpse (2:26)</a:t>
            </a:r>
          </a:p>
        </p:txBody>
      </p:sp>
      <p:pic>
        <p:nvPicPr>
          <p:cNvPr id="68612" name="Picture 1">
            <a:extLst>
              <a:ext uri="{FF2B5EF4-FFF2-40B4-BE49-F238E27FC236}">
                <a16:creationId xmlns:a16="http://schemas.microsoft.com/office/drawing/2014/main" id="{F7C9D804-8E3E-4555-BDA1-649CBEF6B8B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57334" y="4572000"/>
            <a:ext cx="316653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8179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7843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EC7114-1AC4-4DD0-A73E-AFB12B90BBF1}"/>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Obeys God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(James 1:19-27)</a:t>
            </a:r>
          </a:p>
        </p:txBody>
      </p:sp>
      <p:sp>
        <p:nvSpPr>
          <p:cNvPr id="3075" name="Rectangle 3">
            <a:extLst>
              <a:ext uri="{FF2B5EF4-FFF2-40B4-BE49-F238E27FC236}">
                <a16:creationId xmlns:a16="http://schemas.microsoft.com/office/drawing/2014/main" id="{904B1272-D068-4ED3-96C7-D1804AA9510E}"/>
              </a:ext>
            </a:extLst>
          </p:cNvPr>
          <p:cNvSpPr>
            <a:spLocks noGrp="1" noChangeArrowheads="1"/>
          </p:cNvSpPr>
          <p:nvPr>
            <p:ph type="body" idx="1"/>
          </p:nvPr>
        </p:nvSpPr>
        <p:spPr>
          <a:xfrm>
            <a:off x="228600" y="1600200"/>
            <a:ext cx="8915400" cy="25908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Need for Slowness in Speaking &amp; Anger (1:19-20)</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Need for Obedience to God’s Word (1:21-25)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Need for True Religion (1:26-27)</a:t>
            </a:r>
          </a:p>
        </p:txBody>
      </p:sp>
      <p:pic>
        <p:nvPicPr>
          <p:cNvPr id="62468" name="Picture 2">
            <a:extLst>
              <a:ext uri="{FF2B5EF4-FFF2-40B4-BE49-F238E27FC236}">
                <a16:creationId xmlns:a16="http://schemas.microsoft.com/office/drawing/2014/main" id="{10A424AB-18DB-4F2C-A936-AEF9FB98FDD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4226834"/>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2569</TotalTime>
  <Words>4808</Words>
  <Application>Microsoft Office PowerPoint</Application>
  <PresentationFormat>On-screen Show (4:3)</PresentationFormat>
  <Paragraphs>359</Paragraphs>
  <Slides>70</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70</vt:i4>
      </vt:variant>
    </vt:vector>
  </HeadingPairs>
  <TitlesOfParts>
    <vt:vector size="75" baseType="lpstr">
      <vt:lpstr>Calibri</vt:lpstr>
      <vt:lpstr>Times New Roman</vt:lpstr>
      <vt:lpstr>Wingdings</vt:lpstr>
      <vt:lpstr>Azure</vt:lpstr>
      <vt:lpstr>1_Azure</vt:lpstr>
      <vt:lpstr>PowerPoint Presentation</vt:lpstr>
      <vt:lpstr>Answering Eleven Questions</vt:lpstr>
      <vt:lpstr>JAMES STRUCTURE</vt:lpstr>
      <vt:lpstr>JAMES STRUCTURE</vt:lpstr>
      <vt:lpstr>JAMES STRUCTURE</vt:lpstr>
      <vt:lpstr>JAMES STRUCTURE</vt:lpstr>
      <vt:lpstr>James 1:2-18</vt:lpstr>
      <vt:lpstr>JAMES STRUCTURE</vt:lpstr>
      <vt:lpstr>Faith Obeys God  (James 1:19-27)</vt:lpstr>
      <vt:lpstr>JAMES STRUCTURE</vt:lpstr>
      <vt:lpstr>Favoritism (2:1-13)</vt:lpstr>
      <vt:lpstr>JAMES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Answering Eleven Questions</vt:lpstr>
      <vt:lpstr>PowerPoint Presentation</vt:lpstr>
      <vt:lpstr>PowerPoint Presentation</vt:lpstr>
      <vt:lpstr>Faith Obeys God  (James 1:19-27)</vt:lpstr>
      <vt:lpstr>Favoritism (2:1-13)</vt:lpstr>
      <vt:lpstr>III. Reasoning: Favoritism is Contrary to God’s Character &amp; Purposes (2:4-13)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DTS Doctrinal Statement Article XI—Assurance</vt:lpstr>
      <vt:lpstr>Lewis Sperry Chafer, Salvation: A Clear Doctrinal Analysis  (Grand Rapids: Zondervan, 1977), 60. Italics added</vt:lpstr>
      <vt:lpstr>Faith Manifesting Works (2:14-26)</vt:lpstr>
      <vt:lpstr>Faith Manifesting Works (2:14-26)</vt:lpstr>
      <vt:lpstr>Faith Manifesting Works (2:14-26)</vt:lpstr>
      <vt:lpstr>Faith Manifesting Works (2:14-26)</vt:lpstr>
      <vt:lpstr>Faith Manifesting Works (2:14-26)</vt:lpstr>
      <vt:lpstr>PowerPoint Presentation</vt:lpstr>
      <vt:lpstr>Faith Manifesting Works (2:14-26)</vt:lpstr>
      <vt:lpstr>Faith Manifesting Works (2:14-26)</vt:lpstr>
      <vt:lpstr>Faith Manifesting Works (2:14-26)</vt:lpstr>
      <vt:lpstr>CONCLUSION</vt:lpstr>
      <vt:lpstr>Faith Manifesting Works (2:14-26)</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011 - James-2v14-26 - MODIFIED</dc:title>
  <dc:subject>James</dc:subject>
  <dc:creator>A. Woods</dc:creator>
  <cp:lastModifiedBy>Andy Woods</cp:lastModifiedBy>
  <cp:revision>263</cp:revision>
  <cp:lastPrinted>2021-01-06T21:23:49Z</cp:lastPrinted>
  <dcterms:created xsi:type="dcterms:W3CDTF">2009-02-05T03:17:51Z</dcterms:created>
  <dcterms:modified xsi:type="dcterms:W3CDTF">2021-01-06T21:29:56Z</dcterms:modified>
</cp:coreProperties>
</file>