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1"/>
  </p:notesMasterIdLst>
  <p:handoutMasterIdLst>
    <p:handoutMasterId r:id="rId132"/>
  </p:handoutMasterIdLst>
  <p:sldIdLst>
    <p:sldId id="2094" r:id="rId2"/>
    <p:sldId id="2064" r:id="rId3"/>
    <p:sldId id="1984" r:id="rId4"/>
    <p:sldId id="6578" r:id="rId5"/>
    <p:sldId id="2294" r:id="rId6"/>
    <p:sldId id="6803" r:id="rId7"/>
    <p:sldId id="2072" r:id="rId8"/>
    <p:sldId id="6767" r:id="rId9"/>
    <p:sldId id="6740" r:id="rId10"/>
    <p:sldId id="6742" r:id="rId11"/>
    <p:sldId id="6744" r:id="rId12"/>
    <p:sldId id="6787" r:id="rId13"/>
    <p:sldId id="6779" r:id="rId14"/>
    <p:sldId id="1983" r:id="rId15"/>
    <p:sldId id="6834" r:id="rId16"/>
    <p:sldId id="1988" r:id="rId17"/>
    <p:sldId id="6835" r:id="rId18"/>
    <p:sldId id="6780" r:id="rId19"/>
    <p:sldId id="1376" r:id="rId20"/>
    <p:sldId id="6696" r:id="rId21"/>
    <p:sldId id="6648" r:id="rId22"/>
    <p:sldId id="6720" r:id="rId23"/>
    <p:sldId id="6717" r:id="rId24"/>
    <p:sldId id="6786" r:id="rId25"/>
    <p:sldId id="6781" r:id="rId26"/>
    <p:sldId id="2071" r:id="rId27"/>
    <p:sldId id="2191" r:id="rId28"/>
    <p:sldId id="6782" r:id="rId29"/>
    <p:sldId id="6805" r:id="rId30"/>
    <p:sldId id="6783" r:id="rId31"/>
    <p:sldId id="6806" r:id="rId32"/>
    <p:sldId id="6784" r:id="rId33"/>
    <p:sldId id="6785" r:id="rId34"/>
    <p:sldId id="2331" r:id="rId35"/>
    <p:sldId id="6808" r:id="rId36"/>
    <p:sldId id="6809" r:id="rId37"/>
    <p:sldId id="6810" r:id="rId38"/>
    <p:sldId id="6811" r:id="rId39"/>
    <p:sldId id="6812" r:id="rId40"/>
    <p:sldId id="6813" r:id="rId41"/>
    <p:sldId id="6814" r:id="rId42"/>
    <p:sldId id="6815" r:id="rId43"/>
    <p:sldId id="6756" r:id="rId44"/>
    <p:sldId id="6770" r:id="rId45"/>
    <p:sldId id="6771" r:id="rId46"/>
    <p:sldId id="6792" r:id="rId47"/>
    <p:sldId id="6793" r:id="rId48"/>
    <p:sldId id="2121" r:id="rId49"/>
    <p:sldId id="2120" r:id="rId50"/>
    <p:sldId id="2115" r:id="rId51"/>
    <p:sldId id="6816" r:id="rId52"/>
    <p:sldId id="2084" r:id="rId53"/>
    <p:sldId id="2092" r:id="rId54"/>
    <p:sldId id="6670" r:id="rId55"/>
    <p:sldId id="2085" r:id="rId56"/>
    <p:sldId id="270" r:id="rId57"/>
    <p:sldId id="2091" r:id="rId58"/>
    <p:sldId id="2093" r:id="rId59"/>
    <p:sldId id="6794" r:id="rId60"/>
    <p:sldId id="6712" r:id="rId61"/>
    <p:sldId id="1728" r:id="rId62"/>
    <p:sldId id="2901" r:id="rId63"/>
    <p:sldId id="6795" r:id="rId64"/>
    <p:sldId id="2247" r:id="rId65"/>
    <p:sldId id="2248" r:id="rId66"/>
    <p:sldId id="2249" r:id="rId67"/>
    <p:sldId id="2251" r:id="rId68"/>
    <p:sldId id="6818" r:id="rId69"/>
    <p:sldId id="6819" r:id="rId70"/>
    <p:sldId id="6820" r:id="rId71"/>
    <p:sldId id="6821" r:id="rId72"/>
    <p:sldId id="6796" r:id="rId73"/>
    <p:sldId id="6551" r:id="rId74"/>
    <p:sldId id="6622" r:id="rId75"/>
    <p:sldId id="6822" r:id="rId76"/>
    <p:sldId id="6797" r:id="rId77"/>
    <p:sldId id="6745" r:id="rId78"/>
    <p:sldId id="6757" r:id="rId79"/>
    <p:sldId id="6758" r:id="rId80"/>
    <p:sldId id="6746" r:id="rId81"/>
    <p:sldId id="6759" r:id="rId82"/>
    <p:sldId id="6747" r:id="rId83"/>
    <p:sldId id="6760" r:id="rId84"/>
    <p:sldId id="6748" r:id="rId85"/>
    <p:sldId id="6761" r:id="rId86"/>
    <p:sldId id="6749" r:id="rId87"/>
    <p:sldId id="6762" r:id="rId88"/>
    <p:sldId id="6750" r:id="rId89"/>
    <p:sldId id="6763" r:id="rId90"/>
    <p:sldId id="6824" r:id="rId91"/>
    <p:sldId id="6825" r:id="rId92"/>
    <p:sldId id="6788" r:id="rId93"/>
    <p:sldId id="6798" r:id="rId94"/>
    <p:sldId id="6826" r:id="rId95"/>
    <p:sldId id="6730" r:id="rId96"/>
    <p:sldId id="2080" r:id="rId97"/>
    <p:sldId id="1152" r:id="rId98"/>
    <p:sldId id="6402" r:id="rId99"/>
    <p:sldId id="3825" r:id="rId100"/>
    <p:sldId id="6751" r:id="rId101"/>
    <p:sldId id="6764" r:id="rId102"/>
    <p:sldId id="6817" r:id="rId103"/>
    <p:sldId id="6827" r:id="rId104"/>
    <p:sldId id="6799" r:id="rId105"/>
    <p:sldId id="6828" r:id="rId106"/>
    <p:sldId id="6752" r:id="rId107"/>
    <p:sldId id="6765" r:id="rId108"/>
    <p:sldId id="6791" r:id="rId109"/>
    <p:sldId id="6737" r:id="rId110"/>
    <p:sldId id="2678" r:id="rId111"/>
    <p:sldId id="5578" r:id="rId112"/>
    <p:sldId id="2628" r:id="rId113"/>
    <p:sldId id="5237" r:id="rId114"/>
    <p:sldId id="6829" r:id="rId115"/>
    <p:sldId id="6830" r:id="rId116"/>
    <p:sldId id="2621" r:id="rId117"/>
    <p:sldId id="6753" r:id="rId118"/>
    <p:sldId id="6766" r:id="rId119"/>
    <p:sldId id="2134" r:id="rId120"/>
    <p:sldId id="3146" r:id="rId121"/>
    <p:sldId id="6831" r:id="rId122"/>
    <p:sldId id="6832" r:id="rId123"/>
    <p:sldId id="6823" r:id="rId124"/>
    <p:sldId id="6833" r:id="rId125"/>
    <p:sldId id="434" r:id="rId126"/>
    <p:sldId id="2033" r:id="rId127"/>
    <p:sldId id="6801" r:id="rId128"/>
    <p:sldId id="6802" r:id="rId129"/>
    <p:sldId id="6290" r:id="rId13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90B03-6704-424E-B241-CFAEF1734A86}" v="7" dt="2020-12-20T18:24:58.76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96778" autoAdjust="0"/>
  </p:normalViewPr>
  <p:slideViewPr>
    <p:cSldViewPr>
      <p:cViewPr>
        <p:scale>
          <a:sx n="100" d="100"/>
          <a:sy n="100" d="100"/>
        </p:scale>
        <p:origin x="187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FAF90B03-6704-424E-B241-CFAEF1734A86}"/>
    <pc:docChg chg="undo custSel modSld">
      <pc:chgData name="Jim McGowan" userId="e2c7446dd3aca506" providerId="LiveId" clId="{FAF90B03-6704-424E-B241-CFAEF1734A86}" dt="2020-12-20T18:31:13.524" v="70" actId="108"/>
      <pc:docMkLst>
        <pc:docMk/>
      </pc:docMkLst>
      <pc:sldChg chg="modSp mod">
        <pc:chgData name="Jim McGowan" userId="e2c7446dd3aca506" providerId="LiveId" clId="{FAF90B03-6704-424E-B241-CFAEF1734A86}" dt="2020-12-20T17:57:15.405" v="19" actId="14100"/>
        <pc:sldMkLst>
          <pc:docMk/>
          <pc:sldMk cId="0" sldId="282"/>
        </pc:sldMkLst>
        <pc:spChg chg="mod">
          <ac:chgData name="Jim McGowan" userId="e2c7446dd3aca506" providerId="LiveId" clId="{FAF90B03-6704-424E-B241-CFAEF1734A86}" dt="2020-12-20T17:57:15.405" v="19" actId="14100"/>
          <ac:spMkLst>
            <pc:docMk/>
            <pc:sldMk cId="0" sldId="282"/>
            <ac:spMk id="3" creationId="{00000000-0000-0000-0000-000000000000}"/>
          </ac:spMkLst>
        </pc:spChg>
      </pc:sldChg>
      <pc:sldChg chg="modSp mod">
        <pc:chgData name="Jim McGowan" userId="e2c7446dd3aca506" providerId="LiveId" clId="{FAF90B03-6704-424E-B241-CFAEF1734A86}" dt="2020-12-20T17:58:52.581" v="25"/>
        <pc:sldMkLst>
          <pc:docMk/>
          <pc:sldMk cId="0" sldId="283"/>
        </pc:sldMkLst>
        <pc:spChg chg="mod">
          <ac:chgData name="Jim McGowan" userId="e2c7446dd3aca506" providerId="LiveId" clId="{FAF90B03-6704-424E-B241-CFAEF1734A86}" dt="2020-12-20T17:58:52.581" v="25"/>
          <ac:spMkLst>
            <pc:docMk/>
            <pc:sldMk cId="0" sldId="283"/>
            <ac:spMk id="50178" creationId="{00000000-0000-0000-0000-000000000000}"/>
          </ac:spMkLst>
        </pc:spChg>
      </pc:sldChg>
      <pc:sldChg chg="modSp mod">
        <pc:chgData name="Jim McGowan" userId="e2c7446dd3aca506" providerId="LiveId" clId="{FAF90B03-6704-424E-B241-CFAEF1734A86}" dt="2020-12-20T18:00:35.003" v="36" actId="1036"/>
        <pc:sldMkLst>
          <pc:docMk/>
          <pc:sldMk cId="0" sldId="1600"/>
        </pc:sldMkLst>
        <pc:spChg chg="mod">
          <ac:chgData name="Jim McGowan" userId="e2c7446dd3aca506" providerId="LiveId" clId="{FAF90B03-6704-424E-B241-CFAEF1734A86}" dt="2020-12-20T17:59:48.308" v="29" actId="114"/>
          <ac:spMkLst>
            <pc:docMk/>
            <pc:sldMk cId="0" sldId="1600"/>
            <ac:spMk id="55298" creationId="{00000000-0000-0000-0000-000000000000}"/>
          </ac:spMkLst>
        </pc:spChg>
        <pc:picChg chg="mod">
          <ac:chgData name="Jim McGowan" userId="e2c7446dd3aca506" providerId="LiveId" clId="{FAF90B03-6704-424E-B241-CFAEF1734A86}" dt="2020-12-20T18:00:35.003" v="36" actId="1036"/>
          <ac:picMkLst>
            <pc:docMk/>
            <pc:sldMk cId="0" sldId="1600"/>
            <ac:picMk id="5" creationId="{00000000-0000-0000-0000-000000000000}"/>
          </ac:picMkLst>
        </pc:picChg>
      </pc:sldChg>
      <pc:sldChg chg="modSp mod">
        <pc:chgData name="Jim McGowan" userId="e2c7446dd3aca506" providerId="LiveId" clId="{FAF90B03-6704-424E-B241-CFAEF1734A86}" dt="2020-12-20T18:07:44.406" v="54" actId="255"/>
        <pc:sldMkLst>
          <pc:docMk/>
          <pc:sldMk cId="0" sldId="1601"/>
        </pc:sldMkLst>
        <pc:spChg chg="mod">
          <ac:chgData name="Jim McGowan" userId="e2c7446dd3aca506" providerId="LiveId" clId="{FAF90B03-6704-424E-B241-CFAEF1734A86}" dt="2020-12-20T18:07:44.406" v="54" actId="255"/>
          <ac:spMkLst>
            <pc:docMk/>
            <pc:sldMk cId="0" sldId="1601"/>
            <ac:spMk id="56322" creationId="{00000000-0000-0000-0000-000000000000}"/>
          </ac:spMkLst>
        </pc:spChg>
        <pc:picChg chg="mod">
          <ac:chgData name="Jim McGowan" userId="e2c7446dd3aca506" providerId="LiveId" clId="{FAF90B03-6704-424E-B241-CFAEF1734A86}" dt="2020-12-20T18:06:51.090" v="44" actId="12789"/>
          <ac:picMkLst>
            <pc:docMk/>
            <pc:sldMk cId="0" sldId="1601"/>
            <ac:picMk id="22530" creationId="{00000000-0000-0000-0000-000000000000}"/>
          </ac:picMkLst>
        </pc:picChg>
      </pc:sldChg>
      <pc:sldChg chg="modSp mod">
        <pc:chgData name="Jim McGowan" userId="e2c7446dd3aca506" providerId="LiveId" clId="{FAF90B03-6704-424E-B241-CFAEF1734A86}" dt="2020-12-20T18:29:33.707" v="64" actId="207"/>
        <pc:sldMkLst>
          <pc:docMk/>
          <pc:sldMk cId="1159200489" sldId="6730"/>
        </pc:sldMkLst>
        <pc:graphicFrameChg chg="mod modGraphic">
          <ac:chgData name="Jim McGowan" userId="e2c7446dd3aca506" providerId="LiveId" clId="{FAF90B03-6704-424E-B241-CFAEF1734A86}" dt="2020-12-20T18:29:33.707" v="64" actId="207"/>
          <ac:graphicFrameMkLst>
            <pc:docMk/>
            <pc:sldMk cId="1159200489" sldId="6730"/>
            <ac:graphicFrameMk id="2" creationId="{1E459E22-DB7B-4215-8DAB-278ED61BAE34}"/>
          </ac:graphicFrameMkLst>
        </pc:graphicFrameChg>
      </pc:sldChg>
      <pc:sldChg chg="modSp">
        <pc:chgData name="Jim McGowan" userId="e2c7446dd3aca506" providerId="LiveId" clId="{FAF90B03-6704-424E-B241-CFAEF1734A86}" dt="2020-12-20T18:04:32.730" v="37"/>
        <pc:sldMkLst>
          <pc:docMk/>
          <pc:sldMk cId="3243098298" sldId="6737"/>
        </pc:sldMkLst>
        <pc:picChg chg="mod">
          <ac:chgData name="Jim McGowan" userId="e2c7446dd3aca506" providerId="LiveId" clId="{FAF90B03-6704-424E-B241-CFAEF1734A86}" dt="2020-12-20T18:04:32.730" v="37"/>
          <ac:picMkLst>
            <pc:docMk/>
            <pc:sldMk cId="3243098298" sldId="6737"/>
            <ac:picMk id="6" creationId="{2824A913-96BE-436F-BC65-6AF719E08262}"/>
          </ac:picMkLst>
        </pc:picChg>
      </pc:sldChg>
      <pc:sldChg chg="modSp mod">
        <pc:chgData name="Jim McGowan" userId="e2c7446dd3aca506" providerId="LiveId" clId="{FAF90B03-6704-424E-B241-CFAEF1734A86}" dt="2020-12-20T18:31:13.524" v="70" actId="108"/>
        <pc:sldMkLst>
          <pc:docMk/>
          <pc:sldMk cId="4271675950" sldId="6739"/>
        </pc:sldMkLst>
        <pc:spChg chg="mod">
          <ac:chgData name="Jim McGowan" userId="e2c7446dd3aca506" providerId="LiveId" clId="{FAF90B03-6704-424E-B241-CFAEF1734A86}" dt="2020-12-20T18:31:13.524" v="70" actId="108"/>
          <ac:spMkLst>
            <pc:docMk/>
            <pc:sldMk cId="4271675950" sldId="6739"/>
            <ac:spMk id="6" creationId="{FF9BA11E-28E2-4B3A-A673-6773D66734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020 - 5v1-32 </a:t>
            </a:r>
          </a:p>
          <a:p>
            <a:pPr>
              <a:defRPr/>
            </a:pPr>
            <a:r>
              <a:rPr lang="en-US" sz="1600" dirty="0"/>
              <a:t>01-02-2021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71</a:t>
            </a:fld>
            <a:endParaRPr lang="en-US" altLang="en-US" dirty="0"/>
          </a:p>
        </p:txBody>
      </p:sp>
    </p:spTree>
    <p:extLst>
      <p:ext uri="{BB962C8B-B14F-4D97-AF65-F5344CB8AC3E}">
        <p14:creationId xmlns:p14="http://schemas.microsoft.com/office/powerpoint/2010/main" val="396390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79</a:t>
            </a:fld>
            <a:endParaRPr lang="en-US" altLang="en-US" dirty="0"/>
          </a:p>
        </p:txBody>
      </p:sp>
    </p:spTree>
    <p:extLst>
      <p:ext uri="{BB962C8B-B14F-4D97-AF65-F5344CB8AC3E}">
        <p14:creationId xmlns:p14="http://schemas.microsoft.com/office/powerpoint/2010/main" val="12287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102</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114</a:t>
            </a:fld>
            <a:endParaRPr lang="en-US" altLang="en-US" dirty="0"/>
          </a:p>
        </p:txBody>
      </p:sp>
    </p:spTree>
    <p:extLst>
      <p:ext uri="{BB962C8B-B14F-4D97-AF65-F5344CB8AC3E}">
        <p14:creationId xmlns:p14="http://schemas.microsoft.com/office/powerpoint/2010/main" val="419406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115</a:t>
            </a:fld>
            <a:endParaRPr lang="en-US" altLang="en-US" dirty="0"/>
          </a:p>
        </p:txBody>
      </p:sp>
    </p:spTree>
    <p:extLst>
      <p:ext uri="{BB962C8B-B14F-4D97-AF65-F5344CB8AC3E}">
        <p14:creationId xmlns:p14="http://schemas.microsoft.com/office/powerpoint/2010/main" val="282466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121</a:t>
            </a:fld>
            <a:endParaRPr lang="en-US" altLang="en-US" dirty="0"/>
          </a:p>
        </p:txBody>
      </p:sp>
    </p:spTree>
    <p:extLst>
      <p:ext uri="{BB962C8B-B14F-4D97-AF65-F5344CB8AC3E}">
        <p14:creationId xmlns:p14="http://schemas.microsoft.com/office/powerpoint/2010/main" val="183057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123</a:t>
            </a:fld>
            <a:endParaRPr lang="en-US" altLang="en-US" dirty="0"/>
          </a:p>
        </p:txBody>
      </p:sp>
    </p:spTree>
    <p:extLst>
      <p:ext uri="{BB962C8B-B14F-4D97-AF65-F5344CB8AC3E}">
        <p14:creationId xmlns:p14="http://schemas.microsoft.com/office/powerpoint/2010/main" val="236489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129</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E75CE3FE-E1C1-4BD6-9A21-750586E0690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C459C1F5-D163-40AD-AA20-F22A6B826129}"/>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DC57466-C3F6-470A-8D16-F6E7B04BE903}"/>
              </a:ext>
            </a:extLst>
          </p:cNvPr>
          <p:cNvSpPr>
            <a:spLocks noGrp="1" noChangeArrowheads="1"/>
          </p:cNvSpPr>
          <p:nvPr>
            <p:ph type="sldNum" sz="quarter" idx="12"/>
          </p:nvPr>
        </p:nvSpPr>
        <p:spPr/>
        <p:txBody>
          <a:bodyPr/>
          <a:lstStyle>
            <a:lvl1pPr>
              <a:defRPr/>
            </a:lvl1pPr>
          </a:lstStyle>
          <a:p>
            <a:pPr>
              <a:defRPr/>
            </a:pPr>
            <a:fld id="{680F7FB8-C8F3-4543-9DB7-23CBCEE038A6}" type="slidenum">
              <a:rPr lang="en-US" altLang="en-US"/>
              <a:pPr>
                <a:defRPr/>
              </a:pPr>
              <a:t>‹#›</a:t>
            </a:fld>
            <a:endParaRPr lang="en-US" altLang="en-US"/>
          </a:p>
        </p:txBody>
      </p:sp>
    </p:spTree>
    <p:extLst>
      <p:ext uri="{BB962C8B-B14F-4D97-AF65-F5344CB8AC3E}">
        <p14:creationId xmlns:p14="http://schemas.microsoft.com/office/powerpoint/2010/main" val="2931443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36702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 id="2147488919"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0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media/image40.jpe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NULL"/><Relationship Id="rId9" Type="http://schemas.openxmlformats.org/officeDocument/2006/relationships/image" Target="../media/image39.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4</a:t>
            </a:r>
            <a:r>
              <a:rPr lang="en-US" sz="3600" kern="0" dirty="0">
                <a:effectLst>
                  <a:outerShdw blurRad="38100" dist="38100" dir="2700000" algn="tl">
                    <a:srgbClr val="000000">
                      <a:alpha val="43137"/>
                    </a:srgbClr>
                  </a:outerShdw>
                </a:effectLst>
                <a:cs typeface="Calibri" panose="020F0502020204030204" pitchFamily="34" charset="0"/>
              </a:rPr>
              <a:t>‒5</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First Murder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414147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B6B8489E-F155-4003-9101-3B3C672B94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F511FC83-B575-4479-A6C2-AB02DE811C3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7935990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5:25-27</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Methuselah; when he dies it shall be sent</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782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969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B33A6379-E29E-42B2-919B-B966928EB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506308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Hebrew, Methuselah may mean ‘man of the spear, or more likely ‘when he dies, it shall be sent.’ If this is true, his name was given to him prophetically. ‘It shall be sent’ was a prophecy of the Flood, as Methuselah’s father, who was also functioning as a prophet according to Jude 14–15, gave him this name. Indeed, according to the chronology of Genesis, the very year Methuselah died was when the Flood came.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1B5AB06-6DCB-4ADF-AF77-B92130A1E0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35422573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652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b="1" u="sng" dirty="0">
                <a:solidFill>
                  <a:srgbClr val="FFFFCC"/>
                </a:solidFill>
              </a:rPr>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EB6442FE-2393-4CB8-93FE-86F9F7AAA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15291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50" b="1" u="sng" dirty="0">
                <a:solidFill>
                  <a:srgbClr val="FFFFCC"/>
                </a:solidFill>
                <a:effectLst>
                  <a:outerShdw blurRad="38100" dist="38100" dir="2700000" algn="tl">
                    <a:srgbClr val="000000">
                      <a:alpha val="43137"/>
                    </a:srgbClr>
                  </a:outerShdw>
                </a:effectLst>
              </a:rPr>
              <a:t>one hundred and twenty years</a:t>
            </a:r>
            <a:r>
              <a:rPr lang="en-US" sz="2750" dirty="0">
                <a:effectLst>
                  <a:outerShdw blurRad="38100" dist="38100" dir="2700000" algn="tl">
                    <a:srgbClr val="000000">
                      <a:alpha val="43137"/>
                    </a:srgbClr>
                  </a:outerShdw>
                </a:effectLst>
              </a:rPr>
              <a:t>.’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620808814"/>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A1C5EC87-3831-47A1-AE78-4349250C32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C3DF1C7-4C4E-40A7-BBE2-9417CDE92BC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6721173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5:28-31</a:t>
            </a:r>
          </a:p>
        </p:txBody>
      </p:sp>
      <p:sp>
        <p:nvSpPr>
          <p:cNvPr id="124931" name="Rectangle 3"/>
          <p:cNvSpPr>
            <a:spLocks noGrp="1" noChangeArrowheads="1"/>
          </p:cNvSpPr>
          <p:nvPr>
            <p:ph type="body" idx="1"/>
          </p:nvPr>
        </p:nvSpPr>
        <p:spPr>
          <a:xfrm>
            <a:off x="914400" y="1600200"/>
            <a:ext cx="7315200" cy="4976706"/>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warrior</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595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777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6" name="Picture 5">
            <a:extLst>
              <a:ext uri="{FF2B5EF4-FFF2-40B4-BE49-F238E27FC236}">
                <a16:creationId xmlns:a16="http://schemas.microsoft.com/office/drawing/2014/main" id="{CC9EDB16-6D0F-4FDF-9E37-1C73D0D205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1553647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000" dirty="0"/>
              <a:t>Hope that the curse would be done away with</a:t>
            </a:r>
          </a:p>
          <a:p>
            <a:pPr marL="914400" lvl="1" indent="-457200" eaLnBrk="1" hangingPunct="1">
              <a:spcBef>
                <a:spcPts val="0"/>
              </a:spcBef>
              <a:spcAft>
                <a:spcPts val="2400"/>
              </a:spcAft>
            </a:pPr>
            <a:r>
              <a:rPr lang="en-US" sz="3000" dirty="0"/>
              <a:t>Enoch’s translation (5:24)</a:t>
            </a:r>
          </a:p>
          <a:p>
            <a:pPr marL="914400" lvl="1" indent="-457200" eaLnBrk="1" hangingPunct="1">
              <a:spcBef>
                <a:spcPts val="0"/>
              </a:spcBef>
              <a:spcAft>
                <a:spcPts val="2400"/>
              </a:spcAft>
            </a:pPr>
            <a:r>
              <a:rPr lang="en-US" sz="3000" dirty="0"/>
              <a:t>Meaning of Methuselah’s name (Gen. 5:27; 6:3; 1 Pet. 3:20)</a:t>
            </a:r>
          </a:p>
          <a:p>
            <a:pPr marL="914400" lvl="1" indent="-457200" eaLnBrk="1" hangingPunct="1">
              <a:spcBef>
                <a:spcPts val="0"/>
              </a:spcBef>
              <a:spcAft>
                <a:spcPts val="2400"/>
              </a:spcAft>
            </a:pPr>
            <a:r>
              <a:rPr lang="en-US" sz="3000" b="1" u="sng" dirty="0">
                <a:solidFill>
                  <a:srgbClr val="FFFFCC"/>
                </a:solidFill>
              </a:rPr>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0170252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3568525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6B24D8A-994F-4E53-A192-63A340EB4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F28439D-5188-4799-AFC6-96714123AB19}"/>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146261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i="1" dirty="0">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801446301"/>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b="1" i="1" u="sng" dirty="0">
                <a:solidFill>
                  <a:srgbClr val="FFFFCC"/>
                </a:solidFill>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1565011633"/>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5:29</a:t>
            </a:r>
          </a:p>
          <a:p>
            <a:pPr algn="just"/>
            <a:r>
              <a:rPr lang="en-US" altLang="en-US" sz="3600" dirty="0">
                <a:latin typeface="Calibri" panose="020F0502020204030204" pitchFamily="34" charset="0"/>
              </a:rPr>
              <a:t>“</a:t>
            </a:r>
            <a:r>
              <a:rPr lang="en-US" sz="3600" dirty="0">
                <a:latin typeface="Calibri" panose="020F0502020204030204" pitchFamily="34" charset="0"/>
              </a:rPr>
              <a:t>Now he called his name Noah, saying, ‘</a:t>
            </a:r>
            <a:r>
              <a:rPr lang="en-US" sz="3600" b="1" u="sng" dirty="0">
                <a:solidFill>
                  <a:srgbClr val="FFFFCC"/>
                </a:solidFill>
                <a:latin typeface="Calibri" panose="020F0502020204030204" pitchFamily="34" charset="0"/>
              </a:rPr>
              <a:t>This one</a:t>
            </a:r>
            <a:r>
              <a:rPr lang="en-US" sz="3600" dirty="0">
                <a:latin typeface="Calibri" panose="020F0502020204030204" pitchFamily="34" charset="0"/>
              </a:rPr>
              <a:t> will give us rest from our work and from the toil of our hands </a:t>
            </a:r>
            <a:r>
              <a:rPr lang="en-US" sz="3600" i="1" dirty="0">
                <a:latin typeface="Calibri" panose="020F0502020204030204" pitchFamily="34" charset="0"/>
              </a:rPr>
              <a:t>arising</a:t>
            </a:r>
            <a:r>
              <a:rPr lang="en-US" sz="3600" dirty="0">
                <a:latin typeface="Calibri" panose="020F0502020204030204" pitchFamily="34" charset="0"/>
              </a:rPr>
              <a:t> from the ground which the </a:t>
            </a:r>
            <a:r>
              <a:rPr lang="en-US" sz="3600" cap="small" dirty="0">
                <a:latin typeface="Calibri" panose="020F0502020204030204" pitchFamily="34" charset="0"/>
              </a:rPr>
              <a:t>Lord</a:t>
            </a:r>
            <a:r>
              <a:rPr lang="en-US" sz="3600" dirty="0">
                <a:latin typeface="Calibri" panose="020F0502020204030204" pitchFamily="34" charset="0"/>
              </a:rPr>
              <a:t> has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a:t>
            </a:r>
          </a:p>
        </p:txBody>
      </p:sp>
    </p:spTree>
    <p:extLst>
      <p:ext uri="{BB962C8B-B14F-4D97-AF65-F5344CB8AC3E}">
        <p14:creationId xmlns:p14="http://schemas.microsoft.com/office/powerpoint/2010/main" val="40456660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5A52-46A7-46CD-91A6-00B9D2AE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4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3:17</a:t>
            </a:r>
          </a:p>
          <a:p>
            <a:pPr algn="just"/>
            <a:r>
              <a:rPr lang="en-US" altLang="en-US" sz="3600" dirty="0">
                <a:latin typeface="Calibri" panose="020F0502020204030204" pitchFamily="34" charset="0"/>
              </a:rPr>
              <a:t>“</a:t>
            </a:r>
            <a:r>
              <a:rPr lang="en-US" sz="3600" dirty="0">
                <a:latin typeface="Calibri" panose="020F0502020204030204" pitchFamily="34" charset="0"/>
              </a:rPr>
              <a:t>Then to Adam He said, ‘Because you have listened to the voice of your wife, and have eaten from the tree about which I commanded you, saying, ‘You shall not eat from it’;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 is the ground because of you; In toil you will eat of it All the days of your life.’”</a:t>
            </a:r>
          </a:p>
        </p:txBody>
      </p:sp>
    </p:spTree>
    <p:extLst>
      <p:ext uri="{BB962C8B-B14F-4D97-AF65-F5344CB8AC3E}">
        <p14:creationId xmlns:p14="http://schemas.microsoft.com/office/powerpoint/2010/main" val="121821195"/>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Then comes the break from the norm. In Genesis 5:29, Lamech names his seed-son: He called his name Noah: saying, This same shall comfort us. The Hebrew word for comfort is </a:t>
            </a:r>
            <a:r>
              <a:rPr lang="en-US" i="1" dirty="0" err="1">
                <a:effectLst>
                  <a:outerShdw blurRad="38100" dist="38100" dir="2700000" algn="tl">
                    <a:srgbClr val="000000">
                      <a:alpha val="43137"/>
                    </a:srgbClr>
                  </a:outerShdw>
                </a:effectLst>
              </a:rPr>
              <a:t>nacham</a:t>
            </a:r>
            <a:r>
              <a:rPr lang="en-US" dirty="0">
                <a:effectLst>
                  <a:outerShdw blurRad="38100" dist="38100" dir="2700000" algn="tl">
                    <a:srgbClr val="000000">
                      <a:alpha val="43137"/>
                    </a:srgbClr>
                  </a:outerShdw>
                </a:effectLst>
              </a:rPr>
              <a:t>; hence, Noah means “comfort.” Here again is a word play that only works in Hebrew. The name was given on the assumption that Noah was the Seed of the Woman or the Messiah: This same shall comfort us in our work and in the toil of our hands, which comes because of the ground which Jehovah had cursed, in reference to the Adamic curse.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7056CA23-8B8A-4954-9851-29DAB05C6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3D6E72D-617D-4433-9A74-9539BB098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983782929"/>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Lamech made the same mistake that Eve made. When Cain was born, Eve thought that he was the Messiah. When Lamech sired Noah, he recognized that Noah was going to play an important role in human history. But he misinterpreted that role, and Lamech thought that Noah was the Messiah and would remove the Adamic curse from the earth. So Lamech recognized that Noah was a special person in the will and plan of God, but made the wrong application.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26243C0E-E25E-479E-BAC2-CA9F45BEB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A80BDA35-F42D-4DCD-BAFF-79862E0EE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67028636"/>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latin typeface="Calibri" panose="020F0502020204030204" pitchFamily="34" charset="0"/>
              </a:rPr>
              <a:t>“</a:t>
            </a:r>
            <a:r>
              <a:rPr lang="en-US" sz="3600" dirty="0">
                <a:latin typeface="Calibri" panose="020F0502020204030204" pitchFamily="34" charset="0"/>
              </a:rPr>
              <a:t>He will show no regard for the gods of his fathers or for </a:t>
            </a:r>
            <a:r>
              <a:rPr lang="en-US" sz="3600" b="1" u="sng" dirty="0">
                <a:solidFill>
                  <a:srgbClr val="FFFFCC"/>
                </a:solidFill>
                <a:latin typeface="Calibri" panose="020F0502020204030204" pitchFamily="34" charset="0"/>
              </a:rPr>
              <a:t>the desire of women</a:t>
            </a:r>
            <a:r>
              <a:rPr lang="en-US" sz="3600" dirty="0">
                <a:latin typeface="Calibri" panose="020F0502020204030204" pitchFamily="34" charset="0"/>
              </a:rPr>
              <a:t>, nor will he show regard for any </a:t>
            </a:r>
            <a:r>
              <a:rPr lang="en-US" sz="3600" i="1" dirty="0">
                <a:latin typeface="Calibri" panose="020F0502020204030204" pitchFamily="34" charset="0"/>
              </a:rPr>
              <a:t>other</a:t>
            </a:r>
            <a:r>
              <a:rPr lang="en-US" sz="3600" dirty="0">
                <a:latin typeface="Calibri" panose="020F0502020204030204" pitchFamily="34" charset="0"/>
              </a:rPr>
              <a:t> god; for he will magnify himself above </a:t>
            </a:r>
            <a:r>
              <a:rPr lang="en-US" sz="3600" i="1" dirty="0">
                <a:latin typeface="Calibri" panose="020F0502020204030204" pitchFamily="34" charset="0"/>
              </a:rPr>
              <a:t>them</a:t>
            </a:r>
            <a:r>
              <a:rPr lang="en-US" sz="3600" dirty="0">
                <a:latin typeface="Calibri" panose="020F0502020204030204" pitchFamily="34" charset="0"/>
              </a:rPr>
              <a:t> all.”</a:t>
            </a:r>
          </a:p>
        </p:txBody>
      </p:sp>
    </p:spTree>
    <p:extLst>
      <p:ext uri="{BB962C8B-B14F-4D97-AF65-F5344CB8AC3E}">
        <p14:creationId xmlns:p14="http://schemas.microsoft.com/office/powerpoint/2010/main" val="717048767"/>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7E4B8E0C-1F13-47F6-A736-AB4DE3C08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58CE0F4-5CE5-4FC4-B606-7178A90B9E77}"/>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327560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Noah</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5:32</a:t>
            </a:r>
          </a:p>
        </p:txBody>
      </p:sp>
      <p:sp>
        <p:nvSpPr>
          <p:cNvPr id="124931" name="Rectangle 3"/>
          <p:cNvSpPr>
            <a:spLocks noGrp="1" noChangeArrowheads="1"/>
          </p:cNvSpPr>
          <p:nvPr>
            <p:ph type="body" idx="1"/>
          </p:nvPr>
        </p:nvSpPr>
        <p:spPr>
          <a:xfrm>
            <a:off x="1409700" y="2171700"/>
            <a:ext cx="6324600" cy="2514600"/>
          </a:xfrm>
        </p:spPr>
        <p:txBody>
          <a:bodyPr/>
          <a:lstStyle/>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comfort</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years</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Shem, Ham, Japheth</a:t>
            </a:r>
          </a:p>
        </p:txBody>
      </p:sp>
      <p:pic>
        <p:nvPicPr>
          <p:cNvPr id="7" name="Picture 6">
            <a:extLst>
              <a:ext uri="{FF2B5EF4-FFF2-40B4-BE49-F238E27FC236}">
                <a16:creationId xmlns:a16="http://schemas.microsoft.com/office/drawing/2014/main" id="{03707997-2774-4302-8B94-9F4792DB91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324856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rPr>
              <a:t>This is the book of the generations of Adam. In the day when God created man, He made him in the likeness of God. </a:t>
            </a:r>
            <a:r>
              <a:rPr lang="en-US" sz="27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He created them male and female, and He blessed them and named them Man in the day when they were created.</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350794285"/>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514350" eaLnBrk="1" hangingPunct="1">
              <a:spcBef>
                <a:spcPct val="0"/>
              </a:spcBef>
              <a:spcAft>
                <a:spcPts val="900"/>
              </a:spcAft>
              <a:buNone/>
              <a:defRPr/>
            </a:pPr>
            <a:r>
              <a:rPr lang="en-US" altLang="en-US" sz="4000" kern="1200" dirty="0">
                <a:solidFill>
                  <a:schemeClr val="tx2"/>
                </a:solidFill>
                <a:ea typeface="+mj-ea"/>
                <a:cs typeface="+mj-cs"/>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east, that they found a plain in the land of Shinar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A second observation is that all these ten names are Hebrew names and only make sense in Hebrew, although Jewish history has not yet begun. Moreover, all these people and their names existed prior to the Tower of Babel in Genesis 11, again indicating that the first language was the Hebrew language.</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5" name="Picture 4">
            <a:extLst>
              <a:ext uri="{FF2B5EF4-FFF2-40B4-BE49-F238E27FC236}">
                <a16:creationId xmlns:a16="http://schemas.microsoft.com/office/drawing/2014/main" id="{6FB9FD74-5295-4227-8FC2-8FECA6E73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7D99EE48-CEF4-4826-8611-DF6958131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637680527"/>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637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Adam lived until the 56th year of Lamech, the father of Noah. This means the tradition as told from Adam to his descendants was only once removed from Lamech and only twice removed from Noah.</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362F538A-AE11-47E6-AF19-F01ACF83A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553328853"/>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600199"/>
            <a:ext cx="8984931" cy="4755649"/>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7" name="Picture 6">
            <a:extLst>
              <a:ext uri="{FF2B5EF4-FFF2-40B4-BE49-F238E27FC236}">
                <a16:creationId xmlns:a16="http://schemas.microsoft.com/office/drawing/2014/main" id="{D2727DBD-68B0-45FA-9384-8D5428514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6824429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0" y="8467"/>
            <a:ext cx="9144000" cy="3829050"/>
          </a:xfrm>
        </p:spPr>
        <p:txBody>
          <a:bodyPr/>
          <a:lstStyle/>
          <a:p>
            <a:pPr marL="0" indent="0" algn="ctr" defTabSz="514350" eaLnBrk="1" hangingPunct="1">
              <a:spcBef>
                <a:spcPct val="0"/>
              </a:spcBef>
              <a:spcAft>
                <a:spcPts val="1200"/>
              </a:spcAft>
              <a:buClr>
                <a:schemeClr val="tx1"/>
              </a:buClr>
              <a:buNone/>
              <a:defRPr/>
            </a:pPr>
            <a:r>
              <a:rPr lang="en-US" altLang="en-US" sz="4000" kern="1200" dirty="0">
                <a:solidFill>
                  <a:schemeClr val="tx2"/>
                </a:solidFill>
                <a:ea typeface="+mj-ea"/>
                <a:cs typeface="+mj-cs"/>
              </a:rPr>
              <a:t>Genesis 11:6</a:t>
            </a:r>
          </a:p>
          <a:p>
            <a:pPr marL="0" indent="0" algn="just" eaLnBrk="1" hangingPunct="1">
              <a:spcBef>
                <a:spcPts val="0"/>
              </a:spcBef>
              <a:buNone/>
              <a:defRPr/>
            </a:pPr>
            <a:r>
              <a:rPr lang="en-US" altLang="en-US" sz="3600" dirty="0">
                <a:effectLst>
                  <a:outerShdw blurRad="38100" dist="38100" dir="2700000" algn="tl">
                    <a:srgbClr val="000000">
                      <a:alpha val="43137"/>
                    </a:srgbClr>
                  </a:outerShdw>
                </a:effectLst>
              </a:rPr>
              <a:t>The Lord said, “Behold, they are one people, and they all have the same language. And this is what they began to do, and </a:t>
            </a:r>
            <a:r>
              <a:rPr lang="en-US" altLang="en-US" sz="3600" b="1" u="sng" dirty="0">
                <a:solidFill>
                  <a:srgbClr val="FFFFCC"/>
                </a:solidFill>
                <a:effectLst>
                  <a:outerShdw blurRad="38100" dist="38100" dir="2700000" algn="tl">
                    <a:srgbClr val="000000">
                      <a:alpha val="43137"/>
                    </a:srgbClr>
                  </a:outerShdw>
                </a:effectLst>
              </a:rPr>
              <a:t>now nothing which they purpose to do will be impossible for them</a:t>
            </a:r>
            <a:r>
              <a:rPr lang="en-US" altLang="en-US" sz="3600" b="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3995928" y="3230880"/>
            <a:ext cx="115214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376613"/>
      </p:ext>
    </p:extLst>
  </p:cSld>
  <p:clrMapOvr>
    <a:masterClrMapping/>
  </p:clrMapOvr>
  <p:transition>
    <p:cu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1829527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8692317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rPr>
              <a:t>This is the book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generations of Adam</a:t>
            </a:r>
            <a:r>
              <a:rPr lang="en-US" sz="3600" dirty="0">
                <a:effectLst>
                  <a:outerShdw blurRad="38100" dist="38100" dir="2700000" algn="tl">
                    <a:srgbClr val="000000">
                      <a:alpha val="43137"/>
                    </a:srgbClr>
                  </a:outerShdw>
                </a:effectLst>
                <a:latin typeface="Calibri" panose="020F0502020204030204" pitchFamily="34" charset="0"/>
              </a:rPr>
              <a:t>. In the day when God created man, He made him in the likeness of God. </a:t>
            </a:r>
            <a:r>
              <a:rPr lang="en-US" sz="27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He created them male and female, and He blessed them and named them Man in the day when they were created.</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17968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“And These Are the Generations of…”</a:t>
            </a:r>
            <a:endParaRPr lang="en-US" sz="2400" i="1" dirty="0">
              <a:solidFill>
                <a:schemeClr val="tx1"/>
              </a:solidFill>
            </a:endParaRPr>
          </a:p>
        </p:txBody>
      </p:sp>
      <p:sp>
        <p:nvSpPr>
          <p:cNvPr id="6147" name="Rectangle 3"/>
          <p:cNvSpPr>
            <a:spLocks noGrp="1" noChangeArrowheads="1"/>
          </p:cNvSpPr>
          <p:nvPr>
            <p:ph type="body" idx="1"/>
          </p:nvPr>
        </p:nvSpPr>
        <p:spPr>
          <a:xfrm>
            <a:off x="685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Introduction to the generations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heaven and earth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Adam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Noah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sons of Noah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Shem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Terah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Ishmael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Esau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Jacob (37:2–50:26)</a:t>
            </a:r>
            <a:endParaRPr lang="en-US" sz="2800" dirty="0"/>
          </a:p>
        </p:txBody>
      </p:sp>
      <p:pic>
        <p:nvPicPr>
          <p:cNvPr id="4" name="Picture 3">
            <a:extLst>
              <a:ext uri="{FF2B5EF4-FFF2-40B4-BE49-F238E27FC236}">
                <a16:creationId xmlns:a16="http://schemas.microsoft.com/office/drawing/2014/main" id="{B4A788FC-BAEF-43D8-9B95-CB69D46CC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“And These Are the Generations of…”</a:t>
            </a:r>
            <a:endParaRPr lang="en-US" sz="2400" i="1" dirty="0">
              <a:solidFill>
                <a:schemeClr val="tx1"/>
              </a:solidFill>
            </a:endParaRPr>
          </a:p>
        </p:txBody>
      </p:sp>
      <p:sp>
        <p:nvSpPr>
          <p:cNvPr id="6147" name="Rectangle 3"/>
          <p:cNvSpPr>
            <a:spLocks noGrp="1" noChangeArrowheads="1"/>
          </p:cNvSpPr>
          <p:nvPr>
            <p:ph type="body" idx="1"/>
          </p:nvPr>
        </p:nvSpPr>
        <p:spPr>
          <a:xfrm>
            <a:off x="685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Introduction to the generations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heaven and earth (2:4–4:26)</a:t>
            </a:r>
          </a:p>
          <a:p>
            <a:pPr marL="571500" indent="-571500" eaLnBrk="1" hangingPunct="1">
              <a:spcBef>
                <a:spcPts val="0"/>
              </a:spcBef>
              <a:spcAft>
                <a:spcPts val="600"/>
              </a:spcAft>
              <a:buSzPct val="100000"/>
              <a:buFont typeface="+mj-lt"/>
              <a:buAutoNum type="arabicPeriod"/>
              <a:defRPr/>
            </a:pPr>
            <a:r>
              <a:rPr lang="en-US" sz="2800" b="1" u="sng" dirty="0">
                <a:solidFill>
                  <a:srgbClr val="FFFFCC"/>
                </a:solidFill>
                <a:cs typeface="Calibri" panose="020F0502020204030204" pitchFamily="34" charset="0"/>
              </a:rPr>
              <a:t>Generations of Adam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Noah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sons of Noah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Shem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Terah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Ishmael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Esau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Jacob (37:2–50:26)</a:t>
            </a:r>
            <a:endParaRPr lang="en-US" sz="2800" dirty="0"/>
          </a:p>
        </p:txBody>
      </p:sp>
      <p:pic>
        <p:nvPicPr>
          <p:cNvPr id="4" name="Picture 3">
            <a:extLst>
              <a:ext uri="{FF2B5EF4-FFF2-40B4-BE49-F238E27FC236}">
                <a16:creationId xmlns:a16="http://schemas.microsoft.com/office/drawing/2014/main" id="{B4A788FC-BAEF-43D8-9B95-CB69D46CC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07570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3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2"/>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1:1-4</a:t>
            </a:r>
          </a:p>
          <a:p>
            <a:pPr algn="just"/>
            <a:r>
              <a:rPr lang="en-US" altLang="en-US" sz="3000" dirty="0">
                <a:effectLst>
                  <a:outerShdw blurRad="38100" dist="38100" dir="2700000" algn="tl">
                    <a:srgbClr val="000000">
                      <a:alpha val="43137"/>
                    </a:srgbClr>
                  </a:outerShdw>
                </a:effectLst>
                <a:latin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rPr>
              <a:t>1 </a:t>
            </a:r>
            <a:r>
              <a:rPr lang="en-US" sz="3000" dirty="0">
                <a:effectLst>
                  <a:outerShdw blurRad="38100" dist="38100" dir="2700000" algn="tl">
                    <a:srgbClr val="000000">
                      <a:alpha val="43137"/>
                    </a:srgbClr>
                  </a:outerShdw>
                </a:effectLst>
                <a:latin typeface="Calibri" panose="020F0502020204030204" pitchFamily="34" charset="0"/>
              </a:rPr>
              <a:t>Since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many have undertaken to compile an account of the things accomplished among us</a:t>
            </a:r>
            <a:r>
              <a:rPr lang="en-US" sz="3000" dirty="0">
                <a:effectLst>
                  <a:outerShdw blurRad="38100" dist="38100" dir="2700000" algn="tl">
                    <a:srgbClr val="000000">
                      <a:alpha val="43137"/>
                    </a:srgbClr>
                  </a:outerShdw>
                </a:effectLst>
                <a:latin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rPr>
              <a:t> just as they were handed down to us by those who from the beginning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eyewitnesses</a:t>
            </a:r>
            <a:r>
              <a:rPr lang="en-US" sz="3000" dirty="0">
                <a:effectLst>
                  <a:outerShdw blurRad="38100" dist="38100" dir="2700000" algn="tl">
                    <a:srgbClr val="000000">
                      <a:alpha val="43137"/>
                    </a:srgbClr>
                  </a:outerShdw>
                </a:effectLst>
                <a:latin typeface="Calibri" panose="020F0502020204030204" pitchFamily="34" charset="0"/>
              </a:rPr>
              <a:t> and servants of the word, </a:t>
            </a: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it seemed fitting to me as well, having i</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nvestigated everything carefully from the beginning</a:t>
            </a:r>
            <a:r>
              <a:rPr lang="en-US" sz="3000" dirty="0">
                <a:effectLst>
                  <a:outerShdw blurRad="38100" dist="38100" dir="2700000" algn="tl">
                    <a:srgbClr val="000000">
                      <a:alpha val="43137"/>
                    </a:srgbClr>
                  </a:outerShdw>
                </a:effectLst>
                <a:latin typeface="Calibri" panose="020F0502020204030204" pitchFamily="34" charset="0"/>
              </a:rPr>
              <a:t>, to write it out for you in an orderly sequence, most excellent Theophilus;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so that you may know the exact truth about the things you have been taught.</a:t>
            </a:r>
            <a:r>
              <a:rPr lang="en-US" altLang="en-US" sz="30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5895097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rPr>
              <a:t>This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book</a:t>
            </a:r>
            <a:r>
              <a:rPr lang="en-US" sz="3600" dirty="0">
                <a:effectLst>
                  <a:outerShdw blurRad="38100" dist="38100" dir="2700000" algn="tl">
                    <a:srgbClr val="000000">
                      <a:alpha val="43137"/>
                    </a:srgbClr>
                  </a:outerShdw>
                </a:effectLst>
                <a:latin typeface="Calibri" panose="020F0502020204030204" pitchFamily="34" charset="0"/>
              </a:rPr>
              <a:t> of the generations of Adam. In the day when God created man, He made him in the likeness of God. </a:t>
            </a:r>
            <a:r>
              <a:rPr lang="en-US" sz="27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He created them male and female, and He blessed them and named them Man in the day when they were created.</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4906956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D802F9-1D32-4E74-9F52-90909A6235D2}"/>
              </a:ext>
            </a:extLst>
          </p:cNvPr>
          <p:cNvGraphicFramePr>
            <a:graphicFrameLocks noGrp="1"/>
          </p:cNvGraphicFramePr>
          <p:nvPr>
            <p:ph idx="4294967295"/>
          </p:nvPr>
        </p:nvGraphicFramePr>
        <p:xfrm>
          <a:off x="228600" y="640075"/>
          <a:ext cx="8686800" cy="5577850"/>
        </p:xfrm>
        <a:graphic>
          <a:graphicData uri="http://schemas.openxmlformats.org/drawingml/2006/table">
            <a:tbl>
              <a:tblPr firstRow="1" bandRow="1">
                <a:tableStyleId>{073A0DAA-6AF3-43AB-8588-CEC1D06C72B9}</a:tableStyleId>
              </a:tblPr>
              <a:tblGrid>
                <a:gridCol w="3352800">
                  <a:extLst>
                    <a:ext uri="{9D8B030D-6E8A-4147-A177-3AD203B41FA5}">
                      <a16:colId xmlns:a16="http://schemas.microsoft.com/office/drawing/2014/main" val="2874076819"/>
                    </a:ext>
                  </a:extLst>
                </a:gridCol>
                <a:gridCol w="2667000">
                  <a:extLst>
                    <a:ext uri="{9D8B030D-6E8A-4147-A177-3AD203B41FA5}">
                      <a16:colId xmlns:a16="http://schemas.microsoft.com/office/drawing/2014/main" val="1105460845"/>
                    </a:ext>
                  </a:extLst>
                </a:gridCol>
                <a:gridCol w="2667000">
                  <a:extLst>
                    <a:ext uri="{9D8B030D-6E8A-4147-A177-3AD203B41FA5}">
                      <a16:colId xmlns:a16="http://schemas.microsoft.com/office/drawing/2014/main" val="3370307505"/>
                    </a:ext>
                  </a:extLst>
                </a:gridCol>
              </a:tblGrid>
              <a:tr h="502973">
                <a:tc gridSpan="3">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The Two Most Influential </a:t>
                      </a:r>
                    </a:p>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Men in World History</a:t>
                      </a:r>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extLst>
                  <a:ext uri="{0D108BD9-81ED-4DB2-BD59-A6C34878D82A}">
                    <a16:rowId xmlns:a16="http://schemas.microsoft.com/office/drawing/2014/main" val="1580196793"/>
                  </a:ext>
                </a:extLst>
              </a:tr>
              <a:tr h="731520">
                <a:tc>
                  <a:txBody>
                    <a:bodyPr/>
                    <a:lstStyle/>
                    <a:p>
                      <a:pPr algn="ctr"/>
                      <a:endParaRPr lang="en-US" sz="3200" dirty="0">
                        <a:latin typeface="Calibri" panose="020F0502020204030204" pitchFamily="34" charset="0"/>
                        <a:cs typeface="Calibri" panose="020F0502020204030204" pitchFamily="34" charset="0"/>
                      </a:endParaRPr>
                    </a:p>
                  </a:txBody>
                  <a:tcPr marT="45725" marB="45725"/>
                </a:tc>
                <a:tc>
                  <a:txBody>
                    <a:bodyPr/>
                    <a:lstStyle/>
                    <a:p>
                      <a:pPr algn="ctr"/>
                      <a:r>
                        <a:rPr lang="en-US" sz="3200" b="1" dirty="0">
                          <a:solidFill>
                            <a:srgbClr val="C00000"/>
                          </a:solidFill>
                          <a:latin typeface="Calibri" panose="020F0502020204030204" pitchFamily="34" charset="0"/>
                          <a:cs typeface="Calibri" panose="020F0502020204030204" pitchFamily="34" charset="0"/>
                        </a:rPr>
                        <a:t>ADAM</a:t>
                      </a:r>
                    </a:p>
                  </a:txBody>
                  <a:tcPr marT="45725" marB="45725"/>
                </a:tc>
                <a:tc>
                  <a:txBody>
                    <a:bodyPr/>
                    <a:lstStyle/>
                    <a:p>
                      <a:pPr algn="ctr"/>
                      <a:r>
                        <a:rPr lang="en-US" sz="3200" b="1" dirty="0">
                          <a:solidFill>
                            <a:srgbClr val="0000CC"/>
                          </a:solidFill>
                          <a:latin typeface="Calibri" panose="020F0502020204030204" pitchFamily="34" charset="0"/>
                          <a:cs typeface="Calibri" panose="020F0502020204030204" pitchFamily="34" charset="0"/>
                        </a:rPr>
                        <a:t>JESUS</a:t>
                      </a:r>
                    </a:p>
                  </a:txBody>
                  <a:tcPr marT="45725" marB="45725"/>
                </a:tc>
                <a:extLst>
                  <a:ext uri="{0D108BD9-81ED-4DB2-BD59-A6C34878D82A}">
                    <a16:rowId xmlns:a16="http://schemas.microsoft.com/office/drawing/2014/main" val="2650612370"/>
                  </a:ext>
                </a:extLst>
              </a:tr>
              <a:tr h="731520">
                <a:tc>
                  <a:txBody>
                    <a:bodyPr/>
                    <a:lstStyle/>
                    <a:p>
                      <a:r>
                        <a:rPr lang="en-US" sz="3200" b="1" dirty="0">
                          <a:latin typeface="Calibri" panose="020F0502020204030204" pitchFamily="34" charset="0"/>
                          <a:cs typeface="Calibri" panose="020F0502020204030204" pitchFamily="34" charset="0"/>
                        </a:rPr>
                        <a:t>Single action</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Disobedience</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Obedience</a:t>
                      </a:r>
                    </a:p>
                  </a:txBody>
                  <a:tcPr marT="45725" marB="45725"/>
                </a:tc>
                <a:extLst>
                  <a:ext uri="{0D108BD9-81ED-4DB2-BD59-A6C34878D82A}">
                    <a16:rowId xmlns:a16="http://schemas.microsoft.com/office/drawing/2014/main" val="885684907"/>
                  </a:ext>
                </a:extLst>
              </a:tr>
              <a:tr h="731520">
                <a:tc>
                  <a:txBody>
                    <a:bodyPr/>
                    <a:lstStyle/>
                    <a:p>
                      <a:r>
                        <a:rPr lang="en-US" sz="3200" b="1" dirty="0">
                          <a:latin typeface="Calibri" panose="020F0502020204030204" pitchFamily="34" charset="0"/>
                          <a:cs typeface="Calibri" panose="020F0502020204030204" pitchFamily="34" charset="0"/>
                        </a:rPr>
                        <a:t>Tree</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Knowledge</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Cross</a:t>
                      </a:r>
                    </a:p>
                  </a:txBody>
                  <a:tcPr marT="45725" marB="45725"/>
                </a:tc>
                <a:extLst>
                  <a:ext uri="{0D108BD9-81ED-4DB2-BD59-A6C34878D82A}">
                    <a16:rowId xmlns:a16="http://schemas.microsoft.com/office/drawing/2014/main" val="2049782286"/>
                  </a:ext>
                </a:extLst>
              </a:tr>
              <a:tr h="731520">
                <a:tc>
                  <a:txBody>
                    <a:bodyPr/>
                    <a:lstStyle/>
                    <a:p>
                      <a:r>
                        <a:rPr lang="en-US" sz="3200" b="1" dirty="0">
                          <a:latin typeface="Calibri" panose="020F0502020204030204" pitchFamily="34" charset="0"/>
                          <a:cs typeface="Calibri" panose="020F0502020204030204" pitchFamily="34" charset="0"/>
                        </a:rPr>
                        <a:t>Universal impact</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Curse</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Blessing</a:t>
                      </a:r>
                    </a:p>
                  </a:txBody>
                  <a:tcPr marT="45725" marB="45725"/>
                </a:tc>
                <a:extLst>
                  <a:ext uri="{0D108BD9-81ED-4DB2-BD59-A6C34878D82A}">
                    <a16:rowId xmlns:a16="http://schemas.microsoft.com/office/drawing/2014/main" val="4258487401"/>
                  </a:ext>
                </a:extLst>
              </a:tr>
              <a:tr h="731520">
                <a:tc>
                  <a:txBody>
                    <a:bodyPr/>
                    <a:lstStyle/>
                    <a:p>
                      <a:r>
                        <a:rPr lang="en-US" sz="3200" b="1" dirty="0">
                          <a:latin typeface="Calibri" panose="020F0502020204030204" pitchFamily="34" charset="0"/>
                          <a:cs typeface="Calibri" panose="020F0502020204030204" pitchFamily="34" charset="0"/>
                        </a:rPr>
                        <a:t>Birth</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Physical</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Spiritual</a:t>
                      </a:r>
                    </a:p>
                  </a:txBody>
                  <a:tcPr marT="45725" marB="45725"/>
                </a:tc>
                <a:extLst>
                  <a:ext uri="{0D108BD9-81ED-4DB2-BD59-A6C34878D82A}">
                    <a16:rowId xmlns:a16="http://schemas.microsoft.com/office/drawing/2014/main" val="3192554384"/>
                  </a:ext>
                </a:extLst>
              </a:tr>
              <a:tr h="731520">
                <a:tc>
                  <a:txBody>
                    <a:bodyPr/>
                    <a:lstStyle/>
                    <a:p>
                      <a:r>
                        <a:rPr lang="en-US" sz="3200" b="1" dirty="0">
                          <a:latin typeface="Calibri" panose="020F0502020204030204" pitchFamily="34" charset="0"/>
                          <a:cs typeface="Calibri" panose="020F0502020204030204" pitchFamily="34" charset="0"/>
                        </a:rPr>
                        <a:t>Adam</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First</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Last</a:t>
                      </a:r>
                    </a:p>
                  </a:txBody>
                  <a:tcPr marT="45725" marB="45725"/>
                </a:tc>
                <a:extLst>
                  <a:ext uri="{0D108BD9-81ED-4DB2-BD59-A6C34878D82A}">
                    <a16:rowId xmlns:a16="http://schemas.microsoft.com/office/drawing/2014/main" val="634148708"/>
                  </a:ext>
                </a:extLst>
              </a:tr>
            </a:tbl>
          </a:graphicData>
        </a:graphic>
      </p:graphicFrame>
    </p:spTree>
    <p:extLst>
      <p:ext uri="{BB962C8B-B14F-4D97-AF65-F5344CB8AC3E}">
        <p14:creationId xmlns:p14="http://schemas.microsoft.com/office/powerpoint/2010/main" val="412863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8871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42192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447800" y="228600"/>
            <a:ext cx="6248400" cy="1097280"/>
          </a:xfrm>
        </p:spPr>
        <p:txBody>
          <a:bodyPr/>
          <a:lstStyle/>
          <a:p>
            <a:pPr algn="ctr" eaLnBrk="1" hangingPunct="1">
              <a:buClr>
                <a:schemeClr val="tx2"/>
              </a:buClr>
            </a:pPr>
            <a:r>
              <a:rPr lang="en-US" sz="3600" dirty="0">
                <a:effectLst>
                  <a:outerShdw blurRad="38100" dist="38100" dir="2700000" algn="tl">
                    <a:srgbClr val="000000">
                      <a:alpha val="43137"/>
                    </a:srgbClr>
                  </a:outerShdw>
                </a:effectLst>
                <a:ea typeface="+mn-ea"/>
                <a:cs typeface="+mn-cs"/>
              </a:rPr>
              <a:t>The Genius of Ancient Man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599" y="1602908"/>
            <a:ext cx="5943601" cy="4292263"/>
          </a:xfrm>
        </p:spPr>
        <p:txBody>
          <a:bodyPr/>
          <a:lstStyle/>
          <a:p>
            <a:pPr marL="461963" lvl="1"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Palace at Knossos on Crete</a:t>
            </a:r>
          </a:p>
          <a:p>
            <a:pPr marL="461963" lvl="1"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Bastida in Spain</a:t>
            </a:r>
          </a:p>
          <a:p>
            <a:pPr marL="461963" lvl="1"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Great Pyramids of Egypt</a:t>
            </a:r>
          </a:p>
          <a:p>
            <a:pPr marL="461963" lvl="1"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Stonehenge of England</a:t>
            </a:r>
          </a:p>
          <a:p>
            <a:pPr marL="461963" lvl="1"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Great Wall of China</a:t>
            </a:r>
          </a:p>
          <a:p>
            <a:pPr marL="461963" lvl="1"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architecture of the Incas</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19154" y="3962400"/>
            <a:ext cx="2135039" cy="1828800"/>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2" name="TextBox 1">
            <a:extLst>
              <a:ext uri="{FF2B5EF4-FFF2-40B4-BE49-F238E27FC236}">
                <a16:creationId xmlns:a16="http://schemas.microsoft.com/office/drawing/2014/main" id="{0C261276-CB85-4AF2-AB21-C4626CFD89EB}"/>
              </a:ext>
            </a:extLst>
          </p:cNvPr>
          <p:cNvSpPr txBox="1"/>
          <p:nvPr/>
        </p:nvSpPr>
        <p:spPr>
          <a:xfrm>
            <a:off x="1260634" y="6324600"/>
            <a:ext cx="6622732" cy="461665"/>
          </a:xfrm>
          <a:prstGeom prst="rect">
            <a:avLst/>
          </a:prstGeom>
          <a:noFill/>
        </p:spPr>
        <p:txBody>
          <a:bodyPr wrap="square" rtlCol="0">
            <a:spAutoFit/>
          </a:bodyPr>
          <a:lstStyle/>
          <a:p>
            <a:pPr algn="ctr"/>
            <a:r>
              <a:rPr lang="en-US" sz="1200" dirty="0">
                <a:effectLst/>
                <a:latin typeface="Calibri" panose="020F0502020204030204" pitchFamily="34" charset="0"/>
                <a:ea typeface="Calibri" panose="020F0502020204030204" pitchFamily="34" charset="0"/>
                <a:cs typeface="Calibri" panose="020F0502020204030204" pitchFamily="34" charset="0"/>
              </a:rPr>
              <a:t>Landis, Don. "Ancient Man ‒ Genius or Primitive?" In </a:t>
            </a:r>
            <a:r>
              <a:rPr lang="en-US" sz="1200" i="1" dirty="0">
                <a:effectLst/>
                <a:latin typeface="Calibri" panose="020F0502020204030204" pitchFamily="34" charset="0"/>
                <a:ea typeface="Calibri" panose="020F0502020204030204" pitchFamily="34" charset="0"/>
                <a:cs typeface="Calibri" panose="020F0502020204030204" pitchFamily="34" charset="0"/>
              </a:rPr>
              <a:t>Searching for Adam: Genesis &amp; the Truth About Man's Origin</a:t>
            </a:r>
            <a:r>
              <a:rPr lang="en-US" sz="1200" dirty="0">
                <a:effectLst/>
                <a:latin typeface="Calibri" panose="020F0502020204030204" pitchFamily="34" charset="0"/>
                <a:ea typeface="Calibri" panose="020F0502020204030204" pitchFamily="34" charset="0"/>
                <a:cs typeface="Calibri" panose="020F0502020204030204" pitchFamily="34" charset="0"/>
              </a:rPr>
              <a:t>, edited by Terry Mortenson, 415-44. Green Forest, AR: Master Books, 2016.</a:t>
            </a:r>
            <a:endParaRPr lang="en-US" sz="1200" dirty="0">
              <a:latin typeface="Calibri" panose="020F0502020204030204" pitchFamily="34" charset="0"/>
              <a:cs typeface="Calibri" panose="020F0502020204030204" pitchFamily="34" charset="0"/>
            </a:endParaRPr>
          </a:p>
        </p:txBody>
      </p:sp>
      <p:pic>
        <p:nvPicPr>
          <p:cNvPr id="1026" name="Picture 2" descr="Great Pyramid: how my research on ancient Egyptian poetry led to an amazing  discovery">
            <a:extLst>
              <a:ext uri="{FF2B5EF4-FFF2-40B4-BE49-F238E27FC236}">
                <a16:creationId xmlns:a16="http://schemas.microsoft.com/office/drawing/2014/main" id="{A76FDB67-1E1E-4756-AD0B-8CCA7E58C9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19153" y="1828800"/>
            <a:ext cx="213503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757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Musical instruments, another important aspect of modern culture, were also an early development. All of these things, in addition, confirm the necessary coexistence of </a:t>
            </a:r>
            <a:r>
              <a:rPr lang="en-US" b="1" u="sng" dirty="0">
                <a:solidFill>
                  <a:srgbClr val="FFFFCC"/>
                </a:solidFill>
                <a:effectLst>
                  <a:outerShdw blurRad="38100" dist="38100" dir="2700000" algn="tl">
                    <a:srgbClr val="000000">
                      <a:alpha val="43137"/>
                    </a:srgbClr>
                  </a:outerShdw>
                </a:effectLst>
              </a:rPr>
              <a:t>a written language for formal communications. This is further intimated by use of the word ‘book’ in Genesis 5:1</a:t>
            </a:r>
            <a:r>
              <a:rPr lang="en-US" dirty="0">
                <a:effectLst>
                  <a:outerShdw blurRad="38100" dist="38100" dir="2700000" algn="tl">
                    <a:srgbClr val="000000">
                      <a:alpha val="43137"/>
                    </a:srgbClr>
                  </a:outerShdw>
                </a:effectLst>
              </a:rPr>
              <a:t>. More and more modern archaeological discoveries today are verifying the high degree of technology possessed by the earliest men, thus indirectly validating this Biblical testimony.</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147-48</a:t>
            </a:r>
          </a:p>
        </p:txBody>
      </p:sp>
      <p:pic>
        <p:nvPicPr>
          <p:cNvPr id="5" name="Picture 2" descr="Genesis Record: Morris, Henry M.: 9780801072826: Amazon.com: Books">
            <a:extLst>
              <a:ext uri="{FF2B5EF4-FFF2-40B4-BE49-F238E27FC236}">
                <a16:creationId xmlns:a16="http://schemas.microsoft.com/office/drawing/2014/main" id="{38C24A59-1246-4D2F-BBF1-39F9F1AB94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DB6DD2D-E933-4C62-98A7-DD0983DAC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878542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rPr>
              <a:t>This is the book of the generations of Adam. In the day when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God created man</a:t>
            </a:r>
            <a:r>
              <a:rPr lang="en-US" sz="3600" dirty="0">
                <a:effectLst>
                  <a:outerShdw blurRad="38100" dist="38100" dir="2700000" algn="tl">
                    <a:srgbClr val="000000">
                      <a:alpha val="43137"/>
                    </a:srgbClr>
                  </a:outerShdw>
                </a:effectLst>
                <a:latin typeface="Calibri" panose="020F0502020204030204" pitchFamily="34" charset="0"/>
              </a:rPr>
              <a:t>, He made him in the likeness of God. </a:t>
            </a:r>
            <a:r>
              <a:rPr lang="en-US" sz="27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He created them male and female, and He blessed them and named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Man</a:t>
            </a:r>
            <a:r>
              <a:rPr lang="en-US" sz="3600" dirty="0">
                <a:effectLst>
                  <a:outerShdw blurRad="38100" dist="38100" dir="2700000" algn="tl">
                    <a:srgbClr val="000000">
                      <a:alpha val="43137"/>
                    </a:srgbClr>
                  </a:outerShdw>
                </a:effectLst>
                <a:latin typeface="Calibri" panose="020F0502020204030204" pitchFamily="34" charset="0"/>
              </a:rPr>
              <a:t> in the day when they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created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5033195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rPr>
              <a:t>This is the book of the generations of Adam. In the day when God created man, He made him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likeness of God</a:t>
            </a:r>
            <a:r>
              <a:rPr lang="en-US" sz="3600" dirty="0">
                <a:effectLst>
                  <a:outerShdw blurRad="38100" dist="38100" dir="2700000" algn="tl">
                    <a:srgbClr val="000000">
                      <a:alpha val="43137"/>
                    </a:srgbClr>
                  </a:outerShdw>
                </a:effectLst>
                <a:latin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He created them male and female, and He blessed them and named them Man in the day when they were created.</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2602765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5AC69-C7EC-4CEF-9EFF-A8A611088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1:27</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man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own image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image of God He created him; male and female He created them.</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5" descr="C:\Users\awoods\Pictures\Microsoft Clip Organizer\pe07654_.wmf">
            <a:extLst>
              <a:ext uri="{FF2B5EF4-FFF2-40B4-BE49-F238E27FC236}">
                <a16:creationId xmlns:a16="http://schemas.microsoft.com/office/drawing/2014/main" id="{B1B37F00-316D-4ADE-8D2D-E8D726A88F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6828" y="2286000"/>
            <a:ext cx="1630347" cy="2743200"/>
          </a:xfrm>
          <a:prstGeom prst="rect">
            <a:avLst/>
          </a:prstGeom>
          <a:noFill/>
          <a:ln w="9525">
            <a:noFill/>
            <a:miter lim="800000"/>
            <a:headEnd/>
            <a:tailEnd/>
          </a:ln>
        </p:spPr>
      </p:pic>
    </p:spTree>
    <p:extLst>
      <p:ext uri="{BB962C8B-B14F-4D97-AF65-F5344CB8AC3E}">
        <p14:creationId xmlns:p14="http://schemas.microsoft.com/office/powerpoint/2010/main" val="184471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0AEA2-EC96-493E-ABC9-B4244016B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Whoever sheds man’s blood, By man his blood shall be shed, For in the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36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He made man.”</a:t>
            </a:r>
            <a:endParaRPr lang="en-US" sz="4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438202"/>
            <a:ext cx="2633700" cy="2286198"/>
          </a:xfrm>
          <a:prstGeom prst="rect">
            <a:avLst/>
          </a:prstGeom>
        </p:spPr>
      </p:pic>
    </p:spTree>
    <p:extLst>
      <p:ext uri="{BB962C8B-B14F-4D97-AF65-F5344CB8AC3E}">
        <p14:creationId xmlns:p14="http://schemas.microsoft.com/office/powerpoint/2010/main" val="35414094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rPr>
              <a:t>This is the book of the generations of Adam. In the day when God created man, He made him in the likeness of God. </a:t>
            </a:r>
            <a:r>
              <a:rPr lang="en-US" sz="27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He created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male and female</a:t>
            </a:r>
            <a:r>
              <a:rPr lang="en-US" sz="3600" dirty="0">
                <a:effectLst>
                  <a:outerShdw blurRad="38100" dist="38100" dir="2700000" algn="tl">
                    <a:srgbClr val="000000">
                      <a:alpha val="43137"/>
                    </a:srgbClr>
                  </a:outerShdw>
                </a:effectLst>
                <a:latin typeface="Calibri" panose="020F0502020204030204" pitchFamily="34" charset="0"/>
              </a:rPr>
              <a:t>, and He blessed them and named them Man in the day when they were created.</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5832876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5AC69-C7EC-4CEF-9EFF-A8A611088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1:27</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man in His own image, in the image of God He created him;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male and female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created them.</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5" descr="C:\Users\awoods\Pictures\Microsoft Clip Organizer\pe07654_.wmf">
            <a:extLst>
              <a:ext uri="{FF2B5EF4-FFF2-40B4-BE49-F238E27FC236}">
                <a16:creationId xmlns:a16="http://schemas.microsoft.com/office/drawing/2014/main" id="{B1B37F00-316D-4ADE-8D2D-E8D726A88F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6828" y="2286000"/>
            <a:ext cx="1630347" cy="2743200"/>
          </a:xfrm>
          <a:prstGeom prst="rect">
            <a:avLst/>
          </a:prstGeom>
          <a:noFill/>
          <a:ln w="9525">
            <a:noFill/>
            <a:miter lim="800000"/>
            <a:headEnd/>
            <a:tailEnd/>
          </a:ln>
        </p:spPr>
      </p:pic>
    </p:spTree>
    <p:extLst>
      <p:ext uri="{BB962C8B-B14F-4D97-AF65-F5344CB8AC3E}">
        <p14:creationId xmlns:p14="http://schemas.microsoft.com/office/powerpoint/2010/main" val="411477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rPr>
              <a:t>This is the book of the generations of Adam. In the day when God created man, He made him in the likeness of God. </a:t>
            </a:r>
            <a:r>
              <a:rPr lang="en-US" sz="27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He created them male and female,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 blessed them </a:t>
            </a:r>
            <a:r>
              <a:rPr lang="en-US" sz="3600" dirty="0">
                <a:effectLst>
                  <a:outerShdw blurRad="38100" dist="38100" dir="2700000" algn="tl">
                    <a:srgbClr val="000000">
                      <a:alpha val="43137"/>
                    </a:srgbClr>
                  </a:outerShdw>
                </a:effectLst>
                <a:latin typeface="Calibri" panose="020F0502020204030204" pitchFamily="34" charset="0"/>
              </a:rPr>
              <a:t>and named them Man in the day when they were created.</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9735290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5AC69-C7EC-4CEF-9EFF-A8A611088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1:28</a:t>
            </a:r>
          </a:p>
          <a:p>
            <a:pPr algn="just">
              <a:defRPr/>
            </a:pP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blessed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God said to them, “Be fruitful and multiply, and fill the earth, and subdue it; and rule over the fish of the sea and over the birds of the sky and over every living thing that moves on the earth.”</a:t>
            </a:r>
          </a:p>
        </p:txBody>
      </p:sp>
      <p:pic>
        <p:nvPicPr>
          <p:cNvPr id="5" name="Picture 5" descr="C:\Users\awoods\Pictures\Microsoft Clip Organizer\pe07654_.wmf">
            <a:extLst>
              <a:ext uri="{FF2B5EF4-FFF2-40B4-BE49-F238E27FC236}">
                <a16:creationId xmlns:a16="http://schemas.microsoft.com/office/drawing/2014/main" id="{B1B37F00-316D-4ADE-8D2D-E8D726A88F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6414" y="3614831"/>
            <a:ext cx="891171" cy="1499472"/>
          </a:xfrm>
          <a:prstGeom prst="rect">
            <a:avLst/>
          </a:prstGeom>
          <a:noFill/>
          <a:ln w="9525">
            <a:noFill/>
            <a:miter lim="800000"/>
            <a:headEnd/>
            <a:tailEnd/>
          </a:ln>
        </p:spPr>
      </p:pic>
    </p:spTree>
    <p:extLst>
      <p:ext uri="{BB962C8B-B14F-4D97-AF65-F5344CB8AC3E}">
        <p14:creationId xmlns:p14="http://schemas.microsoft.com/office/powerpoint/2010/main" val="1928697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rPr>
              <a:t>This is the book of the generations of Adam. In the day when God created man, He made him in the likeness of God. </a:t>
            </a:r>
            <a:r>
              <a:rPr lang="en-US" sz="27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He created them male and female, and He blessed them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named them Man</a:t>
            </a:r>
            <a:r>
              <a:rPr lang="en-US" sz="3600" dirty="0">
                <a:effectLst>
                  <a:outerShdw blurRad="38100" dist="38100" dir="2700000" algn="tl">
                    <a:srgbClr val="000000">
                      <a:alpha val="43137"/>
                    </a:srgbClr>
                  </a:outerShdw>
                </a:effectLst>
                <a:latin typeface="Calibri" panose="020F0502020204030204" pitchFamily="34" charset="0"/>
              </a:rPr>
              <a:t> in the day when they were created.</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0762784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rPr>
              <a:t>This is the book of the generations of Adam. In the day when God created man, He made him in the likeness of God. </a:t>
            </a:r>
            <a:r>
              <a:rPr lang="en-US" sz="27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He created them male and female, and He blessed them and named them Man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in the day when they were created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474809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75539" y="1143000"/>
            <a:ext cx="8592922" cy="5486400"/>
          </a:xfrm>
        </p:spPr>
        <p:txBody>
          <a:bodyPr/>
          <a:lstStyle/>
          <a:p>
            <a:pPr marL="457200" indent="-457200" eaLnBrk="1" hangingPunct="1">
              <a:spcBef>
                <a:spcPts val="0"/>
              </a:spcBef>
              <a:spcAft>
                <a:spcPts val="900"/>
              </a:spcAft>
              <a:defRPr/>
            </a:pPr>
            <a:r>
              <a:rPr lang="en-US" sz="2800" dirty="0">
                <a:effectLst>
                  <a:outerShdw blurRad="38100" dist="38100" dir="2700000" algn="tl">
                    <a:srgbClr val="000000">
                      <a:alpha val="43137"/>
                    </a:srgbClr>
                  </a:outerShdw>
                </a:effectLst>
              </a:rPr>
              <a:t>Original creation on the first day (Gen 1:1)</a:t>
            </a:r>
          </a:p>
          <a:p>
            <a:pPr marL="457200" indent="-457200" eaLnBrk="1" hangingPunct="1">
              <a:spcBef>
                <a:spcPts val="0"/>
              </a:spcBef>
              <a:spcAft>
                <a:spcPts val="900"/>
              </a:spcAft>
              <a:defRPr/>
            </a:pPr>
            <a:r>
              <a:rPr lang="en-US" sz="2800" dirty="0">
                <a:effectLst>
                  <a:outerShdw blurRad="38100" dist="38100" dir="2700000" algn="tl">
                    <a:srgbClr val="000000">
                      <a:alpha val="43137"/>
                    </a:srgbClr>
                  </a:outerShdw>
                </a:effectLst>
              </a:rPr>
              <a:t>Original creation in its unfilled and unformed state (Gen 1:2)</a:t>
            </a:r>
          </a:p>
          <a:p>
            <a:pPr marL="457200" indent="-457200" eaLnBrk="1" hangingPunct="1">
              <a:spcBef>
                <a:spcPts val="0"/>
              </a:spcBef>
              <a:spcAft>
                <a:spcPts val="900"/>
              </a:spcAft>
              <a:defRPr/>
            </a:pPr>
            <a:r>
              <a:rPr lang="en-US" sz="2800" b="1" dirty="0">
                <a:solidFill>
                  <a:srgbClr val="FFFFCC"/>
                </a:solidFill>
                <a:effectLst>
                  <a:outerShdw blurRad="38100" dist="38100" dir="2700000" algn="tl">
                    <a:srgbClr val="000000">
                      <a:alpha val="43137"/>
                    </a:srgbClr>
                  </a:outerShdw>
                </a:effectLst>
              </a:rPr>
              <a:t>Creation week (Gen 1:3</a:t>
            </a:r>
            <a:r>
              <a:rPr lang="en-US" sz="2800" b="1" dirty="0">
                <a:solidFill>
                  <a:srgbClr val="FFFFCC"/>
                </a:solidFill>
                <a:effectLst>
                  <a:outerShdw blurRad="38100" dist="38100" dir="2700000" algn="tl">
                    <a:srgbClr val="000000">
                      <a:alpha val="43137"/>
                    </a:srgbClr>
                  </a:outerShdw>
                </a:effectLst>
                <a:cs typeface="Calibri" panose="020F0502020204030204" pitchFamily="34" charset="0"/>
                <a:sym typeface="Symbol" pitchFamily="18" charset="2"/>
              </a:rPr>
              <a:t>–</a:t>
            </a:r>
            <a:r>
              <a:rPr lang="en-US" sz="2800" b="1" dirty="0">
                <a:solidFill>
                  <a:srgbClr val="FFFFCC"/>
                </a:solidFill>
                <a:effectLst>
                  <a:outerShdw blurRad="38100" dist="38100" dir="2700000" algn="tl">
                    <a:srgbClr val="000000">
                      <a:alpha val="43137"/>
                    </a:srgbClr>
                  </a:outerShdw>
                </a:effectLst>
              </a:rPr>
              <a:t>2:3): “And God said,” “good”</a:t>
            </a:r>
          </a:p>
          <a:p>
            <a:pPr marL="914400" lvl="1" indent="-457200" eaLnBrk="1" hangingPunct="1">
              <a:spcBef>
                <a:spcPts val="0"/>
              </a:spcBef>
              <a:spcAft>
                <a:spcPts val="900"/>
              </a:spcAft>
              <a:defRPr/>
            </a:pPr>
            <a:r>
              <a:rPr lang="en-US" sz="2600" dirty="0">
                <a:effectLst>
                  <a:outerShdw blurRad="38100" dist="38100" dir="2700000" algn="tl">
                    <a:srgbClr val="000000">
                      <a:alpha val="43137"/>
                    </a:srgbClr>
                  </a:outerShdw>
                </a:effectLst>
              </a:rPr>
              <a:t>First day 1:3-5</a:t>
            </a:r>
          </a:p>
          <a:p>
            <a:pPr marL="1371600" lvl="1" indent="-457200" eaLnBrk="1" hangingPunct="1">
              <a:spcBef>
                <a:spcPts val="0"/>
              </a:spcBef>
              <a:spcAft>
                <a:spcPts val="900"/>
              </a:spcAft>
              <a:defRPr/>
            </a:pPr>
            <a:r>
              <a:rPr lang="en-US" sz="2600" dirty="0">
                <a:effectLst>
                  <a:outerShdw blurRad="38100" dist="38100" dir="2700000" algn="tl">
                    <a:srgbClr val="000000">
                      <a:alpha val="43137"/>
                    </a:srgbClr>
                  </a:outerShdw>
                </a:effectLst>
              </a:rPr>
              <a:t>Second day 1:6-8</a:t>
            </a:r>
          </a:p>
          <a:p>
            <a:pPr marL="1828800" lvl="1" indent="-457200" eaLnBrk="1" hangingPunct="1">
              <a:spcBef>
                <a:spcPts val="0"/>
              </a:spcBef>
              <a:spcAft>
                <a:spcPts val="900"/>
              </a:spcAft>
              <a:defRPr/>
            </a:pPr>
            <a:r>
              <a:rPr lang="en-US" sz="2600" dirty="0">
                <a:effectLst>
                  <a:outerShdw blurRad="38100" dist="38100" dir="2700000" algn="tl">
                    <a:srgbClr val="000000">
                      <a:alpha val="43137"/>
                    </a:srgbClr>
                  </a:outerShdw>
                </a:effectLst>
              </a:rPr>
              <a:t>Third day 1:9-13</a:t>
            </a:r>
          </a:p>
          <a:p>
            <a:pPr marL="2286000" lvl="1" indent="-457200" eaLnBrk="1" hangingPunct="1">
              <a:spcBef>
                <a:spcPts val="0"/>
              </a:spcBef>
              <a:spcAft>
                <a:spcPts val="900"/>
              </a:spcAft>
              <a:defRPr/>
            </a:pPr>
            <a:r>
              <a:rPr lang="en-US" sz="2600" dirty="0">
                <a:effectLst>
                  <a:outerShdw blurRad="38100" dist="38100" dir="2700000" algn="tl">
                    <a:srgbClr val="000000">
                      <a:alpha val="43137"/>
                    </a:srgbClr>
                  </a:outerShdw>
                </a:effectLst>
              </a:rPr>
              <a:t>Fourth day 1:14-19</a:t>
            </a:r>
          </a:p>
          <a:p>
            <a:pPr marL="2743200" lvl="1" indent="-457200" eaLnBrk="1" hangingPunct="1">
              <a:spcBef>
                <a:spcPts val="0"/>
              </a:spcBef>
              <a:spcAft>
                <a:spcPts val="900"/>
              </a:spcAft>
              <a:defRPr/>
            </a:pPr>
            <a:r>
              <a:rPr lang="en-US" sz="2600" dirty="0">
                <a:effectLst>
                  <a:outerShdw blurRad="38100" dist="38100" dir="2700000" algn="tl">
                    <a:srgbClr val="000000">
                      <a:alpha val="43137"/>
                    </a:srgbClr>
                  </a:outerShdw>
                </a:effectLst>
              </a:rPr>
              <a:t>Fifth day 1:20-23</a:t>
            </a:r>
          </a:p>
          <a:p>
            <a:pPr marL="3200400" lvl="1" indent="-457200" eaLnBrk="1" hangingPunct="1">
              <a:spcBef>
                <a:spcPts val="0"/>
              </a:spcBef>
              <a:spcAft>
                <a:spcPts val="900"/>
              </a:spcAft>
              <a:defRPr/>
            </a:pPr>
            <a:r>
              <a:rPr lang="en-US" sz="2600" b="1" u="sng" dirty="0">
                <a:solidFill>
                  <a:srgbClr val="FFFFCC"/>
                </a:solidFill>
                <a:effectLst>
                  <a:outerShdw blurRad="38100" dist="38100" dir="2700000" algn="tl">
                    <a:srgbClr val="000000">
                      <a:alpha val="43137"/>
                    </a:srgbClr>
                  </a:outerShdw>
                </a:effectLst>
              </a:rPr>
              <a:t>Sixth day 1:24-31</a:t>
            </a:r>
          </a:p>
          <a:p>
            <a:pPr marL="3657600" lvl="1" indent="-457200" eaLnBrk="1" hangingPunct="1">
              <a:spcBef>
                <a:spcPts val="0"/>
              </a:spcBef>
              <a:spcAft>
                <a:spcPts val="900"/>
              </a:spcAft>
              <a:defRPr/>
            </a:pPr>
            <a:r>
              <a:rPr lang="en-US" sz="2600" dirty="0">
                <a:effectLst>
                  <a:outerShdw blurRad="38100" dist="38100" dir="2700000" algn="tl">
                    <a:srgbClr val="000000">
                      <a:alpha val="43137"/>
                    </a:srgbClr>
                  </a:outerShdw>
                </a:effectLst>
              </a:rPr>
              <a:t>Seventh day 2:1-3 </a:t>
            </a:r>
          </a:p>
        </p:txBody>
      </p:sp>
      <p:pic>
        <p:nvPicPr>
          <p:cNvPr id="5" name="Picture 4">
            <a:extLst>
              <a:ext uri="{FF2B5EF4-FFF2-40B4-BE49-F238E27FC236}">
                <a16:creationId xmlns:a16="http://schemas.microsoft.com/office/drawing/2014/main" id="{0ECAE527-1840-4DF3-A3BB-086E73441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57412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47675" y="1398270"/>
            <a:ext cx="5800725" cy="50787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(Gen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B5035C7E-F017-409A-B6E7-62DA6E266A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8CF4A3DC-10C5-4AAE-9852-5E5A4DC8621F}"/>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075444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5:1-3</a:t>
            </a:r>
          </a:p>
          <a:p>
            <a:pPr algn="just"/>
            <a:r>
              <a:rPr lang="en-US" altLang="en-US" sz="3300" dirty="0">
                <a:effectLst>
                  <a:outerShdw blurRad="38100" dist="38100" dir="2700000" algn="tl">
                    <a:srgbClr val="000000">
                      <a:alpha val="43137"/>
                    </a:srgbClr>
                  </a:outerShdw>
                </a:effectLst>
                <a:latin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rPr>
              <a:t>1 </a:t>
            </a:r>
            <a:r>
              <a:rPr lang="en-US" sz="3300" dirty="0">
                <a:effectLst>
                  <a:outerShdw blurRad="38100" dist="38100" dir="2700000" algn="tl">
                    <a:srgbClr val="000000">
                      <a:alpha val="43137"/>
                    </a:srgbClr>
                  </a:outerShdw>
                </a:effectLst>
                <a:latin typeface="Calibri" panose="020F0502020204030204" pitchFamily="34" charset="0"/>
              </a:rPr>
              <a:t>This is the book of the generations of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rPr>
              <a:t>Adam</a:t>
            </a:r>
            <a:r>
              <a:rPr lang="en-US" sz="3300" dirty="0">
                <a:effectLst>
                  <a:outerShdw blurRad="38100" dist="38100" dir="2700000" algn="tl">
                    <a:srgbClr val="000000">
                      <a:alpha val="43137"/>
                    </a:srgbClr>
                  </a:outerShdw>
                </a:effectLst>
                <a:latin typeface="Calibri" panose="020F0502020204030204" pitchFamily="34" charset="0"/>
              </a:rPr>
              <a:t>. In the day when God created man, He made him in the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rPr>
              <a:t>likeness of God</a:t>
            </a:r>
            <a:r>
              <a:rPr lang="en-US" sz="3300" dirty="0">
                <a:effectLst>
                  <a:outerShdw blurRad="38100" dist="38100" dir="2700000" algn="tl">
                    <a:srgbClr val="000000">
                      <a:alpha val="43137"/>
                    </a:srgbClr>
                  </a:outerShdw>
                </a:effectLst>
                <a:latin typeface="Calibri" panose="020F0502020204030204" pitchFamily="34" charset="0"/>
              </a:rPr>
              <a:t>. </a:t>
            </a:r>
            <a:r>
              <a:rPr lang="en-US" sz="3300" baseline="30000" dirty="0">
                <a:effectLst>
                  <a:outerShdw blurRad="38100" dist="38100" dir="2700000" algn="tl">
                    <a:srgbClr val="000000">
                      <a:alpha val="43137"/>
                    </a:srgbClr>
                  </a:outerShdw>
                </a:effectLst>
                <a:latin typeface="Calibri" panose="020F0502020204030204" pitchFamily="34" charset="0"/>
              </a:rPr>
              <a:t>2</a:t>
            </a:r>
            <a:r>
              <a:rPr lang="en-US" sz="3300" dirty="0">
                <a:effectLst>
                  <a:outerShdw blurRad="38100" dist="38100" dir="2700000" algn="tl">
                    <a:srgbClr val="000000">
                      <a:alpha val="43137"/>
                    </a:srgbClr>
                  </a:outerShdw>
                </a:effectLst>
                <a:latin typeface="Calibri" panose="020F0502020204030204" pitchFamily="34" charset="0"/>
              </a:rPr>
              <a:t> He created them male and female, and He blessed them and named them Man in the day when they were created.</a:t>
            </a:r>
            <a:r>
              <a:rPr lang="en-US" sz="3300" b="1" i="0" baseline="30000" dirty="0">
                <a:solidFill>
                  <a:srgbClr val="000000"/>
                </a:solidFill>
                <a:effectLst/>
                <a:latin typeface="system-ui"/>
              </a:rPr>
              <a:t> </a:t>
            </a:r>
            <a:r>
              <a:rPr lang="en-US" sz="3300" baseline="30000" dirty="0">
                <a:effectLst>
                  <a:outerShdw blurRad="38100" dist="38100" dir="2700000" algn="tl">
                    <a:srgbClr val="000000">
                      <a:alpha val="43137"/>
                    </a:srgbClr>
                  </a:outerShdw>
                </a:effectLst>
                <a:latin typeface="Calibri" panose="020F0502020204030204" pitchFamily="34" charset="0"/>
              </a:rPr>
              <a:t>3</a:t>
            </a:r>
            <a:r>
              <a:rPr lang="en-US" sz="3300" dirty="0">
                <a:effectLst>
                  <a:outerShdw blurRad="38100" dist="38100" dir="2700000" algn="tl">
                    <a:srgbClr val="000000">
                      <a:alpha val="43137"/>
                    </a:srgbClr>
                  </a:outerShdw>
                </a:effectLst>
                <a:latin typeface="Calibri" panose="020F0502020204030204" pitchFamily="34" charset="0"/>
              </a:rPr>
              <a:t> When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rPr>
              <a:t>Adam</a:t>
            </a:r>
            <a:r>
              <a:rPr lang="en-US" sz="3300" dirty="0">
                <a:effectLst>
                  <a:outerShdw blurRad="38100" dist="38100" dir="2700000" algn="tl">
                    <a:srgbClr val="000000">
                      <a:alpha val="43137"/>
                    </a:srgbClr>
                  </a:outerShdw>
                </a:effectLst>
                <a:latin typeface="Calibri" panose="020F0502020204030204" pitchFamily="34" charset="0"/>
              </a:rPr>
              <a:t> had lived one hundred and thirty years, he became the father of a son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rPr>
              <a:t>in his own likeness</a:t>
            </a:r>
            <a:r>
              <a:rPr lang="en-US" sz="3300" dirty="0">
                <a:effectLst>
                  <a:outerShdw blurRad="38100" dist="38100" dir="2700000" algn="tl">
                    <a:srgbClr val="000000">
                      <a:alpha val="43137"/>
                    </a:srgbClr>
                  </a:outerShdw>
                </a:effectLst>
                <a:latin typeface="Calibri" panose="020F0502020204030204" pitchFamily="34" charset="0"/>
              </a:rPr>
              <a:t>, according to his image, and named him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rPr>
              <a:t>Seth</a:t>
            </a:r>
            <a:r>
              <a:rPr lang="en-US" sz="3300" dirty="0">
                <a:effectLst>
                  <a:outerShdw blurRad="38100" dist="38100" dir="2700000" algn="tl">
                    <a:srgbClr val="000000">
                      <a:alpha val="43137"/>
                    </a:srgbClr>
                  </a:outerShdw>
                </a:effectLst>
                <a:latin typeface="Calibri" panose="020F0502020204030204" pitchFamily="34" charset="0"/>
              </a:rPr>
              <a:t>.</a:t>
            </a:r>
            <a:r>
              <a:rPr lang="en-US" altLang="en-US" sz="33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67951373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0AEA2-EC96-493E-ABC9-B4244016B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Whoever sheds man’s blood, By man his blood shall be shed, For in the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36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He made man.”</a:t>
            </a:r>
            <a:endParaRPr lang="en-US" sz="4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438202"/>
            <a:ext cx="2633700" cy="2286198"/>
          </a:xfrm>
          <a:prstGeom prst="rect">
            <a:avLst/>
          </a:prstGeom>
        </p:spPr>
      </p:pic>
    </p:spTree>
    <p:extLst>
      <p:ext uri="{BB962C8B-B14F-4D97-AF65-F5344CB8AC3E}">
        <p14:creationId xmlns:p14="http://schemas.microsoft.com/office/powerpoint/2010/main" val="367084157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24260944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11654972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3323987"/>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8:21</a:t>
            </a:r>
          </a:p>
          <a:p>
            <a:pPr algn="jus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smelled the soothing aroma; and the Lord said to Himself, “I will never again curse the ground on account of man, for </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intent of man’s heart is evil from his youth</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1295" y="3230880"/>
            <a:ext cx="2001411" cy="1645920"/>
          </a:xfrm>
          <a:prstGeom prst="rect">
            <a:avLst/>
          </a:prstGeom>
        </p:spPr>
      </p:pic>
    </p:spTree>
    <p:extLst>
      <p:ext uri="{BB962C8B-B14F-4D97-AF65-F5344CB8AC3E}">
        <p14:creationId xmlns:p14="http://schemas.microsoft.com/office/powerpoint/2010/main" val="15049406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sp>
        <p:nvSpPr>
          <p:cNvPr id="134147" name="Rectangle 1"/>
          <p:cNvSpPr>
            <a:spLocks noChangeArrowheads="1"/>
          </p:cNvSpPr>
          <p:nvPr/>
        </p:nvSpPr>
        <p:spPr bwMode="auto">
          <a:xfrm>
            <a:off x="0" y="3"/>
            <a:ext cx="9144000" cy="1908215"/>
          </a:xfrm>
          <a:prstGeom prst="rect">
            <a:avLst/>
          </a:prstGeom>
          <a:noFill/>
          <a:ln w="28575">
            <a:noFill/>
            <a:miter lim="800000"/>
            <a:headEnd/>
            <a:tailEnd/>
          </a:ln>
        </p:spPr>
        <p:txBody>
          <a:bodyPr wrap="square">
            <a:spAutoFit/>
          </a:bodyPr>
          <a:lstStyle/>
          <a:p>
            <a:pPr marL="342891" indent="-342891" algn="ctr" defTabSz="685783">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17:9</a:t>
            </a:r>
          </a:p>
          <a:p>
            <a:pPr algn="just" fontAlgn="auto">
              <a:spcBef>
                <a:spcPts val="0"/>
              </a:spcBef>
              <a:spcAft>
                <a:spcPts val="0"/>
              </a:spcAft>
              <a:defRPr/>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t>
            </a:r>
            <a:r>
              <a:rPr lang="en-US" sz="3600" b="1" u="sng" dirty="0">
                <a:solidFill>
                  <a:srgbClr val="FFFFCC"/>
                </a:solidFill>
                <a:latin typeface="Calibri" panose="020F0502020204030204" pitchFamily="34" charset="0"/>
                <a:cs typeface="Calibri" panose="020F0502020204030204" pitchFamily="34" charset="0"/>
              </a:rPr>
              <a:t>heart</a:t>
            </a:r>
            <a:r>
              <a:rPr lang="en-US" sz="3600" dirty="0">
                <a:latin typeface="Calibri" panose="020F0502020204030204" pitchFamily="34" charset="0"/>
                <a:cs typeface="Calibri" panose="020F0502020204030204" pitchFamily="34" charset="0"/>
              </a:rPr>
              <a:t> is more </a:t>
            </a:r>
            <a:r>
              <a:rPr lang="en-US" sz="3600" b="1" u="sng" dirty="0">
                <a:solidFill>
                  <a:srgbClr val="FFFFCC"/>
                </a:solidFill>
                <a:latin typeface="Calibri" panose="020F0502020204030204" pitchFamily="34" charset="0"/>
                <a:cs typeface="Calibri" panose="020F0502020204030204" pitchFamily="34" charset="0"/>
              </a:rPr>
              <a:t>deceitful</a:t>
            </a:r>
            <a:r>
              <a:rPr lang="en-US" sz="3600" dirty="0">
                <a:latin typeface="Calibri" panose="020F0502020204030204" pitchFamily="34" charset="0"/>
                <a:cs typeface="Calibri" panose="020F0502020204030204" pitchFamily="34" charset="0"/>
              </a:rPr>
              <a:t> than all else And is desperately </a:t>
            </a:r>
            <a:r>
              <a:rPr lang="en-US" sz="3600" b="1" u="sng" dirty="0">
                <a:solidFill>
                  <a:srgbClr val="FFFFCC"/>
                </a:solidFill>
                <a:latin typeface="Calibri" panose="020F0502020204030204" pitchFamily="34" charset="0"/>
                <a:cs typeface="Calibri" panose="020F0502020204030204" pitchFamily="34" charset="0"/>
              </a:rPr>
              <a:t>sick</a:t>
            </a:r>
            <a:r>
              <a:rPr lang="en-US" sz="3600" dirty="0">
                <a:latin typeface="Calibri" panose="020F0502020204030204" pitchFamily="34" charset="0"/>
                <a:cs typeface="Calibri" panose="020F0502020204030204" pitchFamily="34" charset="0"/>
              </a:rPr>
              <a:t>; Who can </a:t>
            </a:r>
            <a:r>
              <a:rPr lang="en-US" sz="3600" b="1" u="sng" dirty="0">
                <a:solidFill>
                  <a:srgbClr val="FFFFCC"/>
                </a:solidFill>
                <a:latin typeface="Calibri" panose="020F0502020204030204" pitchFamily="34" charset="0"/>
                <a:cs typeface="Calibri" panose="020F0502020204030204" pitchFamily="34" charset="0"/>
              </a:rPr>
              <a:t>understand</a:t>
            </a:r>
            <a:r>
              <a:rPr lang="en-US" sz="3600" dirty="0">
                <a:latin typeface="Calibri" panose="020F0502020204030204" pitchFamily="34" charset="0"/>
                <a:cs typeface="Calibri" panose="020F0502020204030204" pitchFamily="34" charset="0"/>
              </a:rPr>
              <a:t> it?.”</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177" y="1981200"/>
            <a:ext cx="3899647" cy="2819400"/>
          </a:xfrm>
          <a:prstGeom prst="ellipse">
            <a:avLst/>
          </a:prstGeom>
        </p:spPr>
      </p:pic>
    </p:spTree>
    <p:extLst>
      <p:ext uri="{BB962C8B-B14F-4D97-AF65-F5344CB8AC3E}">
        <p14:creationId xmlns:p14="http://schemas.microsoft.com/office/powerpoint/2010/main" val="137624225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3"/>
            <a:ext cx="9144000" cy="4739759"/>
          </a:xfrm>
          <a:prstGeom prst="rect">
            <a:avLst/>
          </a:prstGeom>
        </p:spPr>
        <p:txBody>
          <a:bodyPr wrap="square">
            <a:spAutoFit/>
          </a:bodyPr>
          <a:lstStyle/>
          <a:p>
            <a:pPr marL="342891" indent="-342891" algn="ctr" defTabSz="685783">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57535384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5:3-5</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1295400" y="1600200"/>
            <a:ext cx="6553200" cy="4953000"/>
          </a:xfrm>
        </p:spPr>
        <p:txBody>
          <a:bodyPr/>
          <a:lstStyle/>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Adam; Man</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930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EF9381A2-C196-48AE-8A0F-239A530E2D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46048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Names indicate historicity (1 Chron. 21:1-4;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Begetting of other sons and daughters explains the population explosion (Gen. 4:14, 17; 6:1)</a:t>
            </a:r>
          </a:p>
        </p:txBody>
      </p:sp>
      <p:pic>
        <p:nvPicPr>
          <p:cNvPr id="5" name="Picture 4">
            <a:extLst>
              <a:ext uri="{FF2B5EF4-FFF2-40B4-BE49-F238E27FC236}">
                <a16:creationId xmlns:a16="http://schemas.microsoft.com/office/drawing/2014/main" id="{06016773-4E42-43E6-9641-E015B51E2F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814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A697920B-0E75-43B4-B17C-7F2591C302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66804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Names indicate historicity (1 Chron. 21:1-4;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Begetting of other sons and daughters explains the population explosion (Gen. 4:14, 17; 6:1)</a:t>
            </a:r>
          </a:p>
        </p:txBody>
      </p:sp>
      <p:pic>
        <p:nvPicPr>
          <p:cNvPr id="5" name="Picture 4">
            <a:extLst>
              <a:ext uri="{FF2B5EF4-FFF2-40B4-BE49-F238E27FC236}">
                <a16:creationId xmlns:a16="http://schemas.microsoft.com/office/drawing/2014/main" id="{57BCFEC4-6F56-4629-A2C2-F4E6D3CE9D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57698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Names indicate historicity (1 Chron. 21:1-4;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Begetting of other sons and daughters explains the population explosion (Gen. 4:14, 17; 6:1)</a:t>
            </a:r>
          </a:p>
        </p:txBody>
      </p:sp>
      <p:pic>
        <p:nvPicPr>
          <p:cNvPr id="5" name="Picture 4">
            <a:extLst>
              <a:ext uri="{FF2B5EF4-FFF2-40B4-BE49-F238E27FC236}">
                <a16:creationId xmlns:a16="http://schemas.microsoft.com/office/drawing/2014/main" id="{61AEE7C8-B069-4680-A2A2-ED63EB0096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50328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837950"/>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“Probably, so far as I know, there is no professor of Hebrew or Old Testament at any world-class university who does not believe that the writer(s) of Genesis 1–11 intended to convey to their readers the ideas that: (a) creation took place in a series of six days which were the same as the days of 24 hours we now experience. (b) the figures contained in the Genesis genealogies provided by simple addition a chronology from the beginning of the world up to later stages in the biblical story (c) Noah’s flood was understood to be world-wide and extinguish …</a:t>
            </a:r>
          </a:p>
        </p:txBody>
      </p:sp>
      <p:sp>
        <p:nvSpPr>
          <p:cNvPr id="7" name="Rectangle 6">
            <a:extLst>
              <a:ext uri="{FF2B5EF4-FFF2-40B4-BE49-F238E27FC236}">
                <a16:creationId xmlns:a16="http://schemas.microsoft.com/office/drawing/2014/main" id="{3F4259E9-F8CB-4AE0-9D30-0ABD1215DCFD}"/>
              </a:ext>
            </a:extLst>
          </p:cNvPr>
          <p:cNvSpPr/>
          <p:nvPr/>
        </p:nvSpPr>
        <p:spPr>
          <a:xfrm>
            <a:off x="3409950" y="228600"/>
            <a:ext cx="2324100" cy="646331"/>
          </a:xfrm>
          <a:prstGeom prst="rect">
            <a:avLst/>
          </a:prstGeom>
        </p:spPr>
        <p:txBody>
          <a:bodyPr wrap="square" anchor="ctr">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Barr</a:t>
            </a:r>
          </a:p>
        </p:txBody>
      </p:sp>
      <p:pic>
        <p:nvPicPr>
          <p:cNvPr id="1026" name="Picture 2" descr="The Semantics of Biblical Language: Barr, James: 9781592446926 ...">
            <a:extLst>
              <a:ext uri="{FF2B5EF4-FFF2-40B4-BE49-F238E27FC236}">
                <a16:creationId xmlns:a16="http://schemas.microsoft.com/office/drawing/2014/main" id="{0DF823B2-F5F5-4B59-A608-6F259FCE30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12463"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2769E5-2C37-47D7-AC78-BD6CEA62597E}"/>
              </a:ext>
            </a:extLst>
          </p:cNvPr>
          <p:cNvSpPr txBox="1"/>
          <p:nvPr/>
        </p:nvSpPr>
        <p:spPr>
          <a:xfrm>
            <a:off x="723900" y="6172200"/>
            <a:ext cx="7696200" cy="646331"/>
          </a:xfrm>
          <a:prstGeom prst="rect">
            <a:avLst/>
          </a:prstGeom>
          <a:noFill/>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“Letter from Professor James Barr to David C.C. Watson of the UK, dated 23 April 1984.” Cited in Jonathan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Sarfati</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Refuting Compromise: A Biblical and Scientific Refutation of "Progressive Creationism" (Billions of Years), as Popularized by Astronomer Hugh Ross</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Updated and expanded ed. (Powder Springs, GA: Creation Book Publishers, 2014), 134-35.</a:t>
            </a:r>
          </a:p>
        </p:txBody>
      </p:sp>
      <p:pic>
        <p:nvPicPr>
          <p:cNvPr id="8" name="Picture 7">
            <a:extLst>
              <a:ext uri="{FF2B5EF4-FFF2-40B4-BE49-F238E27FC236}">
                <a16:creationId xmlns:a16="http://schemas.microsoft.com/office/drawing/2014/main" id="{F3039BAC-1E54-4914-9740-D9566031BB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22996308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3161550"/>
          </a:xfrm>
        </p:spPr>
        <p:txBody>
          <a:bodyPr/>
          <a:lstStyle/>
          <a:p>
            <a:pPr marL="0" indent="0" algn="just">
              <a:spcBef>
                <a:spcPts val="0"/>
              </a:spcBef>
              <a:buFontTx/>
              <a:buNone/>
              <a:defRPr/>
            </a:pPr>
            <a:r>
              <a:rPr lang="en-US" sz="3000" dirty="0">
                <a:effectLst/>
              </a:rPr>
              <a:t>…human and animal life except for those in the ark. Or, to put it negatively, the apologetic arguments which suppose the ‘days’ of creation to be long eras of time, the figures of years not to be chronological, and the flood to be a merely local Mesopotamian flood, are not taken seriously by any such professors, as far as I know</a:t>
            </a:r>
            <a:r>
              <a:rPr lang="en-US" sz="3000" b="1" dirty="0">
                <a:effectLst/>
              </a:rPr>
              <a:t>.</a:t>
            </a:r>
            <a:r>
              <a:rPr lang="en-US" sz="3000" dirty="0">
                <a:effectLst/>
              </a:rPr>
              <a:t>”</a:t>
            </a:r>
          </a:p>
        </p:txBody>
      </p:sp>
      <p:pic>
        <p:nvPicPr>
          <p:cNvPr id="1026" name="Picture 2" descr="The Semantics of Biblical Language: Barr, James: 9781592446926 ...">
            <a:extLst>
              <a:ext uri="{FF2B5EF4-FFF2-40B4-BE49-F238E27FC236}">
                <a16:creationId xmlns:a16="http://schemas.microsoft.com/office/drawing/2014/main" id="{0DF823B2-F5F5-4B59-A608-6F259FCE30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12463"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D09DD66-BB94-4A72-9CC4-0221917B798F}"/>
              </a:ext>
            </a:extLst>
          </p:cNvPr>
          <p:cNvSpPr/>
          <p:nvPr/>
        </p:nvSpPr>
        <p:spPr>
          <a:xfrm>
            <a:off x="3409950" y="228600"/>
            <a:ext cx="2324100" cy="646331"/>
          </a:xfrm>
          <a:prstGeom prst="rect">
            <a:avLst/>
          </a:prstGeom>
        </p:spPr>
        <p:txBody>
          <a:bodyPr wrap="square" anchor="ctr">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Barr</a:t>
            </a:r>
          </a:p>
        </p:txBody>
      </p:sp>
      <p:sp>
        <p:nvSpPr>
          <p:cNvPr id="6" name="TextBox 5">
            <a:extLst>
              <a:ext uri="{FF2B5EF4-FFF2-40B4-BE49-F238E27FC236}">
                <a16:creationId xmlns:a16="http://schemas.microsoft.com/office/drawing/2014/main" id="{E46A1D45-142B-4ADD-AC4C-583DAC3116EA}"/>
              </a:ext>
            </a:extLst>
          </p:cNvPr>
          <p:cNvSpPr txBox="1"/>
          <p:nvPr/>
        </p:nvSpPr>
        <p:spPr>
          <a:xfrm>
            <a:off x="723900" y="6172200"/>
            <a:ext cx="7696200" cy="646331"/>
          </a:xfrm>
          <a:prstGeom prst="rect">
            <a:avLst/>
          </a:prstGeom>
          <a:noFill/>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“Letter from Professor James Barr to David C.C. Watson of the UK, dated 23 April 1984.” Cited in Jonathan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Sarfati</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Refuting Compromise: A Biblical and Scientific Refutation of "Progressive Creationism" (Billions of Years), as Popularized by Astronomer Hugh Ross</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Updated and expanded ed. (Powder Springs, GA: Creation Book Publishers, 2014), 134-35.</a:t>
            </a:r>
          </a:p>
        </p:txBody>
      </p:sp>
      <p:pic>
        <p:nvPicPr>
          <p:cNvPr id="8" name="Picture 7">
            <a:extLst>
              <a:ext uri="{FF2B5EF4-FFF2-40B4-BE49-F238E27FC236}">
                <a16:creationId xmlns:a16="http://schemas.microsoft.com/office/drawing/2014/main" id="{42A2C962-F7A0-42E8-A894-337500E0D7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018117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16756" y="1371600"/>
            <a:ext cx="7710488" cy="38862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93344" y="4572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3 Outline</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pic>
        <p:nvPicPr>
          <p:cNvPr id="9" name="Picture 8">
            <a:extLst>
              <a:ext uri="{FF2B5EF4-FFF2-40B4-BE49-F238E27FC236}">
                <a16:creationId xmlns:a16="http://schemas.microsoft.com/office/drawing/2014/main" id="{BD29CC96-7E1E-49E0-BE27-CDDA53F5B0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41F75-D0A1-42BA-8F45-9A8B0E3B4D63}"/>
              </a:ext>
            </a:extLst>
          </p:cNvPr>
          <p:cNvSpPr>
            <a:spLocks noGrp="1"/>
          </p:cNvSpPr>
          <p:nvPr>
            <p:ph idx="4294967295"/>
          </p:nvPr>
        </p:nvSpPr>
        <p:spPr>
          <a:xfrm>
            <a:off x="3962400" y="1409700"/>
            <a:ext cx="4953000" cy="4762500"/>
          </a:xfrm>
        </p:spPr>
        <p:txBody>
          <a:bodyPr/>
          <a:lstStyle/>
          <a:p>
            <a:pPr marL="573088" indent="-573088">
              <a:buSzPct val="100000"/>
              <a:buFont typeface="+mj-lt"/>
              <a:buAutoNum type="arabicPeriod"/>
            </a:pPr>
            <a:r>
              <a:rPr lang="en-US" sz="3600" b="1" u="sng" dirty="0">
                <a:solidFill>
                  <a:srgbClr val="FFFFCC"/>
                </a:solidFill>
                <a:effectLst/>
              </a:rPr>
              <a:t>Charles Darwin </a:t>
            </a:r>
          </a:p>
          <a:p>
            <a:pPr marL="573088" indent="-573088">
              <a:buSzPct val="100000"/>
              <a:buFont typeface="+mj-lt"/>
              <a:buAutoNum type="arabicPeriod"/>
            </a:pPr>
            <a:r>
              <a:rPr lang="en-US" sz="3600" dirty="0">
                <a:effectLst/>
              </a:rPr>
              <a:t>Karl Marx </a:t>
            </a:r>
          </a:p>
          <a:p>
            <a:pPr marL="573088" indent="-573088">
              <a:buSzPct val="100000"/>
              <a:buFont typeface="+mj-lt"/>
              <a:buAutoNum type="arabicPeriod"/>
            </a:pPr>
            <a:r>
              <a:rPr lang="en-US" sz="3600" dirty="0">
                <a:effectLst/>
              </a:rPr>
              <a:t>Julius Wellhausen </a:t>
            </a:r>
          </a:p>
          <a:p>
            <a:pPr marL="573088" indent="-573088">
              <a:buSzPct val="100000"/>
              <a:buFont typeface="+mj-lt"/>
              <a:buAutoNum type="arabicPeriod"/>
            </a:pPr>
            <a:r>
              <a:rPr lang="en-US" sz="3600" dirty="0">
                <a:effectLst/>
              </a:rPr>
              <a:t>John Dewey </a:t>
            </a:r>
          </a:p>
          <a:p>
            <a:pPr marL="573088" indent="-573088">
              <a:buSzPct val="100000"/>
              <a:buFont typeface="+mj-lt"/>
              <a:buAutoNum type="arabicPeriod"/>
            </a:pPr>
            <a:r>
              <a:rPr lang="en-US" sz="3600" dirty="0">
                <a:effectLst/>
              </a:rPr>
              <a:t>Sigmund Freud </a:t>
            </a:r>
          </a:p>
          <a:p>
            <a:pPr marL="573088" indent="-573088">
              <a:buSzPct val="100000"/>
              <a:buFont typeface="+mj-lt"/>
              <a:buAutoNum type="arabicPeriod"/>
            </a:pPr>
            <a:r>
              <a:rPr lang="en-US" sz="3600" dirty="0">
                <a:effectLst/>
              </a:rPr>
              <a:t>John Maynard Keynes </a:t>
            </a:r>
          </a:p>
          <a:p>
            <a:pPr marL="573088" indent="-573088">
              <a:buSzPct val="100000"/>
              <a:buFont typeface="+mj-lt"/>
              <a:buAutoNum type="arabicPeriod"/>
            </a:pPr>
            <a:r>
              <a:rPr lang="en-US" sz="3600" dirty="0">
                <a:effectLst/>
              </a:rPr>
              <a:t>Soren Kierkegaard</a:t>
            </a:r>
            <a:endParaRPr lang="en-US" sz="3600" dirty="0"/>
          </a:p>
        </p:txBody>
      </p:sp>
      <p:pic>
        <p:nvPicPr>
          <p:cNvPr id="1028" name="Picture 4" descr="Seven Men Who Rule the World From the Grave by [Dave Breese]">
            <a:extLst>
              <a:ext uri="{FF2B5EF4-FFF2-40B4-BE49-F238E27FC236}">
                <a16:creationId xmlns:a16="http://schemas.microsoft.com/office/drawing/2014/main" id="{B405C6BF-E143-4C2F-9FE2-B8BA750443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409700"/>
            <a:ext cx="31623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B03BC2F-C2A2-4D89-AAA3-97C4D9CD63D8}"/>
              </a:ext>
            </a:extLst>
          </p:cNvPr>
          <p:cNvSpPr txBox="1">
            <a:spLocks noChangeArrowheads="1"/>
          </p:cNvSpPr>
          <p:nvPr/>
        </p:nvSpPr>
        <p:spPr>
          <a:xfrm>
            <a:off x="685800" y="225425"/>
            <a:ext cx="7772400" cy="917575"/>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t>AUTHORSHIP</a:t>
            </a:r>
          </a:p>
        </p:txBody>
      </p:sp>
      <p:pic>
        <p:nvPicPr>
          <p:cNvPr id="5" name="Picture 4">
            <a:extLst>
              <a:ext uri="{FF2B5EF4-FFF2-40B4-BE49-F238E27FC236}">
                <a16:creationId xmlns:a16="http://schemas.microsoft.com/office/drawing/2014/main" id="{F56324E0-AA34-4353-B87B-3B865E8D1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8288029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A third observation is that there are no gaps in the genealogy. Some try to put gaps into the genealogy in order to accommodate the scientific long age of man, but the wording does not allow for that. If the text only said begat, then that would be permissible since the word ‘begat’ does not always require direct father/son relationship. It could mean grandfather, great grandfather, or ancestors and so on. Nevertheless, the wording in this section does not allow for that interpretation. The text does not say simply begat. It gives the years before and after the birth of the seed-son. So this type of language simply does not allow gaps to occur.</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5" name="Picture 4">
            <a:extLst>
              <a:ext uri="{FF2B5EF4-FFF2-40B4-BE49-F238E27FC236}">
                <a16:creationId xmlns:a16="http://schemas.microsoft.com/office/drawing/2014/main" id="{ED295046-2898-4CC4-9E20-924228C315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84719153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628900" y="228600"/>
            <a:ext cx="3886200" cy="914400"/>
          </a:xfrm>
        </p:spPr>
        <p:txBody>
          <a:bodyPr/>
          <a:lstStyle/>
          <a:p>
            <a:pPr algn="ctr" eaLnBrk="1" hangingPunct="1"/>
            <a:r>
              <a:rPr lang="en-US" sz="3600" dirty="0">
                <a:effectLst>
                  <a:outerShdw blurRad="38100" dist="38100" dir="2700000" algn="tl">
                    <a:srgbClr val="000000">
                      <a:alpha val="43137"/>
                    </a:srgbClr>
                  </a:outerShdw>
                </a:effectLst>
              </a:rPr>
              <a:t>Genealogical Gaps?</a:t>
            </a:r>
          </a:p>
        </p:txBody>
      </p:sp>
      <p:sp>
        <p:nvSpPr>
          <p:cNvPr id="132099" name="Rectangle 3"/>
          <p:cNvSpPr>
            <a:spLocks noGrp="1" noChangeArrowheads="1"/>
          </p:cNvSpPr>
          <p:nvPr>
            <p:ph type="body" idx="1"/>
          </p:nvPr>
        </p:nvSpPr>
        <p:spPr>
          <a:xfrm>
            <a:off x="800100" y="1257300"/>
            <a:ext cx="7543800" cy="4343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Internal</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Seth is a descendant of Adam and Eve replacing Abel (4:25)</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Seth named </a:t>
            </a:r>
            <a:r>
              <a:rPr lang="en-US" dirty="0" err="1">
                <a:effectLst>
                  <a:outerShdw blurRad="38100" dist="38100" dir="2700000" algn="tl">
                    <a:srgbClr val="000000">
                      <a:alpha val="43137"/>
                    </a:srgbClr>
                  </a:outerShdw>
                </a:effectLst>
              </a:rPr>
              <a:t>Enosh</a:t>
            </a:r>
            <a:r>
              <a:rPr lang="en-US" dirty="0">
                <a:effectLst>
                  <a:outerShdw blurRad="38100" dist="38100" dir="2700000" algn="tl">
                    <a:srgbClr val="000000">
                      <a:alpha val="43137"/>
                    </a:srgbClr>
                  </a:outerShdw>
                </a:effectLst>
              </a:rPr>
              <a:t> (4:26)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Lamech named Noah (5:29)</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Jude 14</a:t>
            </a:r>
          </a:p>
        </p:txBody>
      </p:sp>
      <p:pic>
        <p:nvPicPr>
          <p:cNvPr id="6" name="Picture 5">
            <a:extLst>
              <a:ext uri="{FF2B5EF4-FFF2-40B4-BE49-F238E27FC236}">
                <a16:creationId xmlns:a16="http://schemas.microsoft.com/office/drawing/2014/main" id="{46979173-CCDF-44CF-A825-C612E99461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92931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3307140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07638764-20BA-4A96-8433-723EEB6641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082485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590800" y="228600"/>
            <a:ext cx="3962400" cy="914400"/>
          </a:xfrm>
        </p:spPr>
        <p:txBody>
          <a:bodyPr/>
          <a:lstStyle/>
          <a:p>
            <a:pPr algn="ctr" eaLnBrk="1" hangingPunct="1"/>
            <a:r>
              <a:rPr lang="en-US" sz="3600" dirty="0">
                <a:effectLst>
                  <a:outerShdw blurRad="38100" dist="38100" dir="2700000" algn="tl">
                    <a:srgbClr val="000000">
                      <a:alpha val="43137"/>
                    </a:srgbClr>
                  </a:outerShdw>
                </a:effectLst>
              </a:rPr>
              <a:t>Genealogical Gaps?</a:t>
            </a:r>
          </a:p>
        </p:txBody>
      </p:sp>
      <p:sp>
        <p:nvSpPr>
          <p:cNvPr id="133123" name="Rectangle 3"/>
          <p:cNvSpPr>
            <a:spLocks noGrp="1" noChangeArrowheads="1"/>
          </p:cNvSpPr>
          <p:nvPr>
            <p:ph type="body" idx="1"/>
          </p:nvPr>
        </p:nvSpPr>
        <p:spPr>
          <a:xfrm>
            <a:off x="457200" y="1143000"/>
            <a:ext cx="8229600" cy="5257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1:1-17?</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Matt 1:8-9; 1 </a:t>
            </a:r>
            <a:r>
              <a:rPr lang="en-US" dirty="0" err="1">
                <a:effectLst>
                  <a:outerShdw blurRad="38100" dist="38100" dir="2700000" algn="tl">
                    <a:srgbClr val="000000">
                      <a:alpha val="43137"/>
                    </a:srgbClr>
                  </a:outerShdw>
                </a:effectLst>
              </a:rPr>
              <a:t>Chr</a:t>
            </a:r>
            <a:r>
              <a:rPr lang="en-US" dirty="0">
                <a:effectLst>
                  <a:outerShdw blurRad="38100" dist="38100" dir="2700000" algn="tl">
                    <a:srgbClr val="000000">
                      <a:alpha val="43137"/>
                    </a:srgbClr>
                  </a:outerShdw>
                </a:effectLst>
              </a:rPr>
              <a:t> 3:10-12</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Larger portion of history</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Age of father at the time the son is born</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Matt 1:17 (3 groups of 14)</a:t>
            </a:r>
          </a:p>
          <a:p>
            <a:pPr marL="914400" lvl="1" indent="-457200" eaLnBrk="1" hangingPunct="1">
              <a:spcBef>
                <a:spcPts val="0"/>
              </a:spcBef>
              <a:spcAft>
                <a:spcPts val="2400"/>
              </a:spcAft>
              <a:defRPr/>
            </a:pPr>
            <a:r>
              <a:rPr lang="en-US" i="1" dirty="0">
                <a:effectLst>
                  <a:outerShdw blurRad="38100" dist="38100" dir="2700000" algn="tl">
                    <a:srgbClr val="000000">
                      <a:alpha val="43137"/>
                    </a:srgbClr>
                  </a:outerShdw>
                </a:effectLst>
              </a:rPr>
              <a:t>Gematria</a:t>
            </a:r>
            <a:r>
              <a:rPr lang="en-US" dirty="0">
                <a:effectLst>
                  <a:outerShdw blurRad="38100" dist="38100" dir="2700000" algn="tl">
                    <a:srgbClr val="000000">
                      <a:alpha val="43137"/>
                    </a:srgbClr>
                  </a:outerShdw>
                </a:effectLst>
              </a:rPr>
              <a:t> (sum of Hebrew letters in David’s name adds up to 14)</a:t>
            </a:r>
            <a:endParaRPr lang="en-US" sz="36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9C8F9C2-6370-4080-A622-E73EB2904E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732134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3"/>
            <a:ext cx="8915400" cy="3809998"/>
          </a:xfrm>
        </p:spPr>
        <p:txBody>
          <a:bodyPr/>
          <a:lstStyle/>
          <a:p>
            <a:pPr marL="457200" indent="-457200" algn="just" eaLnBrk="1" hangingPunct="1">
              <a:spcBef>
                <a:spcPts val="0"/>
              </a:spcBef>
              <a:spcAft>
                <a:spcPts val="2400"/>
              </a:spcAft>
              <a:defRPr/>
            </a:pPr>
            <a:r>
              <a:rPr lang="en-US" dirty="0"/>
              <a:t>Earliest Gospel written to Hebrew-Christians</a:t>
            </a:r>
          </a:p>
          <a:p>
            <a:pPr marL="457200" indent="-457200" algn="just" eaLnBrk="1" hangingPunct="1">
              <a:spcBef>
                <a:spcPts val="0"/>
              </a:spcBef>
              <a:spcAft>
                <a:spcPts val="2400"/>
              </a:spcAft>
              <a:defRPr/>
            </a:pPr>
            <a:r>
              <a:rPr lang="en-US" dirty="0"/>
              <a:t>To explain that Jesus in whom they had believed was indeed the long-awaited </a:t>
            </a:r>
            <a:r>
              <a:rPr lang="en-US" b="1" u="sng" dirty="0">
                <a:solidFill>
                  <a:srgbClr val="FFFFCC"/>
                </a:solidFill>
              </a:rPr>
              <a:t>Jewish Messiah</a:t>
            </a:r>
          </a:p>
          <a:p>
            <a:pPr marL="457200" indent="-457200" algn="just" eaLnBrk="1" hangingPunct="1">
              <a:spcBef>
                <a:spcPts val="0"/>
              </a:spcBef>
              <a:spcAft>
                <a:spcPts val="2400"/>
              </a:spcAft>
              <a:defRPr/>
            </a:pPr>
            <a:r>
              <a:rPr lang="en-US" dirty="0"/>
              <a:t>To explain why the kingdom had been </a:t>
            </a:r>
            <a:r>
              <a:rPr lang="en-US" b="1" u="sng" dirty="0">
                <a:solidFill>
                  <a:srgbClr val="FFFFCC"/>
                </a:solidFill>
              </a:rPr>
              <a:t>postponed</a:t>
            </a:r>
            <a:r>
              <a:rPr lang="en-US" dirty="0"/>
              <a:t> despite the fact that the king had arrived</a:t>
            </a:r>
          </a:p>
          <a:p>
            <a:pPr marL="457200" indent="-457200" algn="just" eaLnBrk="1" hangingPunct="1">
              <a:spcBef>
                <a:spcPts val="0"/>
              </a:spcBef>
              <a:spcAft>
                <a:spcPts val="2400"/>
              </a:spcAft>
              <a:defRPr/>
            </a:pPr>
            <a:r>
              <a:rPr lang="en-US" dirty="0"/>
              <a:t>To explain the </a:t>
            </a:r>
            <a:r>
              <a:rPr lang="en-US" b="1" u="sng" dirty="0">
                <a:solidFill>
                  <a:srgbClr val="FFFFCC"/>
                </a:solidFill>
              </a:rPr>
              <a:t>interim program</a:t>
            </a:r>
            <a:r>
              <a:rPr lang="en-US" dirty="0"/>
              <a:t> of God during the kingdom’s absence</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a:stretch>
            <a:fillRect/>
          </a:stretch>
        </p:blipFill>
        <p:spPr bwMode="auto">
          <a:xfrm>
            <a:off x="406400" y="304800"/>
            <a:ext cx="83312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2893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ematria of david"/>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547"/>
          <a:stretch/>
        </p:blipFill>
        <p:spPr bwMode="auto">
          <a:xfrm>
            <a:off x="533400" y="1219200"/>
            <a:ext cx="8077200" cy="3886200"/>
          </a:xfrm>
          <a:prstGeom prst="rect">
            <a:avLst/>
          </a:prstGeom>
          <a:noFill/>
        </p:spPr>
      </p:pic>
    </p:spTree>
    <p:extLst>
      <p:ext uri="{BB962C8B-B14F-4D97-AF65-F5344CB8AC3E}">
        <p14:creationId xmlns:p14="http://schemas.microsoft.com/office/powerpoint/2010/main" val="54650634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Names indicate historicity (1 Chron. 21:1-4;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Begetting of other sons and daughters explains the population explosion (Gen. 4:14, 17; 6:1)</a:t>
            </a:r>
          </a:p>
        </p:txBody>
      </p:sp>
      <p:pic>
        <p:nvPicPr>
          <p:cNvPr id="5" name="Picture 4">
            <a:extLst>
              <a:ext uri="{FF2B5EF4-FFF2-40B4-BE49-F238E27FC236}">
                <a16:creationId xmlns:a16="http://schemas.microsoft.com/office/drawing/2014/main" id="{B4052A00-6F52-4293-9546-3FC3001FD5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03272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If it is further assumed that, on the average, these children grew to maturity, married, and began to have children of their own by the time their parents were eighty years old, and that the parents lived through an average of five such ‘generations,’ or four hundred years, then </a:t>
            </a:r>
            <a:r>
              <a:rPr lang="en-US" sz="2900" b="1" u="sng" dirty="0">
                <a:solidFill>
                  <a:srgbClr val="FFFFCC"/>
                </a:solidFill>
                <a:effectLst>
                  <a:outerShdw blurRad="38100" dist="38100" dir="2700000" algn="tl">
                    <a:srgbClr val="000000">
                      <a:alpha val="43137"/>
                    </a:srgbClr>
                  </a:outerShdw>
                </a:effectLst>
              </a:rPr>
              <a:t>it can easily be calculated that the earth had acquired within its first eight hundred years (presumably approximately the lifetime of Cain, as a minimum) a population of at least one hundred and twenty thousand</a:t>
            </a:r>
            <a:r>
              <a:rPr lang="en-US" sz="2900" dirty="0">
                <a:effectLst>
                  <a:outerShdw blurRad="38100" dist="38100" dir="2700000" algn="tl">
                    <a:srgbClr val="000000">
                      <a:alpha val="43137"/>
                    </a:srgbClr>
                  </a:outerShdw>
                </a:effectLst>
              </a:rPr>
              <a:t>. It is probable that the figure was much more than this, since people lived to greater ages than assumed and probably had many more children than assumed.</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a:t>
            </a:r>
          </a:p>
        </p:txBody>
      </p:sp>
      <p:pic>
        <p:nvPicPr>
          <p:cNvPr id="1026" name="Picture 2" descr="Genesis Record: Morris, Henry M.: 9780801072826: Amazon.com: Books">
            <a:extLst>
              <a:ext uri="{FF2B5EF4-FFF2-40B4-BE49-F238E27FC236}">
                <a16:creationId xmlns:a16="http://schemas.microsoft.com/office/drawing/2014/main" id="{E0DE3746-F58C-4180-8AF2-4026FCDE5A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8BE58E-C7CF-4ACA-AEEE-CAFB732DFE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11597844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a:t>
            </a:r>
            <a:r>
              <a:rPr lang="en-US" sz="2750" b="1" u="sng" dirty="0">
                <a:solidFill>
                  <a:srgbClr val="FFFFCC"/>
                </a:solidFill>
                <a:effectLst>
                  <a:outerShdw blurRad="38100" dist="38100" dir="2700000" algn="tl">
                    <a:srgbClr val="000000">
                      <a:alpha val="43137"/>
                    </a:srgbClr>
                  </a:outerShdw>
                </a:effectLst>
              </a:rPr>
              <a:t>when men began to multiply on the face of the land</a:t>
            </a:r>
            <a:r>
              <a:rPr lang="en-US" sz="2750" dirty="0">
                <a:effectLst>
                  <a:outerShdw blurRad="38100" dist="38100" dir="2700000" algn="tl">
                    <a:srgbClr val="000000">
                      <a:alpha val="43137"/>
                    </a:srgbClr>
                  </a:outerShdw>
                </a:effectLst>
              </a:rPr>
              <a:t>,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3555912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3733800"/>
          </a:xfrm>
        </p:spPr>
        <p:txBody>
          <a:bodyPr/>
          <a:lstStyle/>
          <a:p>
            <a:pPr marL="0" indent="0" algn="just">
              <a:buNone/>
            </a:pPr>
            <a:r>
              <a:rPr lang="en-US" altLang="en-US" dirty="0">
                <a:effectLst>
                  <a:outerShdw blurRad="38100" dist="38100" dir="2700000" algn="tl">
                    <a:srgbClr val="000000">
                      <a:alpha val="43137"/>
                    </a:srgbClr>
                  </a:outerShdw>
                </a:effectLst>
              </a:rPr>
              <a:t>“The ancient quibble about ‘Cain’s wife’ is thus seen to be quite trivial. </a:t>
            </a:r>
            <a:r>
              <a:rPr lang="en-US" dirty="0">
                <a:effectLst>
                  <a:outerShdw blurRad="38100" dist="38100" dir="2700000" algn="tl">
                    <a:srgbClr val="000000">
                      <a:alpha val="43137"/>
                    </a:srgbClr>
                  </a:outerShdw>
                </a:effectLst>
              </a:rPr>
              <a:t>Long before Cain died, there was a large population in the earth. By the time of the Deluge, 1,656 years after Creation by the Ussher chronology, even using the above conservative assumptions, the world population would have been </a:t>
            </a:r>
            <a:r>
              <a:rPr lang="en-US" b="1" u="sng" dirty="0">
                <a:solidFill>
                  <a:srgbClr val="FFFFCC"/>
                </a:solidFill>
                <a:effectLst>
                  <a:outerShdw blurRad="38100" dist="38100" dir="2700000" algn="tl">
                    <a:srgbClr val="000000">
                      <a:alpha val="43137"/>
                    </a:srgbClr>
                  </a:outerShdw>
                </a:effectLst>
              </a:rPr>
              <a:t>at least seven billion people!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5A55C9-7FD2-476C-AE12-65D4BF09B9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1584269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ea typeface="+mn-ea"/>
                <a:cs typeface="+mn-cs"/>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0E495FC1-DD10-43D4-8CF3-392A1854D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1724554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342900" y="1600200"/>
            <a:ext cx="8458200" cy="4460875"/>
          </a:xfrm>
        </p:spPr>
        <p:txBody>
          <a:bodyPr/>
          <a:lstStyle/>
          <a:p>
            <a:pPr marL="461963" indent="-461963" algn="just" eaLnBrk="1" hangingPunct="1">
              <a:spcBef>
                <a:spcPts val="0"/>
              </a:spcBef>
              <a:spcAft>
                <a:spcPts val="2400"/>
              </a:spcAft>
              <a:defRPr/>
            </a:pPr>
            <a:r>
              <a:rPr lang="en-US" dirty="0"/>
              <a:t>Implied – Gen. 1:6-7; Ps. 148:4</a:t>
            </a:r>
          </a:p>
          <a:p>
            <a:pPr marL="461963" indent="-461963" algn="just" eaLnBrk="1" hangingPunct="1">
              <a:spcBef>
                <a:spcPts val="0"/>
              </a:spcBef>
              <a:spcAft>
                <a:spcPts val="2400"/>
              </a:spcAft>
              <a:defRPr/>
            </a:pPr>
            <a:r>
              <a:rPr lang="en-US" dirty="0"/>
              <a:t>Explains</a:t>
            </a:r>
          </a:p>
          <a:p>
            <a:pPr marL="914400" lvl="1" indent="-457200" algn="just" eaLnBrk="1" hangingPunct="1">
              <a:spcBef>
                <a:spcPts val="0"/>
              </a:spcBef>
              <a:spcAft>
                <a:spcPts val="2400"/>
              </a:spcAft>
              <a:defRPr/>
            </a:pPr>
            <a:r>
              <a:rPr lang="en-US" sz="2800" dirty="0"/>
              <a:t>Long life spans of early man – Gen. 5:5, 27</a:t>
            </a:r>
          </a:p>
          <a:p>
            <a:pPr marL="914400" lvl="1" indent="-457200" algn="just" eaLnBrk="1" hangingPunct="1">
              <a:spcBef>
                <a:spcPts val="0"/>
              </a:spcBef>
              <a:spcAft>
                <a:spcPts val="2400"/>
              </a:spcAft>
              <a:defRPr/>
            </a:pPr>
            <a:r>
              <a:rPr lang="en-US" sz="2800" dirty="0"/>
              <a:t>Strange beasts – (Gen. 1:24-25; Job 40‒41)</a:t>
            </a:r>
          </a:p>
          <a:p>
            <a:pPr marL="914400" lvl="1" indent="-457200" algn="just" eaLnBrk="1" hangingPunct="1">
              <a:spcBef>
                <a:spcPts val="0"/>
              </a:spcBef>
              <a:spcAft>
                <a:spcPts val="2400"/>
              </a:spcAft>
              <a:defRPr/>
            </a:pPr>
            <a:r>
              <a:rPr lang="en-US" sz="2800" dirty="0"/>
              <a:t>Where the flood waters came from – (Gen. 2:5-6)</a:t>
            </a:r>
          </a:p>
          <a:p>
            <a:pPr marL="914400" lvl="1" indent="-457200" algn="just" eaLnBrk="1" hangingPunct="1">
              <a:spcBef>
                <a:spcPts val="0"/>
              </a:spcBef>
              <a:spcAft>
                <a:spcPts val="2400"/>
              </a:spcAft>
              <a:defRPr/>
            </a:pPr>
            <a:r>
              <a:rPr lang="en-US" sz="2800" dirty="0"/>
              <a:t>Why man’s post-flood life span cut short –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rotWithShape="1">
          <a:blip r:embed="rId2" cstate="print"/>
          <a:srcRect l="1330" t="4427" r="8162" b="7032"/>
          <a:stretch/>
        </p:blipFill>
        <p:spPr bwMode="auto">
          <a:xfrm>
            <a:off x="295835" y="228600"/>
            <a:ext cx="855233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334000"/>
          </a:xfrm>
        </p:spPr>
        <p:txBody>
          <a:bodyPr/>
          <a:lstStyle/>
          <a:p>
            <a:pPr marL="0" marR="0" indent="0" algn="just">
              <a:spcBef>
                <a:spcPts val="0"/>
              </a:spcBef>
              <a:spcAft>
                <a:spcPts val="0"/>
              </a:spcAft>
              <a:buNone/>
            </a:pPr>
            <a:r>
              <a:rPr lang="en-US" altLang="en-US" sz="2700"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...the upper waters would provide a sort of protective canopy (‘a tent to dwell in’) for earth’s inhabitants, and the space between would provide an atmospheric reservoir to maintain the breath of life...The ‘waters above the firmament’ thus probably constituted a vast blanket of water vapor above the troposphere and possibly above the stratosphere as well, in the high-temperature region now known as the ionosphere, and extending far into space. They could not have been the clouds of water...there was no ‘rain upon the earth’ in those days (Genesis 2:5), nor any ‘bow in the cloud’ (Genesis 9:13), both of which must have been present if these upper waters represented merely the regime of clouds which functions in the present hydrologic economy.” </a:t>
            </a:r>
            <a:endParaRPr lang="en-US" altLang="en-US" sz="27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F1BED4-BEA9-4200-BB9E-0926276BC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5335033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266730"/>
          </a:xfrm>
        </p:spPr>
        <p:txBody>
          <a:bodyPr/>
          <a:lstStyle/>
          <a:p>
            <a:pPr marL="0" marR="0" indent="0" algn="just">
              <a:spcBef>
                <a:spcPts val="0"/>
              </a:spcBef>
              <a:spcAft>
                <a:spcPts val="0"/>
              </a:spcAft>
              <a:buNone/>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The concept of an antediluvian water canopy over the earth has appeared in many writings, both ancient and modern...Furthermore, a vapor canopy could be more easily maintained aloft and would serve much more effectively as a marvelous sustainer of vigorous life conditions on the earth...Since water vapor has the ability both to transmit incoming solar radiation and to retain and disperse much of the radiation reflected from the earth’s surface, it would serve as a global greenhouse, maintaining an essentially uniformly pleasant warm temperature all over the world...The combination of warm temperature and adequate moisture everywhere would be conducive later to extensive stands of lush vegetation all over the world, with no barren deserts or ice caps.”</a:t>
            </a:r>
            <a:endParaRPr lang="en-US" altLang="en-US" sz="2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8E737B-E2CB-486C-956D-2EC5A3A4D7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545506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6" name="Picture 5">
            <a:extLst>
              <a:ext uri="{FF2B5EF4-FFF2-40B4-BE49-F238E27FC236}">
                <a16:creationId xmlns:a16="http://schemas.microsoft.com/office/drawing/2014/main" id="{2EFB18F7-FB67-4B8E-8390-22EC731F8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3867" y="1439332"/>
            <a:ext cx="9144000" cy="5198997"/>
          </a:xfrm>
        </p:spPr>
        <p:txBody>
          <a:bodyPr/>
          <a:lstStyle/>
          <a:p>
            <a:pPr marL="0" marR="0" indent="0" algn="just">
              <a:spcBef>
                <a:spcPts val="0"/>
              </a:spcBef>
              <a:spcAft>
                <a:spcPts val="0"/>
              </a:spcAft>
              <a:buNone/>
            </a:pPr>
            <a:r>
              <a:rPr lang="en-US" altLang="en-US"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 vapor canopy would also be highly effective in filtering out ultraviolet radiations, cosmic rays, and other destructive energies from outer space. These are known to be the source of both somatic and genetic mutations, which decrease the viability of the individual and the species, respectively. Thus the canopy would contribute effectively to human and animal health and longevity...Later, when needed, these upper waters would provide the reservoir from which God would send the great Flood, to save the godly remnant from the hopelessly corrupt population of that day...</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2B557C-2948-4710-9C62-EF8CF760E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96327814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years here are normal years. They are not months, as some people have tried to make them, again, only to accommodate the assumption that no one could have ever lived as long as the Bible shows them living. If months were indicated rather than years, some of these people would have given birth to children while they were themselves children.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5" name="Picture 4">
            <a:extLst>
              <a:ext uri="{FF2B5EF4-FFF2-40B4-BE49-F238E27FC236}">
                <a16:creationId xmlns:a16="http://schemas.microsoft.com/office/drawing/2014/main" id="{C390F64D-BC68-4D9E-821E-19357F5A2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16739750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ea typeface="+mn-ea"/>
                <a:cs typeface="+mn-cs"/>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9E8639FB-CAE7-42DA-A4B6-9CA91D389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03634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8520" y="3230880"/>
            <a:ext cx="2346961" cy="1645920"/>
          </a:xfrm>
          <a:prstGeom prst="rect">
            <a:avLst/>
          </a:prstGeom>
        </p:spPr>
      </p:pic>
    </p:spTree>
    <p:extLst>
      <p:ext uri="{BB962C8B-B14F-4D97-AF65-F5344CB8AC3E}">
        <p14:creationId xmlns:p14="http://schemas.microsoft.com/office/powerpoint/2010/main" val="326639642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5" name="Picture 4">
            <a:extLst>
              <a:ext uri="{FF2B5EF4-FFF2-40B4-BE49-F238E27FC236}">
                <a16:creationId xmlns:a16="http://schemas.microsoft.com/office/drawing/2014/main" id="{EC55ADB4-5D1C-464B-A80E-C2F9627D7C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8520" y="3230880"/>
            <a:ext cx="2346961" cy="1645920"/>
          </a:xfrm>
          <a:prstGeom prst="rect">
            <a:avLst/>
          </a:prstGeom>
        </p:spPr>
      </p:pic>
    </p:spTree>
    <p:extLst>
      <p:ext uri="{BB962C8B-B14F-4D97-AF65-F5344CB8AC3E}">
        <p14:creationId xmlns:p14="http://schemas.microsoft.com/office/powerpoint/2010/main" val="52113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172184246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ea typeface="+mn-ea"/>
                <a:cs typeface="+mn-cs"/>
              </a:rPr>
              <a:t>Monotony allows easy memorization and immediately draws attention to deviations</a:t>
            </a:r>
          </a:p>
        </p:txBody>
      </p:sp>
      <p:pic>
        <p:nvPicPr>
          <p:cNvPr id="5" name="Picture 4">
            <a:extLst>
              <a:ext uri="{FF2B5EF4-FFF2-40B4-BE49-F238E27FC236}">
                <a16:creationId xmlns:a16="http://schemas.microsoft.com/office/drawing/2014/main" id="{A42A88E5-04EE-434F-BDC8-5EE153BD39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509236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97EBE0D9-7070-48ED-B49C-EA6F3367F4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14687974-41C3-4C8A-9504-FF8394D8AD7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3142631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5:6-8</a:t>
            </a:r>
          </a:p>
        </p:txBody>
      </p:sp>
      <p:sp>
        <p:nvSpPr>
          <p:cNvPr id="124931" name="Rectangle 3"/>
          <p:cNvSpPr>
            <a:spLocks noGrp="1" noChangeArrowheads="1"/>
          </p:cNvSpPr>
          <p:nvPr>
            <p:ph type="body" idx="1"/>
          </p:nvPr>
        </p:nvSpPr>
        <p:spPr>
          <a:xfrm>
            <a:off x="914400" y="1600200"/>
            <a:ext cx="7315200" cy="4495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Seth; Substitute</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105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E84D6A45-0B39-4678-B4EA-0E2B633211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2037817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743200" y="1549920"/>
            <a:ext cx="6324600" cy="4837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war against Satan, God counteracted the murder of Abel by giving Adam and Eve another godly son named Seth (Gen. 4:25).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this name means ‘substitute,’ it is apparent that God meant Seth to be a substitute for Abel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 C.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Leupold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226). The genealogies found in Genesis 5; 11:10–32; and Luke 3:23–38 reveal that God also intended the Redeemer to come through Seth’s line of descent.”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226.</a:t>
            </a:r>
            <a:endParaRPr lang="en-US" sz="16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A9515F8E-5078-4178-8456-23EDAF1E7CC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pic>
        <p:nvPicPr>
          <p:cNvPr id="1026" name="Picture 2" descr="What on Earth Is God Doing?: Satan's Conflict with God by Renald E.  Showers, Showers, Paperback | Barnes &amp; Noble®">
            <a:extLst>
              <a:ext uri="{FF2B5EF4-FFF2-40B4-BE49-F238E27FC236}">
                <a16:creationId xmlns:a16="http://schemas.microsoft.com/office/drawing/2014/main" id="{B572D6B9-C40F-4F9B-921B-E10DFAC95B5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52400" y="1676400"/>
            <a:ext cx="2400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883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Line through which the messianic blessing (Gen. 3:15) would come</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From Adam (Gen. 5:1) to Noah (Gen. 5:32)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t>Knowledge of the </a:t>
            </a:r>
            <a:r>
              <a:rPr lang="en-US" i="1" dirty="0"/>
              <a:t>protevangelium</a:t>
            </a:r>
            <a:r>
              <a:rPr lang="en-US" dirty="0"/>
              <a:t> (Gen. 3:15) was obviously passed down given Adam’s advanced age at his death (Gen. 5:5)</a:t>
            </a:r>
            <a:endParaRPr lang="en-US" dirty="0">
              <a:effectLst>
                <a:outerShdw blurRad="38100" dist="38100" dir="2700000" algn="tl">
                  <a:srgbClr val="000000">
                    <a:alpha val="43137"/>
                  </a:srgbClr>
                </a:outerShdw>
              </a:effectLst>
              <a:ea typeface="+mn-ea"/>
              <a:cs typeface="+mn-cs"/>
            </a:endParaRPr>
          </a:p>
        </p:txBody>
      </p:sp>
      <p:pic>
        <p:nvPicPr>
          <p:cNvPr id="6" name="Picture 5">
            <a:extLst>
              <a:ext uri="{FF2B5EF4-FFF2-40B4-BE49-F238E27FC236}">
                <a16:creationId xmlns:a16="http://schemas.microsoft.com/office/drawing/2014/main" id="{AB142029-1200-46D9-8A0C-2952FF168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46039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3B412E3B-5B0B-4413-94CE-1C13B0DB56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F0BB9B70-EB12-4C19-8F9B-4DCD5B375B82}"/>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6286710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5:9-11</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Enosh; Frailty</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815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230DDC5B-E3CB-4131-8C89-AE822D8D4F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345367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F03D50D-1F04-4822-847B-4B44C9B1E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D410B6CD-673E-4CDB-BF22-C18CF77B6923}"/>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807657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5:12-14</a:t>
            </a:r>
          </a:p>
        </p:txBody>
      </p:sp>
      <p:sp>
        <p:nvSpPr>
          <p:cNvPr id="124931" name="Rectangle 3"/>
          <p:cNvSpPr>
            <a:spLocks noGrp="1" noChangeArrowheads="1"/>
          </p:cNvSpPr>
          <p:nvPr>
            <p:ph type="body" idx="1"/>
          </p:nvPr>
        </p:nvSpPr>
        <p:spPr>
          <a:xfrm>
            <a:off x="914399" y="1600200"/>
            <a:ext cx="7343775"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Kenan; smith</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840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781677D0-F783-484B-90D6-EEF4DD68FC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6816487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8A34C277-DF9A-4ADD-8B92-3E6F8FC3F2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0E951FB-A9F4-427F-8249-8B51185CF4C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9123376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5:15-17</a:t>
            </a:r>
          </a:p>
        </p:txBody>
      </p:sp>
      <p:sp>
        <p:nvSpPr>
          <p:cNvPr id="124931" name="Rectangle 3"/>
          <p:cNvSpPr>
            <a:spLocks noGrp="1" noChangeArrowheads="1"/>
          </p:cNvSpPr>
          <p:nvPr>
            <p:ph type="body" idx="1"/>
          </p:nvPr>
        </p:nvSpPr>
        <p:spPr>
          <a:xfrm>
            <a:off x="914400" y="1600200"/>
            <a:ext cx="7467600" cy="50292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Mahalalel; praise God</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830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895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13AE9F5F-8AC1-45AB-B0F4-351B15FC91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847145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841ED68D-07C2-4559-A8D3-A67F1B0FFF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F8E101BC-DEF4-4BE9-8293-4315C5C03B7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6312059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5:18-20</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descent</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162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60176857-2214-4B0D-93A4-9A50925FA9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3381167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28472B92-5A81-4AE1-934D-BD16276C19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BD2C19AF-8CEB-4C31-AF4F-0596F3ACE92B}"/>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3036210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5:21-24</a:t>
            </a:r>
          </a:p>
        </p:txBody>
      </p:sp>
      <p:sp>
        <p:nvSpPr>
          <p:cNvPr id="124931" name="Rectangle 3"/>
          <p:cNvSpPr>
            <a:spLocks noGrp="1" noChangeArrowheads="1"/>
          </p:cNvSpPr>
          <p:nvPr>
            <p:ph type="body" idx="1"/>
          </p:nvPr>
        </p:nvSpPr>
        <p:spPr>
          <a:xfrm>
            <a:off x="914400" y="1600200"/>
            <a:ext cx="7315200" cy="4876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dedication</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p:txBody>
      </p:sp>
      <p:pic>
        <p:nvPicPr>
          <p:cNvPr id="7" name="Picture 6">
            <a:extLst>
              <a:ext uri="{FF2B5EF4-FFF2-40B4-BE49-F238E27FC236}">
                <a16:creationId xmlns:a16="http://schemas.microsoft.com/office/drawing/2014/main" id="{5DE2D834-B3F4-4196-89A9-BD08534924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88773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4974240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CC"/>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kern="1200" dirty="0">
                          <a:solidFill>
                            <a:srgbClr val="C00000"/>
                          </a:solidFill>
                          <a:latin typeface="Calibri" panose="020F0502020204030204" pitchFamily="34" charset="0"/>
                          <a:ea typeface="+mn-ea"/>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ENOSH</a:t>
                      </a: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IRAD</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MEHUJAEL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METHUSHAEL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931962392"/>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549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C417A7B-9D95-4DF9-AE98-7EDFCA6302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457892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b="1" u="sng" dirty="0">
                <a:solidFill>
                  <a:srgbClr val="FFFFCC"/>
                </a:solidFill>
              </a:rPr>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BD2F334D-BE86-40C1-8E7A-C8DC21CD6C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837745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578000825"/>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extLst>
              <p:ext uri="{D42A27DB-BD31-4B8C-83A1-F6EECF244321}">
                <p14:modId xmlns:p14="http://schemas.microsoft.com/office/powerpoint/2010/main" val="939622595"/>
              </p:ext>
            </p:extLst>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CC"/>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kern="1200" dirty="0">
                          <a:solidFill>
                            <a:srgbClr val="C00000"/>
                          </a:solidFill>
                          <a:latin typeface="Calibri" panose="020F0502020204030204" pitchFamily="34" charset="0"/>
                          <a:ea typeface="+mn-ea"/>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ENOSH</a:t>
                      </a: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IRAD</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MEHUJAEL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METHUSHAEL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341139491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600199"/>
            <a:ext cx="8984931" cy="4755649"/>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7" name="Picture 6">
            <a:extLst>
              <a:ext uri="{FF2B5EF4-FFF2-40B4-BE49-F238E27FC236}">
                <a16:creationId xmlns:a16="http://schemas.microsoft.com/office/drawing/2014/main" id="{D2727DBD-68B0-45FA-9384-8D5428514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873332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4478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571176" y="1676400"/>
            <a:ext cx="3344224" cy="3200400"/>
          </a:xfrm>
          <a:prstGeom prst="ellipse">
            <a:avLst/>
          </a:prstGeom>
        </p:spPr>
      </p:pic>
      <p:pic>
        <p:nvPicPr>
          <p:cNvPr id="5" name="Picture 4">
            <a:extLst>
              <a:ext uri="{FF2B5EF4-FFF2-40B4-BE49-F238E27FC236}">
                <a16:creationId xmlns:a16="http://schemas.microsoft.com/office/drawing/2014/main" id="{1E17F2D0-5FB3-4875-B9F6-A5A07889F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latin typeface="Calibri" panose="020F0502020204030204" pitchFamily="34" charset="0"/>
                <a:cs typeface="Calibri" panose="020F0502020204030204" pitchFamily="34" charset="0"/>
              </a:rPr>
              <a:t> Behold, I tell you a mystery; we will not all sleep, but we will all be changed.”</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685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97208057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12901</TotalTime>
  <Words>6392</Words>
  <Application>Microsoft Office PowerPoint</Application>
  <PresentationFormat>On-screen Show (4:3)</PresentationFormat>
  <Paragraphs>554</Paragraphs>
  <Slides>129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129</vt:i4>
      </vt:variant>
    </vt:vector>
  </HeadingPairs>
  <TitlesOfParts>
    <vt:vector size="134" baseType="lpstr">
      <vt:lpstr>Calibri</vt:lpstr>
      <vt:lpstr>system-ui</vt:lpstr>
      <vt:lpstr>Times New Roman</vt:lpstr>
      <vt:lpstr>Wingdings</vt:lpstr>
      <vt:lpstr>Azure</vt:lpstr>
      <vt:lpstr>PowerPoint Presentation</vt:lpstr>
      <vt:lpstr>GENESIS STRUCTURE</vt:lpstr>
      <vt:lpstr>GENESIS STRUCTURE</vt:lpstr>
      <vt:lpstr>GENESIS STRUCTURE</vt:lpstr>
      <vt:lpstr>PowerPoint Presentation</vt:lpstr>
      <vt:lpstr>PowerPoint Presentation</vt:lpstr>
      <vt:lpstr>Genesis 4 Outline</vt:lpstr>
      <vt:lpstr>Genealogy  (Gen 5)</vt:lpstr>
      <vt:lpstr>Genesis 5 Outline</vt:lpstr>
      <vt:lpstr>Genesis 5 Outline</vt:lpstr>
      <vt:lpstr>Genesis 5 Outline</vt:lpstr>
      <vt:lpstr>PowerPoint Presentation</vt:lpstr>
      <vt:lpstr>PowerPoint Presentation</vt:lpstr>
      <vt:lpstr>Toledoth  “And These Are the Generations of…”</vt:lpstr>
      <vt:lpstr>Toledoth  “And These Are the Generations of…”</vt:lpstr>
      <vt:lpstr>PowerPoint Presentation</vt:lpstr>
      <vt:lpstr>PowerPoint Presentation</vt:lpstr>
      <vt:lpstr>PowerPoint Presentation</vt:lpstr>
      <vt:lpstr>PowerPoint Presentation</vt:lpstr>
      <vt:lpstr>Ungodly Line of Cain (Gen 4:16-24)</vt:lpstr>
      <vt:lpstr>Technological Advancement Genesis 4:20-22</vt:lpstr>
      <vt:lpstr>The Genius of Ancient Man (Gen 4:19)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1:1–2:3 Outline</vt:lpstr>
      <vt:lpstr>Genesis 5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Six-Fold Pattern Genesis 5:3-5</vt:lpstr>
      <vt:lpstr>Six-fold Repetition: Significance (Gen 5)</vt:lpstr>
      <vt:lpstr>Six-fold Repetition: Significance (Gen 5)</vt:lpstr>
      <vt:lpstr>Six-fold Repetition: Significance (Gen 5)</vt:lpstr>
      <vt:lpstr>Six-fold Repetition: Significance (Gen 5)</vt:lpstr>
      <vt:lpstr>PowerPoint Presentation</vt:lpstr>
      <vt:lpstr>PowerPoint Presentation</vt:lpstr>
      <vt:lpstr>PowerPoint Presentation</vt:lpstr>
      <vt:lpstr>PowerPoint Presentation</vt:lpstr>
      <vt:lpstr>Genealogical Gaps?</vt:lpstr>
      <vt:lpstr>PowerPoint Presentation</vt:lpstr>
      <vt:lpstr>PowerPoint Presentation</vt:lpstr>
      <vt:lpstr>Genealogical Gaps?</vt:lpstr>
      <vt:lpstr>Matthew’s Purposes</vt:lpstr>
      <vt:lpstr>PowerPoint Presentation</vt:lpstr>
      <vt:lpstr>PowerPoint Presentation</vt:lpstr>
      <vt:lpstr>Six-fold Repetition: Significance (Gen 5)</vt:lpstr>
      <vt:lpstr>PowerPoint Presentation</vt:lpstr>
      <vt:lpstr>PowerPoint Presentation</vt:lpstr>
      <vt:lpstr>PowerPoint Presentation</vt:lpstr>
      <vt:lpstr>Six-fold Repetition: Significance (Gen 5)</vt:lpstr>
      <vt:lpstr>PowerPoint Presentation</vt:lpstr>
      <vt:lpstr>PowerPoint Presentation</vt:lpstr>
      <vt:lpstr>Day 2 Canopy Theory  (Gen 1:6-8)</vt:lpstr>
      <vt:lpstr>PowerPoint Presentation</vt:lpstr>
      <vt:lpstr>PowerPoint Presentation</vt:lpstr>
      <vt:lpstr>PowerPoint Presentation</vt:lpstr>
      <vt:lpstr>PowerPoint Presentation</vt:lpstr>
      <vt:lpstr>PowerPoint Presentation</vt:lpstr>
      <vt:lpstr>Six-fold Repetition: Significance (Gen 5)</vt:lpstr>
      <vt:lpstr>PowerPoint Presentation</vt:lpstr>
      <vt:lpstr>PowerPoint Presentation</vt:lpstr>
      <vt:lpstr>PowerPoint Presentation</vt:lpstr>
      <vt:lpstr>Six-fold Repetition: Significance (Gen 5)</vt:lpstr>
      <vt:lpstr>Genesis 5 Outline</vt:lpstr>
      <vt:lpstr>Six-Fold Pattern Genesis 5:6-8</vt:lpstr>
      <vt:lpstr>PowerPoint Presentation</vt:lpstr>
      <vt:lpstr>Genesis 5 Outline</vt:lpstr>
      <vt:lpstr>Six-Fold Pattern Genesis 5:9-11</vt:lpstr>
      <vt:lpstr>Genesis 5 Outline</vt:lpstr>
      <vt:lpstr>Six-Fold Pattern Genesis 5:12-14</vt:lpstr>
      <vt:lpstr>Genesis 5 Outline</vt:lpstr>
      <vt:lpstr>Six-Fold Pattern Genesis 5:15-17</vt:lpstr>
      <vt:lpstr>Genesis 5 Outline</vt:lpstr>
      <vt:lpstr>Six-Fold Pattern Genesis 5:18-20</vt:lpstr>
      <vt:lpstr>Genesis 5 Outline</vt:lpstr>
      <vt:lpstr>Six-Fold Pattern Genesis 5:21-24</vt:lpstr>
      <vt:lpstr>PowerPoint Presentation</vt:lpstr>
      <vt:lpstr>PowerPoint Presentation</vt:lpstr>
      <vt:lpstr>Genealogy: Adam to Noah  (Gen 5)</vt:lpstr>
      <vt:lpstr>Genealogy: Adam to Noah  (Gen 5)</vt:lpstr>
      <vt:lpstr>PowerPoint Presentation</vt:lpstr>
      <vt:lpstr>PowerPoint Presentation</vt:lpstr>
      <vt:lpstr>Ungodly Line of Cain (Gen 4:16-24)</vt:lpstr>
      <vt:lpstr>Exemption from Death  (1 Cor 15:54-56)</vt:lpstr>
      <vt:lpstr>PowerPoint Presentation</vt:lpstr>
      <vt:lpstr>God’s Resurrection Program</vt:lpstr>
      <vt:lpstr>Genesis 5 Outline</vt:lpstr>
      <vt:lpstr>Six-Fold Pattern Genesis 5:25-27</vt:lpstr>
      <vt:lpstr>PowerPoint Presentation</vt:lpstr>
      <vt:lpstr>PowerPoint Presentation</vt:lpstr>
      <vt:lpstr>Genealogy: Adam to Noah  (Gen 5)</vt:lpstr>
      <vt:lpstr>PowerPoint Presentation</vt:lpstr>
      <vt:lpstr>Genesis 5 Outline</vt:lpstr>
      <vt:lpstr>Six-Fold Pattern Genesis 5:28-31</vt:lpstr>
      <vt:lpstr>Genealogy: Adam to Noah  (Gen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5 Outline</vt:lpstr>
      <vt:lpstr>Noah Genesis 5:32</vt:lpstr>
      <vt:lpstr>PowerPoint Presentation</vt:lpstr>
      <vt:lpstr>PowerPoint Presentation</vt:lpstr>
      <vt:lpstr>PowerPoint Presentation</vt:lpstr>
      <vt:lpstr>PowerPoint Presentation</vt:lpstr>
      <vt:lpstr>PowerPoint Presentation</vt:lpstr>
      <vt:lpstr>Ungodly Line of Cain (Gen 4:16-24)</vt:lpstr>
      <vt:lpstr>PowerPoint Presentation</vt:lpstr>
      <vt:lpstr>Conclusion</vt:lpstr>
      <vt:lpstr>Genesis 5 Outline</vt:lpstr>
      <vt:lpstr>Genesis 5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020 - 5v1-4</dc:title>
  <dc:subject>Genesis 5</dc:subject>
  <dc:creator>A. Woods</dc:creator>
  <dc:description>Modified by Jim McGowan</dc:description>
  <cp:lastModifiedBy>Jim McGowan</cp:lastModifiedBy>
  <cp:revision>1327</cp:revision>
  <cp:lastPrinted>2020-12-31T22:08:41Z</cp:lastPrinted>
  <dcterms:created xsi:type="dcterms:W3CDTF">2009-03-17T12:21:13Z</dcterms:created>
  <dcterms:modified xsi:type="dcterms:W3CDTF">2021-01-02T18:29:45Z</dcterms:modified>
</cp:coreProperties>
</file>