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0"/>
  </p:notesMasterIdLst>
  <p:handoutMasterIdLst>
    <p:handoutMasterId r:id="rId81"/>
  </p:handoutMasterIdLst>
  <p:sldIdLst>
    <p:sldId id="2067" r:id="rId2"/>
    <p:sldId id="6406" r:id="rId3"/>
    <p:sldId id="6297" r:id="rId4"/>
    <p:sldId id="6299" r:id="rId5"/>
    <p:sldId id="6407" r:id="rId6"/>
    <p:sldId id="6351" r:id="rId7"/>
    <p:sldId id="6298" r:id="rId8"/>
    <p:sldId id="6356" r:id="rId9"/>
    <p:sldId id="6369" r:id="rId10"/>
    <p:sldId id="6425" r:id="rId11"/>
    <p:sldId id="6387" r:id="rId12"/>
    <p:sldId id="6426" r:id="rId13"/>
    <p:sldId id="6388" r:id="rId14"/>
    <p:sldId id="6389" r:id="rId15"/>
    <p:sldId id="6427" r:id="rId16"/>
    <p:sldId id="6390" r:id="rId17"/>
    <p:sldId id="1160" r:id="rId18"/>
    <p:sldId id="6428" r:id="rId19"/>
    <p:sldId id="1161" r:id="rId20"/>
    <p:sldId id="1144" r:id="rId21"/>
    <p:sldId id="6357" r:id="rId22"/>
    <p:sldId id="6374" r:id="rId23"/>
    <p:sldId id="6415" r:id="rId24"/>
    <p:sldId id="6333" r:id="rId25"/>
    <p:sldId id="5479" r:id="rId26"/>
    <p:sldId id="2885" r:id="rId27"/>
    <p:sldId id="2886" r:id="rId28"/>
    <p:sldId id="6416" r:id="rId29"/>
    <p:sldId id="6391" r:id="rId30"/>
    <p:sldId id="5586" r:id="rId31"/>
    <p:sldId id="6317" r:id="rId32"/>
    <p:sldId id="6358" r:id="rId33"/>
    <p:sldId id="3146" r:id="rId34"/>
    <p:sldId id="6417" r:id="rId35"/>
    <p:sldId id="3048" r:id="rId36"/>
    <p:sldId id="564" r:id="rId37"/>
    <p:sldId id="5942" r:id="rId38"/>
    <p:sldId id="2926" r:id="rId39"/>
    <p:sldId id="6429" r:id="rId40"/>
    <p:sldId id="6394" r:id="rId41"/>
    <p:sldId id="6432" r:id="rId42"/>
    <p:sldId id="6359" r:id="rId43"/>
    <p:sldId id="6392" r:id="rId44"/>
    <p:sldId id="504" r:id="rId45"/>
    <p:sldId id="488" r:id="rId46"/>
    <p:sldId id="6360" r:id="rId47"/>
    <p:sldId id="6419" r:id="rId48"/>
    <p:sldId id="6420" r:id="rId49"/>
    <p:sldId id="3063" r:id="rId50"/>
    <p:sldId id="6395" r:id="rId51"/>
    <p:sldId id="4705" r:id="rId52"/>
    <p:sldId id="3059" r:id="rId53"/>
    <p:sldId id="4707" r:id="rId54"/>
    <p:sldId id="6418" r:id="rId55"/>
    <p:sldId id="6379" r:id="rId56"/>
    <p:sldId id="6412" r:id="rId57"/>
    <p:sldId id="6422" r:id="rId58"/>
    <p:sldId id="546" r:id="rId59"/>
    <p:sldId id="6405" r:id="rId60"/>
    <p:sldId id="6421" r:id="rId61"/>
    <p:sldId id="6398" r:id="rId62"/>
    <p:sldId id="6399" r:id="rId63"/>
    <p:sldId id="2322" r:id="rId64"/>
    <p:sldId id="2369" r:id="rId65"/>
    <p:sldId id="2309" r:id="rId66"/>
    <p:sldId id="2311" r:id="rId67"/>
    <p:sldId id="2315" r:id="rId68"/>
    <p:sldId id="2317" r:id="rId69"/>
    <p:sldId id="6423" r:id="rId70"/>
    <p:sldId id="6400" r:id="rId71"/>
    <p:sldId id="6401" r:id="rId72"/>
    <p:sldId id="6402" r:id="rId73"/>
    <p:sldId id="6403" r:id="rId74"/>
    <p:sldId id="3926" r:id="rId75"/>
    <p:sldId id="6431" r:id="rId76"/>
    <p:sldId id="6289" r:id="rId77"/>
    <p:sldId id="6404" r:id="rId78"/>
    <p:sldId id="6290" r:id="rId79"/>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 McGowan" initials="JM" lastIdx="1" clrIdx="0">
    <p:extLst>
      <p:ext uri="{19B8F6BF-5375-455C-9EA6-DF929625EA0E}">
        <p15:presenceInfo xmlns:p15="http://schemas.microsoft.com/office/powerpoint/2012/main" userId="e2c7446dd3aca50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66"/>
    <a:srgbClr val="800000"/>
    <a:srgbClr val="0000CC"/>
    <a:srgbClr val="FFCCCC"/>
    <a:srgbClr val="99FF66"/>
    <a:srgbClr val="00FF00"/>
    <a:srgbClr val="66FF33"/>
    <a:srgbClr val="66FF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2706" autoAdjust="0"/>
  </p:normalViewPr>
  <p:slideViewPr>
    <p:cSldViewPr>
      <p:cViewPr varScale="1">
        <p:scale>
          <a:sx n="57" d="100"/>
          <a:sy n="57" d="100"/>
        </p:scale>
        <p:origin x="137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380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commentAuthors" Target="commentAuthor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a:t>
            </a:r>
          </a:p>
        </p:txBody>
      </p:sp>
      <p:sp>
        <p:nvSpPr>
          <p:cNvPr id="3686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01/12/2020</a:t>
            </a:r>
          </a:p>
        </p:txBody>
      </p:sp>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latin typeface="Calibri" panose="020F0502020204030204" pitchFamily="34" charset="0"/>
                <a:cs typeface="Calibri" panose="020F0502020204030204" pitchFamily="34" charset="0"/>
              </a:rPr>
              <a:pPr>
                <a:defRPr/>
              </a:pPr>
              <a:t>‹#›</a:t>
            </a:fld>
            <a:endParaRPr lang="en-US" alt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r>
              <a:rPr lang="en-US"/>
              <a:t>1/27/2019</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atin typeface="Calibri" panose="020F0502020204030204" pitchFamily="34" charset="0"/>
                <a:cs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fld id="{C9FE6A41-066B-40AF-8911-6FB6372D62AB}" type="slidenum">
              <a:rPr lang="en-US" altLang="en-US" sz="1200"/>
              <a:pPr/>
              <a:t>16</a:t>
            </a:fld>
            <a:endParaRPr lang="en-US" altLang="en-US" sz="120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Every city needs light. God, the ultimate source of power, illumines the city from his glory. Have you ever taken time to look at a sunset just after it has rained? As the sun sets, there is a kind of a glow cast on everything. It captures the spirit. This is just a little foretaste of the glory and splendor of heaven. </a:t>
            </a:r>
          </a:p>
          <a:p>
            <a:r>
              <a:rPr lang="en-US" altLang="en-US"/>
              <a:t> </a:t>
            </a:r>
          </a:p>
        </p:txBody>
      </p:sp>
    </p:spTree>
    <p:extLst>
      <p:ext uri="{BB962C8B-B14F-4D97-AF65-F5344CB8AC3E}">
        <p14:creationId xmlns:p14="http://schemas.microsoft.com/office/powerpoint/2010/main" val="2413291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fld id="{61738190-E019-4D07-9ABD-BEBD2BE122D6}" type="slidenum">
              <a:rPr lang="en-US" altLang="en-US" sz="1200"/>
              <a:pPr/>
              <a:t>17</a:t>
            </a:fld>
            <a:endParaRPr lang="en-US" altLang="en-US" sz="1200"/>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Here you see an artist’s ideas of… </a:t>
            </a:r>
          </a:p>
          <a:p>
            <a:endParaRPr lang="en-US" altLang="en-US"/>
          </a:p>
          <a:p>
            <a:r>
              <a:rPr lang="en-US" altLang="en-US"/>
              <a:t>12 Gates = 12 Tribes of Israel</a:t>
            </a:r>
          </a:p>
          <a:p>
            <a:endParaRPr lang="en-US" altLang="en-US"/>
          </a:p>
          <a:p>
            <a:r>
              <a:rPr lang="en-US" altLang="en-US"/>
              <a:t>12 Foundation Stones = 12 Apostles of the Church</a:t>
            </a:r>
          </a:p>
        </p:txBody>
      </p:sp>
    </p:spTree>
    <p:extLst>
      <p:ext uri="{BB962C8B-B14F-4D97-AF65-F5344CB8AC3E}">
        <p14:creationId xmlns:p14="http://schemas.microsoft.com/office/powerpoint/2010/main" val="3099089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fld id="{96A9A7D0-1BF2-4850-B805-F001AF8E1668}" type="slidenum">
              <a:rPr lang="en-US" altLang="en-US" sz="1200"/>
              <a:pPr/>
              <a:t>19</a:t>
            </a:fld>
            <a:endParaRPr lang="en-US" altLang="en-US" sz="120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And the streets are made of what? Gold. When a man heard he was about to die, he desperately gathered up his life’s greatest accumulation—gold bars. When he did finally enter heaven, toting the heaven load, one angel poked another angel in the ribs. He said, “Hey, look, that guy brought pavement!” </a:t>
            </a:r>
          </a:p>
        </p:txBody>
      </p:sp>
    </p:spTree>
    <p:extLst>
      <p:ext uri="{BB962C8B-B14F-4D97-AF65-F5344CB8AC3E}">
        <p14:creationId xmlns:p14="http://schemas.microsoft.com/office/powerpoint/2010/main" val="957413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WRONG!!!</a:t>
            </a:r>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12/5/2018</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52</a:t>
            </a:fld>
            <a:endParaRPr lang="en-US" dirty="0"/>
          </a:p>
        </p:txBody>
      </p:sp>
    </p:spTree>
    <p:extLst>
      <p:ext uri="{BB962C8B-B14F-4D97-AF65-F5344CB8AC3E}">
        <p14:creationId xmlns:p14="http://schemas.microsoft.com/office/powerpoint/2010/main" val="3237409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fld id="{5F2E734B-1460-4BA6-BC76-D68BD47DC79B}" type="slidenum">
              <a:rPr lang="en-US" altLang="en-US" sz="1200"/>
              <a:pPr/>
              <a:t>58</a:t>
            </a:fld>
            <a:endParaRPr lang="en-US" altLang="en-US" sz="1200"/>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a:t>Will there be time in heaven? </a:t>
            </a:r>
          </a:p>
          <a:p>
            <a:r>
              <a:rPr lang="en-US" altLang="en-US"/>
              <a:t> </a:t>
            </a:r>
          </a:p>
          <a:p>
            <a:r>
              <a:rPr lang="en-US" altLang="en-US"/>
              <a:t>Revelation talks about the leaves of trees bearing fruit each month. The breakdown into months reflects time. So I believe there will be time in heaven. </a:t>
            </a:r>
          </a:p>
          <a:p>
            <a:endParaRPr lang="en-US" altLang="en-US"/>
          </a:p>
        </p:txBody>
      </p:sp>
    </p:spTree>
    <p:extLst>
      <p:ext uri="{BB962C8B-B14F-4D97-AF65-F5344CB8AC3E}">
        <p14:creationId xmlns:p14="http://schemas.microsoft.com/office/powerpoint/2010/main" val="2818226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6F6F37EF-C3DC-4734-9315-DC3690F55A64}" type="slidenum">
              <a:rPr lang="en-US" altLang="en-US"/>
              <a:pPr>
                <a:defRPr/>
              </a:pPr>
              <a:t>‹#›</a:t>
            </a:fld>
            <a:endParaRPr lang="en-US" altLang="en-US"/>
          </a:p>
        </p:txBody>
      </p:sp>
    </p:spTree>
    <p:extLst>
      <p:ext uri="{BB962C8B-B14F-4D97-AF65-F5344CB8AC3E}">
        <p14:creationId xmlns:p14="http://schemas.microsoft.com/office/powerpoint/2010/main" val="200914725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2/14/2020</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4065637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1095A85E-A017-48E2-8C36-B52A3589F659}" type="datetime1">
              <a:rPr lang="en-US"/>
              <a:pPr>
                <a:defRPr/>
              </a:pPr>
              <a:t>2/14/2020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pPr>
              <a:defRPr/>
            </a:pPr>
            <a:fld id="{5621BA2D-BFD4-43E6-AE9D-591A4F31ADF2}" type="slidenum">
              <a:rPr lang="en-US" altLang="en-US"/>
              <a:pPr>
                <a:defRPr/>
              </a:pPr>
              <a:t>‹#›</a:t>
            </a:fld>
            <a:endParaRPr lang="en-US" altLang="en-US"/>
          </a:p>
        </p:txBody>
      </p:sp>
    </p:spTree>
    <p:extLst>
      <p:ext uri="{BB962C8B-B14F-4D97-AF65-F5344CB8AC3E}">
        <p14:creationId xmlns:p14="http://schemas.microsoft.com/office/powerpoint/2010/main" val="3656194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8" r:id="rId13"/>
    <p:sldLayoutId id="2147483919"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s3.amazonaws.com/slbc-wordpress/wp-content/uploads/2018/05/21010127/TheBookofRevelation-SLBC-WebsiteImage.jpg">
            <a:extLst>
              <a:ext uri="{FF2B5EF4-FFF2-40B4-BE49-F238E27FC236}">
                <a16:creationId xmlns:a16="http://schemas.microsoft.com/office/drawing/2014/main" id="{6BBCB659-9ABA-4634-8520-21702CE6D2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BE5DCF4-598D-41E1-94AB-D150A65AB6F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2401" y="5181600"/>
            <a:ext cx="1002323" cy="1371600"/>
          </a:xfrm>
          <a:prstGeom prst="rect">
            <a:avLst/>
          </a:prstGeom>
          <a:ln>
            <a:noFill/>
          </a:ln>
        </p:spPr>
      </p:pic>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2247900" y="5486400"/>
            <a:ext cx="4648200" cy="12954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spcBef>
                <a:spcPts val="0"/>
              </a:spcBef>
              <a:spcAft>
                <a:spcPts val="600"/>
              </a:spcAft>
            </a:pPr>
            <a:r>
              <a:rPr lang="en-US" altLang="en-US" kern="0">
                <a:solidFill>
                  <a:schemeClr val="tx1"/>
                </a:solidFill>
                <a:effectLst>
                  <a:outerShdw blurRad="38100" dist="38100" dir="2700000" algn="tl">
                    <a:srgbClr val="000000">
                      <a:alpha val="43137"/>
                    </a:srgbClr>
                  </a:outerShdw>
                </a:effectLst>
              </a:rPr>
              <a:t>Dr</a:t>
            </a:r>
            <a:r>
              <a:rPr lang="en-US" altLang="en-US" kern="0" dirty="0">
                <a:solidFill>
                  <a:schemeClr val="tx1"/>
                </a:solidFill>
                <a:effectLst>
                  <a:outerShdw blurRad="38100" dist="38100" dir="2700000" algn="tl">
                    <a:srgbClr val="000000">
                      <a:alpha val="43137"/>
                    </a:srgbClr>
                  </a:outerShdw>
                </a:effectLst>
              </a:rPr>
              <a:t>. Andy Woods</a:t>
            </a:r>
          </a:p>
          <a:p>
            <a:pPr eaLnBrk="1" hangingPunct="1">
              <a:spcBef>
                <a:spcPts val="0"/>
              </a:spcBef>
            </a:pPr>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spcBef>
                <a:spcPts val="0"/>
              </a:spcBef>
            </a:pPr>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2152651" y="1600199"/>
            <a:ext cx="4838699" cy="2771735"/>
          </a:xfrm>
        </p:spPr>
        <p:txBody>
          <a:bodyPr/>
          <a:lstStyle/>
          <a:p>
            <a:pPr marL="571500" indent="-571500">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Its Wall (18)</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Its Foundations (19-20)</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Its Gate (21a)</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Its Street (21b)</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E. The City’s Materials</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21:18-21</a:t>
            </a:r>
          </a:p>
        </p:txBody>
      </p:sp>
      <p:pic>
        <p:nvPicPr>
          <p:cNvPr id="2050" name="Picture 2" descr="Related image">
            <a:extLst>
              <a:ext uri="{FF2B5EF4-FFF2-40B4-BE49-F238E27FC236}">
                <a16:creationId xmlns:a16="http://schemas.microsoft.com/office/drawing/2014/main" id="{7491A6B2-4A9F-4EB2-8D40-614AC1A5658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8000" y="4371935"/>
            <a:ext cx="304800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048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5065" y="264902"/>
            <a:ext cx="8833870" cy="63281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0676334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2152651" y="1600199"/>
            <a:ext cx="4838699" cy="2771735"/>
          </a:xfrm>
        </p:spPr>
        <p:txBody>
          <a:bodyPr/>
          <a:lstStyle/>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Its Wall (18)</a:t>
            </a:r>
          </a:p>
          <a:p>
            <a:pPr marL="571500" indent="-571500">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Its Foundations (19-20)</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Its Gate (21a)</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Its Street (21b)</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E. The City’s Materials</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21:18-21</a:t>
            </a:r>
          </a:p>
        </p:txBody>
      </p:sp>
      <p:pic>
        <p:nvPicPr>
          <p:cNvPr id="2050" name="Picture 2" descr="Related image">
            <a:extLst>
              <a:ext uri="{FF2B5EF4-FFF2-40B4-BE49-F238E27FC236}">
                <a16:creationId xmlns:a16="http://schemas.microsoft.com/office/drawing/2014/main" id="{7491A6B2-4A9F-4EB2-8D40-614AC1A5658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8000" y="4371935"/>
            <a:ext cx="304800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4462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175418" y="1752600"/>
            <a:ext cx="8793163" cy="3657600"/>
          </a:xfrm>
        </p:spPr>
        <p:txBody>
          <a:bodyPr/>
          <a:lstStyle/>
          <a:p>
            <a:pPr marL="0" indent="0" algn="just">
              <a:spcBef>
                <a:spcPts val="0"/>
              </a:spcBef>
              <a:buNone/>
              <a:defRPr/>
            </a:pPr>
            <a:r>
              <a:rPr lang="en-US" i="1"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21:19–20 chalcedony. Probably a greenish-blue agate stone. (The exact composition and color of all these precious stones is unknown.) sardonyx. Red and white stone. </a:t>
            </a:r>
            <a:r>
              <a:rPr lang="en-US" dirty="0" err="1">
                <a:effectLst>
                  <a:outerShdw blurRad="38100" dist="38100" dir="2700000" algn="tl">
                    <a:srgbClr val="000000">
                      <a:alpha val="43137"/>
                    </a:srgbClr>
                  </a:outerShdw>
                </a:effectLst>
              </a:rPr>
              <a:t>sardius</a:t>
            </a:r>
            <a:r>
              <a:rPr lang="en-US" dirty="0">
                <a:effectLst>
                  <a:outerShdw blurRad="38100" dist="38100" dir="2700000" algn="tl">
                    <a:srgbClr val="000000">
                      <a:alpha val="43137"/>
                    </a:srgbClr>
                  </a:outerShdw>
                </a:effectLst>
              </a:rPr>
              <a:t>. Bright red. chrysolite. Golden in color. beryl. Sea green. topaz. Yellow-green. chrysoprase. Apple green. jacinth. Blue. amethyst. Purple.</a:t>
            </a:r>
            <a:r>
              <a:rPr lang="en-US" i="1" dirty="0">
                <a:effectLst>
                  <a:outerShdw blurRad="38100" dist="38100" dir="2700000" algn="tl">
                    <a:srgbClr val="000000">
                      <a:alpha val="43137"/>
                    </a:srgbClr>
                  </a:outerShdw>
                </a:effectLst>
              </a:rPr>
              <a:t>”</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98437" y="152400"/>
            <a:ext cx="944563" cy="1143000"/>
          </a:xfrm>
          <a:prstGeom prst="rect">
            <a:avLst/>
          </a:prstGeom>
          <a:noFill/>
          <a:ln w="9525">
            <a:noFill/>
            <a:miter lim="800000"/>
            <a:headEnd/>
            <a:tailEnd/>
          </a:ln>
        </p:spPr>
      </p:pic>
      <p:sp>
        <p:nvSpPr>
          <p:cNvPr id="4" name="Rectangle 3">
            <a:extLst>
              <a:ext uri="{FF2B5EF4-FFF2-40B4-BE49-F238E27FC236}">
                <a16:creationId xmlns:a16="http://schemas.microsoft.com/office/drawing/2014/main" id="{DDED8C29-5312-47D5-972D-3ABE15909AE2}"/>
              </a:ext>
            </a:extLst>
          </p:cNvPr>
          <p:cNvSpPr/>
          <p:nvPr/>
        </p:nvSpPr>
        <p:spPr>
          <a:xfrm>
            <a:off x="1971675" y="228600"/>
            <a:ext cx="5200650"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Ryrie</a:t>
            </a:r>
          </a:p>
          <a:p>
            <a:pPr algn="ctr"/>
            <a:r>
              <a:rPr lang="en-US" sz="1800" dirty="0">
                <a:effectLst>
                  <a:outerShdw blurRad="38100" dist="38100" dir="2700000" algn="tl">
                    <a:srgbClr val="000000">
                      <a:alpha val="43137"/>
                    </a:srgbClr>
                  </a:outerShdw>
                </a:effectLst>
                <a:latin typeface="Calibri" panose="020F0502020204030204" pitchFamily="34" charset="0"/>
              </a:rPr>
              <a:t>The Ryrie Study Bible</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1364752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5065" y="264902"/>
            <a:ext cx="8833870" cy="63281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6225210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2152651" y="1600199"/>
            <a:ext cx="4838699" cy="2771735"/>
          </a:xfrm>
        </p:spPr>
        <p:txBody>
          <a:bodyPr/>
          <a:lstStyle/>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Its Wall (18)</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Its Foundations (19-20)</a:t>
            </a:r>
          </a:p>
          <a:p>
            <a:pPr marL="571500" indent="-571500">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Its Gate (21a)</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Its Street (21b)</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E. The City’s Materials</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21:18-21</a:t>
            </a:r>
          </a:p>
        </p:txBody>
      </p:sp>
      <p:pic>
        <p:nvPicPr>
          <p:cNvPr id="2050" name="Picture 2" descr="Related image">
            <a:extLst>
              <a:ext uri="{FF2B5EF4-FFF2-40B4-BE49-F238E27FC236}">
                <a16:creationId xmlns:a16="http://schemas.microsoft.com/office/drawing/2014/main" id="{7491A6B2-4A9F-4EB2-8D40-614AC1A5658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8000" y="4371935"/>
            <a:ext cx="304800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295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2" descr="D:\Revelation Illustrated\Photoshop TIFF images\Img0039.t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4800" y="228600"/>
            <a:ext cx="8534400" cy="6400800"/>
          </a:xfrm>
          <a:prstGeom prst="rect">
            <a:avLst/>
          </a:prstGeom>
          <a:noFill/>
          <a:ln w="5715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17711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D:\Revelation Illustrated\Photoshop TIFF images\Img0040.t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 y="228600"/>
            <a:ext cx="8839200" cy="6400800"/>
          </a:xfrm>
          <a:prstGeom prst="rect">
            <a:avLst/>
          </a:prstGeom>
          <a:noFill/>
          <a:ln w="5715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54121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2152651" y="1600199"/>
            <a:ext cx="4838699" cy="2771735"/>
          </a:xfrm>
        </p:spPr>
        <p:txBody>
          <a:bodyPr/>
          <a:lstStyle/>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Its Wall (18)</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Its Foundations (19-20)</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Its Gate (21a)</a:t>
            </a:r>
          </a:p>
          <a:p>
            <a:pPr marL="571500" indent="-571500">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Its Street (21b)</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E. The City’s Materials</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21:18-21</a:t>
            </a:r>
          </a:p>
        </p:txBody>
      </p:sp>
      <p:pic>
        <p:nvPicPr>
          <p:cNvPr id="2050" name="Picture 2" descr="Related image">
            <a:extLst>
              <a:ext uri="{FF2B5EF4-FFF2-40B4-BE49-F238E27FC236}">
                <a16:creationId xmlns:a16="http://schemas.microsoft.com/office/drawing/2014/main" id="{7491A6B2-4A9F-4EB2-8D40-614AC1A5658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8000" y="4371935"/>
            <a:ext cx="304800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4969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5" name="Picture 3" descr="gold.jpg                                                       00023885Macintosh HD                   B5AC776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706" y="543194"/>
            <a:ext cx="5716588" cy="57716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09275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“After These Things” </a:t>
            </a:r>
            <a:br>
              <a:rPr lang="en-US" sz="4000" kern="1200" dirty="0">
                <a:effectLst>
                  <a:outerShdw blurRad="38100" dist="38100" dir="2700000" algn="tl">
                    <a:srgbClr val="000000">
                      <a:alpha val="43137"/>
                    </a:srgbClr>
                  </a:outerShdw>
                </a:effectLst>
                <a:cs typeface="Calibri" panose="020F0502020204030204" pitchFamily="34" charset="0"/>
              </a:rPr>
            </a:br>
            <a:r>
              <a:rPr 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 4‒22)</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52400" y="1524000"/>
            <a:ext cx="8839200" cy="4953000"/>
          </a:xfrm>
        </p:spPr>
        <p:txBody>
          <a:bodyPr/>
          <a:lstStyle/>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Before the Tribulation (4‒5)</a:t>
            </a:r>
          </a:p>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During the Tribulation (6‒19)</a:t>
            </a:r>
          </a:p>
          <a:p>
            <a:pPr marL="457200" indent="-457200" eaLnBrk="1" hangingPunct="1">
              <a:spcBef>
                <a:spcPts val="0"/>
              </a:spcBef>
              <a:spcAft>
                <a:spcPts val="1800"/>
              </a:spcAft>
              <a:buSzPct val="100000"/>
              <a:buFont typeface="+mj-lt"/>
              <a:buAutoNum type="alphaUcPeriod"/>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After the Tribulation (20‒22)</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Kingdom (20:1-10)</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Great White Throne Judgment (20:11-15)</a:t>
            </a:r>
          </a:p>
          <a:p>
            <a:pPr marL="914400" lvl="1" indent="-457200" eaLnBrk="1" hangingPunct="1">
              <a:spcBef>
                <a:spcPts val="0"/>
              </a:spcBef>
              <a:spcAft>
                <a:spcPts val="18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Destruction of the Earth (21:1)</a:t>
            </a:r>
          </a:p>
          <a:p>
            <a:pPr marL="914400" lvl="1" indent="-457200" eaLnBrk="1" hangingPunct="1">
              <a:spcBef>
                <a:spcPts val="0"/>
              </a:spcBef>
              <a:spcAft>
                <a:spcPts val="1800"/>
              </a:spcAft>
              <a:buSzPct val="100000"/>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New Heaven and New Earth (21‒22)</a:t>
            </a:r>
          </a:p>
        </p:txBody>
      </p:sp>
      <p:pic>
        <p:nvPicPr>
          <p:cNvPr id="6" name="Picture 5">
            <a:extLst>
              <a:ext uri="{FF2B5EF4-FFF2-40B4-BE49-F238E27FC236}">
                <a16:creationId xmlns:a16="http://schemas.microsoft.com/office/drawing/2014/main" id="{17FB9253-DEFF-4B2A-9A2A-2A61BFCEC7E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24600" y="1614487"/>
            <a:ext cx="2408938" cy="2486025"/>
          </a:xfrm>
          <a:prstGeom prst="rect">
            <a:avLst/>
          </a:prstGeom>
        </p:spPr>
      </p:pic>
    </p:spTree>
    <p:extLst>
      <p:ext uri="{BB962C8B-B14F-4D97-AF65-F5344CB8AC3E}">
        <p14:creationId xmlns:p14="http://schemas.microsoft.com/office/powerpoint/2010/main" val="287993443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2057400" y="1905000"/>
            <a:ext cx="6858000" cy="4038600"/>
          </a:xfrm>
        </p:spPr>
        <p:txBody>
          <a:bodyPr/>
          <a:lstStyle/>
          <a:p>
            <a:pPr marL="0" indent="0" algn="just" eaLnBrk="1" hangingPunct="1">
              <a:buFontTx/>
              <a:buNone/>
            </a:pPr>
            <a:r>
              <a:rPr lang="en-US" altLang="en-US" sz="3000" i="1" dirty="0">
                <a:effectLst>
                  <a:outerShdw blurRad="38100" dist="38100" dir="2700000" algn="tl">
                    <a:srgbClr val="000000">
                      <a:alpha val="43137"/>
                    </a:srgbClr>
                  </a:outerShdw>
                </a:effectLst>
              </a:rPr>
              <a:t>“</a:t>
            </a:r>
            <a:r>
              <a:rPr lang="en-US" sz="3000" dirty="0">
                <a:effectLst>
                  <a:outerShdw blurRad="38100" dist="38100" dir="2700000" algn="tl">
                    <a:srgbClr val="000000">
                      <a:alpha val="43137"/>
                    </a:srgbClr>
                  </a:outerShdw>
                </a:effectLst>
              </a:rPr>
              <a:t>Perhaps the absence of oysters large enough to produce such pearls and the absence of sufficient gold to pave such a city (viewed literally 1380 miles squared and high) is viewed as sufficient reason not to take these images as fully literal!…the preceding discussion serves to warn against a ‘hyper-literal’ approach to apocalyptic imagery…</a:t>
            </a:r>
            <a:r>
              <a:rPr lang="en-US" altLang="en-US" sz="3000" i="1" dirty="0">
                <a:effectLst>
                  <a:outerShdw blurRad="38100" dist="38100" dir="2700000" algn="tl">
                    <a:srgbClr val="000000">
                      <a:alpha val="43137"/>
                    </a:srgbClr>
                  </a:outerShdw>
                </a:effectLst>
              </a:rPr>
              <a:t>.”</a:t>
            </a:r>
          </a:p>
        </p:txBody>
      </p:sp>
      <p:sp>
        <p:nvSpPr>
          <p:cNvPr id="2" name="TextBox 1"/>
          <p:cNvSpPr txBox="1"/>
          <p:nvPr/>
        </p:nvSpPr>
        <p:spPr>
          <a:xfrm>
            <a:off x="950008" y="199072"/>
            <a:ext cx="7243985" cy="1415772"/>
          </a:xfrm>
          <a:prstGeom prst="rect">
            <a:avLst/>
          </a:prstGeom>
          <a:noFill/>
        </p:spPr>
        <p:txBody>
          <a:bodyPr wrap="square" rtlCol="0">
            <a:spAutoFit/>
          </a:bodyPr>
          <a:lstStyle/>
          <a:p>
            <a:pPr marL="0" indent="0" algn="ctr">
              <a:buFontTx/>
              <a:buNone/>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rPr>
              <a:t>David L. Turner</a:t>
            </a:r>
          </a:p>
          <a:p>
            <a:pPr marL="0" indent="0" algn="ctr" eaLnBrk="1" hangingPunct="1">
              <a:buFontTx/>
              <a:buNone/>
            </a:pPr>
            <a:r>
              <a:rPr lang="en-US" sz="1800" i="1" dirty="0">
                <a:effectLst>
                  <a:outerShdw blurRad="38100" dist="38100" dir="2700000" algn="tl">
                    <a:srgbClr val="000000">
                      <a:alpha val="43137"/>
                    </a:srgbClr>
                  </a:outerShdw>
                </a:effectLst>
                <a:latin typeface="Calibri" panose="020F0502020204030204" pitchFamily="34" charset="0"/>
                <a:cs typeface="+mn-cs"/>
              </a:rPr>
              <a:t>“The New Jerusalem in Revelation 21:1-22:5; Consummation of a Biblical Continuum,” Dispensationalism, Israel, and the Church, ed., Craig A. Blaising and Darrell L. Bock (Grand Rapids: Zondervan, 1992), </a:t>
            </a:r>
            <a:r>
              <a:rPr lang="en-US" sz="1800" dirty="0">
                <a:effectLst>
                  <a:outerShdw blurRad="38100" dist="38100" dir="2700000" algn="tl">
                    <a:srgbClr val="000000">
                      <a:alpha val="43137"/>
                    </a:srgbClr>
                  </a:outerShdw>
                </a:effectLst>
                <a:latin typeface="Calibri" panose="020F0502020204030204" pitchFamily="34" charset="0"/>
                <a:cs typeface="+mn-cs"/>
              </a:rPr>
              <a:t>277</a:t>
            </a:r>
            <a:r>
              <a:rPr lang="en-US" sz="1800" i="1" dirty="0">
                <a:effectLst>
                  <a:outerShdw blurRad="38100" dist="38100" dir="2700000" algn="tl">
                    <a:srgbClr val="000000">
                      <a:alpha val="43137"/>
                    </a:srgbClr>
                  </a:outerShdw>
                </a:effectLst>
                <a:latin typeface="Calibri" panose="020F0502020204030204" pitchFamily="34" charset="0"/>
                <a:cs typeface="+mn-cs"/>
              </a:rPr>
              <a:t>.</a:t>
            </a:r>
            <a:endParaRPr lang="en-US" altLang="en-US" sz="1800" i="1" dirty="0">
              <a:effectLst>
                <a:outerShdw blurRad="38100" dist="38100" dir="2700000" algn="tl">
                  <a:srgbClr val="000000">
                    <a:alpha val="43137"/>
                  </a:srgbClr>
                </a:outerShdw>
              </a:effectLst>
              <a:latin typeface="Calibri" panose="020F0502020204030204" pitchFamily="34" charset="0"/>
              <a:cs typeface="+mn-cs"/>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28600" y="2057400"/>
            <a:ext cx="1805026" cy="2743200"/>
          </a:xfrm>
          <a:prstGeom prst="rect">
            <a:avLst/>
          </a:prstGeom>
        </p:spPr>
      </p:pic>
    </p:spTree>
    <p:extLst>
      <p:ext uri="{BB962C8B-B14F-4D97-AF65-F5344CB8AC3E}">
        <p14:creationId xmlns:p14="http://schemas.microsoft.com/office/powerpoint/2010/main" val="209241887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52400" y="1371600"/>
            <a:ext cx="7010399" cy="5286335"/>
          </a:xfrm>
        </p:spPr>
        <p:txBody>
          <a:bodyPr/>
          <a:lstStyle/>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Four Titles (9-10)</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Glory (11)</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Construction (12-14)</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Measurements (15-17)</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Materials (18-21)</a:t>
            </a:r>
          </a:p>
          <a:p>
            <a:pPr marL="571500" indent="-571500">
              <a:spcBef>
                <a:spcPts val="0"/>
              </a:spcBef>
              <a:spcAft>
                <a:spcPts val="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Relationship to God (22-23)</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Relationship to the Nations (24-26)</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Holiness (27)</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Contents (22:1-5)</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II. The New Jerusalem</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21:9‒22:5</a:t>
            </a:r>
          </a:p>
        </p:txBody>
      </p:sp>
      <p:pic>
        <p:nvPicPr>
          <p:cNvPr id="5" name="Picture 2" descr="Image result for the eternal state">
            <a:extLst>
              <a:ext uri="{FF2B5EF4-FFF2-40B4-BE49-F238E27FC236}">
                <a16:creationId xmlns:a16="http://schemas.microsoft.com/office/drawing/2014/main" id="{A82E3A6D-5D5D-4F0F-88AD-8376208F08F4}"/>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91199" y="1828799"/>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9156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2533651" y="1905000"/>
            <a:ext cx="4076699" cy="1371600"/>
          </a:xfrm>
        </p:spPr>
        <p:txBody>
          <a:bodyPr/>
          <a:lstStyle/>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No Temple (22)</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No Luminaries (23)</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E. The City’s Relationship to God</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21:22-23</a:t>
            </a:r>
          </a:p>
        </p:txBody>
      </p:sp>
      <p:pic>
        <p:nvPicPr>
          <p:cNvPr id="2050" name="Picture 2" descr="Related image">
            <a:extLst>
              <a:ext uri="{FF2B5EF4-FFF2-40B4-BE49-F238E27FC236}">
                <a16:creationId xmlns:a16="http://schemas.microsoft.com/office/drawing/2014/main" id="{7491A6B2-4A9F-4EB2-8D40-614AC1A5658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8000" y="3886200"/>
            <a:ext cx="3505201"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1638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2533651" y="1905000"/>
            <a:ext cx="4076699" cy="1371600"/>
          </a:xfrm>
        </p:spPr>
        <p:txBody>
          <a:bodyPr/>
          <a:lstStyle/>
          <a:p>
            <a:pPr marL="571500" indent="-571500">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No Temple (22)</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No Luminaries (23)</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E. The City’s Relationship to God</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21:22-23</a:t>
            </a:r>
          </a:p>
        </p:txBody>
      </p:sp>
      <p:pic>
        <p:nvPicPr>
          <p:cNvPr id="2050" name="Picture 2" descr="Related image">
            <a:extLst>
              <a:ext uri="{FF2B5EF4-FFF2-40B4-BE49-F238E27FC236}">
                <a16:creationId xmlns:a16="http://schemas.microsoft.com/office/drawing/2014/main" id="{7491A6B2-4A9F-4EB2-8D40-614AC1A5658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8000" y="3886200"/>
            <a:ext cx="3505201"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91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tabernacle exodus">
            <a:extLst>
              <a:ext uri="{FF2B5EF4-FFF2-40B4-BE49-F238E27FC236}">
                <a16:creationId xmlns:a16="http://schemas.microsoft.com/office/drawing/2014/main" id="{AA49BC6A-DED9-4B78-AA58-332BACD7E7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242" y="425648"/>
            <a:ext cx="8663517" cy="6006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86360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Israel’s Four Temples</a:t>
            </a:r>
          </a:p>
        </p:txBody>
      </p:sp>
      <p:sp>
        <p:nvSpPr>
          <p:cNvPr id="47107" name="Rectangle 3"/>
          <p:cNvSpPr>
            <a:spLocks noGrp="1" noChangeArrowheads="1"/>
          </p:cNvSpPr>
          <p:nvPr>
            <p:ph type="body" idx="1"/>
          </p:nvPr>
        </p:nvSpPr>
        <p:spPr>
          <a:xfrm>
            <a:off x="114300" y="1600200"/>
            <a:ext cx="8915400" cy="4460875"/>
          </a:xfrm>
        </p:spPr>
        <p:txBody>
          <a:bodyPr/>
          <a:lstStyle/>
          <a:p>
            <a:pPr marL="514350" indent="-514350" eaLnBrk="1" hangingPunct="1">
              <a:spcBef>
                <a:spcPts val="0"/>
              </a:spcBef>
              <a:spcAft>
                <a:spcPts val="2400"/>
              </a:spcAft>
              <a:buSzPct val="100000"/>
              <a:buFont typeface="+mj-lt"/>
              <a:buAutoNum type="arabicPeriod"/>
            </a:pPr>
            <a:r>
              <a:rPr lang="en-US" altLang="en-US" sz="3000" dirty="0">
                <a:effectLst>
                  <a:outerShdw blurRad="38100" dist="38100" dir="2700000" algn="tl">
                    <a:srgbClr val="000000">
                      <a:alpha val="43137"/>
                    </a:srgbClr>
                  </a:outerShdw>
                </a:effectLst>
              </a:rPr>
              <a:t>Solomon’s pre exilic temple (Kings and Chronicles)</a:t>
            </a:r>
          </a:p>
          <a:p>
            <a:pPr marL="514350" indent="-514350" eaLnBrk="1" hangingPunct="1">
              <a:spcBef>
                <a:spcPts val="0"/>
              </a:spcBef>
              <a:spcAft>
                <a:spcPts val="2400"/>
              </a:spcAft>
              <a:buSzPct val="100000"/>
              <a:buFont typeface="+mj-lt"/>
              <a:buAutoNum type="arabicPeriod"/>
            </a:pPr>
            <a:r>
              <a:rPr lang="en-US" altLang="en-US" sz="3000" dirty="0">
                <a:effectLst>
                  <a:outerShdw blurRad="38100" dist="38100" dir="2700000" algn="tl">
                    <a:srgbClr val="000000">
                      <a:alpha val="43137"/>
                    </a:srgbClr>
                  </a:outerShdw>
                </a:effectLst>
              </a:rPr>
              <a:t>Zerubbabel’s post exilic temple (Ezra 1-6; John 2:20)</a:t>
            </a:r>
          </a:p>
          <a:p>
            <a:pPr marL="514350" indent="-514350" eaLnBrk="1" hangingPunct="1">
              <a:spcBef>
                <a:spcPts val="0"/>
              </a:spcBef>
              <a:spcAft>
                <a:spcPts val="2400"/>
              </a:spcAft>
              <a:buSzPct val="100000"/>
              <a:buFont typeface="+mj-lt"/>
              <a:buAutoNum type="arabicPeriod"/>
            </a:pPr>
            <a:r>
              <a:rPr lang="en-US" altLang="en-US" sz="3000" dirty="0">
                <a:effectLst>
                  <a:outerShdw blurRad="38100" dist="38100" dir="2700000" algn="tl">
                    <a:srgbClr val="000000">
                      <a:alpha val="43137"/>
                    </a:srgbClr>
                  </a:outerShdw>
                </a:effectLst>
              </a:rPr>
              <a:t>Antichrist's temple (Dan 9:27; Matt 24:15; 2 </a:t>
            </a:r>
            <a:r>
              <a:rPr lang="en-US" altLang="en-US" sz="3000" dirty="0" err="1">
                <a:effectLst>
                  <a:outerShdw blurRad="38100" dist="38100" dir="2700000" algn="tl">
                    <a:srgbClr val="000000">
                      <a:alpha val="43137"/>
                    </a:srgbClr>
                  </a:outerShdw>
                </a:effectLst>
              </a:rPr>
              <a:t>Thess</a:t>
            </a:r>
            <a:r>
              <a:rPr lang="en-US" altLang="en-US" sz="3000" dirty="0">
                <a:effectLst>
                  <a:outerShdw blurRad="38100" dist="38100" dir="2700000" algn="tl">
                    <a:srgbClr val="000000">
                      <a:alpha val="43137"/>
                    </a:srgbClr>
                  </a:outerShdw>
                </a:effectLst>
              </a:rPr>
              <a:t> 2:4; Rev 11:1-2)</a:t>
            </a:r>
          </a:p>
          <a:p>
            <a:pPr marL="514350" indent="-514350" eaLnBrk="1" hangingPunct="1">
              <a:spcBef>
                <a:spcPts val="0"/>
              </a:spcBef>
              <a:spcAft>
                <a:spcPts val="2400"/>
              </a:spcAft>
              <a:buSzPct val="100000"/>
              <a:buFont typeface="+mj-lt"/>
              <a:buAutoNum type="arabicPeriod"/>
            </a:pPr>
            <a:r>
              <a:rPr lang="en-US" altLang="en-US" sz="3000" dirty="0">
                <a:effectLst>
                  <a:outerShdw blurRad="38100" dist="38100" dir="2700000" algn="tl">
                    <a:srgbClr val="000000">
                      <a:alpha val="43137"/>
                    </a:srgbClr>
                  </a:outerShdw>
                </a:effectLst>
              </a:rPr>
              <a:t> Millennial temple (</a:t>
            </a:r>
            <a:r>
              <a:rPr lang="en-US" altLang="en-US" sz="3000" dirty="0" err="1">
                <a:effectLst>
                  <a:outerShdw blurRad="38100" dist="38100" dir="2700000" algn="tl">
                    <a:srgbClr val="000000">
                      <a:alpha val="43137"/>
                    </a:srgbClr>
                  </a:outerShdw>
                </a:effectLst>
              </a:rPr>
              <a:t>Ezek</a:t>
            </a:r>
            <a:r>
              <a:rPr lang="en-US" altLang="en-US" sz="3000" dirty="0">
                <a:effectLst>
                  <a:outerShdw blurRad="38100" dist="38100" dir="2700000" algn="tl">
                    <a:srgbClr val="000000">
                      <a:alpha val="43137"/>
                    </a:srgbClr>
                  </a:outerShdw>
                </a:effectLst>
              </a:rPr>
              <a:t> 40-48)</a:t>
            </a:r>
          </a:p>
        </p:txBody>
      </p:sp>
    </p:spTree>
    <p:extLst>
      <p:ext uri="{BB962C8B-B14F-4D97-AF65-F5344CB8AC3E}">
        <p14:creationId xmlns:p14="http://schemas.microsoft.com/office/powerpoint/2010/main" val="211203824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Users\HP Desktop\Pictures\Gabe's images\TheMellenniumTemp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3954"/>
            <a:ext cx="6705600" cy="6530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551899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Users\HP Desktop\Pictures\Gabe's images\TempleComparis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57199"/>
            <a:ext cx="8834846" cy="594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712591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2533651" y="1905000"/>
            <a:ext cx="4076699" cy="1371600"/>
          </a:xfrm>
        </p:spPr>
        <p:txBody>
          <a:bodyPr/>
          <a:lstStyle/>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No Temple (22)</a:t>
            </a:r>
          </a:p>
          <a:p>
            <a:pPr marL="571500" indent="-571500">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No Luminaries (23)</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E. The City’s Relationship to God</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21:22-23</a:t>
            </a:r>
          </a:p>
        </p:txBody>
      </p:sp>
      <p:pic>
        <p:nvPicPr>
          <p:cNvPr id="2050" name="Picture 2" descr="Related image">
            <a:extLst>
              <a:ext uri="{FF2B5EF4-FFF2-40B4-BE49-F238E27FC236}">
                <a16:creationId xmlns:a16="http://schemas.microsoft.com/office/drawing/2014/main" id="{7491A6B2-4A9F-4EB2-8D40-614AC1A5658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8000" y="3886200"/>
            <a:ext cx="3505201"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011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70" name="Group 102"/>
          <p:cNvGraphicFramePr>
            <a:graphicFrameLocks noGrp="1"/>
          </p:cNvGraphicFramePr>
          <p:nvPr>
            <p:ph type="tbl" idx="1"/>
          </p:nvPr>
        </p:nvGraphicFramePr>
        <p:xfrm>
          <a:off x="152399" y="516496"/>
          <a:ext cx="8839203" cy="5825008"/>
        </p:xfrm>
        <a:graphic>
          <a:graphicData uri="http://schemas.openxmlformats.org/drawingml/2006/table">
            <a:tbl>
              <a:tblPr>
                <a:tableStyleId>{8A107856-5554-42FB-B03E-39F5DBC370BA}</a:tableStyleId>
              </a:tblPr>
              <a:tblGrid>
                <a:gridCol w="3276601">
                  <a:extLst>
                    <a:ext uri="{9D8B030D-6E8A-4147-A177-3AD203B41FA5}">
                      <a16:colId xmlns:a16="http://schemas.microsoft.com/office/drawing/2014/main" val="836798824"/>
                    </a:ext>
                  </a:extLst>
                </a:gridCol>
                <a:gridCol w="2781301">
                  <a:extLst>
                    <a:ext uri="{9D8B030D-6E8A-4147-A177-3AD203B41FA5}">
                      <a16:colId xmlns:a16="http://schemas.microsoft.com/office/drawing/2014/main" val="20000"/>
                    </a:ext>
                  </a:extLst>
                </a:gridCol>
                <a:gridCol w="2781301">
                  <a:extLst>
                    <a:ext uri="{9D8B030D-6E8A-4147-A177-3AD203B41FA5}">
                      <a16:colId xmlns:a16="http://schemas.microsoft.com/office/drawing/2014/main" val="20001"/>
                    </a:ext>
                  </a:extLst>
                </a:gridCol>
              </a:tblGrid>
              <a:tr h="728126">
                <a:tc gridSpan="3">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Millennium and Eternal State</a:t>
                      </a:r>
                    </a:p>
                  </a:txBody>
                  <a:tcPr marT="45714" marB="45714" anchor="ctr" horzOverflow="overflow">
                    <a:solidFill>
                      <a:schemeClr val="bg2">
                        <a:lumMod val="95000"/>
                        <a:lumOff val="5000"/>
                      </a:schemeClr>
                    </a:solidFill>
                  </a:tcPr>
                </a:tc>
                <a:tc hMerge="1">
                  <a:txBody>
                    <a:bodyPr/>
                    <a:lstStyle/>
                    <a:p>
                      <a:endParaRPr lang="en-US" dirty="0"/>
                    </a:p>
                  </a:txBody>
                  <a:tcPr horzOverflow="overflow">
                    <a:solidFill>
                      <a:srgbClr val="66FFFF"/>
                    </a:solidFill>
                  </a:tcPr>
                </a:tc>
                <a:tc hMerge="1">
                  <a:txBody>
                    <a:bodyPr/>
                    <a:lstStyle/>
                    <a:p>
                      <a:endParaRPr lang="en-US" dirty="0"/>
                    </a:p>
                  </a:txBody>
                  <a:tcPr horzOverflow="overflow">
                    <a:solidFill>
                      <a:srgbClr val="66FFFF"/>
                    </a:solidFill>
                  </a:tcPr>
                </a:tc>
                <a:extLst>
                  <a:ext uri="{0D108BD9-81ED-4DB2-BD59-A6C34878D82A}">
                    <a16:rowId xmlns:a16="http://schemas.microsoft.com/office/drawing/2014/main" val="1524377864"/>
                  </a:ext>
                </a:extLst>
              </a:tr>
              <a:tr h="7281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32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Rev. 20:1-10</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Rev. 21–22</a:t>
                      </a:r>
                    </a:p>
                  </a:txBody>
                  <a:tcPr anchor="ctr" horzOverflow="overflow"/>
                </a:tc>
                <a:extLst>
                  <a:ext uri="{0D108BD9-81ED-4DB2-BD59-A6C34878D82A}">
                    <a16:rowId xmlns:a16="http://schemas.microsoft.com/office/drawing/2014/main" val="1045901084"/>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Time</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20:4</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22:5</a:t>
                      </a:r>
                    </a:p>
                  </a:txBody>
                  <a:tcPr anchor="ctr" horzOverflow="overflow"/>
                </a:tc>
                <a:extLst>
                  <a:ext uri="{0D108BD9-81ED-4DB2-BD59-A6C34878D82A}">
                    <a16:rowId xmlns:a16="http://schemas.microsoft.com/office/drawing/2014/main" val="10000"/>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Luminaries</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Isa. 30:26</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21:23; 22:5</a:t>
                      </a:r>
                    </a:p>
                  </a:txBody>
                  <a:tcPr anchor="ctr" horzOverflow="overflow"/>
                </a:tc>
                <a:extLst>
                  <a:ext uri="{0D108BD9-81ED-4DB2-BD59-A6C34878D82A}">
                    <a16:rowId xmlns:a16="http://schemas.microsoft.com/office/drawing/2014/main" val="10001"/>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Temple</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Ezek. 40–48</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21:22</a:t>
                      </a:r>
                    </a:p>
                  </a:txBody>
                  <a:tcPr anchor="ctr" horzOverflow="overflow"/>
                </a:tc>
                <a:extLst>
                  <a:ext uri="{0D108BD9-81ED-4DB2-BD59-A6C34878D82A}">
                    <a16:rowId xmlns:a16="http://schemas.microsoft.com/office/drawing/2014/main" val="10002"/>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Death</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Isa. 65:20</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21:4</a:t>
                      </a:r>
                    </a:p>
                  </a:txBody>
                  <a:tcPr anchor="ctr" horzOverflow="overflow"/>
                </a:tc>
                <a:extLst>
                  <a:ext uri="{0D108BD9-81ED-4DB2-BD59-A6C34878D82A}">
                    <a16:rowId xmlns:a16="http://schemas.microsoft.com/office/drawing/2014/main" val="10003"/>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Satanic activity</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20:7</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20:10</a:t>
                      </a:r>
                    </a:p>
                  </a:txBody>
                  <a:tcPr anchor="ctr" horzOverflow="overflow"/>
                </a:tc>
                <a:extLst>
                  <a:ext uri="{0D108BD9-81ED-4DB2-BD59-A6C34878D82A}">
                    <a16:rowId xmlns:a16="http://schemas.microsoft.com/office/drawing/2014/main" val="10004"/>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Rebellion</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20:8-9</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21:27</a:t>
                      </a:r>
                    </a:p>
                  </a:txBody>
                  <a:tcPr anchor="ctr" horzOverflow="overflow"/>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659890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371601" y="1676400"/>
            <a:ext cx="6536530" cy="2590799"/>
          </a:xfrm>
        </p:spPr>
        <p:txBody>
          <a:bodyPr/>
          <a:lstStyle/>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The New Heavens &amp; Earth (21:1-8)</a:t>
            </a:r>
          </a:p>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The New Jerusalem (21:9</a:t>
            </a:r>
            <a:r>
              <a:rPr lang="en-US" dirty="0">
                <a:effectLst>
                  <a:outerShdw blurRad="38100" dist="38100" dir="2700000" algn="tl">
                    <a:srgbClr val="000000">
                      <a:alpha val="43137"/>
                    </a:srgbClr>
                  </a:outerShdw>
                </a:effectLst>
                <a:cs typeface="Calibri" panose="020F0502020204030204" pitchFamily="34" charset="0"/>
              </a:rPr>
              <a:t>‒22:5</a:t>
            </a:r>
            <a:r>
              <a:rPr lang="en-US" dirty="0">
                <a:effectLst>
                  <a:outerShdw blurRad="38100" dist="38100" dir="2700000" algn="tl">
                    <a:srgbClr val="000000">
                      <a:alpha val="43137"/>
                    </a:srgbClr>
                  </a:outerShdw>
                </a:effectLst>
              </a:rPr>
              <a:t>)</a:t>
            </a:r>
          </a:p>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Epilogue (22:6-21)</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The Eternal State</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21‒22</a:t>
            </a:r>
          </a:p>
        </p:txBody>
      </p:sp>
      <p:pic>
        <p:nvPicPr>
          <p:cNvPr id="1026" name="Picture 2" descr="Image result for the eternal state">
            <a:extLst>
              <a:ext uri="{FF2B5EF4-FFF2-40B4-BE49-F238E27FC236}">
                <a16:creationId xmlns:a16="http://schemas.microsoft.com/office/drawing/2014/main" id="{D7B00D2C-771E-4867-BF6D-23E5DBD5E0AB}"/>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67024" y="4267199"/>
            <a:ext cx="3009953" cy="2257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536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1:1-3</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beginning God created the heavens and the earth.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earth was formless and void, and darkness was over the surface of the deep, and the Spirit of God was moving over the surface of the waters.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God said, ‘Let there be light’; and there was light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98166820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Deuteronomy 4:19</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beware not to lift up your eyes to heaven and see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sun and the moon and the stars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all the host of heaven, and be drawn away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worship them and serve them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those which the Lord your God has allotted to all the peoples under the whole heaven.”</a:t>
            </a:r>
          </a:p>
        </p:txBody>
      </p:sp>
    </p:spTree>
    <p:extLst>
      <p:ext uri="{BB962C8B-B14F-4D97-AF65-F5344CB8AC3E}">
        <p14:creationId xmlns:p14="http://schemas.microsoft.com/office/powerpoint/2010/main" val="63274581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52400" y="1371600"/>
            <a:ext cx="7010399" cy="5286335"/>
          </a:xfrm>
        </p:spPr>
        <p:txBody>
          <a:bodyPr/>
          <a:lstStyle/>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Four Titles (9-10)</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Glory (11)</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Construction (12-14)</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Measurements (15-17)</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Materials (18-21)</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Relationship to God (22-23)</a:t>
            </a:r>
          </a:p>
          <a:p>
            <a:pPr marL="571500" indent="-571500">
              <a:spcBef>
                <a:spcPts val="0"/>
              </a:spcBef>
              <a:spcAft>
                <a:spcPts val="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Relationship to the Nations (24-26)</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Holiness (27)</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Contents (22:1-5)</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II. The New Jerusalem</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21:9‒22:5</a:t>
            </a:r>
          </a:p>
        </p:txBody>
      </p:sp>
      <p:pic>
        <p:nvPicPr>
          <p:cNvPr id="5" name="Picture 2" descr="Image result for the eternal state">
            <a:extLst>
              <a:ext uri="{FF2B5EF4-FFF2-40B4-BE49-F238E27FC236}">
                <a16:creationId xmlns:a16="http://schemas.microsoft.com/office/drawing/2014/main" id="{A82E3A6D-5D5D-4F0F-88AD-8376208F08F4}"/>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91199" y="1828799"/>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054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p:spPr>
      </p:pic>
      <p:sp>
        <p:nvSpPr>
          <p:cNvPr id="7171" name="Rectangle 1027"/>
          <p:cNvSpPr>
            <a:spLocks noGrp="1" noChangeArrowheads="1"/>
          </p:cNvSpPr>
          <p:nvPr>
            <p:ph type="body" idx="1"/>
          </p:nvPr>
        </p:nvSpPr>
        <p:spPr>
          <a:xfrm>
            <a:off x="0" y="0"/>
            <a:ext cx="9144001" cy="5334000"/>
          </a:xfrm>
        </p:spPr>
        <p:txBody>
          <a:bodyPr/>
          <a:lstStyle/>
          <a:p>
            <a:pPr marL="0" indent="0" algn="ctr" defTabSz="685800">
              <a:spcBef>
                <a:spcPct val="0"/>
              </a:spcBef>
              <a:spcAft>
                <a:spcPts val="1200"/>
              </a:spcAft>
              <a:buNone/>
              <a:defRPr/>
            </a:pPr>
            <a:r>
              <a:rPr lang="en-US" altLang="en-US" sz="4000" kern="1200" dirty="0">
                <a:solidFill>
                  <a:schemeClr val="tx2"/>
                </a:solidFill>
                <a:ea typeface="+mj-ea"/>
                <a:cs typeface="Calibri" panose="020F0502020204030204" pitchFamily="34" charset="0"/>
              </a:rPr>
              <a:t>Genesis 11:1-4</a:t>
            </a:r>
          </a:p>
          <a:p>
            <a:pPr marL="0" indent="0" algn="just" eaLnBrk="1" hangingPunct="1">
              <a:spcBef>
                <a:spcPts val="0"/>
              </a:spcBef>
              <a:spcAft>
                <a:spcPts val="600"/>
              </a:spcAft>
              <a:buNone/>
              <a:defRPr/>
            </a:pPr>
            <a:r>
              <a:rPr lang="en-US" altLang="en-US" sz="3000" baseline="30000" dirty="0">
                <a:effectLst>
                  <a:outerShdw blurRad="38100" dist="38100" dir="2700000" algn="tl">
                    <a:srgbClr val="000000">
                      <a:alpha val="43137"/>
                    </a:srgbClr>
                  </a:outerShdw>
                </a:effectLst>
              </a:rPr>
              <a:t>1</a:t>
            </a:r>
            <a:r>
              <a:rPr lang="en-US" altLang="en-US" sz="3000" dirty="0">
                <a:effectLst>
                  <a:outerShdw blurRad="38100" dist="38100" dir="2700000" algn="tl">
                    <a:srgbClr val="000000">
                      <a:alpha val="43137"/>
                    </a:srgbClr>
                  </a:outerShdw>
                </a:effectLst>
              </a:rPr>
              <a:t> </a:t>
            </a:r>
            <a:r>
              <a:rPr lang="en-US" altLang="en-US" sz="3000" b="1" u="sng" dirty="0">
                <a:solidFill>
                  <a:srgbClr val="FFFFCC"/>
                </a:solidFill>
                <a:effectLst>
                  <a:outerShdw blurRad="38100" dist="38100" dir="2700000" algn="tl">
                    <a:srgbClr val="000000">
                      <a:alpha val="43137"/>
                    </a:srgbClr>
                  </a:outerShdw>
                </a:effectLst>
              </a:rPr>
              <a:t>Now the whole earth used the same language and the same words</a:t>
            </a:r>
            <a:r>
              <a:rPr lang="en-US" altLang="en-US" sz="3000" dirty="0">
                <a:effectLst>
                  <a:outerShdw blurRad="38100" dist="38100" dir="2700000" algn="tl">
                    <a:srgbClr val="000000">
                      <a:alpha val="43137"/>
                    </a:srgbClr>
                  </a:outerShdw>
                </a:effectLst>
              </a:rPr>
              <a:t>. </a:t>
            </a:r>
            <a:r>
              <a:rPr lang="en-US" altLang="en-US" sz="3000" baseline="30000" dirty="0">
                <a:effectLst>
                  <a:outerShdw blurRad="38100" dist="38100" dir="2700000" algn="tl">
                    <a:srgbClr val="000000">
                      <a:alpha val="43137"/>
                    </a:srgbClr>
                  </a:outerShdw>
                </a:effectLst>
              </a:rPr>
              <a:t>2</a:t>
            </a:r>
            <a:r>
              <a:rPr lang="en-US" altLang="en-US" sz="3000" dirty="0">
                <a:effectLst>
                  <a:outerShdw blurRad="38100" dist="38100" dir="2700000" algn="tl">
                    <a:srgbClr val="000000">
                      <a:alpha val="43137"/>
                    </a:srgbClr>
                  </a:outerShdw>
                </a:effectLst>
              </a:rPr>
              <a:t> It came about as they journeyed east, that they found a plain in the land of Shinar and settled there. </a:t>
            </a:r>
            <a:r>
              <a:rPr lang="en-US" altLang="en-US" sz="3000" baseline="30000" dirty="0">
                <a:effectLst>
                  <a:outerShdw blurRad="38100" dist="38100" dir="2700000" algn="tl">
                    <a:srgbClr val="000000">
                      <a:alpha val="43137"/>
                    </a:srgbClr>
                  </a:outerShdw>
                </a:effectLst>
              </a:rPr>
              <a:t>3</a:t>
            </a:r>
            <a:r>
              <a:rPr lang="en-US" altLang="en-US" sz="3000" dirty="0">
                <a:effectLst>
                  <a:outerShdw blurRad="38100" dist="38100" dir="2700000" algn="tl">
                    <a:srgbClr val="000000">
                      <a:alpha val="43137"/>
                    </a:srgbClr>
                  </a:outerShdw>
                </a:effectLst>
              </a:rPr>
              <a:t> They said to one another, “Come, let us make bricks and burn them thoroughly.” And they used brick for stone, and they used tar for mortar. </a:t>
            </a:r>
            <a:r>
              <a:rPr lang="en-US" altLang="en-US" sz="3000" baseline="30000" dirty="0">
                <a:effectLst>
                  <a:outerShdw blurRad="38100" dist="38100" dir="2700000" algn="tl">
                    <a:srgbClr val="000000">
                      <a:alpha val="43137"/>
                    </a:srgbClr>
                  </a:outerShdw>
                </a:effectLst>
              </a:rPr>
              <a:t>4</a:t>
            </a:r>
            <a:r>
              <a:rPr lang="en-US" altLang="en-US" sz="3000" dirty="0">
                <a:effectLst>
                  <a:outerShdw blurRad="38100" dist="38100" dir="2700000" algn="tl">
                    <a:srgbClr val="000000">
                      <a:alpha val="43137"/>
                    </a:srgbClr>
                  </a:outerShdw>
                </a:effectLst>
              </a:rPr>
              <a:t> They said, “Come, let us build for ourselves a city, and a tower whose top will reach into heaven, and let us make for ourselves a name, otherwise we will be scattered abroad over the face of the whole earth.”</a:t>
            </a:r>
          </a:p>
        </p:txBody>
      </p:sp>
    </p:spTree>
    <p:extLst>
      <p:ext uri="{BB962C8B-B14F-4D97-AF65-F5344CB8AC3E}">
        <p14:creationId xmlns:p14="http://schemas.microsoft.com/office/powerpoint/2010/main" val="32223354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p:spPr>
      </p:pic>
      <p:sp>
        <p:nvSpPr>
          <p:cNvPr id="7171" name="Rectangle 1027"/>
          <p:cNvSpPr>
            <a:spLocks noGrp="1" noChangeArrowheads="1"/>
          </p:cNvSpPr>
          <p:nvPr>
            <p:ph type="body" idx="1"/>
          </p:nvPr>
        </p:nvSpPr>
        <p:spPr>
          <a:xfrm>
            <a:off x="0" y="0"/>
            <a:ext cx="9144001" cy="5334000"/>
          </a:xfrm>
        </p:spPr>
        <p:txBody>
          <a:bodyPr/>
          <a:lstStyle/>
          <a:p>
            <a:pPr marL="0" indent="0" algn="ctr" defTabSz="685800">
              <a:spcBef>
                <a:spcPct val="0"/>
              </a:spcBef>
              <a:spcAft>
                <a:spcPts val="1200"/>
              </a:spcAft>
              <a:buNone/>
              <a:defRPr/>
            </a:pPr>
            <a:r>
              <a:rPr lang="en-US" altLang="en-US" sz="4000" kern="1200" dirty="0">
                <a:solidFill>
                  <a:schemeClr val="tx2"/>
                </a:solidFill>
                <a:ea typeface="+mj-ea"/>
                <a:cs typeface="Calibri" panose="020F0502020204030204" pitchFamily="34" charset="0"/>
              </a:rPr>
              <a:t>Genesis 11:6</a:t>
            </a:r>
          </a:p>
          <a:p>
            <a:pPr marL="0" indent="0" algn="just" eaLnBrk="1" hangingPunct="1">
              <a:spcBef>
                <a:spcPts val="0"/>
              </a:spcBef>
              <a:buNone/>
              <a:defRPr/>
            </a:pPr>
            <a:r>
              <a:rPr lang="en-US" altLang="en-US" dirty="0">
                <a:effectLst>
                  <a:outerShdw blurRad="38100" dist="38100" dir="2700000" algn="tl">
                    <a:srgbClr val="000000">
                      <a:alpha val="43137"/>
                    </a:srgbClr>
                  </a:outerShdw>
                </a:effectLst>
              </a:rPr>
              <a:t>The Lord said, “Behold, they are one people, and they all have the same language. And this is what they began to do, and </a:t>
            </a:r>
            <a:r>
              <a:rPr lang="en-US" altLang="en-US" b="1" u="sng" dirty="0">
                <a:solidFill>
                  <a:srgbClr val="FFFFCC"/>
                </a:solidFill>
                <a:effectLst>
                  <a:outerShdw blurRad="38100" dist="38100" dir="2700000" algn="tl">
                    <a:srgbClr val="000000">
                      <a:alpha val="43137"/>
                    </a:srgbClr>
                  </a:outerShdw>
                </a:effectLst>
              </a:rPr>
              <a:t>now nothing which they purpose to do will be impossible for them</a:t>
            </a:r>
            <a:r>
              <a:rPr lang="en-US" altLang="en-US" b="1" dirty="0">
                <a:effectLst>
                  <a:outerShdw blurRad="38100" dist="38100" dir="2700000" algn="tl">
                    <a:srgbClr val="000000">
                      <a:alpha val="43137"/>
                    </a:srgbClr>
                  </a:outerShdw>
                </a:effectLst>
              </a:rPr>
              <a:t>.”</a:t>
            </a:r>
          </a:p>
        </p:txBody>
      </p:sp>
      <p:pic>
        <p:nvPicPr>
          <p:cNvPr id="2" name="Picture 1">
            <a:extLst>
              <a:ext uri="{FF2B5EF4-FFF2-40B4-BE49-F238E27FC236}">
                <a16:creationId xmlns:a16="http://schemas.microsoft.com/office/drawing/2014/main" id="{DBAD056C-DD15-4112-A52D-0396301BAB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2243" y="2819400"/>
            <a:ext cx="1079514" cy="2103120"/>
          </a:xfrm>
          <a:prstGeom prst="rect">
            <a:avLst/>
          </a:prstGeom>
        </p:spPr>
      </p:pic>
    </p:spTree>
    <p:extLst>
      <p:ext uri="{BB962C8B-B14F-4D97-AF65-F5344CB8AC3E}">
        <p14:creationId xmlns:p14="http://schemas.microsoft.com/office/powerpoint/2010/main" val="129617552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nvPr>
        </p:nvGraphicFramePr>
        <p:xfrm>
          <a:off x="76200" y="182880"/>
          <a:ext cx="8991600" cy="6492240"/>
        </p:xfrm>
        <a:graphic>
          <a:graphicData uri="http://schemas.openxmlformats.org/drawingml/2006/table">
            <a:tbl>
              <a:tblPr firstRow="1" bandRow="1">
                <a:tableStyleId>{073A0DAA-6AF3-43AB-8588-CEC1D06C72B9}</a:tableStyleId>
              </a:tblPr>
              <a:tblGrid>
                <a:gridCol w="2997200">
                  <a:extLst>
                    <a:ext uri="{9D8B030D-6E8A-4147-A177-3AD203B41FA5}">
                      <a16:colId xmlns:a16="http://schemas.microsoft.com/office/drawing/2014/main" val="2807051881"/>
                    </a:ext>
                  </a:extLst>
                </a:gridCol>
                <a:gridCol w="2997200">
                  <a:extLst>
                    <a:ext uri="{9D8B030D-6E8A-4147-A177-3AD203B41FA5}">
                      <a16:colId xmlns:a16="http://schemas.microsoft.com/office/drawing/2014/main" val="416673137"/>
                    </a:ext>
                  </a:extLst>
                </a:gridCol>
                <a:gridCol w="2997200">
                  <a:extLst>
                    <a:ext uri="{9D8B030D-6E8A-4147-A177-3AD203B41FA5}">
                      <a16:colId xmlns:a16="http://schemas.microsoft.com/office/drawing/2014/main" val="3259655191"/>
                    </a:ext>
                  </a:extLst>
                </a:gridCol>
              </a:tblGrid>
              <a:tr h="50292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Spread of the Mother-Child Cult</a:t>
                      </a:r>
                      <a:endParaRPr lang="en-US" sz="3600" noProof="0" dirty="0">
                        <a:solidFill>
                          <a:schemeClr val="tx2"/>
                        </a:solidFill>
                        <a:latin typeface="Calibri" panose="020F0502020204030204" pitchFamily="34" charset="0"/>
                        <a:ea typeface="+mj-ea"/>
                        <a:cs typeface="+mj-cs"/>
                      </a:endParaRPr>
                    </a:p>
                  </a:txBody>
                  <a:tcPr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50292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2400" b="0" i="0" u="none" strike="noStrike" cap="none" normalizeH="0" baseline="0" dirty="0">
                        <a:ln>
                          <a:noFill/>
                        </a:ln>
                        <a:solidFill>
                          <a:srgbClr val="C00000"/>
                        </a:solidFill>
                        <a:effectLst/>
                        <a:latin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400" b="1" i="0" u="none" strike="noStrike" cap="none" normalizeH="0" baseline="0" dirty="0">
                          <a:ln>
                            <a:noFill/>
                          </a:ln>
                          <a:solidFill>
                            <a:srgbClr val="C00000"/>
                          </a:solidFill>
                          <a:effectLst/>
                          <a:latin typeface="Calibri" panose="020F0502020204030204" pitchFamily="34" charset="0"/>
                        </a:rPr>
                        <a:t>Mother</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400" b="1" i="0" u="none" strike="noStrike" cap="none" normalizeH="0" baseline="0" dirty="0">
                          <a:ln>
                            <a:noFill/>
                          </a:ln>
                          <a:solidFill>
                            <a:srgbClr val="C00000"/>
                          </a:solidFill>
                          <a:effectLst/>
                          <a:latin typeface="Calibri" panose="020F0502020204030204" pitchFamily="34" charset="0"/>
                        </a:rPr>
                        <a:t>Child</a:t>
                      </a:r>
                    </a:p>
                  </a:txBody>
                  <a:tcPr anchor="ctr" horzOverflow="overflow"/>
                </a:tc>
                <a:extLst>
                  <a:ext uri="{0D108BD9-81ED-4DB2-BD59-A6C34878D82A}">
                    <a16:rowId xmlns:a16="http://schemas.microsoft.com/office/drawing/2014/main" val="1459597859"/>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Assyria</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Ishtar</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Tammuz</a:t>
                      </a:r>
                    </a:p>
                  </a:txBody>
                  <a:tcPr horzOverflow="overflow"/>
                </a:tc>
                <a:extLst>
                  <a:ext uri="{0D108BD9-81ED-4DB2-BD59-A6C34878D82A}">
                    <a16:rowId xmlns:a16="http://schemas.microsoft.com/office/drawing/2014/main" val="3070623534"/>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Phoenicia</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Astarte</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Baal</a:t>
                      </a:r>
                    </a:p>
                  </a:txBody>
                  <a:tcPr horzOverflow="overflow"/>
                </a:tc>
                <a:extLst>
                  <a:ext uri="{0D108BD9-81ED-4DB2-BD59-A6C34878D82A}">
                    <a16:rowId xmlns:a16="http://schemas.microsoft.com/office/drawing/2014/main" val="934686761"/>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Egypt</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Isis</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Osirus/Horus</a:t>
                      </a:r>
                    </a:p>
                  </a:txBody>
                  <a:tcPr horzOverflow="overflow"/>
                </a:tc>
                <a:extLst>
                  <a:ext uri="{0D108BD9-81ED-4DB2-BD59-A6C34878D82A}">
                    <a16:rowId xmlns:a16="http://schemas.microsoft.com/office/drawing/2014/main" val="2215589415"/>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Greece</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Aphrodite</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Eros</a:t>
                      </a:r>
                    </a:p>
                  </a:txBody>
                  <a:tcPr horzOverflow="overflow"/>
                </a:tc>
                <a:extLst>
                  <a:ext uri="{0D108BD9-81ED-4DB2-BD59-A6C34878D82A}">
                    <a16:rowId xmlns:a16="http://schemas.microsoft.com/office/drawing/2014/main" val="3144159118"/>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Rome</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Venus</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Cupid</a:t>
                      </a:r>
                    </a:p>
                  </a:txBody>
                  <a:tcPr horzOverflow="overflow"/>
                </a:tc>
                <a:extLst>
                  <a:ext uri="{0D108BD9-81ED-4DB2-BD59-A6C34878D82A}">
                    <a16:rowId xmlns:a16="http://schemas.microsoft.com/office/drawing/2014/main" val="667267062"/>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Asia</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Cybele</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err="1">
                          <a:ln>
                            <a:noFill/>
                          </a:ln>
                          <a:solidFill>
                            <a:schemeClr val="bg2"/>
                          </a:solidFill>
                          <a:effectLst/>
                          <a:latin typeface="Calibri" panose="020F0502020204030204" pitchFamily="34" charset="0"/>
                        </a:rPr>
                        <a:t>Desius</a:t>
                      </a:r>
                      <a:endParaRPr kumimoji="0" lang="en-US" sz="2400" b="0" i="0" u="none" strike="noStrike" cap="none" normalizeH="0" baseline="0" dirty="0">
                        <a:ln>
                          <a:noFill/>
                        </a:ln>
                        <a:solidFill>
                          <a:schemeClr val="bg2"/>
                        </a:solidFill>
                        <a:effectLst/>
                        <a:latin typeface="Calibri" panose="020F0502020204030204" pitchFamily="34" charset="0"/>
                      </a:endParaRPr>
                    </a:p>
                  </a:txBody>
                  <a:tcPr horzOverflow="overflow"/>
                </a:tc>
                <a:extLst>
                  <a:ext uri="{0D108BD9-81ED-4DB2-BD59-A6C34878D82A}">
                    <a16:rowId xmlns:a16="http://schemas.microsoft.com/office/drawing/2014/main" val="192586952"/>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India</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Isi</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err="1">
                          <a:ln>
                            <a:noFill/>
                          </a:ln>
                          <a:solidFill>
                            <a:schemeClr val="bg2"/>
                          </a:solidFill>
                          <a:effectLst/>
                          <a:latin typeface="Calibri" panose="020F0502020204030204" pitchFamily="34" charset="0"/>
                        </a:rPr>
                        <a:t>Aswara</a:t>
                      </a:r>
                      <a:endParaRPr kumimoji="0" lang="en-US" sz="2400" b="0" i="0" u="none" strike="noStrike" cap="none" normalizeH="0" baseline="0" dirty="0">
                        <a:ln>
                          <a:noFill/>
                        </a:ln>
                        <a:solidFill>
                          <a:schemeClr val="bg2"/>
                        </a:solidFill>
                        <a:effectLst/>
                        <a:latin typeface="Calibri" panose="020F0502020204030204" pitchFamily="34" charset="0"/>
                      </a:endParaRPr>
                    </a:p>
                  </a:txBody>
                  <a:tcPr horzOverflow="overflow"/>
                </a:tc>
                <a:extLst>
                  <a:ext uri="{0D108BD9-81ED-4DB2-BD59-A6C34878D82A}">
                    <a16:rowId xmlns:a16="http://schemas.microsoft.com/office/drawing/2014/main" val="2375205361"/>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Roman Catholicism</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Mary</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Jesus</a:t>
                      </a:r>
                    </a:p>
                  </a:txBody>
                  <a:tcPr horzOverflow="overflow"/>
                </a:tc>
                <a:extLst>
                  <a:ext uri="{0D108BD9-81ED-4DB2-BD59-A6C34878D82A}">
                    <a16:rowId xmlns:a16="http://schemas.microsoft.com/office/drawing/2014/main" val="3146553624"/>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Israel</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Queen of Heaven </a:t>
                      </a:r>
                    </a:p>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(Jer. 7:18; 44:17)</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Tammuz </a:t>
                      </a:r>
                    </a:p>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(Ezek. 8:14-15)</a:t>
                      </a:r>
                    </a:p>
                  </a:txBody>
                  <a:tcPr horzOverflow="overflow"/>
                </a:tc>
                <a:extLst>
                  <a:ext uri="{0D108BD9-81ED-4DB2-BD59-A6C34878D82A}">
                    <a16:rowId xmlns:a16="http://schemas.microsoft.com/office/drawing/2014/main" val="1819150901"/>
                  </a:ext>
                </a:extLst>
              </a:tr>
              <a:tr h="502920">
                <a:tc gridSpan="3">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lang="en-US" sz="2400" dirty="0">
                          <a:latin typeface="Calibri" panose="020F0502020204030204" pitchFamily="34" charset="0"/>
                        </a:rPr>
                        <a:t>Alexander Hislop, </a:t>
                      </a:r>
                      <a:r>
                        <a:rPr lang="en-US" sz="2400" i="1" dirty="0">
                          <a:latin typeface="Calibri" panose="020F0502020204030204" pitchFamily="34" charset="0"/>
                        </a:rPr>
                        <a:t>Two Babylons</a:t>
                      </a:r>
                    </a:p>
                  </a:txBody>
                  <a:tcPr horzOverflow="overflow"/>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2"/>
                        </a:solidFill>
                        <a:effectLst/>
                        <a:latin typeface="Calibri" panose="020F0502020204030204" pitchFamily="34" charset="0"/>
                      </a:endParaRPr>
                    </a:p>
                  </a:txBody>
                  <a:tcPr horzOverflow="overflow"/>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2"/>
                        </a:solidFill>
                        <a:effectLst/>
                        <a:latin typeface="Calibri" panose="020F0502020204030204" pitchFamily="34" charset="0"/>
                      </a:endParaRPr>
                    </a:p>
                  </a:txBody>
                  <a:tcPr horzOverflow="overflow"/>
                </a:tc>
                <a:extLst>
                  <a:ext uri="{0D108BD9-81ED-4DB2-BD59-A6C34878D82A}">
                    <a16:rowId xmlns:a16="http://schemas.microsoft.com/office/drawing/2014/main" val="3789494660"/>
                  </a:ext>
                </a:extLst>
              </a:tr>
            </a:tbl>
          </a:graphicData>
        </a:graphic>
      </p:graphicFrame>
    </p:spTree>
    <p:extLst>
      <p:ext uri="{BB962C8B-B14F-4D97-AF65-F5344CB8AC3E}">
        <p14:creationId xmlns:p14="http://schemas.microsoft.com/office/powerpoint/2010/main" val="36192890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49793950"/>
              </p:ext>
            </p:extLst>
          </p:nvPr>
        </p:nvGraphicFramePr>
        <p:xfrm>
          <a:off x="228600" y="1236250"/>
          <a:ext cx="8724900" cy="4385501"/>
        </p:xfrm>
        <a:graphic>
          <a:graphicData uri="http://schemas.openxmlformats.org/drawingml/2006/table">
            <a:tbl>
              <a:tblPr firstRow="1" bandRow="1">
                <a:tableStyleId>{AF606853-7671-496A-8E4F-DF71F8EC918B}</a:tableStyleId>
              </a:tblPr>
              <a:tblGrid>
                <a:gridCol w="2700338">
                  <a:extLst>
                    <a:ext uri="{9D8B030D-6E8A-4147-A177-3AD203B41FA5}">
                      <a16:colId xmlns:a16="http://schemas.microsoft.com/office/drawing/2014/main" val="733742151"/>
                    </a:ext>
                  </a:extLst>
                </a:gridCol>
                <a:gridCol w="6024562">
                  <a:extLst>
                    <a:ext uri="{9D8B030D-6E8A-4147-A177-3AD203B41FA5}">
                      <a16:colId xmlns:a16="http://schemas.microsoft.com/office/drawing/2014/main" val="2115334254"/>
                    </a:ext>
                  </a:extLst>
                </a:gridCol>
              </a:tblGrid>
              <a:tr h="905701">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God’s Doctrine of  Nations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ndParaRPr>
                    </a:p>
                  </a:txBody>
                  <a:tcPr anchor="ctr"/>
                </a:tc>
                <a:extLst>
                  <a:ext uri="{0D108BD9-81ED-4DB2-BD59-A6C34878D82A}">
                    <a16:rowId xmlns:a16="http://schemas.microsoft.com/office/drawing/2014/main" val="294261873"/>
                  </a:ext>
                </a:extLst>
              </a:tr>
              <a:tr h="9057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u="none" strike="noStrike" cap="none" normalizeH="0" baseline="0" dirty="0">
                          <a:ln>
                            <a:noFill/>
                          </a:ln>
                          <a:solidFill>
                            <a:schemeClr val="bg2"/>
                          </a:solidFill>
                          <a:effectLst/>
                          <a:latin typeface="Calibri" panose="020F0502020204030204" pitchFamily="34" charset="0"/>
                          <a:cs typeface="Calibri" panose="020F0502020204030204" pitchFamily="34" charset="0"/>
                        </a:rPr>
                        <a:t>Since Babel</a:t>
                      </a:r>
                      <a:endParaRPr kumimoji="0" lang="en-US" sz="3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u="none" strike="noStrike" cap="none" normalizeH="0" baseline="0" dirty="0">
                          <a:ln>
                            <a:noFill/>
                          </a:ln>
                          <a:solidFill>
                            <a:schemeClr val="bg2"/>
                          </a:solidFill>
                          <a:effectLst/>
                          <a:latin typeface="Calibri" panose="020F0502020204030204" pitchFamily="34" charset="0"/>
                          <a:cs typeface="Calibri" panose="020F0502020204030204" pitchFamily="34" charset="0"/>
                        </a:rPr>
                        <a:t>Deut. 32:8; Acts 17:26</a:t>
                      </a:r>
                      <a:endParaRPr kumimoji="0" lang="en-US" sz="3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schemeClr>
                    </a:solidFill>
                  </a:tcPr>
                </a:tc>
                <a:extLst>
                  <a:ext uri="{0D108BD9-81ED-4DB2-BD59-A6C34878D82A}">
                    <a16:rowId xmlns:a16="http://schemas.microsoft.com/office/drawing/2014/main" val="2081562185"/>
                  </a:ext>
                </a:extLst>
              </a:tr>
              <a:tr h="1668398">
                <a:tc>
                  <a:txBody>
                    <a:bodyPr/>
                    <a:lstStyle/>
                    <a:p>
                      <a:r>
                        <a:rPr kumimoji="0" lang="en-US" sz="3400" u="none" strike="noStrike" cap="none" normalizeH="0" baseline="0" dirty="0">
                          <a:ln>
                            <a:noFill/>
                          </a:ln>
                          <a:solidFill>
                            <a:schemeClr val="bg2"/>
                          </a:solidFill>
                          <a:effectLst/>
                          <a:latin typeface="Calibri" panose="020F0502020204030204" pitchFamily="34" charset="0"/>
                          <a:cs typeface="Calibri" panose="020F0502020204030204" pitchFamily="34" charset="0"/>
                        </a:rPr>
                        <a:t>Millennium</a:t>
                      </a:r>
                      <a:endParaRPr lang="en-US" sz="3400" b="1" dirty="0">
                        <a:solidFill>
                          <a:schemeClr val="bg2"/>
                        </a:solidFill>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u="none" strike="noStrike" cap="none" normalizeH="0" baseline="0" dirty="0">
                          <a:ln>
                            <a:noFill/>
                          </a:ln>
                          <a:solidFill>
                            <a:schemeClr val="bg2"/>
                          </a:solidFill>
                          <a:effectLst/>
                          <a:latin typeface="Calibri" panose="020F0502020204030204" pitchFamily="34" charset="0"/>
                          <a:cs typeface="Calibri" panose="020F0502020204030204" pitchFamily="34" charset="0"/>
                        </a:rPr>
                        <a:t>Isaiah 2:4; 66:18; Zech. 14:16-18 Rev.12:5; 20:3 </a:t>
                      </a:r>
                      <a:endParaRPr kumimoji="0" lang="en-US" sz="3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schemeClr>
                    </a:solidFill>
                  </a:tcPr>
                </a:tc>
                <a:extLst>
                  <a:ext uri="{0D108BD9-81ED-4DB2-BD59-A6C34878D82A}">
                    <a16:rowId xmlns:a16="http://schemas.microsoft.com/office/drawing/2014/main" val="3590023735"/>
                  </a:ext>
                </a:extLst>
              </a:tr>
              <a:tr h="9057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u="none" strike="noStrike" cap="none" normalizeH="0" baseline="0" dirty="0">
                          <a:ln>
                            <a:noFill/>
                          </a:ln>
                          <a:solidFill>
                            <a:schemeClr val="bg2"/>
                          </a:solidFill>
                          <a:effectLst/>
                          <a:latin typeface="Calibri" panose="020F0502020204030204" pitchFamily="34" charset="0"/>
                          <a:cs typeface="Calibri" panose="020F0502020204030204" pitchFamily="34" charset="0"/>
                        </a:rPr>
                        <a:t>Eternal State</a:t>
                      </a:r>
                      <a:endParaRPr kumimoji="0" lang="en-US" sz="3400" b="1"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u="none" strike="noStrike" cap="none" normalizeH="0" baseline="0" dirty="0">
                          <a:ln>
                            <a:noFill/>
                          </a:ln>
                          <a:solidFill>
                            <a:schemeClr val="bg2"/>
                          </a:solidFill>
                          <a:effectLst/>
                          <a:latin typeface="Calibri" panose="020F0502020204030204" pitchFamily="34" charset="0"/>
                          <a:cs typeface="Calibri" panose="020F0502020204030204" pitchFamily="34" charset="0"/>
                        </a:rPr>
                        <a:t>Rev. 21:24, 26</a:t>
                      </a:r>
                      <a:endParaRPr kumimoji="0" lang="en-US" sz="3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schemeClr>
                    </a:solidFill>
                  </a:tcPr>
                </a:tc>
                <a:extLst>
                  <a:ext uri="{0D108BD9-81ED-4DB2-BD59-A6C34878D82A}">
                    <a16:rowId xmlns:a16="http://schemas.microsoft.com/office/drawing/2014/main" val="175528722"/>
                  </a:ext>
                </a:extLst>
              </a:tr>
            </a:tbl>
          </a:graphicData>
        </a:graphic>
      </p:graphicFrame>
    </p:spTree>
    <p:extLst>
      <p:ext uri="{BB962C8B-B14F-4D97-AF65-F5344CB8AC3E}">
        <p14:creationId xmlns:p14="http://schemas.microsoft.com/office/powerpoint/2010/main" val="120847261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57EE89-7B42-401C-8B48-BA2DB447ABD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marL="342900" indent="-342900" algn="ctr" defTabSz="685800">
              <a:lnSpc>
                <a:spcPct val="90000"/>
              </a:lnSpc>
              <a:spcBef>
                <a:spcPts val="0"/>
              </a:spcBef>
              <a:spcAft>
                <a:spcPts val="1200"/>
              </a:spcAft>
              <a:buClr>
                <a:srgbClr val="00FFFF"/>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Zechariah 14:16-18</a:t>
            </a:r>
          </a:p>
          <a:p>
            <a:pPr algn="just">
              <a:spcBef>
                <a:spcPts val="0"/>
              </a:spcBef>
              <a:spcAft>
                <a:spcPts val="0"/>
              </a:spcAft>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it will come about that any who are left of all the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nations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went against Jerusalem will go up from year to year to worship the King, the </a:t>
            </a:r>
            <a:r>
              <a:rPr lang="en-US" sz="28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hosts, and to celebrate the Feast of Booths.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it will be that whichever of the families of the earth does not go up to Jerusalem to worship the King, the </a:t>
            </a:r>
            <a:r>
              <a:rPr lang="en-US" sz="28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hosts, there will be no rain on them.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the family of Egypt does not go up or enter, then no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rain will fall</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 them; it will be the plague with which the </a:t>
            </a:r>
            <a:r>
              <a:rPr lang="en-US" sz="28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smites the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nations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do not go up to celebrate the Feast of Booths.”</a:t>
            </a:r>
            <a:endParaRPr lang="en-US" alt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536653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2EAAC7-2558-4EE8-B0AD-C6EB85D9B0D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12:5</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she gave birth to a son, a male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child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is to rule all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nations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with a rod of iron; and her child was caught up to God and to His throne.”</a:t>
            </a:r>
          </a:p>
        </p:txBody>
      </p:sp>
      <p:pic>
        <p:nvPicPr>
          <p:cNvPr id="5" name="Picture 4">
            <a:extLst>
              <a:ext uri="{FF2B5EF4-FFF2-40B4-BE49-F238E27FC236}">
                <a16:creationId xmlns:a16="http://schemas.microsoft.com/office/drawing/2014/main" id="{D089DDC7-0344-4ACB-9210-27731B0199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3787" y="3048000"/>
            <a:ext cx="2736427" cy="1828800"/>
          </a:xfrm>
          <a:prstGeom prst="rect">
            <a:avLst/>
          </a:prstGeom>
        </p:spPr>
      </p:pic>
    </p:spTree>
    <p:extLst>
      <p:ext uri="{BB962C8B-B14F-4D97-AF65-F5344CB8AC3E}">
        <p14:creationId xmlns:p14="http://schemas.microsoft.com/office/powerpoint/2010/main" val="379858534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1236250"/>
          <a:ext cx="8724900" cy="4385501"/>
        </p:xfrm>
        <a:graphic>
          <a:graphicData uri="http://schemas.openxmlformats.org/drawingml/2006/table">
            <a:tbl>
              <a:tblPr firstRow="1" bandRow="1">
                <a:tableStyleId>{AF606853-7671-496A-8E4F-DF71F8EC918B}</a:tableStyleId>
              </a:tblPr>
              <a:tblGrid>
                <a:gridCol w="2700338">
                  <a:extLst>
                    <a:ext uri="{9D8B030D-6E8A-4147-A177-3AD203B41FA5}">
                      <a16:colId xmlns:a16="http://schemas.microsoft.com/office/drawing/2014/main" val="733742151"/>
                    </a:ext>
                  </a:extLst>
                </a:gridCol>
                <a:gridCol w="6024562">
                  <a:extLst>
                    <a:ext uri="{9D8B030D-6E8A-4147-A177-3AD203B41FA5}">
                      <a16:colId xmlns:a16="http://schemas.microsoft.com/office/drawing/2014/main" val="2115334254"/>
                    </a:ext>
                  </a:extLst>
                </a:gridCol>
              </a:tblGrid>
              <a:tr h="905701">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God’s Doctrine of  Nations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ndParaRPr>
                    </a:p>
                  </a:txBody>
                  <a:tcPr anchor="ctr"/>
                </a:tc>
                <a:extLst>
                  <a:ext uri="{0D108BD9-81ED-4DB2-BD59-A6C34878D82A}">
                    <a16:rowId xmlns:a16="http://schemas.microsoft.com/office/drawing/2014/main" val="294261873"/>
                  </a:ext>
                </a:extLst>
              </a:tr>
              <a:tr h="9057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u="none" strike="noStrike" cap="none" normalizeH="0" baseline="0" dirty="0">
                          <a:ln>
                            <a:noFill/>
                          </a:ln>
                          <a:solidFill>
                            <a:schemeClr val="bg2"/>
                          </a:solidFill>
                          <a:effectLst/>
                          <a:latin typeface="Calibri" panose="020F0502020204030204" pitchFamily="34" charset="0"/>
                          <a:cs typeface="Calibri" panose="020F0502020204030204" pitchFamily="34" charset="0"/>
                        </a:rPr>
                        <a:t>Since Babel</a:t>
                      </a:r>
                      <a:endParaRPr kumimoji="0" lang="en-US" sz="3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u="none" strike="noStrike" cap="none" normalizeH="0" baseline="0" dirty="0">
                          <a:ln>
                            <a:noFill/>
                          </a:ln>
                          <a:solidFill>
                            <a:schemeClr val="bg2"/>
                          </a:solidFill>
                          <a:effectLst/>
                          <a:latin typeface="Calibri" panose="020F0502020204030204" pitchFamily="34" charset="0"/>
                          <a:cs typeface="Calibri" panose="020F0502020204030204" pitchFamily="34" charset="0"/>
                        </a:rPr>
                        <a:t>Deut. 32:8; Acts 17:26</a:t>
                      </a:r>
                      <a:endParaRPr kumimoji="0" lang="en-US" sz="3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schemeClr>
                    </a:solidFill>
                  </a:tcPr>
                </a:tc>
                <a:extLst>
                  <a:ext uri="{0D108BD9-81ED-4DB2-BD59-A6C34878D82A}">
                    <a16:rowId xmlns:a16="http://schemas.microsoft.com/office/drawing/2014/main" val="2081562185"/>
                  </a:ext>
                </a:extLst>
              </a:tr>
              <a:tr h="1668398">
                <a:tc>
                  <a:txBody>
                    <a:bodyPr/>
                    <a:lstStyle/>
                    <a:p>
                      <a:r>
                        <a:rPr kumimoji="0" lang="en-US" sz="3400" u="none" strike="noStrike" cap="none" normalizeH="0" baseline="0" dirty="0">
                          <a:ln>
                            <a:noFill/>
                          </a:ln>
                          <a:solidFill>
                            <a:schemeClr val="bg2"/>
                          </a:solidFill>
                          <a:effectLst/>
                          <a:latin typeface="Calibri" panose="020F0502020204030204" pitchFamily="34" charset="0"/>
                          <a:cs typeface="Calibri" panose="020F0502020204030204" pitchFamily="34" charset="0"/>
                        </a:rPr>
                        <a:t>Millennium</a:t>
                      </a:r>
                      <a:endParaRPr lang="en-US" sz="3400" b="1" dirty="0">
                        <a:solidFill>
                          <a:schemeClr val="bg2"/>
                        </a:solidFill>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u="none" strike="noStrike" cap="none" normalizeH="0" baseline="0" dirty="0">
                          <a:ln>
                            <a:noFill/>
                          </a:ln>
                          <a:solidFill>
                            <a:schemeClr val="bg2"/>
                          </a:solidFill>
                          <a:effectLst/>
                          <a:latin typeface="Calibri" panose="020F0502020204030204" pitchFamily="34" charset="0"/>
                          <a:cs typeface="Calibri" panose="020F0502020204030204" pitchFamily="34" charset="0"/>
                        </a:rPr>
                        <a:t>Isaiah 2:4; 66:18; Zech. 14:16-18 Rev.12:5; 20:3 </a:t>
                      </a:r>
                      <a:endParaRPr kumimoji="0" lang="en-US" sz="3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schemeClr>
                    </a:solidFill>
                  </a:tcPr>
                </a:tc>
                <a:extLst>
                  <a:ext uri="{0D108BD9-81ED-4DB2-BD59-A6C34878D82A}">
                    <a16:rowId xmlns:a16="http://schemas.microsoft.com/office/drawing/2014/main" val="3590023735"/>
                  </a:ext>
                </a:extLst>
              </a:tr>
              <a:tr h="9057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u="none" strike="noStrike" cap="none" normalizeH="0" baseline="0" dirty="0">
                          <a:ln>
                            <a:noFill/>
                          </a:ln>
                          <a:solidFill>
                            <a:schemeClr val="bg2"/>
                          </a:solidFill>
                          <a:effectLst/>
                          <a:latin typeface="Calibri" panose="020F0502020204030204" pitchFamily="34" charset="0"/>
                          <a:cs typeface="Calibri" panose="020F0502020204030204" pitchFamily="34" charset="0"/>
                        </a:rPr>
                        <a:t>Eternal State</a:t>
                      </a:r>
                      <a:endParaRPr kumimoji="0" lang="en-US" sz="3400" b="1"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u="none" strike="noStrike" cap="none" normalizeH="0" baseline="0" dirty="0">
                          <a:ln>
                            <a:noFill/>
                          </a:ln>
                          <a:solidFill>
                            <a:schemeClr val="bg2"/>
                          </a:solidFill>
                          <a:effectLst/>
                          <a:latin typeface="Calibri" panose="020F0502020204030204" pitchFamily="34" charset="0"/>
                          <a:cs typeface="Calibri" panose="020F0502020204030204" pitchFamily="34" charset="0"/>
                        </a:rPr>
                        <a:t>Rev. 21:24, 26</a:t>
                      </a:r>
                      <a:endParaRPr kumimoji="0" lang="en-US" sz="3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schemeClr>
                    </a:solidFill>
                  </a:tcPr>
                </a:tc>
                <a:extLst>
                  <a:ext uri="{0D108BD9-81ED-4DB2-BD59-A6C34878D82A}">
                    <a16:rowId xmlns:a16="http://schemas.microsoft.com/office/drawing/2014/main" val="175528722"/>
                  </a:ext>
                </a:extLst>
              </a:tr>
            </a:tbl>
          </a:graphicData>
        </a:graphic>
      </p:graphicFrame>
    </p:spTree>
    <p:extLst>
      <p:ext uri="{BB962C8B-B14F-4D97-AF65-F5344CB8AC3E}">
        <p14:creationId xmlns:p14="http://schemas.microsoft.com/office/powerpoint/2010/main" val="222223897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371600" y="1676400"/>
            <a:ext cx="6672261" cy="2590799"/>
          </a:xfrm>
        </p:spPr>
        <p:txBody>
          <a:bodyPr/>
          <a:lstStyle/>
          <a:p>
            <a:pPr marL="571500" indent="-571500">
              <a:spcBef>
                <a:spcPts val="0"/>
              </a:spcBef>
              <a:spcAft>
                <a:spcPts val="3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The New Heavens &amp; Earth (21:1-8)</a:t>
            </a:r>
          </a:p>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The New Jerusalem (21:9</a:t>
            </a:r>
            <a:r>
              <a:rPr lang="en-US" dirty="0">
                <a:effectLst>
                  <a:outerShdw blurRad="38100" dist="38100" dir="2700000" algn="tl">
                    <a:srgbClr val="000000">
                      <a:alpha val="43137"/>
                    </a:srgbClr>
                  </a:outerShdw>
                </a:effectLst>
                <a:cs typeface="Calibri" panose="020F0502020204030204" pitchFamily="34" charset="0"/>
              </a:rPr>
              <a:t>‒22:5</a:t>
            </a:r>
            <a:r>
              <a:rPr lang="en-US" dirty="0">
                <a:effectLst>
                  <a:outerShdw blurRad="38100" dist="38100" dir="2700000" algn="tl">
                    <a:srgbClr val="000000">
                      <a:alpha val="43137"/>
                    </a:srgbClr>
                  </a:outerShdw>
                </a:effectLst>
              </a:rPr>
              <a:t>)</a:t>
            </a:r>
          </a:p>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Epilogue (22:6-21)</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The Eternal State</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21‒22</a:t>
            </a:r>
          </a:p>
        </p:txBody>
      </p:sp>
      <p:pic>
        <p:nvPicPr>
          <p:cNvPr id="5" name="Picture 2" descr="Image result for the eternal state">
            <a:extLst>
              <a:ext uri="{FF2B5EF4-FFF2-40B4-BE49-F238E27FC236}">
                <a16:creationId xmlns:a16="http://schemas.microsoft.com/office/drawing/2014/main" id="{15D9CA97-26FA-4C72-BAF8-A2521AE59B72}"/>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67024" y="4267199"/>
            <a:ext cx="3009953" cy="2257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6344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76200" y="50126"/>
          <a:ext cx="8991600" cy="6757748"/>
        </p:xfrm>
        <a:graphic>
          <a:graphicData uri="http://schemas.openxmlformats.org/drawingml/2006/table">
            <a:tbl>
              <a:tblPr firstRow="1" bandRow="1">
                <a:tableStyleId>{D7AC3CCA-C797-4891-BE02-D94E43425B78}</a:tableStyleId>
              </a:tblPr>
              <a:tblGrid>
                <a:gridCol w="4343399">
                  <a:extLst>
                    <a:ext uri="{9D8B030D-6E8A-4147-A177-3AD203B41FA5}">
                      <a16:colId xmlns:a16="http://schemas.microsoft.com/office/drawing/2014/main" val="3700007483"/>
                    </a:ext>
                  </a:extLst>
                </a:gridCol>
                <a:gridCol w="4648201">
                  <a:extLst>
                    <a:ext uri="{9D8B030D-6E8A-4147-A177-3AD203B41FA5}">
                      <a16:colId xmlns:a16="http://schemas.microsoft.com/office/drawing/2014/main" val="2767129813"/>
                    </a:ext>
                  </a:extLst>
                </a:gridCol>
              </a:tblGrid>
              <a:tr h="662069">
                <a:tc gridSpan="2">
                  <a:txBody>
                    <a:bodyPr/>
                    <a:lstStyle/>
                    <a:p>
                      <a:pPr algn="ctr">
                        <a:spcBef>
                          <a:spcPts val="300"/>
                        </a:spcBef>
                        <a:spcAft>
                          <a:spcPts val="300"/>
                        </a:spcAft>
                      </a:pPr>
                      <a:r>
                        <a:rPr lang="en-US" sz="3200" dirty="0">
                          <a:solidFill>
                            <a:schemeClr val="tx2"/>
                          </a:solidFill>
                          <a:latin typeface="Calibri" panose="020F0502020204030204" pitchFamily="34" charset="0"/>
                          <a:cs typeface="Calibri" panose="020F0502020204030204" pitchFamily="34" charset="0"/>
                        </a:rPr>
                        <a:t>Eden = Probationary Environment</a:t>
                      </a:r>
                    </a:p>
                  </a:txBody>
                  <a:tcPr anchor="ctr">
                    <a:solidFill>
                      <a:schemeClr val="bg2"/>
                    </a:solidFill>
                  </a:tcPr>
                </a:tc>
                <a:tc hMerge="1">
                  <a:txBody>
                    <a:bodyPr/>
                    <a:lstStyle/>
                    <a:p>
                      <a:endParaRPr lang="en-US" dirty="0">
                        <a:solidFill>
                          <a:srgbClr val="00FFFF"/>
                        </a:solidFill>
                      </a:endParaRPr>
                    </a:p>
                  </a:txBody>
                  <a:tcPr>
                    <a:solidFill>
                      <a:srgbClr val="00FFFF"/>
                    </a:solidFill>
                  </a:tcPr>
                </a:tc>
                <a:extLst>
                  <a:ext uri="{0D108BD9-81ED-4DB2-BD59-A6C34878D82A}">
                    <a16:rowId xmlns:a16="http://schemas.microsoft.com/office/drawing/2014/main" val="784803085"/>
                  </a:ext>
                </a:extLst>
              </a:tr>
              <a:tr h="522685">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en-US" sz="2800" b="1" u="none" dirty="0">
                          <a:solidFill>
                            <a:srgbClr val="C00000"/>
                          </a:solidFill>
                          <a:latin typeface="Calibri" panose="020F0502020204030204" pitchFamily="34" charset="0"/>
                          <a:cs typeface="Calibri" panose="020F0502020204030204" pitchFamily="34" charset="0"/>
                        </a:rPr>
                        <a:t>Eden (Genesis 1-2)</a:t>
                      </a:r>
                    </a:p>
                  </a:txBody>
                  <a:tcPr anchor="ctr">
                    <a:solidFill>
                      <a:schemeClr val="tx1"/>
                    </a:solidFill>
                  </a:tcPr>
                </a:tc>
                <a:tc>
                  <a:txBody>
                    <a:bodyPr/>
                    <a:lstStyle/>
                    <a:p>
                      <a:pPr algn="ctr">
                        <a:spcBef>
                          <a:spcPts val="300"/>
                        </a:spcBef>
                        <a:spcAft>
                          <a:spcPts val="300"/>
                        </a:spcAft>
                      </a:pPr>
                      <a:r>
                        <a:rPr kumimoji="0" lang="en-US" sz="2800" b="1" u="none" strike="noStrike" kern="1200" cap="none" normalizeH="0" baseline="0" dirty="0">
                          <a:ln>
                            <a:noFill/>
                          </a:ln>
                          <a:solidFill>
                            <a:srgbClr val="0000FF"/>
                          </a:solidFill>
                          <a:effectLst/>
                          <a:latin typeface="Calibri" panose="020F0502020204030204" pitchFamily="34" charset="0"/>
                          <a:cs typeface="Calibri" panose="020F0502020204030204" pitchFamily="34" charset="0"/>
                        </a:rPr>
                        <a:t>Eternal State (Rev 21-22)</a:t>
                      </a:r>
                      <a:endParaRPr kumimoji="0" lang="en-US" sz="28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endParaRPr>
                    </a:p>
                  </a:txBody>
                  <a:tcPr anchor="ctr">
                    <a:solidFill>
                      <a:schemeClr val="tx1"/>
                    </a:solidFill>
                  </a:tcPr>
                </a:tc>
                <a:extLst>
                  <a:ext uri="{0D108BD9-81ED-4DB2-BD59-A6C34878D82A}">
                    <a16:rowId xmlns:a16="http://schemas.microsoft.com/office/drawing/2014/main" val="1956340708"/>
                  </a:ext>
                </a:extLst>
              </a:tr>
              <a:tr h="522685">
                <a:tc>
                  <a:txBody>
                    <a:bodyPr/>
                    <a:lstStyle/>
                    <a:p>
                      <a:pPr marL="0" indent="0">
                        <a:spcBef>
                          <a:spcPts val="300"/>
                        </a:spcBef>
                        <a:spcAft>
                          <a:spcPts val="300"/>
                        </a:spcAft>
                        <a:buNone/>
                        <a:defRPr/>
                      </a:pPr>
                      <a:r>
                        <a:rPr lang="en-US" sz="2400" b="1" u="none" kern="1200" dirty="0">
                          <a:solidFill>
                            <a:srgbClr val="C00000"/>
                          </a:solidFill>
                          <a:latin typeface="Calibri" panose="020F0502020204030204" pitchFamily="34" charset="0"/>
                          <a:ea typeface="+mn-ea"/>
                          <a:cs typeface="Calibri" panose="020F0502020204030204" pitchFamily="34" charset="0"/>
                        </a:rPr>
                        <a:t>Division: light/darkness 1:4</a:t>
                      </a:r>
                    </a:p>
                  </a:txBody>
                  <a:tcPr anchor="ctr">
                    <a:solidFill>
                      <a:schemeClr val="tx1"/>
                    </a:solidFill>
                  </a:tcPr>
                </a:tc>
                <a:tc>
                  <a:txBody>
                    <a:bodyPr/>
                    <a:lstStyle/>
                    <a:p>
                      <a:pPr marL="0" indent="0">
                        <a:spcBef>
                          <a:spcPts val="300"/>
                        </a:spcBef>
                        <a:spcAft>
                          <a:spcPts val="300"/>
                        </a:spcAft>
                        <a:buNone/>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No night 21:25</a:t>
                      </a:r>
                    </a:p>
                  </a:txBody>
                  <a:tcPr anchor="ctr">
                    <a:solidFill>
                      <a:schemeClr val="tx1"/>
                    </a:solidFill>
                  </a:tcPr>
                </a:tc>
                <a:extLst>
                  <a:ext uri="{0D108BD9-81ED-4DB2-BD59-A6C34878D82A}">
                    <a16:rowId xmlns:a16="http://schemas.microsoft.com/office/drawing/2014/main" val="833816217"/>
                  </a:ext>
                </a:extLst>
              </a:tr>
              <a:tr h="522685">
                <a:tc>
                  <a:txBody>
                    <a:bodyPr/>
                    <a:lstStyle/>
                    <a:p>
                      <a:pPr marL="0" indent="0">
                        <a:spcBef>
                          <a:spcPts val="300"/>
                        </a:spcBef>
                        <a:spcAft>
                          <a:spcPts val="300"/>
                        </a:spcAft>
                        <a:buNone/>
                        <a:defRPr/>
                      </a:pPr>
                      <a:r>
                        <a:rPr lang="en-US" sz="2400" b="1" u="none" kern="1200" dirty="0">
                          <a:solidFill>
                            <a:srgbClr val="C00000"/>
                          </a:solidFill>
                          <a:latin typeface="Calibri" panose="020F0502020204030204" pitchFamily="34" charset="0"/>
                          <a:ea typeface="+mn-ea"/>
                          <a:cs typeface="Calibri" panose="020F0502020204030204" pitchFamily="34" charset="0"/>
                        </a:rPr>
                        <a:t>Division: land/sea 1:10</a:t>
                      </a:r>
                    </a:p>
                  </a:txBody>
                  <a:tcPr anchor="ctr">
                    <a:solidFill>
                      <a:schemeClr val="tx1"/>
                    </a:solidFill>
                  </a:tcPr>
                </a:tc>
                <a:tc>
                  <a:txBody>
                    <a:bodyPr/>
                    <a:lstStyle/>
                    <a:p>
                      <a:pPr marL="0" indent="0">
                        <a:spcBef>
                          <a:spcPts val="300"/>
                        </a:spcBef>
                        <a:spcAft>
                          <a:spcPts val="300"/>
                        </a:spcAft>
                        <a:buNone/>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No sea 21:1</a:t>
                      </a:r>
                    </a:p>
                  </a:txBody>
                  <a:tcPr anchor="ctr">
                    <a:solidFill>
                      <a:schemeClr val="tx1"/>
                    </a:solidFill>
                  </a:tcPr>
                </a:tc>
                <a:extLst>
                  <a:ext uri="{0D108BD9-81ED-4DB2-BD59-A6C34878D82A}">
                    <a16:rowId xmlns:a16="http://schemas.microsoft.com/office/drawing/2014/main" val="1701469708"/>
                  </a:ext>
                </a:extLst>
              </a:tr>
              <a:tr h="522685">
                <a:tc>
                  <a:txBody>
                    <a:bodyPr/>
                    <a:lstStyle/>
                    <a:p>
                      <a:pPr marL="0" indent="0">
                        <a:spcBef>
                          <a:spcPts val="300"/>
                        </a:spcBef>
                        <a:spcAft>
                          <a:spcPts val="300"/>
                        </a:spcAft>
                        <a:buNone/>
                        <a:defRPr/>
                      </a:pPr>
                      <a:r>
                        <a:rPr lang="en-US" sz="2400" b="1" u="none" kern="1200" dirty="0">
                          <a:solidFill>
                            <a:srgbClr val="C00000"/>
                          </a:solidFill>
                          <a:latin typeface="Calibri" panose="020F0502020204030204" pitchFamily="34" charset="0"/>
                          <a:ea typeface="+mn-ea"/>
                          <a:cs typeface="Calibri" panose="020F0502020204030204" pitchFamily="34" charset="0"/>
                        </a:rPr>
                        <a:t>Sun &amp; moon 1:16</a:t>
                      </a:r>
                    </a:p>
                  </a:txBody>
                  <a:tcPr anchor="ctr">
                    <a:solidFill>
                      <a:schemeClr val="tx1"/>
                    </a:solidFill>
                  </a:tcPr>
                </a:tc>
                <a:tc>
                  <a:txBody>
                    <a:bodyPr/>
                    <a:lstStyle/>
                    <a:p>
                      <a:pPr marL="0" indent="0">
                        <a:spcBef>
                          <a:spcPts val="300"/>
                        </a:spcBef>
                        <a:spcAft>
                          <a:spcPts val="300"/>
                        </a:spcAft>
                        <a:buNone/>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No sun &amp; moon 21:23</a:t>
                      </a:r>
                    </a:p>
                  </a:txBody>
                  <a:tcPr anchor="ctr">
                    <a:solidFill>
                      <a:schemeClr val="tx1"/>
                    </a:solidFill>
                  </a:tcPr>
                </a:tc>
                <a:extLst>
                  <a:ext uri="{0D108BD9-81ED-4DB2-BD59-A6C34878D82A}">
                    <a16:rowId xmlns:a16="http://schemas.microsoft.com/office/drawing/2014/main" val="817110365"/>
                  </a:ext>
                </a:extLst>
              </a:tr>
              <a:tr h="522685">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2400" b="1" u="none" kern="1200" dirty="0">
                          <a:solidFill>
                            <a:srgbClr val="C00000"/>
                          </a:solidFill>
                          <a:latin typeface="Calibri" panose="020F0502020204030204" pitchFamily="34" charset="0"/>
                          <a:ea typeface="+mn-ea"/>
                          <a:cs typeface="Calibri" panose="020F0502020204030204" pitchFamily="34" charset="0"/>
                        </a:rPr>
                        <a:t>Garden 2:8-9</a:t>
                      </a:r>
                    </a:p>
                  </a:txBody>
                  <a:tcPr anchor="ctr">
                    <a:solidFill>
                      <a:schemeClr val="tx1"/>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City (21:2)</a:t>
                      </a:r>
                    </a:p>
                  </a:txBody>
                  <a:tcPr anchor="ctr">
                    <a:solidFill>
                      <a:schemeClr val="tx1"/>
                    </a:solidFill>
                  </a:tcPr>
                </a:tc>
                <a:extLst>
                  <a:ext uri="{0D108BD9-81ED-4DB2-BD59-A6C34878D82A}">
                    <a16:rowId xmlns:a16="http://schemas.microsoft.com/office/drawing/2014/main" val="1982912705"/>
                  </a:ext>
                </a:extLst>
              </a:tr>
              <a:tr h="522685">
                <a:tc>
                  <a:txBody>
                    <a:bodyPr/>
                    <a:lstStyle/>
                    <a:p>
                      <a:pPr marL="0" indent="0">
                        <a:spcBef>
                          <a:spcPts val="300"/>
                        </a:spcBef>
                        <a:spcAft>
                          <a:spcPts val="300"/>
                        </a:spcAft>
                        <a:buNone/>
                        <a:defRPr/>
                      </a:pPr>
                      <a:r>
                        <a:rPr lang="en-US" sz="2400" b="1" u="none" kern="1200" dirty="0">
                          <a:solidFill>
                            <a:srgbClr val="C00000"/>
                          </a:solidFill>
                          <a:latin typeface="Calibri" panose="020F0502020204030204" pitchFamily="34" charset="0"/>
                          <a:ea typeface="+mn-ea"/>
                          <a:cs typeface="Calibri" panose="020F0502020204030204" pitchFamily="34" charset="0"/>
                        </a:rPr>
                        <a:t>River flowing out of Eden 2:10</a:t>
                      </a:r>
                    </a:p>
                  </a:txBody>
                  <a:tcPr anchor="ctr">
                    <a:solidFill>
                      <a:schemeClr val="tx1"/>
                    </a:solidFill>
                  </a:tcPr>
                </a:tc>
                <a:tc>
                  <a:txBody>
                    <a:bodyPr/>
                    <a:lstStyle/>
                    <a:p>
                      <a:pPr marL="0" indent="0">
                        <a:spcBef>
                          <a:spcPts val="300"/>
                        </a:spcBef>
                        <a:spcAft>
                          <a:spcPts val="300"/>
                        </a:spcAft>
                        <a:buNone/>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River flowing from throne 22:1</a:t>
                      </a:r>
                    </a:p>
                  </a:txBody>
                  <a:tcPr anchor="ctr">
                    <a:solidFill>
                      <a:schemeClr val="tx1"/>
                    </a:solidFill>
                  </a:tcPr>
                </a:tc>
                <a:extLst>
                  <a:ext uri="{0D108BD9-81ED-4DB2-BD59-A6C34878D82A}">
                    <a16:rowId xmlns:a16="http://schemas.microsoft.com/office/drawing/2014/main" val="3917941003"/>
                  </a:ext>
                </a:extLst>
              </a:tr>
              <a:tr h="522685">
                <a:tc>
                  <a:txBody>
                    <a:bodyPr/>
                    <a:lstStyle/>
                    <a:p>
                      <a:pPr marL="0" indent="0">
                        <a:spcBef>
                          <a:spcPts val="300"/>
                        </a:spcBef>
                        <a:spcAft>
                          <a:spcPts val="300"/>
                        </a:spcAft>
                        <a:buNone/>
                        <a:defRPr/>
                      </a:pPr>
                      <a:r>
                        <a:rPr lang="en-US" sz="2400" b="1" u="none" kern="1200" dirty="0">
                          <a:solidFill>
                            <a:srgbClr val="C00000"/>
                          </a:solidFill>
                          <a:latin typeface="Calibri" panose="020F0502020204030204" pitchFamily="34" charset="0"/>
                          <a:ea typeface="+mn-ea"/>
                          <a:cs typeface="Calibri" panose="020F0502020204030204" pitchFamily="34" charset="0"/>
                        </a:rPr>
                        <a:t>Gold in the land 2:12</a:t>
                      </a:r>
                    </a:p>
                  </a:txBody>
                  <a:tcPr anchor="ctr">
                    <a:solidFill>
                      <a:schemeClr val="tx1"/>
                    </a:solidFill>
                  </a:tcPr>
                </a:tc>
                <a:tc>
                  <a:txBody>
                    <a:bodyPr/>
                    <a:lstStyle/>
                    <a:p>
                      <a:pPr marL="0" indent="0">
                        <a:spcBef>
                          <a:spcPts val="300"/>
                        </a:spcBef>
                        <a:spcAft>
                          <a:spcPts val="300"/>
                        </a:spcAft>
                        <a:buNone/>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Gold in the city 21:21</a:t>
                      </a:r>
                    </a:p>
                  </a:txBody>
                  <a:tcPr anchor="ctr">
                    <a:solidFill>
                      <a:schemeClr val="tx1"/>
                    </a:solidFill>
                  </a:tcPr>
                </a:tc>
                <a:extLst>
                  <a:ext uri="{0D108BD9-81ED-4DB2-BD59-A6C34878D82A}">
                    <a16:rowId xmlns:a16="http://schemas.microsoft.com/office/drawing/2014/main" val="3053562226"/>
                  </a:ext>
                </a:extLst>
              </a:tr>
              <a:tr h="940834">
                <a:tc>
                  <a:txBody>
                    <a:bodyPr/>
                    <a:lstStyle/>
                    <a:p>
                      <a:pPr marL="0" indent="0">
                        <a:spcBef>
                          <a:spcPts val="300"/>
                        </a:spcBef>
                        <a:spcAft>
                          <a:spcPts val="300"/>
                        </a:spcAft>
                        <a:buNone/>
                        <a:defRPr/>
                      </a:pPr>
                      <a:r>
                        <a:rPr lang="en-US" sz="2400" b="1" u="none" kern="1200" dirty="0">
                          <a:solidFill>
                            <a:srgbClr val="C00000"/>
                          </a:solidFill>
                          <a:latin typeface="Calibri" panose="020F0502020204030204" pitchFamily="34" charset="0"/>
                          <a:ea typeface="+mn-ea"/>
                          <a:cs typeface="Calibri" panose="020F0502020204030204" pitchFamily="34" charset="0"/>
                        </a:rPr>
                        <a:t>Tree of life in the middle of garden 2:9</a:t>
                      </a:r>
                    </a:p>
                  </a:txBody>
                  <a:tcPr anchor="ctr">
                    <a:solidFill>
                      <a:schemeClr val="tx1"/>
                    </a:solidFill>
                  </a:tcPr>
                </a:tc>
                <a:tc>
                  <a:txBody>
                    <a:bodyPr/>
                    <a:lstStyle/>
                    <a:p>
                      <a:pPr marL="0" indent="0">
                        <a:spcBef>
                          <a:spcPts val="300"/>
                        </a:spcBef>
                        <a:spcAft>
                          <a:spcPts val="300"/>
                        </a:spcAft>
                        <a:buNone/>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Tree of life throughout city 22:2</a:t>
                      </a:r>
                    </a:p>
                  </a:txBody>
                  <a:tcPr anchor="ctr">
                    <a:solidFill>
                      <a:schemeClr val="tx1"/>
                    </a:solidFill>
                  </a:tcPr>
                </a:tc>
                <a:extLst>
                  <a:ext uri="{0D108BD9-81ED-4DB2-BD59-A6C34878D82A}">
                    <a16:rowId xmlns:a16="http://schemas.microsoft.com/office/drawing/2014/main" val="2176933553"/>
                  </a:ext>
                </a:extLst>
              </a:tr>
              <a:tr h="522685">
                <a:tc>
                  <a:txBody>
                    <a:bodyPr/>
                    <a:lstStyle/>
                    <a:p>
                      <a:pPr marL="0" indent="0">
                        <a:spcBef>
                          <a:spcPts val="300"/>
                        </a:spcBef>
                        <a:spcAft>
                          <a:spcPts val="300"/>
                        </a:spcAft>
                        <a:buNone/>
                        <a:defRPr/>
                      </a:pPr>
                      <a:r>
                        <a:rPr lang="en-US" sz="2400" b="1" u="none" kern="1200" dirty="0">
                          <a:solidFill>
                            <a:srgbClr val="C00000"/>
                          </a:solidFill>
                          <a:latin typeface="Calibri" panose="020F0502020204030204" pitchFamily="34" charset="0"/>
                          <a:ea typeface="+mn-ea"/>
                          <a:cs typeface="Calibri" panose="020F0502020204030204" pitchFamily="34" charset="0"/>
                        </a:rPr>
                        <a:t>Bdellium and onyx stone 2:12</a:t>
                      </a:r>
                    </a:p>
                  </a:txBody>
                  <a:tcPr anchor="ctr">
                    <a:solidFill>
                      <a:schemeClr val="tx1"/>
                    </a:solidFill>
                  </a:tcPr>
                </a:tc>
                <a:tc>
                  <a:txBody>
                    <a:bodyPr/>
                    <a:lstStyle/>
                    <a:p>
                      <a:pPr marL="0" indent="0">
                        <a:spcBef>
                          <a:spcPts val="300"/>
                        </a:spcBef>
                        <a:spcAft>
                          <a:spcPts val="300"/>
                        </a:spcAft>
                        <a:buNone/>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All manner of stones 21:19</a:t>
                      </a:r>
                    </a:p>
                  </a:txBody>
                  <a:tcPr anchor="ctr">
                    <a:solidFill>
                      <a:schemeClr val="tx1"/>
                    </a:solidFill>
                  </a:tcPr>
                </a:tc>
                <a:extLst>
                  <a:ext uri="{0D108BD9-81ED-4DB2-BD59-A6C34878D82A}">
                    <a16:rowId xmlns:a16="http://schemas.microsoft.com/office/drawing/2014/main" val="2206858893"/>
                  </a:ext>
                </a:extLst>
              </a:tr>
              <a:tr h="607605">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2400" b="1" u="none" kern="1200" dirty="0">
                          <a:solidFill>
                            <a:srgbClr val="C00000"/>
                          </a:solidFill>
                          <a:latin typeface="Calibri" panose="020F0502020204030204" pitchFamily="34" charset="0"/>
                          <a:ea typeface="+mn-ea"/>
                          <a:cs typeface="Calibri" panose="020F0502020204030204" pitchFamily="34" charset="0"/>
                        </a:rPr>
                        <a:t>God walking in the garden 3:8</a:t>
                      </a:r>
                    </a:p>
                  </a:txBody>
                  <a:tcPr anchor="ctr">
                    <a:solidFill>
                      <a:schemeClr val="tx1"/>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God dwelling with His people 21:3</a:t>
                      </a:r>
                    </a:p>
                  </a:txBody>
                  <a:tcPr anchor="ctr">
                    <a:solidFill>
                      <a:schemeClr val="tx1"/>
                    </a:solidFill>
                  </a:tcPr>
                </a:tc>
                <a:extLst>
                  <a:ext uri="{0D108BD9-81ED-4DB2-BD59-A6C34878D82A}">
                    <a16:rowId xmlns:a16="http://schemas.microsoft.com/office/drawing/2014/main" val="1251010712"/>
                  </a:ext>
                </a:extLst>
              </a:tr>
              <a:tr h="313610">
                <a:tc gridSpan="2">
                  <a:txBody>
                    <a:bodyPr/>
                    <a:lstStyle/>
                    <a:p>
                      <a:pPr algn="ctr"/>
                      <a:r>
                        <a:rPr lang="en-US" sz="1800" dirty="0">
                          <a:latin typeface="Calibri" panose="020F0502020204030204" pitchFamily="34" charset="0"/>
                          <a:cs typeface="Calibri" panose="020F0502020204030204" pitchFamily="34" charset="0"/>
                        </a:rPr>
                        <a:t>Henry Morris, Genesis Record, p.33</a:t>
                      </a:r>
                      <a:endParaRPr lang="en-US" sz="1800" dirty="0">
                        <a:solidFill>
                          <a:schemeClr val="bg2"/>
                        </a:solidFill>
                        <a:latin typeface="Calibri" panose="020F0502020204030204" pitchFamily="34" charset="0"/>
                        <a:cs typeface="Calibri" panose="020F0502020204030204" pitchFamily="34" charset="0"/>
                      </a:endParaRPr>
                    </a:p>
                  </a:txBody>
                  <a:tcPr anchor="ctr">
                    <a:solidFill>
                      <a:schemeClr val="tx1"/>
                    </a:solidFill>
                  </a:tcPr>
                </a:tc>
                <a:tc hMerge="1">
                  <a:txBody>
                    <a:bodyPr/>
                    <a:lstStyle/>
                    <a:p>
                      <a:endParaRPr lang="en-US" dirty="0">
                        <a:solidFill>
                          <a:schemeClr val="bg1"/>
                        </a:solidFill>
                      </a:endParaRPr>
                    </a:p>
                  </a:txBody>
                  <a:tcPr/>
                </a:tc>
                <a:extLst>
                  <a:ext uri="{0D108BD9-81ED-4DB2-BD59-A6C34878D82A}">
                    <a16:rowId xmlns:a16="http://schemas.microsoft.com/office/drawing/2014/main" val="218776997"/>
                  </a:ext>
                </a:extLst>
              </a:tr>
            </a:tbl>
          </a:graphicData>
        </a:graphic>
      </p:graphicFrame>
    </p:spTree>
    <p:extLst>
      <p:ext uri="{BB962C8B-B14F-4D97-AF65-F5344CB8AC3E}">
        <p14:creationId xmlns:p14="http://schemas.microsoft.com/office/powerpoint/2010/main" val="356389799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57EE89-7B42-401C-8B48-BA2DB447ABD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marL="342900" indent="-342900" algn="ctr" defTabSz="685800">
              <a:lnSpc>
                <a:spcPct val="90000"/>
              </a:lnSpc>
              <a:spcBef>
                <a:spcPts val="0"/>
              </a:spcBef>
              <a:spcAft>
                <a:spcPts val="1200"/>
              </a:spcAft>
              <a:buClr>
                <a:srgbClr val="00FFFF"/>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Zechariah 14:16-18</a:t>
            </a:r>
          </a:p>
          <a:p>
            <a:pPr algn="just">
              <a:spcBef>
                <a:spcPts val="0"/>
              </a:spcBef>
              <a:spcAft>
                <a:spcPts val="0"/>
              </a:spcAft>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it will come about that any who are left of all the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nations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went against Jerusalem will go up from year to year to worship the King, the </a:t>
            </a:r>
            <a:r>
              <a:rPr lang="en-US" sz="28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hosts, and to celebrate the Feast of Booths.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it will be that whichever of the families of the earth does not go up to Jerusalem to worship the King, the </a:t>
            </a:r>
            <a:r>
              <a:rPr lang="en-US" sz="28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hosts, there will be no rain on them.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the family of Egypt does not go up or enter, then no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rain will fall</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 them; it will be the plague with which the </a:t>
            </a:r>
            <a:r>
              <a:rPr lang="en-US" sz="28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smites the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nations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do not go up to celebrate the Feast of Booths.”</a:t>
            </a:r>
            <a:endParaRPr lang="en-US" alt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5426777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52400" y="1371600"/>
            <a:ext cx="7010399" cy="5181600"/>
          </a:xfrm>
        </p:spPr>
        <p:txBody>
          <a:bodyPr/>
          <a:lstStyle/>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Four Titles (9-10)</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Glory (11)</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Construction (12-14)</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Measurements (15-17)</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Materials (18-21)</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Relationship to God (22-23)</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Relationship to the Nations (24-26)</a:t>
            </a:r>
          </a:p>
          <a:p>
            <a:pPr marL="571500" indent="-571500">
              <a:spcBef>
                <a:spcPts val="0"/>
              </a:spcBef>
              <a:spcAft>
                <a:spcPts val="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Holiness (27)</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Contents (22:1-5)</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II. The New Jerusalem</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21:9‒22:5</a:t>
            </a:r>
          </a:p>
        </p:txBody>
      </p:sp>
      <p:pic>
        <p:nvPicPr>
          <p:cNvPr id="5" name="Picture 2" descr="Image result for the eternal state">
            <a:extLst>
              <a:ext uri="{FF2B5EF4-FFF2-40B4-BE49-F238E27FC236}">
                <a16:creationId xmlns:a16="http://schemas.microsoft.com/office/drawing/2014/main" id="{A82E3A6D-5D5D-4F0F-88AD-8376208F08F4}"/>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91199" y="1828799"/>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332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CA0DE6-169C-4F2B-BC79-E4E21EDADF5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708708"/>
          </a:xfrm>
          <a:prstGeom prst="rect">
            <a:avLst/>
          </a:prstGeom>
          <a:noFill/>
          <a:ln w="28575">
            <a:noFill/>
            <a:miter lim="800000"/>
            <a:headEnd/>
            <a:tailEnd/>
          </a:ln>
        </p:spPr>
        <p:txBody>
          <a:bodyPr wrap="square">
            <a:spAutoFit/>
          </a:body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21:8</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rPr>
              <a:t>“But for the cowardly and unbelieving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abominable</a:t>
            </a:r>
            <a:r>
              <a:rPr lang="en-US" sz="3600" dirty="0">
                <a:effectLst>
                  <a:outerShdw blurRad="38100" dist="38100" dir="2700000" algn="tl">
                    <a:srgbClr val="000000">
                      <a:alpha val="43137"/>
                    </a:srgbClr>
                  </a:outerShdw>
                </a:effectLst>
                <a:latin typeface="Calibri" panose="020F0502020204030204" pitchFamily="34" charset="0"/>
              </a:rPr>
              <a:t> and murderers and immoral persons and sorcerers and idolaters and all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liars</a:t>
            </a:r>
            <a:r>
              <a:rPr lang="en-US" sz="3600" dirty="0">
                <a:effectLst>
                  <a:outerShdw blurRad="38100" dist="38100" dir="2700000" algn="tl">
                    <a:srgbClr val="000000">
                      <a:alpha val="43137"/>
                    </a:srgbClr>
                  </a:outerShdw>
                </a:effectLst>
                <a:latin typeface="Calibri" panose="020F0502020204030204" pitchFamily="34" charset="0"/>
              </a:rPr>
              <a:t>, their part will be in the lake that burns with fire and brimstone, which is the second death.”</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925960490"/>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FE565C-FC88-4B61-91E7-B5399E1020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770263"/>
          </a:xfrm>
          <a:prstGeom prst="rect">
            <a:avLst/>
          </a:prstGeom>
          <a:noFill/>
          <a:ln w="28575">
            <a:noFill/>
            <a:miter lim="800000"/>
            <a:headEnd/>
            <a:tailEnd/>
          </a:ln>
        </p:spPr>
        <p:txBody>
          <a:bodyPr wrap="square">
            <a:spAutoFit/>
          </a:body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Philippians 3:9</a:t>
            </a:r>
          </a:p>
          <a:p>
            <a:pPr algn="just">
              <a:spcBef>
                <a:spcPts val="0"/>
              </a:spcBef>
              <a:spcAft>
                <a:spcPts val="0"/>
              </a:spcAft>
            </a:pPr>
            <a:r>
              <a:rPr lang="en-US" altLang="en-US" sz="3600" kern="0" dirty="0">
                <a:latin typeface="Calibri" panose="020F0502020204030204" pitchFamily="34" charset="0"/>
              </a:rPr>
              <a:t>“</a:t>
            </a:r>
            <a:r>
              <a:rPr lang="en-US" sz="3600" dirty="0">
                <a:latin typeface="Calibri" panose="020F0502020204030204" pitchFamily="34" charset="0"/>
              </a:rPr>
              <a:t>and may be found in Him, not having a righteousness of my own derived from </a:t>
            </a:r>
            <a:r>
              <a:rPr lang="en-US" sz="3600" i="1" dirty="0">
                <a:latin typeface="Calibri" panose="020F0502020204030204" pitchFamily="34" charset="0"/>
              </a:rPr>
              <a:t>the</a:t>
            </a:r>
            <a:r>
              <a:rPr lang="en-US" sz="3600" dirty="0">
                <a:latin typeface="Calibri" panose="020F0502020204030204" pitchFamily="34" charset="0"/>
              </a:rPr>
              <a:t> Law, but that which is through faith in Christ, the righteousness which </a:t>
            </a:r>
            <a:r>
              <a:rPr lang="en-US" sz="3600" i="1" dirty="0">
                <a:latin typeface="Calibri" panose="020F0502020204030204" pitchFamily="34" charset="0"/>
              </a:rPr>
              <a:t>comes</a:t>
            </a:r>
            <a:r>
              <a:rPr lang="en-US" sz="3600" dirty="0">
                <a:latin typeface="Calibri" panose="020F0502020204030204" pitchFamily="34" charset="0"/>
              </a:rPr>
              <a:t> from God on the basis of faith.”</a:t>
            </a:r>
          </a:p>
        </p:txBody>
      </p:sp>
    </p:spTree>
    <p:extLst>
      <p:ext uri="{BB962C8B-B14F-4D97-AF65-F5344CB8AC3E}">
        <p14:creationId xmlns:p14="http://schemas.microsoft.com/office/powerpoint/2010/main" val="3536760815"/>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685800" y="228600"/>
            <a:ext cx="7772400" cy="762000"/>
          </a:xfrm>
        </p:spPr>
        <p:txBody>
          <a:bodyPr/>
          <a:lstStyle/>
          <a:p>
            <a:pPr algn="ctr" eaLnBrk="1" hangingPunct="1"/>
            <a:r>
              <a:rPr lang="en-US" altLang="en-US" sz="3600" b="0" dirty="0">
                <a:solidFill>
                  <a:srgbClr val="00FFFF"/>
                </a:solidFill>
                <a:effectLst>
                  <a:outerShdw blurRad="38100" dist="38100" dir="2700000" algn="tl">
                    <a:srgbClr val="000000">
                      <a:alpha val="43137"/>
                    </a:srgbClr>
                  </a:outerShdw>
                </a:effectLst>
              </a:rPr>
              <a:t>Eternal State is Future</a:t>
            </a:r>
          </a:p>
        </p:txBody>
      </p:sp>
      <p:sp>
        <p:nvSpPr>
          <p:cNvPr id="76803" name="Rectangle 3"/>
          <p:cNvSpPr>
            <a:spLocks noGrp="1" noChangeArrowheads="1"/>
          </p:cNvSpPr>
          <p:nvPr>
            <p:ph type="body" idx="1"/>
          </p:nvPr>
        </p:nvSpPr>
        <p:spPr>
          <a:xfrm>
            <a:off x="304800" y="990600"/>
            <a:ext cx="6858000" cy="5638800"/>
          </a:xfrm>
        </p:spPr>
        <p:txBody>
          <a:bodyPr/>
          <a:lstStyle/>
          <a:p>
            <a:pPr marL="687388" indent="-687388" eaLnBrk="1" hangingPunct="1">
              <a:spcBef>
                <a:spcPts val="0"/>
              </a:spcBef>
              <a:spcAft>
                <a:spcPts val="12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rPr>
              <a:t>No Satan (Rev 20:10)</a:t>
            </a:r>
          </a:p>
          <a:p>
            <a:pPr marL="687388" indent="-687388" eaLnBrk="1" hangingPunct="1">
              <a:spcBef>
                <a:spcPts val="0"/>
              </a:spcBef>
              <a:spcAft>
                <a:spcPts val="12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rPr>
              <a:t>No sea (Rev 21:1)</a:t>
            </a:r>
          </a:p>
          <a:p>
            <a:pPr marL="687388" indent="-687388" eaLnBrk="1" hangingPunct="1">
              <a:spcBef>
                <a:spcPts val="0"/>
              </a:spcBef>
              <a:spcAft>
                <a:spcPts val="12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rPr>
              <a:t>No death, crying, or pain (Rev 21:4)</a:t>
            </a:r>
          </a:p>
          <a:p>
            <a:pPr marL="687388" indent="-687388" eaLnBrk="1" hangingPunct="1">
              <a:spcBef>
                <a:spcPts val="0"/>
              </a:spcBef>
              <a:spcAft>
                <a:spcPts val="12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rPr>
              <a:t>No Sun (Rev 22:5)</a:t>
            </a:r>
          </a:p>
          <a:p>
            <a:pPr marL="687388" indent="-687388" eaLnBrk="1" hangingPunct="1">
              <a:spcBef>
                <a:spcPts val="0"/>
              </a:spcBef>
              <a:spcAft>
                <a:spcPts val="12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rPr>
              <a:t>No Moon (Rev 21:23)</a:t>
            </a:r>
          </a:p>
          <a:p>
            <a:pPr marL="687388" indent="-687388" eaLnBrk="1" hangingPunct="1">
              <a:spcBef>
                <a:spcPts val="0"/>
              </a:spcBef>
              <a:spcAft>
                <a:spcPts val="12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rPr>
              <a:t>No temple (Rev. 21:22)</a:t>
            </a:r>
          </a:p>
          <a:p>
            <a:pPr marL="687388" indent="-687388" eaLnBrk="1" hangingPunct="1">
              <a:spcBef>
                <a:spcPts val="0"/>
              </a:spcBef>
              <a:spcAft>
                <a:spcPts val="12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rPr>
              <a:t>No night (Rev 21:25)</a:t>
            </a:r>
          </a:p>
          <a:p>
            <a:pPr marL="687388" indent="-687388" eaLnBrk="1" hangingPunct="1">
              <a:spcBef>
                <a:spcPts val="0"/>
              </a:spcBef>
              <a:spcAft>
                <a:spcPts val="12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rPr>
              <a:t>No evil (Rev 21:27)</a:t>
            </a:r>
          </a:p>
          <a:p>
            <a:pPr marL="687388" indent="-687388" eaLnBrk="1" hangingPunct="1">
              <a:spcBef>
                <a:spcPts val="0"/>
              </a:spcBef>
              <a:spcAft>
                <a:spcPts val="12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rPr>
              <a:t>No Tree of Knowledge (22:1)</a:t>
            </a:r>
          </a:p>
          <a:p>
            <a:pPr marL="687388" indent="-687388" eaLnBrk="1" hangingPunct="1">
              <a:spcBef>
                <a:spcPts val="0"/>
              </a:spcBef>
              <a:spcAft>
                <a:spcPts val="12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rPr>
              <a:t>No curse (Rev 22:3)</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2895600"/>
            <a:ext cx="3025083" cy="3657600"/>
          </a:xfrm>
          <a:prstGeom prst="rect">
            <a:avLst/>
          </a:prstGeom>
        </p:spPr>
      </p:pic>
    </p:spTree>
    <p:extLst>
      <p:ext uri="{BB962C8B-B14F-4D97-AF65-F5344CB8AC3E}">
        <p14:creationId xmlns:p14="http://schemas.microsoft.com/office/powerpoint/2010/main" val="3008518964"/>
      </p:ext>
    </p:extLst>
  </p:cSld>
  <p:clrMapOvr>
    <a:masterClrMapping/>
  </p:clrMapOvr>
  <p:transition advTm="9168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52400" y="1371600"/>
            <a:ext cx="7010399" cy="2590799"/>
          </a:xfrm>
        </p:spPr>
        <p:txBody>
          <a:bodyPr/>
          <a:lstStyle/>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Four Titles (9-10)</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Glory (11)</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Construction (12-14)</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Measurements (15-17)</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Materials (18-21)</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Relationship to God (22-23)</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Relationship to the Nations (24-26)</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Holiness (27)</a:t>
            </a:r>
          </a:p>
          <a:p>
            <a:pPr marL="571500" indent="-571500">
              <a:spcBef>
                <a:spcPts val="0"/>
              </a:spcBef>
              <a:spcAft>
                <a:spcPts val="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Contents (22:1-5)</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II. The New Jerusalem</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21:9‒22:5</a:t>
            </a:r>
          </a:p>
        </p:txBody>
      </p:sp>
      <p:pic>
        <p:nvPicPr>
          <p:cNvPr id="5" name="Picture 2" descr="Image result for the eternal state">
            <a:extLst>
              <a:ext uri="{FF2B5EF4-FFF2-40B4-BE49-F238E27FC236}">
                <a16:creationId xmlns:a16="http://schemas.microsoft.com/office/drawing/2014/main" id="{A82E3A6D-5D5D-4F0F-88AD-8376208F08F4}"/>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91199" y="1828799"/>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956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2305051" y="1600200"/>
            <a:ext cx="4533899" cy="2819400"/>
          </a:xfrm>
        </p:spPr>
        <p:txBody>
          <a:bodyPr/>
          <a:lstStyle/>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Its River (1)</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Its Trees (2)</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No Curse (3a)</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God’s Presence (3b-5)</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 The City’s Contents</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22:1-5</a:t>
            </a:r>
          </a:p>
        </p:txBody>
      </p:sp>
      <p:pic>
        <p:nvPicPr>
          <p:cNvPr id="2050" name="Picture 2" descr="Related image">
            <a:extLst>
              <a:ext uri="{FF2B5EF4-FFF2-40B4-BE49-F238E27FC236}">
                <a16:creationId xmlns:a16="http://schemas.microsoft.com/office/drawing/2014/main" id="{7491A6B2-4A9F-4EB2-8D40-614AC1A5658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8000" y="4371935"/>
            <a:ext cx="304800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129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2305051" y="1600200"/>
            <a:ext cx="4533899" cy="2819400"/>
          </a:xfrm>
        </p:spPr>
        <p:txBody>
          <a:bodyPr/>
          <a:lstStyle/>
          <a:p>
            <a:pPr marL="571500" indent="-571500">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Its River (1)</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Its Trees (2)</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No Curse (3a)</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God’s Presence (3b-5)</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 The City’s Contents</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22:1-5</a:t>
            </a:r>
          </a:p>
        </p:txBody>
      </p:sp>
      <p:pic>
        <p:nvPicPr>
          <p:cNvPr id="2050" name="Picture 2" descr="Related image">
            <a:extLst>
              <a:ext uri="{FF2B5EF4-FFF2-40B4-BE49-F238E27FC236}">
                <a16:creationId xmlns:a16="http://schemas.microsoft.com/office/drawing/2014/main" id="{7491A6B2-4A9F-4EB2-8D40-614AC1A5658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8000" y="4371935"/>
            <a:ext cx="304800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440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BC0AEA-6BFD-4038-99CF-16CB8BB49E1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22:1</a:t>
            </a:r>
          </a:p>
          <a:p>
            <a:pPr algn="just">
              <a:spcBef>
                <a:spcPts val="0"/>
              </a:spcBef>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he showed me a river of the water of life, clear as crystal, coming from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throne of God and of the Lamb</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FDE5FF95-7B9F-4B8E-AF2E-F5F9437461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3787" y="3048000"/>
            <a:ext cx="2736427" cy="1828800"/>
          </a:xfrm>
          <a:prstGeom prst="rect">
            <a:avLst/>
          </a:prstGeom>
        </p:spPr>
      </p:pic>
    </p:spTree>
    <p:extLst>
      <p:ext uri="{BB962C8B-B14F-4D97-AF65-F5344CB8AC3E}">
        <p14:creationId xmlns:p14="http://schemas.microsoft.com/office/powerpoint/2010/main" val="337116994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897732" y="1600200"/>
            <a:ext cx="4893467" cy="4876800"/>
          </a:xfrm>
        </p:spPr>
        <p:txBody>
          <a:bodyPr/>
          <a:lstStyle/>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Creation (1)</a:t>
            </a:r>
          </a:p>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City (2)</a:t>
            </a:r>
          </a:p>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Fellowship (3)</a:t>
            </a:r>
          </a:p>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Order (4-5)</a:t>
            </a:r>
          </a:p>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Satisfaction (6)</a:t>
            </a:r>
          </a:p>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Realization (7)</a:t>
            </a:r>
          </a:p>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Holiness (8)</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 The New Heavens &amp; Earth</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21:1-8</a:t>
            </a:r>
          </a:p>
        </p:txBody>
      </p:sp>
      <p:pic>
        <p:nvPicPr>
          <p:cNvPr id="5" name="Picture 2" descr="Image result for the eternal state">
            <a:extLst>
              <a:ext uri="{FF2B5EF4-FFF2-40B4-BE49-F238E27FC236}">
                <a16:creationId xmlns:a16="http://schemas.microsoft.com/office/drawing/2014/main" id="{A82E3A6D-5D5D-4F0F-88AD-8376208F08F4}"/>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91199" y="2895598"/>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701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76200" y="50126"/>
          <a:ext cx="8991600" cy="6757748"/>
        </p:xfrm>
        <a:graphic>
          <a:graphicData uri="http://schemas.openxmlformats.org/drawingml/2006/table">
            <a:tbl>
              <a:tblPr firstRow="1" bandRow="1">
                <a:tableStyleId>{D7AC3CCA-C797-4891-BE02-D94E43425B78}</a:tableStyleId>
              </a:tblPr>
              <a:tblGrid>
                <a:gridCol w="4343399">
                  <a:extLst>
                    <a:ext uri="{9D8B030D-6E8A-4147-A177-3AD203B41FA5}">
                      <a16:colId xmlns:a16="http://schemas.microsoft.com/office/drawing/2014/main" val="3700007483"/>
                    </a:ext>
                  </a:extLst>
                </a:gridCol>
                <a:gridCol w="4648201">
                  <a:extLst>
                    <a:ext uri="{9D8B030D-6E8A-4147-A177-3AD203B41FA5}">
                      <a16:colId xmlns:a16="http://schemas.microsoft.com/office/drawing/2014/main" val="2767129813"/>
                    </a:ext>
                  </a:extLst>
                </a:gridCol>
              </a:tblGrid>
              <a:tr h="662069">
                <a:tc gridSpan="2">
                  <a:txBody>
                    <a:bodyPr/>
                    <a:lstStyle/>
                    <a:p>
                      <a:pPr algn="ctr">
                        <a:spcBef>
                          <a:spcPts val="300"/>
                        </a:spcBef>
                        <a:spcAft>
                          <a:spcPts val="300"/>
                        </a:spcAft>
                      </a:pPr>
                      <a:r>
                        <a:rPr lang="en-US" sz="3200" dirty="0">
                          <a:solidFill>
                            <a:schemeClr val="tx2"/>
                          </a:solidFill>
                          <a:latin typeface="Calibri" panose="020F0502020204030204" pitchFamily="34" charset="0"/>
                          <a:cs typeface="Calibri" panose="020F0502020204030204" pitchFamily="34" charset="0"/>
                        </a:rPr>
                        <a:t>Eden = Probationary Environment</a:t>
                      </a:r>
                    </a:p>
                  </a:txBody>
                  <a:tcPr anchor="ctr">
                    <a:solidFill>
                      <a:schemeClr val="bg2"/>
                    </a:solidFill>
                  </a:tcPr>
                </a:tc>
                <a:tc hMerge="1">
                  <a:txBody>
                    <a:bodyPr/>
                    <a:lstStyle/>
                    <a:p>
                      <a:endParaRPr lang="en-US" dirty="0">
                        <a:solidFill>
                          <a:srgbClr val="00FFFF"/>
                        </a:solidFill>
                      </a:endParaRPr>
                    </a:p>
                  </a:txBody>
                  <a:tcPr>
                    <a:solidFill>
                      <a:srgbClr val="00FFFF"/>
                    </a:solidFill>
                  </a:tcPr>
                </a:tc>
                <a:extLst>
                  <a:ext uri="{0D108BD9-81ED-4DB2-BD59-A6C34878D82A}">
                    <a16:rowId xmlns:a16="http://schemas.microsoft.com/office/drawing/2014/main" val="784803085"/>
                  </a:ext>
                </a:extLst>
              </a:tr>
              <a:tr h="522685">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en-US" sz="2800" b="1" u="none" dirty="0">
                          <a:solidFill>
                            <a:srgbClr val="C00000"/>
                          </a:solidFill>
                          <a:latin typeface="Calibri" panose="020F0502020204030204" pitchFamily="34" charset="0"/>
                          <a:cs typeface="Calibri" panose="020F0502020204030204" pitchFamily="34" charset="0"/>
                        </a:rPr>
                        <a:t>Eden (Genesis 1-2)</a:t>
                      </a:r>
                    </a:p>
                  </a:txBody>
                  <a:tcPr anchor="ctr">
                    <a:solidFill>
                      <a:schemeClr val="tx1"/>
                    </a:solidFill>
                  </a:tcPr>
                </a:tc>
                <a:tc>
                  <a:txBody>
                    <a:bodyPr/>
                    <a:lstStyle/>
                    <a:p>
                      <a:pPr algn="ctr">
                        <a:spcBef>
                          <a:spcPts val="300"/>
                        </a:spcBef>
                        <a:spcAft>
                          <a:spcPts val="300"/>
                        </a:spcAft>
                      </a:pPr>
                      <a:r>
                        <a:rPr kumimoji="0" lang="en-US" sz="2800" b="1" u="none" strike="noStrike" kern="1200" cap="none" normalizeH="0" baseline="0" dirty="0">
                          <a:ln>
                            <a:noFill/>
                          </a:ln>
                          <a:solidFill>
                            <a:srgbClr val="0000FF"/>
                          </a:solidFill>
                          <a:effectLst/>
                          <a:latin typeface="Calibri" panose="020F0502020204030204" pitchFamily="34" charset="0"/>
                          <a:cs typeface="Calibri" panose="020F0502020204030204" pitchFamily="34" charset="0"/>
                        </a:rPr>
                        <a:t>Eternal State (Rev 21-22)</a:t>
                      </a:r>
                      <a:endParaRPr kumimoji="0" lang="en-US" sz="28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endParaRPr>
                    </a:p>
                  </a:txBody>
                  <a:tcPr anchor="ctr">
                    <a:solidFill>
                      <a:schemeClr val="tx1"/>
                    </a:solidFill>
                  </a:tcPr>
                </a:tc>
                <a:extLst>
                  <a:ext uri="{0D108BD9-81ED-4DB2-BD59-A6C34878D82A}">
                    <a16:rowId xmlns:a16="http://schemas.microsoft.com/office/drawing/2014/main" val="1956340708"/>
                  </a:ext>
                </a:extLst>
              </a:tr>
              <a:tr h="522685">
                <a:tc>
                  <a:txBody>
                    <a:bodyPr/>
                    <a:lstStyle/>
                    <a:p>
                      <a:pPr marL="0" indent="0">
                        <a:spcBef>
                          <a:spcPts val="300"/>
                        </a:spcBef>
                        <a:spcAft>
                          <a:spcPts val="300"/>
                        </a:spcAft>
                        <a:buNone/>
                        <a:defRPr/>
                      </a:pPr>
                      <a:r>
                        <a:rPr lang="en-US" sz="2400" b="1" u="none" kern="1200" dirty="0">
                          <a:solidFill>
                            <a:srgbClr val="C00000"/>
                          </a:solidFill>
                          <a:latin typeface="Calibri" panose="020F0502020204030204" pitchFamily="34" charset="0"/>
                          <a:ea typeface="+mn-ea"/>
                          <a:cs typeface="Calibri" panose="020F0502020204030204" pitchFamily="34" charset="0"/>
                        </a:rPr>
                        <a:t>Division: light/darkness 1:4</a:t>
                      </a:r>
                    </a:p>
                  </a:txBody>
                  <a:tcPr anchor="ctr">
                    <a:solidFill>
                      <a:schemeClr val="tx1"/>
                    </a:solidFill>
                  </a:tcPr>
                </a:tc>
                <a:tc>
                  <a:txBody>
                    <a:bodyPr/>
                    <a:lstStyle/>
                    <a:p>
                      <a:pPr marL="0" indent="0">
                        <a:spcBef>
                          <a:spcPts val="300"/>
                        </a:spcBef>
                        <a:spcAft>
                          <a:spcPts val="300"/>
                        </a:spcAft>
                        <a:buNone/>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No night 21:25</a:t>
                      </a:r>
                    </a:p>
                  </a:txBody>
                  <a:tcPr anchor="ctr">
                    <a:solidFill>
                      <a:schemeClr val="tx1"/>
                    </a:solidFill>
                  </a:tcPr>
                </a:tc>
                <a:extLst>
                  <a:ext uri="{0D108BD9-81ED-4DB2-BD59-A6C34878D82A}">
                    <a16:rowId xmlns:a16="http://schemas.microsoft.com/office/drawing/2014/main" val="833816217"/>
                  </a:ext>
                </a:extLst>
              </a:tr>
              <a:tr h="522685">
                <a:tc>
                  <a:txBody>
                    <a:bodyPr/>
                    <a:lstStyle/>
                    <a:p>
                      <a:pPr marL="0" indent="0">
                        <a:spcBef>
                          <a:spcPts val="300"/>
                        </a:spcBef>
                        <a:spcAft>
                          <a:spcPts val="300"/>
                        </a:spcAft>
                        <a:buNone/>
                        <a:defRPr/>
                      </a:pPr>
                      <a:r>
                        <a:rPr lang="en-US" sz="2400" b="1" u="none" kern="1200" dirty="0">
                          <a:solidFill>
                            <a:srgbClr val="C00000"/>
                          </a:solidFill>
                          <a:latin typeface="Calibri" panose="020F0502020204030204" pitchFamily="34" charset="0"/>
                          <a:ea typeface="+mn-ea"/>
                          <a:cs typeface="Calibri" panose="020F0502020204030204" pitchFamily="34" charset="0"/>
                        </a:rPr>
                        <a:t>Division: land/sea 1:10</a:t>
                      </a:r>
                    </a:p>
                  </a:txBody>
                  <a:tcPr anchor="ctr">
                    <a:solidFill>
                      <a:schemeClr val="tx1"/>
                    </a:solidFill>
                  </a:tcPr>
                </a:tc>
                <a:tc>
                  <a:txBody>
                    <a:bodyPr/>
                    <a:lstStyle/>
                    <a:p>
                      <a:pPr marL="0" indent="0">
                        <a:spcBef>
                          <a:spcPts val="300"/>
                        </a:spcBef>
                        <a:spcAft>
                          <a:spcPts val="300"/>
                        </a:spcAft>
                        <a:buNone/>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No sea 21:1</a:t>
                      </a:r>
                    </a:p>
                  </a:txBody>
                  <a:tcPr anchor="ctr">
                    <a:solidFill>
                      <a:schemeClr val="tx1"/>
                    </a:solidFill>
                  </a:tcPr>
                </a:tc>
                <a:extLst>
                  <a:ext uri="{0D108BD9-81ED-4DB2-BD59-A6C34878D82A}">
                    <a16:rowId xmlns:a16="http://schemas.microsoft.com/office/drawing/2014/main" val="1701469708"/>
                  </a:ext>
                </a:extLst>
              </a:tr>
              <a:tr h="522685">
                <a:tc>
                  <a:txBody>
                    <a:bodyPr/>
                    <a:lstStyle/>
                    <a:p>
                      <a:pPr marL="0" indent="0">
                        <a:spcBef>
                          <a:spcPts val="300"/>
                        </a:spcBef>
                        <a:spcAft>
                          <a:spcPts val="300"/>
                        </a:spcAft>
                        <a:buNone/>
                        <a:defRPr/>
                      </a:pPr>
                      <a:r>
                        <a:rPr lang="en-US" sz="2400" b="1" u="none" kern="1200" dirty="0">
                          <a:solidFill>
                            <a:srgbClr val="C00000"/>
                          </a:solidFill>
                          <a:latin typeface="Calibri" panose="020F0502020204030204" pitchFamily="34" charset="0"/>
                          <a:ea typeface="+mn-ea"/>
                          <a:cs typeface="Calibri" panose="020F0502020204030204" pitchFamily="34" charset="0"/>
                        </a:rPr>
                        <a:t>Sun &amp; moon 1:16</a:t>
                      </a:r>
                    </a:p>
                  </a:txBody>
                  <a:tcPr anchor="ctr">
                    <a:solidFill>
                      <a:schemeClr val="tx1"/>
                    </a:solidFill>
                  </a:tcPr>
                </a:tc>
                <a:tc>
                  <a:txBody>
                    <a:bodyPr/>
                    <a:lstStyle/>
                    <a:p>
                      <a:pPr marL="0" indent="0">
                        <a:spcBef>
                          <a:spcPts val="300"/>
                        </a:spcBef>
                        <a:spcAft>
                          <a:spcPts val="300"/>
                        </a:spcAft>
                        <a:buNone/>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No sun &amp; moon 21:23</a:t>
                      </a:r>
                    </a:p>
                  </a:txBody>
                  <a:tcPr anchor="ctr">
                    <a:solidFill>
                      <a:schemeClr val="tx1"/>
                    </a:solidFill>
                  </a:tcPr>
                </a:tc>
                <a:extLst>
                  <a:ext uri="{0D108BD9-81ED-4DB2-BD59-A6C34878D82A}">
                    <a16:rowId xmlns:a16="http://schemas.microsoft.com/office/drawing/2014/main" val="817110365"/>
                  </a:ext>
                </a:extLst>
              </a:tr>
              <a:tr h="522685">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2400" b="1" u="none" kern="1200" dirty="0">
                          <a:solidFill>
                            <a:srgbClr val="C00000"/>
                          </a:solidFill>
                          <a:latin typeface="Calibri" panose="020F0502020204030204" pitchFamily="34" charset="0"/>
                          <a:ea typeface="+mn-ea"/>
                          <a:cs typeface="Calibri" panose="020F0502020204030204" pitchFamily="34" charset="0"/>
                        </a:rPr>
                        <a:t>Garden 2:8-9</a:t>
                      </a:r>
                    </a:p>
                  </a:txBody>
                  <a:tcPr anchor="ctr">
                    <a:solidFill>
                      <a:schemeClr val="tx1"/>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City (21:2)</a:t>
                      </a:r>
                    </a:p>
                  </a:txBody>
                  <a:tcPr anchor="ctr">
                    <a:solidFill>
                      <a:schemeClr val="tx1"/>
                    </a:solidFill>
                  </a:tcPr>
                </a:tc>
                <a:extLst>
                  <a:ext uri="{0D108BD9-81ED-4DB2-BD59-A6C34878D82A}">
                    <a16:rowId xmlns:a16="http://schemas.microsoft.com/office/drawing/2014/main" val="1982912705"/>
                  </a:ext>
                </a:extLst>
              </a:tr>
              <a:tr h="522685">
                <a:tc>
                  <a:txBody>
                    <a:bodyPr/>
                    <a:lstStyle/>
                    <a:p>
                      <a:pPr marL="0" indent="0">
                        <a:spcBef>
                          <a:spcPts val="300"/>
                        </a:spcBef>
                        <a:spcAft>
                          <a:spcPts val="300"/>
                        </a:spcAft>
                        <a:buNone/>
                        <a:defRPr/>
                      </a:pPr>
                      <a:r>
                        <a:rPr lang="en-US" sz="2400" b="1" u="none" kern="1200" dirty="0">
                          <a:solidFill>
                            <a:srgbClr val="C00000"/>
                          </a:solidFill>
                          <a:latin typeface="Calibri" panose="020F0502020204030204" pitchFamily="34" charset="0"/>
                          <a:ea typeface="+mn-ea"/>
                          <a:cs typeface="Calibri" panose="020F0502020204030204" pitchFamily="34" charset="0"/>
                        </a:rPr>
                        <a:t>River flowing out of Eden 2:10</a:t>
                      </a:r>
                    </a:p>
                  </a:txBody>
                  <a:tcPr anchor="ctr">
                    <a:solidFill>
                      <a:schemeClr val="tx1"/>
                    </a:solidFill>
                  </a:tcPr>
                </a:tc>
                <a:tc>
                  <a:txBody>
                    <a:bodyPr/>
                    <a:lstStyle/>
                    <a:p>
                      <a:pPr marL="0" indent="0">
                        <a:spcBef>
                          <a:spcPts val="300"/>
                        </a:spcBef>
                        <a:spcAft>
                          <a:spcPts val="300"/>
                        </a:spcAft>
                        <a:buNone/>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River flowing from throne 22:1</a:t>
                      </a:r>
                    </a:p>
                  </a:txBody>
                  <a:tcPr anchor="ctr">
                    <a:solidFill>
                      <a:schemeClr val="tx1"/>
                    </a:solidFill>
                  </a:tcPr>
                </a:tc>
                <a:extLst>
                  <a:ext uri="{0D108BD9-81ED-4DB2-BD59-A6C34878D82A}">
                    <a16:rowId xmlns:a16="http://schemas.microsoft.com/office/drawing/2014/main" val="3917941003"/>
                  </a:ext>
                </a:extLst>
              </a:tr>
              <a:tr h="522685">
                <a:tc>
                  <a:txBody>
                    <a:bodyPr/>
                    <a:lstStyle/>
                    <a:p>
                      <a:pPr marL="0" indent="0">
                        <a:spcBef>
                          <a:spcPts val="300"/>
                        </a:spcBef>
                        <a:spcAft>
                          <a:spcPts val="300"/>
                        </a:spcAft>
                        <a:buNone/>
                        <a:defRPr/>
                      </a:pPr>
                      <a:r>
                        <a:rPr lang="en-US" sz="2400" b="1" u="none" kern="1200" dirty="0">
                          <a:solidFill>
                            <a:srgbClr val="C00000"/>
                          </a:solidFill>
                          <a:latin typeface="Calibri" panose="020F0502020204030204" pitchFamily="34" charset="0"/>
                          <a:ea typeface="+mn-ea"/>
                          <a:cs typeface="Calibri" panose="020F0502020204030204" pitchFamily="34" charset="0"/>
                        </a:rPr>
                        <a:t>Gold in the land 2:12</a:t>
                      </a:r>
                    </a:p>
                  </a:txBody>
                  <a:tcPr anchor="ctr">
                    <a:solidFill>
                      <a:schemeClr val="tx1"/>
                    </a:solidFill>
                  </a:tcPr>
                </a:tc>
                <a:tc>
                  <a:txBody>
                    <a:bodyPr/>
                    <a:lstStyle/>
                    <a:p>
                      <a:pPr marL="0" indent="0">
                        <a:spcBef>
                          <a:spcPts val="300"/>
                        </a:spcBef>
                        <a:spcAft>
                          <a:spcPts val="300"/>
                        </a:spcAft>
                        <a:buNone/>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Gold in the city 21:21</a:t>
                      </a:r>
                    </a:p>
                  </a:txBody>
                  <a:tcPr anchor="ctr">
                    <a:solidFill>
                      <a:schemeClr val="tx1"/>
                    </a:solidFill>
                  </a:tcPr>
                </a:tc>
                <a:extLst>
                  <a:ext uri="{0D108BD9-81ED-4DB2-BD59-A6C34878D82A}">
                    <a16:rowId xmlns:a16="http://schemas.microsoft.com/office/drawing/2014/main" val="3053562226"/>
                  </a:ext>
                </a:extLst>
              </a:tr>
              <a:tr h="940834">
                <a:tc>
                  <a:txBody>
                    <a:bodyPr/>
                    <a:lstStyle/>
                    <a:p>
                      <a:pPr marL="0" indent="0">
                        <a:spcBef>
                          <a:spcPts val="300"/>
                        </a:spcBef>
                        <a:spcAft>
                          <a:spcPts val="300"/>
                        </a:spcAft>
                        <a:buNone/>
                        <a:defRPr/>
                      </a:pPr>
                      <a:r>
                        <a:rPr lang="en-US" sz="2400" b="1" u="none" kern="1200" dirty="0">
                          <a:solidFill>
                            <a:srgbClr val="C00000"/>
                          </a:solidFill>
                          <a:latin typeface="Calibri" panose="020F0502020204030204" pitchFamily="34" charset="0"/>
                          <a:ea typeface="+mn-ea"/>
                          <a:cs typeface="Calibri" panose="020F0502020204030204" pitchFamily="34" charset="0"/>
                        </a:rPr>
                        <a:t>Tree of life in the middle of garden 2:9</a:t>
                      </a:r>
                    </a:p>
                  </a:txBody>
                  <a:tcPr anchor="ctr">
                    <a:solidFill>
                      <a:schemeClr val="tx1"/>
                    </a:solidFill>
                  </a:tcPr>
                </a:tc>
                <a:tc>
                  <a:txBody>
                    <a:bodyPr/>
                    <a:lstStyle/>
                    <a:p>
                      <a:pPr marL="0" indent="0">
                        <a:spcBef>
                          <a:spcPts val="300"/>
                        </a:spcBef>
                        <a:spcAft>
                          <a:spcPts val="300"/>
                        </a:spcAft>
                        <a:buNone/>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Tree of life throughout city 22:2</a:t>
                      </a:r>
                    </a:p>
                  </a:txBody>
                  <a:tcPr anchor="ctr">
                    <a:solidFill>
                      <a:schemeClr val="tx1"/>
                    </a:solidFill>
                  </a:tcPr>
                </a:tc>
                <a:extLst>
                  <a:ext uri="{0D108BD9-81ED-4DB2-BD59-A6C34878D82A}">
                    <a16:rowId xmlns:a16="http://schemas.microsoft.com/office/drawing/2014/main" val="2176933553"/>
                  </a:ext>
                </a:extLst>
              </a:tr>
              <a:tr h="522685">
                <a:tc>
                  <a:txBody>
                    <a:bodyPr/>
                    <a:lstStyle/>
                    <a:p>
                      <a:pPr marL="0" indent="0">
                        <a:spcBef>
                          <a:spcPts val="300"/>
                        </a:spcBef>
                        <a:spcAft>
                          <a:spcPts val="300"/>
                        </a:spcAft>
                        <a:buNone/>
                        <a:defRPr/>
                      </a:pPr>
                      <a:r>
                        <a:rPr lang="en-US" sz="2400" b="1" u="none" kern="1200" dirty="0">
                          <a:solidFill>
                            <a:srgbClr val="C00000"/>
                          </a:solidFill>
                          <a:latin typeface="Calibri" panose="020F0502020204030204" pitchFamily="34" charset="0"/>
                          <a:ea typeface="+mn-ea"/>
                          <a:cs typeface="Calibri" panose="020F0502020204030204" pitchFamily="34" charset="0"/>
                        </a:rPr>
                        <a:t>Bdellium and onyx stone 2:12</a:t>
                      </a:r>
                    </a:p>
                  </a:txBody>
                  <a:tcPr anchor="ctr">
                    <a:solidFill>
                      <a:schemeClr val="tx1"/>
                    </a:solidFill>
                  </a:tcPr>
                </a:tc>
                <a:tc>
                  <a:txBody>
                    <a:bodyPr/>
                    <a:lstStyle/>
                    <a:p>
                      <a:pPr marL="0" indent="0">
                        <a:spcBef>
                          <a:spcPts val="300"/>
                        </a:spcBef>
                        <a:spcAft>
                          <a:spcPts val="300"/>
                        </a:spcAft>
                        <a:buNone/>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All manner of stones 21:19</a:t>
                      </a:r>
                    </a:p>
                  </a:txBody>
                  <a:tcPr anchor="ctr">
                    <a:solidFill>
                      <a:schemeClr val="tx1"/>
                    </a:solidFill>
                  </a:tcPr>
                </a:tc>
                <a:extLst>
                  <a:ext uri="{0D108BD9-81ED-4DB2-BD59-A6C34878D82A}">
                    <a16:rowId xmlns:a16="http://schemas.microsoft.com/office/drawing/2014/main" val="2206858893"/>
                  </a:ext>
                </a:extLst>
              </a:tr>
              <a:tr h="607605">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2400" b="1" u="none" kern="1200" dirty="0">
                          <a:solidFill>
                            <a:srgbClr val="C00000"/>
                          </a:solidFill>
                          <a:latin typeface="Calibri" panose="020F0502020204030204" pitchFamily="34" charset="0"/>
                          <a:ea typeface="+mn-ea"/>
                          <a:cs typeface="Calibri" panose="020F0502020204030204" pitchFamily="34" charset="0"/>
                        </a:rPr>
                        <a:t>God walking in the garden 3:8</a:t>
                      </a:r>
                    </a:p>
                  </a:txBody>
                  <a:tcPr anchor="ctr">
                    <a:solidFill>
                      <a:schemeClr val="tx1"/>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God dwelling with His people 21:3</a:t>
                      </a:r>
                    </a:p>
                  </a:txBody>
                  <a:tcPr anchor="ctr">
                    <a:solidFill>
                      <a:schemeClr val="tx1"/>
                    </a:solidFill>
                  </a:tcPr>
                </a:tc>
                <a:extLst>
                  <a:ext uri="{0D108BD9-81ED-4DB2-BD59-A6C34878D82A}">
                    <a16:rowId xmlns:a16="http://schemas.microsoft.com/office/drawing/2014/main" val="1251010712"/>
                  </a:ext>
                </a:extLst>
              </a:tr>
              <a:tr h="313610">
                <a:tc gridSpan="2">
                  <a:txBody>
                    <a:bodyPr/>
                    <a:lstStyle/>
                    <a:p>
                      <a:pPr algn="ctr"/>
                      <a:r>
                        <a:rPr lang="en-US" sz="1800" dirty="0">
                          <a:latin typeface="Calibri" panose="020F0502020204030204" pitchFamily="34" charset="0"/>
                          <a:cs typeface="Calibri" panose="020F0502020204030204" pitchFamily="34" charset="0"/>
                        </a:rPr>
                        <a:t>Henry Morris, Genesis Record, p.33</a:t>
                      </a:r>
                      <a:endParaRPr lang="en-US" sz="1800" dirty="0">
                        <a:solidFill>
                          <a:schemeClr val="bg2"/>
                        </a:solidFill>
                        <a:latin typeface="Calibri" panose="020F0502020204030204" pitchFamily="34" charset="0"/>
                        <a:cs typeface="Calibri" panose="020F0502020204030204" pitchFamily="34" charset="0"/>
                      </a:endParaRPr>
                    </a:p>
                  </a:txBody>
                  <a:tcPr anchor="ctr">
                    <a:solidFill>
                      <a:schemeClr val="tx1"/>
                    </a:solidFill>
                  </a:tcPr>
                </a:tc>
                <a:tc hMerge="1">
                  <a:txBody>
                    <a:bodyPr/>
                    <a:lstStyle/>
                    <a:p>
                      <a:endParaRPr lang="en-US" dirty="0">
                        <a:solidFill>
                          <a:schemeClr val="bg1"/>
                        </a:solidFill>
                      </a:endParaRPr>
                    </a:p>
                  </a:txBody>
                  <a:tcPr/>
                </a:tc>
                <a:extLst>
                  <a:ext uri="{0D108BD9-81ED-4DB2-BD59-A6C34878D82A}">
                    <a16:rowId xmlns:a16="http://schemas.microsoft.com/office/drawing/2014/main" val="218776997"/>
                  </a:ext>
                </a:extLst>
              </a:tr>
            </a:tbl>
          </a:graphicData>
        </a:graphic>
      </p:graphicFrame>
    </p:spTree>
    <p:extLst>
      <p:ext uri="{BB962C8B-B14F-4D97-AF65-F5344CB8AC3E}">
        <p14:creationId xmlns:p14="http://schemas.microsoft.com/office/powerpoint/2010/main" val="3304396077"/>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39ACF8-A220-4463-8218-E4894590DF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Content Placeholder 2">
            <a:extLst>
              <a:ext uri="{FF2B5EF4-FFF2-40B4-BE49-F238E27FC236}">
                <a16:creationId xmlns:a16="http://schemas.microsoft.com/office/drawing/2014/main" id="{9FCE1375-9F6D-4FCB-B3CC-1DEAE2B6A2CD}"/>
              </a:ext>
            </a:extLst>
          </p:cNvPr>
          <p:cNvSpPr>
            <a:spLocks noGrp="1"/>
          </p:cNvSpPr>
          <p:nvPr>
            <p:ph idx="4294967295"/>
          </p:nvPr>
        </p:nvSpPr>
        <p:spPr>
          <a:xfrm>
            <a:off x="0" y="0"/>
            <a:ext cx="9144000" cy="3810000"/>
          </a:xfrm>
        </p:spPr>
        <p:txBody>
          <a:bodyPr/>
          <a:lstStyle/>
          <a:p>
            <a:pPr marL="0" indent="0" algn="ctr" defTabSz="685800">
              <a:spcBef>
                <a:spcPts val="0"/>
              </a:spcBef>
              <a:spcAft>
                <a:spcPts val="600"/>
              </a:spcAft>
              <a:buNone/>
              <a:defRPr/>
            </a:pPr>
            <a:r>
              <a:rPr lang="en-US" sz="4000" kern="1200" dirty="0">
                <a:solidFill>
                  <a:schemeClr val="tx2"/>
                </a:solidFill>
                <a:ea typeface="+mj-ea"/>
                <a:cs typeface="Calibri" panose="020F0502020204030204" pitchFamily="34" charset="0"/>
              </a:rPr>
              <a:t>Revelation 3:21</a:t>
            </a:r>
          </a:p>
          <a:p>
            <a:pPr marL="0" indent="0" algn="ctr">
              <a:spcBef>
                <a:spcPts val="0"/>
              </a:spcBef>
              <a:spcAft>
                <a:spcPts val="1200"/>
              </a:spcAft>
              <a:buNone/>
              <a:defRPr/>
            </a:pPr>
            <a:r>
              <a:rPr lang="en-US" sz="3600" cap="small" dirty="0">
                <a:solidFill>
                  <a:srgbClr val="FFFFCC"/>
                </a:solidFill>
                <a:effectLst>
                  <a:outerShdw blurRad="38100" dist="38100" dir="2700000" algn="tl">
                    <a:srgbClr val="000000">
                      <a:alpha val="43137"/>
                    </a:srgbClr>
                  </a:outerShdw>
                </a:effectLst>
                <a:ea typeface="+mj-ea"/>
                <a:cs typeface="+mj-cs"/>
              </a:rPr>
              <a:t>promise to the overcomers</a:t>
            </a:r>
          </a:p>
          <a:p>
            <a:pPr marL="0" indent="0" algn="just">
              <a:spcBef>
                <a:spcPts val="0"/>
              </a:spcBef>
              <a:spcAft>
                <a:spcPts val="1200"/>
              </a:spcAft>
              <a:buNone/>
              <a:defRPr/>
            </a:pPr>
            <a:r>
              <a:rPr lang="en-US" altLang="en-US" sz="2400"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He who overcomes, </a:t>
            </a:r>
            <a:r>
              <a:rPr lang="en-US" b="1" u="sng" dirty="0">
                <a:solidFill>
                  <a:srgbClr val="FFFFCC"/>
                </a:solidFill>
                <a:effectLst>
                  <a:outerShdw blurRad="38100" dist="38100" dir="2700000" algn="tl">
                    <a:srgbClr val="000000">
                      <a:alpha val="43137"/>
                    </a:srgbClr>
                  </a:outerShdw>
                </a:effectLst>
              </a:rPr>
              <a:t>I will grant </a:t>
            </a:r>
            <a:r>
              <a:rPr lang="en-US" dirty="0">
                <a:effectLst>
                  <a:outerShdw blurRad="38100" dist="38100" dir="2700000" algn="tl">
                    <a:srgbClr val="000000">
                      <a:alpha val="43137"/>
                    </a:srgbClr>
                  </a:outerShdw>
                </a:effectLst>
              </a:rPr>
              <a:t>[</a:t>
            </a:r>
            <a:r>
              <a:rPr lang="en-US" b="1" u="sng" dirty="0">
                <a:solidFill>
                  <a:srgbClr val="FFFFCC"/>
                </a:solidFill>
                <a:effectLst>
                  <a:outerShdw blurRad="38100" dist="38100" dir="2700000" algn="tl">
                    <a:srgbClr val="000000">
                      <a:alpha val="43137"/>
                    </a:srgbClr>
                  </a:outerShdw>
                </a:effectLst>
              </a:rPr>
              <a:t>future tense of </a:t>
            </a:r>
            <a:r>
              <a:rPr lang="en-US" b="1" i="1" u="sng" dirty="0" err="1">
                <a:solidFill>
                  <a:srgbClr val="FFFFCC"/>
                </a:solidFill>
                <a:effectLst>
                  <a:outerShdw blurRad="38100" dist="38100" dir="2700000" algn="tl">
                    <a:srgbClr val="000000">
                      <a:alpha val="43137"/>
                    </a:srgbClr>
                  </a:outerShdw>
                </a:effectLst>
              </a:rPr>
              <a:t>didōmi</a:t>
            </a:r>
            <a:r>
              <a:rPr lang="en-US" dirty="0">
                <a:effectLst>
                  <a:outerShdw blurRad="38100" dist="38100" dir="2700000" algn="tl">
                    <a:srgbClr val="000000">
                      <a:alpha val="43137"/>
                    </a:srgbClr>
                  </a:outerShdw>
                </a:effectLst>
              </a:rPr>
              <a:t>] to him to sit down with Me on </a:t>
            </a:r>
            <a:r>
              <a:rPr lang="en-US" b="1" u="sng" dirty="0">
                <a:solidFill>
                  <a:srgbClr val="FFFFCC"/>
                </a:solidFill>
                <a:effectLst>
                  <a:outerShdw blurRad="38100" dist="38100" dir="2700000" algn="tl">
                    <a:srgbClr val="000000">
                      <a:alpha val="43137"/>
                    </a:srgbClr>
                  </a:outerShdw>
                </a:effectLst>
              </a:rPr>
              <a:t>My throne</a:t>
            </a:r>
            <a:r>
              <a:rPr lang="en-US" dirty="0">
                <a:effectLst>
                  <a:outerShdw blurRad="38100" dist="38100" dir="2700000" algn="tl">
                    <a:srgbClr val="000000">
                      <a:alpha val="43137"/>
                    </a:srgbClr>
                  </a:outerShdw>
                </a:effectLst>
              </a:rPr>
              <a:t>, as I also overcame and </a:t>
            </a:r>
            <a:r>
              <a:rPr lang="en-US" b="1" u="sng" dirty="0">
                <a:solidFill>
                  <a:srgbClr val="FFFFCC"/>
                </a:solidFill>
                <a:effectLst>
                  <a:outerShdw blurRad="38100" dist="38100" dir="2700000" algn="tl">
                    <a:srgbClr val="000000">
                      <a:alpha val="43137"/>
                    </a:srgbClr>
                  </a:outerShdw>
                </a:effectLst>
              </a:rPr>
              <a:t>sat down</a:t>
            </a:r>
            <a:r>
              <a:rPr lang="en-US" dirty="0">
                <a:effectLst>
                  <a:outerShdw blurRad="38100" dist="38100" dir="2700000" algn="tl">
                    <a:srgbClr val="000000">
                      <a:alpha val="43137"/>
                    </a:srgbClr>
                  </a:outerShdw>
                </a:effectLst>
              </a:rPr>
              <a:t> [</a:t>
            </a:r>
            <a:r>
              <a:rPr lang="en-US" b="1" u="sng" dirty="0">
                <a:solidFill>
                  <a:srgbClr val="FFFFCC"/>
                </a:solidFill>
                <a:effectLst>
                  <a:outerShdw blurRad="38100" dist="38100" dir="2700000" algn="tl">
                    <a:srgbClr val="000000">
                      <a:alpha val="43137"/>
                    </a:srgbClr>
                  </a:outerShdw>
                </a:effectLst>
              </a:rPr>
              <a:t>aorist tense of </a:t>
            </a:r>
            <a:r>
              <a:rPr lang="en-US" b="1" i="1" u="sng" dirty="0" err="1">
                <a:solidFill>
                  <a:srgbClr val="FFFFCC"/>
                </a:solidFill>
                <a:effectLst>
                  <a:outerShdw blurRad="38100" dist="38100" dir="2700000" algn="tl">
                    <a:srgbClr val="000000">
                      <a:alpha val="43137"/>
                    </a:srgbClr>
                  </a:outerShdw>
                </a:effectLst>
              </a:rPr>
              <a:t>kathizō</a:t>
            </a:r>
            <a:r>
              <a:rPr lang="en-US" dirty="0">
                <a:effectLst>
                  <a:outerShdw blurRad="38100" dist="38100" dir="2700000" algn="tl">
                    <a:srgbClr val="000000">
                      <a:alpha val="43137"/>
                    </a:srgbClr>
                  </a:outerShdw>
                </a:effectLst>
              </a:rPr>
              <a:t>] with My Father on </a:t>
            </a:r>
            <a:r>
              <a:rPr lang="en-US" b="1" u="sng" dirty="0">
                <a:solidFill>
                  <a:srgbClr val="FFFFCC"/>
                </a:solidFill>
                <a:effectLst>
                  <a:outerShdw blurRad="38100" dist="38100" dir="2700000" algn="tl">
                    <a:srgbClr val="000000">
                      <a:alpha val="43137"/>
                    </a:srgbClr>
                  </a:outerShdw>
                </a:effectLst>
              </a:rPr>
              <a:t>His throne</a:t>
            </a:r>
            <a:r>
              <a:rPr lang="en-US" altLang="en-US" dirty="0">
                <a:effectLst>
                  <a:outerShdw blurRad="38100" dist="38100" dir="2700000" algn="tl">
                    <a:srgbClr val="000000">
                      <a:alpha val="43137"/>
                    </a:srgbClr>
                  </a:outerShdw>
                </a:effectLst>
                <a:latin typeface="Calibri" panose="020F0502020204030204" pitchFamily="34" charset="0"/>
              </a:rPr>
              <a:t>.”</a:t>
            </a:r>
            <a:endParaRPr lang="en-US" dirty="0">
              <a:effectLst>
                <a:outerShdw blurRad="38100" dist="38100" dir="2700000" algn="tl">
                  <a:srgbClr val="000000">
                    <a:alpha val="43137"/>
                  </a:srgbClr>
                </a:outerShdw>
              </a:effectLst>
              <a:latin typeface="Calibri" pitchFamily="34" charset="0"/>
              <a:cs typeface="Calibri" pitchFamily="34" charset="0"/>
            </a:endParaRPr>
          </a:p>
        </p:txBody>
      </p:sp>
      <p:pic>
        <p:nvPicPr>
          <p:cNvPr id="6" name="Picture 2" descr="Related image">
            <a:extLst>
              <a:ext uri="{FF2B5EF4-FFF2-40B4-BE49-F238E27FC236}">
                <a16:creationId xmlns:a16="http://schemas.microsoft.com/office/drawing/2014/main" id="{C6EDF527-C7F8-4370-B6B4-94E8A898892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03956" y="3428999"/>
            <a:ext cx="1936088" cy="1463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142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43000"/>
            <a:ext cx="9144000" cy="4832092"/>
          </a:xfrm>
          <a:prstGeom prst="rect">
            <a:avLst/>
          </a:prstGeom>
        </p:spPr>
        <p:txBody>
          <a:bodyPr wrap="square">
            <a:spAutoFit/>
          </a:bodyPr>
          <a:lstStyle/>
          <a:p>
            <a:pPr algn="just"/>
            <a:r>
              <a:rPr lang="en-US" sz="28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may object that the throne at the right hand of God is not the Davidic throne, which is earthly. The objection might be raised by appealing to a text like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3:21</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where Jesus distinguishes between ‘my throne,’ in which the overcomer will sit, and the Father’s throne, on which Jesus currently sits. The argument is made that the throne on which Jesus sits in Acts is the Father’s throne, not David’s…this throne of the lamb, set next to the Father, is alluded to again in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22:1</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is the same throne that Jesus occupies in the consummation! He exercises Davidic rule now even as he will exercises it then.”</a:t>
            </a:r>
          </a:p>
        </p:txBody>
      </p:sp>
      <p:sp>
        <p:nvSpPr>
          <p:cNvPr id="8" name="TextBox 7"/>
          <p:cNvSpPr txBox="1"/>
          <p:nvPr/>
        </p:nvSpPr>
        <p:spPr>
          <a:xfrm>
            <a:off x="1143000" y="6248400"/>
            <a:ext cx="7162800" cy="523220"/>
          </a:xfrm>
          <a:prstGeom prst="rect">
            <a:avLst/>
          </a:prstGeom>
          <a:noFill/>
        </p:spPr>
        <p:txBody>
          <a:bodyPr wrap="square" rtlCol="0">
            <a:spAutoFit/>
          </a:bodyPr>
          <a:lstStyle/>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Darrell Bock, “The Reign of the Lord Christ,” in Dispensationalism, Israel and the Church, ed. Craig Blaising and Darrell Bock (Grand Rapids: Zondervan, 1992), 50, 62.</a:t>
            </a:r>
          </a:p>
        </p:txBody>
      </p:sp>
      <p:sp>
        <p:nvSpPr>
          <p:cNvPr id="5" name="Title 1">
            <a:extLst>
              <a:ext uri="{FF2B5EF4-FFF2-40B4-BE49-F238E27FC236}">
                <a16:creationId xmlns:a16="http://schemas.microsoft.com/office/drawing/2014/main" id="{0CF89408-0B2B-4833-90C0-5D7D90AE0CC1}"/>
              </a:ext>
            </a:extLst>
          </p:cNvPr>
          <p:cNvSpPr txBox="1">
            <a:spLocks/>
          </p:cNvSpPr>
          <p:nvPr/>
        </p:nvSpPr>
        <p:spPr bwMode="auto">
          <a:xfrm>
            <a:off x="0" y="200065"/>
            <a:ext cx="9144000" cy="94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400" kern="0" dirty="0">
                <a:effectLst>
                  <a:outerShdw blurRad="38100" dist="38100" dir="2700000" algn="tl">
                    <a:srgbClr val="000000">
                      <a:alpha val="43137"/>
                    </a:srgbClr>
                  </a:outerShdw>
                </a:effectLst>
                <a:cs typeface="Calibri" panose="020F0502020204030204" pitchFamily="34" charset="0"/>
              </a:rPr>
              <a:t>Revelation 3:21 in Progressive Dispensationalism</a:t>
            </a:r>
          </a:p>
        </p:txBody>
      </p:sp>
    </p:spTree>
    <p:extLst>
      <p:ext uri="{BB962C8B-B14F-4D97-AF65-F5344CB8AC3E}">
        <p14:creationId xmlns:p14="http://schemas.microsoft.com/office/powerpoint/2010/main" val="3304692513"/>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37169869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685800" y="228600"/>
            <a:ext cx="7772400" cy="762000"/>
          </a:xfrm>
        </p:spPr>
        <p:txBody>
          <a:bodyPr/>
          <a:lstStyle/>
          <a:p>
            <a:pPr algn="ctr" eaLnBrk="1" hangingPunct="1"/>
            <a:r>
              <a:rPr lang="en-US" altLang="en-US" sz="3600" b="0" dirty="0">
                <a:solidFill>
                  <a:srgbClr val="00FFFF"/>
                </a:solidFill>
                <a:effectLst>
                  <a:outerShdw blurRad="38100" dist="38100" dir="2700000" algn="tl">
                    <a:srgbClr val="000000">
                      <a:alpha val="43137"/>
                    </a:srgbClr>
                  </a:outerShdw>
                </a:effectLst>
              </a:rPr>
              <a:t>Eternal State is Future</a:t>
            </a:r>
          </a:p>
        </p:txBody>
      </p:sp>
      <p:sp>
        <p:nvSpPr>
          <p:cNvPr id="76803" name="Rectangle 3"/>
          <p:cNvSpPr>
            <a:spLocks noGrp="1" noChangeArrowheads="1"/>
          </p:cNvSpPr>
          <p:nvPr>
            <p:ph type="body" idx="1"/>
          </p:nvPr>
        </p:nvSpPr>
        <p:spPr>
          <a:xfrm>
            <a:off x="304800" y="990600"/>
            <a:ext cx="6858000" cy="5638800"/>
          </a:xfrm>
        </p:spPr>
        <p:txBody>
          <a:bodyPr/>
          <a:lstStyle/>
          <a:p>
            <a:pPr marL="687388" indent="-687388" eaLnBrk="1" hangingPunct="1">
              <a:spcBef>
                <a:spcPts val="0"/>
              </a:spcBef>
              <a:spcAft>
                <a:spcPts val="12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rPr>
              <a:t>No Satan (Rev 20:10)</a:t>
            </a:r>
          </a:p>
          <a:p>
            <a:pPr marL="687388" indent="-687388" eaLnBrk="1" hangingPunct="1">
              <a:spcBef>
                <a:spcPts val="0"/>
              </a:spcBef>
              <a:spcAft>
                <a:spcPts val="12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rPr>
              <a:t>No sea (Rev 21:1)</a:t>
            </a:r>
          </a:p>
          <a:p>
            <a:pPr marL="687388" indent="-687388" eaLnBrk="1" hangingPunct="1">
              <a:spcBef>
                <a:spcPts val="0"/>
              </a:spcBef>
              <a:spcAft>
                <a:spcPts val="12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rPr>
              <a:t>No death, crying, or pain (Rev 21:4)</a:t>
            </a:r>
          </a:p>
          <a:p>
            <a:pPr marL="687388" indent="-687388" eaLnBrk="1" hangingPunct="1">
              <a:spcBef>
                <a:spcPts val="0"/>
              </a:spcBef>
              <a:spcAft>
                <a:spcPts val="12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rPr>
              <a:t>No Sun (Rev 22:5)</a:t>
            </a:r>
          </a:p>
          <a:p>
            <a:pPr marL="687388" indent="-687388" eaLnBrk="1" hangingPunct="1">
              <a:spcBef>
                <a:spcPts val="0"/>
              </a:spcBef>
              <a:spcAft>
                <a:spcPts val="12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rPr>
              <a:t>No Moon (Rev 21:23)</a:t>
            </a:r>
          </a:p>
          <a:p>
            <a:pPr marL="687388" indent="-687388" eaLnBrk="1" hangingPunct="1">
              <a:spcBef>
                <a:spcPts val="0"/>
              </a:spcBef>
              <a:spcAft>
                <a:spcPts val="12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rPr>
              <a:t>No temple (Rev. 21:22)</a:t>
            </a:r>
          </a:p>
          <a:p>
            <a:pPr marL="687388" indent="-687388" eaLnBrk="1" hangingPunct="1">
              <a:spcBef>
                <a:spcPts val="0"/>
              </a:spcBef>
              <a:spcAft>
                <a:spcPts val="12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rPr>
              <a:t>No night (Rev 21:25)</a:t>
            </a:r>
          </a:p>
          <a:p>
            <a:pPr marL="687388" indent="-687388" eaLnBrk="1" hangingPunct="1">
              <a:spcBef>
                <a:spcPts val="0"/>
              </a:spcBef>
              <a:spcAft>
                <a:spcPts val="12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rPr>
              <a:t>No evil (Rev 21:27)</a:t>
            </a:r>
          </a:p>
          <a:p>
            <a:pPr marL="687388" indent="-687388" eaLnBrk="1" hangingPunct="1">
              <a:spcBef>
                <a:spcPts val="0"/>
              </a:spcBef>
              <a:spcAft>
                <a:spcPts val="12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rPr>
              <a:t>No Tree of Knowledge (22:1)</a:t>
            </a:r>
          </a:p>
          <a:p>
            <a:pPr marL="687388" indent="-687388" eaLnBrk="1" hangingPunct="1">
              <a:spcBef>
                <a:spcPts val="0"/>
              </a:spcBef>
              <a:spcAft>
                <a:spcPts val="12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rPr>
              <a:t>No curse (Rev 22:3)</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2895600"/>
            <a:ext cx="3025083" cy="3657600"/>
          </a:xfrm>
          <a:prstGeom prst="rect">
            <a:avLst/>
          </a:prstGeom>
        </p:spPr>
      </p:pic>
    </p:spTree>
    <p:extLst>
      <p:ext uri="{BB962C8B-B14F-4D97-AF65-F5344CB8AC3E}">
        <p14:creationId xmlns:p14="http://schemas.microsoft.com/office/powerpoint/2010/main" val="1002483847"/>
      </p:ext>
    </p:extLst>
  </p:cSld>
  <p:clrMapOvr>
    <a:masterClrMapping/>
  </p:clrMapOvr>
  <p:transition advTm="91680"/>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2305051" y="1600200"/>
            <a:ext cx="4533899" cy="2819400"/>
          </a:xfrm>
        </p:spPr>
        <p:txBody>
          <a:bodyPr/>
          <a:lstStyle/>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Its River (1)</a:t>
            </a:r>
          </a:p>
          <a:p>
            <a:pPr marL="571500" indent="-571500">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Its Trees (2)</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No Curse (3a)</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God’s Presence (3b-5)</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 The City’s Contents</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22:1-5</a:t>
            </a:r>
          </a:p>
        </p:txBody>
      </p:sp>
      <p:pic>
        <p:nvPicPr>
          <p:cNvPr id="2050" name="Picture 2" descr="Related image">
            <a:extLst>
              <a:ext uri="{FF2B5EF4-FFF2-40B4-BE49-F238E27FC236}">
                <a16:creationId xmlns:a16="http://schemas.microsoft.com/office/drawing/2014/main" id="{7491A6B2-4A9F-4EB2-8D40-614AC1A5658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8000" y="4371935"/>
            <a:ext cx="304800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5110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76200" y="50126"/>
          <a:ext cx="8991600" cy="6757748"/>
        </p:xfrm>
        <a:graphic>
          <a:graphicData uri="http://schemas.openxmlformats.org/drawingml/2006/table">
            <a:tbl>
              <a:tblPr firstRow="1" bandRow="1">
                <a:tableStyleId>{D7AC3CCA-C797-4891-BE02-D94E43425B78}</a:tableStyleId>
              </a:tblPr>
              <a:tblGrid>
                <a:gridCol w="4343399">
                  <a:extLst>
                    <a:ext uri="{9D8B030D-6E8A-4147-A177-3AD203B41FA5}">
                      <a16:colId xmlns:a16="http://schemas.microsoft.com/office/drawing/2014/main" val="3700007483"/>
                    </a:ext>
                  </a:extLst>
                </a:gridCol>
                <a:gridCol w="4648201">
                  <a:extLst>
                    <a:ext uri="{9D8B030D-6E8A-4147-A177-3AD203B41FA5}">
                      <a16:colId xmlns:a16="http://schemas.microsoft.com/office/drawing/2014/main" val="2767129813"/>
                    </a:ext>
                  </a:extLst>
                </a:gridCol>
              </a:tblGrid>
              <a:tr h="662069">
                <a:tc gridSpan="2">
                  <a:txBody>
                    <a:bodyPr/>
                    <a:lstStyle/>
                    <a:p>
                      <a:pPr algn="ctr">
                        <a:spcBef>
                          <a:spcPts val="300"/>
                        </a:spcBef>
                        <a:spcAft>
                          <a:spcPts val="300"/>
                        </a:spcAft>
                      </a:pPr>
                      <a:r>
                        <a:rPr lang="en-US" sz="3200" dirty="0">
                          <a:solidFill>
                            <a:schemeClr val="tx2"/>
                          </a:solidFill>
                          <a:latin typeface="Calibri" panose="020F0502020204030204" pitchFamily="34" charset="0"/>
                          <a:cs typeface="Calibri" panose="020F0502020204030204" pitchFamily="34" charset="0"/>
                        </a:rPr>
                        <a:t>Eden = Probationary Environment</a:t>
                      </a:r>
                    </a:p>
                  </a:txBody>
                  <a:tcPr anchor="ctr">
                    <a:solidFill>
                      <a:schemeClr val="bg2"/>
                    </a:solidFill>
                  </a:tcPr>
                </a:tc>
                <a:tc hMerge="1">
                  <a:txBody>
                    <a:bodyPr/>
                    <a:lstStyle/>
                    <a:p>
                      <a:endParaRPr lang="en-US" dirty="0">
                        <a:solidFill>
                          <a:srgbClr val="00FFFF"/>
                        </a:solidFill>
                      </a:endParaRPr>
                    </a:p>
                  </a:txBody>
                  <a:tcPr>
                    <a:solidFill>
                      <a:srgbClr val="00FFFF"/>
                    </a:solidFill>
                  </a:tcPr>
                </a:tc>
                <a:extLst>
                  <a:ext uri="{0D108BD9-81ED-4DB2-BD59-A6C34878D82A}">
                    <a16:rowId xmlns:a16="http://schemas.microsoft.com/office/drawing/2014/main" val="784803085"/>
                  </a:ext>
                </a:extLst>
              </a:tr>
              <a:tr h="522685">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en-US" sz="2800" b="1" u="none" dirty="0">
                          <a:solidFill>
                            <a:srgbClr val="C00000"/>
                          </a:solidFill>
                          <a:latin typeface="Calibri" panose="020F0502020204030204" pitchFamily="34" charset="0"/>
                          <a:cs typeface="Calibri" panose="020F0502020204030204" pitchFamily="34" charset="0"/>
                        </a:rPr>
                        <a:t>Eden (Genesis 1-2)</a:t>
                      </a:r>
                    </a:p>
                  </a:txBody>
                  <a:tcPr anchor="ctr">
                    <a:solidFill>
                      <a:schemeClr val="tx1"/>
                    </a:solidFill>
                  </a:tcPr>
                </a:tc>
                <a:tc>
                  <a:txBody>
                    <a:bodyPr/>
                    <a:lstStyle/>
                    <a:p>
                      <a:pPr algn="ctr">
                        <a:spcBef>
                          <a:spcPts val="300"/>
                        </a:spcBef>
                        <a:spcAft>
                          <a:spcPts val="300"/>
                        </a:spcAft>
                      </a:pPr>
                      <a:r>
                        <a:rPr kumimoji="0" lang="en-US" sz="2800" b="1" u="none" strike="noStrike" kern="1200" cap="none" normalizeH="0" baseline="0" dirty="0">
                          <a:ln>
                            <a:noFill/>
                          </a:ln>
                          <a:solidFill>
                            <a:srgbClr val="0000FF"/>
                          </a:solidFill>
                          <a:effectLst/>
                          <a:latin typeface="Calibri" panose="020F0502020204030204" pitchFamily="34" charset="0"/>
                          <a:cs typeface="Calibri" panose="020F0502020204030204" pitchFamily="34" charset="0"/>
                        </a:rPr>
                        <a:t>Eternal State (Rev 21-22)</a:t>
                      </a:r>
                      <a:endParaRPr kumimoji="0" lang="en-US" sz="28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endParaRPr>
                    </a:p>
                  </a:txBody>
                  <a:tcPr anchor="ctr">
                    <a:solidFill>
                      <a:schemeClr val="tx1"/>
                    </a:solidFill>
                  </a:tcPr>
                </a:tc>
                <a:extLst>
                  <a:ext uri="{0D108BD9-81ED-4DB2-BD59-A6C34878D82A}">
                    <a16:rowId xmlns:a16="http://schemas.microsoft.com/office/drawing/2014/main" val="1956340708"/>
                  </a:ext>
                </a:extLst>
              </a:tr>
              <a:tr h="522685">
                <a:tc>
                  <a:txBody>
                    <a:bodyPr/>
                    <a:lstStyle/>
                    <a:p>
                      <a:pPr marL="0" indent="0">
                        <a:spcBef>
                          <a:spcPts val="300"/>
                        </a:spcBef>
                        <a:spcAft>
                          <a:spcPts val="300"/>
                        </a:spcAft>
                        <a:buNone/>
                        <a:defRPr/>
                      </a:pPr>
                      <a:r>
                        <a:rPr lang="en-US" sz="2400" b="1" u="none" kern="1200" dirty="0">
                          <a:solidFill>
                            <a:srgbClr val="C00000"/>
                          </a:solidFill>
                          <a:latin typeface="Calibri" panose="020F0502020204030204" pitchFamily="34" charset="0"/>
                          <a:ea typeface="+mn-ea"/>
                          <a:cs typeface="Calibri" panose="020F0502020204030204" pitchFamily="34" charset="0"/>
                        </a:rPr>
                        <a:t>Division: light/darkness 1:4</a:t>
                      </a:r>
                    </a:p>
                  </a:txBody>
                  <a:tcPr anchor="ctr">
                    <a:solidFill>
                      <a:schemeClr val="tx1"/>
                    </a:solidFill>
                  </a:tcPr>
                </a:tc>
                <a:tc>
                  <a:txBody>
                    <a:bodyPr/>
                    <a:lstStyle/>
                    <a:p>
                      <a:pPr marL="0" indent="0">
                        <a:spcBef>
                          <a:spcPts val="300"/>
                        </a:spcBef>
                        <a:spcAft>
                          <a:spcPts val="300"/>
                        </a:spcAft>
                        <a:buNone/>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No night 21:25</a:t>
                      </a:r>
                    </a:p>
                  </a:txBody>
                  <a:tcPr anchor="ctr">
                    <a:solidFill>
                      <a:schemeClr val="tx1"/>
                    </a:solidFill>
                  </a:tcPr>
                </a:tc>
                <a:extLst>
                  <a:ext uri="{0D108BD9-81ED-4DB2-BD59-A6C34878D82A}">
                    <a16:rowId xmlns:a16="http://schemas.microsoft.com/office/drawing/2014/main" val="833816217"/>
                  </a:ext>
                </a:extLst>
              </a:tr>
              <a:tr h="522685">
                <a:tc>
                  <a:txBody>
                    <a:bodyPr/>
                    <a:lstStyle/>
                    <a:p>
                      <a:pPr marL="0" indent="0">
                        <a:spcBef>
                          <a:spcPts val="300"/>
                        </a:spcBef>
                        <a:spcAft>
                          <a:spcPts val="300"/>
                        </a:spcAft>
                        <a:buNone/>
                        <a:defRPr/>
                      </a:pPr>
                      <a:r>
                        <a:rPr lang="en-US" sz="2400" b="1" u="none" kern="1200" dirty="0">
                          <a:solidFill>
                            <a:srgbClr val="C00000"/>
                          </a:solidFill>
                          <a:latin typeface="Calibri" panose="020F0502020204030204" pitchFamily="34" charset="0"/>
                          <a:ea typeface="+mn-ea"/>
                          <a:cs typeface="Calibri" panose="020F0502020204030204" pitchFamily="34" charset="0"/>
                        </a:rPr>
                        <a:t>Division: land/sea 1:10</a:t>
                      </a:r>
                    </a:p>
                  </a:txBody>
                  <a:tcPr anchor="ctr">
                    <a:solidFill>
                      <a:schemeClr val="tx1"/>
                    </a:solidFill>
                  </a:tcPr>
                </a:tc>
                <a:tc>
                  <a:txBody>
                    <a:bodyPr/>
                    <a:lstStyle/>
                    <a:p>
                      <a:pPr marL="0" indent="0">
                        <a:spcBef>
                          <a:spcPts val="300"/>
                        </a:spcBef>
                        <a:spcAft>
                          <a:spcPts val="300"/>
                        </a:spcAft>
                        <a:buNone/>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No sea 21:1</a:t>
                      </a:r>
                    </a:p>
                  </a:txBody>
                  <a:tcPr anchor="ctr">
                    <a:solidFill>
                      <a:schemeClr val="tx1"/>
                    </a:solidFill>
                  </a:tcPr>
                </a:tc>
                <a:extLst>
                  <a:ext uri="{0D108BD9-81ED-4DB2-BD59-A6C34878D82A}">
                    <a16:rowId xmlns:a16="http://schemas.microsoft.com/office/drawing/2014/main" val="1701469708"/>
                  </a:ext>
                </a:extLst>
              </a:tr>
              <a:tr h="522685">
                <a:tc>
                  <a:txBody>
                    <a:bodyPr/>
                    <a:lstStyle/>
                    <a:p>
                      <a:pPr marL="0" indent="0">
                        <a:spcBef>
                          <a:spcPts val="300"/>
                        </a:spcBef>
                        <a:spcAft>
                          <a:spcPts val="300"/>
                        </a:spcAft>
                        <a:buNone/>
                        <a:defRPr/>
                      </a:pPr>
                      <a:r>
                        <a:rPr lang="en-US" sz="2400" b="1" u="none" kern="1200" dirty="0">
                          <a:solidFill>
                            <a:srgbClr val="C00000"/>
                          </a:solidFill>
                          <a:latin typeface="Calibri" panose="020F0502020204030204" pitchFamily="34" charset="0"/>
                          <a:ea typeface="+mn-ea"/>
                          <a:cs typeface="Calibri" panose="020F0502020204030204" pitchFamily="34" charset="0"/>
                        </a:rPr>
                        <a:t>Sun &amp; moon 1:16</a:t>
                      </a:r>
                    </a:p>
                  </a:txBody>
                  <a:tcPr anchor="ctr">
                    <a:solidFill>
                      <a:schemeClr val="tx1"/>
                    </a:solidFill>
                  </a:tcPr>
                </a:tc>
                <a:tc>
                  <a:txBody>
                    <a:bodyPr/>
                    <a:lstStyle/>
                    <a:p>
                      <a:pPr marL="0" indent="0">
                        <a:spcBef>
                          <a:spcPts val="300"/>
                        </a:spcBef>
                        <a:spcAft>
                          <a:spcPts val="300"/>
                        </a:spcAft>
                        <a:buNone/>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No sun &amp; moon 21:23</a:t>
                      </a:r>
                    </a:p>
                  </a:txBody>
                  <a:tcPr anchor="ctr">
                    <a:solidFill>
                      <a:schemeClr val="tx1"/>
                    </a:solidFill>
                  </a:tcPr>
                </a:tc>
                <a:extLst>
                  <a:ext uri="{0D108BD9-81ED-4DB2-BD59-A6C34878D82A}">
                    <a16:rowId xmlns:a16="http://schemas.microsoft.com/office/drawing/2014/main" val="817110365"/>
                  </a:ext>
                </a:extLst>
              </a:tr>
              <a:tr h="522685">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2400" b="1" u="none" kern="1200" dirty="0">
                          <a:solidFill>
                            <a:srgbClr val="C00000"/>
                          </a:solidFill>
                          <a:latin typeface="Calibri" panose="020F0502020204030204" pitchFamily="34" charset="0"/>
                          <a:ea typeface="+mn-ea"/>
                          <a:cs typeface="Calibri" panose="020F0502020204030204" pitchFamily="34" charset="0"/>
                        </a:rPr>
                        <a:t>Garden 2:8-9</a:t>
                      </a:r>
                    </a:p>
                  </a:txBody>
                  <a:tcPr anchor="ctr">
                    <a:solidFill>
                      <a:schemeClr val="tx1"/>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City (21:2)</a:t>
                      </a:r>
                    </a:p>
                  </a:txBody>
                  <a:tcPr anchor="ctr">
                    <a:solidFill>
                      <a:schemeClr val="tx1"/>
                    </a:solidFill>
                  </a:tcPr>
                </a:tc>
                <a:extLst>
                  <a:ext uri="{0D108BD9-81ED-4DB2-BD59-A6C34878D82A}">
                    <a16:rowId xmlns:a16="http://schemas.microsoft.com/office/drawing/2014/main" val="1982912705"/>
                  </a:ext>
                </a:extLst>
              </a:tr>
              <a:tr h="522685">
                <a:tc>
                  <a:txBody>
                    <a:bodyPr/>
                    <a:lstStyle/>
                    <a:p>
                      <a:pPr marL="0" indent="0">
                        <a:spcBef>
                          <a:spcPts val="300"/>
                        </a:spcBef>
                        <a:spcAft>
                          <a:spcPts val="300"/>
                        </a:spcAft>
                        <a:buNone/>
                        <a:defRPr/>
                      </a:pPr>
                      <a:r>
                        <a:rPr lang="en-US" sz="2400" b="1" u="none" kern="1200" dirty="0">
                          <a:solidFill>
                            <a:srgbClr val="C00000"/>
                          </a:solidFill>
                          <a:latin typeface="Calibri" panose="020F0502020204030204" pitchFamily="34" charset="0"/>
                          <a:ea typeface="+mn-ea"/>
                          <a:cs typeface="Calibri" panose="020F0502020204030204" pitchFamily="34" charset="0"/>
                        </a:rPr>
                        <a:t>River flowing out of Eden 2:10</a:t>
                      </a:r>
                    </a:p>
                  </a:txBody>
                  <a:tcPr anchor="ctr">
                    <a:solidFill>
                      <a:schemeClr val="tx1"/>
                    </a:solidFill>
                  </a:tcPr>
                </a:tc>
                <a:tc>
                  <a:txBody>
                    <a:bodyPr/>
                    <a:lstStyle/>
                    <a:p>
                      <a:pPr marL="0" indent="0">
                        <a:spcBef>
                          <a:spcPts val="300"/>
                        </a:spcBef>
                        <a:spcAft>
                          <a:spcPts val="300"/>
                        </a:spcAft>
                        <a:buNone/>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River flowing from throne 22:1</a:t>
                      </a:r>
                    </a:p>
                  </a:txBody>
                  <a:tcPr anchor="ctr">
                    <a:solidFill>
                      <a:schemeClr val="tx1"/>
                    </a:solidFill>
                  </a:tcPr>
                </a:tc>
                <a:extLst>
                  <a:ext uri="{0D108BD9-81ED-4DB2-BD59-A6C34878D82A}">
                    <a16:rowId xmlns:a16="http://schemas.microsoft.com/office/drawing/2014/main" val="3917941003"/>
                  </a:ext>
                </a:extLst>
              </a:tr>
              <a:tr h="522685">
                <a:tc>
                  <a:txBody>
                    <a:bodyPr/>
                    <a:lstStyle/>
                    <a:p>
                      <a:pPr marL="0" indent="0">
                        <a:spcBef>
                          <a:spcPts val="300"/>
                        </a:spcBef>
                        <a:spcAft>
                          <a:spcPts val="300"/>
                        </a:spcAft>
                        <a:buNone/>
                        <a:defRPr/>
                      </a:pPr>
                      <a:r>
                        <a:rPr lang="en-US" sz="2400" b="1" u="none" kern="1200" dirty="0">
                          <a:solidFill>
                            <a:srgbClr val="C00000"/>
                          </a:solidFill>
                          <a:latin typeface="Calibri" panose="020F0502020204030204" pitchFamily="34" charset="0"/>
                          <a:ea typeface="+mn-ea"/>
                          <a:cs typeface="Calibri" panose="020F0502020204030204" pitchFamily="34" charset="0"/>
                        </a:rPr>
                        <a:t>Gold in the land 2:12</a:t>
                      </a:r>
                    </a:p>
                  </a:txBody>
                  <a:tcPr anchor="ctr">
                    <a:solidFill>
                      <a:schemeClr val="tx1"/>
                    </a:solidFill>
                  </a:tcPr>
                </a:tc>
                <a:tc>
                  <a:txBody>
                    <a:bodyPr/>
                    <a:lstStyle/>
                    <a:p>
                      <a:pPr marL="0" indent="0">
                        <a:spcBef>
                          <a:spcPts val="300"/>
                        </a:spcBef>
                        <a:spcAft>
                          <a:spcPts val="300"/>
                        </a:spcAft>
                        <a:buNone/>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Gold in the city 21:21</a:t>
                      </a:r>
                    </a:p>
                  </a:txBody>
                  <a:tcPr anchor="ctr">
                    <a:solidFill>
                      <a:schemeClr val="tx1"/>
                    </a:solidFill>
                  </a:tcPr>
                </a:tc>
                <a:extLst>
                  <a:ext uri="{0D108BD9-81ED-4DB2-BD59-A6C34878D82A}">
                    <a16:rowId xmlns:a16="http://schemas.microsoft.com/office/drawing/2014/main" val="3053562226"/>
                  </a:ext>
                </a:extLst>
              </a:tr>
              <a:tr h="940834">
                <a:tc>
                  <a:txBody>
                    <a:bodyPr/>
                    <a:lstStyle/>
                    <a:p>
                      <a:pPr marL="0" indent="0">
                        <a:spcBef>
                          <a:spcPts val="300"/>
                        </a:spcBef>
                        <a:spcAft>
                          <a:spcPts val="300"/>
                        </a:spcAft>
                        <a:buNone/>
                        <a:defRPr/>
                      </a:pPr>
                      <a:r>
                        <a:rPr lang="en-US" sz="2400" b="1" u="none" kern="1200" dirty="0">
                          <a:solidFill>
                            <a:srgbClr val="C00000"/>
                          </a:solidFill>
                          <a:latin typeface="Calibri" panose="020F0502020204030204" pitchFamily="34" charset="0"/>
                          <a:ea typeface="+mn-ea"/>
                          <a:cs typeface="Calibri" panose="020F0502020204030204" pitchFamily="34" charset="0"/>
                        </a:rPr>
                        <a:t>Tree of life in the middle of garden 2:9</a:t>
                      </a:r>
                    </a:p>
                  </a:txBody>
                  <a:tcPr anchor="ctr">
                    <a:solidFill>
                      <a:schemeClr val="tx1"/>
                    </a:solidFill>
                  </a:tcPr>
                </a:tc>
                <a:tc>
                  <a:txBody>
                    <a:bodyPr/>
                    <a:lstStyle/>
                    <a:p>
                      <a:pPr marL="0" indent="0">
                        <a:spcBef>
                          <a:spcPts val="300"/>
                        </a:spcBef>
                        <a:spcAft>
                          <a:spcPts val="300"/>
                        </a:spcAft>
                        <a:buNone/>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Tree of life throughout city 22:2</a:t>
                      </a:r>
                    </a:p>
                  </a:txBody>
                  <a:tcPr anchor="ctr">
                    <a:solidFill>
                      <a:schemeClr val="tx1"/>
                    </a:solidFill>
                  </a:tcPr>
                </a:tc>
                <a:extLst>
                  <a:ext uri="{0D108BD9-81ED-4DB2-BD59-A6C34878D82A}">
                    <a16:rowId xmlns:a16="http://schemas.microsoft.com/office/drawing/2014/main" val="2176933553"/>
                  </a:ext>
                </a:extLst>
              </a:tr>
              <a:tr h="522685">
                <a:tc>
                  <a:txBody>
                    <a:bodyPr/>
                    <a:lstStyle/>
                    <a:p>
                      <a:pPr marL="0" indent="0">
                        <a:spcBef>
                          <a:spcPts val="300"/>
                        </a:spcBef>
                        <a:spcAft>
                          <a:spcPts val="300"/>
                        </a:spcAft>
                        <a:buNone/>
                        <a:defRPr/>
                      </a:pPr>
                      <a:r>
                        <a:rPr lang="en-US" sz="2400" b="1" u="none" kern="1200" dirty="0">
                          <a:solidFill>
                            <a:srgbClr val="C00000"/>
                          </a:solidFill>
                          <a:latin typeface="Calibri" panose="020F0502020204030204" pitchFamily="34" charset="0"/>
                          <a:ea typeface="+mn-ea"/>
                          <a:cs typeface="Calibri" panose="020F0502020204030204" pitchFamily="34" charset="0"/>
                        </a:rPr>
                        <a:t>Bdellium and onyx stone 2:12</a:t>
                      </a:r>
                    </a:p>
                  </a:txBody>
                  <a:tcPr anchor="ctr">
                    <a:solidFill>
                      <a:schemeClr val="tx1"/>
                    </a:solidFill>
                  </a:tcPr>
                </a:tc>
                <a:tc>
                  <a:txBody>
                    <a:bodyPr/>
                    <a:lstStyle/>
                    <a:p>
                      <a:pPr marL="0" indent="0">
                        <a:spcBef>
                          <a:spcPts val="300"/>
                        </a:spcBef>
                        <a:spcAft>
                          <a:spcPts val="300"/>
                        </a:spcAft>
                        <a:buNone/>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All manner of stones 21:19</a:t>
                      </a:r>
                    </a:p>
                  </a:txBody>
                  <a:tcPr anchor="ctr">
                    <a:solidFill>
                      <a:schemeClr val="tx1"/>
                    </a:solidFill>
                  </a:tcPr>
                </a:tc>
                <a:extLst>
                  <a:ext uri="{0D108BD9-81ED-4DB2-BD59-A6C34878D82A}">
                    <a16:rowId xmlns:a16="http://schemas.microsoft.com/office/drawing/2014/main" val="2206858893"/>
                  </a:ext>
                </a:extLst>
              </a:tr>
              <a:tr h="607605">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2400" b="1" u="none" kern="1200" dirty="0">
                          <a:solidFill>
                            <a:srgbClr val="C00000"/>
                          </a:solidFill>
                          <a:latin typeface="Calibri" panose="020F0502020204030204" pitchFamily="34" charset="0"/>
                          <a:ea typeface="+mn-ea"/>
                          <a:cs typeface="Calibri" panose="020F0502020204030204" pitchFamily="34" charset="0"/>
                        </a:rPr>
                        <a:t>God walking in the garden 3:8</a:t>
                      </a:r>
                    </a:p>
                  </a:txBody>
                  <a:tcPr anchor="ctr">
                    <a:solidFill>
                      <a:schemeClr val="tx1"/>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God dwelling with His people 21:3</a:t>
                      </a:r>
                    </a:p>
                  </a:txBody>
                  <a:tcPr anchor="ctr">
                    <a:solidFill>
                      <a:schemeClr val="tx1"/>
                    </a:solidFill>
                  </a:tcPr>
                </a:tc>
                <a:extLst>
                  <a:ext uri="{0D108BD9-81ED-4DB2-BD59-A6C34878D82A}">
                    <a16:rowId xmlns:a16="http://schemas.microsoft.com/office/drawing/2014/main" val="1251010712"/>
                  </a:ext>
                </a:extLst>
              </a:tr>
              <a:tr h="313610">
                <a:tc gridSpan="2">
                  <a:txBody>
                    <a:bodyPr/>
                    <a:lstStyle/>
                    <a:p>
                      <a:pPr algn="ctr"/>
                      <a:r>
                        <a:rPr lang="en-US" sz="1800" dirty="0">
                          <a:latin typeface="Calibri" panose="020F0502020204030204" pitchFamily="34" charset="0"/>
                          <a:cs typeface="Calibri" panose="020F0502020204030204" pitchFamily="34" charset="0"/>
                        </a:rPr>
                        <a:t>Henry Morris, Genesis Record, p.33</a:t>
                      </a:r>
                      <a:endParaRPr lang="en-US" sz="1800" dirty="0">
                        <a:solidFill>
                          <a:schemeClr val="bg2"/>
                        </a:solidFill>
                        <a:latin typeface="Calibri" panose="020F0502020204030204" pitchFamily="34" charset="0"/>
                        <a:cs typeface="Calibri" panose="020F0502020204030204" pitchFamily="34" charset="0"/>
                      </a:endParaRPr>
                    </a:p>
                  </a:txBody>
                  <a:tcPr anchor="ctr">
                    <a:solidFill>
                      <a:schemeClr val="tx1"/>
                    </a:solidFill>
                  </a:tcPr>
                </a:tc>
                <a:tc hMerge="1">
                  <a:txBody>
                    <a:bodyPr/>
                    <a:lstStyle/>
                    <a:p>
                      <a:endParaRPr lang="en-US" dirty="0">
                        <a:solidFill>
                          <a:schemeClr val="bg1"/>
                        </a:solidFill>
                      </a:endParaRPr>
                    </a:p>
                  </a:txBody>
                  <a:tcPr/>
                </a:tc>
                <a:extLst>
                  <a:ext uri="{0D108BD9-81ED-4DB2-BD59-A6C34878D82A}">
                    <a16:rowId xmlns:a16="http://schemas.microsoft.com/office/drawing/2014/main" val="218776997"/>
                  </a:ext>
                </a:extLst>
              </a:tr>
            </a:tbl>
          </a:graphicData>
        </a:graphic>
      </p:graphicFrame>
    </p:spTree>
    <p:extLst>
      <p:ext uri="{BB962C8B-B14F-4D97-AF65-F5344CB8AC3E}">
        <p14:creationId xmlns:p14="http://schemas.microsoft.com/office/powerpoint/2010/main" val="2697179660"/>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685800" y="228600"/>
            <a:ext cx="7772400" cy="762000"/>
          </a:xfrm>
        </p:spPr>
        <p:txBody>
          <a:bodyPr/>
          <a:lstStyle/>
          <a:p>
            <a:pPr algn="ctr" eaLnBrk="1" hangingPunct="1"/>
            <a:r>
              <a:rPr lang="en-US" altLang="en-US" sz="3600" b="0" dirty="0">
                <a:solidFill>
                  <a:srgbClr val="00FFFF"/>
                </a:solidFill>
                <a:effectLst>
                  <a:outerShdw blurRad="38100" dist="38100" dir="2700000" algn="tl">
                    <a:srgbClr val="000000">
                      <a:alpha val="43137"/>
                    </a:srgbClr>
                  </a:outerShdw>
                </a:effectLst>
              </a:rPr>
              <a:t>Eternal State is Future</a:t>
            </a:r>
          </a:p>
        </p:txBody>
      </p:sp>
      <p:sp>
        <p:nvSpPr>
          <p:cNvPr id="76803" name="Rectangle 3"/>
          <p:cNvSpPr>
            <a:spLocks noGrp="1" noChangeArrowheads="1"/>
          </p:cNvSpPr>
          <p:nvPr>
            <p:ph type="body" idx="1"/>
          </p:nvPr>
        </p:nvSpPr>
        <p:spPr>
          <a:xfrm>
            <a:off x="304800" y="990600"/>
            <a:ext cx="6858000" cy="5638800"/>
          </a:xfrm>
        </p:spPr>
        <p:txBody>
          <a:bodyPr/>
          <a:lstStyle/>
          <a:p>
            <a:pPr marL="687388" indent="-687388" eaLnBrk="1" hangingPunct="1">
              <a:spcBef>
                <a:spcPts val="0"/>
              </a:spcBef>
              <a:spcAft>
                <a:spcPts val="12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rPr>
              <a:t>No Satan (Rev 20:10)</a:t>
            </a:r>
          </a:p>
          <a:p>
            <a:pPr marL="687388" indent="-687388" eaLnBrk="1" hangingPunct="1">
              <a:spcBef>
                <a:spcPts val="0"/>
              </a:spcBef>
              <a:spcAft>
                <a:spcPts val="12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rPr>
              <a:t>No sea (Rev 21:1)</a:t>
            </a:r>
          </a:p>
          <a:p>
            <a:pPr marL="687388" indent="-687388" eaLnBrk="1" hangingPunct="1">
              <a:spcBef>
                <a:spcPts val="0"/>
              </a:spcBef>
              <a:spcAft>
                <a:spcPts val="12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rPr>
              <a:t>No death, crying, or pain (Rev 21:4)</a:t>
            </a:r>
          </a:p>
          <a:p>
            <a:pPr marL="687388" indent="-687388" eaLnBrk="1" hangingPunct="1">
              <a:spcBef>
                <a:spcPts val="0"/>
              </a:spcBef>
              <a:spcAft>
                <a:spcPts val="12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rPr>
              <a:t>No Sun (Rev 22:5)</a:t>
            </a:r>
          </a:p>
          <a:p>
            <a:pPr marL="687388" indent="-687388" eaLnBrk="1" hangingPunct="1">
              <a:spcBef>
                <a:spcPts val="0"/>
              </a:spcBef>
              <a:spcAft>
                <a:spcPts val="12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rPr>
              <a:t>No Moon (Rev 21:23)</a:t>
            </a:r>
          </a:p>
          <a:p>
            <a:pPr marL="687388" indent="-687388" eaLnBrk="1" hangingPunct="1">
              <a:spcBef>
                <a:spcPts val="0"/>
              </a:spcBef>
              <a:spcAft>
                <a:spcPts val="12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rPr>
              <a:t>No temple (Rev. 21:22)</a:t>
            </a:r>
          </a:p>
          <a:p>
            <a:pPr marL="687388" indent="-687388" eaLnBrk="1" hangingPunct="1">
              <a:spcBef>
                <a:spcPts val="0"/>
              </a:spcBef>
              <a:spcAft>
                <a:spcPts val="12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rPr>
              <a:t>No night (Rev 21:25)</a:t>
            </a:r>
          </a:p>
          <a:p>
            <a:pPr marL="687388" indent="-687388" eaLnBrk="1" hangingPunct="1">
              <a:spcBef>
                <a:spcPts val="0"/>
              </a:spcBef>
              <a:spcAft>
                <a:spcPts val="12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rPr>
              <a:t>No evil (Rev 21:27)</a:t>
            </a:r>
          </a:p>
          <a:p>
            <a:pPr marL="687388" indent="-687388" eaLnBrk="1" hangingPunct="1">
              <a:spcBef>
                <a:spcPts val="0"/>
              </a:spcBef>
              <a:spcAft>
                <a:spcPts val="12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rPr>
              <a:t>No Tree of Knowledge (22:1)</a:t>
            </a:r>
          </a:p>
          <a:p>
            <a:pPr marL="687388" indent="-687388" eaLnBrk="1" hangingPunct="1">
              <a:spcBef>
                <a:spcPts val="0"/>
              </a:spcBef>
              <a:spcAft>
                <a:spcPts val="12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rPr>
              <a:t>No curse (Rev 22:3)</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2895600"/>
            <a:ext cx="3025083" cy="3657600"/>
          </a:xfrm>
          <a:prstGeom prst="rect">
            <a:avLst/>
          </a:prstGeom>
        </p:spPr>
      </p:pic>
    </p:spTree>
    <p:extLst>
      <p:ext uri="{BB962C8B-B14F-4D97-AF65-F5344CB8AC3E}">
        <p14:creationId xmlns:p14="http://schemas.microsoft.com/office/powerpoint/2010/main" val="3204712824"/>
      </p:ext>
    </p:extLst>
  </p:cSld>
  <p:clrMapOvr>
    <a:masterClrMapping/>
  </p:clrMapOvr>
  <p:transition advTm="91680"/>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2819400" y="228600"/>
            <a:ext cx="3505200" cy="1143000"/>
          </a:xfrm>
        </p:spPr>
        <p:txBody>
          <a:bodyPr/>
          <a:lstStyle/>
          <a:p>
            <a:r>
              <a:rPr lang="en-US" altLang="en-US" sz="8000" b="0" dirty="0">
                <a:solidFill>
                  <a:srgbClr val="00FFFF"/>
                </a:solidFill>
                <a:effectLst>
                  <a:outerShdw blurRad="38100" dist="38100" dir="2700000" algn="tl">
                    <a:srgbClr val="000000">
                      <a:alpha val="43137"/>
                    </a:srgbClr>
                  </a:outerShdw>
                </a:effectLst>
              </a:rPr>
              <a:t>Heaven</a:t>
            </a:r>
          </a:p>
        </p:txBody>
      </p:sp>
      <p:sp>
        <p:nvSpPr>
          <p:cNvPr id="44036" name="Rectangle 3"/>
          <p:cNvSpPr>
            <a:spLocks noGrp="1" noChangeArrowheads="1"/>
          </p:cNvSpPr>
          <p:nvPr>
            <p:ph type="body" idx="1"/>
          </p:nvPr>
        </p:nvSpPr>
        <p:spPr>
          <a:xfrm>
            <a:off x="762000" y="1295400"/>
            <a:ext cx="7620001" cy="1066800"/>
          </a:xfrm>
        </p:spPr>
        <p:txBody>
          <a:bodyPr anchor="ctr"/>
          <a:lstStyle/>
          <a:p>
            <a:pPr>
              <a:buFontTx/>
              <a:buNone/>
            </a:pPr>
            <a:endParaRPr lang="en-US" altLang="en-US" sz="2200" dirty="0"/>
          </a:p>
          <a:p>
            <a:pPr>
              <a:buFontTx/>
              <a:buNone/>
            </a:pPr>
            <a:r>
              <a:rPr lang="en-US" altLang="en-US" sz="4400" dirty="0">
                <a:solidFill>
                  <a:srgbClr val="FFFFCC"/>
                </a:solidFill>
                <a:effectLst>
                  <a:outerShdw blurRad="38100" dist="38100" dir="2700000" algn="tl">
                    <a:srgbClr val="000000">
                      <a:alpha val="43137"/>
                    </a:srgbClr>
                  </a:outerShdw>
                </a:effectLst>
              </a:rPr>
              <a:t>Q: Will there be time in Heaven?</a:t>
            </a:r>
            <a:endParaRPr lang="en-US" altLang="en-US" sz="2400" dirty="0">
              <a:solidFill>
                <a:srgbClr val="FFFFCC"/>
              </a:solidFill>
              <a:effectLst>
                <a:outerShdw blurRad="38100" dist="38100" dir="2700000" algn="tl">
                  <a:srgbClr val="000000">
                    <a:alpha val="43137"/>
                  </a:srgbClr>
                </a:outerShdw>
              </a:effectLst>
            </a:endParaRPr>
          </a:p>
          <a:p>
            <a:pPr>
              <a:buFontTx/>
              <a:buNone/>
            </a:pPr>
            <a:endParaRPr lang="en-US" alt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9062" y="2209800"/>
            <a:ext cx="3805875" cy="4343267"/>
          </a:xfrm>
          <a:prstGeom prst="rect">
            <a:avLst/>
          </a:prstGeom>
        </p:spPr>
      </p:pic>
    </p:spTree>
    <p:extLst>
      <p:ext uri="{BB962C8B-B14F-4D97-AF65-F5344CB8AC3E}">
        <p14:creationId xmlns:p14="http://schemas.microsoft.com/office/powerpoint/2010/main" val="4129688963"/>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76CC010-4E2D-4688-A0C6-D687EFD18E7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p:spPr>
      </p:pic>
      <p:sp>
        <p:nvSpPr>
          <p:cNvPr id="134147" name="Rectangle 1">
            <a:extLst>
              <a:ext uri="{FF2B5EF4-FFF2-40B4-BE49-F238E27FC236}">
                <a16:creationId xmlns:a16="http://schemas.microsoft.com/office/drawing/2014/main" id="{972624A7-20E3-4DA9-A466-8A9F888B1F46}"/>
              </a:ext>
            </a:extLst>
          </p:cNvPr>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Aft>
                <a:spcPts val="1200"/>
              </a:spcAft>
              <a:defRPr/>
            </a:pPr>
            <a:r>
              <a:rPr lang="en-US" sz="2700" baseline="30000" dirty="0">
                <a:effectLst>
                  <a:outerShdw blurRad="38100" dist="38100" dir="2700000" algn="tl">
                    <a:srgbClr val="000000">
                      <a:alpha val="43137"/>
                    </a:srgbClr>
                  </a:outerShdw>
                </a:effectLst>
                <a:latin typeface="Calibri" panose="020F0502020204030204" pitchFamily="34" charset="0"/>
              </a:rPr>
              <a:t> </a:t>
            </a:r>
            <a:r>
              <a:rPr lang="en-US" sz="3200" b="1" dirty="0">
                <a:solidFill>
                  <a:schemeClr val="tx2"/>
                </a:solidFill>
                <a:effectLst>
                  <a:outerShdw blurRad="38100" dist="38100" dir="2700000" algn="tl">
                    <a:srgbClr val="000000">
                      <a:alpha val="43137"/>
                    </a:srgbClr>
                  </a:outerShdw>
                </a:effectLst>
                <a:latin typeface="Calibri" panose="020F0502020204030204" pitchFamily="34" charset="0"/>
                <a:ea typeface="+mj-ea"/>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1:14</a:t>
            </a:r>
          </a:p>
          <a:p>
            <a:pPr algn="just">
              <a:defRPr/>
            </a:pPr>
            <a:r>
              <a:rPr lang="en-US" sz="3600" dirty="0">
                <a:effectLst>
                  <a:outerShdw blurRad="38100" dist="38100" dir="2700000" algn="tl">
                    <a:srgbClr val="000000">
                      <a:alpha val="43137"/>
                    </a:srgbClr>
                  </a:outerShdw>
                </a:effectLst>
                <a:latin typeface="Calibri" panose="020F0502020204030204" pitchFamily="34" charset="0"/>
              </a:rPr>
              <a:t>Then God said, “Let there be lights in the expanse of the heavens to separate the day from the night, and let them be for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signs and for seasons and for days and years</a:t>
            </a:r>
            <a:r>
              <a:rPr lang="en-US" sz="36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399137949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371601" y="1676400"/>
            <a:ext cx="6536530" cy="2590799"/>
          </a:xfrm>
        </p:spPr>
        <p:txBody>
          <a:bodyPr/>
          <a:lstStyle/>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The New Heavens &amp; Earth (21:1-8)</a:t>
            </a:r>
          </a:p>
          <a:p>
            <a:pPr marL="571500" indent="-571500">
              <a:spcBef>
                <a:spcPts val="0"/>
              </a:spcBef>
              <a:spcAft>
                <a:spcPts val="3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The New Jerusalem (21:9‒22:5)</a:t>
            </a:r>
          </a:p>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Epilogue (22:6-21)</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The Eternal State</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21‒22</a:t>
            </a:r>
          </a:p>
        </p:txBody>
      </p:sp>
      <p:pic>
        <p:nvPicPr>
          <p:cNvPr id="1026" name="Picture 2" descr="Image result for the eternal state">
            <a:extLst>
              <a:ext uri="{FF2B5EF4-FFF2-40B4-BE49-F238E27FC236}">
                <a16:creationId xmlns:a16="http://schemas.microsoft.com/office/drawing/2014/main" id="{D7B00D2C-771E-4867-BF6D-23E5DBD5E0AB}"/>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67024" y="4267199"/>
            <a:ext cx="3009953" cy="2257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4612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2305051" y="1600200"/>
            <a:ext cx="4533899" cy="2819400"/>
          </a:xfrm>
        </p:spPr>
        <p:txBody>
          <a:bodyPr/>
          <a:lstStyle/>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Its River (1)</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Its Trees (2)</a:t>
            </a:r>
          </a:p>
          <a:p>
            <a:pPr marL="571500" indent="-571500">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No Curse (3a)</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God’s Presence (3b-5)</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 The City’s Contents</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22:1-5</a:t>
            </a:r>
          </a:p>
        </p:txBody>
      </p:sp>
      <p:pic>
        <p:nvPicPr>
          <p:cNvPr id="2050" name="Picture 2" descr="Related image">
            <a:extLst>
              <a:ext uri="{FF2B5EF4-FFF2-40B4-BE49-F238E27FC236}">
                <a16:creationId xmlns:a16="http://schemas.microsoft.com/office/drawing/2014/main" id="{7491A6B2-4A9F-4EB2-8D40-614AC1A5658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8000" y="4371935"/>
            <a:ext cx="304800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163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76CC010-4E2D-4688-A0C6-D687EFD18E7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p:spPr>
      </p:pic>
      <p:sp>
        <p:nvSpPr>
          <p:cNvPr id="134147" name="Rectangle 1">
            <a:extLst>
              <a:ext uri="{FF2B5EF4-FFF2-40B4-BE49-F238E27FC236}">
                <a16:creationId xmlns:a16="http://schemas.microsoft.com/office/drawing/2014/main" id="{972624A7-20E3-4DA9-A466-8A9F888B1F46}"/>
              </a:ext>
            </a:extLst>
          </p:cNvPr>
          <p:cNvSpPr>
            <a:spLocks noChangeArrowheads="1"/>
          </p:cNvSpPr>
          <p:nvPr/>
        </p:nvSpPr>
        <p:spPr bwMode="auto">
          <a:xfrm>
            <a:off x="0" y="0"/>
            <a:ext cx="9144000" cy="5293757"/>
          </a:xfrm>
          <a:prstGeom prst="rect">
            <a:avLst/>
          </a:prstGeom>
          <a:noFill/>
          <a:ln w="28575">
            <a:noFill/>
            <a:miter lim="800000"/>
            <a:headEnd/>
            <a:tailEnd/>
          </a:ln>
        </p:spPr>
        <p:txBody>
          <a:bodyPr wrap="square">
            <a:spAutoFit/>
          </a:bodyPr>
          <a:lstStyle/>
          <a:p>
            <a:pPr algn="ctr">
              <a:spcAft>
                <a:spcPts val="1200"/>
              </a:spcAft>
              <a:defRPr/>
            </a:pPr>
            <a:r>
              <a:rPr lang="en-US" sz="2700" baseline="30000" dirty="0">
                <a:effectLst>
                  <a:outerShdw blurRad="38100" dist="38100" dir="2700000" algn="tl">
                    <a:srgbClr val="000000">
                      <a:alpha val="43137"/>
                    </a:srgbClr>
                  </a:outerShdw>
                </a:effectLst>
                <a:latin typeface="Calibri" panose="020F0502020204030204" pitchFamily="34" charset="0"/>
              </a:rPr>
              <a:t> </a:t>
            </a:r>
            <a:r>
              <a:rPr lang="en-US" sz="3200" b="1" dirty="0">
                <a:solidFill>
                  <a:schemeClr val="tx2"/>
                </a:solidFill>
                <a:effectLst>
                  <a:outerShdw blurRad="38100" dist="38100" dir="2700000" algn="tl">
                    <a:srgbClr val="000000">
                      <a:alpha val="43137"/>
                    </a:srgbClr>
                  </a:outerShdw>
                </a:effectLst>
                <a:latin typeface="Calibri" panose="020F0502020204030204" pitchFamily="34" charset="0"/>
                <a:ea typeface="+mj-ea"/>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8:19-22</a:t>
            </a:r>
          </a:p>
          <a:p>
            <a:pPr algn="just">
              <a:defRPr/>
            </a:pPr>
            <a:r>
              <a:rPr lang="en-US" sz="3200" baseline="30000" dirty="0">
                <a:effectLst>
                  <a:outerShdw blurRad="38100" dist="38100" dir="2700000" algn="tl">
                    <a:srgbClr val="000000">
                      <a:alpha val="43137"/>
                    </a:srgbClr>
                  </a:outerShdw>
                </a:effectLst>
                <a:latin typeface="Calibri" panose="020F0502020204030204" pitchFamily="34" charset="0"/>
              </a:rPr>
              <a:t>19</a:t>
            </a:r>
            <a:r>
              <a:rPr lang="en-US" sz="3200" dirty="0">
                <a:effectLst>
                  <a:outerShdw blurRad="38100" dist="38100" dir="2700000" algn="tl">
                    <a:srgbClr val="000000">
                      <a:alpha val="43137"/>
                    </a:srgbClr>
                  </a:outerShdw>
                </a:effectLst>
                <a:latin typeface="Calibri" panose="020F0502020204030204" pitchFamily="34" charset="0"/>
              </a:rPr>
              <a:t> For the anxious longing of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creation</a:t>
            </a:r>
            <a:r>
              <a:rPr lang="en-US" sz="3200" dirty="0">
                <a:effectLst>
                  <a:outerShdw blurRad="38100" dist="38100" dir="2700000" algn="tl">
                    <a:srgbClr val="000000">
                      <a:alpha val="43137"/>
                    </a:srgbClr>
                  </a:outerShdw>
                </a:effectLst>
                <a:latin typeface="Calibri" panose="020F0502020204030204" pitchFamily="34" charset="0"/>
              </a:rPr>
              <a:t> waits eagerly for the revealing of the sons of God. </a:t>
            </a:r>
            <a:r>
              <a:rPr lang="en-US" sz="3200" baseline="30000" dirty="0">
                <a:effectLst>
                  <a:outerShdw blurRad="38100" dist="38100" dir="2700000" algn="tl">
                    <a:srgbClr val="000000">
                      <a:alpha val="43137"/>
                    </a:srgbClr>
                  </a:outerShdw>
                </a:effectLst>
                <a:latin typeface="Calibri" panose="020F0502020204030204" pitchFamily="34" charset="0"/>
              </a:rPr>
              <a:t>20</a:t>
            </a:r>
            <a:r>
              <a:rPr lang="en-US" sz="3200" dirty="0">
                <a:effectLst>
                  <a:outerShdw blurRad="38100" dist="38100" dir="2700000" algn="tl">
                    <a:srgbClr val="000000">
                      <a:alpha val="43137"/>
                    </a:srgbClr>
                  </a:outerShdw>
                </a:effectLst>
                <a:latin typeface="Calibri" panose="020F0502020204030204" pitchFamily="34" charset="0"/>
              </a:rPr>
              <a:t> For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creation</a:t>
            </a:r>
            <a:r>
              <a:rPr lang="en-US" sz="3200" dirty="0">
                <a:effectLst>
                  <a:outerShdw blurRad="38100" dist="38100" dir="2700000" algn="tl">
                    <a:srgbClr val="000000">
                      <a:alpha val="43137"/>
                    </a:srgbClr>
                  </a:outerShdw>
                </a:effectLst>
                <a:latin typeface="Calibri" panose="020F0502020204030204" pitchFamily="34" charset="0"/>
              </a:rPr>
              <a:t> was subjected to futility, not willingly, but because of Him who subjected it, in hope </a:t>
            </a:r>
            <a:r>
              <a:rPr lang="en-US" sz="3200" baseline="30000" dirty="0">
                <a:effectLst>
                  <a:outerShdw blurRad="38100" dist="38100" dir="2700000" algn="tl">
                    <a:srgbClr val="000000">
                      <a:alpha val="43137"/>
                    </a:srgbClr>
                  </a:outerShdw>
                </a:effectLst>
                <a:latin typeface="Calibri" panose="020F0502020204030204" pitchFamily="34" charset="0"/>
              </a:rPr>
              <a:t>21</a:t>
            </a:r>
            <a:r>
              <a:rPr lang="en-US" sz="3200" dirty="0">
                <a:effectLst>
                  <a:outerShdw blurRad="38100" dist="38100" dir="2700000" algn="tl">
                    <a:srgbClr val="000000">
                      <a:alpha val="43137"/>
                    </a:srgbClr>
                  </a:outerShdw>
                </a:effectLst>
                <a:latin typeface="Calibri" panose="020F0502020204030204" pitchFamily="34" charset="0"/>
              </a:rPr>
              <a:t> that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creation</a:t>
            </a:r>
            <a:r>
              <a:rPr lang="en-US" sz="3200" dirty="0">
                <a:effectLst>
                  <a:outerShdw blurRad="38100" dist="38100" dir="2700000" algn="tl">
                    <a:srgbClr val="000000">
                      <a:alpha val="43137"/>
                    </a:srgbClr>
                  </a:outerShdw>
                </a:effectLst>
                <a:latin typeface="Calibri" panose="020F0502020204030204" pitchFamily="34" charset="0"/>
              </a:rPr>
              <a:t> itself also will be set free from its slavery to corruption into the freedom of the glory of the children of God. </a:t>
            </a:r>
            <a:r>
              <a:rPr lang="en-US" sz="3200" baseline="30000" dirty="0">
                <a:effectLst>
                  <a:outerShdw blurRad="38100" dist="38100" dir="2700000" algn="tl">
                    <a:srgbClr val="000000">
                      <a:alpha val="43137"/>
                    </a:srgbClr>
                  </a:outerShdw>
                </a:effectLst>
                <a:latin typeface="Calibri" panose="020F0502020204030204" pitchFamily="34" charset="0"/>
              </a:rPr>
              <a:t>22</a:t>
            </a:r>
            <a:r>
              <a:rPr lang="en-US" sz="3200" dirty="0">
                <a:effectLst>
                  <a:outerShdw blurRad="38100" dist="38100" dir="2700000" algn="tl">
                    <a:srgbClr val="000000">
                      <a:alpha val="43137"/>
                    </a:srgbClr>
                  </a:outerShdw>
                </a:effectLst>
                <a:latin typeface="Calibri" panose="020F0502020204030204" pitchFamily="34" charset="0"/>
              </a:rPr>
              <a:t> For we know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that the whole creation</a:t>
            </a:r>
            <a:r>
              <a:rPr lang="en-US" sz="3200" dirty="0">
                <a:effectLst>
                  <a:outerShdw blurRad="38100" dist="38100" dir="2700000" algn="tl">
                    <a:srgbClr val="000000">
                      <a:alpha val="43137"/>
                    </a:srgbClr>
                  </a:outerShdw>
                </a:effectLst>
                <a:latin typeface="Calibri" panose="020F0502020204030204" pitchFamily="34" charset="0"/>
              </a:rPr>
              <a:t> groans and suffers the pains of childbirth together until now.</a:t>
            </a:r>
          </a:p>
        </p:txBody>
      </p:sp>
    </p:spTree>
    <p:extLst>
      <p:ext uri="{BB962C8B-B14F-4D97-AF65-F5344CB8AC3E}">
        <p14:creationId xmlns:p14="http://schemas.microsoft.com/office/powerpoint/2010/main" val="1249714386"/>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6">
            <a:extLst>
              <a:ext uri="{FF2B5EF4-FFF2-40B4-BE49-F238E27FC236}">
                <a16:creationId xmlns:a16="http://schemas.microsoft.com/office/drawing/2014/main" id="{B724DC9A-8723-4D60-AEED-52C2A4560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009650" y="270970"/>
            <a:ext cx="7124700" cy="627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44F5BD2F-35A4-4FF5-AAD9-E4CE1A6A50F1}"/>
              </a:ext>
            </a:extLst>
          </p:cNvPr>
          <p:cNvSpPr/>
          <p:nvPr/>
        </p:nvSpPr>
        <p:spPr>
          <a:xfrm>
            <a:off x="1066800" y="304800"/>
            <a:ext cx="7067550" cy="584775"/>
          </a:xfrm>
          <a:prstGeom prst="rect">
            <a:avLst/>
          </a:prstGeom>
        </p:spPr>
        <p:txBody>
          <a:bodyPr wrap="square">
            <a:spAutoFit/>
          </a:bodyPr>
          <a:lstStyle/>
          <a:p>
            <a:pPr algn="ctr"/>
            <a:r>
              <a:rPr lang="en-US" sz="3200" i="1" dirty="0">
                <a:effectLst>
                  <a:outerShdw blurRad="38100" dist="38100" dir="2700000" algn="tl">
                    <a:srgbClr val="000000">
                      <a:alpha val="43137"/>
                    </a:srgbClr>
                  </a:outerShdw>
                </a:effectLst>
                <a:latin typeface="Calibri" panose="020F0502020204030204" pitchFamily="34" charset="0"/>
              </a:rPr>
              <a:t>The whole creation groans and suffers! </a:t>
            </a:r>
          </a:p>
        </p:txBody>
      </p:sp>
    </p:spTree>
    <p:extLst>
      <p:ext uri="{BB962C8B-B14F-4D97-AF65-F5344CB8AC3E}">
        <p14:creationId xmlns:p14="http://schemas.microsoft.com/office/powerpoint/2010/main" val="745002193"/>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ctrTitle" idx="4294967295"/>
          </p:nvPr>
        </p:nvSpPr>
        <p:spPr>
          <a:xfrm>
            <a:off x="381000" y="228600"/>
            <a:ext cx="8382000" cy="838200"/>
          </a:xfrm>
        </p:spPr>
        <p:txBody>
          <a:bodyPr/>
          <a:lstStyle/>
          <a:p>
            <a:pPr algn="ctr" eaLnBrk="1" hangingPunct="1"/>
            <a:r>
              <a:rPr lang="en-US" sz="4000" dirty="0">
                <a:solidFill>
                  <a:srgbClr val="00FFFF"/>
                </a:solidFill>
                <a:effectLst>
                  <a:outerShdw blurRad="38100" dist="38100" dir="2700000" algn="tl">
                    <a:srgbClr val="000000">
                      <a:alpha val="43137"/>
                    </a:srgbClr>
                  </a:outerShdw>
                </a:effectLst>
              </a:rPr>
              <a:t>GENESIS 3: THE FALL OF MAN</a:t>
            </a:r>
          </a:p>
        </p:txBody>
      </p:sp>
      <p:sp>
        <p:nvSpPr>
          <p:cNvPr id="27651" name="Rectangle 3"/>
          <p:cNvSpPr>
            <a:spLocks noGrp="1" noChangeArrowheads="1"/>
          </p:cNvSpPr>
          <p:nvPr>
            <p:ph type="subTitle" idx="4294967295"/>
          </p:nvPr>
        </p:nvSpPr>
        <p:spPr>
          <a:xfrm>
            <a:off x="0" y="5638800"/>
            <a:ext cx="9067800" cy="1066800"/>
          </a:xfrm>
        </p:spPr>
        <p:txBody>
          <a:bodyPr lIns="92075" tIns="46038" rIns="92075" bIns="46038"/>
          <a:lstStyle/>
          <a:p>
            <a:pPr marL="0" indent="0" algn="ctr" eaLnBrk="1" hangingPunct="1">
              <a:buFont typeface="Wingdings" pitchFamily="2" charset="2"/>
              <a:buNone/>
              <a:defRPr/>
            </a:pPr>
            <a:r>
              <a:rPr lang="en-US" sz="2800" i="1" dirty="0">
                <a:solidFill>
                  <a:srgbClr val="FFFFFF"/>
                </a:solidFill>
                <a:effectLst>
                  <a:outerShdw blurRad="38100" dist="38100" dir="2700000" algn="tl">
                    <a:srgbClr val="000000">
                      <a:alpha val="43137"/>
                    </a:srgbClr>
                  </a:outerShdw>
                </a:effectLst>
              </a:rPr>
              <a:t>“This chapter is the pivot on which the whole Bible turns”</a:t>
            </a:r>
          </a:p>
          <a:p>
            <a:pPr marL="0" indent="0" algn="ctr" eaLnBrk="1" hangingPunct="1">
              <a:buFont typeface="Wingdings" pitchFamily="2" charset="2"/>
              <a:buNone/>
              <a:defRPr/>
            </a:pPr>
            <a:r>
              <a:rPr lang="en-US" sz="2800" dirty="0">
                <a:solidFill>
                  <a:srgbClr val="FFFFFF"/>
                </a:solidFill>
                <a:effectLst>
                  <a:outerShdw blurRad="38100" dist="38100" dir="2700000" algn="tl">
                    <a:srgbClr val="000000">
                      <a:alpha val="43137"/>
                    </a:srgbClr>
                  </a:outerShdw>
                </a:effectLst>
              </a:rPr>
              <a:t>W. H. Griffith Thomas</a:t>
            </a:r>
          </a:p>
        </p:txBody>
      </p:sp>
      <p:pic>
        <p:nvPicPr>
          <p:cNvPr id="104452" name="Picture 5" descr="C:\Users\awoods\Pictures\Microsoft Clip Organizer\pe07654_.wm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349241" y="1257300"/>
            <a:ext cx="2445519" cy="4114800"/>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228600"/>
            <a:ext cx="7772400" cy="838200"/>
          </a:xfrm>
        </p:spPr>
        <p:txBody>
          <a:bodyPr/>
          <a:lstStyle/>
          <a:p>
            <a:pPr algn="ctr" eaLnBrk="1" hangingPunct="1"/>
            <a:r>
              <a:rPr lang="en-US" sz="4000" dirty="0">
                <a:effectLst>
                  <a:outerShdw blurRad="38100" dist="38100" dir="2700000" algn="tl">
                    <a:srgbClr val="000000">
                      <a:alpha val="43137"/>
                    </a:srgbClr>
                  </a:outerShdw>
                </a:effectLst>
              </a:rPr>
              <a:t>Genesis 3 Structure</a:t>
            </a:r>
          </a:p>
        </p:txBody>
      </p:sp>
      <p:sp>
        <p:nvSpPr>
          <p:cNvPr id="28675" name="Rectangle 3"/>
          <p:cNvSpPr>
            <a:spLocks noGrp="1" noChangeArrowheads="1"/>
          </p:cNvSpPr>
          <p:nvPr>
            <p:ph type="body" idx="1"/>
          </p:nvPr>
        </p:nvSpPr>
        <p:spPr>
          <a:xfrm>
            <a:off x="762000" y="1371600"/>
            <a:ext cx="7620000" cy="5105399"/>
          </a:xfrm>
        </p:spPr>
        <p:txBody>
          <a:bodyPr/>
          <a:lstStyle/>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rPr>
              <a:t>3:1-5 Temptation by the serpent</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rPr>
              <a:t>3:6 Sin of Adam and Eve</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rPr>
              <a:t>3:7-13 Results of the sin</a:t>
            </a:r>
          </a:p>
          <a:p>
            <a:pPr marL="461963" indent="-461963"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rPr>
              <a:t>3:14-19 Imposition of divine judgments</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rPr>
              <a:t>3:20-24 God’s provision in spite of the sin </a:t>
            </a:r>
          </a:p>
        </p:txBody>
      </p:sp>
      <p:pic>
        <p:nvPicPr>
          <p:cNvPr id="7172" name="Picture 5" descr="C:\Users\awoods\Pictures\Microsoft Clip Organizer\pe07654_.wm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558088" y="1828800"/>
            <a:ext cx="1357312" cy="2286000"/>
          </a:xfrm>
          <a:prstGeom prst="rect">
            <a:avLst/>
          </a:prstGeom>
          <a:noFill/>
          <a:ln w="9525">
            <a:noFill/>
            <a:miter lim="800000"/>
            <a:headEnd/>
            <a:tailEnd/>
          </a:ln>
        </p:spPr>
      </p:pic>
    </p:spTree>
    <p:extLst>
      <p:ext uri="{BB962C8B-B14F-4D97-AF65-F5344CB8AC3E}">
        <p14:creationId xmlns:p14="http://schemas.microsoft.com/office/powerpoint/2010/main" val="21204483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228600"/>
            <a:ext cx="7772400" cy="838200"/>
          </a:xfrm>
        </p:spPr>
        <p:txBody>
          <a:bodyPr/>
          <a:lstStyle/>
          <a:p>
            <a:pPr algn="ctr" eaLnBrk="1" hangingPunct="1"/>
            <a:r>
              <a:rPr lang="en-US" sz="4000" dirty="0">
                <a:effectLst>
                  <a:outerShdw blurRad="38100" dist="38100" dir="2700000" algn="tl">
                    <a:srgbClr val="000000">
                      <a:alpha val="43137"/>
                    </a:srgbClr>
                  </a:outerShdw>
                </a:effectLst>
              </a:rPr>
              <a:t>Divine Judgments (3:14-19)</a:t>
            </a:r>
          </a:p>
        </p:txBody>
      </p:sp>
      <p:sp>
        <p:nvSpPr>
          <p:cNvPr id="34819" name="Rectangle 3"/>
          <p:cNvSpPr>
            <a:spLocks noGrp="1" noChangeArrowheads="1"/>
          </p:cNvSpPr>
          <p:nvPr>
            <p:ph type="body" idx="1"/>
          </p:nvPr>
        </p:nvSpPr>
        <p:spPr>
          <a:xfrm>
            <a:off x="457200" y="1371600"/>
            <a:ext cx="3810000" cy="4689475"/>
          </a:xfrm>
        </p:spPr>
        <p:txBody>
          <a:bodyPr/>
          <a:lstStyle/>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rPr>
              <a:t>Serpent (3:14-15)</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rPr>
              <a:t>Woman (3:16)</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rPr>
              <a:t>Man (3:17-19)</a:t>
            </a:r>
          </a:p>
        </p:txBody>
      </p:sp>
      <p:pic>
        <p:nvPicPr>
          <p:cNvPr id="22532" name="Picture 4" descr="C:\Users\awoods\AppData\Local\Microsoft\Windows\Temporary Internet Files\Content.IE5\ELKXEO2H\MCj03536290000[1].wm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92275" y="1524000"/>
            <a:ext cx="4270725" cy="3657600"/>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cstate="email">
            <a:extLst>
              <a:ext uri="{28A0092B-C50C-407E-A947-70E740481C1C}">
                <a14:useLocalDpi xmlns:a14="http://schemas.microsoft.com/office/drawing/2010/main" val="0"/>
              </a:ext>
            </a:extLst>
          </a:blip>
          <a:stretch>
            <a:fillRect/>
          </a:stretch>
        </p:blipFill>
        <p:spPr bwMode="auto">
          <a:xfrm>
            <a:off x="5200407" y="1471612"/>
            <a:ext cx="3638793" cy="3786187"/>
          </a:xfrm>
          <a:prstGeom prst="ellipse">
            <a:avLst/>
          </a:prstGeom>
        </p:spPr>
      </p:pic>
      <p:sp>
        <p:nvSpPr>
          <p:cNvPr id="24579" name="Rectangle 1026"/>
          <p:cNvSpPr>
            <a:spLocks noGrp="1" noChangeArrowheads="1"/>
          </p:cNvSpPr>
          <p:nvPr>
            <p:ph type="title"/>
          </p:nvPr>
        </p:nvSpPr>
        <p:spPr>
          <a:xfrm>
            <a:off x="685800" y="228600"/>
            <a:ext cx="7772400" cy="838200"/>
          </a:xfrm>
        </p:spPr>
        <p:txBody>
          <a:bodyPr/>
          <a:lstStyle/>
          <a:p>
            <a:pPr algn="ctr" eaLnBrk="1" hangingPunct="1"/>
            <a:r>
              <a:rPr lang="en-US" sz="4000" dirty="0">
                <a:effectLst>
                  <a:outerShdw blurRad="38100" dist="38100" dir="2700000" algn="tl">
                    <a:srgbClr val="000000">
                      <a:alpha val="43137"/>
                    </a:srgbClr>
                  </a:outerShdw>
                </a:effectLst>
              </a:rPr>
              <a:t>Serpent (3:14-15)</a:t>
            </a:r>
          </a:p>
        </p:txBody>
      </p:sp>
      <p:sp>
        <p:nvSpPr>
          <p:cNvPr id="35843" name="Rectangle 1027"/>
          <p:cNvSpPr>
            <a:spLocks noGrp="1" noChangeArrowheads="1"/>
          </p:cNvSpPr>
          <p:nvPr>
            <p:ph type="body" idx="1"/>
          </p:nvPr>
        </p:nvSpPr>
        <p:spPr>
          <a:xfrm>
            <a:off x="457200" y="2514600"/>
            <a:ext cx="4800600" cy="1828800"/>
          </a:xfrm>
        </p:spPr>
        <p:txBody>
          <a:bodyPr/>
          <a:lstStyle/>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rPr>
              <a:t>Serpent’s body (3:14)</a:t>
            </a:r>
          </a:p>
          <a:p>
            <a:pPr marL="461963" indent="-461963" eaLnBrk="1" hangingPunct="1">
              <a:spcBef>
                <a:spcPts val="0"/>
              </a:spcBef>
              <a:spcAft>
                <a:spcPts val="3600"/>
              </a:spcAft>
              <a:defRPr/>
            </a:pPr>
            <a:r>
              <a:rPr lang="en-US" dirty="0" err="1">
                <a:effectLst>
                  <a:outerShdw blurRad="38100" dist="38100" dir="2700000" algn="tl">
                    <a:srgbClr val="000000">
                      <a:alpha val="43137"/>
                    </a:srgbClr>
                  </a:outerShdw>
                </a:effectLst>
              </a:rPr>
              <a:t>Protevangelium</a:t>
            </a:r>
            <a:r>
              <a:rPr lang="en-US" dirty="0">
                <a:effectLst>
                  <a:outerShdw blurRad="38100" dist="38100" dir="2700000" algn="tl">
                    <a:srgbClr val="000000">
                      <a:alpha val="43137"/>
                    </a:srgbClr>
                  </a:outerShdw>
                </a:effectLst>
              </a:rPr>
              <a:t> (3:15)</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228600"/>
            <a:ext cx="7772400" cy="838200"/>
          </a:xfrm>
        </p:spPr>
        <p:txBody>
          <a:bodyPr/>
          <a:lstStyle/>
          <a:p>
            <a:pPr algn="ctr" eaLnBrk="1" hangingPunct="1"/>
            <a:r>
              <a:rPr lang="en-US" sz="4000" dirty="0">
                <a:effectLst>
                  <a:outerShdw blurRad="38100" dist="38100" dir="2700000" algn="tl">
                    <a:srgbClr val="000000">
                      <a:alpha val="43137"/>
                    </a:srgbClr>
                  </a:outerShdw>
                </a:effectLst>
              </a:rPr>
              <a:t>Woman (3:16)</a:t>
            </a:r>
          </a:p>
        </p:txBody>
      </p:sp>
      <p:sp>
        <p:nvSpPr>
          <p:cNvPr id="37891" name="Rectangle 3"/>
          <p:cNvSpPr>
            <a:spLocks noGrp="1" noChangeArrowheads="1"/>
          </p:cNvSpPr>
          <p:nvPr>
            <p:ph type="body" idx="1"/>
          </p:nvPr>
        </p:nvSpPr>
        <p:spPr>
          <a:xfrm>
            <a:off x="2019300" y="1371600"/>
            <a:ext cx="5105400" cy="1447800"/>
          </a:xfrm>
        </p:spPr>
        <p:txBody>
          <a:bodyPr/>
          <a:lstStyle/>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rPr>
              <a:t>Painful child birth (3:16a)</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rPr>
              <a:t>Relational conflict (3:16b)</a:t>
            </a:r>
          </a:p>
        </p:txBody>
      </p:sp>
      <p:pic>
        <p:nvPicPr>
          <p:cNvPr id="28676" name="Picture 8" descr="C:\Users\awoods\AppData\Local\Microsoft\Windows\Temporary Internet Files\Content.IE5\77FPK2XC\MCBD20125_0000[1].wm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17504" y="3352799"/>
            <a:ext cx="4108992" cy="2286000"/>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228600"/>
            <a:ext cx="7772400" cy="838200"/>
          </a:xfrm>
        </p:spPr>
        <p:txBody>
          <a:bodyPr/>
          <a:lstStyle/>
          <a:p>
            <a:pPr algn="ctr" eaLnBrk="1" hangingPunct="1"/>
            <a:r>
              <a:rPr lang="en-US" sz="4000" dirty="0">
                <a:effectLst>
                  <a:outerShdw blurRad="38100" dist="38100" dir="2700000" algn="tl">
                    <a:srgbClr val="000000">
                      <a:alpha val="43137"/>
                    </a:srgbClr>
                  </a:outerShdw>
                </a:effectLst>
              </a:rPr>
              <a:t>Man (3:17-19)</a:t>
            </a:r>
          </a:p>
        </p:txBody>
      </p:sp>
      <p:sp>
        <p:nvSpPr>
          <p:cNvPr id="38915" name="Rectangle 3"/>
          <p:cNvSpPr>
            <a:spLocks noGrp="1" noChangeArrowheads="1"/>
          </p:cNvSpPr>
          <p:nvPr>
            <p:ph type="body" idx="1"/>
          </p:nvPr>
        </p:nvSpPr>
        <p:spPr>
          <a:xfrm>
            <a:off x="2209800" y="1371599"/>
            <a:ext cx="4724400" cy="1752601"/>
          </a:xfrm>
        </p:spPr>
        <p:txBody>
          <a:bodyPr/>
          <a:lstStyle/>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rPr>
              <a:t>Painful labor (3:17-19a)</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rPr>
              <a:t>Death (3:19b)</a:t>
            </a:r>
          </a:p>
        </p:txBody>
      </p:sp>
      <p:pic>
        <p:nvPicPr>
          <p:cNvPr id="30724" name="Picture 4" descr="C:\Users\awoods\AppData\Local\Microsoft\Windows\Temporary Internet Files\Content.IE5\5C7NAJFS\MCj0289989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9419" y="3092450"/>
            <a:ext cx="3205163" cy="3384550"/>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2305051" y="1600200"/>
            <a:ext cx="4533899" cy="2819400"/>
          </a:xfrm>
        </p:spPr>
        <p:txBody>
          <a:bodyPr/>
          <a:lstStyle/>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Its River (1)</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Its Trees (2)</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No Curse (3a)</a:t>
            </a:r>
          </a:p>
          <a:p>
            <a:pPr marL="571500" indent="-571500">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God’s Presence (3b-5)</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 The City’s Contents</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22:1-5</a:t>
            </a:r>
          </a:p>
        </p:txBody>
      </p:sp>
      <p:pic>
        <p:nvPicPr>
          <p:cNvPr id="2050" name="Picture 2" descr="Related image">
            <a:extLst>
              <a:ext uri="{FF2B5EF4-FFF2-40B4-BE49-F238E27FC236}">
                <a16:creationId xmlns:a16="http://schemas.microsoft.com/office/drawing/2014/main" id="{7491A6B2-4A9F-4EB2-8D40-614AC1A5658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8000" y="4371935"/>
            <a:ext cx="304800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757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52401" y="1371600"/>
            <a:ext cx="6553200" cy="5181600"/>
          </a:xfrm>
        </p:spPr>
        <p:txBody>
          <a:bodyPr/>
          <a:lstStyle/>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Four Titles (9-10)</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Glory (11)</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Construction (12-14)</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Measurements (15-17)</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Materials (18-21)</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Relationship to God (22-23)</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Relationship to the Nations (24-26)</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Holiness (27)</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Contents (22:1-5)</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II. The New Jerusalem</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21:9‒22:5</a:t>
            </a:r>
          </a:p>
        </p:txBody>
      </p:sp>
      <p:pic>
        <p:nvPicPr>
          <p:cNvPr id="5" name="Picture 2" descr="Image result for the eternal state">
            <a:extLst>
              <a:ext uri="{FF2B5EF4-FFF2-40B4-BE49-F238E27FC236}">
                <a16:creationId xmlns:a16="http://schemas.microsoft.com/office/drawing/2014/main" id="{A82E3A6D-5D5D-4F0F-88AD-8376208F08F4}"/>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91199" y="1828799"/>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560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70" name="Group 102"/>
          <p:cNvGraphicFramePr>
            <a:graphicFrameLocks noGrp="1"/>
          </p:cNvGraphicFramePr>
          <p:nvPr>
            <p:ph type="tbl" idx="1"/>
          </p:nvPr>
        </p:nvGraphicFramePr>
        <p:xfrm>
          <a:off x="152399" y="516496"/>
          <a:ext cx="8839203" cy="5825008"/>
        </p:xfrm>
        <a:graphic>
          <a:graphicData uri="http://schemas.openxmlformats.org/drawingml/2006/table">
            <a:tbl>
              <a:tblPr>
                <a:tableStyleId>{8A107856-5554-42FB-B03E-39F5DBC370BA}</a:tableStyleId>
              </a:tblPr>
              <a:tblGrid>
                <a:gridCol w="3276601">
                  <a:extLst>
                    <a:ext uri="{9D8B030D-6E8A-4147-A177-3AD203B41FA5}">
                      <a16:colId xmlns:a16="http://schemas.microsoft.com/office/drawing/2014/main" val="836798824"/>
                    </a:ext>
                  </a:extLst>
                </a:gridCol>
                <a:gridCol w="2781301">
                  <a:extLst>
                    <a:ext uri="{9D8B030D-6E8A-4147-A177-3AD203B41FA5}">
                      <a16:colId xmlns:a16="http://schemas.microsoft.com/office/drawing/2014/main" val="20000"/>
                    </a:ext>
                  </a:extLst>
                </a:gridCol>
                <a:gridCol w="2781301">
                  <a:extLst>
                    <a:ext uri="{9D8B030D-6E8A-4147-A177-3AD203B41FA5}">
                      <a16:colId xmlns:a16="http://schemas.microsoft.com/office/drawing/2014/main" val="20001"/>
                    </a:ext>
                  </a:extLst>
                </a:gridCol>
              </a:tblGrid>
              <a:tr h="728126">
                <a:tc gridSpan="3">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Millennium and Eternal State</a:t>
                      </a:r>
                    </a:p>
                  </a:txBody>
                  <a:tcPr marT="45714" marB="45714" anchor="ctr" horzOverflow="overflow">
                    <a:solidFill>
                      <a:schemeClr val="bg2">
                        <a:lumMod val="95000"/>
                        <a:lumOff val="5000"/>
                      </a:schemeClr>
                    </a:solidFill>
                  </a:tcPr>
                </a:tc>
                <a:tc hMerge="1">
                  <a:txBody>
                    <a:bodyPr/>
                    <a:lstStyle/>
                    <a:p>
                      <a:endParaRPr lang="en-US" dirty="0"/>
                    </a:p>
                  </a:txBody>
                  <a:tcPr horzOverflow="overflow">
                    <a:solidFill>
                      <a:srgbClr val="66FFFF"/>
                    </a:solidFill>
                  </a:tcPr>
                </a:tc>
                <a:tc hMerge="1">
                  <a:txBody>
                    <a:bodyPr/>
                    <a:lstStyle/>
                    <a:p>
                      <a:endParaRPr lang="en-US" dirty="0"/>
                    </a:p>
                  </a:txBody>
                  <a:tcPr horzOverflow="overflow">
                    <a:solidFill>
                      <a:srgbClr val="66FFFF"/>
                    </a:solidFill>
                  </a:tcPr>
                </a:tc>
                <a:extLst>
                  <a:ext uri="{0D108BD9-81ED-4DB2-BD59-A6C34878D82A}">
                    <a16:rowId xmlns:a16="http://schemas.microsoft.com/office/drawing/2014/main" val="1524377864"/>
                  </a:ext>
                </a:extLst>
              </a:tr>
              <a:tr h="7281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32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Rev. 20:1-10</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Rev. 21–22</a:t>
                      </a:r>
                    </a:p>
                  </a:txBody>
                  <a:tcPr anchor="ctr" horzOverflow="overflow"/>
                </a:tc>
                <a:extLst>
                  <a:ext uri="{0D108BD9-81ED-4DB2-BD59-A6C34878D82A}">
                    <a16:rowId xmlns:a16="http://schemas.microsoft.com/office/drawing/2014/main" val="1045901084"/>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Time</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20:4</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22:5</a:t>
                      </a:r>
                    </a:p>
                  </a:txBody>
                  <a:tcPr anchor="ctr" horzOverflow="overflow"/>
                </a:tc>
                <a:extLst>
                  <a:ext uri="{0D108BD9-81ED-4DB2-BD59-A6C34878D82A}">
                    <a16:rowId xmlns:a16="http://schemas.microsoft.com/office/drawing/2014/main" val="10000"/>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Luminaries</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Isa. 30:26</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21:23; 22:5</a:t>
                      </a:r>
                    </a:p>
                  </a:txBody>
                  <a:tcPr anchor="ctr" horzOverflow="overflow"/>
                </a:tc>
                <a:extLst>
                  <a:ext uri="{0D108BD9-81ED-4DB2-BD59-A6C34878D82A}">
                    <a16:rowId xmlns:a16="http://schemas.microsoft.com/office/drawing/2014/main" val="10001"/>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Temple</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Ezek. 40–48</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21:22</a:t>
                      </a:r>
                    </a:p>
                  </a:txBody>
                  <a:tcPr anchor="ctr" horzOverflow="overflow"/>
                </a:tc>
                <a:extLst>
                  <a:ext uri="{0D108BD9-81ED-4DB2-BD59-A6C34878D82A}">
                    <a16:rowId xmlns:a16="http://schemas.microsoft.com/office/drawing/2014/main" val="10002"/>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Death</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Isa. 65:20</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21:4</a:t>
                      </a:r>
                    </a:p>
                  </a:txBody>
                  <a:tcPr anchor="ctr" horzOverflow="overflow"/>
                </a:tc>
                <a:extLst>
                  <a:ext uri="{0D108BD9-81ED-4DB2-BD59-A6C34878D82A}">
                    <a16:rowId xmlns:a16="http://schemas.microsoft.com/office/drawing/2014/main" val="10003"/>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Satanic activity</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20:7</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20:10</a:t>
                      </a:r>
                    </a:p>
                  </a:txBody>
                  <a:tcPr anchor="ctr" horzOverflow="overflow"/>
                </a:tc>
                <a:extLst>
                  <a:ext uri="{0D108BD9-81ED-4DB2-BD59-A6C34878D82A}">
                    <a16:rowId xmlns:a16="http://schemas.microsoft.com/office/drawing/2014/main" val="10004"/>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Rebellion</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20:8-9</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21:27</a:t>
                      </a:r>
                    </a:p>
                  </a:txBody>
                  <a:tcPr anchor="ctr" horzOverflow="overflow"/>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04492098"/>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1:1-3</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beginning God created the heavens and the earth.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earth was formless and void, and darkness was over the surface of the deep, and the Spirit of God was moving over the surface of the waters.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God said, ‘Let there be light’; and there was light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189979673"/>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Deuteronomy 4:19</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beware not to lift up your eyes to heaven and see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sun and the moon and the stars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all the host of heaven, and be drawn away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worship them and serve them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those which the Lord your God has allotted to all the peoples under the whole heaven.”</a:t>
            </a:r>
          </a:p>
        </p:txBody>
      </p:sp>
    </p:spTree>
    <p:extLst>
      <p:ext uri="{BB962C8B-B14F-4D97-AF65-F5344CB8AC3E}">
        <p14:creationId xmlns:p14="http://schemas.microsoft.com/office/powerpoint/2010/main" val="881603299"/>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524000"/>
            <a:ext cx="9144000" cy="3505200"/>
          </a:xfrm>
        </p:spPr>
        <p:txBody>
          <a:bodyPr/>
          <a:lstStyle/>
          <a:p>
            <a:pPr marL="0" indent="0" algn="just">
              <a:buFontTx/>
              <a:buNone/>
              <a:defRPr/>
            </a:pPr>
            <a:r>
              <a:rPr lang="en-US" dirty="0">
                <a:effectLst>
                  <a:outerShdw blurRad="38100" dist="38100" dir="2700000" algn="tl">
                    <a:srgbClr val="000000">
                      <a:alpha val="43137"/>
                    </a:srgbClr>
                  </a:outerShdw>
                </a:effectLst>
              </a:rPr>
              <a:t>“Christ will rule over His kingdom on this present earth for one thousand years, and He will reign forever. The future kingdom of God has two parts or phases. Phase one is the millennial reign of Christ on this earth (Rev. 20:1–6), and phase two is the eternal state (Rev. 22:5). As I once heard it described, the Millennium is the front porch of eternity.”</a:t>
            </a:r>
          </a:p>
        </p:txBody>
      </p:sp>
      <p:sp>
        <p:nvSpPr>
          <p:cNvPr id="6" name="Rectangle 5">
            <a:extLst>
              <a:ext uri="{FF2B5EF4-FFF2-40B4-BE49-F238E27FC236}">
                <a16:creationId xmlns:a16="http://schemas.microsoft.com/office/drawing/2014/main" id="{777D4DB7-6D3D-450D-9E61-0E2CAC52640C}"/>
              </a:ext>
            </a:extLst>
          </p:cNvPr>
          <p:cNvSpPr/>
          <p:nvPr/>
        </p:nvSpPr>
        <p:spPr>
          <a:xfrm>
            <a:off x="1428750" y="232827"/>
            <a:ext cx="6286500" cy="1277273"/>
          </a:xfrm>
          <a:prstGeom prst="rect">
            <a:avLst/>
          </a:prstGeom>
        </p:spPr>
        <p:txBody>
          <a:bodyPr wrap="square">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Mark Hitchcock</a:t>
            </a:r>
          </a:p>
          <a:p>
            <a:pPr algn="ctr"/>
            <a:r>
              <a:rPr lang="en-US" sz="1800" i="1" dirty="0">
                <a:effectLst>
                  <a:outerShdw blurRad="38100" dist="38100" dir="2700000" algn="tl">
                    <a:srgbClr val="000000">
                      <a:alpha val="43137"/>
                    </a:srgbClr>
                  </a:outerShdw>
                </a:effectLst>
                <a:latin typeface="Calibri" panose="020F0502020204030204" pitchFamily="34" charset="0"/>
                <a:cs typeface="+mn-cs"/>
              </a:rPr>
              <a:t>101 Answers to the Most Asked Questions About the End Times </a:t>
            </a:r>
            <a:r>
              <a:rPr lang="en-US" sz="1800" dirty="0">
                <a:effectLst>
                  <a:outerShdw blurRad="38100" dist="38100" dir="2700000" algn="tl">
                    <a:srgbClr val="000000">
                      <a:alpha val="43137"/>
                    </a:srgbClr>
                  </a:outerShdw>
                </a:effectLst>
                <a:latin typeface="Calibri" panose="020F0502020204030204" pitchFamily="34" charset="0"/>
                <a:cs typeface="+mn-cs"/>
              </a:rPr>
              <a:t>(Sisters, OR: Multnomah, 2001), 212.</a:t>
            </a:r>
          </a:p>
        </p:txBody>
      </p:sp>
    </p:spTree>
    <p:extLst>
      <p:ext uri="{BB962C8B-B14F-4D97-AF65-F5344CB8AC3E}">
        <p14:creationId xmlns:p14="http://schemas.microsoft.com/office/powerpoint/2010/main" val="3853054130"/>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5:10</a:t>
            </a:r>
          </a:p>
          <a:p>
            <a:pPr algn="just"/>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have made them to be a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 and priests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our God;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will reign</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basileuō</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upon</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earth</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gē</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94276492-6B22-4DBF-B202-4395FE49335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41404" y="3048000"/>
            <a:ext cx="2461193" cy="1828800"/>
          </a:xfrm>
          <a:prstGeom prst="rect">
            <a:avLst/>
          </a:prstGeom>
        </p:spPr>
      </p:pic>
    </p:spTree>
    <p:extLst>
      <p:ext uri="{BB962C8B-B14F-4D97-AF65-F5344CB8AC3E}">
        <p14:creationId xmlns:p14="http://schemas.microsoft.com/office/powerpoint/2010/main" val="640728114"/>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796433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dirty="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1828523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52400" y="1371600"/>
            <a:ext cx="7010399" cy="5181600"/>
          </a:xfrm>
        </p:spPr>
        <p:txBody>
          <a:bodyPr/>
          <a:lstStyle/>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Four Titles (9-10)</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Glory (11)</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Construction (12-14)</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Measurements (15-17)</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Materials (18-21)</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Relationship to God (22-23)</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Relationship to the Nations (24-26)</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Holiness (27)</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Contents (22:1-5)</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II. The New Jerusalem</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21:9‒22:5</a:t>
            </a:r>
          </a:p>
        </p:txBody>
      </p:sp>
      <p:pic>
        <p:nvPicPr>
          <p:cNvPr id="5" name="Picture 2" descr="Image result for the eternal state">
            <a:extLst>
              <a:ext uri="{FF2B5EF4-FFF2-40B4-BE49-F238E27FC236}">
                <a16:creationId xmlns:a16="http://schemas.microsoft.com/office/drawing/2014/main" id="{A82E3A6D-5D5D-4F0F-88AD-8376208F08F4}"/>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91199" y="1828799"/>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5355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429000"/>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666049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52400" y="1371600"/>
            <a:ext cx="7010399" cy="2590799"/>
          </a:xfrm>
        </p:spPr>
        <p:txBody>
          <a:bodyPr/>
          <a:lstStyle/>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Four Titles (9-10)</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Glory (11)</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Construction (12-14)</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Measurements (15-17)</a:t>
            </a:r>
          </a:p>
          <a:p>
            <a:pPr marL="571500" indent="-571500">
              <a:spcBef>
                <a:spcPts val="0"/>
              </a:spcBef>
              <a:spcAft>
                <a:spcPts val="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Materials (18-21)</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Relationship to God (22-23)</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Relationship to the Nations (24-26)</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Holiness (27)</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Contents (22:1-5)</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II. The New Jerusalem</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21:9‒22:5</a:t>
            </a:r>
          </a:p>
        </p:txBody>
      </p:sp>
      <p:pic>
        <p:nvPicPr>
          <p:cNvPr id="5" name="Picture 2" descr="Image result for the eternal state">
            <a:extLst>
              <a:ext uri="{FF2B5EF4-FFF2-40B4-BE49-F238E27FC236}">
                <a16:creationId xmlns:a16="http://schemas.microsoft.com/office/drawing/2014/main" id="{A82E3A6D-5D5D-4F0F-88AD-8376208F08F4}"/>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91199" y="1828799"/>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714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2152651" y="1600199"/>
            <a:ext cx="4838699" cy="2771735"/>
          </a:xfrm>
        </p:spPr>
        <p:txBody>
          <a:bodyPr/>
          <a:lstStyle/>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Its Wall (18)</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Its Foundations (19-20)</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Its Gate (21a)</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Its Street (21b)</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E. The City’s Materials</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21:18-21</a:t>
            </a:r>
          </a:p>
        </p:txBody>
      </p:sp>
      <p:pic>
        <p:nvPicPr>
          <p:cNvPr id="2050" name="Picture 2" descr="Related image">
            <a:extLst>
              <a:ext uri="{FF2B5EF4-FFF2-40B4-BE49-F238E27FC236}">
                <a16:creationId xmlns:a16="http://schemas.microsoft.com/office/drawing/2014/main" id="{7491A6B2-4A9F-4EB2-8D40-614AC1A5658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8000" y="4371935"/>
            <a:ext cx="304800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69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29490</TotalTime>
  <Words>3563</Words>
  <Application>Microsoft Office PowerPoint</Application>
  <PresentationFormat>On-screen Show (4:3)</PresentationFormat>
  <Paragraphs>446</Paragraphs>
  <Slides>78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78</vt:i4>
      </vt:variant>
    </vt:vector>
  </HeadingPairs>
  <TitlesOfParts>
    <vt:vector size="83" baseType="lpstr">
      <vt:lpstr>Calibri</vt:lpstr>
      <vt:lpstr>Lucida Blackletter</vt:lpstr>
      <vt:lpstr>Times New Roman</vt:lpstr>
      <vt:lpstr>Wingdings</vt:lpstr>
      <vt:lpstr>Azure</vt:lpstr>
      <vt:lpstr>PowerPoint Presentation</vt:lpstr>
      <vt:lpstr>“After These Things”  (Rev. 4‒22)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Israel’s Four Temples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Eternal State is Future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Eternal State is Future</vt:lpstr>
      <vt:lpstr>PowerPoint Presentation</vt:lpstr>
      <vt:lpstr>PowerPoint Presentation</vt:lpstr>
      <vt:lpstr>Eternal State is Future</vt:lpstr>
      <vt:lpstr>Heaven</vt:lpstr>
      <vt:lpstr>PowerPoint Presentation</vt:lpstr>
      <vt:lpstr>PowerPoint Presentation</vt:lpstr>
      <vt:lpstr>PowerPoint Presentation</vt:lpstr>
      <vt:lpstr>PowerPoint Presentation</vt:lpstr>
      <vt:lpstr>GENESIS 3: THE FALL OF MAN</vt:lpstr>
      <vt:lpstr>Genesis 3 Structure</vt:lpstr>
      <vt:lpstr>Divine Judgments (3:14-19)</vt:lpstr>
      <vt:lpstr>Serpent (3:14-15)</vt:lpstr>
      <vt:lpstr>Woman (3:16)</vt:lpstr>
      <vt:lpstr>Man (3:17-19)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70-Revelation-21v9-27</dc:title>
  <dc:subject>Revelation</dc:subject>
  <dc:creator>A. Woods</dc:creator>
  <dc:description>Modified by Jim McGowan</dc:description>
  <cp:lastModifiedBy>Andy Woods</cp:lastModifiedBy>
  <cp:revision>3304</cp:revision>
  <cp:lastPrinted>2019-01-24T17:00:53Z</cp:lastPrinted>
  <dcterms:created xsi:type="dcterms:W3CDTF">2009-03-17T12:21:13Z</dcterms:created>
  <dcterms:modified xsi:type="dcterms:W3CDTF">2020-02-14T12:14:03Z</dcterms:modified>
</cp:coreProperties>
</file>