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50"/>
  </p:notesMasterIdLst>
  <p:handoutMasterIdLst>
    <p:handoutMasterId r:id="rId51"/>
  </p:handoutMasterIdLst>
  <p:sldIdLst>
    <p:sldId id="256" r:id="rId2"/>
    <p:sldId id="5701" r:id="rId3"/>
    <p:sldId id="5725" r:id="rId4"/>
    <p:sldId id="405" r:id="rId5"/>
    <p:sldId id="289" r:id="rId6"/>
    <p:sldId id="279" r:id="rId7"/>
    <p:sldId id="5657" r:id="rId8"/>
    <p:sldId id="280" r:id="rId9"/>
    <p:sldId id="5672" r:id="rId10"/>
    <p:sldId id="5673" r:id="rId11"/>
    <p:sldId id="5674" r:id="rId12"/>
    <p:sldId id="281" r:id="rId13"/>
    <p:sldId id="5705" r:id="rId14"/>
    <p:sldId id="282" r:id="rId15"/>
    <p:sldId id="5716" r:id="rId16"/>
    <p:sldId id="283" r:id="rId17"/>
    <p:sldId id="5699" r:id="rId18"/>
    <p:sldId id="5731" r:id="rId19"/>
    <p:sldId id="4736" r:id="rId20"/>
    <p:sldId id="4315" r:id="rId21"/>
    <p:sldId id="4641" r:id="rId22"/>
    <p:sldId id="2880" r:id="rId23"/>
    <p:sldId id="6337" r:id="rId24"/>
    <p:sldId id="6336" r:id="rId25"/>
    <p:sldId id="1309" r:id="rId26"/>
    <p:sldId id="5733" r:id="rId27"/>
    <p:sldId id="284" r:id="rId28"/>
    <p:sldId id="6322" r:id="rId29"/>
    <p:sldId id="6330" r:id="rId30"/>
    <p:sldId id="6323" r:id="rId31"/>
    <p:sldId id="5735" r:id="rId32"/>
    <p:sldId id="5736" r:id="rId33"/>
    <p:sldId id="6324" r:id="rId34"/>
    <p:sldId id="6325" r:id="rId35"/>
    <p:sldId id="286" r:id="rId36"/>
    <p:sldId id="6326" r:id="rId37"/>
    <p:sldId id="6332" r:id="rId38"/>
    <p:sldId id="6333" r:id="rId39"/>
    <p:sldId id="6331" r:id="rId40"/>
    <p:sldId id="6338" r:id="rId41"/>
    <p:sldId id="287" r:id="rId42"/>
    <p:sldId id="6334" r:id="rId43"/>
    <p:sldId id="288" r:id="rId44"/>
    <p:sldId id="6328" r:id="rId45"/>
    <p:sldId id="6329" r:id="rId46"/>
    <p:sldId id="6335" r:id="rId47"/>
    <p:sldId id="5602" r:id="rId48"/>
    <p:sldId id="5702" r:id="rId49"/>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18" autoAdjust="0"/>
    <p:restoredTop sz="96353" autoAdjust="0"/>
  </p:normalViewPr>
  <p:slideViewPr>
    <p:cSldViewPr>
      <p:cViewPr varScale="1">
        <p:scale>
          <a:sx n="57" d="100"/>
          <a:sy n="57" d="100"/>
        </p:scale>
        <p:origin x="135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1" d="100"/>
          <a:sy n="91" d="100"/>
        </p:scale>
        <p:origin x="354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14B0ED1-CBE6-4161-BDBF-8BDF028832B5}"/>
              </a:ext>
            </a:extLst>
          </p:cNvPr>
          <p:cNvSpPr>
            <a:spLocks noGrp="1"/>
          </p:cNvSpPr>
          <p:nvPr>
            <p:ph type="ftr" sz="quarter" idx="2"/>
          </p:nvPr>
        </p:nvSpPr>
        <p:spPr>
          <a:xfrm>
            <a:off x="0" y="9120188"/>
            <a:ext cx="3170238" cy="481012"/>
          </a:xfrm>
          <a:prstGeom prst="rect">
            <a:avLst/>
          </a:prstGeom>
        </p:spPr>
        <p:txBody>
          <a:bodyPr vert="horz" lIns="96661" tIns="48331" rIns="96661" bIns="48331" rtlCol="0" anchor="b"/>
          <a:lstStyle>
            <a:lvl1pPr algn="l">
              <a:defRPr sz="1300" dirty="0">
                <a:latin typeface="Calibri" panose="020F0502020204030204" pitchFamily="34" charset="0"/>
                <a:cs typeface="Calibri" panose="020F0502020204030204" pitchFamily="34" charset="0"/>
              </a:defRPr>
            </a:lvl1pPr>
          </a:lstStyle>
          <a:p>
            <a:pPr>
              <a:defRPr/>
            </a:pPr>
            <a:r>
              <a:rPr lang="en-US"/>
              <a:t>Sugar Land Bible Church</a:t>
            </a:r>
          </a:p>
        </p:txBody>
      </p:sp>
      <p:sp>
        <p:nvSpPr>
          <p:cNvPr id="5" name="Slide Number Placeholder 4">
            <a:extLst>
              <a:ext uri="{FF2B5EF4-FFF2-40B4-BE49-F238E27FC236}">
                <a16:creationId xmlns:a16="http://schemas.microsoft.com/office/drawing/2014/main" id="{191E65DF-47E6-4F21-9CCD-1F6F4DA94AC4}"/>
              </a:ext>
            </a:extLst>
          </p:cNvPr>
          <p:cNvSpPr>
            <a:spLocks noGrp="1"/>
          </p:cNvSpPr>
          <p:nvPr>
            <p:ph type="sldNum" sz="quarter" idx="3"/>
          </p:nvPr>
        </p:nvSpPr>
        <p:spPr>
          <a:xfrm>
            <a:off x="4143375" y="9120188"/>
            <a:ext cx="3170238" cy="481012"/>
          </a:xfrm>
          <a:prstGeom prst="rect">
            <a:avLst/>
          </a:prstGeom>
        </p:spPr>
        <p:txBody>
          <a:bodyPr vert="horz" lIns="96661" tIns="48331" rIns="96661" bIns="48331" rtlCol="0" anchor="b"/>
          <a:lstStyle>
            <a:lvl1pPr algn="r">
              <a:defRPr sz="1300" smtClean="0"/>
            </a:lvl1pPr>
          </a:lstStyle>
          <a:p>
            <a:pPr>
              <a:defRPr/>
            </a:pPr>
            <a:fld id="{E5F9CD63-06A6-4459-BDCB-DEA0CAD18413}" type="slidenum">
              <a:rPr lang="en-US"/>
              <a:pPr>
                <a:defRPr/>
              </a:pPr>
              <a:t>‹#›</a:t>
            </a:fld>
            <a:endParaRPr lang="en-US"/>
          </a:p>
        </p:txBody>
      </p:sp>
      <p:sp>
        <p:nvSpPr>
          <p:cNvPr id="6" name="Header Placeholder 1">
            <a:extLst>
              <a:ext uri="{FF2B5EF4-FFF2-40B4-BE49-F238E27FC236}">
                <a16:creationId xmlns:a16="http://schemas.microsoft.com/office/drawing/2014/main" id="{1A53B7D8-0198-4E34-B878-990EC5856748}"/>
              </a:ext>
            </a:extLst>
          </p:cNvPr>
          <p:cNvSpPr>
            <a:spLocks noGrp="1"/>
          </p:cNvSpPr>
          <p:nvPr>
            <p:ph type="hdr" sz="quarter"/>
          </p:nvPr>
        </p:nvSpPr>
        <p:spPr>
          <a:xfrm>
            <a:off x="2211388" y="166688"/>
            <a:ext cx="3381375" cy="504825"/>
          </a:xfrm>
          <a:prstGeom prst="rect">
            <a:avLst/>
          </a:prstGeom>
        </p:spPr>
        <p:txBody>
          <a:bodyPr vert="horz" lIns="102166" tIns="51083" rIns="102166" bIns="51083" rtlCol="0"/>
          <a:lstStyle>
            <a:lvl1pPr algn="ctr">
              <a:defRPr sz="1400" dirty="0">
                <a:latin typeface="Calibri" panose="020F0502020204030204" pitchFamily="34" charset="0"/>
                <a:cs typeface="Calibri" panose="020F0502020204030204" pitchFamily="34" charset="0"/>
              </a:defRPr>
            </a:lvl1pPr>
          </a:lstStyle>
          <a:p>
            <a:pPr>
              <a:defRPr/>
            </a:pPr>
            <a:r>
              <a:rPr lang="en-US" dirty="0"/>
              <a:t>Dr. Andy Woods – 2 Peter 06</a:t>
            </a:r>
          </a:p>
          <a:p>
            <a:pPr>
              <a:defRPr/>
            </a:pPr>
            <a:r>
              <a:rPr lang="en-US" dirty="0"/>
              <a:t>02-12-2020</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D4CC02A1-7F3D-4E1B-8BCF-293A42A7CB0E}"/>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atin typeface="Calibri" panose="020F0502020204030204" pitchFamily="34" charset="0"/>
              </a:defRPr>
            </a:lvl1pPr>
          </a:lstStyle>
          <a:p>
            <a:pPr>
              <a:defRPr/>
            </a:pPr>
            <a:endParaRPr lang="en-US"/>
          </a:p>
        </p:txBody>
      </p:sp>
      <p:sp>
        <p:nvSpPr>
          <p:cNvPr id="88067" name="Rectangle 3">
            <a:extLst>
              <a:ext uri="{FF2B5EF4-FFF2-40B4-BE49-F238E27FC236}">
                <a16:creationId xmlns:a16="http://schemas.microsoft.com/office/drawing/2014/main" id="{DF2953DC-AAFE-4C13-A2A1-8333654930F8}"/>
              </a:ext>
            </a:extLst>
          </p:cNvPr>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Calibri" panose="020F0502020204030204" pitchFamily="34" charset="0"/>
              </a:defRPr>
            </a:lvl1pPr>
          </a:lstStyle>
          <a:p>
            <a:pPr>
              <a:defRPr/>
            </a:pPr>
            <a:fld id="{FDBEA049-136B-4CC2-9698-4F65AE0CB2F9}" type="datetimeFigureOut">
              <a:rPr lang="en-US"/>
              <a:pPr>
                <a:defRPr/>
              </a:pPr>
              <a:t>2/11/2020</a:t>
            </a:fld>
            <a:endParaRPr lang="en-US" dirty="0"/>
          </a:p>
        </p:txBody>
      </p:sp>
      <p:sp>
        <p:nvSpPr>
          <p:cNvPr id="3076" name="Rectangle 4">
            <a:extLst>
              <a:ext uri="{FF2B5EF4-FFF2-40B4-BE49-F238E27FC236}">
                <a16:creationId xmlns:a16="http://schemas.microsoft.com/office/drawing/2014/main" id="{B52E7196-9E8B-484E-BA79-A65D500EFF90}"/>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9" name="Rectangle 5">
            <a:extLst>
              <a:ext uri="{FF2B5EF4-FFF2-40B4-BE49-F238E27FC236}">
                <a16:creationId xmlns:a16="http://schemas.microsoft.com/office/drawing/2014/main" id="{BFA1ACDC-5CE9-4834-B06A-A03A68E47F80}"/>
              </a:ext>
            </a:extLst>
          </p:cNvPr>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88070" name="Rectangle 6">
            <a:extLst>
              <a:ext uri="{FF2B5EF4-FFF2-40B4-BE49-F238E27FC236}">
                <a16:creationId xmlns:a16="http://schemas.microsoft.com/office/drawing/2014/main" id="{F33FBF54-73BD-40EF-9449-070FA9D22EA1}"/>
              </a:ext>
            </a:extLst>
          </p:cNvPr>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atin typeface="Calibri" panose="020F0502020204030204" pitchFamily="34" charset="0"/>
              </a:defRPr>
            </a:lvl1pPr>
          </a:lstStyle>
          <a:p>
            <a:pPr>
              <a:defRPr/>
            </a:pPr>
            <a:endParaRPr lang="en-US"/>
          </a:p>
        </p:txBody>
      </p:sp>
      <p:sp>
        <p:nvSpPr>
          <p:cNvPr id="88071" name="Rectangle 7">
            <a:extLst>
              <a:ext uri="{FF2B5EF4-FFF2-40B4-BE49-F238E27FC236}">
                <a16:creationId xmlns:a16="http://schemas.microsoft.com/office/drawing/2014/main" id="{2C68375F-FB48-43B5-B2DC-4F060235399F}"/>
              </a:ext>
            </a:extLst>
          </p:cNvPr>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888B744C-CCA7-42F0-B026-54AA483E0A4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C7B808BD-2ED8-422C-9267-3948A02E0773}"/>
              </a:ext>
            </a:extLst>
          </p:cNvPr>
          <p:cNvSpPr>
            <a:spLocks noGrp="1" noRot="1" noChangeAspect="1" noChangeArrowheads="1" noTextEdit="1"/>
          </p:cNvSpPr>
          <p:nvPr>
            <p:ph type="sldImg"/>
          </p:nvPr>
        </p:nvSpPr>
        <p:spPr>
          <a:solidFill>
            <a:srgbClr val="FFFFFF"/>
          </a:solidFill>
          <a:ln/>
        </p:spPr>
      </p:sp>
      <p:sp>
        <p:nvSpPr>
          <p:cNvPr id="61443" name="Rectangle 3">
            <a:extLst>
              <a:ext uri="{FF2B5EF4-FFF2-40B4-BE49-F238E27FC236}">
                <a16:creationId xmlns:a16="http://schemas.microsoft.com/office/drawing/2014/main" id="{565AD22B-E4E1-4A25-863C-C1B976409A77}"/>
              </a:ext>
            </a:extLst>
          </p:cNvPr>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en-US" sz="2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C7B808BD-2ED8-422C-9267-3948A02E0773}"/>
              </a:ext>
            </a:extLst>
          </p:cNvPr>
          <p:cNvSpPr>
            <a:spLocks noGrp="1" noRot="1" noChangeAspect="1" noChangeArrowheads="1" noTextEdit="1"/>
          </p:cNvSpPr>
          <p:nvPr>
            <p:ph type="sldImg"/>
          </p:nvPr>
        </p:nvSpPr>
        <p:spPr>
          <a:solidFill>
            <a:srgbClr val="FFFFFF"/>
          </a:solidFill>
          <a:ln/>
        </p:spPr>
      </p:sp>
      <p:sp>
        <p:nvSpPr>
          <p:cNvPr id="61443" name="Rectangle 3">
            <a:extLst>
              <a:ext uri="{FF2B5EF4-FFF2-40B4-BE49-F238E27FC236}">
                <a16:creationId xmlns:a16="http://schemas.microsoft.com/office/drawing/2014/main" id="{565AD22B-E4E1-4A25-863C-C1B976409A77}"/>
              </a:ext>
            </a:extLst>
          </p:cNvPr>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en-US" sz="2400"/>
          </a:p>
        </p:txBody>
      </p:sp>
    </p:spTree>
    <p:extLst>
      <p:ext uri="{BB962C8B-B14F-4D97-AF65-F5344CB8AC3E}">
        <p14:creationId xmlns:p14="http://schemas.microsoft.com/office/powerpoint/2010/main" val="3943212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550F614-E827-47BC-BE7B-BF8F97B141E9}"/>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30FCF259-2034-4054-87A9-5466F1842CF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7A0B702E-AB58-47CB-AEFE-F0E9EFED1F77}"/>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B96C0198-EF82-4699-A6BF-3BCEEAD0B3BA}"/>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68B258B8-77B5-4C90-9CB2-83AD422CAEFC}"/>
                  </a:ext>
                </a:extLst>
              </p:cNvPr>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25D18A30-99B6-4B90-8080-0DCE7AD088BB}"/>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E3F0ED99-912B-48B6-88A1-49FB6E588F17}"/>
                  </a:ext>
                </a:extLst>
              </p:cNvPr>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0D390E92-210D-4BEE-91B2-904D8FEA65FA}"/>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49E15023-916E-41CD-8863-67933193509A}"/>
                  </a:ext>
                </a:extLst>
              </p:cNvPr>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E5CD53A4-3941-4379-8793-27BCED8DE6A4}"/>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FB7D9E5C-2927-4EB8-A9DC-F47DC37AB022}"/>
                  </a:ext>
                </a:extLst>
              </p:cNvPr>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3012B5F3-8679-42DB-B8DD-DAF0E316E880}"/>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F7A7F273-C82E-4601-B808-05B4DADA2075}"/>
                  </a:ext>
                </a:extLst>
              </p:cNvPr>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F90A35D3-1482-48E6-AE8A-A516F545C537}"/>
                  </a:ext>
                </a:extLst>
              </p:cNvPr>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5A5B9A46-C7A1-4E7A-B091-A5DE83D0CD47}"/>
                  </a:ext>
                </a:extLst>
              </p:cNvPr>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5762CC14-19E0-4833-B388-B5882C62541F}"/>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B864788B-C4C6-4F44-87A5-50CB69764FB9}"/>
                  </a:ext>
                </a:extLst>
              </p:cNvPr>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B20B36C5-7937-477E-A542-040BAD0031E9}"/>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DBDF7278-9DBF-4A62-96F1-BF8BFDCA711D}"/>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CCB0F6B9-BD25-4EF5-99A6-22146DEB46E1}"/>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BAF2B939-090E-4706-832D-CDCD7611945A}"/>
                  </a:ext>
                </a:extLst>
              </p:cNvPr>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EE35447C-DCB4-4A27-BF1B-85BBA2EF07C5}"/>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1EA143CB-7011-46D8-802D-10275202B03C}"/>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42D81E21-2C22-4719-B0B0-7DD5BC8C7EAE}"/>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A9B89494-BBED-48BA-B8E6-F94AE711EC22}"/>
                  </a:ext>
                </a:extLst>
              </p:cNvPr>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85E3BD2D-6670-4E20-8310-32FADED73527}"/>
                  </a:ext>
                </a:extLst>
              </p:cNvPr>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3A7937DE-86B9-4C84-B2D4-3A8DCA60CC23}"/>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005E1689-0142-465E-B83E-57C2D7C1230F}"/>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9CA664C4-FD59-4632-8900-E2594BFA945E}"/>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06B3559C-A9B6-4066-854F-8C6CD5E25FA1}"/>
                  </a:ext>
                </a:extLst>
              </p:cNvPr>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D73385C9-38B2-4183-AD49-601D82465A3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B960A2CE-5D31-4A1C-9709-6F0AB3E466E7}"/>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17442"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7443"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ABD1C9DA-0D4D-42CA-8D64-2AAF6FFCF032}"/>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C8203E26-996A-4927-9761-1FADE8C4185D}"/>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03CBEAB8-6F1E-405F-AAF9-7F7C033BE879}"/>
              </a:ext>
            </a:extLst>
          </p:cNvPr>
          <p:cNvSpPr>
            <a:spLocks noGrp="1" noChangeArrowheads="1"/>
          </p:cNvSpPr>
          <p:nvPr>
            <p:ph type="sldNum" sz="quarter" idx="12"/>
          </p:nvPr>
        </p:nvSpPr>
        <p:spPr/>
        <p:txBody>
          <a:bodyPr/>
          <a:lstStyle>
            <a:lvl1pPr>
              <a:defRPr>
                <a:solidFill>
                  <a:srgbClr val="FFFFFF"/>
                </a:solidFill>
              </a:defRPr>
            </a:lvl1pPr>
          </a:lstStyle>
          <a:p>
            <a:pPr>
              <a:defRPr/>
            </a:pPr>
            <a:fld id="{81F0FBF6-82F7-4760-B034-D77C3C4E42C1}" type="slidenum">
              <a:rPr lang="en-US" altLang="en-US"/>
              <a:pPr>
                <a:defRPr/>
              </a:pPr>
              <a:t>‹#›</a:t>
            </a:fld>
            <a:endParaRPr lang="en-US" altLang="en-US"/>
          </a:p>
        </p:txBody>
      </p:sp>
    </p:spTree>
    <p:extLst>
      <p:ext uri="{BB962C8B-B14F-4D97-AF65-F5344CB8AC3E}">
        <p14:creationId xmlns:p14="http://schemas.microsoft.com/office/powerpoint/2010/main" val="3471274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33E0A8-1FEA-4B29-B445-AE9081ED9C02}"/>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2BFCFE5-64E5-4159-A5B4-8E335674179D}"/>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994406-043B-4B19-8AE9-988ACC96CBD9}"/>
              </a:ext>
            </a:extLst>
          </p:cNvPr>
          <p:cNvSpPr>
            <a:spLocks noGrp="1"/>
          </p:cNvSpPr>
          <p:nvPr>
            <p:ph type="sldNum" sz="quarter" idx="12"/>
          </p:nvPr>
        </p:nvSpPr>
        <p:spPr>
          <a:ln/>
        </p:spPr>
        <p:txBody>
          <a:bodyPr/>
          <a:lstStyle>
            <a:lvl1pPr>
              <a:defRPr/>
            </a:lvl1pPr>
          </a:lstStyle>
          <a:p>
            <a:pPr>
              <a:defRPr/>
            </a:pPr>
            <a:fld id="{F32FBB96-2CAF-4362-84E8-7C44026281F4}" type="slidenum">
              <a:rPr lang="en-US" altLang="en-US"/>
              <a:pPr>
                <a:defRPr/>
              </a:pPr>
              <a:t>‹#›</a:t>
            </a:fld>
            <a:endParaRPr lang="en-US" altLang="en-US" dirty="0"/>
          </a:p>
        </p:txBody>
      </p:sp>
    </p:spTree>
    <p:extLst>
      <p:ext uri="{BB962C8B-B14F-4D97-AF65-F5344CB8AC3E}">
        <p14:creationId xmlns:p14="http://schemas.microsoft.com/office/powerpoint/2010/main" val="1719454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3B0C713-C718-4F6F-9A5E-B9ACE923D878}"/>
              </a:ext>
            </a:extLst>
          </p:cNvPr>
          <p:cNvSpPr>
            <a:spLocks noGrp="1"/>
          </p:cNvSpPr>
          <p:nvPr>
            <p:ph type="dt" sz="half" idx="10"/>
          </p:nvPr>
        </p:nvSpPr>
        <p:spPr>
          <a:ln/>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6D55F19-33E3-43DD-A16D-E7255A103E24}"/>
              </a:ext>
            </a:extLst>
          </p:cNvPr>
          <p:cNvSpPr>
            <a:spLocks noGrp="1"/>
          </p:cNvSpPr>
          <p:nvPr>
            <p:ph type="ftr" sz="quarter" idx="11"/>
          </p:nvPr>
        </p:nvSpPr>
        <p:spPr>
          <a:ln/>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747F1BD-306A-4103-B9E7-05F17A4F30F2}"/>
              </a:ext>
            </a:extLst>
          </p:cNvPr>
          <p:cNvSpPr>
            <a:spLocks noGrp="1"/>
          </p:cNvSpPr>
          <p:nvPr>
            <p:ph type="sldNum" sz="quarter" idx="12"/>
          </p:nvPr>
        </p:nvSpPr>
        <p:spPr>
          <a:ln/>
        </p:spPr>
        <p:txBody>
          <a:bodyPr/>
          <a:lstStyle>
            <a:lvl1pPr>
              <a:defRPr/>
            </a:lvl1pPr>
          </a:lstStyle>
          <a:p>
            <a:pPr>
              <a:defRPr/>
            </a:pPr>
            <a:fld id="{761CD733-9455-4CFA-8FD5-E1E05E5B36B9}" type="slidenum">
              <a:rPr lang="en-US" altLang="en-US"/>
              <a:pPr>
                <a:defRPr/>
              </a:pPr>
              <a:t>‹#›</a:t>
            </a:fld>
            <a:endParaRPr lang="en-US" altLang="en-US" dirty="0"/>
          </a:p>
        </p:txBody>
      </p:sp>
    </p:spTree>
    <p:extLst>
      <p:ext uri="{BB962C8B-B14F-4D97-AF65-F5344CB8AC3E}">
        <p14:creationId xmlns:p14="http://schemas.microsoft.com/office/powerpoint/2010/main" val="2217076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a:extLst>
              <a:ext uri="{FF2B5EF4-FFF2-40B4-BE49-F238E27FC236}">
                <a16:creationId xmlns:a16="http://schemas.microsoft.com/office/drawing/2014/main" id="{A7CBC6B6-6A9C-4D16-A76B-D6FE586BCA37}"/>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46AA322-D5EC-4ABD-BD33-EC5C84C28F25}"/>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B9756A-EBDD-4B32-93C4-1B9A6E613D1E}"/>
              </a:ext>
            </a:extLst>
          </p:cNvPr>
          <p:cNvSpPr>
            <a:spLocks noGrp="1"/>
          </p:cNvSpPr>
          <p:nvPr>
            <p:ph type="sldNum" sz="quarter" idx="12"/>
          </p:nvPr>
        </p:nvSpPr>
        <p:spPr>
          <a:ln/>
        </p:spPr>
        <p:txBody>
          <a:bodyPr/>
          <a:lstStyle>
            <a:lvl1pPr>
              <a:defRPr/>
            </a:lvl1pPr>
          </a:lstStyle>
          <a:p>
            <a:pPr>
              <a:defRPr/>
            </a:pPr>
            <a:fld id="{2EDB0633-5B89-4012-8380-D90D98B698EC}" type="slidenum">
              <a:rPr lang="en-US" altLang="en-US"/>
              <a:pPr>
                <a:defRPr/>
              </a:pPr>
              <a:t>‹#›</a:t>
            </a:fld>
            <a:endParaRPr lang="en-US" altLang="en-US" dirty="0"/>
          </a:p>
        </p:txBody>
      </p:sp>
    </p:spTree>
    <p:extLst>
      <p:ext uri="{BB962C8B-B14F-4D97-AF65-F5344CB8AC3E}">
        <p14:creationId xmlns:p14="http://schemas.microsoft.com/office/powerpoint/2010/main" val="39493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1238693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p:txBody>
          <a:bodyPr/>
          <a:lstStyle>
            <a:lvl1pPr>
              <a:defRPr/>
            </a:lvl1pPr>
          </a:lstStyle>
          <a:p>
            <a:pPr>
              <a:defRPr/>
            </a:pPr>
            <a:endParaRPr lang="en-US"/>
          </a:p>
        </p:txBody>
      </p:sp>
      <p:sp>
        <p:nvSpPr>
          <p:cNvPr id="3" name="Rectangle 37"/>
          <p:cNvSpPr>
            <a:spLocks noGrp="1" noChangeArrowheads="1"/>
          </p:cNvSpPr>
          <p:nvPr>
            <p:ph type="ftr" sz="quarter" idx="11"/>
          </p:nvPr>
        </p:nvSpPr>
        <p:spPr/>
        <p:txBody>
          <a:bodyPr/>
          <a:lstStyle>
            <a:lvl1pPr>
              <a:defRPr/>
            </a:lvl1pPr>
          </a:lstStyle>
          <a:p>
            <a:pPr>
              <a:defRPr/>
            </a:pPr>
            <a:endParaRPr lang="en-US"/>
          </a:p>
        </p:txBody>
      </p:sp>
      <p:sp>
        <p:nvSpPr>
          <p:cNvPr id="4" name="Rectangle 38"/>
          <p:cNvSpPr>
            <a:spLocks noGrp="1" noChangeArrowheads="1"/>
          </p:cNvSpPr>
          <p:nvPr>
            <p:ph type="sldNum" sz="quarter" idx="12"/>
          </p:nvPr>
        </p:nvSpPr>
        <p:spPr/>
        <p:txBody>
          <a:bodyPr/>
          <a:lstStyle>
            <a:lvl1pPr>
              <a:defRPr/>
            </a:lvl1pPr>
          </a:lstStyle>
          <a:p>
            <a:pPr>
              <a:defRPr/>
            </a:pPr>
            <a:fld id="{E88018D1-EB7A-42CC-8926-8191D263DE2B}" type="slidenum">
              <a:rPr lang="en-US"/>
              <a:pPr>
                <a:defRPr/>
              </a:pPr>
              <a:t>‹#›</a:t>
            </a:fld>
            <a:endParaRPr lang="en-US"/>
          </a:p>
        </p:txBody>
      </p:sp>
    </p:spTree>
    <p:extLst>
      <p:ext uri="{BB962C8B-B14F-4D97-AF65-F5344CB8AC3E}">
        <p14:creationId xmlns:p14="http://schemas.microsoft.com/office/powerpoint/2010/main" val="835630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34">
            <a:extLst>
              <a:ext uri="{FF2B5EF4-FFF2-40B4-BE49-F238E27FC236}">
                <a16:creationId xmlns:a16="http://schemas.microsoft.com/office/drawing/2014/main" id="{F874D755-1183-40D3-B5A2-94754E8F1798}"/>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6422" name="Rectangle 38">
            <a:extLst>
              <a:ext uri="{FF2B5EF4-FFF2-40B4-BE49-F238E27FC236}">
                <a16:creationId xmlns:a16="http://schemas.microsoft.com/office/drawing/2014/main" id="{0D32768F-A5EF-4C81-98F2-3561FB9B4C2B}"/>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Date Placeholder 3">
            <a:extLst>
              <a:ext uri="{FF2B5EF4-FFF2-40B4-BE49-F238E27FC236}">
                <a16:creationId xmlns:a16="http://schemas.microsoft.com/office/drawing/2014/main" id="{0C5EB69E-4B1B-4251-B035-828539110E81}"/>
              </a:ext>
            </a:extLst>
          </p:cNvPr>
          <p:cNvSpPr>
            <a:spLocks noGrp="1"/>
          </p:cNvSpPr>
          <p:nvPr>
            <p:ph type="dt" sz="half" idx="2"/>
          </p:nvPr>
        </p:nvSpPr>
        <p:spPr bwMode="auto">
          <a:xfrm>
            <a:off x="11430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a:p>
        </p:txBody>
      </p:sp>
      <p:sp>
        <p:nvSpPr>
          <p:cNvPr id="40" name="Footer Placeholder 4">
            <a:extLst>
              <a:ext uri="{FF2B5EF4-FFF2-40B4-BE49-F238E27FC236}">
                <a16:creationId xmlns:a16="http://schemas.microsoft.com/office/drawing/2014/main" id="{1FBB85C3-D141-494C-B040-FAFB5FBA4E31}"/>
              </a:ext>
            </a:extLst>
          </p:cNvPr>
          <p:cNvSpPr>
            <a:spLocks noGrp="1"/>
          </p:cNvSpPr>
          <p:nvPr>
            <p:ph type="ftr" sz="quarter" idx="3"/>
          </p:nvPr>
        </p:nvSpPr>
        <p:spPr bwMode="auto">
          <a:xfrm>
            <a:off x="3581400" y="6248400"/>
            <a:ext cx="28956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a:p>
        </p:txBody>
      </p:sp>
      <p:sp>
        <p:nvSpPr>
          <p:cNvPr id="41" name="Slide Number Placeholder 5">
            <a:extLst>
              <a:ext uri="{FF2B5EF4-FFF2-40B4-BE49-F238E27FC236}">
                <a16:creationId xmlns:a16="http://schemas.microsoft.com/office/drawing/2014/main" id="{67D80AE9-DEA3-4EE7-86E0-76DE6F76F244}"/>
              </a:ext>
            </a:extLst>
          </p:cNvPr>
          <p:cNvSpPr>
            <a:spLocks noGrp="1"/>
          </p:cNvSpPr>
          <p:nvPr>
            <p:ph type="sldNum" sz="quarter" idx="4"/>
          </p:nvPr>
        </p:nvSpPr>
        <p:spPr bwMode="auto">
          <a:xfrm>
            <a:off x="70104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FA16C88E-948D-4B3E-91C5-437A0271C801}" type="slidenum">
              <a:rPr lang="en-US" altLang="en-US"/>
              <a:pPr>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3814" r:id="rId1"/>
    <p:sldLayoutId id="2147483810" r:id="rId2"/>
    <p:sldLayoutId id="2147483811" r:id="rId3"/>
    <p:sldLayoutId id="2147483812" r:id="rId4"/>
    <p:sldLayoutId id="2147483816" r:id="rId5"/>
    <p:sldLayoutId id="2147483817" r:id="rId6"/>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4">
            <a:extLst>
              <a:ext uri="{FF2B5EF4-FFF2-40B4-BE49-F238E27FC236}">
                <a16:creationId xmlns:a16="http://schemas.microsoft.com/office/drawing/2014/main" id="{44EDDF4A-5CD1-4A2A-8AA9-8BC4DAB01F2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20700" y="1524000"/>
            <a:ext cx="4302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a:extLst>
              <a:ext uri="{FF2B5EF4-FFF2-40B4-BE49-F238E27FC236}">
                <a16:creationId xmlns:a16="http://schemas.microsoft.com/office/drawing/2014/main" id="{133AEDA6-7BB4-4E79-AC14-04AB2C744DA1}"/>
              </a:ext>
            </a:extLst>
          </p:cNvPr>
          <p:cNvSpPr>
            <a:spLocks noGrp="1" noChangeArrowheads="1"/>
          </p:cNvSpPr>
          <p:nvPr>
            <p:ph type="ctrTitle"/>
          </p:nvPr>
        </p:nvSpPr>
        <p:spPr>
          <a:xfrm>
            <a:off x="228600" y="228600"/>
            <a:ext cx="8686800" cy="1143000"/>
          </a:xfrm>
        </p:spPr>
        <p:txBody>
          <a:bodyPr/>
          <a:lstStyle/>
          <a:p>
            <a:pPr eaLnBrk="1" hangingPunct="1"/>
            <a:r>
              <a:rPr lang="en-US" altLang="en-US"/>
              <a:t>2 Peter</a:t>
            </a:r>
          </a:p>
        </p:txBody>
      </p:sp>
      <p:pic>
        <p:nvPicPr>
          <p:cNvPr id="5124" name="Picture 3">
            <a:extLst>
              <a:ext uri="{FF2B5EF4-FFF2-40B4-BE49-F238E27FC236}">
                <a16:creationId xmlns:a16="http://schemas.microsoft.com/office/drawing/2014/main" id="{5E274339-128C-478C-8B65-6EC57E34AFD0}"/>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19200" y="5581650"/>
            <a:ext cx="787400" cy="109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Subtitle 2">
            <a:extLst>
              <a:ext uri="{FF2B5EF4-FFF2-40B4-BE49-F238E27FC236}">
                <a16:creationId xmlns:a16="http://schemas.microsoft.com/office/drawing/2014/main" id="{81773D73-C0CF-4879-94E9-8AF355CEE9EE}"/>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t>
            </a:r>
            <a:r>
              <a:rPr lang="en-US" altLang="en-US" kern="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Andy Woods</a:t>
            </a:r>
            <a:endParaRPr lang="en-US" altLang="en-US"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55A331B-45EE-4B4A-ABEB-34F9AA91F5E0}"/>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The Call to Growth </a:t>
            </a:r>
            <a:r>
              <a:rPr lang="en-US" altLang="en-US" sz="2800" dirty="0">
                <a:effectLst>
                  <a:outerShdw blurRad="38100" dist="38100" dir="2700000" algn="tl">
                    <a:srgbClr val="000000">
                      <a:alpha val="43137"/>
                    </a:srgbClr>
                  </a:outerShdw>
                </a:effectLst>
                <a:latin typeface="Calibri" panose="020F0502020204030204" pitchFamily="34" charset="0"/>
                <a:ea typeface="+mj-ea"/>
                <a:cs typeface="+mj-cs"/>
              </a:rPr>
              <a:t>(1:3-11)</a:t>
            </a:r>
          </a:p>
        </p:txBody>
      </p:sp>
      <p:sp>
        <p:nvSpPr>
          <p:cNvPr id="35843" name="Rectangle 3">
            <a:extLst>
              <a:ext uri="{FF2B5EF4-FFF2-40B4-BE49-F238E27FC236}">
                <a16:creationId xmlns:a16="http://schemas.microsoft.com/office/drawing/2014/main" id="{1DE41D1B-1DBB-451E-B53A-9C4C1D032DB2}"/>
              </a:ext>
            </a:extLst>
          </p:cNvPr>
          <p:cNvSpPr>
            <a:spLocks noChangeArrowheads="1"/>
          </p:cNvSpPr>
          <p:nvPr/>
        </p:nvSpPr>
        <p:spPr bwMode="auto">
          <a:xfrm>
            <a:off x="457200" y="2095500"/>
            <a:ext cx="6134100" cy="2667000"/>
          </a:xfrm>
          <a:prstGeom prst="rect">
            <a:avLst/>
          </a:prstGeom>
          <a:noFill/>
          <a:ln>
            <a:noFill/>
          </a:ln>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Provisions for Growth (1:3-4)</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Portrait of Growth (1:5-7)</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Benefits of Growth (1:8-11)</a:t>
            </a:r>
          </a:p>
        </p:txBody>
      </p:sp>
      <p:pic>
        <p:nvPicPr>
          <p:cNvPr id="5" name="Picture 4" descr="j0193970">
            <a:extLst>
              <a:ext uri="{FF2B5EF4-FFF2-40B4-BE49-F238E27FC236}">
                <a16:creationId xmlns:a16="http://schemas.microsoft.com/office/drawing/2014/main" id="{CE2E4001-FAED-456B-9A97-6CB00004313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56946" y="1828800"/>
            <a:ext cx="248225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5772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55A331B-45EE-4B4A-ABEB-34F9AA91F5E0}"/>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The Call to Growth </a:t>
            </a:r>
            <a:r>
              <a:rPr lang="en-US" altLang="en-US" sz="2800" dirty="0">
                <a:effectLst>
                  <a:outerShdw blurRad="38100" dist="38100" dir="2700000" algn="tl">
                    <a:srgbClr val="000000">
                      <a:alpha val="43137"/>
                    </a:srgbClr>
                  </a:outerShdw>
                </a:effectLst>
                <a:latin typeface="Calibri" panose="020F0502020204030204" pitchFamily="34" charset="0"/>
                <a:ea typeface="+mj-ea"/>
                <a:cs typeface="+mj-cs"/>
              </a:rPr>
              <a:t>(1:3-11)</a:t>
            </a:r>
          </a:p>
        </p:txBody>
      </p:sp>
      <p:sp>
        <p:nvSpPr>
          <p:cNvPr id="35843" name="Rectangle 3">
            <a:extLst>
              <a:ext uri="{FF2B5EF4-FFF2-40B4-BE49-F238E27FC236}">
                <a16:creationId xmlns:a16="http://schemas.microsoft.com/office/drawing/2014/main" id="{1DE41D1B-1DBB-451E-B53A-9C4C1D032DB2}"/>
              </a:ext>
            </a:extLst>
          </p:cNvPr>
          <p:cNvSpPr>
            <a:spLocks noChangeArrowheads="1"/>
          </p:cNvSpPr>
          <p:nvPr/>
        </p:nvSpPr>
        <p:spPr bwMode="auto">
          <a:xfrm>
            <a:off x="457200" y="2095500"/>
            <a:ext cx="6134100" cy="2667000"/>
          </a:xfrm>
          <a:prstGeom prst="rect">
            <a:avLst/>
          </a:prstGeom>
          <a:noFill/>
          <a:ln>
            <a:noFill/>
          </a:ln>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Provisions for Growth (1:3-4)</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Portrait of Growth (1:5-7)</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Benefits of Growth (1:8-11)</a:t>
            </a:r>
          </a:p>
        </p:txBody>
      </p:sp>
      <p:pic>
        <p:nvPicPr>
          <p:cNvPr id="5" name="Picture 4" descr="j0193970">
            <a:extLst>
              <a:ext uri="{FF2B5EF4-FFF2-40B4-BE49-F238E27FC236}">
                <a16:creationId xmlns:a16="http://schemas.microsoft.com/office/drawing/2014/main" id="{5761D9CC-09DF-4DD6-A2CC-85A327E6951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56946" y="1828800"/>
            <a:ext cx="248225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8068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6A25919-42D7-421B-9058-5A4331995971}"/>
              </a:ext>
            </a:extLst>
          </p:cNvPr>
          <p:cNvSpPr>
            <a:spLocks noGrp="1" noChangeArrowheads="1"/>
          </p:cNvSpPr>
          <p:nvPr>
            <p:ph type="title" idx="4294967295"/>
          </p:nvPr>
        </p:nvSpPr>
        <p:spPr>
          <a:xfrm>
            <a:off x="685800" y="228600"/>
            <a:ext cx="7772400" cy="914400"/>
          </a:xfrm>
        </p:spPr>
        <p:txBody>
          <a:bodyPr/>
          <a:lstStyle/>
          <a:p>
            <a:pPr algn="ctr" eaLnBrk="1" hangingPunct="1">
              <a:defRPr/>
            </a:pPr>
            <a:r>
              <a:rPr lang="en-US" altLang="en-US" sz="3600" kern="1200" dirty="0">
                <a:effectLst>
                  <a:outerShdw blurRad="38100" dist="38100" dir="2700000" algn="tl">
                    <a:srgbClr val="000000">
                      <a:alpha val="43137"/>
                    </a:srgbClr>
                  </a:outerShdw>
                </a:effectLst>
              </a:rPr>
              <a:t>PROVISIONS FOR GROWTH </a:t>
            </a:r>
            <a:br>
              <a:rPr lang="en-US" altLang="en-US" sz="3600" kern="12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(1:3-4)</a:t>
            </a:r>
          </a:p>
        </p:txBody>
      </p:sp>
      <p:sp>
        <p:nvSpPr>
          <p:cNvPr id="37891" name="Rectangle 3">
            <a:extLst>
              <a:ext uri="{FF2B5EF4-FFF2-40B4-BE49-F238E27FC236}">
                <a16:creationId xmlns:a16="http://schemas.microsoft.com/office/drawing/2014/main" id="{6169D84C-C032-46B6-AF09-89456F64799B}"/>
              </a:ext>
            </a:extLst>
          </p:cNvPr>
          <p:cNvSpPr>
            <a:spLocks noGrp="1" noChangeArrowheads="1"/>
          </p:cNvSpPr>
          <p:nvPr>
            <p:ph type="body" idx="4294967295"/>
          </p:nvPr>
        </p:nvSpPr>
        <p:spPr>
          <a:xfrm>
            <a:off x="890587" y="1562100"/>
            <a:ext cx="7377113" cy="3733800"/>
          </a:xfrm>
        </p:spPr>
        <p:txBody>
          <a:bodyPr/>
          <a:lstStyle/>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Power (1:3a)</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Knowledge (1:3b)</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Promises (1:4a)</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Participation in the divine nature (1:4b)</a:t>
            </a:r>
          </a:p>
        </p:txBody>
      </p:sp>
      <p:pic>
        <p:nvPicPr>
          <p:cNvPr id="56324" name="Picture 4" descr="NA00417_">
            <a:extLst>
              <a:ext uri="{FF2B5EF4-FFF2-40B4-BE49-F238E27FC236}">
                <a16:creationId xmlns:a16="http://schemas.microsoft.com/office/drawing/2014/main" id="{D49264C7-CB48-45DB-ACE8-DFB5FD776C02}"/>
              </a:ext>
            </a:extLst>
          </p:cNvPr>
          <p:cNvPicPr>
            <a:picLocks noGrp="1"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38800" y="1524000"/>
            <a:ext cx="26146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55A331B-45EE-4B4A-ABEB-34F9AA91F5E0}"/>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The Call to Growth </a:t>
            </a:r>
            <a:r>
              <a:rPr lang="en-US" altLang="en-US" sz="2800" dirty="0">
                <a:effectLst>
                  <a:outerShdw blurRad="38100" dist="38100" dir="2700000" algn="tl">
                    <a:srgbClr val="000000">
                      <a:alpha val="43137"/>
                    </a:srgbClr>
                  </a:outerShdw>
                </a:effectLst>
                <a:latin typeface="Calibri" panose="020F0502020204030204" pitchFamily="34" charset="0"/>
                <a:ea typeface="+mj-ea"/>
                <a:cs typeface="+mj-cs"/>
              </a:rPr>
              <a:t>(1:3-11)</a:t>
            </a:r>
          </a:p>
        </p:txBody>
      </p:sp>
      <p:sp>
        <p:nvSpPr>
          <p:cNvPr id="35843" name="Rectangle 3">
            <a:extLst>
              <a:ext uri="{FF2B5EF4-FFF2-40B4-BE49-F238E27FC236}">
                <a16:creationId xmlns:a16="http://schemas.microsoft.com/office/drawing/2014/main" id="{1DE41D1B-1DBB-451E-B53A-9C4C1D032DB2}"/>
              </a:ext>
            </a:extLst>
          </p:cNvPr>
          <p:cNvSpPr>
            <a:spLocks noChangeArrowheads="1"/>
          </p:cNvSpPr>
          <p:nvPr/>
        </p:nvSpPr>
        <p:spPr bwMode="auto">
          <a:xfrm>
            <a:off x="457200" y="2095500"/>
            <a:ext cx="6134100" cy="2667000"/>
          </a:xfrm>
          <a:prstGeom prst="rect">
            <a:avLst/>
          </a:prstGeom>
          <a:noFill/>
          <a:ln>
            <a:noFill/>
          </a:ln>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Provisions for Growth (1:3-4)</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Portrait of Growth (1:5-7)</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Benefits of Growth (1:8-11)</a:t>
            </a:r>
          </a:p>
        </p:txBody>
      </p:sp>
      <p:pic>
        <p:nvPicPr>
          <p:cNvPr id="5" name="Picture 4" descr="j0193970">
            <a:extLst>
              <a:ext uri="{FF2B5EF4-FFF2-40B4-BE49-F238E27FC236}">
                <a16:creationId xmlns:a16="http://schemas.microsoft.com/office/drawing/2014/main" id="{5761D9CC-09DF-4DD6-A2CC-85A327E6951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56946" y="1828800"/>
            <a:ext cx="248225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0939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Rectangle 21">
            <a:extLst>
              <a:ext uri="{FF2B5EF4-FFF2-40B4-BE49-F238E27FC236}">
                <a16:creationId xmlns:a16="http://schemas.microsoft.com/office/drawing/2014/main" id="{F7F091DB-B027-4638-B327-FFDA9CF3359C}"/>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dirty="0">
                <a:effectLst>
                  <a:outerShdw blurRad="38100" dist="38100" dir="2700000" algn="tl">
                    <a:srgbClr val="000000">
                      <a:alpha val="43137"/>
                    </a:srgbClr>
                  </a:outerShdw>
                </a:effectLst>
              </a:rPr>
              <a:t>PORTRAIT OF GROWTH</a:t>
            </a:r>
            <a:br>
              <a:rPr lang="en-US" altLang="en-US" sz="36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1:5-7 </a:t>
            </a:r>
          </a:p>
        </p:txBody>
      </p:sp>
      <p:pic>
        <p:nvPicPr>
          <p:cNvPr id="2" name="Picture 1">
            <a:extLst>
              <a:ext uri="{FF2B5EF4-FFF2-40B4-BE49-F238E27FC236}">
                <a16:creationId xmlns:a16="http://schemas.microsoft.com/office/drawing/2014/main" id="{5240861B-CE2D-4FC8-9428-4CE5AD9F31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5353" y="1447800"/>
            <a:ext cx="7913294" cy="499305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55A331B-45EE-4B4A-ABEB-34F9AA91F5E0}"/>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The Call to Growth </a:t>
            </a:r>
            <a:r>
              <a:rPr lang="en-US" altLang="en-US" sz="2800" dirty="0">
                <a:effectLst>
                  <a:outerShdw blurRad="38100" dist="38100" dir="2700000" algn="tl">
                    <a:srgbClr val="000000">
                      <a:alpha val="43137"/>
                    </a:srgbClr>
                  </a:outerShdw>
                </a:effectLst>
                <a:latin typeface="Calibri" panose="020F0502020204030204" pitchFamily="34" charset="0"/>
                <a:ea typeface="+mj-ea"/>
                <a:cs typeface="+mj-cs"/>
              </a:rPr>
              <a:t>(1:3-11)</a:t>
            </a:r>
          </a:p>
        </p:txBody>
      </p:sp>
      <p:sp>
        <p:nvSpPr>
          <p:cNvPr id="35843" name="Rectangle 3">
            <a:extLst>
              <a:ext uri="{FF2B5EF4-FFF2-40B4-BE49-F238E27FC236}">
                <a16:creationId xmlns:a16="http://schemas.microsoft.com/office/drawing/2014/main" id="{1DE41D1B-1DBB-451E-B53A-9C4C1D032DB2}"/>
              </a:ext>
            </a:extLst>
          </p:cNvPr>
          <p:cNvSpPr>
            <a:spLocks noChangeArrowheads="1"/>
          </p:cNvSpPr>
          <p:nvPr/>
        </p:nvSpPr>
        <p:spPr bwMode="auto">
          <a:xfrm>
            <a:off x="457200" y="2095500"/>
            <a:ext cx="6134100" cy="2667000"/>
          </a:xfrm>
          <a:prstGeom prst="rect">
            <a:avLst/>
          </a:prstGeom>
          <a:noFill/>
          <a:ln>
            <a:noFill/>
          </a:ln>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Provisions for Growth (1:3-4)</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Portrait of Growth (1:5-7)</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Benefits of Growth (1:8-11)</a:t>
            </a:r>
          </a:p>
        </p:txBody>
      </p:sp>
      <p:pic>
        <p:nvPicPr>
          <p:cNvPr id="5" name="Picture 4" descr="j0193970">
            <a:extLst>
              <a:ext uri="{FF2B5EF4-FFF2-40B4-BE49-F238E27FC236}">
                <a16:creationId xmlns:a16="http://schemas.microsoft.com/office/drawing/2014/main" id="{5761D9CC-09DF-4DD6-A2CC-85A327E6951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56946" y="1828800"/>
            <a:ext cx="248225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508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470F610-8AF8-4A06-982B-9E0A1886994B}"/>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dirty="0"/>
              <a:t> </a:t>
            </a:r>
            <a:r>
              <a:rPr lang="en-US" altLang="en-US" sz="3600" dirty="0">
                <a:effectLst>
                  <a:outerShdw blurRad="38100" dist="38100" dir="2700000" algn="tl">
                    <a:srgbClr val="000000">
                      <a:alpha val="43137"/>
                    </a:srgbClr>
                  </a:outerShdw>
                </a:effectLst>
              </a:rPr>
              <a:t>BENEFITS OF GROWTH</a:t>
            </a:r>
            <a:br>
              <a:rPr lang="en-US" altLang="en-US" sz="36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1:8-11</a:t>
            </a:r>
          </a:p>
        </p:txBody>
      </p:sp>
      <p:sp>
        <p:nvSpPr>
          <p:cNvPr id="40963" name="Rectangle 3">
            <a:extLst>
              <a:ext uri="{FF2B5EF4-FFF2-40B4-BE49-F238E27FC236}">
                <a16:creationId xmlns:a16="http://schemas.microsoft.com/office/drawing/2014/main" id="{D6FE3290-18DA-458F-90B6-C0A209AB6499}"/>
              </a:ext>
            </a:extLst>
          </p:cNvPr>
          <p:cNvSpPr>
            <a:spLocks noGrp="1" noChangeArrowheads="1"/>
          </p:cNvSpPr>
          <p:nvPr>
            <p:ph type="body" sz="half" idx="4294967295"/>
          </p:nvPr>
        </p:nvSpPr>
        <p:spPr>
          <a:xfrm>
            <a:off x="533400" y="1600200"/>
            <a:ext cx="5715000" cy="4648200"/>
          </a:xfrm>
        </p:spPr>
        <p:txBody>
          <a:bodyPr/>
          <a:lstStyle/>
          <a:p>
            <a:pPr marL="533400" indent="-533400">
              <a:spcBef>
                <a:spcPts val="0"/>
              </a:spcBef>
              <a:spcAft>
                <a:spcPts val="3600"/>
              </a:spcAft>
              <a:defRPr/>
            </a:pPr>
            <a:r>
              <a:rPr lang="en-US" altLang="en-US" dirty="0">
                <a:effectLst>
                  <a:outerShdw blurRad="38100" dist="38100" dir="2700000" algn="tl">
                    <a:srgbClr val="000000">
                      <a:alpha val="43137"/>
                    </a:srgbClr>
                  </a:outerShdw>
                </a:effectLst>
              </a:rPr>
              <a:t>Productivity (1:8)</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Harmony with identity (1:9)</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Sureness of election (1:10a)</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Stability (1:10b)</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Eternal Reward (1:11)</a:t>
            </a:r>
          </a:p>
        </p:txBody>
      </p:sp>
      <p:pic>
        <p:nvPicPr>
          <p:cNvPr id="60420" name="Picture 4" descr="BS01934_">
            <a:extLst>
              <a:ext uri="{FF2B5EF4-FFF2-40B4-BE49-F238E27FC236}">
                <a16:creationId xmlns:a16="http://schemas.microsoft.com/office/drawing/2014/main" id="{989EC8BF-C4FF-4995-AA9F-F2BD8BE428A1}"/>
              </a:ext>
            </a:extLst>
          </p:cNvPr>
          <p:cNvPicPr>
            <a:picLocks noChangeAspect="1" noChangeArrowheads="1"/>
          </p:cNvPicPr>
          <p:nvPr/>
        </p:nvPicPr>
        <p:blipFill>
          <a:blip r:embed="rId3" cstate="email">
            <a:lum bright="-4000" contrast="4000"/>
            <a:extLst>
              <a:ext uri="{28A0092B-C50C-407E-A947-70E740481C1C}">
                <a14:useLocalDpi xmlns:a14="http://schemas.microsoft.com/office/drawing/2010/main"/>
              </a:ext>
            </a:extLst>
          </a:blip>
          <a:srcRect/>
          <a:stretch>
            <a:fillRect/>
          </a:stretch>
        </p:blipFill>
        <p:spPr bwMode="auto">
          <a:xfrm>
            <a:off x="6019800" y="2438400"/>
            <a:ext cx="27892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470F610-8AF8-4A06-982B-9E0A1886994B}"/>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dirty="0"/>
              <a:t> </a:t>
            </a:r>
            <a:r>
              <a:rPr lang="en-US" altLang="en-US" sz="3600" dirty="0">
                <a:effectLst>
                  <a:outerShdw blurRad="38100" dist="38100" dir="2700000" algn="tl">
                    <a:srgbClr val="000000">
                      <a:alpha val="43137"/>
                    </a:srgbClr>
                  </a:outerShdw>
                </a:effectLst>
              </a:rPr>
              <a:t>BENEFITS OF GROWTH</a:t>
            </a:r>
            <a:br>
              <a:rPr lang="en-US" altLang="en-US" sz="36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1:8-11</a:t>
            </a:r>
          </a:p>
        </p:txBody>
      </p:sp>
      <p:sp>
        <p:nvSpPr>
          <p:cNvPr id="40963" name="Rectangle 3">
            <a:extLst>
              <a:ext uri="{FF2B5EF4-FFF2-40B4-BE49-F238E27FC236}">
                <a16:creationId xmlns:a16="http://schemas.microsoft.com/office/drawing/2014/main" id="{D6FE3290-18DA-458F-90B6-C0A209AB6499}"/>
              </a:ext>
            </a:extLst>
          </p:cNvPr>
          <p:cNvSpPr>
            <a:spLocks noGrp="1" noChangeArrowheads="1"/>
          </p:cNvSpPr>
          <p:nvPr>
            <p:ph type="body" sz="half" idx="4294967295"/>
          </p:nvPr>
        </p:nvSpPr>
        <p:spPr>
          <a:xfrm>
            <a:off x="533400" y="1600200"/>
            <a:ext cx="5715000" cy="4648200"/>
          </a:xfrm>
        </p:spPr>
        <p:txBody>
          <a:bodyPr/>
          <a:lstStyle/>
          <a:p>
            <a:pPr marL="533400" indent="-533400">
              <a:spcBef>
                <a:spcPts val="0"/>
              </a:spcBef>
              <a:spcAft>
                <a:spcPts val="3600"/>
              </a:spcAft>
              <a:defRPr/>
            </a:pPr>
            <a:r>
              <a:rPr lang="en-US" altLang="en-US" dirty="0">
                <a:effectLst>
                  <a:outerShdw blurRad="38100" dist="38100" dir="2700000" algn="tl">
                    <a:srgbClr val="000000">
                      <a:alpha val="43137"/>
                    </a:srgbClr>
                  </a:outerShdw>
                </a:effectLst>
              </a:rPr>
              <a:t>Productivity (1:8)</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Harmony with identity (1:9)</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Sureness of election (1:10a)</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Stability (1:10b)</a:t>
            </a:r>
          </a:p>
          <a:p>
            <a:pPr marL="533400" indent="-533400">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rPr>
              <a:t>Eternal Reward (1:11)</a:t>
            </a:r>
          </a:p>
        </p:txBody>
      </p:sp>
      <p:pic>
        <p:nvPicPr>
          <p:cNvPr id="60420" name="Picture 4" descr="BS01934_">
            <a:extLst>
              <a:ext uri="{FF2B5EF4-FFF2-40B4-BE49-F238E27FC236}">
                <a16:creationId xmlns:a16="http://schemas.microsoft.com/office/drawing/2014/main" id="{989EC8BF-C4FF-4995-AA9F-F2BD8BE428A1}"/>
              </a:ext>
            </a:extLst>
          </p:cNvPr>
          <p:cNvPicPr>
            <a:picLocks noChangeAspect="1" noChangeArrowheads="1"/>
          </p:cNvPicPr>
          <p:nvPr/>
        </p:nvPicPr>
        <p:blipFill>
          <a:blip r:embed="rId3" cstate="email">
            <a:lum bright="-4000" contrast="4000"/>
            <a:extLst>
              <a:ext uri="{28A0092B-C50C-407E-A947-70E740481C1C}">
                <a14:useLocalDpi xmlns:a14="http://schemas.microsoft.com/office/drawing/2010/main"/>
              </a:ext>
            </a:extLst>
          </a:blip>
          <a:srcRect/>
          <a:stretch>
            <a:fillRect/>
          </a:stretch>
        </p:blipFill>
        <p:spPr bwMode="auto">
          <a:xfrm>
            <a:off x="6019800" y="2438400"/>
            <a:ext cx="27892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191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0E393A-46F8-4387-AE53-DE627CDF87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5232202"/>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1:8-11</a:t>
            </a:r>
          </a:p>
          <a:p>
            <a:pPr marL="0" marR="0" algn="just">
              <a:spcBef>
                <a:spcPts val="0"/>
              </a:spcBef>
              <a:spcAft>
                <a:spcPts val="0"/>
              </a:spcAft>
            </a:pP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if these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qualities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are yours and are increasing, they render you neither useless nor unfruitful in the true knowledge of our Lord Jesus Christ.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who lacks these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qualities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blind or short-sighted, having forgotten his purification from his former sins</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brethren, be all the more diligent to make certain about His calling and choosing you</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as long as you practice these things, you will never stumble</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in this way the entrance into the eternal kingdom of our Lord and Savior Jesus Christ will be abundantly supplied to you</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2481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124200" y="1600200"/>
            <a:ext cx="5638800" cy="2743200"/>
          </a:xfrm>
        </p:spPr>
        <p:txBody>
          <a:bodyPr/>
          <a:lstStyle/>
          <a:p>
            <a:pPr marL="0" indent="0" algn="just">
              <a:spcBef>
                <a:spcPts val="0"/>
              </a:spcBef>
              <a:buFontTx/>
              <a:buNone/>
              <a:defRPr/>
            </a:pPr>
            <a:r>
              <a:rPr lang="en-US" i="1" dirty="0">
                <a:effectLst>
                  <a:outerShdw blurRad="38100" dist="38100" dir="2700000" algn="tl">
                    <a:srgbClr val="000000">
                      <a:alpha val="43137"/>
                    </a:srgbClr>
                  </a:outerShdw>
                </a:effectLst>
              </a:rPr>
              <a:t>“</a:t>
            </a:r>
            <a:r>
              <a:rPr lang="en-US" b="1" i="1" dirty="0">
                <a:solidFill>
                  <a:srgbClr val="FFFFCC"/>
                </a:solidFill>
                <a:effectLst>
                  <a:outerShdw blurRad="38100" dist="38100" dir="2700000" algn="tl">
                    <a:srgbClr val="000000">
                      <a:alpha val="43137"/>
                    </a:srgbClr>
                  </a:outerShdw>
                </a:effectLst>
              </a:rPr>
              <a:t>2</a:t>
            </a:r>
            <a:r>
              <a:rPr lang="en-US" b="1" dirty="0">
                <a:solidFill>
                  <a:srgbClr val="FFFFCC"/>
                </a:solidFill>
                <a:effectLst>
                  <a:outerShdw blurRad="38100" dist="38100" dir="2700000" algn="tl">
                    <a:srgbClr val="000000">
                      <a:alpha val="43137"/>
                    </a:srgbClr>
                  </a:outerShdw>
                </a:effectLst>
              </a:rPr>
              <a:t> Peter 1:11</a:t>
            </a:r>
            <a:r>
              <a:rPr lang="en-US" dirty="0">
                <a:effectLst/>
              </a:rPr>
              <a:t> (RSB:NASB1995U): </a:t>
            </a:r>
            <a:r>
              <a:rPr lang="en-US" b="1" dirty="0">
                <a:solidFill>
                  <a:srgbClr val="FFFFCC"/>
                </a:solidFill>
                <a:effectLst>
                  <a:outerShdw blurRad="38100" dist="38100" dir="2700000" algn="tl">
                    <a:srgbClr val="000000">
                      <a:alpha val="43137"/>
                    </a:srgbClr>
                  </a:outerShdw>
                </a:effectLst>
              </a:rPr>
              <a:t>1:11</a:t>
            </a:r>
            <a:r>
              <a:rPr lang="en-US" dirty="0">
                <a:effectLst/>
              </a:rPr>
              <a:t> A Christian life that can be </a:t>
            </a:r>
            <a:r>
              <a:rPr lang="en-US" b="1" u="sng" dirty="0">
                <a:solidFill>
                  <a:srgbClr val="FFFFCC"/>
                </a:solidFill>
                <a:effectLst/>
              </a:rPr>
              <a:t>rewarded</a:t>
            </a:r>
            <a:r>
              <a:rPr lang="en-US" dirty="0">
                <a:effectLst/>
              </a:rPr>
              <a:t> will provide that abundance into heaven</a:t>
            </a:r>
            <a:r>
              <a:rPr lang="en-US" dirty="0">
                <a:effectLst>
                  <a:outerShdw blurRad="38100" dist="38100" dir="2700000" algn="tl">
                    <a:srgbClr val="000000">
                      <a:alpha val="43137"/>
                    </a:srgbClr>
                  </a:outerShdw>
                </a:effectLst>
              </a:rPr>
              <a:t>.</a:t>
            </a:r>
            <a:r>
              <a:rPr lang="en-US" i="1" dirty="0">
                <a:effectLst>
                  <a:outerShdw blurRad="38100" dist="38100" dir="2700000" algn="tl">
                    <a:srgbClr val="000000">
                      <a:alpha val="43137"/>
                    </a:srgbClr>
                  </a:outerShdw>
                </a:effectLst>
              </a:rPr>
              <a: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437" y="152400"/>
            <a:ext cx="944563" cy="1143000"/>
          </a:xfrm>
          <a:prstGeom prst="rect">
            <a:avLst/>
          </a:prstGeom>
          <a:noFill/>
          <a:ln w="9525">
            <a:no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1971675" y="228600"/>
            <a:ext cx="5200650"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effectLst>
                  <a:outerShdw blurRad="38100" dist="38100" dir="2700000" algn="tl">
                    <a:srgbClr val="000000">
                      <a:alpha val="43137"/>
                    </a:srgbClr>
                  </a:outerShdw>
                </a:effectLst>
                <a:latin typeface="Calibri" panose="020F0502020204030204" pitchFamily="34" charset="0"/>
              </a:rPr>
              <a:t>The Ryrie Study Bible</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5B178C18-C151-4994-A785-B8F62CC9D9E7}"/>
              </a:ext>
            </a:extLst>
          </p:cNvPr>
          <p:cNvPicPr>
            <a:picLocks noChangeAspect="1"/>
          </p:cNvPicPr>
          <p:nvPr/>
        </p:nvPicPr>
        <p:blipFill>
          <a:blip r:embed="rId3"/>
          <a:stretch>
            <a:fillRect/>
          </a:stretch>
        </p:blipFill>
        <p:spPr>
          <a:xfrm>
            <a:off x="295275" y="1752600"/>
            <a:ext cx="2752725" cy="3810000"/>
          </a:xfrm>
          <a:prstGeom prst="rect">
            <a:avLst/>
          </a:prstGeom>
        </p:spPr>
      </p:pic>
    </p:spTree>
    <p:extLst>
      <p:ext uri="{BB962C8B-B14F-4D97-AF65-F5344CB8AC3E}">
        <p14:creationId xmlns:p14="http://schemas.microsoft.com/office/powerpoint/2010/main" val="2895433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2490B23-B21A-45FB-A5CD-A5F2CC3448D8}"/>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INTRODUCTORY MATTERS</a:t>
            </a:r>
          </a:p>
        </p:txBody>
      </p:sp>
      <p:sp>
        <p:nvSpPr>
          <p:cNvPr id="3075" name="Rectangle 3">
            <a:extLst>
              <a:ext uri="{FF2B5EF4-FFF2-40B4-BE49-F238E27FC236}">
                <a16:creationId xmlns:a16="http://schemas.microsoft.com/office/drawing/2014/main" id="{0934D181-665E-4915-95FB-A539E192D79F}"/>
              </a:ext>
            </a:extLst>
          </p:cNvPr>
          <p:cNvSpPr>
            <a:spLocks noGrp="1" noChangeArrowheads="1"/>
          </p:cNvSpPr>
          <p:nvPr>
            <p:ph sz="half" idx="1"/>
          </p:nvPr>
        </p:nvSpPr>
        <p:spPr>
          <a:xfrm>
            <a:off x="265440" y="1143000"/>
            <a:ext cx="7583160" cy="5334000"/>
          </a:xfrm>
        </p:spPr>
        <p:txBody>
          <a:bodyPr/>
          <a:lstStyle/>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Authorship: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Peter</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Biography: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Gospels &amp; Acts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Date: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A.D. 64</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Recipients: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Regenerated, Asia Minor, Hebrews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Place of writing: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Babylon</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Occasion for writing: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Incipient Gnosticism</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Purpose: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Insulation from false teaching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Structure: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3 parts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Message: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Protection from false teachers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Unique characteristics: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Knowledge</a:t>
            </a:r>
          </a:p>
        </p:txBody>
      </p:sp>
      <p:pic>
        <p:nvPicPr>
          <p:cNvPr id="6148" name="Content Placeholder 6" descr="peter.jpg">
            <a:extLst>
              <a:ext uri="{FF2B5EF4-FFF2-40B4-BE49-F238E27FC236}">
                <a16:creationId xmlns:a16="http://schemas.microsoft.com/office/drawing/2014/main" id="{28A8FFEF-E4EE-40DE-A567-4179D8AEAFF0}"/>
              </a:ext>
            </a:extLst>
          </p:cNvPr>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8037839" y="1936750"/>
            <a:ext cx="837845" cy="2984500"/>
          </a:xfrm>
        </p:spPr>
      </p:pic>
    </p:spTree>
    <p:extLst>
      <p:ext uri="{BB962C8B-B14F-4D97-AF65-F5344CB8AC3E}">
        <p14:creationId xmlns:p14="http://schemas.microsoft.com/office/powerpoint/2010/main" val="2802474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258102-820B-4AE0-B6C6-3B0531C864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39157"/>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1 Corinthians 3:15</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n-US" sz="3600" dirty="0">
                <a:effectLst>
                  <a:outerShdw blurRad="38100" dist="38100" dir="2700000" algn="tl">
                    <a:srgbClr val="000000">
                      <a:alpha val="43137"/>
                    </a:srgbClr>
                  </a:outerShdw>
                </a:effectLst>
                <a:latin typeface="Calibri" panose="020F0502020204030204" pitchFamily="34" charset="0"/>
              </a:rPr>
              <a:t>If any man’s work is burned up, he will suffer loss; but he himself will be saved, yet so as through fire.”</a:t>
            </a:r>
          </a:p>
        </p:txBody>
      </p:sp>
      <p:pic>
        <p:nvPicPr>
          <p:cNvPr id="4" name="Picture 3">
            <a:extLst>
              <a:ext uri="{FF2B5EF4-FFF2-40B4-BE49-F238E27FC236}">
                <a16:creationId xmlns:a16="http://schemas.microsoft.com/office/drawing/2014/main" id="{4AD8C88E-3F45-4661-815D-165E3C29CEE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95600" y="2865120"/>
            <a:ext cx="3352800" cy="2011680"/>
          </a:xfrm>
          <a:prstGeom prst="rect">
            <a:avLst/>
          </a:prstGeom>
        </p:spPr>
      </p:pic>
    </p:spTree>
    <p:extLst>
      <p:ext uri="{BB962C8B-B14F-4D97-AF65-F5344CB8AC3E}">
        <p14:creationId xmlns:p14="http://schemas.microsoft.com/office/powerpoint/2010/main" val="3390656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41" name="Group 33"/>
          <p:cNvGraphicFramePr>
            <a:graphicFrameLocks noGrp="1"/>
          </p:cNvGraphicFramePr>
          <p:nvPr>
            <p:extLst>
              <p:ext uri="{D42A27DB-BD31-4B8C-83A1-F6EECF244321}">
                <p14:modId xmlns:p14="http://schemas.microsoft.com/office/powerpoint/2010/main" val="1769273982"/>
              </p:ext>
            </p:extLst>
          </p:nvPr>
        </p:nvGraphicFramePr>
        <p:xfrm>
          <a:off x="76200" y="228600"/>
          <a:ext cx="8991600" cy="6248397"/>
        </p:xfrm>
        <a:graphic>
          <a:graphicData uri="http://schemas.openxmlformats.org/drawingml/2006/table">
            <a:tbl>
              <a:tblPr>
                <a:tableStyleId>{5940675A-B579-460E-94D1-54222C63F5DA}</a:tableStyleId>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1"/>
                    </a:ext>
                  </a:extLst>
                </a:gridCol>
                <a:gridCol w="2997200">
                  <a:extLst>
                    <a:ext uri="{9D8B030D-6E8A-4147-A177-3AD203B41FA5}">
                      <a16:colId xmlns:a16="http://schemas.microsoft.com/office/drawing/2014/main" val="20002"/>
                    </a:ext>
                  </a:extLst>
                </a:gridCol>
              </a:tblGrid>
              <a:tr h="1006255">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3600" kern="1200" dirty="0">
                          <a:solidFill>
                            <a:srgbClr val="00FFFF"/>
                          </a:solidFill>
                          <a:effectLst/>
                          <a:latin typeface="Calibri" panose="020F0502020204030204" pitchFamily="34" charset="0"/>
                          <a:ea typeface="+mj-ea"/>
                          <a:cs typeface="Calibri" panose="020F0502020204030204" pitchFamily="34" charset="0"/>
                        </a:rPr>
                        <a:t>Scripture’s Five Crowns</a:t>
                      </a:r>
                      <a:r>
                        <a:rPr lang="en-US" altLang="en-US" sz="2700" kern="1200" dirty="0">
                          <a:solidFill>
                            <a:srgbClr val="00FFFF"/>
                          </a:solidFill>
                          <a:effectLst/>
                          <a:latin typeface="Calibri" panose="020F0502020204030204" pitchFamily="34" charset="0"/>
                          <a:ea typeface="+mj-ea"/>
                          <a:cs typeface="Calibri" panose="020F0502020204030204" pitchFamily="34" charset="0"/>
                        </a:rPr>
                        <a:t> </a:t>
                      </a:r>
                      <a:br>
                        <a:rPr lang="en-US" altLang="en-US" sz="2700" kern="1200" dirty="0">
                          <a:solidFill>
                            <a:srgbClr val="00FFFF"/>
                          </a:solidFill>
                          <a:effectLst/>
                          <a:latin typeface="Calibri" panose="020F0502020204030204" pitchFamily="34" charset="0"/>
                          <a:ea typeface="+mj-ea"/>
                          <a:cs typeface="Calibri" panose="020F0502020204030204" pitchFamily="34" charset="0"/>
                        </a:rPr>
                      </a:br>
                      <a:r>
                        <a:rPr lang="en-US" altLang="en-US" sz="2100" kern="1200" dirty="0">
                          <a:solidFill>
                            <a:schemeClr val="tx1"/>
                          </a:solidFill>
                          <a:effectLst/>
                          <a:latin typeface="Calibri" panose="020F0502020204030204" pitchFamily="34" charset="0"/>
                          <a:ea typeface="+mj-ea"/>
                          <a:cs typeface="Calibri" panose="020F0502020204030204" pitchFamily="34" charset="0"/>
                        </a:rPr>
                        <a:t>(Rev 4:10: 3:11; 2 John 8)</a:t>
                      </a:r>
                      <a:endParaRPr lang="en-US" sz="2100" kern="1200" dirty="0">
                        <a:solidFill>
                          <a:schemeClr val="tx1"/>
                        </a:solidFill>
                        <a:effectLst/>
                        <a:latin typeface="Calibri" panose="020F0502020204030204" pitchFamily="34" charset="0"/>
                        <a:ea typeface="+mj-ea"/>
                        <a:cs typeface="Calibri" panose="020F0502020204030204" pitchFamily="34" charset="0"/>
                      </a:endParaRPr>
                    </a:p>
                  </a:txBody>
                  <a:tcPr marL="68580" marR="68580" marT="34287" marB="34287"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4048066298"/>
                  </a:ext>
                </a:extLst>
              </a:tr>
              <a:tr h="862511">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none" kern="1200" dirty="0">
                          <a:solidFill>
                            <a:schemeClr val="bg2"/>
                          </a:solidFill>
                          <a:effectLst/>
                          <a:latin typeface="Calibri" panose="020F0502020204030204" pitchFamily="34" charset="0"/>
                          <a:cs typeface="Calibri" panose="020F0502020204030204" pitchFamily="34" charset="0"/>
                        </a:rPr>
                        <a:t>SCRIPTURE</a:t>
                      </a:r>
                      <a:endParaRPr lang="en-US" sz="2400" b="1" u="none" kern="1200" dirty="0">
                        <a:solidFill>
                          <a:schemeClr val="bg2"/>
                        </a:solidFill>
                        <a:effectLst/>
                        <a:latin typeface="Calibri" panose="020F0502020204030204" pitchFamily="34" charset="0"/>
                        <a:ea typeface="+mj-ea"/>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none" kern="1200" dirty="0">
                          <a:solidFill>
                            <a:srgbClr val="C00000"/>
                          </a:solidFill>
                          <a:effectLst/>
                          <a:latin typeface="Calibri" panose="020F0502020204030204" pitchFamily="34" charset="0"/>
                          <a:cs typeface="Calibri" panose="020F0502020204030204" pitchFamily="34" charset="0"/>
                        </a:rPr>
                        <a:t>CROWN</a:t>
                      </a:r>
                      <a:endParaRPr lang="en-US" sz="2400" b="1" u="none" kern="1200" dirty="0">
                        <a:solidFill>
                          <a:srgbClr val="C00000"/>
                        </a:solidFill>
                        <a:effectLst/>
                        <a:latin typeface="Calibri" panose="020F0502020204030204" pitchFamily="34" charset="0"/>
                        <a:ea typeface="+mj-ea"/>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none" kern="1200" dirty="0">
                          <a:solidFill>
                            <a:schemeClr val="bg1">
                              <a:lumMod val="50000"/>
                            </a:schemeClr>
                          </a:solidFill>
                          <a:effectLst/>
                          <a:latin typeface="Calibri" panose="020F0502020204030204" pitchFamily="34" charset="0"/>
                          <a:cs typeface="Calibri" panose="020F0502020204030204" pitchFamily="34" charset="0"/>
                        </a:rPr>
                        <a:t>PURPOSE</a:t>
                      </a:r>
                      <a:endParaRPr lang="en-US" sz="2400" b="1" u="none" kern="1200" dirty="0">
                        <a:solidFill>
                          <a:schemeClr val="bg1">
                            <a:lumMod val="50000"/>
                          </a:schemeClr>
                        </a:solidFill>
                        <a:effectLst/>
                        <a:latin typeface="Calibri" panose="020F0502020204030204" pitchFamily="34" charset="0"/>
                        <a:ea typeface="+mj-ea"/>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0"/>
                  </a:ext>
                </a:extLst>
              </a:tr>
              <a:tr h="86251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 Cor. 9:24-27</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Incorruptible</a:t>
                      </a:r>
                      <a:endParaRPr kumimoji="0" 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Gaining mastery over the flesh</a:t>
                      </a:r>
                      <a:endParaRPr kumimoji="0" lang="en-US" sz="2400" b="1"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1"/>
                  </a:ext>
                </a:extLst>
              </a:tr>
              <a:tr h="86251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 Thess. 2:19-20</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Rejoicing</a:t>
                      </a:r>
                      <a:endParaRPr kumimoji="0" 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Soul winning</a:t>
                      </a:r>
                      <a:endParaRPr kumimoji="0" lang="en-US" sz="2400" b="1"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2"/>
                  </a:ext>
                </a:extLst>
              </a:tr>
              <a:tr h="92958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Jas. 1:12; Rev. 2:10</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Life</a:t>
                      </a:r>
                      <a:endParaRPr kumimoji="0" 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Enduring trials</a:t>
                      </a:r>
                      <a:endParaRPr kumimoji="0" lang="en-US" sz="2400" b="1"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3"/>
                  </a:ext>
                </a:extLst>
              </a:tr>
              <a:tr h="86251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 Pet. 5:2-4</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Glory</a:t>
                      </a:r>
                      <a:endParaRPr kumimoji="0" 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Shepherding God’s people</a:t>
                      </a:r>
                      <a:endParaRPr kumimoji="0" lang="en-US" sz="2400" b="1"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4"/>
                  </a:ext>
                </a:extLst>
              </a:tr>
              <a:tr h="86251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2 Tim. 4:8</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cs typeface="Calibri" panose="020F0502020204030204" pitchFamily="34" charset="0"/>
                        </a:rPr>
                        <a:t>Righteousness</a:t>
                      </a:r>
                      <a:endPar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Longing for His appearing</a:t>
                      </a:r>
                      <a:endParaRPr kumimoji="0" lang="en-US" sz="2400" b="1"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88329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CB0E2F-3F65-4664-A075-26DD1609D7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16758"/>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sz="36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1</a:t>
            </a: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 Corinthians 9:24-27</a:t>
            </a:r>
          </a:p>
          <a:p>
            <a:pPr algn="just" eaLnBrk="1" hangingPunct="1">
              <a:defRPr/>
            </a:pPr>
            <a:r>
              <a:rPr lang="en-US" sz="3000" dirty="0">
                <a:effectLst>
                  <a:outerShdw blurRad="38100" dist="38100" dir="2700000" algn="tl">
                    <a:srgbClr val="000000">
                      <a:alpha val="43137"/>
                    </a:srgbClr>
                  </a:outerShdw>
                </a:effectLst>
                <a:latin typeface="Calibri" panose="020F0502020204030204" pitchFamily="34" charset="0"/>
              </a:rPr>
              <a:t>“Do you not know that those who run in a race all run, but </a:t>
            </a:r>
            <a:r>
              <a:rPr lang="en-US" sz="3000" i="1" dirty="0">
                <a:effectLst>
                  <a:outerShdw blurRad="38100" dist="38100" dir="2700000" algn="tl">
                    <a:srgbClr val="000000">
                      <a:alpha val="43137"/>
                    </a:srgbClr>
                  </a:outerShdw>
                </a:effectLst>
                <a:latin typeface="Calibri" panose="020F0502020204030204" pitchFamily="34" charset="0"/>
              </a:rPr>
              <a:t>only</a:t>
            </a:r>
            <a:r>
              <a:rPr lang="en-US" sz="3000" dirty="0">
                <a:effectLst>
                  <a:outerShdw blurRad="38100" dist="38100" dir="2700000" algn="tl">
                    <a:srgbClr val="000000">
                      <a:alpha val="43137"/>
                    </a:srgbClr>
                  </a:outerShdw>
                </a:effectLst>
                <a:latin typeface="Calibri" panose="020F0502020204030204" pitchFamily="34" charset="0"/>
              </a:rPr>
              <a:t> one receives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the prize</a:t>
            </a:r>
            <a:r>
              <a:rPr lang="en-US" sz="3000" dirty="0">
                <a:effectLst>
                  <a:outerShdw blurRad="38100" dist="38100" dir="2700000" algn="tl">
                    <a:srgbClr val="000000">
                      <a:alpha val="43137"/>
                    </a:srgbClr>
                  </a:outerShdw>
                </a:effectLst>
                <a:latin typeface="Calibri" panose="020F0502020204030204" pitchFamily="34" charset="0"/>
              </a:rPr>
              <a:t>? Run in such a way that you may win. </a:t>
            </a:r>
            <a:r>
              <a:rPr lang="en-US" sz="3000" baseline="30000" dirty="0">
                <a:effectLst>
                  <a:outerShdw blurRad="38100" dist="38100" dir="2700000" algn="tl">
                    <a:srgbClr val="000000">
                      <a:alpha val="43137"/>
                    </a:srgbClr>
                  </a:outerShdw>
                </a:effectLst>
                <a:latin typeface="Calibri" panose="020F0502020204030204" pitchFamily="34" charset="0"/>
              </a:rPr>
              <a:t>25 </a:t>
            </a:r>
            <a:r>
              <a:rPr lang="en-US" sz="3000" dirty="0">
                <a:effectLst>
                  <a:outerShdw blurRad="38100" dist="38100" dir="2700000" algn="tl">
                    <a:srgbClr val="000000">
                      <a:alpha val="43137"/>
                    </a:srgbClr>
                  </a:outerShdw>
                </a:effectLst>
                <a:latin typeface="Calibri" panose="020F0502020204030204" pitchFamily="34" charset="0"/>
              </a:rPr>
              <a:t>Everyone who competes in the games exercises self-control in all things. They then </a:t>
            </a:r>
            <a:r>
              <a:rPr lang="en-US" sz="3000" i="1" dirty="0">
                <a:effectLst>
                  <a:outerShdw blurRad="38100" dist="38100" dir="2700000" algn="tl">
                    <a:srgbClr val="000000">
                      <a:alpha val="43137"/>
                    </a:srgbClr>
                  </a:outerShdw>
                </a:effectLst>
                <a:latin typeface="Calibri" panose="020F0502020204030204" pitchFamily="34" charset="0"/>
              </a:rPr>
              <a:t>do it</a:t>
            </a:r>
            <a:r>
              <a:rPr lang="en-US" sz="3000" dirty="0">
                <a:effectLst>
                  <a:outerShdw blurRad="38100" dist="38100" dir="2700000" algn="tl">
                    <a:srgbClr val="000000">
                      <a:alpha val="43137"/>
                    </a:srgbClr>
                  </a:outerShdw>
                </a:effectLst>
                <a:latin typeface="Calibri" panose="020F0502020204030204" pitchFamily="34" charset="0"/>
              </a:rPr>
              <a:t> to receive a perishable wreath, but we an imperishable. </a:t>
            </a:r>
            <a:r>
              <a:rPr lang="en-US" sz="3000" baseline="30000" dirty="0">
                <a:effectLst>
                  <a:outerShdw blurRad="38100" dist="38100" dir="2700000" algn="tl">
                    <a:srgbClr val="000000">
                      <a:alpha val="43137"/>
                    </a:srgbClr>
                  </a:outerShdw>
                </a:effectLst>
                <a:latin typeface="Calibri" panose="020F0502020204030204" pitchFamily="34" charset="0"/>
              </a:rPr>
              <a:t>26 </a:t>
            </a:r>
            <a:r>
              <a:rPr lang="en-US" sz="3000" dirty="0">
                <a:effectLst>
                  <a:outerShdw blurRad="38100" dist="38100" dir="2700000" algn="tl">
                    <a:srgbClr val="000000">
                      <a:alpha val="43137"/>
                    </a:srgbClr>
                  </a:outerShdw>
                </a:effectLst>
                <a:latin typeface="Calibri" panose="020F0502020204030204" pitchFamily="34" charset="0"/>
              </a:rPr>
              <a:t>Therefore I run in such a way, as not without aim; I box in such a way, as not beating the air; </a:t>
            </a:r>
            <a:r>
              <a:rPr lang="en-US" sz="3000" baseline="30000" dirty="0">
                <a:effectLst>
                  <a:outerShdw blurRad="38100" dist="38100" dir="2700000" algn="tl">
                    <a:srgbClr val="000000">
                      <a:alpha val="43137"/>
                    </a:srgbClr>
                  </a:outerShdw>
                </a:effectLst>
                <a:latin typeface="Calibri" panose="020F0502020204030204" pitchFamily="34" charset="0"/>
              </a:rPr>
              <a:t>27 </a:t>
            </a:r>
            <a:r>
              <a:rPr lang="en-US" sz="3000" dirty="0">
                <a:effectLst>
                  <a:outerShdw blurRad="38100" dist="38100" dir="2700000" algn="tl">
                    <a:srgbClr val="000000">
                      <a:alpha val="43137"/>
                    </a:srgbClr>
                  </a:outerShdw>
                </a:effectLst>
                <a:latin typeface="Calibri" panose="020F0502020204030204" pitchFamily="34" charset="0"/>
              </a:rPr>
              <a:t>but</a:t>
            </a: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I discipline my body and make it my slave, so that, after I have preached to others, I myself will not be disqualified</a:t>
            </a:r>
            <a:r>
              <a:rPr lang="en-US" sz="3000" dirty="0">
                <a:effectLst>
                  <a:outerShdw blurRad="38100" dist="38100" dir="2700000" algn="tl">
                    <a:srgbClr val="000000">
                      <a:alpha val="43137"/>
                    </a:srgbClr>
                  </a:outerShdw>
                </a:effectLst>
                <a:latin typeface="Calibri" panose="020F0502020204030204" pitchFamily="34" charset="0"/>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CB0E2F-3F65-4664-A075-26DD1609D7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969770"/>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3:11</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rPr>
              <a:t>“I am coming quickly; hold fast what you have, so that no one will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take your crown</a:t>
            </a:r>
            <a:r>
              <a:rPr lang="en-US" sz="3600" dirty="0">
                <a:effectLst>
                  <a:outerShdw blurRad="38100" dist="38100" dir="2700000" algn="tl">
                    <a:srgbClr val="000000">
                      <a:alpha val="43137"/>
                    </a:srgbClr>
                  </a:outerShdw>
                </a:effectLst>
                <a:latin typeface="Calibri" panose="020F0502020204030204" pitchFamily="34" charset="0"/>
              </a:rPr>
              <a:t>.”</a:t>
            </a:r>
          </a:p>
        </p:txBody>
      </p:sp>
      <p:pic>
        <p:nvPicPr>
          <p:cNvPr id="4" name="Picture 3" descr="A picture containing accessory, shirt, table&#10;&#10;Description automatically generated">
            <a:extLst>
              <a:ext uri="{FF2B5EF4-FFF2-40B4-BE49-F238E27FC236}">
                <a16:creationId xmlns:a16="http://schemas.microsoft.com/office/drawing/2014/main" id="{F37DE43F-09FC-4D8A-9575-F4529CF79C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8700" y="2934478"/>
            <a:ext cx="7086600" cy="1866122"/>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48862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CB0E2F-3F65-4664-A075-26DD1609D7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John 15:16</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rPr>
              <a:t>“You did not choose Me but I chose you, and appointed you that you would go and bear fruit, and that your fruit would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remain</a:t>
            </a:r>
            <a:r>
              <a:rPr lang="en-US" sz="3600" dirty="0">
                <a:effectLst>
                  <a:outerShdw blurRad="38100" dist="38100" dir="2700000" algn="tl">
                    <a:srgbClr val="000000">
                      <a:alpha val="43137"/>
                    </a:srgbClr>
                  </a:outerShdw>
                </a:effectLst>
                <a:latin typeface="Calibri" panose="020F0502020204030204" pitchFamily="34" charset="0"/>
              </a:rPr>
              <a:t>, so that whatever you ask of the Father in My name He may give to you.”</a:t>
            </a:r>
          </a:p>
        </p:txBody>
      </p:sp>
    </p:spTree>
    <p:extLst>
      <p:ext uri="{BB962C8B-B14F-4D97-AF65-F5344CB8AC3E}">
        <p14:creationId xmlns:p14="http://schemas.microsoft.com/office/powerpoint/2010/main" val="619900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00200"/>
            <a:ext cx="9144000" cy="3352800"/>
          </a:xfrm>
        </p:spPr>
        <p:txBody>
          <a:bodyPr/>
          <a:lstStyle/>
          <a:p>
            <a:pPr marL="0" indent="0" algn="just" eaLnBrk="1" hangingPunct="1">
              <a:buFont typeface="Arial" panose="020B0604020202020204" pitchFamily="34" charset="0"/>
              <a:buNone/>
              <a:defRPr/>
            </a:pPr>
            <a:r>
              <a:rPr lang="en-US" altLang="en-US" sz="3000" dirty="0">
                <a:solidFill>
                  <a:prstClr val="white"/>
                </a:solidFill>
                <a:effectLst>
                  <a:outerShdw blurRad="38100" dist="38100" dir="2700000" algn="tl">
                    <a:srgbClr val="000000">
                      <a:alpha val="43137"/>
                    </a:srgbClr>
                  </a:outerShdw>
                </a:effectLst>
              </a:rPr>
              <a:t>“</a:t>
            </a:r>
            <a:r>
              <a:rPr lang="en-US" sz="3000" dirty="0">
                <a:effectLst/>
              </a:rPr>
              <a:t>We should never conceive of the loss of rewards as a repossession. God does not take back something he has already awarded to us. At the heavenly bema, we do not suddenly have a quantity of rewards ripped from our hands by the righteous Judge. We are not stripped of rewards as an erring soldier is stripped of his stripes. Not at all… Loss or reward is not like handing back a trophy that was mistakenly given to you. It’s not returning something you earned. It’s forfeiting a reward that you could have earned but failed to do so</a:t>
            </a:r>
            <a:r>
              <a:rPr lang="en-US" altLang="en-US" sz="3000" dirty="0">
                <a:solidFill>
                  <a:prstClr val="white"/>
                </a:solidFill>
                <a:effectLst>
                  <a:outerShdw blurRad="38100" dist="38100" dir="2700000" algn="tl">
                    <a:srgbClr val="000000">
                      <a:alpha val="43137"/>
                    </a:srgbClr>
                  </a:outerShdw>
                </a:effectLst>
              </a:rPr>
              <a:t>.”</a:t>
            </a:r>
          </a:p>
        </p:txBody>
      </p:sp>
      <p:sp>
        <p:nvSpPr>
          <p:cNvPr id="5" name="Rectangle 4"/>
          <p:cNvSpPr/>
          <p:nvPr/>
        </p:nvSpPr>
        <p:spPr>
          <a:xfrm>
            <a:off x="1191116" y="191869"/>
            <a:ext cx="6761768" cy="1138773"/>
          </a:xfrm>
          <a:prstGeom prst="rect">
            <a:avLst/>
          </a:prstGeom>
        </p:spPr>
        <p:txBody>
          <a:bodyPr wrap="square">
            <a:spAutoFit/>
          </a:bodyP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Woodrow Kroll</a:t>
            </a:r>
          </a:p>
          <a:p>
            <a:pPr algn="ctr">
              <a:defRPr/>
            </a:pPr>
            <a:r>
              <a:rPr lang="en-US" sz="1600" kern="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Woodrow Kroll, </a:t>
            </a:r>
            <a:r>
              <a:rPr lang="en-US" sz="1600" i="1" kern="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Facing Your Final Job Review: The Judgment Seat of Christ, Salvation, and Eternal Rewards</a:t>
            </a:r>
            <a:r>
              <a:rPr lang="en-US" sz="1600" kern="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 (Wheaton, IL: Crossway Books, 2008), 123-124.</a:t>
            </a:r>
            <a:endParaRPr lang="en-US" sz="3600"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endParaRPr>
          </a:p>
        </p:txBody>
      </p:sp>
      <p:pic>
        <p:nvPicPr>
          <p:cNvPr id="1026" name="Picture 2">
            <a:extLst>
              <a:ext uri="{FF2B5EF4-FFF2-40B4-BE49-F238E27FC236}">
                <a16:creationId xmlns:a16="http://schemas.microsoft.com/office/drawing/2014/main" id="{24B25332-3587-4DE3-A4D4-7A7C9DD6E64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1920" y="121920"/>
            <a:ext cx="1005840"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690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55A331B-45EE-4B4A-ABEB-34F9AA91F5E0}"/>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2 PETER</a:t>
            </a:r>
          </a:p>
        </p:txBody>
      </p:sp>
      <p:sp>
        <p:nvSpPr>
          <p:cNvPr id="35843" name="Rectangle 3">
            <a:extLst>
              <a:ext uri="{FF2B5EF4-FFF2-40B4-BE49-F238E27FC236}">
                <a16:creationId xmlns:a16="http://schemas.microsoft.com/office/drawing/2014/main" id="{1DE41D1B-1DBB-451E-B53A-9C4C1D032DB2}"/>
              </a:ext>
            </a:extLst>
          </p:cNvPr>
          <p:cNvSpPr>
            <a:spLocks noChangeArrowheads="1"/>
          </p:cNvSpPr>
          <p:nvPr/>
        </p:nvSpPr>
        <p:spPr bwMode="auto">
          <a:xfrm>
            <a:off x="457200" y="1600200"/>
            <a:ext cx="5715000" cy="4724400"/>
          </a:xfrm>
          <a:prstGeom prst="rect">
            <a:avLst/>
          </a:prstGeom>
          <a:noFill/>
          <a:ln>
            <a:noFill/>
          </a:ln>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ts val="0"/>
              </a:spcBef>
              <a:spcAft>
                <a:spcPts val="3600"/>
              </a:spcAft>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Chapter 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 (1:1-2)</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Call to Growth (1:3-11)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 Statement (1:12-15)</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Coming kingdom (1:16-21)</a:t>
            </a:r>
          </a:p>
        </p:txBody>
      </p:sp>
      <p:pic>
        <p:nvPicPr>
          <p:cNvPr id="5" name="Picture 4" descr="j0193970">
            <a:extLst>
              <a:ext uri="{FF2B5EF4-FFF2-40B4-BE49-F238E27FC236}">
                <a16:creationId xmlns:a16="http://schemas.microsoft.com/office/drawing/2014/main" id="{3FDB8E2B-E3C5-4230-9001-DF40597EC2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56946" y="1828800"/>
            <a:ext cx="248225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1611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9E8FE0A4-7FEC-4F09-820A-4841712643F1}"/>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dirty="0">
                <a:effectLst>
                  <a:outerShdw blurRad="38100" dist="38100" dir="2700000" algn="tl">
                    <a:srgbClr val="000000">
                      <a:alpha val="43137"/>
                    </a:srgbClr>
                  </a:outerShdw>
                </a:effectLst>
              </a:rPr>
              <a:t>PURPOSE STATEMENT </a:t>
            </a:r>
            <a:br>
              <a:rPr lang="en-US" altLang="en-US" sz="36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V. 12-15</a:t>
            </a:r>
          </a:p>
        </p:txBody>
      </p:sp>
      <p:sp>
        <p:nvSpPr>
          <p:cNvPr id="41987" name="Rectangle 3">
            <a:extLst>
              <a:ext uri="{FF2B5EF4-FFF2-40B4-BE49-F238E27FC236}">
                <a16:creationId xmlns:a16="http://schemas.microsoft.com/office/drawing/2014/main" id="{F6289CB6-0A2D-4CCF-A96C-68EFD354B96E}"/>
              </a:ext>
            </a:extLst>
          </p:cNvPr>
          <p:cNvSpPr>
            <a:spLocks noGrp="1" noChangeArrowheads="1"/>
          </p:cNvSpPr>
          <p:nvPr>
            <p:ph type="body" sz="half" idx="4294967295"/>
          </p:nvPr>
        </p:nvSpPr>
        <p:spPr>
          <a:xfrm>
            <a:off x="3048000" y="2133600"/>
            <a:ext cx="5791200" cy="2590800"/>
          </a:xfrm>
        </p:spPr>
        <p:txBody>
          <a:bodyPr/>
          <a:lstStyle/>
          <a:p>
            <a:pPr marL="461963" indent="-461963">
              <a:spcBef>
                <a:spcPts val="0"/>
              </a:spcBef>
              <a:spcAft>
                <a:spcPts val="1800"/>
              </a:spcAft>
              <a:defRPr/>
            </a:pPr>
            <a:r>
              <a:rPr lang="en-US" altLang="en-US" dirty="0">
                <a:effectLst>
                  <a:outerShdw blurRad="38100" dist="38100" dir="2700000" algn="tl">
                    <a:srgbClr val="000000">
                      <a:alpha val="43137"/>
                    </a:srgbClr>
                  </a:outerShdw>
                </a:effectLst>
              </a:rPr>
              <a:t>Last Will:</a:t>
            </a:r>
          </a:p>
          <a:p>
            <a:pPr marL="461963" lvl="1" indent="-4763" algn="just">
              <a:buFont typeface="Wingdings" panose="05000000000000000000" pitchFamily="2" charset="2"/>
              <a:buNone/>
              <a:defRPr/>
            </a:pPr>
            <a:r>
              <a:rPr lang="en-US" altLang="en-US" dirty="0">
                <a:effectLst>
                  <a:outerShdw blurRad="38100" dist="38100" dir="2700000" algn="tl">
                    <a:srgbClr val="000000">
                      <a:alpha val="43137"/>
                    </a:srgbClr>
                  </a:outerShdw>
                </a:effectLst>
                <a:ea typeface="+mn-ea"/>
                <a:cs typeface="+mn-cs"/>
              </a:rPr>
              <a:t>To Remind You of Previously Revealed Truth to Prepare You for Coming False Teachers</a:t>
            </a:r>
          </a:p>
        </p:txBody>
      </p:sp>
      <p:pic>
        <p:nvPicPr>
          <p:cNvPr id="62468" name="Picture 4" descr="j0088568">
            <a:extLst>
              <a:ext uri="{FF2B5EF4-FFF2-40B4-BE49-F238E27FC236}">
                <a16:creationId xmlns:a16="http://schemas.microsoft.com/office/drawing/2014/main" id="{A178C610-DED3-490F-8FFB-E2393177344C}"/>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a:ext>
            </a:extLst>
          </a:blip>
          <a:srcRect/>
          <a:stretch>
            <a:fillRect/>
          </a:stretch>
        </p:blipFill>
        <p:spPr>
          <a:xfrm>
            <a:off x="381000" y="1828800"/>
            <a:ext cx="2571750" cy="32004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B16C705-B820-4C15-8358-1A9542D5AC96}"/>
              </a:ext>
            </a:extLst>
          </p:cNvPr>
          <p:cNvSpPr>
            <a:spLocks noGrp="1" noChangeArrowheads="1"/>
          </p:cNvSpPr>
          <p:nvPr>
            <p:ph type="title"/>
          </p:nvPr>
        </p:nvSpPr>
        <p:spPr>
          <a:xfrm>
            <a:off x="685800" y="228600"/>
            <a:ext cx="7772400" cy="916388"/>
          </a:xfrm>
        </p:spPr>
        <p:txBody>
          <a:bodyPr/>
          <a:lstStyle/>
          <a:p>
            <a:pPr algn="ctr" eaLnBrk="1" hangingPunct="1">
              <a:defRPr/>
            </a:pPr>
            <a:r>
              <a:rPr lang="en-US" altLang="en-US" sz="3600" dirty="0">
                <a:effectLst>
                  <a:outerShdw blurRad="38100" dist="38100" dir="2700000" algn="tl">
                    <a:srgbClr val="000000">
                      <a:alpha val="43137"/>
                    </a:srgbClr>
                  </a:outerShdw>
                </a:effectLst>
              </a:rPr>
              <a:t>REMEMBRANCE</a:t>
            </a:r>
          </a:p>
        </p:txBody>
      </p:sp>
      <p:sp>
        <p:nvSpPr>
          <p:cNvPr id="15363" name="Rectangle 3">
            <a:extLst>
              <a:ext uri="{FF2B5EF4-FFF2-40B4-BE49-F238E27FC236}">
                <a16:creationId xmlns:a16="http://schemas.microsoft.com/office/drawing/2014/main" id="{074711EB-5FE6-437D-9C5F-F5D805D6F2FB}"/>
              </a:ext>
            </a:extLst>
          </p:cNvPr>
          <p:cNvSpPr>
            <a:spLocks noGrp="1" noChangeArrowheads="1"/>
          </p:cNvSpPr>
          <p:nvPr>
            <p:ph type="body" idx="1"/>
          </p:nvPr>
        </p:nvSpPr>
        <p:spPr>
          <a:xfrm>
            <a:off x="152400" y="1143000"/>
            <a:ext cx="8839200" cy="4918075"/>
          </a:xfrm>
        </p:spPr>
        <p:txBody>
          <a:bodyPr/>
          <a:lstStyle/>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cs typeface="Calibri" panose="020F0502020204030204" pitchFamily="34" charset="0"/>
              </a:rPr>
              <a:t>Has forgotten that he has been cleansed (1:9)</a:t>
            </a:r>
          </a:p>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cs typeface="Calibri" panose="020F0502020204030204" pitchFamily="34" charset="0"/>
              </a:rPr>
              <a:t>I will always remind you of these things (1:12)</a:t>
            </a:r>
          </a:p>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cs typeface="Calibri" panose="020F0502020204030204" pitchFamily="34" charset="0"/>
              </a:rPr>
              <a:t>It is right to refresh your memory (1:13)</a:t>
            </a:r>
          </a:p>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cs typeface="Calibri" panose="020F0502020204030204" pitchFamily="34" charset="0"/>
              </a:rPr>
              <a:t>You will always be able to remember these things (1:15)</a:t>
            </a:r>
          </a:p>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cs typeface="Calibri" panose="020F0502020204030204" pitchFamily="34" charset="0"/>
              </a:rPr>
              <a:t>I have written both of them as reminders (3:1)</a:t>
            </a:r>
          </a:p>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cs typeface="Calibri" panose="020F0502020204030204" pitchFamily="34" charset="0"/>
              </a:rPr>
              <a:t>Do not forget (3:8)</a:t>
            </a:r>
          </a:p>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cs typeface="Calibri" panose="020F0502020204030204" pitchFamily="34" charset="0"/>
              </a:rPr>
              <a:t>Bear in mind (3:15)</a:t>
            </a:r>
          </a:p>
        </p:txBody>
      </p:sp>
      <p:pic>
        <p:nvPicPr>
          <p:cNvPr id="30724" name="Picture 3" descr="remember.gif">
            <a:extLst>
              <a:ext uri="{FF2B5EF4-FFF2-40B4-BE49-F238E27FC236}">
                <a16:creationId xmlns:a16="http://schemas.microsoft.com/office/drawing/2014/main" id="{19E16E68-351D-4C4B-B84A-02AF254C223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10400" y="4800600"/>
            <a:ext cx="18700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975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55A331B-45EE-4B4A-ABEB-34F9AA91F5E0}"/>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2 PETER</a:t>
            </a:r>
          </a:p>
        </p:txBody>
      </p:sp>
      <p:sp>
        <p:nvSpPr>
          <p:cNvPr id="35843" name="Rectangle 3">
            <a:extLst>
              <a:ext uri="{FF2B5EF4-FFF2-40B4-BE49-F238E27FC236}">
                <a16:creationId xmlns:a16="http://schemas.microsoft.com/office/drawing/2014/main" id="{1DE41D1B-1DBB-451E-B53A-9C4C1D032DB2}"/>
              </a:ext>
            </a:extLst>
          </p:cNvPr>
          <p:cNvSpPr>
            <a:spLocks noChangeArrowheads="1"/>
          </p:cNvSpPr>
          <p:nvPr/>
        </p:nvSpPr>
        <p:spPr bwMode="auto">
          <a:xfrm>
            <a:off x="457200" y="1600200"/>
            <a:ext cx="5715000" cy="4724400"/>
          </a:xfrm>
          <a:prstGeom prst="rect">
            <a:avLst/>
          </a:prstGeom>
          <a:noFill/>
          <a:ln>
            <a:noFill/>
          </a:ln>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ts val="0"/>
              </a:spcBef>
              <a:spcAft>
                <a:spcPts val="3600"/>
              </a:spcAft>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Chapter 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 (1:1-2)</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Call to Growth (1:3-11)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 Statement (1:12-15)</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Coming kingdom (1:16-21)</a:t>
            </a:r>
          </a:p>
        </p:txBody>
      </p:sp>
      <p:pic>
        <p:nvPicPr>
          <p:cNvPr id="5" name="Picture 4" descr="j0193970">
            <a:extLst>
              <a:ext uri="{FF2B5EF4-FFF2-40B4-BE49-F238E27FC236}">
                <a16:creationId xmlns:a16="http://schemas.microsoft.com/office/drawing/2014/main" id="{3FDB8E2B-E3C5-4230-9001-DF40597EC2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56946" y="1828800"/>
            <a:ext cx="248225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3664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0ABA1E0-0EFC-4B8C-AEDE-00A8D588534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2291" name="Rectangle 3">
            <a:extLst>
              <a:ext uri="{FF2B5EF4-FFF2-40B4-BE49-F238E27FC236}">
                <a16:creationId xmlns:a16="http://schemas.microsoft.com/office/drawing/2014/main" id="{98652041-EC95-41E9-922B-DDA3E55D922C}"/>
              </a:ext>
            </a:extLst>
          </p:cNvPr>
          <p:cNvSpPr>
            <a:spLocks noGrp="1" noChangeArrowheads="1"/>
          </p:cNvSpPr>
          <p:nvPr>
            <p:ph type="body" idx="1"/>
          </p:nvPr>
        </p:nvSpPr>
        <p:spPr>
          <a:xfrm>
            <a:off x="2133600" y="1600200"/>
            <a:ext cx="6324600" cy="3657600"/>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1 – Call to maturity</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2 – Characteristics of false teachers</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3 – Doctrine of the false teachers (uniformitarianism)</a:t>
            </a:r>
          </a:p>
        </p:txBody>
      </p:sp>
      <p:pic>
        <p:nvPicPr>
          <p:cNvPr id="53252" name="Picture 4" descr="j0096349">
            <a:extLst>
              <a:ext uri="{FF2B5EF4-FFF2-40B4-BE49-F238E27FC236}">
                <a16:creationId xmlns:a16="http://schemas.microsoft.com/office/drawing/2014/main" id="{BD947639-A927-4C6A-AF04-AFF23082BCD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3075" y="1600200"/>
            <a:ext cx="13557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2229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0E393A-46F8-4387-AE53-DE627CDF87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5232202"/>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1:8-11</a:t>
            </a:r>
          </a:p>
          <a:p>
            <a:pPr marL="0" marR="0" algn="just">
              <a:spcBef>
                <a:spcPts val="0"/>
              </a:spcBef>
              <a:spcAft>
                <a:spcPts val="0"/>
              </a:spcAft>
            </a:pP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if these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qualities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are yours and are increasing, they render you neither useless nor unfruitful in the true knowledge of our Lord Jesus Christ.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who lacks these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qualities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blind or short-sighted, having forgotten his purification from his former sins</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brethren, be all the more diligent to make certain about His calling and choosing you</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as long as you practice these things, you will never stumble</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in this way the entrance into the eternal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our Lord and Savior Jesus Christ will be abundantly supplied to you.</a:t>
            </a:r>
          </a:p>
        </p:txBody>
      </p:sp>
    </p:spTree>
    <p:extLst>
      <p:ext uri="{BB962C8B-B14F-4D97-AF65-F5344CB8AC3E}">
        <p14:creationId xmlns:p14="http://schemas.microsoft.com/office/powerpoint/2010/main" val="160403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9580E24-8AFB-43EC-BC61-FF8978C5A3B5}"/>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t>RECIPIENTS</a:t>
            </a:r>
          </a:p>
        </p:txBody>
      </p:sp>
      <p:sp>
        <p:nvSpPr>
          <p:cNvPr id="13315" name="Rectangle 3">
            <a:extLst>
              <a:ext uri="{FF2B5EF4-FFF2-40B4-BE49-F238E27FC236}">
                <a16:creationId xmlns:a16="http://schemas.microsoft.com/office/drawing/2014/main" id="{8700FADB-C2CC-4CAA-9C59-55EA530F8BB2}"/>
              </a:ext>
            </a:extLst>
          </p:cNvPr>
          <p:cNvSpPr>
            <a:spLocks noGrp="1" noChangeArrowheads="1"/>
          </p:cNvSpPr>
          <p:nvPr>
            <p:ph type="body" idx="1"/>
          </p:nvPr>
        </p:nvSpPr>
        <p:spPr>
          <a:xfrm>
            <a:off x="152400" y="1143000"/>
            <a:ext cx="9144000" cy="4918075"/>
          </a:xfrm>
        </p:spPr>
        <p:txBody>
          <a:bodyPr/>
          <a:lstStyle/>
          <a:p>
            <a:pPr marL="461963" indent="-461963" eaLnBrk="1" hangingPunct="1">
              <a:lnSpc>
                <a:spcPct val="90000"/>
              </a:lnSpc>
              <a:spcBef>
                <a:spcPct val="0"/>
              </a:spcBef>
              <a:spcAft>
                <a:spcPts val="1200"/>
              </a:spcAft>
            </a:pPr>
            <a:r>
              <a:rPr lang="en-US" sz="2800" dirty="0">
                <a:effectLst>
                  <a:outerShdw blurRad="38100" dist="38100" dir="2700000" algn="tl">
                    <a:srgbClr val="000000">
                      <a:alpha val="43137"/>
                    </a:srgbClr>
                  </a:outerShdw>
                </a:effectLst>
              </a:rPr>
              <a:t>North-central portion of modern Turkey (1 Pet. 1:1)</a:t>
            </a:r>
          </a:p>
          <a:p>
            <a:pPr marL="461963" indent="-461963" eaLnBrk="1" hangingPunct="1">
              <a:lnSpc>
                <a:spcPct val="90000"/>
              </a:lnSpc>
              <a:spcBef>
                <a:spcPct val="0"/>
              </a:spcBef>
              <a:spcAft>
                <a:spcPts val="1200"/>
              </a:spcAft>
            </a:pPr>
            <a:r>
              <a:rPr lang="en-US" altLang="en-US" sz="2800" dirty="0">
                <a:effectLst>
                  <a:outerShdw blurRad="38100" dist="38100" dir="2700000" algn="tl">
                    <a:srgbClr val="000000">
                      <a:alpha val="43137"/>
                    </a:srgbClr>
                  </a:outerShdw>
                </a:effectLst>
                <a:cs typeface="Calibri" panose="020F0502020204030204" pitchFamily="34" charset="0"/>
              </a:rPr>
              <a:t>Regenerated (1 Pet. 1:3-4; 2 Pet. 1:1)</a:t>
            </a:r>
          </a:p>
          <a:p>
            <a:pPr marL="461963" indent="-461963" eaLnBrk="1" hangingPunct="1">
              <a:lnSpc>
                <a:spcPct val="90000"/>
              </a:lnSpc>
              <a:spcBef>
                <a:spcPct val="0"/>
              </a:spcBef>
              <a:spcAft>
                <a:spcPts val="1200"/>
              </a:spcAft>
            </a:pPr>
            <a:r>
              <a:rPr lang="en-US" altLang="en-US" sz="2800" b="1" u="sng" dirty="0">
                <a:solidFill>
                  <a:srgbClr val="FFFFCC"/>
                </a:solidFill>
                <a:effectLst>
                  <a:outerShdw blurRad="38100" dist="38100" dir="2700000" algn="tl">
                    <a:srgbClr val="000000">
                      <a:alpha val="43137"/>
                    </a:srgbClr>
                  </a:outerShdw>
                </a:effectLst>
                <a:cs typeface="Calibri" panose="020F0502020204030204" pitchFamily="34" charset="0"/>
              </a:rPr>
              <a:t>Jewish</a:t>
            </a:r>
          </a:p>
          <a:p>
            <a:pPr marL="914400" lvl="1" indent="-457200" eaLnBrk="1" hangingPunct="1">
              <a:lnSpc>
                <a:spcPct val="90000"/>
              </a:lnSpc>
              <a:spcBef>
                <a:spcPct val="0"/>
              </a:spcBef>
              <a:spcAft>
                <a:spcPts val="1200"/>
              </a:spcAft>
            </a:pPr>
            <a:r>
              <a:rPr lang="en-US" altLang="en-US" sz="2800" dirty="0">
                <a:effectLst>
                  <a:outerShdw blurRad="38100" dist="38100" dir="2700000" algn="tl">
                    <a:srgbClr val="000000">
                      <a:alpha val="43137"/>
                    </a:srgbClr>
                  </a:outerShdw>
                </a:effectLst>
                <a:cs typeface="Calibri" panose="020F0502020204030204" pitchFamily="34" charset="0"/>
              </a:rPr>
              <a:t>Diaspora (1 Pet. 1:1; Jas. 1:1; John 7:35)</a:t>
            </a:r>
          </a:p>
          <a:p>
            <a:pPr marL="914400" lvl="1" indent="-457200" eaLnBrk="1" hangingPunct="1">
              <a:lnSpc>
                <a:spcPct val="90000"/>
              </a:lnSpc>
              <a:spcBef>
                <a:spcPct val="0"/>
              </a:spcBef>
              <a:spcAft>
                <a:spcPts val="1200"/>
              </a:spcAft>
            </a:pPr>
            <a:r>
              <a:rPr lang="en-US" altLang="en-US" sz="2800" dirty="0">
                <a:effectLst>
                  <a:outerShdw blurRad="38100" dist="38100" dir="2700000" algn="tl">
                    <a:srgbClr val="000000">
                      <a:alpha val="43137"/>
                    </a:srgbClr>
                  </a:outerShdw>
                </a:effectLst>
                <a:cs typeface="Calibri" panose="020F0502020204030204" pitchFamily="34" charset="0"/>
              </a:rPr>
              <a:t>Aliens/sojourners (1 Pet. 1:1)</a:t>
            </a:r>
          </a:p>
          <a:p>
            <a:pPr marL="914400" lvl="1" indent="-457200" eaLnBrk="1" hangingPunct="1">
              <a:lnSpc>
                <a:spcPct val="90000"/>
              </a:lnSpc>
              <a:spcBef>
                <a:spcPct val="0"/>
              </a:spcBef>
              <a:spcAft>
                <a:spcPts val="1200"/>
              </a:spcAft>
            </a:pPr>
            <a:r>
              <a:rPr lang="en-US" altLang="en-US" sz="2800" dirty="0">
                <a:effectLst>
                  <a:outerShdw blurRad="38100" dist="38100" dir="2700000" algn="tl">
                    <a:srgbClr val="000000">
                      <a:alpha val="43137"/>
                    </a:srgbClr>
                  </a:outerShdw>
                </a:effectLst>
                <a:cs typeface="Calibri" panose="020F0502020204030204" pitchFamily="34" charset="0"/>
              </a:rPr>
              <a:t>Pilgrims (1 Pet. 2:11) </a:t>
            </a:r>
          </a:p>
          <a:p>
            <a:pPr marL="914400" lvl="1" indent="-457200" eaLnBrk="1" hangingPunct="1">
              <a:lnSpc>
                <a:spcPct val="90000"/>
              </a:lnSpc>
              <a:spcBef>
                <a:spcPct val="0"/>
              </a:spcBef>
              <a:spcAft>
                <a:spcPts val="1200"/>
              </a:spcAft>
            </a:pPr>
            <a:r>
              <a:rPr lang="en-US" altLang="en-US" sz="2800" dirty="0">
                <a:effectLst>
                  <a:outerShdw blurRad="38100" dist="38100" dir="2700000" algn="tl">
                    <a:srgbClr val="000000">
                      <a:alpha val="43137"/>
                    </a:srgbClr>
                  </a:outerShdw>
                </a:effectLst>
                <a:cs typeface="Calibri" panose="020F0502020204030204" pitchFamily="34" charset="0"/>
              </a:rPr>
              <a:t>Distinguished from the Gentiles (1 Pet. 2:12; 4:3)</a:t>
            </a:r>
          </a:p>
          <a:p>
            <a:pPr marL="914400" lvl="1" indent="-457200" eaLnBrk="1" hangingPunct="1">
              <a:lnSpc>
                <a:spcPct val="90000"/>
              </a:lnSpc>
              <a:spcBef>
                <a:spcPct val="0"/>
              </a:spcBef>
              <a:spcAft>
                <a:spcPts val="1200"/>
              </a:spcAft>
            </a:pPr>
            <a:r>
              <a:rPr lang="en-US" altLang="en-US" sz="2800" dirty="0">
                <a:effectLst>
                  <a:outerShdw blurRad="38100" dist="38100" dir="2700000" algn="tl">
                    <a:srgbClr val="000000">
                      <a:alpha val="43137"/>
                    </a:srgbClr>
                  </a:outerShdw>
                </a:effectLst>
                <a:cs typeface="Calibri" panose="020F0502020204030204" pitchFamily="34" charset="0"/>
              </a:rPr>
              <a:t>1 Pet 2:9 (Exod. 19:6; Rom. 10:19)</a:t>
            </a:r>
          </a:p>
          <a:p>
            <a:pPr marL="914400" lvl="1" indent="-457200" eaLnBrk="1" hangingPunct="1">
              <a:lnSpc>
                <a:spcPct val="90000"/>
              </a:lnSpc>
              <a:spcBef>
                <a:spcPct val="0"/>
              </a:spcBef>
              <a:spcAft>
                <a:spcPts val="1200"/>
              </a:spcAft>
            </a:pPr>
            <a:r>
              <a:rPr lang="en-US" altLang="en-US" sz="2800" dirty="0">
                <a:effectLst>
                  <a:outerShdw blurRad="38100" dist="38100" dir="2700000" algn="tl">
                    <a:srgbClr val="000000">
                      <a:alpha val="43137"/>
                    </a:srgbClr>
                  </a:outerShdw>
                </a:effectLst>
                <a:cs typeface="Calibri" panose="020F0502020204030204" pitchFamily="34" charset="0"/>
              </a:rPr>
              <a:t>To the church/churches? (1 Pet. 1:1; 2 Pet. 1:1)</a:t>
            </a:r>
          </a:p>
          <a:p>
            <a:pPr marL="914400" lvl="1" indent="-457200" eaLnBrk="1" hangingPunct="1">
              <a:lnSpc>
                <a:spcPct val="90000"/>
              </a:lnSpc>
              <a:spcBef>
                <a:spcPct val="0"/>
              </a:spcBef>
              <a:spcAft>
                <a:spcPts val="1200"/>
              </a:spcAft>
            </a:pPr>
            <a:r>
              <a:rPr lang="en-US" altLang="en-US" sz="2800" dirty="0">
                <a:effectLst>
                  <a:outerShdw blurRad="38100" dist="38100" dir="2700000" algn="tl">
                    <a:srgbClr val="000000">
                      <a:alpha val="43137"/>
                    </a:srgbClr>
                  </a:outerShdw>
                </a:effectLst>
                <a:cs typeface="Calibri" panose="020F0502020204030204" pitchFamily="34" charset="0"/>
              </a:rPr>
              <a:t>Gal. 2:7-8</a:t>
            </a:r>
          </a:p>
        </p:txBody>
      </p:sp>
    </p:spTree>
    <p:extLst>
      <p:ext uri="{BB962C8B-B14F-4D97-AF65-F5344CB8AC3E}">
        <p14:creationId xmlns:p14="http://schemas.microsoft.com/office/powerpoint/2010/main" val="3713830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B164BD4-4BE6-4DEF-A5C5-5A2D03867229}"/>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38914" name="Rectangle 3"/>
          <p:cNvSpPr>
            <a:spLocks noChangeArrowheads="1"/>
          </p:cNvSpPr>
          <p:nvPr/>
        </p:nvSpPr>
        <p:spPr bwMode="auto">
          <a:xfrm>
            <a:off x="0" y="0"/>
            <a:ext cx="91440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9:6-7</a:t>
            </a:r>
          </a:p>
          <a:p>
            <a:pPr marL="0" marR="0" algn="just">
              <a:spcBef>
                <a:spcPts val="0"/>
              </a:spcBef>
              <a:spcAft>
                <a:spcPts val="1000"/>
              </a:spcAft>
            </a:pPr>
            <a:r>
              <a:rPr lang="en-US" sz="3000" baseline="30000" dirty="0">
                <a:effectLst>
                  <a:outerShdw blurRad="38100" dist="38100" dir="2700000" algn="tl">
                    <a:srgbClr val="000000">
                      <a:alpha val="43137"/>
                    </a:srgbClr>
                  </a:outerShdw>
                </a:effectLst>
                <a:latin typeface="Calibri" panose="020F0502020204030204" pitchFamily="34" charset="0"/>
              </a:rPr>
              <a:t>6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For a child will be born to us, a son will be given to us</a:t>
            </a:r>
            <a:r>
              <a:rPr lang="en-US" sz="3000"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000" b="1" u="sng" dirty="0">
                <a:solidFill>
                  <a:srgbClr val="99FF66"/>
                </a:solidFill>
                <a:effectLst>
                  <a:outerShdw blurRad="38100" dist="38100" dir="2700000" algn="tl">
                    <a:srgbClr val="000000">
                      <a:alpha val="43137"/>
                    </a:srgbClr>
                  </a:outerShdw>
                </a:effectLst>
                <a:latin typeface="Calibri" panose="020F0502020204030204" pitchFamily="34" charset="0"/>
                <a:cs typeface="+mn-cs"/>
              </a:rPr>
              <a:t>And the government will rest on His shoulders</a:t>
            </a:r>
            <a:r>
              <a:rPr lang="en-US" sz="3000"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000" dirty="0">
                <a:effectLst>
                  <a:outerShdw blurRad="38100" dist="38100" dir="2700000" algn="tl">
                    <a:srgbClr val="000000">
                      <a:alpha val="43137"/>
                    </a:srgbClr>
                  </a:outerShdw>
                </a:effectLst>
                <a:latin typeface="Calibri" panose="020F0502020204030204" pitchFamily="34" charset="0"/>
                <a:cs typeface="+mn-cs"/>
              </a:rPr>
              <a:t>And His name will be called Wonderful Counselor, Mighty God, Eternal Father, Prince of Peace.</a:t>
            </a:r>
            <a:r>
              <a:rPr lang="en-US" sz="3000" baseline="30000" dirty="0">
                <a:effectLst>
                  <a:outerShdw blurRad="38100" dist="38100" dir="2700000" algn="tl">
                    <a:srgbClr val="000000">
                      <a:alpha val="43137"/>
                    </a:srgbClr>
                  </a:outerShdw>
                </a:effectLst>
                <a:latin typeface="Calibri" panose="020F0502020204030204" pitchFamily="34" charset="0"/>
              </a:rPr>
              <a:t>7</a:t>
            </a:r>
            <a:r>
              <a:rPr lang="en-US" sz="3000" dirty="0">
                <a:effectLst>
                  <a:outerShdw blurRad="38100" dist="38100" dir="2700000" algn="tl">
                    <a:srgbClr val="000000">
                      <a:alpha val="43137"/>
                    </a:srgbClr>
                  </a:outerShdw>
                </a:effectLst>
                <a:latin typeface="Calibri" panose="020F0502020204030204" pitchFamily="34" charset="0"/>
                <a:cs typeface="+mn-cs"/>
              </a:rPr>
              <a:t> </a:t>
            </a:r>
            <a:r>
              <a:rPr lang="en-US" sz="3000" b="1" u="sng" dirty="0">
                <a:solidFill>
                  <a:srgbClr val="99FF66"/>
                </a:solidFill>
                <a:effectLst>
                  <a:outerShdw blurRad="38100" dist="38100" dir="2700000" algn="tl">
                    <a:srgbClr val="000000">
                      <a:alpha val="43137"/>
                    </a:srgbClr>
                  </a:outerShdw>
                </a:effectLst>
                <a:latin typeface="Calibri" panose="020F0502020204030204" pitchFamily="34" charset="0"/>
                <a:cs typeface="+mn-cs"/>
              </a:rPr>
              <a:t>There will be no end to the increase of His government or of peace, On the throne of David and over his kingdom, To establish it and to uphold it with justice and righteousness From then on and forevermore</a:t>
            </a:r>
            <a:r>
              <a:rPr lang="en-US" sz="3000"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000" dirty="0">
                <a:effectLst>
                  <a:outerShdw blurRad="38100" dist="38100" dir="2700000" algn="tl">
                    <a:srgbClr val="000000">
                      <a:alpha val="43137"/>
                    </a:srgbClr>
                  </a:outerShdw>
                </a:effectLst>
                <a:latin typeface="Calibri" panose="020F0502020204030204" pitchFamily="34" charset="0"/>
                <a:cs typeface="+mn-cs"/>
              </a:rPr>
              <a:t>The zeal of the Lord of hosts will accomplish this.</a:t>
            </a:r>
          </a:p>
        </p:txBody>
      </p:sp>
    </p:spTree>
    <p:extLst>
      <p:ext uri="{BB962C8B-B14F-4D97-AF65-F5344CB8AC3E}">
        <p14:creationId xmlns:p14="http://schemas.microsoft.com/office/powerpoint/2010/main" val="2102346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2E6C93B2-1DFA-440B-951E-243883EE9B07}"/>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dirty="0">
                <a:effectLst>
                  <a:outerShdw blurRad="38100" dist="38100" dir="2700000" algn="tl">
                    <a:srgbClr val="000000">
                      <a:alpha val="43137"/>
                    </a:srgbClr>
                  </a:outerShdw>
                </a:effectLst>
              </a:rPr>
              <a:t>Two Proofs the Kingdom Will Come</a:t>
            </a:r>
            <a:br>
              <a:rPr lang="en-US" altLang="en-US" sz="36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V. 16-21</a:t>
            </a:r>
          </a:p>
        </p:txBody>
      </p:sp>
      <p:sp>
        <p:nvSpPr>
          <p:cNvPr id="44035" name="Rectangle 3">
            <a:extLst>
              <a:ext uri="{FF2B5EF4-FFF2-40B4-BE49-F238E27FC236}">
                <a16:creationId xmlns:a16="http://schemas.microsoft.com/office/drawing/2014/main" id="{3B2A2B6F-C7C3-4B6B-B542-C88992163D40}"/>
              </a:ext>
            </a:extLst>
          </p:cNvPr>
          <p:cNvSpPr>
            <a:spLocks noGrp="1" noChangeArrowheads="1"/>
          </p:cNvSpPr>
          <p:nvPr>
            <p:ph type="body" sz="half" idx="4294967295"/>
          </p:nvPr>
        </p:nvSpPr>
        <p:spPr>
          <a:xfrm>
            <a:off x="819150" y="3200400"/>
            <a:ext cx="7505700" cy="1524000"/>
          </a:xfrm>
        </p:spPr>
        <p:txBody>
          <a:bodyPr/>
          <a:lstStyle/>
          <a:p>
            <a:pPr marL="461963" indent="-461963" algn="just">
              <a:spcBef>
                <a:spcPts val="0"/>
              </a:spcBef>
              <a:spcAft>
                <a:spcPts val="3000"/>
              </a:spcAft>
              <a:defRPr/>
            </a:pPr>
            <a:r>
              <a:rPr lang="en-US" altLang="en-US" dirty="0">
                <a:effectLst>
                  <a:outerShdw blurRad="38100" dist="38100" dir="2700000" algn="tl">
                    <a:srgbClr val="000000">
                      <a:alpha val="43137"/>
                    </a:srgbClr>
                  </a:outerShdw>
                </a:effectLst>
              </a:rPr>
              <a:t>Christ’s Transfiguration (16-18)</a:t>
            </a:r>
          </a:p>
          <a:p>
            <a:pPr marL="461963" indent="-461963" algn="just">
              <a:spcBef>
                <a:spcPts val="0"/>
              </a:spcBef>
              <a:spcAft>
                <a:spcPts val="3000"/>
              </a:spcAft>
              <a:defRPr/>
            </a:pPr>
            <a:r>
              <a:rPr lang="en-US" altLang="en-US" dirty="0">
                <a:effectLst>
                  <a:outerShdw blurRad="38100" dist="38100" dir="2700000" algn="tl">
                    <a:srgbClr val="000000">
                      <a:alpha val="43137"/>
                    </a:srgbClr>
                  </a:outerShdw>
                </a:effectLst>
              </a:rPr>
              <a:t>Old Testament prediction (19-21)</a:t>
            </a:r>
          </a:p>
        </p:txBody>
      </p:sp>
      <p:pic>
        <p:nvPicPr>
          <p:cNvPr id="64516" name="Picture 4" descr="SO01855_">
            <a:extLst>
              <a:ext uri="{FF2B5EF4-FFF2-40B4-BE49-F238E27FC236}">
                <a16:creationId xmlns:a16="http://schemas.microsoft.com/office/drawing/2014/main" id="{E01993F8-4CE3-4267-A03C-7A47ADD02E2A}"/>
              </a:ext>
            </a:extLst>
          </p:cNvPr>
          <p:cNvPicPr>
            <a:picLocks noGrp="1" noChangeAspect="1" noChangeArrowheads="1"/>
          </p:cNvPicPr>
          <p:nvPr>
            <p:ph type="clipArt" sz="half" idx="4294967295"/>
          </p:nvPr>
        </p:nvPicPr>
        <p:blipFill>
          <a:blip r:embed="rId2" cstate="email">
            <a:extLst>
              <a:ext uri="{28A0092B-C50C-407E-A947-70E740481C1C}">
                <a14:useLocalDpi xmlns:a14="http://schemas.microsoft.com/office/drawing/2010/main"/>
              </a:ext>
            </a:extLst>
          </a:blip>
          <a:srcRect/>
          <a:stretch>
            <a:fillRect/>
          </a:stretch>
        </p:blipFill>
        <p:spPr>
          <a:xfrm>
            <a:off x="311150" y="1371600"/>
            <a:ext cx="2660650" cy="1828800"/>
          </a:xfrm>
        </p:spPr>
      </p:pic>
      <p:pic>
        <p:nvPicPr>
          <p:cNvPr id="64517" name="Picture 5" descr="BD07736_">
            <a:extLst>
              <a:ext uri="{FF2B5EF4-FFF2-40B4-BE49-F238E27FC236}">
                <a16:creationId xmlns:a16="http://schemas.microsoft.com/office/drawing/2014/main" id="{5E563242-4F6A-44ED-AC25-C08417F11AC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88113" y="4876800"/>
            <a:ext cx="24272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3202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2E6C93B2-1DFA-440B-951E-243883EE9B07}"/>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dirty="0">
                <a:effectLst>
                  <a:outerShdw blurRad="38100" dist="38100" dir="2700000" algn="tl">
                    <a:srgbClr val="000000">
                      <a:alpha val="43137"/>
                    </a:srgbClr>
                  </a:outerShdw>
                </a:effectLst>
              </a:rPr>
              <a:t>Two Proofs the Kingdom Will Come</a:t>
            </a:r>
            <a:br>
              <a:rPr lang="en-US" altLang="en-US" sz="36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V. 16-21</a:t>
            </a:r>
          </a:p>
        </p:txBody>
      </p:sp>
      <p:sp>
        <p:nvSpPr>
          <p:cNvPr id="44035" name="Rectangle 3">
            <a:extLst>
              <a:ext uri="{FF2B5EF4-FFF2-40B4-BE49-F238E27FC236}">
                <a16:creationId xmlns:a16="http://schemas.microsoft.com/office/drawing/2014/main" id="{3B2A2B6F-C7C3-4B6B-B542-C88992163D40}"/>
              </a:ext>
            </a:extLst>
          </p:cNvPr>
          <p:cNvSpPr>
            <a:spLocks noGrp="1" noChangeArrowheads="1"/>
          </p:cNvSpPr>
          <p:nvPr>
            <p:ph type="body" sz="half" idx="4294967295"/>
          </p:nvPr>
        </p:nvSpPr>
        <p:spPr>
          <a:xfrm>
            <a:off x="819150" y="3200400"/>
            <a:ext cx="7505700" cy="1524000"/>
          </a:xfrm>
        </p:spPr>
        <p:txBody>
          <a:bodyPr/>
          <a:lstStyle/>
          <a:p>
            <a:pPr marL="461963" indent="-461963" algn="just">
              <a:spcBef>
                <a:spcPts val="0"/>
              </a:spcBef>
              <a:spcAft>
                <a:spcPts val="3000"/>
              </a:spcAft>
              <a:defRPr/>
            </a:pPr>
            <a:r>
              <a:rPr lang="en-US" altLang="en-US" b="1" u="sng" dirty="0">
                <a:solidFill>
                  <a:srgbClr val="FFFFCC"/>
                </a:solidFill>
                <a:effectLst>
                  <a:outerShdw blurRad="38100" dist="38100" dir="2700000" algn="tl">
                    <a:srgbClr val="000000">
                      <a:alpha val="43137"/>
                    </a:srgbClr>
                  </a:outerShdw>
                </a:effectLst>
              </a:rPr>
              <a:t>Christ’s Transfiguration (16-18)</a:t>
            </a:r>
          </a:p>
          <a:p>
            <a:pPr marL="461963" indent="-461963" algn="just">
              <a:spcBef>
                <a:spcPts val="0"/>
              </a:spcBef>
              <a:spcAft>
                <a:spcPts val="3000"/>
              </a:spcAft>
              <a:defRPr/>
            </a:pPr>
            <a:r>
              <a:rPr lang="en-US" altLang="en-US" dirty="0">
                <a:effectLst>
                  <a:outerShdw blurRad="38100" dist="38100" dir="2700000" algn="tl">
                    <a:srgbClr val="000000">
                      <a:alpha val="43137"/>
                    </a:srgbClr>
                  </a:outerShdw>
                </a:effectLst>
              </a:rPr>
              <a:t>Old Testament prediction (19-21)</a:t>
            </a:r>
          </a:p>
        </p:txBody>
      </p:sp>
      <p:pic>
        <p:nvPicPr>
          <p:cNvPr id="64516" name="Picture 4" descr="SO01855_">
            <a:extLst>
              <a:ext uri="{FF2B5EF4-FFF2-40B4-BE49-F238E27FC236}">
                <a16:creationId xmlns:a16="http://schemas.microsoft.com/office/drawing/2014/main" id="{E01993F8-4CE3-4267-A03C-7A47ADD02E2A}"/>
              </a:ext>
            </a:extLst>
          </p:cNvPr>
          <p:cNvPicPr>
            <a:picLocks noGrp="1" noChangeAspect="1" noChangeArrowheads="1"/>
          </p:cNvPicPr>
          <p:nvPr>
            <p:ph type="clipArt" sz="half" idx="4294967295"/>
          </p:nvPr>
        </p:nvPicPr>
        <p:blipFill>
          <a:blip r:embed="rId2" cstate="email">
            <a:extLst>
              <a:ext uri="{28A0092B-C50C-407E-A947-70E740481C1C}">
                <a14:useLocalDpi xmlns:a14="http://schemas.microsoft.com/office/drawing/2010/main"/>
              </a:ext>
            </a:extLst>
          </a:blip>
          <a:srcRect/>
          <a:stretch>
            <a:fillRect/>
          </a:stretch>
        </p:blipFill>
        <p:spPr>
          <a:xfrm>
            <a:off x="311150" y="1371600"/>
            <a:ext cx="2660650" cy="1828800"/>
          </a:xfrm>
        </p:spPr>
      </p:pic>
      <p:pic>
        <p:nvPicPr>
          <p:cNvPr id="64517" name="Picture 5" descr="BD07736_">
            <a:extLst>
              <a:ext uri="{FF2B5EF4-FFF2-40B4-BE49-F238E27FC236}">
                <a16:creationId xmlns:a16="http://schemas.microsoft.com/office/drawing/2014/main" id="{5E563242-4F6A-44ED-AC25-C08417F11AC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88113" y="4876800"/>
            <a:ext cx="24272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1983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2E6C93B2-1DFA-440B-951E-243883EE9B07}"/>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dirty="0">
                <a:effectLst>
                  <a:outerShdw blurRad="38100" dist="38100" dir="2700000" algn="tl">
                    <a:srgbClr val="000000">
                      <a:alpha val="43137"/>
                    </a:srgbClr>
                  </a:outerShdw>
                </a:effectLst>
              </a:rPr>
              <a:t>PETER’S AUTHORITY</a:t>
            </a:r>
            <a:br>
              <a:rPr lang="en-US" altLang="en-US" sz="36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V.16-18</a:t>
            </a:r>
          </a:p>
        </p:txBody>
      </p:sp>
      <p:sp>
        <p:nvSpPr>
          <p:cNvPr id="44035" name="Rectangle 3">
            <a:extLst>
              <a:ext uri="{FF2B5EF4-FFF2-40B4-BE49-F238E27FC236}">
                <a16:creationId xmlns:a16="http://schemas.microsoft.com/office/drawing/2014/main" id="{3B2A2B6F-C7C3-4B6B-B542-C88992163D40}"/>
              </a:ext>
            </a:extLst>
          </p:cNvPr>
          <p:cNvSpPr>
            <a:spLocks noGrp="1" noChangeArrowheads="1"/>
          </p:cNvSpPr>
          <p:nvPr>
            <p:ph type="body" sz="half" idx="4294967295"/>
          </p:nvPr>
        </p:nvSpPr>
        <p:spPr>
          <a:xfrm>
            <a:off x="819150" y="3200400"/>
            <a:ext cx="7505700" cy="1524000"/>
          </a:xfrm>
        </p:spPr>
        <p:txBody>
          <a:bodyPr/>
          <a:lstStyle/>
          <a:p>
            <a:pPr marL="461963" indent="-461963" algn="just">
              <a:spcBef>
                <a:spcPts val="0"/>
              </a:spcBef>
              <a:spcAft>
                <a:spcPts val="3000"/>
              </a:spcAft>
              <a:defRPr/>
            </a:pPr>
            <a:r>
              <a:rPr lang="en-US" altLang="en-US" dirty="0">
                <a:effectLst>
                  <a:outerShdw blurRad="38100" dist="38100" dir="2700000" algn="tl">
                    <a:srgbClr val="000000">
                      <a:alpha val="43137"/>
                    </a:srgbClr>
                  </a:outerShdw>
                </a:effectLst>
              </a:rPr>
              <a:t>Superior to Gnostics’ Esoteric Knowledge</a:t>
            </a:r>
          </a:p>
          <a:p>
            <a:pPr marL="461963" indent="-461963" algn="just">
              <a:spcBef>
                <a:spcPts val="0"/>
              </a:spcBef>
              <a:spcAft>
                <a:spcPts val="3000"/>
              </a:spcAft>
              <a:defRPr/>
            </a:pPr>
            <a:r>
              <a:rPr lang="en-US" altLang="en-US" dirty="0">
                <a:effectLst>
                  <a:outerShdw blurRad="38100" dist="38100" dir="2700000" algn="tl">
                    <a:srgbClr val="000000">
                      <a:alpha val="43137"/>
                    </a:srgbClr>
                  </a:outerShdw>
                </a:effectLst>
              </a:rPr>
              <a:t>Eyewitness to Christ’s Transfiguration</a:t>
            </a:r>
          </a:p>
        </p:txBody>
      </p:sp>
      <p:pic>
        <p:nvPicPr>
          <p:cNvPr id="64516" name="Picture 4" descr="SO01855_">
            <a:extLst>
              <a:ext uri="{FF2B5EF4-FFF2-40B4-BE49-F238E27FC236}">
                <a16:creationId xmlns:a16="http://schemas.microsoft.com/office/drawing/2014/main" id="{E01993F8-4CE3-4267-A03C-7A47ADD02E2A}"/>
              </a:ext>
            </a:extLst>
          </p:cNvPr>
          <p:cNvPicPr>
            <a:picLocks noGrp="1" noChangeAspect="1" noChangeArrowheads="1"/>
          </p:cNvPicPr>
          <p:nvPr>
            <p:ph type="clipArt" sz="half" idx="4294967295"/>
          </p:nvPr>
        </p:nvPicPr>
        <p:blipFill>
          <a:blip r:embed="rId2" cstate="email">
            <a:extLst>
              <a:ext uri="{28A0092B-C50C-407E-A947-70E740481C1C}">
                <a14:useLocalDpi xmlns:a14="http://schemas.microsoft.com/office/drawing/2010/main"/>
              </a:ext>
            </a:extLst>
          </a:blip>
          <a:srcRect/>
          <a:stretch>
            <a:fillRect/>
          </a:stretch>
        </p:blipFill>
        <p:spPr>
          <a:xfrm>
            <a:off x="311150" y="1371600"/>
            <a:ext cx="2660650" cy="1828800"/>
          </a:xfrm>
        </p:spPr>
      </p:pic>
      <p:pic>
        <p:nvPicPr>
          <p:cNvPr id="64517" name="Picture 5" descr="BD07736_">
            <a:extLst>
              <a:ext uri="{FF2B5EF4-FFF2-40B4-BE49-F238E27FC236}">
                <a16:creationId xmlns:a16="http://schemas.microsoft.com/office/drawing/2014/main" id="{5E563242-4F6A-44ED-AC25-C08417F11AC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88113" y="4876800"/>
            <a:ext cx="24272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2E6C93B2-1DFA-440B-951E-243883EE9B07}"/>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dirty="0">
                <a:effectLst>
                  <a:outerShdw blurRad="38100" dist="38100" dir="2700000" algn="tl">
                    <a:srgbClr val="000000">
                      <a:alpha val="43137"/>
                    </a:srgbClr>
                  </a:outerShdw>
                </a:effectLst>
              </a:rPr>
              <a:t>Two Proofs the Kingdom Will Come</a:t>
            </a:r>
            <a:br>
              <a:rPr lang="en-US" altLang="en-US" sz="36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V. 16-21</a:t>
            </a:r>
          </a:p>
        </p:txBody>
      </p:sp>
      <p:sp>
        <p:nvSpPr>
          <p:cNvPr id="44035" name="Rectangle 3">
            <a:extLst>
              <a:ext uri="{FF2B5EF4-FFF2-40B4-BE49-F238E27FC236}">
                <a16:creationId xmlns:a16="http://schemas.microsoft.com/office/drawing/2014/main" id="{3B2A2B6F-C7C3-4B6B-B542-C88992163D40}"/>
              </a:ext>
            </a:extLst>
          </p:cNvPr>
          <p:cNvSpPr>
            <a:spLocks noGrp="1" noChangeArrowheads="1"/>
          </p:cNvSpPr>
          <p:nvPr>
            <p:ph type="body" sz="half" idx="4294967295"/>
          </p:nvPr>
        </p:nvSpPr>
        <p:spPr>
          <a:xfrm>
            <a:off x="819150" y="3200400"/>
            <a:ext cx="7505700" cy="1524000"/>
          </a:xfrm>
        </p:spPr>
        <p:txBody>
          <a:bodyPr/>
          <a:lstStyle/>
          <a:p>
            <a:pPr marL="461963" indent="-461963" algn="just">
              <a:spcBef>
                <a:spcPts val="0"/>
              </a:spcBef>
              <a:spcAft>
                <a:spcPts val="3000"/>
              </a:spcAft>
              <a:defRPr/>
            </a:pPr>
            <a:r>
              <a:rPr lang="en-US" altLang="en-US" dirty="0">
                <a:effectLst>
                  <a:outerShdw blurRad="38100" dist="38100" dir="2700000" algn="tl">
                    <a:srgbClr val="000000">
                      <a:alpha val="43137"/>
                    </a:srgbClr>
                  </a:outerShdw>
                </a:effectLst>
              </a:rPr>
              <a:t>Christ’s Transfiguration (16-18)</a:t>
            </a:r>
          </a:p>
          <a:p>
            <a:pPr marL="461963" indent="-461963" algn="just">
              <a:spcBef>
                <a:spcPts val="0"/>
              </a:spcBef>
              <a:spcAft>
                <a:spcPts val="3000"/>
              </a:spcAft>
              <a:defRPr/>
            </a:pPr>
            <a:r>
              <a:rPr lang="en-US" altLang="en-US" b="1" u="sng" dirty="0">
                <a:solidFill>
                  <a:srgbClr val="FFFFCC"/>
                </a:solidFill>
                <a:effectLst>
                  <a:outerShdw blurRad="38100" dist="38100" dir="2700000" algn="tl">
                    <a:srgbClr val="000000">
                      <a:alpha val="43137"/>
                    </a:srgbClr>
                  </a:outerShdw>
                </a:effectLst>
              </a:rPr>
              <a:t>Old Testament prediction (19-21)</a:t>
            </a:r>
          </a:p>
        </p:txBody>
      </p:sp>
      <p:pic>
        <p:nvPicPr>
          <p:cNvPr id="64516" name="Picture 4" descr="SO01855_">
            <a:extLst>
              <a:ext uri="{FF2B5EF4-FFF2-40B4-BE49-F238E27FC236}">
                <a16:creationId xmlns:a16="http://schemas.microsoft.com/office/drawing/2014/main" id="{E01993F8-4CE3-4267-A03C-7A47ADD02E2A}"/>
              </a:ext>
            </a:extLst>
          </p:cNvPr>
          <p:cNvPicPr>
            <a:picLocks noGrp="1" noChangeAspect="1" noChangeArrowheads="1"/>
          </p:cNvPicPr>
          <p:nvPr>
            <p:ph type="clipArt" sz="half" idx="4294967295"/>
          </p:nvPr>
        </p:nvPicPr>
        <p:blipFill>
          <a:blip r:embed="rId2" cstate="email">
            <a:extLst>
              <a:ext uri="{28A0092B-C50C-407E-A947-70E740481C1C}">
                <a14:useLocalDpi xmlns:a14="http://schemas.microsoft.com/office/drawing/2010/main"/>
              </a:ext>
            </a:extLst>
          </a:blip>
          <a:srcRect/>
          <a:stretch>
            <a:fillRect/>
          </a:stretch>
        </p:blipFill>
        <p:spPr>
          <a:xfrm>
            <a:off x="311150" y="1371600"/>
            <a:ext cx="2660650" cy="1828800"/>
          </a:xfrm>
        </p:spPr>
      </p:pic>
      <p:pic>
        <p:nvPicPr>
          <p:cNvPr id="64517" name="Picture 5" descr="BD07736_">
            <a:extLst>
              <a:ext uri="{FF2B5EF4-FFF2-40B4-BE49-F238E27FC236}">
                <a16:creationId xmlns:a16="http://schemas.microsoft.com/office/drawing/2014/main" id="{5E563242-4F6A-44ED-AC25-C08417F11AC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88113" y="4876800"/>
            <a:ext cx="24272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81304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CF90CC-6F37-4384-97DF-4D861D0457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78259"/>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Peter 1:19-21</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latin typeface="Calibri" panose="020F0502020204030204" pitchFamily="34" charset="0"/>
              </a:rPr>
              <a:t>19</a:t>
            </a:r>
            <a:r>
              <a:rPr lang="en-US" sz="3200" dirty="0">
                <a:effectLst>
                  <a:outerShdw blurRad="38100" dist="38100" dir="2700000" algn="tl">
                    <a:srgbClr val="000000">
                      <a:alpha val="43137"/>
                    </a:srgbClr>
                  </a:outerShdw>
                </a:effectLst>
                <a:latin typeface="Calibri" panose="020F0502020204030204" pitchFamily="34" charset="0"/>
              </a:rPr>
              <a:t> So we have the prophetic word made more sure, to which you do well to pay attention as to a lamp shining in a dark place, until the day dawns and the morning star arises in your hearts. </a:t>
            </a:r>
            <a:r>
              <a:rPr lang="en-US" sz="3200" baseline="30000" dirty="0">
                <a:latin typeface="Calibri" panose="020F0502020204030204" pitchFamily="34" charset="0"/>
              </a:rPr>
              <a:t>20</a:t>
            </a:r>
            <a:r>
              <a:rPr lang="en-US" sz="3200" dirty="0">
                <a:effectLst>
                  <a:outerShdw blurRad="38100" dist="38100" dir="2700000" algn="tl">
                    <a:srgbClr val="000000">
                      <a:alpha val="43137"/>
                    </a:srgbClr>
                  </a:outerShdw>
                </a:effectLst>
                <a:latin typeface="Calibri" panose="020F0502020204030204" pitchFamily="34" charset="0"/>
              </a:rPr>
              <a:t> But know this first of all, that no prophecy of Scripture is a matter of one’s own interpretation, </a:t>
            </a:r>
            <a:r>
              <a:rPr lang="en-US" sz="3200" baseline="30000" dirty="0">
                <a:latin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rPr>
              <a:t> for no prophecy was ever made by an act of human will, but men moved by the Holy Spirit spoke from God.”</a:t>
            </a:r>
            <a:endParaRPr lang="en-US" altLang="en-US" sz="32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998722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CF90CC-6F37-4384-97DF-4D861D0457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78259"/>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Peter 1:19-21</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latin typeface="Calibri" panose="020F0502020204030204" pitchFamily="34" charset="0"/>
              </a:rPr>
              <a:t>19</a:t>
            </a:r>
            <a:r>
              <a:rPr lang="en-US" sz="3200" dirty="0">
                <a:effectLst>
                  <a:outerShdw blurRad="38100" dist="38100" dir="2700000" algn="tl">
                    <a:srgbClr val="000000">
                      <a:alpha val="43137"/>
                    </a:srgbClr>
                  </a:outerShdw>
                </a:effectLst>
                <a:latin typeface="Calibri" panose="020F0502020204030204" pitchFamily="34" charset="0"/>
              </a:rPr>
              <a:t> So we have the prophetic word made more sure, to which you do well to pay attention as to a lamp shining in a dark place, until the day dawns and the morning star arises in your hearts. </a:t>
            </a:r>
            <a:r>
              <a:rPr lang="en-US" sz="3200" baseline="30000" dirty="0">
                <a:latin typeface="Calibri" panose="020F0502020204030204" pitchFamily="34" charset="0"/>
              </a:rPr>
              <a:t>20</a:t>
            </a:r>
            <a:r>
              <a:rPr lang="en-US" sz="3200" dirty="0">
                <a:effectLst>
                  <a:outerShdw blurRad="38100" dist="38100" dir="2700000" algn="tl">
                    <a:srgbClr val="000000">
                      <a:alpha val="43137"/>
                    </a:srgbClr>
                  </a:outerShdw>
                </a:effectLst>
                <a:latin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But know this first of all, that no prophecy of Scripture is a matter of one’s own interpretation, </a:t>
            </a:r>
            <a:r>
              <a:rPr lang="en-US" sz="3200" b="1" u="sng" baseline="30000" dirty="0">
                <a:solidFill>
                  <a:srgbClr val="FFFFCC"/>
                </a:solidFill>
                <a:latin typeface="Calibri" panose="020F0502020204030204" pitchFamily="34" charset="0"/>
              </a:rPr>
              <a:t>21</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 for no prophecy was ever made by an act of human will, but men moved by the Holy Spirit spoke from God</a:t>
            </a:r>
            <a:r>
              <a:rPr lang="en-US" sz="3200" dirty="0">
                <a:effectLst>
                  <a:outerShdw blurRad="38100" dist="38100" dir="2700000" algn="tl">
                    <a:srgbClr val="000000">
                      <a:alpha val="43137"/>
                    </a:srgbClr>
                  </a:outerShdw>
                </a:effectLst>
                <a:latin typeface="Calibri" panose="020F0502020204030204" pitchFamily="34" charset="0"/>
              </a:rPr>
              <a:t>.”</a:t>
            </a:r>
            <a:endParaRPr lang="en-US" altLang="en-US" sz="32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422578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C61E7C-9471-45AB-9B89-80680512E1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8194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2 Timothy 3:16-17</a:t>
            </a:r>
          </a:p>
          <a:p>
            <a:pPr marL="0" indent="0" algn="just">
              <a:spcBef>
                <a:spcPts val="0"/>
              </a:spcBef>
              <a:buNone/>
            </a:pPr>
            <a:r>
              <a:rPr lang="en-US" sz="3000" dirty="0">
                <a:effectLst>
                  <a:outerShdw blurRad="38100" dist="38100" dir="2700000" algn="tl">
                    <a:srgbClr val="000000">
                      <a:alpha val="43137"/>
                    </a:srgbClr>
                  </a:outerShdw>
                </a:effectLst>
              </a:rPr>
              <a:t>“All Scripture is </a:t>
            </a:r>
            <a:r>
              <a:rPr lang="en-US" sz="3000" b="1" u="sng" dirty="0">
                <a:solidFill>
                  <a:srgbClr val="FFFFCC"/>
                </a:solidFill>
                <a:effectLst>
                  <a:outerShdw blurRad="38100" dist="38100" dir="2700000" algn="tl">
                    <a:srgbClr val="000000">
                      <a:alpha val="43137"/>
                    </a:srgbClr>
                  </a:outerShdw>
                </a:effectLst>
              </a:rPr>
              <a:t>inspired by God [</a:t>
            </a:r>
            <a:r>
              <a:rPr lang="en-US" sz="3000" b="1" i="1" u="sng" dirty="0">
                <a:solidFill>
                  <a:srgbClr val="FFFFCC"/>
                </a:solidFill>
                <a:effectLst>
                  <a:outerShdw blurRad="38100" dist="38100" dir="2700000" algn="tl">
                    <a:srgbClr val="000000">
                      <a:alpha val="43137"/>
                    </a:srgbClr>
                  </a:outerShdw>
                </a:effectLst>
              </a:rPr>
              <a:t>theopneustos</a:t>
            </a:r>
            <a:r>
              <a:rPr lang="en-US" sz="3000" b="1" u="sng" dirty="0">
                <a:solidFill>
                  <a:srgbClr val="FFFFCC"/>
                </a:solidFill>
                <a:effectLst>
                  <a:outerShdw blurRad="38100" dist="38100" dir="2700000" algn="tl">
                    <a:srgbClr val="000000">
                      <a:alpha val="43137"/>
                    </a:srgbClr>
                  </a:outerShdw>
                </a:effectLst>
              </a:rPr>
              <a:t>]</a:t>
            </a:r>
            <a:r>
              <a:rPr lang="en-US" sz="3000" b="1" dirty="0">
                <a:solidFill>
                  <a:srgbClr val="FFFFCC"/>
                </a:solidFill>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and profitable for teaching, for reproof, for correction, for training in righteousness; </a:t>
            </a:r>
            <a:r>
              <a:rPr lang="en-US" sz="3000" dirty="0">
                <a:effectLst>
                  <a:outerShdw blurRad="38100" dist="38100" dir="2700000" algn="tl">
                    <a:srgbClr val="000000">
                      <a:alpha val="43137"/>
                    </a:srgbClr>
                  </a:outerShdw>
                </a:effectLst>
                <a:latin typeface="Calibri" panose="020F0502020204030204" pitchFamily="34" charset="0"/>
              </a:rPr>
              <a:t>so that the man of God may be adequate, equipped for </a:t>
            </a:r>
            <a:r>
              <a:rPr lang="en-US" sz="3000" dirty="0">
                <a:effectLst>
                  <a:outerShdw blurRad="38100" dist="38100" dir="2700000" algn="tl">
                    <a:srgbClr val="000000">
                      <a:alpha val="43137"/>
                    </a:srgbClr>
                  </a:outerShdw>
                </a:effectLst>
              </a:rPr>
              <a:t>every</a:t>
            </a:r>
            <a:r>
              <a:rPr lang="en-US" sz="3000" dirty="0">
                <a:effectLst>
                  <a:outerShdw blurRad="38100" dist="38100" dir="2700000" algn="tl">
                    <a:srgbClr val="000000">
                      <a:alpha val="43137"/>
                    </a:srgbClr>
                  </a:outerShdw>
                </a:effectLst>
                <a:latin typeface="Calibri" panose="020F0502020204030204" pitchFamily="34" charset="0"/>
              </a:rPr>
              <a:t> good work.”</a:t>
            </a:r>
          </a:p>
        </p:txBody>
      </p:sp>
      <p:pic>
        <p:nvPicPr>
          <p:cNvPr id="2" name="Picture 1">
            <a:extLst>
              <a:ext uri="{FF2B5EF4-FFF2-40B4-BE49-F238E27FC236}">
                <a16:creationId xmlns:a16="http://schemas.microsoft.com/office/drawing/2014/main" id="{FE58F68A-2000-4EE6-A593-D5393ED9AA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7842" y="3048000"/>
            <a:ext cx="3248316" cy="1828800"/>
          </a:xfrm>
          <a:prstGeom prst="rect">
            <a:avLst/>
          </a:prstGeom>
        </p:spPr>
      </p:pic>
    </p:spTree>
    <p:extLst>
      <p:ext uri="{BB962C8B-B14F-4D97-AF65-F5344CB8AC3E}">
        <p14:creationId xmlns:p14="http://schemas.microsoft.com/office/powerpoint/2010/main" val="1027658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0ABA1E0-0EFC-4B8C-AEDE-00A8D588534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2291" name="Rectangle 3">
            <a:extLst>
              <a:ext uri="{FF2B5EF4-FFF2-40B4-BE49-F238E27FC236}">
                <a16:creationId xmlns:a16="http://schemas.microsoft.com/office/drawing/2014/main" id="{98652041-EC95-41E9-922B-DDA3E55D922C}"/>
              </a:ext>
            </a:extLst>
          </p:cNvPr>
          <p:cNvSpPr>
            <a:spLocks noGrp="1" noChangeArrowheads="1"/>
          </p:cNvSpPr>
          <p:nvPr>
            <p:ph type="body" idx="1"/>
          </p:nvPr>
        </p:nvSpPr>
        <p:spPr>
          <a:xfrm>
            <a:off x="2133600" y="1600200"/>
            <a:ext cx="6324600" cy="3657600"/>
          </a:xfrm>
        </p:spPr>
        <p:txBody>
          <a:bodyPr/>
          <a:lstStyle/>
          <a:p>
            <a:pPr marL="461963" indent="-461963"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2 Peter 1 – Call to maturity</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2 – Characteristics of false teachers</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3 – Doctrine of the false teachers (uniformitarianism)</a:t>
            </a:r>
          </a:p>
        </p:txBody>
      </p:sp>
      <p:pic>
        <p:nvPicPr>
          <p:cNvPr id="53252" name="Picture 4" descr="j0096349">
            <a:extLst>
              <a:ext uri="{FF2B5EF4-FFF2-40B4-BE49-F238E27FC236}">
                <a16:creationId xmlns:a16="http://schemas.microsoft.com/office/drawing/2014/main" id="{BD947639-A927-4C6A-AF04-AFF23082BCD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3075" y="1600200"/>
            <a:ext cx="13557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CF90CC-6F37-4384-97DF-4D861D0457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232202"/>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Peter 1:19-21</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latin typeface="Calibri" panose="020F0502020204030204" pitchFamily="34" charset="0"/>
              </a:rPr>
              <a:t>19</a:t>
            </a:r>
            <a:r>
              <a:rPr lang="en-US" sz="3200" dirty="0">
                <a:effectLst>
                  <a:outerShdw blurRad="38100" dist="38100" dir="2700000" algn="tl">
                    <a:srgbClr val="000000">
                      <a:alpha val="43137"/>
                    </a:srgbClr>
                  </a:outerShdw>
                </a:effectLst>
                <a:latin typeface="Calibri" panose="020F0502020204030204" pitchFamily="34" charset="0"/>
              </a:rPr>
              <a:t> So we have the prophetic word made more sure, to which you do well to pay attention as to a lamp shining in a dark place, until the day dawns and the morning star arises in your hearts. </a:t>
            </a:r>
            <a:r>
              <a:rPr lang="en-US" sz="3200" baseline="30000" dirty="0">
                <a:latin typeface="Calibri" panose="020F0502020204030204" pitchFamily="34" charset="0"/>
              </a:rPr>
              <a:t>20</a:t>
            </a:r>
            <a:r>
              <a:rPr lang="en-US" sz="3200" dirty="0">
                <a:effectLst>
                  <a:outerShdw blurRad="38100" dist="38100" dir="2700000" algn="tl">
                    <a:srgbClr val="000000">
                      <a:alpha val="43137"/>
                    </a:srgbClr>
                  </a:outerShdw>
                </a:effectLst>
                <a:latin typeface="Calibri" panose="020F0502020204030204" pitchFamily="34" charset="0"/>
              </a:rPr>
              <a:t> But know this first of all, that no prophecy of Scripture is a matter of one’s own interpretation, </a:t>
            </a:r>
            <a:r>
              <a:rPr lang="en-US" sz="3200" baseline="30000" dirty="0">
                <a:latin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rPr>
              <a:t> for no prophecy was ever made by an act of human will, but men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moved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rPr>
              <a:t>pherō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 by the Holy Spirit spoke from God.”</a:t>
            </a:r>
            <a:endParaRPr lang="en-US" altLang="en-US" sz="32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159657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B22F682-566B-4B46-AA02-0B8ABEB6021E}"/>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dirty="0">
                <a:effectLst>
                  <a:outerShdw blurRad="38100" dist="38100" dir="2700000" algn="tl">
                    <a:srgbClr val="000000">
                      <a:alpha val="43137"/>
                    </a:srgbClr>
                  </a:outerShdw>
                </a:effectLst>
              </a:rPr>
              <a:t>INSPIRATION OF SCRIPTURE</a:t>
            </a:r>
            <a:br>
              <a:rPr lang="en-US" altLang="en-US" sz="36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V. 20-21</a:t>
            </a:r>
          </a:p>
        </p:txBody>
      </p:sp>
      <p:sp>
        <p:nvSpPr>
          <p:cNvPr id="45059" name="Rectangle 3">
            <a:extLst>
              <a:ext uri="{FF2B5EF4-FFF2-40B4-BE49-F238E27FC236}">
                <a16:creationId xmlns:a16="http://schemas.microsoft.com/office/drawing/2014/main" id="{72AF8FDC-9D3F-40FC-81E6-8656A067B367}"/>
              </a:ext>
            </a:extLst>
          </p:cNvPr>
          <p:cNvSpPr>
            <a:spLocks noGrp="1" noChangeArrowheads="1"/>
          </p:cNvSpPr>
          <p:nvPr>
            <p:ph type="body" sz="half" idx="4294967295"/>
          </p:nvPr>
        </p:nvSpPr>
        <p:spPr>
          <a:xfrm>
            <a:off x="609600" y="1946275"/>
            <a:ext cx="4343400" cy="4114800"/>
          </a:xfrm>
        </p:spPr>
        <p:txBody>
          <a:bodyPr/>
          <a:lstStyle/>
          <a:p>
            <a:pPr>
              <a:lnSpc>
                <a:spcPct val="90000"/>
              </a:lnSpc>
              <a:defRPr/>
            </a:pPr>
            <a:r>
              <a:rPr lang="en-US" altLang="en-US" sz="2400" dirty="0">
                <a:effectLst>
                  <a:outerShdw blurRad="38100" dist="38100" dir="2700000" algn="tl">
                    <a:srgbClr val="000000">
                      <a:alpha val="43137"/>
                    </a:srgbClr>
                  </a:outerShdw>
                </a:effectLst>
              </a:rPr>
              <a:t>Men Wrote as they were inspired by Holy Spirit</a:t>
            </a:r>
          </a:p>
          <a:p>
            <a:pPr lvl="1">
              <a:lnSpc>
                <a:spcPct val="90000"/>
              </a:lnSpc>
              <a:buFont typeface="Wingdings" panose="05000000000000000000" pitchFamily="2" charset="2"/>
              <a:buNone/>
              <a:defRPr/>
            </a:pPr>
            <a:r>
              <a:rPr lang="en-US" altLang="en-US" sz="2400" i="1" dirty="0">
                <a:effectLst>
                  <a:outerShdw blurRad="38100" dist="38100" dir="2700000" algn="tl">
                    <a:srgbClr val="000000">
                      <a:alpha val="43137"/>
                    </a:srgbClr>
                  </a:outerShdw>
                </a:effectLst>
              </a:rPr>
              <a:t>“</a:t>
            </a:r>
            <a:r>
              <a:rPr lang="en-US" altLang="en-US" sz="2400" i="1" dirty="0" err="1">
                <a:effectLst>
                  <a:outerShdw blurRad="38100" dist="38100" dir="2700000" algn="tl">
                    <a:srgbClr val="000000">
                      <a:alpha val="43137"/>
                    </a:srgbClr>
                  </a:outerShdw>
                </a:effectLst>
              </a:rPr>
              <a:t>pherō</a:t>
            </a:r>
            <a:r>
              <a:rPr lang="en-US" altLang="en-US" sz="2400" i="1" dirty="0">
                <a:effectLst>
                  <a:outerShdw blurRad="38100" dist="38100" dir="2700000" algn="tl">
                    <a:srgbClr val="000000">
                      <a:alpha val="43137"/>
                    </a:srgbClr>
                  </a:outerShdw>
                </a:effectLst>
              </a:rPr>
              <a:t>” = to carry</a:t>
            </a:r>
            <a:r>
              <a:rPr lang="en-US" altLang="en-US" sz="2400" dirty="0">
                <a:effectLst>
                  <a:outerShdw blurRad="38100" dist="38100" dir="2700000" algn="tl">
                    <a:srgbClr val="000000">
                      <a:alpha val="43137"/>
                    </a:srgbClr>
                  </a:outerShdw>
                </a:effectLst>
              </a:rPr>
              <a:t> </a:t>
            </a:r>
          </a:p>
          <a:p>
            <a:pPr lvl="2">
              <a:lnSpc>
                <a:spcPct val="90000"/>
              </a:lnSpc>
              <a:buFont typeface="Wingdings" panose="05000000000000000000" pitchFamily="2" charset="2"/>
              <a:buNone/>
              <a:defRPr/>
            </a:pPr>
            <a:r>
              <a:rPr lang="en-US" altLang="en-US" sz="2400" i="1" dirty="0">
                <a:effectLst>
                  <a:outerShdw blurRad="38100" dist="38100" dir="2700000" algn="tl">
                    <a:srgbClr val="000000">
                      <a:alpha val="43137"/>
                    </a:srgbClr>
                  </a:outerShdw>
                </a:effectLst>
              </a:rPr>
              <a:t>Acts 27:15,17</a:t>
            </a:r>
          </a:p>
          <a:p>
            <a:pPr lvl="2">
              <a:lnSpc>
                <a:spcPct val="90000"/>
              </a:lnSpc>
              <a:buFont typeface="Wingdings" panose="05000000000000000000" pitchFamily="2" charset="2"/>
              <a:buNone/>
              <a:defRPr/>
            </a:pPr>
            <a:endParaRPr lang="en-US" altLang="en-US" sz="2400" i="1" dirty="0">
              <a:effectLst>
                <a:outerShdw blurRad="38100" dist="38100" dir="2700000" algn="tl">
                  <a:srgbClr val="000000">
                    <a:alpha val="43137"/>
                  </a:srgbClr>
                </a:outerShdw>
              </a:effectLst>
            </a:endParaRPr>
          </a:p>
          <a:p>
            <a:pPr>
              <a:lnSpc>
                <a:spcPct val="90000"/>
              </a:lnSpc>
              <a:defRPr/>
            </a:pPr>
            <a:r>
              <a:rPr lang="en-US" altLang="en-US" sz="2400" dirty="0">
                <a:effectLst>
                  <a:outerShdw blurRad="38100" dist="38100" dir="2700000" algn="tl">
                    <a:srgbClr val="000000">
                      <a:alpha val="43137"/>
                    </a:srgbClr>
                  </a:outerShdw>
                </a:effectLst>
              </a:rPr>
              <a:t>Opposite of Knowledge of False Teachers</a:t>
            </a:r>
          </a:p>
          <a:p>
            <a:pPr lvl="1">
              <a:lnSpc>
                <a:spcPct val="90000"/>
              </a:lnSpc>
              <a:defRPr/>
            </a:pPr>
            <a:r>
              <a:rPr lang="en-US" altLang="en-US" sz="2400" i="1" dirty="0">
                <a:effectLst>
                  <a:outerShdw blurRad="38100" dist="38100" dir="2700000" algn="tl">
                    <a:srgbClr val="000000">
                      <a:alpha val="43137"/>
                    </a:srgbClr>
                  </a:outerShdw>
                </a:effectLst>
              </a:rPr>
              <a:t>Which is their own imagination</a:t>
            </a:r>
          </a:p>
          <a:p>
            <a:pPr lvl="2">
              <a:lnSpc>
                <a:spcPct val="90000"/>
              </a:lnSpc>
              <a:defRPr/>
            </a:pPr>
            <a:r>
              <a:rPr lang="en-US" altLang="en-US" sz="2400" i="1" dirty="0">
                <a:effectLst>
                  <a:outerShdw blurRad="38100" dist="38100" dir="2700000" algn="tl">
                    <a:srgbClr val="000000">
                      <a:alpha val="43137"/>
                    </a:srgbClr>
                  </a:outerShdw>
                </a:effectLst>
              </a:rPr>
              <a:t>Jer. 23:16</a:t>
            </a:r>
          </a:p>
        </p:txBody>
      </p:sp>
      <p:pic>
        <p:nvPicPr>
          <p:cNvPr id="65540" name="Picture 4" descr="TN00706_">
            <a:extLst>
              <a:ext uri="{FF2B5EF4-FFF2-40B4-BE49-F238E27FC236}">
                <a16:creationId xmlns:a16="http://schemas.microsoft.com/office/drawing/2014/main" id="{5D2694F9-AC21-4617-9A69-EF154CF24DDA}"/>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a:ext>
            </a:extLst>
          </a:blip>
          <a:srcRect/>
          <a:stretch>
            <a:fillRect/>
          </a:stretch>
        </p:blipFill>
        <p:spPr>
          <a:xfrm>
            <a:off x="5157788" y="1905000"/>
            <a:ext cx="3300412" cy="3733800"/>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CF90CC-6F37-4384-97DF-4D861D0457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78259"/>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Peter 1:19-21</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latin typeface="Calibri" panose="020F0502020204030204" pitchFamily="34" charset="0"/>
              </a:rPr>
              <a:t>19</a:t>
            </a:r>
            <a:r>
              <a:rPr lang="en-US" sz="3200" dirty="0">
                <a:effectLst>
                  <a:outerShdw blurRad="38100" dist="38100" dir="2700000" algn="tl">
                    <a:srgbClr val="000000">
                      <a:alpha val="43137"/>
                    </a:srgbClr>
                  </a:outerShdw>
                </a:effectLst>
                <a:latin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So we have the prophetic word made more sure, to which you do well to pay attention as to a lamp shining in a dark place, until the day dawns and the morning star arises in your hearts</a:t>
            </a:r>
            <a:r>
              <a:rPr lang="en-US" sz="3200" dirty="0">
                <a:effectLst>
                  <a:outerShdw blurRad="38100" dist="38100" dir="2700000" algn="tl">
                    <a:srgbClr val="000000">
                      <a:alpha val="43137"/>
                    </a:srgbClr>
                  </a:outerShdw>
                </a:effectLst>
                <a:latin typeface="Calibri" panose="020F0502020204030204" pitchFamily="34" charset="0"/>
              </a:rPr>
              <a:t>. </a:t>
            </a:r>
            <a:r>
              <a:rPr lang="en-US" sz="3200" baseline="30000" dirty="0">
                <a:latin typeface="Calibri" panose="020F0502020204030204" pitchFamily="34" charset="0"/>
              </a:rPr>
              <a:t>20</a:t>
            </a:r>
            <a:r>
              <a:rPr lang="en-US" sz="3200" dirty="0">
                <a:effectLst>
                  <a:outerShdw blurRad="38100" dist="38100" dir="2700000" algn="tl">
                    <a:srgbClr val="000000">
                      <a:alpha val="43137"/>
                    </a:srgbClr>
                  </a:outerShdw>
                </a:effectLst>
                <a:latin typeface="Calibri" panose="020F0502020204030204" pitchFamily="34" charset="0"/>
              </a:rPr>
              <a:t> But know this first of all, that no prophecy of Scripture is a matter of one’s own interpretation, </a:t>
            </a:r>
            <a:r>
              <a:rPr lang="en-US" sz="3200" baseline="30000" dirty="0">
                <a:latin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rPr>
              <a:t> for no prophecy was ever made by an act of human will, but men moved by the Holy Spirit spoke from God.”</a:t>
            </a:r>
            <a:endParaRPr lang="en-US" altLang="en-US" sz="32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675802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2FFF942D-928D-4A83-8D99-AE9014F6A2E7}"/>
              </a:ext>
            </a:extLst>
          </p:cNvPr>
          <p:cNvSpPr>
            <a:spLocks noChangeArrowheads="1"/>
          </p:cNvSpPr>
          <p:nvPr/>
        </p:nvSpPr>
        <p:spPr bwMode="auto">
          <a:xfrm>
            <a:off x="609600" y="2133600"/>
            <a:ext cx="7924800" cy="3810000"/>
          </a:xfrm>
          <a:prstGeom prst="rect">
            <a:avLst/>
          </a:prstGeom>
          <a:solidFill>
            <a:schemeClr val="folHlink"/>
          </a:solidFill>
          <a:ln w="9525">
            <a:solidFill>
              <a:schemeClr val="tx1"/>
            </a:solidFill>
            <a:miter lim="800000"/>
            <a:headEnd/>
            <a:tailEnd/>
          </a:ln>
        </p:spPr>
        <p:txBody>
          <a:bodyPr wrap="none" anchor="ct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spcBef>
                <a:spcPct val="0"/>
              </a:spcBef>
              <a:buClrTx/>
              <a:buSzTx/>
              <a:buFontTx/>
              <a:buNone/>
            </a:pPr>
            <a:endParaRPr lang="en-US" altLang="en-US" sz="2400"/>
          </a:p>
        </p:txBody>
      </p:sp>
      <p:sp>
        <p:nvSpPr>
          <p:cNvPr id="46083" name="Rectangle 3">
            <a:extLst>
              <a:ext uri="{FF2B5EF4-FFF2-40B4-BE49-F238E27FC236}">
                <a16:creationId xmlns:a16="http://schemas.microsoft.com/office/drawing/2014/main" id="{DB6AB20B-FC3B-4E0B-951B-97D78EB8BA78}"/>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dirty="0">
                <a:effectLst>
                  <a:outerShdw blurRad="38100" dist="38100" dir="2700000" algn="tl">
                    <a:srgbClr val="000000">
                      <a:alpha val="43137"/>
                    </a:srgbClr>
                  </a:outerShdw>
                </a:effectLst>
              </a:rPr>
              <a:t>AUTHORITY OF SCRIPTURE</a:t>
            </a:r>
            <a:br>
              <a:rPr lang="en-US" altLang="en-US" sz="36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V. 19</a:t>
            </a:r>
          </a:p>
        </p:txBody>
      </p:sp>
      <p:sp>
        <p:nvSpPr>
          <p:cNvPr id="66564" name="Rectangle 4">
            <a:extLst>
              <a:ext uri="{FF2B5EF4-FFF2-40B4-BE49-F238E27FC236}">
                <a16:creationId xmlns:a16="http://schemas.microsoft.com/office/drawing/2014/main" id="{853DE3F2-33F6-4C39-A925-144F4A6A1CDD}"/>
              </a:ext>
            </a:extLst>
          </p:cNvPr>
          <p:cNvSpPr>
            <a:spLocks noGrp="1" noChangeArrowheads="1"/>
          </p:cNvSpPr>
          <p:nvPr>
            <p:ph type="body" sz="half" idx="4294967295"/>
          </p:nvPr>
        </p:nvSpPr>
        <p:spPr>
          <a:xfrm>
            <a:off x="5056188" y="2362200"/>
            <a:ext cx="3402012" cy="335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2400"/>
              </a:spcAft>
            </a:pPr>
            <a:r>
              <a:rPr lang="en-US" altLang="en-US" sz="2400" b="1">
                <a:solidFill>
                  <a:schemeClr val="bg1"/>
                </a:solidFill>
                <a:effectLst/>
              </a:rPr>
              <a:t>More sure than eyewitness testimony</a:t>
            </a:r>
          </a:p>
          <a:p>
            <a:pPr>
              <a:spcBef>
                <a:spcPct val="0"/>
              </a:spcBef>
              <a:spcAft>
                <a:spcPts val="2400"/>
              </a:spcAft>
            </a:pPr>
            <a:r>
              <a:rPr lang="en-US" altLang="en-US" sz="2400" b="1">
                <a:solidFill>
                  <a:schemeClr val="bg1"/>
                </a:solidFill>
                <a:effectLst/>
              </a:rPr>
              <a:t>World is in the Dark, Scripture is the Light</a:t>
            </a:r>
          </a:p>
          <a:p>
            <a:pPr>
              <a:spcBef>
                <a:spcPct val="0"/>
              </a:spcBef>
              <a:spcAft>
                <a:spcPts val="2400"/>
              </a:spcAft>
            </a:pPr>
            <a:r>
              <a:rPr lang="en-US" altLang="en-US" sz="2400" b="1">
                <a:solidFill>
                  <a:schemeClr val="bg1"/>
                </a:solidFill>
                <a:effectLst/>
              </a:rPr>
              <a:t>Morning Star = Jesus </a:t>
            </a:r>
          </a:p>
          <a:p>
            <a:pPr lvl="1">
              <a:spcBef>
                <a:spcPct val="0"/>
              </a:spcBef>
              <a:spcAft>
                <a:spcPts val="2400"/>
              </a:spcAft>
            </a:pPr>
            <a:r>
              <a:rPr lang="en-US" altLang="en-US" sz="2800" b="1">
                <a:solidFill>
                  <a:schemeClr val="bg1"/>
                </a:solidFill>
                <a:effectLst/>
              </a:rPr>
              <a:t>Rev. 2:28; 22:16</a:t>
            </a:r>
            <a:endParaRPr lang="en-US" altLang="en-US" sz="2800" b="1">
              <a:effectLst/>
            </a:endParaRPr>
          </a:p>
        </p:txBody>
      </p:sp>
      <p:pic>
        <p:nvPicPr>
          <p:cNvPr id="66565" name="Picture 5" descr="BD20196_">
            <a:extLst>
              <a:ext uri="{FF2B5EF4-FFF2-40B4-BE49-F238E27FC236}">
                <a16:creationId xmlns:a16="http://schemas.microsoft.com/office/drawing/2014/main" id="{A0AF6312-82E6-4BCE-AA65-E8010D6A991B}"/>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a:ext>
            </a:extLst>
          </a:blip>
          <a:srcRect/>
          <a:stretch>
            <a:fillRect/>
          </a:stretch>
        </p:blipFill>
        <p:spPr>
          <a:xfrm>
            <a:off x="762000" y="2209800"/>
            <a:ext cx="3643313" cy="3673475"/>
          </a:xfrm>
        </p:spPr>
      </p:pic>
      <p:pic>
        <p:nvPicPr>
          <p:cNvPr id="66566" name="Picture 6" descr="SY01261_">
            <a:extLst>
              <a:ext uri="{FF2B5EF4-FFF2-40B4-BE49-F238E27FC236}">
                <a16:creationId xmlns:a16="http://schemas.microsoft.com/office/drawing/2014/main" id="{85C7BBFD-4BA1-43F5-9093-FEF240FA88C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3962400"/>
            <a:ext cx="1143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7" descr="j0304869">
            <a:extLst>
              <a:ext uri="{FF2B5EF4-FFF2-40B4-BE49-F238E27FC236}">
                <a16:creationId xmlns:a16="http://schemas.microsoft.com/office/drawing/2014/main" id="{86A5734C-8295-4A25-8B5C-DB0BEB98445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33800" y="2133600"/>
            <a:ext cx="1322388"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val="78107238"/>
      </p:ext>
    </p:extLst>
  </p:cSld>
  <p:clrMapOvr>
    <a:masterClrMapping/>
  </p:clrMapOvr>
  <mc:AlternateContent xmlns:mc="http://schemas.openxmlformats.org/markup-compatibility/2006" xmlns:p14="http://schemas.microsoft.com/office/powerpoint/2010/main">
    <mc:Choice Requires="p14">
      <p:transition p14:dur="0" advTm="11450"/>
    </mc:Choice>
    <mc:Fallback xmlns="">
      <p:transition advTm="1145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E84CA9-96C3-4AA2-A543-B14D4A8AAA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4579" name="Rectangle 3"/>
          <p:cNvSpPr>
            <a:spLocks noGrp="1"/>
          </p:cNvSpPr>
          <p:nvPr>
            <p:ph type="body" idx="4294967295"/>
          </p:nvPr>
        </p:nvSpPr>
        <p:spPr>
          <a:xfrm>
            <a:off x="0" y="0"/>
            <a:ext cx="9144000" cy="4724400"/>
          </a:xfrm>
        </p:spPr>
        <p:txBody>
          <a:bodyPr/>
          <a:lstStyle/>
          <a:p>
            <a:pPr marL="0" indent="0" algn="ctr" defTabSz="685800">
              <a:lnSpc>
                <a:spcPct val="90000"/>
              </a:lnSpc>
              <a:spcBef>
                <a:spcPts val="0"/>
              </a:spcBef>
              <a:spcAft>
                <a:spcPts val="1200"/>
              </a:spcAft>
              <a:buNone/>
              <a:defRPr/>
            </a:pPr>
            <a:r>
              <a:rPr lang="en-US" altLang="en-US" sz="4000" kern="1200" dirty="0">
                <a:solidFill>
                  <a:schemeClr val="tx2"/>
                </a:solidFill>
                <a:ea typeface="+mj-ea"/>
                <a:cs typeface="Calibri" panose="020F0502020204030204" pitchFamily="34" charset="0"/>
              </a:rPr>
              <a:t>Jeremiah 31:31-34</a:t>
            </a:r>
          </a:p>
          <a:p>
            <a:pPr marL="0" indent="0" algn="just">
              <a:spcBef>
                <a:spcPts val="0"/>
              </a:spcBef>
              <a:buNone/>
              <a:defRPr/>
            </a:pPr>
            <a:r>
              <a:rPr lang="en-US" dirty="0"/>
              <a:t>“Behold, days are coming,” declares the </a:t>
            </a:r>
            <a:r>
              <a:rPr lang="en-US" cap="small" dirty="0">
                <a:effectLst/>
              </a:rPr>
              <a:t>Lord</a:t>
            </a:r>
            <a:r>
              <a:rPr lang="en-US" dirty="0"/>
              <a:t>, “when I will make a </a:t>
            </a:r>
            <a:r>
              <a:rPr lang="en-US" b="1" u="sng" dirty="0">
                <a:solidFill>
                  <a:srgbClr val="FFFFCC"/>
                </a:solidFill>
              </a:rPr>
              <a:t>new covenant</a:t>
            </a:r>
            <a:r>
              <a:rPr lang="en-US" dirty="0"/>
              <a:t> </a:t>
            </a:r>
            <a:r>
              <a:rPr lang="en-US" b="1" u="sng" dirty="0">
                <a:solidFill>
                  <a:srgbClr val="FFFFCC"/>
                </a:solidFill>
              </a:rPr>
              <a:t>with the house of Israel and with the house of Judah</a:t>
            </a:r>
            <a:r>
              <a:rPr lang="en-US" dirty="0"/>
              <a:t>, </a:t>
            </a:r>
            <a:r>
              <a:rPr lang="en-US" baseline="30000" dirty="0"/>
              <a:t>32 </a:t>
            </a:r>
            <a:r>
              <a:rPr lang="en-US" dirty="0"/>
              <a:t>not like the covenant which I made with their fathers in the day I took them by the hand to bring them out of the land of Egypt, </a:t>
            </a:r>
            <a:r>
              <a:rPr lang="en-US" b="1" u="sng" dirty="0">
                <a:solidFill>
                  <a:srgbClr val="FFFFCC"/>
                </a:solidFill>
              </a:rPr>
              <a:t>My covenant which they broke</a:t>
            </a:r>
            <a:r>
              <a:rPr lang="en-US" dirty="0"/>
              <a:t>, although I was a husband to them,” declares the </a:t>
            </a:r>
            <a:r>
              <a:rPr lang="en-US" cap="small" dirty="0">
                <a:effectLst/>
              </a:rPr>
              <a:t>Lord</a:t>
            </a:r>
            <a:r>
              <a:rPr lang="en-US" dirty="0"/>
              <a:t>. </a:t>
            </a:r>
            <a:r>
              <a:rPr lang="en-US" baseline="30000" dirty="0"/>
              <a:t>33 </a:t>
            </a:r>
            <a:r>
              <a:rPr lang="en-US" dirty="0"/>
              <a:t>“But this is the covenant which I will make with the house of . . .</a:t>
            </a:r>
            <a:endParaRPr lang="en-US" dirty="0">
              <a:latin typeface="Arial" pitchFamily="34" charset="0"/>
              <a:cs typeface="Arial" pitchFamily="34" charset="0"/>
            </a:endParaRPr>
          </a:p>
        </p:txBody>
      </p:sp>
    </p:spTree>
    <p:extLst>
      <p:ext uri="{BB962C8B-B14F-4D97-AF65-F5344CB8AC3E}">
        <p14:creationId xmlns:p14="http://schemas.microsoft.com/office/powerpoint/2010/main" val="18340372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E84CA9-96C3-4AA2-A543-B14D4A8AAA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4579" name="Rectangle 3"/>
          <p:cNvSpPr>
            <a:spLocks noGrp="1"/>
          </p:cNvSpPr>
          <p:nvPr>
            <p:ph type="body" idx="4294967295"/>
          </p:nvPr>
        </p:nvSpPr>
        <p:spPr>
          <a:xfrm>
            <a:off x="0" y="0"/>
            <a:ext cx="9144000" cy="4724400"/>
          </a:xfrm>
        </p:spPr>
        <p:txBody>
          <a:bodyPr/>
          <a:lstStyle/>
          <a:p>
            <a:pPr marL="0" indent="0" algn="ctr" defTabSz="685800">
              <a:lnSpc>
                <a:spcPct val="90000"/>
              </a:lnSpc>
              <a:spcBef>
                <a:spcPts val="0"/>
              </a:spcBef>
              <a:spcAft>
                <a:spcPts val="1200"/>
              </a:spcAft>
              <a:buNone/>
              <a:defRPr/>
            </a:pPr>
            <a:r>
              <a:rPr lang="en-US" altLang="en-US" sz="4000" kern="1200" dirty="0">
                <a:solidFill>
                  <a:schemeClr val="tx2"/>
                </a:solidFill>
                <a:ea typeface="+mj-ea"/>
                <a:cs typeface="Calibri" panose="020F0502020204030204" pitchFamily="34" charset="0"/>
              </a:rPr>
              <a:t>Jeremiah 31:31-34</a:t>
            </a:r>
          </a:p>
          <a:p>
            <a:pPr marL="0" indent="0" algn="just">
              <a:spcBef>
                <a:spcPts val="0"/>
              </a:spcBef>
              <a:buNone/>
              <a:defRPr/>
            </a:pPr>
            <a:r>
              <a:rPr lang="en-US" dirty="0"/>
              <a:t>. . . Israel after those days,” declares the </a:t>
            </a:r>
            <a:r>
              <a:rPr lang="en-US" cap="small" dirty="0">
                <a:effectLst/>
              </a:rPr>
              <a:t>Lord</a:t>
            </a:r>
            <a:r>
              <a:rPr lang="en-US" dirty="0"/>
              <a:t>, “</a:t>
            </a:r>
            <a:r>
              <a:rPr lang="en-US" b="1" u="sng" dirty="0">
                <a:solidFill>
                  <a:srgbClr val="FFFFCC"/>
                </a:solidFill>
              </a:rPr>
              <a:t>I will put My law within them and on their heart I will write it</a:t>
            </a:r>
            <a:r>
              <a:rPr lang="en-US" dirty="0"/>
              <a:t>; and I will be their God, and they shall be My people. </a:t>
            </a:r>
            <a:r>
              <a:rPr lang="en-US" baseline="30000" dirty="0"/>
              <a:t>34 </a:t>
            </a:r>
            <a:r>
              <a:rPr lang="en-US" dirty="0"/>
              <a:t>They will not teach again, each man his neighbor and each man his brother, saying, ‘Know the </a:t>
            </a:r>
            <a:r>
              <a:rPr lang="en-US" cap="small" dirty="0">
                <a:effectLst/>
              </a:rPr>
              <a:t>Lord</a:t>
            </a:r>
            <a:r>
              <a:rPr lang="en-US" dirty="0"/>
              <a:t>,’ for </a:t>
            </a:r>
            <a:r>
              <a:rPr lang="en-US" b="1" u="sng" dirty="0">
                <a:solidFill>
                  <a:srgbClr val="FFFFCC"/>
                </a:solidFill>
              </a:rPr>
              <a:t>they will all know Me</a:t>
            </a:r>
            <a:r>
              <a:rPr lang="en-US" dirty="0"/>
              <a:t>, from the least of them to the greatest of them,” declares the </a:t>
            </a:r>
            <a:r>
              <a:rPr lang="en-US" cap="small" dirty="0">
                <a:effectLst/>
              </a:rPr>
              <a:t>Lord</a:t>
            </a:r>
            <a:r>
              <a:rPr lang="en-US" dirty="0"/>
              <a:t>, “for I will </a:t>
            </a:r>
            <a:r>
              <a:rPr lang="en-US" b="1" u="sng" dirty="0">
                <a:solidFill>
                  <a:srgbClr val="FFFFCC"/>
                </a:solidFill>
              </a:rPr>
              <a:t>forgive</a:t>
            </a:r>
            <a:r>
              <a:rPr lang="en-US" dirty="0"/>
              <a:t> their iniquity, and their sin I will remember no more.”</a:t>
            </a:r>
            <a:endParaRPr lang="en-US" dirty="0">
              <a:latin typeface="Arial" pitchFamily="34" charset="0"/>
              <a:cs typeface="Arial" pitchFamily="34" charset="0"/>
            </a:endParaRPr>
          </a:p>
        </p:txBody>
      </p:sp>
    </p:spTree>
    <p:extLst>
      <p:ext uri="{BB962C8B-B14F-4D97-AF65-F5344CB8AC3E}">
        <p14:creationId xmlns:p14="http://schemas.microsoft.com/office/powerpoint/2010/main" val="9460251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A0DBB-C819-4D37-A0DD-EC97388EE450}"/>
              </a:ext>
            </a:extLst>
          </p:cNvPr>
          <p:cNvSpPr>
            <a:spLocks noGrp="1"/>
          </p:cNvSpPr>
          <p:nvPr>
            <p:ph type="title"/>
          </p:nvPr>
        </p:nvSpPr>
        <p:spPr>
          <a:xfrm>
            <a:off x="685800" y="2857500"/>
            <a:ext cx="7772400" cy="1143000"/>
          </a:xfrm>
        </p:spPr>
        <p:txBody>
          <a:bodyPr/>
          <a:lstStyle/>
          <a:p>
            <a:pPr algn="ctr">
              <a:defRPr/>
            </a:pPr>
            <a:r>
              <a:rPr lang="en-US" sz="6000" dirty="0">
                <a:effectLst>
                  <a:outerShdw blurRad="38100" dist="38100" dir="2700000" algn="tl">
                    <a:srgbClr val="000000">
                      <a:alpha val="43137"/>
                    </a:srgbClr>
                  </a:outerShdw>
                </a:effectLst>
              </a:rPr>
              <a:t>CONCLUSION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55A331B-45EE-4B4A-ABEB-34F9AA91F5E0}"/>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2 PETER</a:t>
            </a:r>
          </a:p>
        </p:txBody>
      </p:sp>
      <p:sp>
        <p:nvSpPr>
          <p:cNvPr id="35843" name="Rectangle 3">
            <a:extLst>
              <a:ext uri="{FF2B5EF4-FFF2-40B4-BE49-F238E27FC236}">
                <a16:creationId xmlns:a16="http://schemas.microsoft.com/office/drawing/2014/main" id="{1DE41D1B-1DBB-451E-B53A-9C4C1D032DB2}"/>
              </a:ext>
            </a:extLst>
          </p:cNvPr>
          <p:cNvSpPr>
            <a:spLocks noChangeArrowheads="1"/>
          </p:cNvSpPr>
          <p:nvPr/>
        </p:nvSpPr>
        <p:spPr bwMode="auto">
          <a:xfrm>
            <a:off x="457200" y="1600200"/>
            <a:ext cx="5715000" cy="4724400"/>
          </a:xfrm>
          <a:prstGeom prst="rect">
            <a:avLst/>
          </a:prstGeom>
          <a:noFill/>
          <a:ln>
            <a:noFill/>
          </a:ln>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ts val="0"/>
              </a:spcBef>
              <a:spcAft>
                <a:spcPts val="3600"/>
              </a:spcAft>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Chapter 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 (1:1-2)</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Call to Growth (1:3-11)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 Statement (1:12-15)</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Coming kingdom (1:16-21)</a:t>
            </a:r>
          </a:p>
        </p:txBody>
      </p:sp>
      <p:pic>
        <p:nvPicPr>
          <p:cNvPr id="54276" name="Picture 4" descr="j0193970">
            <a:extLst>
              <a:ext uri="{FF2B5EF4-FFF2-40B4-BE49-F238E27FC236}">
                <a16:creationId xmlns:a16="http://schemas.microsoft.com/office/drawing/2014/main" id="{F0362D68-8E04-439A-BF41-7446BEC41DF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2200" y="2362200"/>
            <a:ext cx="24828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4213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29398A22-EBA4-4791-8803-F52C74008F7D}"/>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2 PETER</a:t>
            </a:r>
          </a:p>
        </p:txBody>
      </p:sp>
      <p:sp>
        <p:nvSpPr>
          <p:cNvPr id="67587" name="Rectangle 3">
            <a:extLst>
              <a:ext uri="{FF2B5EF4-FFF2-40B4-BE49-F238E27FC236}">
                <a16:creationId xmlns:a16="http://schemas.microsoft.com/office/drawing/2014/main" id="{69AF28FF-0512-4D4F-8710-E4F5B2967F55}"/>
              </a:ext>
            </a:extLst>
          </p:cNvPr>
          <p:cNvSpPr>
            <a:spLocks noChangeArrowheads="1"/>
          </p:cNvSpPr>
          <p:nvPr/>
        </p:nvSpPr>
        <p:spPr bwMode="auto">
          <a:xfrm>
            <a:off x="228600" y="3028950"/>
            <a:ext cx="5943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The Call to Maturity (2 Peter 1)</a:t>
            </a:r>
          </a:p>
        </p:txBody>
      </p:sp>
      <p:pic>
        <p:nvPicPr>
          <p:cNvPr id="67588" name="Picture 4" descr="j0193970">
            <a:extLst>
              <a:ext uri="{FF2B5EF4-FFF2-40B4-BE49-F238E27FC236}">
                <a16:creationId xmlns:a16="http://schemas.microsoft.com/office/drawing/2014/main" id="{2EA65837-BF00-49DB-899B-157275C2B97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56946" y="1828800"/>
            <a:ext cx="248225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55A331B-45EE-4B4A-ABEB-34F9AA91F5E0}"/>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2 PETER</a:t>
            </a:r>
          </a:p>
        </p:txBody>
      </p:sp>
      <p:sp>
        <p:nvSpPr>
          <p:cNvPr id="35843" name="Rectangle 3">
            <a:extLst>
              <a:ext uri="{FF2B5EF4-FFF2-40B4-BE49-F238E27FC236}">
                <a16:creationId xmlns:a16="http://schemas.microsoft.com/office/drawing/2014/main" id="{1DE41D1B-1DBB-451E-B53A-9C4C1D032DB2}"/>
              </a:ext>
            </a:extLst>
          </p:cNvPr>
          <p:cNvSpPr>
            <a:spLocks noChangeArrowheads="1"/>
          </p:cNvSpPr>
          <p:nvPr/>
        </p:nvSpPr>
        <p:spPr bwMode="auto">
          <a:xfrm>
            <a:off x="457200" y="1600200"/>
            <a:ext cx="5715000" cy="4724400"/>
          </a:xfrm>
          <a:prstGeom prst="rect">
            <a:avLst/>
          </a:prstGeom>
          <a:noFill/>
          <a:ln>
            <a:noFill/>
          </a:ln>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ts val="0"/>
              </a:spcBef>
              <a:spcAft>
                <a:spcPts val="3600"/>
              </a:spcAft>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Chapter 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 (1:1-2)</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Call to Growth (1:3-11)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 Statement (1:12-15)</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Coming kingdom (1:16-21)</a:t>
            </a:r>
          </a:p>
        </p:txBody>
      </p:sp>
      <p:pic>
        <p:nvPicPr>
          <p:cNvPr id="5" name="Picture 4" descr="j0193970">
            <a:extLst>
              <a:ext uri="{FF2B5EF4-FFF2-40B4-BE49-F238E27FC236}">
                <a16:creationId xmlns:a16="http://schemas.microsoft.com/office/drawing/2014/main" id="{3FDB8E2B-E3C5-4230-9001-DF40597EC2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56946" y="1828800"/>
            <a:ext cx="248225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55A331B-45EE-4B4A-ABEB-34F9AA91F5E0}"/>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2 PETER</a:t>
            </a:r>
          </a:p>
        </p:txBody>
      </p:sp>
      <p:sp>
        <p:nvSpPr>
          <p:cNvPr id="35843" name="Rectangle 3">
            <a:extLst>
              <a:ext uri="{FF2B5EF4-FFF2-40B4-BE49-F238E27FC236}">
                <a16:creationId xmlns:a16="http://schemas.microsoft.com/office/drawing/2014/main" id="{1DE41D1B-1DBB-451E-B53A-9C4C1D032DB2}"/>
              </a:ext>
            </a:extLst>
          </p:cNvPr>
          <p:cNvSpPr>
            <a:spLocks noChangeArrowheads="1"/>
          </p:cNvSpPr>
          <p:nvPr/>
        </p:nvSpPr>
        <p:spPr bwMode="auto">
          <a:xfrm>
            <a:off x="457200" y="1600200"/>
            <a:ext cx="5715000" cy="4724400"/>
          </a:xfrm>
          <a:prstGeom prst="rect">
            <a:avLst/>
          </a:prstGeom>
          <a:noFill/>
          <a:ln>
            <a:noFill/>
          </a:ln>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ts val="0"/>
              </a:spcBef>
              <a:spcAft>
                <a:spcPts val="3600"/>
              </a:spcAft>
              <a:defRPr/>
            </a:pPr>
            <a:r>
              <a:rPr lang="en-US" alt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Chapter 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 (1:1-2)</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Call to Growth (1:3-11)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 Statement (1:12-15)</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Coming kingdom (1:16-21)</a:t>
            </a:r>
          </a:p>
        </p:txBody>
      </p:sp>
      <p:pic>
        <p:nvPicPr>
          <p:cNvPr id="5" name="Picture 4" descr="j0193970">
            <a:extLst>
              <a:ext uri="{FF2B5EF4-FFF2-40B4-BE49-F238E27FC236}">
                <a16:creationId xmlns:a16="http://schemas.microsoft.com/office/drawing/2014/main" id="{857C2995-3107-4A28-AA64-B014F0B59BB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56946" y="1828800"/>
            <a:ext cx="248225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673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B3B7F94D-1279-43B4-9922-CD7077CA80BE}"/>
              </a:ext>
            </a:extLst>
          </p:cNvPr>
          <p:cNvSpPr>
            <a:spLocks noGrp="1" noChangeArrowheads="1"/>
          </p:cNvSpPr>
          <p:nvPr>
            <p:ph type="title" idx="4294967295"/>
          </p:nvPr>
        </p:nvSpPr>
        <p:spPr>
          <a:xfrm>
            <a:off x="685800" y="228600"/>
            <a:ext cx="7772400" cy="914400"/>
          </a:xfrm>
        </p:spPr>
        <p:txBody>
          <a:bodyPr/>
          <a:lstStyle/>
          <a:p>
            <a:pPr algn="ctr" eaLnBrk="1" hangingPunct="1">
              <a:defRPr/>
            </a:pPr>
            <a:r>
              <a:rPr lang="en-US" altLang="en-US" sz="3600" kern="1200" dirty="0">
                <a:effectLst>
                  <a:outerShdw blurRad="38100" dist="38100" dir="2700000" algn="tl">
                    <a:srgbClr val="000000">
                      <a:alpha val="43137"/>
                    </a:srgbClr>
                  </a:outerShdw>
                </a:effectLst>
              </a:rPr>
              <a:t>INTRODUCTION </a:t>
            </a:r>
            <a:br>
              <a:rPr lang="en-US" altLang="en-US" sz="3600" kern="12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(1:1-2)</a:t>
            </a:r>
            <a:endParaRPr lang="en-US" altLang="en-US" sz="3600" kern="1200" dirty="0">
              <a:solidFill>
                <a:schemeClr val="tx1"/>
              </a:solidFill>
              <a:effectLst>
                <a:outerShdw blurRad="38100" dist="38100" dir="2700000" algn="tl">
                  <a:srgbClr val="000000">
                    <a:alpha val="43137"/>
                  </a:srgbClr>
                </a:outerShdw>
              </a:effectLst>
            </a:endParaRPr>
          </a:p>
        </p:txBody>
      </p:sp>
      <p:sp>
        <p:nvSpPr>
          <p:cNvPr id="36867" name="Rectangle 3">
            <a:extLst>
              <a:ext uri="{FF2B5EF4-FFF2-40B4-BE49-F238E27FC236}">
                <a16:creationId xmlns:a16="http://schemas.microsoft.com/office/drawing/2014/main" id="{866E495D-BB7D-49DC-BB53-077FA64C48D5}"/>
              </a:ext>
            </a:extLst>
          </p:cNvPr>
          <p:cNvSpPr>
            <a:spLocks noGrp="1" noChangeArrowheads="1"/>
          </p:cNvSpPr>
          <p:nvPr>
            <p:ph type="body" idx="4294967295"/>
          </p:nvPr>
        </p:nvSpPr>
        <p:spPr>
          <a:xfrm>
            <a:off x="444500" y="2039938"/>
            <a:ext cx="3670300" cy="2778125"/>
          </a:xfrm>
        </p:spPr>
        <p:txBody>
          <a:bodyPr/>
          <a:lstStyle/>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Writer (1:1a)</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Recipients (1:1b)</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Greeting (1:2)</a:t>
            </a:r>
          </a:p>
        </p:txBody>
      </p:sp>
      <p:pic>
        <p:nvPicPr>
          <p:cNvPr id="55300" name="Picture 4" descr="BD07736_">
            <a:extLst>
              <a:ext uri="{FF2B5EF4-FFF2-40B4-BE49-F238E27FC236}">
                <a16:creationId xmlns:a16="http://schemas.microsoft.com/office/drawing/2014/main" id="{8F27EDD5-C493-4AE7-87FE-F60189AA538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76800" y="2057400"/>
            <a:ext cx="36401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55A331B-45EE-4B4A-ABEB-34F9AA91F5E0}"/>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2 PETER</a:t>
            </a:r>
          </a:p>
        </p:txBody>
      </p:sp>
      <p:sp>
        <p:nvSpPr>
          <p:cNvPr id="35843" name="Rectangle 3">
            <a:extLst>
              <a:ext uri="{FF2B5EF4-FFF2-40B4-BE49-F238E27FC236}">
                <a16:creationId xmlns:a16="http://schemas.microsoft.com/office/drawing/2014/main" id="{1DE41D1B-1DBB-451E-B53A-9C4C1D032DB2}"/>
              </a:ext>
            </a:extLst>
          </p:cNvPr>
          <p:cNvSpPr>
            <a:spLocks noChangeArrowheads="1"/>
          </p:cNvSpPr>
          <p:nvPr/>
        </p:nvSpPr>
        <p:spPr bwMode="auto">
          <a:xfrm>
            <a:off x="457200" y="1600200"/>
            <a:ext cx="5715000" cy="4724400"/>
          </a:xfrm>
          <a:prstGeom prst="rect">
            <a:avLst/>
          </a:prstGeom>
          <a:noFill/>
          <a:ln>
            <a:noFill/>
          </a:ln>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ts val="0"/>
              </a:spcBef>
              <a:spcAft>
                <a:spcPts val="3600"/>
              </a:spcAft>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Chapter 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 (1:1-2)</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Call to Growth (1:3-11)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 Statement (1:12-15)</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Coming kingdom (1:16-21)</a:t>
            </a:r>
          </a:p>
        </p:txBody>
      </p:sp>
      <p:pic>
        <p:nvPicPr>
          <p:cNvPr id="5" name="Picture 4" descr="j0193970">
            <a:extLst>
              <a:ext uri="{FF2B5EF4-FFF2-40B4-BE49-F238E27FC236}">
                <a16:creationId xmlns:a16="http://schemas.microsoft.com/office/drawing/2014/main" id="{4DFF989B-2378-462E-857E-F9C792ED8CF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56946" y="1828800"/>
            <a:ext cx="248225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642016"/>
      </p:ext>
    </p:extLst>
  </p:cSld>
  <p:clrMapOvr>
    <a:masterClrMapping/>
  </p:clrMapOvr>
</p:sld>
</file>

<file path=ppt/theme/theme1.xml><?xml version="1.0" encoding="utf-8"?>
<a:theme xmlns:a="http://schemas.openxmlformats.org/drawingml/2006/main" name="13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13_Azur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2465</TotalTime>
  <Words>2235</Words>
  <Application>Microsoft Office PowerPoint</Application>
  <PresentationFormat>On-screen Show (4:3)</PresentationFormat>
  <Paragraphs>200</Paragraphs>
  <Slides>48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Times New Roman</vt:lpstr>
      <vt:lpstr>Wingdings</vt:lpstr>
      <vt:lpstr>13_Azure</vt:lpstr>
      <vt:lpstr>2 Peter</vt:lpstr>
      <vt:lpstr>INTRODUCTORY MATTERS</vt:lpstr>
      <vt:lpstr>STRUCTURE</vt:lpstr>
      <vt:lpstr>STRUCTURE</vt:lpstr>
      <vt:lpstr>PowerPoint Presentation</vt:lpstr>
      <vt:lpstr>PowerPoint Presentation</vt:lpstr>
      <vt:lpstr>PowerPoint Presentation</vt:lpstr>
      <vt:lpstr>INTRODUCTION  (1:1-2)</vt:lpstr>
      <vt:lpstr>PowerPoint Presentation</vt:lpstr>
      <vt:lpstr>PowerPoint Presentation</vt:lpstr>
      <vt:lpstr>PowerPoint Presentation</vt:lpstr>
      <vt:lpstr>PROVISIONS FOR GROWTH  (1:3-4)</vt:lpstr>
      <vt:lpstr>PowerPoint Presentation</vt:lpstr>
      <vt:lpstr>PORTRAIT OF GROWTH 1:5-7 </vt:lpstr>
      <vt:lpstr>PowerPoint Presentation</vt:lpstr>
      <vt:lpstr> BENEFITS OF GROWTH 1:8-11</vt:lpstr>
      <vt:lpstr> BENEFITS OF GROWTH 1:8-11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PURPOSE STATEMENT  V. 12-15</vt:lpstr>
      <vt:lpstr>REMEMBRANCE</vt:lpstr>
      <vt:lpstr>PowerPoint Presentation</vt:lpstr>
      <vt:lpstr>PowerPoint Presentation</vt:lpstr>
      <vt:lpstr>RECIPIENTS</vt:lpstr>
      <vt:lpstr>PowerPoint Presentation</vt:lpstr>
      <vt:lpstr>Two Proofs the Kingdom Will Come V. 16-21</vt:lpstr>
      <vt:lpstr>Two Proofs the Kingdom Will Come V. 16-21</vt:lpstr>
      <vt:lpstr>PETER’S AUTHORITY V.16-18</vt:lpstr>
      <vt:lpstr>Two Proofs the Kingdom Will Come V. 16-21</vt:lpstr>
      <vt:lpstr>PowerPoint Presentation</vt:lpstr>
      <vt:lpstr>PowerPoint Presentation</vt:lpstr>
      <vt:lpstr>PowerPoint Presentation</vt:lpstr>
      <vt:lpstr>PowerPoint Presentation</vt:lpstr>
      <vt:lpstr>INSPIRATION OF SCRIPTURE V. 20-21</vt:lpstr>
      <vt:lpstr>PowerPoint Presentation</vt:lpstr>
      <vt:lpstr>AUTHORITY OF SCRIPTURE V. 19</vt:lpstr>
      <vt:lpstr>PowerPoint Presentation</vt:lpstr>
      <vt:lpstr>PowerPoint Presentation</vt:lpstr>
      <vt:lpstr>PowerPoint Presentation</vt:lpstr>
      <vt:lpstr>CONCLUSION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04-2 Peter 1v1-11</dc:title>
  <dc:creator>A. Woods</dc:creator>
  <cp:lastModifiedBy>Andy Woods</cp:lastModifiedBy>
  <cp:revision>182</cp:revision>
  <cp:lastPrinted>2020-02-11T19:53:30Z</cp:lastPrinted>
  <dcterms:created xsi:type="dcterms:W3CDTF">2008-02-23T18:28:51Z</dcterms:created>
  <dcterms:modified xsi:type="dcterms:W3CDTF">2020-02-11T21:20:24Z</dcterms:modified>
</cp:coreProperties>
</file>