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1"/>
  </p:notesMasterIdLst>
  <p:handoutMasterIdLst>
    <p:handoutMasterId r:id="rId62"/>
  </p:handoutMasterIdLst>
  <p:sldIdLst>
    <p:sldId id="256" r:id="rId2"/>
    <p:sldId id="257" r:id="rId3"/>
    <p:sldId id="5612" r:id="rId4"/>
    <p:sldId id="258" r:id="rId5"/>
    <p:sldId id="5604" r:id="rId6"/>
    <p:sldId id="5613" r:id="rId7"/>
    <p:sldId id="5614" r:id="rId8"/>
    <p:sldId id="260" r:id="rId9"/>
    <p:sldId id="5615" r:id="rId10"/>
    <p:sldId id="261" r:id="rId11"/>
    <p:sldId id="5648" r:id="rId12"/>
    <p:sldId id="5654" r:id="rId13"/>
    <p:sldId id="325" r:id="rId14"/>
    <p:sldId id="5647" r:id="rId15"/>
    <p:sldId id="5649" r:id="rId16"/>
    <p:sldId id="5616" r:id="rId17"/>
    <p:sldId id="3090" r:id="rId18"/>
    <p:sldId id="270" r:id="rId19"/>
    <p:sldId id="5551" r:id="rId20"/>
    <p:sldId id="2927" r:id="rId21"/>
    <p:sldId id="4736" r:id="rId22"/>
    <p:sldId id="3088" r:id="rId23"/>
    <p:sldId id="262" r:id="rId24"/>
    <p:sldId id="5634" r:id="rId25"/>
    <p:sldId id="3093" r:id="rId26"/>
    <p:sldId id="5639" r:id="rId27"/>
    <p:sldId id="5635" r:id="rId28"/>
    <p:sldId id="5646" r:id="rId29"/>
    <p:sldId id="5121" r:id="rId30"/>
    <p:sldId id="5636" r:id="rId31"/>
    <p:sldId id="5265" r:id="rId32"/>
    <p:sldId id="5643" r:id="rId33"/>
    <p:sldId id="5650" r:id="rId34"/>
    <p:sldId id="5651" r:id="rId35"/>
    <p:sldId id="3095" r:id="rId36"/>
    <p:sldId id="3094" r:id="rId37"/>
    <p:sldId id="5637" r:id="rId38"/>
    <p:sldId id="2921" r:id="rId39"/>
    <p:sldId id="5644" r:id="rId40"/>
    <p:sldId id="5652" r:id="rId41"/>
    <p:sldId id="5653" r:id="rId42"/>
    <p:sldId id="5645" r:id="rId43"/>
    <p:sldId id="5655" r:id="rId44"/>
    <p:sldId id="5617" r:id="rId45"/>
    <p:sldId id="272" r:id="rId46"/>
    <p:sldId id="263" r:id="rId47"/>
    <p:sldId id="5618" r:id="rId48"/>
    <p:sldId id="264" r:id="rId49"/>
    <p:sldId id="265" r:id="rId50"/>
    <p:sldId id="5619" r:id="rId51"/>
    <p:sldId id="404" r:id="rId52"/>
    <p:sldId id="5620" r:id="rId53"/>
    <p:sldId id="267" r:id="rId54"/>
    <p:sldId id="5621" r:id="rId55"/>
    <p:sldId id="268" r:id="rId56"/>
    <p:sldId id="5642" r:id="rId57"/>
    <p:sldId id="269" r:id="rId58"/>
    <p:sldId id="5602" r:id="rId59"/>
    <p:sldId id="5640"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7" autoAdjust="0"/>
    <p:restoredTop sz="96353" autoAdjust="0"/>
  </p:normalViewPr>
  <p:slideViewPr>
    <p:cSldViewPr>
      <p:cViewPr varScale="1">
        <p:scale>
          <a:sx n="106" d="100"/>
          <a:sy n="106" d="100"/>
        </p:scale>
        <p:origin x="12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a:t>
            </a:r>
          </a:p>
          <a:p>
            <a:pPr>
              <a:defRPr/>
            </a:pPr>
            <a:r>
              <a:rPr lang="en-US" dirty="0"/>
              <a:t>01-15-2020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1/15/2020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394828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123869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19080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5" r:id="rId5"/>
    <p:sldLayoutId id="2147483816" r:id="rId6"/>
    <p:sldLayoutId id="2147483817"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1939925"/>
            <a:ext cx="35052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b="1" u="sng" dirty="0">
                <a:solidFill>
                  <a:srgbClr val="FFFFCC"/>
                </a:solidFill>
              </a:rPr>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extLst>
      <p:ext uri="{BB962C8B-B14F-4D97-AF65-F5344CB8AC3E}">
        <p14:creationId xmlns:p14="http://schemas.microsoft.com/office/powerpoint/2010/main" val="28224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5DA11-AC36-4082-A3A5-7FF1DD334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1:1</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pPr>
            <a:r>
              <a:rPr lang="en-US" sz="3600" dirty="0">
                <a:effectLst>
                  <a:outerShdw blurRad="38100" dist="38100" dir="2700000" algn="tl">
                    <a:srgbClr val="000000">
                      <a:alpha val="43137"/>
                    </a:srgbClr>
                  </a:outerShdw>
                </a:effectLst>
              </a:rPr>
              <a:t>“To those who reside as aliens, scattered throughout </a:t>
            </a:r>
            <a:r>
              <a:rPr lang="en-US" sz="3600" b="1" u="sng" dirty="0">
                <a:solidFill>
                  <a:srgbClr val="FFFFCC"/>
                </a:solidFill>
                <a:effectLst>
                  <a:outerShdw blurRad="38100" dist="38100" dir="2700000" algn="tl">
                    <a:srgbClr val="000000">
                      <a:alpha val="43137"/>
                    </a:srgbClr>
                  </a:outerShdw>
                </a:effectLst>
              </a:rPr>
              <a:t>Pontus, Galatia, Cappadocia, Asia, and Bithynia</a:t>
            </a:r>
            <a:r>
              <a:rPr lang="en-US" sz="3600" dirty="0">
                <a:effectLst>
                  <a:outerShdw blurRad="38100" dist="38100" dir="2700000" algn="tl">
                    <a:srgbClr val="000000">
                      <a:alpha val="43137"/>
                    </a:srgbClr>
                  </a:outerShdw>
                </a:effectLst>
              </a:rPr>
              <a:t>, who are chosen.”</a:t>
            </a:r>
          </a:p>
        </p:txBody>
      </p:sp>
      <p:pic>
        <p:nvPicPr>
          <p:cNvPr id="6" name="Picture 6" descr="http://www.maggiesnotebook.com/wp-content/uploads/2011/08/Apostle_John_35.jpg">
            <a:extLst>
              <a:ext uri="{FF2B5EF4-FFF2-40B4-BE49-F238E27FC236}">
                <a16:creationId xmlns:a16="http://schemas.microsoft.com/office/drawing/2014/main" id="{1FBA31CC-9D1D-46AD-A1C8-E48E8ED037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547" y="3048000"/>
            <a:ext cx="1508906" cy="18288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342036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3DB1C-8DA1-4FA2-8F10-4EF8CE77E93A}"/>
              </a:ext>
            </a:extLst>
          </p:cNvPr>
          <p:cNvPicPr>
            <a:picLocks noChangeAspect="1"/>
          </p:cNvPicPr>
          <p:nvPr/>
        </p:nvPicPr>
        <p:blipFill>
          <a:blip r:embed="rId2"/>
          <a:stretch>
            <a:fillRect/>
          </a:stretch>
        </p:blipFill>
        <p:spPr>
          <a:xfrm>
            <a:off x="141276" y="228600"/>
            <a:ext cx="8861448" cy="6400800"/>
          </a:xfrm>
          <a:prstGeom prst="rect">
            <a:avLst/>
          </a:prstGeom>
        </p:spPr>
      </p:pic>
      <p:sp>
        <p:nvSpPr>
          <p:cNvPr id="14340" name="Oval 7">
            <a:extLst>
              <a:ext uri="{FF2B5EF4-FFF2-40B4-BE49-F238E27FC236}">
                <a16:creationId xmlns:a16="http://schemas.microsoft.com/office/drawing/2014/main" id="{511F92C6-95F2-4289-9F7B-2B045C9E90A2}"/>
              </a:ext>
            </a:extLst>
          </p:cNvPr>
          <p:cNvSpPr>
            <a:spLocks noChangeArrowheads="1"/>
          </p:cNvSpPr>
          <p:nvPr/>
        </p:nvSpPr>
        <p:spPr bwMode="auto">
          <a:xfrm>
            <a:off x="5334000" y="1371600"/>
            <a:ext cx="3276600" cy="2057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Acts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n-US" dirty="0">
                <a:effectLst>
                  <a:outerShdw blurRad="38100" dist="38100" dir="2700000" algn="tl">
                    <a:srgbClr val="000000">
                      <a:alpha val="43137"/>
                    </a:srgbClr>
                  </a:outerShdw>
                </a:effectLst>
              </a:rPr>
              <a:t>But Saul began ravaging the church, entering house after house, and dragging off men and women, he would put them in prison. </a:t>
            </a:r>
            <a:r>
              <a:rPr lang="en-US" baseline="30000" dirty="0">
                <a:effectLst/>
              </a:rPr>
              <a:t>4</a:t>
            </a:r>
            <a:r>
              <a:rPr lang="en-US" dirty="0">
                <a:effectLst>
                  <a:outerShdw blurRad="38100" dist="38100" dir="2700000" algn="tl">
                    <a:srgbClr val="000000">
                      <a:alpha val="43137"/>
                    </a:srgbClr>
                  </a:outerShdw>
                </a:effectLst>
              </a:rPr>
              <a:t> Therefore, those who had been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went about preaching the word…</a:t>
            </a:r>
            <a:r>
              <a:rPr lang="en-US" baseline="30000" dirty="0">
                <a:effectLst/>
              </a:rPr>
              <a:t>19 </a:t>
            </a:r>
            <a:r>
              <a:rPr lang="en-US" dirty="0">
                <a:effectLst>
                  <a:outerShdw blurRad="38100" dist="38100" dir="2700000" algn="tl">
                    <a:srgbClr val="000000">
                      <a:alpha val="43137"/>
                    </a:srgbClr>
                  </a:outerShdw>
                </a:effectLst>
              </a:rPr>
              <a:t>So then those who were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1667580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extLst>
      <p:ext uri="{BB962C8B-B14F-4D97-AF65-F5344CB8AC3E}">
        <p14:creationId xmlns:p14="http://schemas.microsoft.com/office/powerpoint/2010/main" val="69436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07699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E3912-2474-4159-819F-0E150D10F5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1" y="0"/>
            <a:ext cx="9144000" cy="32766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5:13</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“She who is in </a:t>
            </a:r>
            <a:r>
              <a:rPr lang="en-US" sz="3600" b="1" u="sng" dirty="0">
                <a:solidFill>
                  <a:srgbClr val="FFFFCC"/>
                </a:solidFill>
                <a:effectLst>
                  <a:outerShdw blurRad="38100" dist="38100" dir="2700000" algn="tl">
                    <a:srgbClr val="000000">
                      <a:alpha val="43137"/>
                    </a:srgbClr>
                  </a:outerShdw>
                </a:effectLst>
              </a:rPr>
              <a:t>Babylon</a:t>
            </a:r>
            <a:r>
              <a:rPr lang="en-US" sz="3600" dirty="0">
                <a:effectLst>
                  <a:outerShdw blurRad="38100" dist="38100" dir="2700000" algn="tl">
                    <a:srgbClr val="000000">
                      <a:alpha val="43137"/>
                    </a:srgbClr>
                  </a:outerShdw>
                </a:effectLst>
              </a:rPr>
              <a:t>, chosen together with you, sends you greetings, and </a:t>
            </a:r>
            <a:r>
              <a:rPr lang="en-US" sz="3600" i="1" dirty="0">
                <a:effectLst>
                  <a:outerShdw blurRad="38100" dist="38100" dir="2700000" algn="tl">
                    <a:srgbClr val="000000">
                      <a:alpha val="43137"/>
                    </a:srgbClr>
                  </a:outerShdw>
                </a:effectLst>
              </a:rPr>
              <a:t>so does</a:t>
            </a:r>
            <a:r>
              <a:rPr lang="en-US" sz="3600" dirty="0">
                <a:effectLst>
                  <a:outerShdw blurRad="38100" dist="38100" dir="2700000" algn="tl">
                    <a:srgbClr val="000000">
                      <a:alpha val="43137"/>
                    </a:srgbClr>
                  </a:outerShdw>
                </a:effectLst>
              </a:rPr>
              <a:t> my son, Mark.”</a:t>
            </a:r>
          </a:p>
        </p:txBody>
      </p:sp>
      <p:pic>
        <p:nvPicPr>
          <p:cNvPr id="6" name="Picture 6" descr="http://www.maggiesnotebook.com/wp-content/uploads/2011/08/Apostle_John_35.jpg">
            <a:extLst>
              <a:ext uri="{FF2B5EF4-FFF2-40B4-BE49-F238E27FC236}">
                <a16:creationId xmlns:a16="http://schemas.microsoft.com/office/drawing/2014/main" id="{58055913-660A-4B30-B792-7358E79822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8931" y="2514600"/>
            <a:ext cx="1886138" cy="22860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07687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A724B01-19E2-47A3-B4A1-6C4784C94916}"/>
              </a:ext>
            </a:extLst>
          </p:cNvPr>
          <p:cNvSpPr>
            <a:spLocks noGrp="1" noChangeArrowheads="1"/>
          </p:cNvSpPr>
          <p:nvPr>
            <p:ph type="title"/>
          </p:nvPr>
        </p:nvSpPr>
        <p:spPr>
          <a:xfrm>
            <a:off x="685800" y="228600"/>
            <a:ext cx="7772400" cy="1143000"/>
          </a:xfrm>
        </p:spPr>
        <p:txBody>
          <a:bodyPr/>
          <a:lstStyle/>
          <a:p>
            <a:pPr algn="ctr" eaLnBrk="1" hangingPunct="1"/>
            <a:r>
              <a:rPr lang="en-US" altLang="en-US" sz="3600"/>
              <a:t>MAP OF NEAR EAST</a:t>
            </a:r>
          </a:p>
        </p:txBody>
      </p:sp>
      <p:pic>
        <p:nvPicPr>
          <p:cNvPr id="20483" name="Content Placeholder 5" descr="babylon map.gif">
            <a:extLst>
              <a:ext uri="{FF2B5EF4-FFF2-40B4-BE49-F238E27FC236}">
                <a16:creationId xmlns:a16="http://schemas.microsoft.com/office/drawing/2014/main" id="{5CAC690C-847B-4924-AE2B-F5DFD58B2C6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t="1295" b="39117"/>
          <a:stretch>
            <a:fillRect/>
          </a:stretch>
        </p:blipFill>
        <p:spPr>
          <a:xfrm>
            <a:off x="622789" y="1447800"/>
            <a:ext cx="7898423" cy="4572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2" name="Oval 7">
            <a:extLst>
              <a:ext uri="{FF2B5EF4-FFF2-40B4-BE49-F238E27FC236}">
                <a16:creationId xmlns:a16="http://schemas.microsoft.com/office/drawing/2014/main" id="{C3F49362-B893-4EC3-B9DC-F72769D4A1D2}"/>
              </a:ext>
            </a:extLst>
          </p:cNvPr>
          <p:cNvSpPr>
            <a:spLocks noChangeArrowheads="1"/>
          </p:cNvSpPr>
          <p:nvPr/>
        </p:nvSpPr>
        <p:spPr bwMode="auto">
          <a:xfrm>
            <a:off x="5410200" y="49530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5349741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600200"/>
            <a:ext cx="8305800" cy="28194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1 Peter 5:13</a:t>
            </a:r>
            <a:r>
              <a:rPr lang="en-US" dirty="0">
                <a:effectLst/>
              </a:rPr>
              <a:t> (RSB:NASB1995U): </a:t>
            </a:r>
            <a:r>
              <a:rPr lang="en-US" b="1" dirty="0">
                <a:solidFill>
                  <a:srgbClr val="FFFFCC"/>
                </a:solidFill>
                <a:effectLst>
                  <a:outerShdw blurRad="38100" dist="38100" dir="2700000" algn="tl">
                    <a:srgbClr val="000000">
                      <a:alpha val="43137"/>
                    </a:srgbClr>
                  </a:outerShdw>
                </a:effectLst>
              </a:rPr>
              <a:t>5:13</a:t>
            </a:r>
            <a:r>
              <a:rPr lang="en-US" dirty="0">
                <a:effectLst/>
              </a:rPr>
              <a:t> </a:t>
            </a:r>
            <a:r>
              <a:rPr lang="en-US" b="1" i="1" dirty="0">
                <a:solidFill>
                  <a:srgbClr val="FFFFCC"/>
                </a:solidFill>
                <a:effectLst>
                  <a:outerShdw blurRad="38100" dist="38100" dir="2700000" algn="tl">
                    <a:srgbClr val="000000">
                      <a:alpha val="43137"/>
                    </a:srgbClr>
                  </a:outerShdw>
                </a:effectLst>
              </a:rPr>
              <a:t>She who is in Babylon</a:t>
            </a:r>
            <a:r>
              <a:rPr lang="en-US" dirty="0">
                <a:effectLst/>
              </a:rPr>
              <a:t>. The church in </a:t>
            </a:r>
            <a:r>
              <a:rPr lang="en-US" b="1" u="sng" dirty="0">
                <a:solidFill>
                  <a:srgbClr val="FFFFCC"/>
                </a:solidFill>
                <a:effectLst/>
              </a:rPr>
              <a:t>Rome</a:t>
            </a:r>
            <a:r>
              <a:rPr lang="en-US" dirty="0">
                <a:effectLst/>
              </a:rPr>
              <a:t>, where Peter evidently was writing this letter. My son, Mark. John Mark, the writer of the gospel, who was not Peter’s natural son but his son in the faith</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28608107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46047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5DA11-AC36-4082-A3A5-7FF1DD334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1:1</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pPr>
            <a:r>
              <a:rPr lang="en-US" sz="3600" dirty="0">
                <a:effectLst>
                  <a:outerShdw blurRad="38100" dist="38100" dir="2700000" algn="tl">
                    <a:srgbClr val="000000">
                      <a:alpha val="43137"/>
                    </a:srgbClr>
                  </a:outerShdw>
                </a:effectLst>
              </a:rPr>
              <a:t>“To those who reside as aliens, scattered throughout </a:t>
            </a:r>
            <a:r>
              <a:rPr lang="en-US" sz="3600" b="1" u="sng" dirty="0">
                <a:solidFill>
                  <a:srgbClr val="FFFFCC"/>
                </a:solidFill>
                <a:effectLst>
                  <a:outerShdw blurRad="38100" dist="38100" dir="2700000" algn="tl">
                    <a:srgbClr val="000000">
                      <a:alpha val="43137"/>
                    </a:srgbClr>
                  </a:outerShdw>
                </a:effectLst>
              </a:rPr>
              <a:t>Pontus, Galatia, Cappadocia, Asia, and Bithynia</a:t>
            </a:r>
            <a:r>
              <a:rPr lang="en-US" sz="3600" dirty="0">
                <a:effectLst>
                  <a:outerShdw blurRad="38100" dist="38100" dir="2700000" algn="tl">
                    <a:srgbClr val="000000">
                      <a:alpha val="43137"/>
                    </a:srgbClr>
                  </a:outerShdw>
                </a:effectLst>
              </a:rPr>
              <a:t>, who are chosen.”</a:t>
            </a:r>
          </a:p>
        </p:txBody>
      </p:sp>
      <p:pic>
        <p:nvPicPr>
          <p:cNvPr id="6" name="Picture 6" descr="http://www.maggiesnotebook.com/wp-content/uploads/2011/08/Apostle_John_35.jpg">
            <a:extLst>
              <a:ext uri="{FF2B5EF4-FFF2-40B4-BE49-F238E27FC236}">
                <a16:creationId xmlns:a16="http://schemas.microsoft.com/office/drawing/2014/main" id="{1FBA31CC-9D1D-46AD-A1C8-E48E8ED037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547" y="3048000"/>
            <a:ext cx="1508906" cy="18288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357251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D8A6B7-2589-45E0-958C-46928B856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2246656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238487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37562808-5625-4685-A2EE-D1BA9F99F90A}"/>
              </a:ext>
            </a:extLst>
          </p:cNvPr>
          <p:cNvSpPr/>
          <p:nvPr/>
        </p:nvSpPr>
        <p:spPr>
          <a:xfrm>
            <a:off x="0" y="0"/>
            <a:ext cx="9144000" cy="4806444"/>
          </a:xfrm>
          <a:prstGeom prst="rect">
            <a:avLst/>
          </a:prstGeom>
        </p:spPr>
        <p:txBody>
          <a:bodyPr wrap="square">
            <a:spAutoFit/>
          </a:bodyPr>
          <a:lstStyle/>
          <a:p>
            <a:pPr marL="0" marR="0" algn="ctr">
              <a:lnSpc>
                <a:spcPct val="115000"/>
              </a:lnSpc>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4:24–25 </a:t>
            </a:r>
          </a:p>
          <a:p>
            <a:pPr marL="0" marR="0" algn="just">
              <a:spcBef>
                <a:spcPts val="0"/>
              </a:spcBef>
              <a:spcAft>
                <a:spcPts val="0"/>
              </a:spcAft>
            </a:pPr>
            <a:r>
              <a:rPr lang="en-US" sz="3600" baseline="30000" dirty="0">
                <a:latin typeface="Calibri" panose="020F0502020204030204" pitchFamily="34" charset="0"/>
              </a:rPr>
              <a:t>24</a:t>
            </a:r>
            <a:r>
              <a:rPr lang="en-US" sz="3600" dirty="0">
                <a:latin typeface="Calibri" panose="020F0502020204030204" pitchFamily="34" charset="0"/>
              </a:rPr>
              <a:t> This is </a:t>
            </a:r>
            <a:r>
              <a:rPr lang="en-US" sz="3600" b="1" u="sng" dirty="0">
                <a:solidFill>
                  <a:srgbClr val="FFFFCC"/>
                </a:solidFill>
                <a:latin typeface="Calibri" panose="020F0502020204030204" pitchFamily="34" charset="0"/>
              </a:rPr>
              <a:t>allegorically speaking</a:t>
            </a:r>
            <a:r>
              <a:rPr lang="en-US" sz="3600" dirty="0">
                <a:latin typeface="Calibri" panose="020F0502020204030204" pitchFamily="34" charset="0"/>
              </a:rPr>
              <a:t>, for these </a:t>
            </a:r>
            <a:r>
              <a:rPr lang="en-US" sz="3600" i="1" dirty="0">
                <a:latin typeface="Calibri" panose="020F0502020204030204" pitchFamily="34" charset="0"/>
              </a:rPr>
              <a:t>women</a:t>
            </a:r>
            <a:r>
              <a:rPr lang="en-US" sz="3600" dirty="0">
                <a:latin typeface="Calibri" panose="020F0502020204030204" pitchFamily="34" charset="0"/>
              </a:rPr>
              <a:t> are two covenants: one </a:t>
            </a:r>
            <a:r>
              <a:rPr lang="en-US" sz="3600" i="1" dirty="0">
                <a:latin typeface="Calibri" panose="020F0502020204030204" pitchFamily="34" charset="0"/>
              </a:rPr>
              <a:t>proceeding</a:t>
            </a:r>
            <a:r>
              <a:rPr lang="en-US" sz="3600" dirty="0">
                <a:latin typeface="Calibri" panose="020F0502020204030204" pitchFamily="34" charset="0"/>
              </a:rPr>
              <a:t> from Mount Sinai bearing children who are to be slaves; she is Hagar. </a:t>
            </a:r>
            <a:r>
              <a:rPr lang="en-US" sz="3600" baseline="30000" dirty="0">
                <a:latin typeface="Calibri" panose="020F0502020204030204" pitchFamily="34" charset="0"/>
              </a:rPr>
              <a:t>25</a:t>
            </a:r>
            <a:r>
              <a:rPr lang="en-US" sz="3600" dirty="0">
                <a:latin typeface="Calibri" panose="020F0502020204030204" pitchFamily="34" charset="0"/>
              </a:rPr>
              <a:t> Now this Hagar is Mount Sinai in Arabia and </a:t>
            </a:r>
            <a:r>
              <a:rPr lang="en-US" sz="3600" b="1" u="sng" dirty="0">
                <a:solidFill>
                  <a:srgbClr val="FFFFCC"/>
                </a:solidFill>
                <a:latin typeface="Calibri" panose="020F0502020204030204" pitchFamily="34" charset="0"/>
              </a:rPr>
              <a:t>corresponds</a:t>
            </a:r>
            <a:r>
              <a:rPr lang="en-US" sz="3600" dirty="0">
                <a:latin typeface="Calibri" panose="020F0502020204030204" pitchFamily="34" charset="0"/>
              </a:rPr>
              <a:t> to the present Jerusalem, for she is in slavery with her children.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291069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called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5142" y="3048000"/>
            <a:ext cx="2393717" cy="1828800"/>
          </a:xfrm>
          <a:prstGeom prst="rect">
            <a:avLst/>
          </a:prstGeom>
        </p:spPr>
      </p:pic>
    </p:spTree>
    <p:extLst>
      <p:ext uri="{BB962C8B-B14F-4D97-AF65-F5344CB8AC3E}">
        <p14:creationId xmlns:p14="http://schemas.microsoft.com/office/powerpoint/2010/main" val="12498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67160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3963804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2:7-8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on the contrary, seeing that I had been entrusted with the gospel to the uncircumcised,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as Peter had been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effectually worked for Peter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apostleship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effectually worked for me also to the Gentiles).”</a:t>
            </a:r>
          </a:p>
        </p:txBody>
      </p:sp>
    </p:spTree>
    <p:extLst>
      <p:ext uri="{BB962C8B-B14F-4D97-AF65-F5344CB8AC3E}">
        <p14:creationId xmlns:p14="http://schemas.microsoft.com/office/powerpoint/2010/main" val="15369050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0" y="1143000"/>
            <a:ext cx="9144000" cy="4876800"/>
          </a:xfrm>
        </p:spPr>
        <p:txBody>
          <a:bodyPr/>
          <a:lstStyle/>
          <a:p>
            <a:pPr marL="457200" indent="-457200">
              <a:spcBef>
                <a:spcPts val="0"/>
              </a:spcBef>
              <a:spcAft>
                <a:spcPts val="1200"/>
              </a:spcAft>
              <a:defRPr/>
            </a:pPr>
            <a:r>
              <a:rPr lang="en-US" sz="2800" dirty="0">
                <a:effectLst>
                  <a:outerShdw blurRad="38100" dist="38100" dir="2700000" algn="tl">
                    <a:srgbClr val="000000">
                      <a:alpha val="43137"/>
                    </a:srgbClr>
                  </a:outerShdw>
                </a:effectLst>
              </a:rPr>
              <a:t>Herodotus gives Babylon’s measurements (450 B.C.)</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Alexander the Great visits and dies in Babylon (323 B.C.)</a:t>
            </a:r>
          </a:p>
          <a:p>
            <a:pPr marL="457200" indent="-457200">
              <a:spcBef>
                <a:spcPts val="0"/>
              </a:spcBef>
              <a:spcAft>
                <a:spcPts val="1200"/>
              </a:spcAft>
              <a:defRPr/>
            </a:pPr>
            <a:r>
              <a:rPr lang="en-US" sz="2800" dirty="0" err="1">
                <a:effectLst>
                  <a:outerShdw blurRad="38100" dist="38100" dir="2700000" algn="tl">
                    <a:srgbClr val="000000">
                      <a:alpha val="43137"/>
                    </a:srgbClr>
                  </a:outerShdw>
                </a:effectLst>
              </a:rPr>
              <a:t>Seleucus</a:t>
            </a:r>
            <a:r>
              <a:rPr lang="en-US" sz="2800" dirty="0">
                <a:effectLst>
                  <a:outerShdw blurRad="38100" dist="38100" dir="2700000" algn="tl">
                    <a:srgbClr val="000000">
                      <a:alpha val="43137"/>
                    </a:srgbClr>
                  </a:outerShdw>
                </a:effectLst>
              </a:rPr>
              <a:t> seizes Babylon (312 B.C.)</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Strabo pronounces Babylon’s hanging gardens as one of “seven wonders of the world” (25 B.C) </a:t>
            </a:r>
          </a:p>
          <a:p>
            <a:pPr marL="457200" indent="-457200">
              <a:spcBef>
                <a:spcPts val="0"/>
              </a:spcBef>
              <a:spcAft>
                <a:spcPts val="1200"/>
              </a:spcAft>
              <a:defRPr/>
            </a:pPr>
            <a:r>
              <a:rPr lang="en-US" sz="2800" b="1" u="sng" dirty="0">
                <a:solidFill>
                  <a:srgbClr val="FFFFCC"/>
                </a:solidFill>
                <a:effectLst>
                  <a:outerShdw blurRad="38100" dist="38100" dir="2700000" algn="tl">
                    <a:srgbClr val="000000">
                      <a:alpha val="43137"/>
                    </a:srgbClr>
                  </a:outerShdw>
                </a:effectLst>
              </a:rPr>
              <a:t>Babylonians present on Pentecost (Acts 2:9)</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Talmud promulgated from Babylon (A.D. 500)</a:t>
            </a:r>
          </a:p>
          <a:p>
            <a:pPr marL="457200" indent="-457200">
              <a:spcBef>
                <a:spcPts val="0"/>
              </a:spcBef>
              <a:spcAft>
                <a:spcPts val="1200"/>
              </a:spcAft>
              <a:defRPr/>
            </a:pPr>
            <a:r>
              <a:rPr lang="en-US" sz="2800" dirty="0" err="1">
                <a:effectLst>
                  <a:outerShdw blurRad="38100" dist="38100" dir="2700000" algn="tl">
                    <a:srgbClr val="000000">
                      <a:alpha val="43137"/>
                    </a:srgbClr>
                  </a:outerShdw>
                </a:effectLst>
              </a:rPr>
              <a:t>Haukal</a:t>
            </a:r>
            <a:r>
              <a:rPr lang="en-US" sz="2800" dirty="0">
                <a:effectLst>
                  <a:outerShdw blurRad="38100" dist="38100" dir="2700000" algn="tl">
                    <a:srgbClr val="000000">
                      <a:alpha val="43137"/>
                    </a:srgbClr>
                  </a:outerShdw>
                </a:effectLst>
              </a:rPr>
              <a:t> mentions Babylonian village (A.D. 917)</a:t>
            </a:r>
          </a:p>
          <a:p>
            <a:pPr marL="457200" indent="-457200">
              <a:spcBef>
                <a:spcPts val="0"/>
              </a:spcBef>
              <a:spcAft>
                <a:spcPts val="1200"/>
              </a:spcAft>
              <a:defRPr/>
            </a:pPr>
            <a:r>
              <a:rPr lang="en-US" sz="2800" dirty="0">
                <a:effectLst>
                  <a:outerShdw blurRad="38100" dist="38100" dir="2700000" algn="tl">
                    <a:srgbClr val="000000">
                      <a:alpha val="43137"/>
                    </a:srgbClr>
                  </a:outerShdw>
                </a:effectLst>
              </a:rPr>
              <a:t>Babylon known as “Two Mosques” and “</a:t>
            </a:r>
            <a:r>
              <a:rPr lang="en-US" sz="2800" dirty="0" err="1">
                <a:effectLst>
                  <a:outerShdw blurRad="38100" dist="38100" dir="2700000" algn="tl">
                    <a:srgbClr val="000000">
                      <a:alpha val="43137"/>
                    </a:srgbClr>
                  </a:outerShdw>
                </a:effectLst>
              </a:rPr>
              <a:t>Hilah</a:t>
            </a:r>
            <a:r>
              <a:rPr lang="en-US" sz="2800" dirty="0">
                <a:effectLst>
                  <a:outerShdw blurRad="38100" dist="38100" dir="2700000" algn="tl">
                    <a:srgbClr val="000000">
                      <a:alpha val="43137"/>
                    </a:srgbClr>
                  </a:outerShdw>
                </a:effectLst>
              </a:rPr>
              <a:t>” (A.D. 1100)</a:t>
            </a:r>
          </a:p>
        </p:txBody>
      </p:sp>
      <p:sp>
        <p:nvSpPr>
          <p:cNvPr id="173060" name="Text Box 4"/>
          <p:cNvSpPr txBox="1">
            <a:spLocks noChangeArrowheads="1"/>
          </p:cNvSpPr>
          <p:nvPr/>
        </p:nvSpPr>
        <p:spPr bwMode="auto">
          <a:xfrm>
            <a:off x="0" y="63246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Hitchcock and Ice,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Truth Behind Left Behind</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4071524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2:9-11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Parthians and Medes and Elamites, and residents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Mesopotamia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Judea and Cappadocia, Pontus and Asia,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Phrygia and Pamphylia, Egypt and the districts of Libya around Cyrene, and visitors from Rome, both Jews and proselytes,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Cretans and Arabs—we hear them in our own tongues speaking of the mighty deeds of God.”</a:t>
            </a:r>
          </a:p>
        </p:txBody>
      </p:sp>
    </p:spTree>
    <p:extLst>
      <p:ext uri="{BB962C8B-B14F-4D97-AF65-F5344CB8AC3E}">
        <p14:creationId xmlns:p14="http://schemas.microsoft.com/office/powerpoint/2010/main" val="18445509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31583612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32C0014-0CD1-4B2D-B361-5F1BEF25750A}"/>
              </a:ext>
            </a:extLst>
          </p:cNvPr>
          <p:cNvSpPr>
            <a:spLocks noGrp="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Josephus</a:t>
            </a:r>
            <a:br>
              <a:rPr lang="en-US" altLang="en-US" sz="3600" dirty="0">
                <a:effectLst>
                  <a:outerShdw blurRad="38100" dist="38100" dir="2700000" algn="tl">
                    <a:srgbClr val="000000">
                      <a:alpha val="43137"/>
                    </a:srgbClr>
                  </a:outerShdw>
                </a:effectLst>
              </a:rPr>
            </a:br>
            <a:r>
              <a:rPr lang="en-US" altLang="en-US" sz="2000" i="1" dirty="0">
                <a:solidFill>
                  <a:schemeClr val="tx1"/>
                </a:solidFill>
                <a:effectLst>
                  <a:outerShdw blurRad="38100" dist="38100" dir="2700000" algn="tl">
                    <a:srgbClr val="000000">
                      <a:alpha val="43137"/>
                    </a:srgbClr>
                  </a:outerShdw>
                </a:effectLst>
                <a:ea typeface="+mn-ea"/>
                <a:cs typeface="+mn-cs"/>
              </a:rPr>
              <a:t>Antiquities</a:t>
            </a:r>
            <a:r>
              <a:rPr lang="en-US" altLang="en-US" sz="2000" dirty="0">
                <a:solidFill>
                  <a:schemeClr val="tx1"/>
                </a:solidFill>
                <a:effectLst>
                  <a:outerShdw blurRad="38100" dist="38100" dir="2700000" algn="tl">
                    <a:srgbClr val="000000">
                      <a:alpha val="43137"/>
                    </a:srgbClr>
                  </a:outerShdw>
                </a:effectLst>
                <a:ea typeface="+mn-ea"/>
                <a:cs typeface="+mn-cs"/>
              </a:rPr>
              <a:t>, 15.2.2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3" name="Content Placeholder 2">
            <a:extLst>
              <a:ext uri="{FF2B5EF4-FFF2-40B4-BE49-F238E27FC236}">
                <a16:creationId xmlns:a16="http://schemas.microsoft.com/office/drawing/2014/main" id="{00043FB3-B8EB-4091-93FC-4C2B7BEF9FB9}"/>
              </a:ext>
            </a:extLst>
          </p:cNvPr>
          <p:cNvSpPr>
            <a:spLocks noGrp="1"/>
          </p:cNvSpPr>
          <p:nvPr>
            <p:ph idx="1"/>
          </p:nvPr>
        </p:nvSpPr>
        <p:spPr>
          <a:xfrm>
            <a:off x="0" y="1295400"/>
            <a:ext cx="9144000" cy="5029200"/>
          </a:xfrm>
        </p:spPr>
        <p:txBody>
          <a:bodyPr/>
          <a:lstStyle/>
          <a:p>
            <a:pPr marL="0" indent="0" algn="just" eaLnBrk="1" hangingPunct="1">
              <a:buNone/>
              <a:defRPr/>
            </a:pPr>
            <a:r>
              <a:rPr lang="en-US" dirty="0">
                <a:effectLst>
                  <a:outerShdw blurRad="38100" dist="38100" dir="2700000" algn="tl">
                    <a:srgbClr val="000000">
                      <a:alpha val="43137"/>
                    </a:srgbClr>
                  </a:outerShdw>
                </a:effectLst>
              </a:rPr>
              <a:t>“But when </a:t>
            </a:r>
            <a:r>
              <a:rPr lang="en-US" dirty="0" err="1">
                <a:effectLst>
                  <a:outerShdw blurRad="38100" dist="38100" dir="2700000" algn="tl">
                    <a:srgbClr val="000000">
                      <a:alpha val="43137"/>
                    </a:srgbClr>
                  </a:outerShdw>
                </a:effectLst>
              </a:rPr>
              <a:t>Hyrcanus</a:t>
            </a:r>
            <a:r>
              <a:rPr lang="en-US" dirty="0">
                <a:effectLst>
                  <a:outerShdw blurRad="38100" dist="38100" dir="2700000" algn="tl">
                    <a:srgbClr val="000000">
                      <a:alpha val="43137"/>
                    </a:srgbClr>
                  </a:outerShdw>
                </a:effectLst>
              </a:rPr>
              <a:t> was brought into Parthia the king </a:t>
            </a:r>
            <a:r>
              <a:rPr lang="en-US" dirty="0" err="1">
                <a:effectLst>
                  <a:outerShdw blurRad="38100" dist="38100" dir="2700000" algn="tl">
                    <a:srgbClr val="000000">
                      <a:alpha val="43137"/>
                    </a:srgbClr>
                  </a:outerShdw>
                </a:effectLst>
              </a:rPr>
              <a:t>Phraates</a:t>
            </a:r>
            <a:r>
              <a:rPr lang="en-US" dirty="0">
                <a:effectLst>
                  <a:outerShdw blurRad="38100" dist="38100" dir="2700000" algn="tl">
                    <a:srgbClr val="000000">
                      <a:alpha val="43137"/>
                    </a:srgbClr>
                  </a:outerShdw>
                </a:effectLst>
              </a:rPr>
              <a:t> treated him after a very gentle manner, as having already learned of what an illustrious family he was; on which account he set him free from his bonds, and </a:t>
            </a:r>
            <a:r>
              <a:rPr lang="en-US" b="1" i="1" u="sng" dirty="0">
                <a:solidFill>
                  <a:srgbClr val="FFFFCC"/>
                </a:solidFill>
                <a:effectLst>
                  <a:outerShdw blurRad="38100" dist="38100" dir="2700000" algn="tl">
                    <a:srgbClr val="000000">
                      <a:alpha val="43137"/>
                    </a:srgbClr>
                  </a:outerShdw>
                </a:effectLst>
              </a:rPr>
              <a:t>gave him a habitation at Babylon, where there were Jews in great numbers. These Jews honored </a:t>
            </a:r>
            <a:r>
              <a:rPr lang="en-US" b="1" i="1" u="sng" dirty="0" err="1">
                <a:solidFill>
                  <a:srgbClr val="FFFFCC"/>
                </a:solidFill>
                <a:effectLst>
                  <a:outerShdw blurRad="38100" dist="38100" dir="2700000" algn="tl">
                    <a:srgbClr val="000000">
                      <a:alpha val="43137"/>
                    </a:srgbClr>
                  </a:outerShdw>
                </a:effectLst>
              </a:rPr>
              <a:t>Hyrcanus</a:t>
            </a:r>
            <a:r>
              <a:rPr lang="en-US" b="1" i="1" u="sng" dirty="0">
                <a:solidFill>
                  <a:srgbClr val="FFFFCC"/>
                </a:solidFill>
                <a:effectLst>
                  <a:outerShdw blurRad="38100" dist="38100" dir="2700000" algn="tl">
                    <a:srgbClr val="000000">
                      <a:alpha val="43137"/>
                    </a:srgbClr>
                  </a:outerShdw>
                </a:effectLst>
              </a:rPr>
              <a:t> as their high priest and king, as did all the Jewish nation that dwelt as far as Euphrates</a:t>
            </a:r>
            <a:r>
              <a:rPr lang="en-US" dirty="0">
                <a:effectLst>
                  <a:outerShdw blurRad="38100" dist="38100" dir="2700000" algn="tl">
                    <a:srgbClr val="000000">
                      <a:alpha val="43137"/>
                    </a:srgbClr>
                  </a:outerShdw>
                </a:effectLst>
              </a:rPr>
              <a:t>; which respect was very much to his satisfaction...”</a:t>
            </a:r>
          </a:p>
        </p:txBody>
      </p:sp>
    </p:spTree>
    <p:extLst>
      <p:ext uri="{BB962C8B-B14F-4D97-AF65-F5344CB8AC3E}">
        <p14:creationId xmlns:p14="http://schemas.microsoft.com/office/powerpoint/2010/main" val="288975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C053460-9C4B-429C-9423-28C334E917EC}"/>
              </a:ext>
            </a:extLst>
          </p:cNvPr>
          <p:cNvSpPr>
            <a:spLocks noGrp="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Strabo, </a:t>
            </a:r>
            <a:r>
              <a:rPr lang="en-US" altLang="en-US" sz="3600" i="1" dirty="0">
                <a:effectLst>
                  <a:outerShdw blurRad="38100" dist="38100" dir="2700000" algn="tl">
                    <a:srgbClr val="000000">
                      <a:alpha val="43137"/>
                    </a:srgbClr>
                  </a:outerShdw>
                </a:effectLst>
                <a:cs typeface="Calibri" panose="020F0502020204030204" pitchFamily="34" charset="0"/>
              </a:rPr>
              <a:t>Geography</a:t>
            </a:r>
            <a:r>
              <a:rPr lang="en-US" altLang="en-US" sz="3600" dirty="0">
                <a:effectLst>
                  <a:outerShdw blurRad="38100" dist="38100" dir="2700000" algn="tl">
                    <a:srgbClr val="000000">
                      <a:alpha val="43137"/>
                    </a:srgbClr>
                  </a:outerShdw>
                </a:effectLst>
                <a:cs typeface="Calibri" panose="020F0502020204030204" pitchFamily="34" charset="0"/>
              </a:rPr>
              <a:t>, 16.1.5?</a:t>
            </a:r>
          </a:p>
        </p:txBody>
      </p:sp>
      <p:sp>
        <p:nvSpPr>
          <p:cNvPr id="3" name="Content Placeholder 2">
            <a:extLst>
              <a:ext uri="{FF2B5EF4-FFF2-40B4-BE49-F238E27FC236}">
                <a16:creationId xmlns:a16="http://schemas.microsoft.com/office/drawing/2014/main" id="{BFA9BA8F-9F48-4EF2-976C-8E05FA5FBDC8}"/>
              </a:ext>
            </a:extLst>
          </p:cNvPr>
          <p:cNvSpPr>
            <a:spLocks noGrp="1"/>
          </p:cNvSpPr>
          <p:nvPr>
            <p:ph idx="1"/>
          </p:nvPr>
        </p:nvSpPr>
        <p:spPr>
          <a:xfrm>
            <a:off x="0" y="1143000"/>
            <a:ext cx="9144000" cy="41148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“Strabo, who died in A.D. 25, is cited in proof that by this time no city was left. . .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This is an instance of how easily lax quotation or assertion may falsify both an author and an issue, which being once done, other writers too easily follow suit.</a:t>
            </a:r>
            <a:r>
              <a:rPr lang="en-US" dirty="0">
                <a:effectLst>
                  <a:outerShdw blurRad="38100" dist="38100" dir="2700000" algn="tl">
                    <a:srgbClr val="000000">
                      <a:alpha val="43137"/>
                    </a:srgbClr>
                  </a:outerShdw>
                </a:effectLst>
                <a:cs typeface="Calibri" panose="020F0502020204030204" pitchFamily="34" charset="0"/>
              </a:rPr>
              <a:t> What Strabo says is: ‘And now indeed [</a:t>
            </a:r>
            <a:r>
              <a:rPr lang="en-US" dirty="0" err="1">
                <a:effectLst>
                  <a:outerShdw blurRad="38100" dist="38100" dir="2700000" algn="tl">
                    <a:srgbClr val="000000">
                      <a:alpha val="43137"/>
                    </a:srgbClr>
                  </a:outerShdw>
                </a:effectLst>
                <a:cs typeface="Calibri" panose="020F0502020204030204" pitchFamily="34" charset="0"/>
              </a:rPr>
              <a:t>Selucia</a:t>
            </a:r>
            <a:r>
              <a:rPr lang="en-US" dirty="0">
                <a:effectLst>
                  <a:outerShdw blurRad="38100" dist="38100" dir="2700000" algn="tl">
                    <a:srgbClr val="000000">
                      <a:alpha val="43137"/>
                    </a:srgbClr>
                  </a:outerShdw>
                </a:effectLst>
                <a:cs typeface="Calibri" panose="020F0502020204030204" pitchFamily="34" charset="0"/>
              </a:rPr>
              <a:t>] has become greater than Babylon, which </a:t>
            </a:r>
            <a:r>
              <a:rPr lang="en-US" i="1" dirty="0">
                <a:effectLst>
                  <a:outerShdw blurRad="38100" dist="38100" dir="2700000" algn="tl">
                    <a:srgbClr val="000000">
                      <a:alpha val="43137"/>
                    </a:srgbClr>
                  </a:outerShdw>
                </a:effectLst>
                <a:cs typeface="Calibri" panose="020F0502020204030204" pitchFamily="34" charset="0"/>
              </a:rPr>
              <a:t>for the most part</a:t>
            </a:r>
            <a:r>
              <a:rPr lang="en-US" dirty="0">
                <a:effectLst>
                  <a:outerShdw blurRad="38100" dist="38100" dir="2700000" algn="tl">
                    <a:srgbClr val="000000">
                      <a:alpha val="43137"/>
                    </a:srgbClr>
                  </a:outerShdw>
                </a:effectLst>
                <a:cs typeface="Calibri" panose="020F0502020204030204" pitchFamily="34" charset="0"/>
              </a:rPr>
              <a:t> has become deserted’ (</a:t>
            </a:r>
            <a:r>
              <a:rPr lang="el-GR" dirty="0">
                <a:effectLst>
                  <a:outerShdw blurRad="38100" dist="38100" dir="2700000" algn="tl">
                    <a:srgbClr val="000000">
                      <a:alpha val="43137"/>
                    </a:srgbClr>
                  </a:outerShdw>
                </a:effectLst>
                <a:cs typeface="Calibri" panose="020F0502020204030204" pitchFamily="34" charset="0"/>
              </a:rPr>
              <a:t>ἡ δʼ ἔρημο</a:t>
            </a:r>
            <a:r>
              <a:rPr lang="en-US" dirty="0">
                <a:effectLst>
                  <a:outerShdw blurRad="38100" dist="38100" dir="2700000" algn="tl">
                    <a:srgbClr val="000000">
                      <a:alpha val="43137"/>
                    </a:srgbClr>
                  </a:outerShdw>
                </a:effectLst>
                <a:cs typeface="Calibri" panose="020F0502020204030204" pitchFamily="34" charset="0"/>
              </a:rPr>
              <a:t>s </a:t>
            </a:r>
            <a:r>
              <a:rPr lang="el-GR" dirty="0">
                <a:effectLst>
                  <a:outerShdw blurRad="38100" dist="38100" dir="2700000" algn="tl">
                    <a:srgbClr val="000000">
                      <a:alpha val="43137"/>
                    </a:srgbClr>
                  </a:outerShdw>
                </a:effectLst>
                <a:cs typeface="Calibri" panose="020F0502020204030204" pitchFamily="34" charset="0"/>
              </a:rPr>
              <a:t>ἡ πολλή</a:t>
            </a:r>
            <a:r>
              <a:rPr lang="en-US" dirty="0">
                <a:effectLst>
                  <a:outerShdw blurRad="38100" dist="38100" dir="2700000" algn="tl">
                    <a:srgbClr val="000000">
                      <a:alpha val="43137"/>
                    </a:srgbClr>
                  </a:outerShdw>
                </a:effectLst>
                <a:cs typeface="Calibri" panose="020F0502020204030204" pitchFamily="34" charset="0"/>
              </a:rPr>
              <a:t>).”</a:t>
            </a:r>
          </a:p>
        </p:txBody>
      </p:sp>
      <p:sp>
        <p:nvSpPr>
          <p:cNvPr id="36868" name="TextBox 3">
            <a:extLst>
              <a:ext uri="{FF2B5EF4-FFF2-40B4-BE49-F238E27FC236}">
                <a16:creationId xmlns:a16="http://schemas.microsoft.com/office/drawing/2014/main" id="{48484695-BA11-459D-91DD-2FFB60A78FBF}"/>
              </a:ext>
            </a:extLst>
          </p:cNvPr>
          <p:cNvSpPr txBox="1">
            <a:spLocks noChangeArrowheads="1"/>
          </p:cNvSpPr>
          <p:nvPr/>
        </p:nvSpPr>
        <p:spPr bwMode="auto">
          <a:xfrm>
            <a:off x="1600200" y="6019800"/>
            <a:ext cx="594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H. Lang,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of Jesus Christ: Select Studies</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(London: Paternoster, 1948), 302.</a:t>
            </a:r>
          </a:p>
        </p:txBody>
      </p:sp>
    </p:spTree>
    <p:extLst>
      <p:ext uri="{BB962C8B-B14F-4D97-AF65-F5344CB8AC3E}">
        <p14:creationId xmlns:p14="http://schemas.microsoft.com/office/powerpoint/2010/main" val="4266404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1245369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4000" cy="5266730"/>
          </a:xfrm>
        </p:spPr>
        <p:txBody>
          <a:bodyPr/>
          <a:lstStyle/>
          <a:p>
            <a:pPr marL="0" indent="0" algn="just">
              <a:buNone/>
            </a:pPr>
            <a:r>
              <a:rPr lang="en-US" altLang="en-US" sz="2800" dirty="0">
                <a:cs typeface="Calibri" panose="020F0502020204030204" pitchFamily="34" charset="0"/>
              </a:rPr>
              <a:t>“</a:t>
            </a:r>
            <a:r>
              <a:rPr lang="en-US" sz="2800" dirty="0">
                <a:effectLst/>
              </a:rPr>
              <a:t>At the very least, it would be confusing to John’s first century readers, as well as to later generations, for him to write so much about Babylon when he really meant Rome (</a:t>
            </a:r>
            <a:r>
              <a:rPr lang="en-US" sz="2800" b="1" u="sng" dirty="0">
                <a:solidFill>
                  <a:srgbClr val="FFFFCC"/>
                </a:solidFill>
                <a:effectLst/>
              </a:rPr>
              <a:t>Paul was not afraid to speak directly against Rome in his writings, so why should John be?</a:t>
            </a:r>
            <a:r>
              <a:rPr lang="en-US" sz="2800" dirty="0">
                <a:effectLst/>
              </a:rPr>
              <a:t>) or ‘the false church’ (all the apostles , including John, wrote plainly and scathingly about false teachers and false doctrines in the church and would not hide their teachings by symbols)</a:t>
            </a:r>
            <a:r>
              <a:rPr lang="en-US" sz="2800" dirty="0">
                <a:effectLst/>
                <a:cs typeface="Calibri" panose="020F0502020204030204" pitchFamily="34" charset="0"/>
              </a:rPr>
              <a:t>. It must be stressed that Revelation means “unveiling,” not “veiling.</a:t>
            </a:r>
            <a:r>
              <a:rPr lang="en-US" altLang="en-US" sz="2800" dirty="0">
                <a:cs typeface="Calibri" panose="020F0502020204030204" pitchFamily="34" charset="0"/>
              </a:rPr>
              <a:t>” In the absence of any statement in the text to the contrary, therefore, we must assume that the term Babylon applies to the real city of Babylon…”</a:t>
            </a:r>
            <a:endParaRPr lang="en-US" altLang="en-US" sz="2800" dirty="0"/>
          </a:p>
        </p:txBody>
      </p:sp>
      <p:sp>
        <p:nvSpPr>
          <p:cNvPr id="68613" name="Text Box 5"/>
          <p:cNvSpPr txBox="1">
            <a:spLocks noChangeArrowheads="1"/>
          </p:cNvSpPr>
          <p:nvPr/>
        </p:nvSpPr>
        <p:spPr bwMode="auto">
          <a:xfrm>
            <a:off x="3162300" y="219670"/>
            <a:ext cx="2819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1976" cy="1280160"/>
          </a:xfrm>
          <a:prstGeom prst="rect">
            <a:avLst/>
          </a:prstGeom>
        </p:spPr>
      </p:pic>
    </p:spTree>
    <p:extLst>
      <p:ext uri="{BB962C8B-B14F-4D97-AF65-F5344CB8AC3E}">
        <p14:creationId xmlns:p14="http://schemas.microsoft.com/office/powerpoint/2010/main" val="4092281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E3912-2474-4159-819F-0E150D10F5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1" y="0"/>
            <a:ext cx="9144000" cy="32766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5:13</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She</a:t>
            </a:r>
            <a:r>
              <a:rPr lang="en-US" sz="3600" dirty="0">
                <a:effectLst>
                  <a:outerShdw blurRad="38100" dist="38100" dir="2700000" algn="tl">
                    <a:srgbClr val="000000">
                      <a:alpha val="43137"/>
                    </a:srgbClr>
                  </a:outerShdw>
                </a:effectLst>
              </a:rPr>
              <a:t> who is in Babylon, chosen together with you, sends you greetings, and </a:t>
            </a:r>
            <a:r>
              <a:rPr lang="en-US" sz="3600" i="1" dirty="0">
                <a:effectLst>
                  <a:outerShdw blurRad="38100" dist="38100" dir="2700000" algn="tl">
                    <a:srgbClr val="000000">
                      <a:alpha val="43137"/>
                    </a:srgbClr>
                  </a:outerShdw>
                </a:effectLst>
              </a:rPr>
              <a:t>so does</a:t>
            </a:r>
            <a:r>
              <a:rPr lang="en-US" sz="3600" dirty="0">
                <a:effectLst>
                  <a:outerShdw blurRad="38100" dist="38100" dir="2700000" algn="tl">
                    <a:srgbClr val="000000">
                      <a:alpha val="43137"/>
                    </a:srgbClr>
                  </a:outerShdw>
                </a:effectLst>
              </a:rPr>
              <a:t> my son, Mark.”</a:t>
            </a:r>
          </a:p>
        </p:txBody>
      </p:sp>
      <p:pic>
        <p:nvPicPr>
          <p:cNvPr id="6" name="Picture 6" descr="http://www.maggiesnotebook.com/wp-content/uploads/2011/08/Apostle_John_35.jpg">
            <a:extLst>
              <a:ext uri="{FF2B5EF4-FFF2-40B4-BE49-F238E27FC236}">
                <a16:creationId xmlns:a16="http://schemas.microsoft.com/office/drawing/2014/main" id="{58055913-660A-4B30-B792-7358E79822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2100" y="2865120"/>
            <a:ext cx="1659801" cy="201168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12142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25431E-BFE1-4DFA-ADAA-81FA52BDB11C}"/>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AUTHORSHIP</a:t>
            </a:r>
          </a:p>
        </p:txBody>
      </p:sp>
      <p:sp>
        <p:nvSpPr>
          <p:cNvPr id="4099" name="Rectangle 3">
            <a:extLst>
              <a:ext uri="{FF2B5EF4-FFF2-40B4-BE49-F238E27FC236}">
                <a16:creationId xmlns:a16="http://schemas.microsoft.com/office/drawing/2014/main" id="{98CC7B30-C1C4-4859-ABD1-8C22FD69110A}"/>
              </a:ext>
            </a:extLst>
          </p:cNvPr>
          <p:cNvSpPr>
            <a:spLocks noGrp="1" noChangeArrowheads="1"/>
          </p:cNvSpPr>
          <p:nvPr>
            <p:ph type="body" idx="1"/>
          </p:nvPr>
        </p:nvSpPr>
        <p:spPr>
          <a:xfrm>
            <a:off x="457200" y="1600200"/>
            <a:ext cx="4953000" cy="4460875"/>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1:1</a:t>
            </a:r>
          </a:p>
          <a:p>
            <a:pPr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1:13-14; John 21:18-19</a:t>
            </a:r>
          </a:p>
          <a:p>
            <a:pPr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1:15-18; Matt 17:1-13</a:t>
            </a:r>
          </a:p>
        </p:txBody>
      </p:sp>
      <p:pic>
        <p:nvPicPr>
          <p:cNvPr id="4" name="Picture 3" descr="Peter-Apostle.jpg">
            <a:extLst>
              <a:ext uri="{FF2B5EF4-FFF2-40B4-BE49-F238E27FC236}">
                <a16:creationId xmlns:a16="http://schemas.microsoft.com/office/drawing/2014/main" id="{E18E355B-65F4-42DF-8640-E7C1C1E117E8}"/>
              </a:ext>
            </a:extLst>
          </p:cNvPr>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flipH="1">
            <a:off x="6096000" y="1927010"/>
            <a:ext cx="2293620" cy="30039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E3912-2474-4159-819F-0E150D10F5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1" y="0"/>
            <a:ext cx="9144000" cy="32766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Corinthians 9:5</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“Do we not have a right to take along a </a:t>
            </a:r>
            <a:r>
              <a:rPr lang="en-US" sz="3600" b="1" u="sng" dirty="0">
                <a:solidFill>
                  <a:srgbClr val="FFFFCC"/>
                </a:solidFill>
                <a:effectLst>
                  <a:outerShdw blurRad="38100" dist="38100" dir="2700000" algn="tl">
                    <a:srgbClr val="000000">
                      <a:alpha val="43137"/>
                    </a:srgbClr>
                  </a:outerShdw>
                </a:effectLst>
              </a:rPr>
              <a:t>believing wife</a:t>
            </a:r>
            <a:r>
              <a:rPr lang="en-US" sz="3600" dirty="0">
                <a:effectLst>
                  <a:outerShdw blurRad="38100" dist="38100" dir="2700000" algn="tl">
                    <a:srgbClr val="000000">
                      <a:alpha val="43137"/>
                    </a:srgbClr>
                  </a:outerShdw>
                </a:effectLst>
              </a:rPr>
              <a:t>, even as the rest of the apostles and the brothers of the Lord and </a:t>
            </a:r>
            <a:r>
              <a:rPr lang="en-US" sz="3600" b="1" u="sng" dirty="0">
                <a:solidFill>
                  <a:srgbClr val="FFFFCC"/>
                </a:solidFill>
                <a:effectLst>
                  <a:outerShdw blurRad="38100" dist="38100" dir="2700000" algn="tl">
                    <a:srgbClr val="000000">
                      <a:alpha val="43137"/>
                    </a:srgbClr>
                  </a:outerShdw>
                </a:effectLst>
              </a:rPr>
              <a:t>Cephas</a:t>
            </a:r>
            <a:r>
              <a:rPr lang="en-US" sz="3600" dirty="0">
                <a:effectLst>
                  <a:outerShdw blurRad="38100" dist="38100" dir="2700000" algn="tl">
                    <a:srgbClr val="000000">
                      <a:alpha val="43137"/>
                    </a:srgbClr>
                  </a:outerShdw>
                </a:effectLst>
              </a:rPr>
              <a:t>?”</a:t>
            </a:r>
          </a:p>
        </p:txBody>
      </p:sp>
      <p:pic>
        <p:nvPicPr>
          <p:cNvPr id="7" name="Picture 6" descr="http://www.maggiesnotebook.com/wp-content/uploads/2011/08/Apostle_John_35.jpg">
            <a:extLst>
              <a:ext uri="{FF2B5EF4-FFF2-40B4-BE49-F238E27FC236}">
                <a16:creationId xmlns:a16="http://schemas.microsoft.com/office/drawing/2014/main" id="{375D23F7-279C-46DC-8278-184A4D3846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2100" y="2865120"/>
            <a:ext cx="1659801" cy="201168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749289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E3912-2474-4159-819F-0E150D10F5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1" y="0"/>
            <a:ext cx="9144000" cy="32766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Luke 4:38</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n-US" sz="3600" dirty="0">
                <a:effectLst/>
              </a:rPr>
              <a:t>Then He got up and </a:t>
            </a:r>
            <a:r>
              <a:rPr lang="en-US" sz="3600" i="1" dirty="0">
                <a:effectLst/>
              </a:rPr>
              <a:t>left</a:t>
            </a:r>
            <a:r>
              <a:rPr lang="en-US" sz="3600" dirty="0">
                <a:effectLst/>
              </a:rPr>
              <a:t> the synagogue, and entered </a:t>
            </a:r>
            <a:r>
              <a:rPr lang="en-US" sz="3600" b="1" u="sng" dirty="0">
                <a:solidFill>
                  <a:srgbClr val="FFFFCC"/>
                </a:solidFill>
                <a:effectLst/>
              </a:rPr>
              <a:t>Simon’s</a:t>
            </a:r>
            <a:r>
              <a:rPr lang="en-US" sz="3600" dirty="0">
                <a:effectLst/>
              </a:rPr>
              <a:t> home. Now </a:t>
            </a:r>
            <a:r>
              <a:rPr lang="en-US" sz="3600" b="1" u="sng" dirty="0">
                <a:solidFill>
                  <a:srgbClr val="FFFFCC"/>
                </a:solidFill>
                <a:effectLst/>
              </a:rPr>
              <a:t>Simon’s mother-in-law</a:t>
            </a:r>
            <a:r>
              <a:rPr lang="en-US" sz="3600" dirty="0">
                <a:effectLst/>
              </a:rPr>
              <a:t> was suffering from a high fever, and they asked Him to help her.</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737181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0" y="1143000"/>
            <a:ext cx="9144000" cy="4876800"/>
          </a:xfrm>
        </p:spPr>
        <p:txBody>
          <a:bodyPr/>
          <a:lstStyle/>
          <a:p>
            <a:pPr marL="457200" indent="-457200">
              <a:spcBef>
                <a:spcPts val="0"/>
              </a:spcBef>
              <a:spcAft>
                <a:spcPts val="600"/>
              </a:spcAft>
              <a:defRPr/>
            </a:pPr>
            <a:r>
              <a:rPr lang="en-US" sz="2800" dirty="0">
                <a:effectLst>
                  <a:outerShdw blurRad="38100" dist="38100" dir="2700000" algn="tl">
                    <a:srgbClr val="000000">
                      <a:alpha val="43137"/>
                    </a:srgbClr>
                  </a:outerShdw>
                </a:effectLst>
              </a:rPr>
              <a:t>Herodotus gives Babylon’s measurements (450 B.C.)</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Alexander the Great visits and dies in Babylon (323 B.C.)</a:t>
            </a:r>
          </a:p>
          <a:p>
            <a:pPr marL="457200" indent="-457200">
              <a:spcBef>
                <a:spcPts val="0"/>
              </a:spcBef>
              <a:spcAft>
                <a:spcPts val="600"/>
              </a:spcAft>
              <a:defRPr/>
            </a:pPr>
            <a:r>
              <a:rPr lang="en-US" sz="2800" dirty="0" err="1">
                <a:effectLst>
                  <a:outerShdw blurRad="38100" dist="38100" dir="2700000" algn="tl">
                    <a:srgbClr val="000000">
                      <a:alpha val="43137"/>
                    </a:srgbClr>
                  </a:outerShdw>
                </a:effectLst>
              </a:rPr>
              <a:t>Seleucus</a:t>
            </a:r>
            <a:r>
              <a:rPr lang="en-US" sz="2800" dirty="0">
                <a:effectLst>
                  <a:outerShdw blurRad="38100" dist="38100" dir="2700000" algn="tl">
                    <a:srgbClr val="000000">
                      <a:alpha val="43137"/>
                    </a:srgbClr>
                  </a:outerShdw>
                </a:effectLst>
              </a:rPr>
              <a:t> seizes Babylon (312 B.C.)</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Strabo pronounces Babylon’s hanging gardens as one of “seven wonders of the world” (25 B.C) </a:t>
            </a:r>
          </a:p>
          <a:p>
            <a:pPr marL="457200" indent="-457200">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Babylonians present on Pentecost (Acts 2:9)</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Talmud promulgated from Babylon (A.D. 500)</a:t>
            </a:r>
          </a:p>
          <a:p>
            <a:pPr marL="457200" indent="-457200">
              <a:spcBef>
                <a:spcPts val="0"/>
              </a:spcBef>
              <a:spcAft>
                <a:spcPts val="600"/>
              </a:spcAft>
              <a:defRPr/>
            </a:pPr>
            <a:r>
              <a:rPr lang="en-US" sz="2800" dirty="0" err="1">
                <a:effectLst>
                  <a:outerShdw blurRad="38100" dist="38100" dir="2700000" algn="tl">
                    <a:srgbClr val="000000">
                      <a:alpha val="43137"/>
                    </a:srgbClr>
                  </a:outerShdw>
                </a:effectLst>
              </a:rPr>
              <a:t>Haukal</a:t>
            </a:r>
            <a:r>
              <a:rPr lang="en-US" sz="2800" dirty="0">
                <a:effectLst>
                  <a:outerShdw blurRad="38100" dist="38100" dir="2700000" algn="tl">
                    <a:srgbClr val="000000">
                      <a:alpha val="43137"/>
                    </a:srgbClr>
                  </a:outerShdw>
                </a:effectLst>
              </a:rPr>
              <a:t> mentions Babylonian village (A.D. 917)</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Babylon known as “Two Mosques” and “</a:t>
            </a:r>
            <a:r>
              <a:rPr lang="en-US" sz="2800" dirty="0" err="1">
                <a:effectLst>
                  <a:outerShdw blurRad="38100" dist="38100" dir="2700000" algn="tl">
                    <a:srgbClr val="000000">
                      <a:alpha val="43137"/>
                    </a:srgbClr>
                  </a:outerShdw>
                </a:effectLst>
              </a:rPr>
              <a:t>Hilah</a:t>
            </a:r>
            <a:r>
              <a:rPr lang="en-US" sz="2800" dirty="0">
                <a:effectLst>
                  <a:outerShdw blurRad="38100" dist="38100" dir="2700000" algn="tl">
                    <a:srgbClr val="000000">
                      <a:alpha val="43137"/>
                    </a:srgbClr>
                  </a:outerShdw>
                </a:effectLst>
              </a:rPr>
              <a:t>” (A.D. 1100)</a:t>
            </a:r>
          </a:p>
        </p:txBody>
      </p:sp>
      <p:sp>
        <p:nvSpPr>
          <p:cNvPr id="173060" name="Text Box 4"/>
          <p:cNvSpPr txBox="1">
            <a:spLocks noChangeArrowheads="1"/>
          </p:cNvSpPr>
          <p:nvPr/>
        </p:nvSpPr>
        <p:spPr bwMode="auto">
          <a:xfrm>
            <a:off x="0" y="62484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Hitchcock and Ice,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Truth Behind Left Behind</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516751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41056921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335989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8EAB1C1-E2F9-405E-9FA4-4FDB46062DD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FALSE TEACHERS ARE COMING!</a:t>
            </a:r>
          </a:p>
        </p:txBody>
      </p:sp>
      <p:sp>
        <p:nvSpPr>
          <p:cNvPr id="22531" name="Rectangle 3">
            <a:extLst>
              <a:ext uri="{FF2B5EF4-FFF2-40B4-BE49-F238E27FC236}">
                <a16:creationId xmlns:a16="http://schemas.microsoft.com/office/drawing/2014/main" id="{F54152CD-5A06-4812-A003-038B44D6EB66}"/>
              </a:ext>
            </a:extLst>
          </p:cNvPr>
          <p:cNvSpPr>
            <a:spLocks noGrp="1" noChangeArrowheads="1"/>
          </p:cNvSpPr>
          <p:nvPr>
            <p:ph type="body" sz="half" idx="4294967295"/>
          </p:nvPr>
        </p:nvSpPr>
        <p:spPr>
          <a:xfrm>
            <a:off x="457200" y="1524000"/>
            <a:ext cx="4675188" cy="3810000"/>
          </a:xfrm>
        </p:spPr>
        <p:txBody>
          <a:bodyPr/>
          <a:lstStyle/>
          <a:p>
            <a:pPr>
              <a:buFont typeface="Wingdings" panose="05000000000000000000" pitchFamily="2" charset="2"/>
              <a:buNone/>
              <a:defRPr/>
            </a:pPr>
            <a:r>
              <a:rPr lang="en-US" altLang="en-US" dirty="0">
                <a:effectLst>
                  <a:outerShdw blurRad="38100" dist="38100" dir="2700000" algn="tl">
                    <a:srgbClr val="000000">
                      <a:alpha val="43137"/>
                    </a:srgbClr>
                  </a:outerShdw>
                </a:effectLst>
                <a:cs typeface="Calibri" panose="020F0502020204030204" pitchFamily="34" charset="0"/>
              </a:rPr>
              <a:t>Heresies of Gnostics:</a:t>
            </a:r>
          </a:p>
          <a:p>
            <a:pPr>
              <a:buFont typeface="Wingdings" panose="05000000000000000000" pitchFamily="2" charset="2"/>
              <a:buNone/>
              <a:defRPr/>
            </a:pPr>
            <a:endParaRPr lang="en-US" altLang="en-US" sz="2800" b="1" dirty="0">
              <a:effectLst>
                <a:outerShdw blurRad="38100" dist="38100" dir="2700000" algn="tl">
                  <a:srgbClr val="000000">
                    <a:alpha val="43137"/>
                  </a:srgbClr>
                </a:outerShdw>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Salvation via special knowledge “gnosis”</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License (indulgence)</a:t>
            </a:r>
          </a:p>
        </p:txBody>
      </p:sp>
      <p:pic>
        <p:nvPicPr>
          <p:cNvPr id="19460" name="Picture 4" descr="AG00526_">
            <a:extLst>
              <a:ext uri="{FF2B5EF4-FFF2-40B4-BE49-F238E27FC236}">
                <a16:creationId xmlns:a16="http://schemas.microsoft.com/office/drawing/2014/main" id="{24275356-CCE9-4C09-8D29-017655A46556}"/>
              </a:ext>
            </a:extLst>
          </p:cNvPr>
          <p:cNvPicPr>
            <a:picLocks noGrp="1" noChangeAspect="1" noChangeArrowheads="1" noCrop="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410200" y="1752600"/>
            <a:ext cx="3090863" cy="2743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D9FA38B-74A3-482A-A048-8F129F3E12C0}"/>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OCCASION FOR WRITING</a:t>
            </a:r>
          </a:p>
        </p:txBody>
      </p:sp>
      <p:sp>
        <p:nvSpPr>
          <p:cNvPr id="9219" name="Rectangle 3">
            <a:extLst>
              <a:ext uri="{FF2B5EF4-FFF2-40B4-BE49-F238E27FC236}">
                <a16:creationId xmlns:a16="http://schemas.microsoft.com/office/drawing/2014/main" id="{246BF8AD-4BB0-4AD0-8383-8AA9AD929628}"/>
              </a:ext>
            </a:extLst>
          </p:cNvPr>
          <p:cNvSpPr>
            <a:spLocks noGrp="1" noChangeArrowheads="1"/>
          </p:cNvSpPr>
          <p:nvPr>
            <p:ph type="body" idx="1"/>
          </p:nvPr>
        </p:nvSpPr>
        <p:spPr>
          <a:xfrm>
            <a:off x="1333500" y="1143000"/>
            <a:ext cx="6477000" cy="54102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Incipient Gnosticism</a:t>
            </a:r>
          </a:p>
          <a:p>
            <a:pPr marL="914400" lvl="1" indent="-457200" eaLnBrk="1" hangingPunct="1">
              <a:spcBef>
                <a:spcPts val="0"/>
              </a:spcBef>
              <a:spcAft>
                <a:spcPts val="900"/>
              </a:spcAft>
              <a:defRPr/>
            </a:pPr>
            <a:r>
              <a:rPr lang="en-US" dirty="0"/>
              <a:t>Dualism</a:t>
            </a:r>
          </a:p>
          <a:p>
            <a:pPr marL="1376363" lvl="2" indent="-461963" eaLnBrk="1" hangingPunct="1">
              <a:spcBef>
                <a:spcPts val="0"/>
              </a:spcBef>
              <a:spcAft>
                <a:spcPts val="900"/>
              </a:spcAft>
              <a:buClr>
                <a:srgbClr val="00FF00"/>
              </a:buClr>
              <a:buSzPct val="80000"/>
              <a:buFont typeface="Wingdings" panose="05000000000000000000" pitchFamily="2" charset="2"/>
              <a:buChar char=""/>
              <a:defRPr/>
            </a:pPr>
            <a:r>
              <a:rPr lang="en-US" dirty="0"/>
              <a:t>Christology</a:t>
            </a:r>
          </a:p>
          <a:p>
            <a:pPr marL="1828800" lvl="3" indent="-457200" eaLnBrk="1" hangingPunct="1">
              <a:spcBef>
                <a:spcPts val="0"/>
              </a:spcBef>
              <a:spcAft>
                <a:spcPts val="900"/>
              </a:spcAft>
              <a:buClr>
                <a:srgbClr val="FF00FF"/>
              </a:buClr>
              <a:buFont typeface="Courier New" panose="02070309020205020404" pitchFamily="49" charset="0"/>
              <a:buChar char="-"/>
              <a:defRPr/>
            </a:pPr>
            <a:r>
              <a:rPr lang="en-US" dirty="0"/>
              <a:t>Incarnation (2 Pet 2:1)</a:t>
            </a:r>
          </a:p>
          <a:p>
            <a:pPr marL="1828800" lvl="3" indent="-457200" eaLnBrk="1" hangingPunct="1">
              <a:spcBef>
                <a:spcPts val="0"/>
              </a:spcBef>
              <a:spcAft>
                <a:spcPts val="900"/>
              </a:spcAft>
              <a:buClr>
                <a:srgbClr val="FF00FF"/>
              </a:buClr>
              <a:buFont typeface="Courier New" panose="02070309020205020404" pitchFamily="49" charset="0"/>
              <a:buChar char="-"/>
              <a:defRPr/>
            </a:pPr>
            <a:r>
              <a:rPr lang="en-US" dirty="0"/>
              <a:t>Second Advent (2 Pet 3:4)</a:t>
            </a:r>
          </a:p>
          <a:p>
            <a:pPr marL="1376363" lvl="2" indent="-461963" eaLnBrk="1" hangingPunct="1">
              <a:spcBef>
                <a:spcPts val="0"/>
              </a:spcBef>
              <a:spcAft>
                <a:spcPts val="900"/>
              </a:spcAft>
              <a:buClr>
                <a:srgbClr val="00FF00"/>
              </a:buClr>
              <a:buSzPct val="80000"/>
              <a:buFont typeface="Wingdings" panose="05000000000000000000" pitchFamily="2" charset="2"/>
              <a:buChar char=""/>
              <a:defRPr/>
            </a:pPr>
            <a:r>
              <a:rPr lang="en-US" dirty="0"/>
              <a:t>License (2 Pet 2:4-18)</a:t>
            </a:r>
          </a:p>
          <a:p>
            <a:pPr marL="914400" lvl="1" indent="-457200" eaLnBrk="1" hangingPunct="1">
              <a:spcBef>
                <a:spcPts val="0"/>
              </a:spcBef>
              <a:spcAft>
                <a:spcPts val="900"/>
              </a:spcAft>
              <a:defRPr/>
            </a:pPr>
            <a:r>
              <a:rPr lang="en-US" dirty="0"/>
              <a:t>Secret knowledge</a:t>
            </a:r>
          </a:p>
          <a:p>
            <a:pPr marL="1376363" lvl="2" indent="-461963" eaLnBrk="1" hangingPunct="1">
              <a:spcBef>
                <a:spcPts val="0"/>
              </a:spcBef>
              <a:spcAft>
                <a:spcPts val="900"/>
              </a:spcAft>
              <a:buClr>
                <a:srgbClr val="00FF00"/>
              </a:buClr>
              <a:buSzPct val="80000"/>
              <a:buFont typeface="Wingdings" panose="05000000000000000000" pitchFamily="2" charset="2"/>
              <a:buChar char=""/>
              <a:defRPr/>
            </a:pPr>
            <a:r>
              <a:rPr lang="en-US" dirty="0"/>
              <a:t>Scripture (2 Pet 1:20)</a:t>
            </a:r>
          </a:p>
          <a:p>
            <a:pPr marL="1376363" lvl="2" indent="-461963" eaLnBrk="1" hangingPunct="1">
              <a:spcBef>
                <a:spcPts val="0"/>
              </a:spcBef>
              <a:spcAft>
                <a:spcPts val="900"/>
              </a:spcAft>
              <a:buClr>
                <a:srgbClr val="00FF00"/>
              </a:buClr>
              <a:buSzPct val="80000"/>
              <a:buFont typeface="Wingdings" panose="05000000000000000000" pitchFamily="2" charset="2"/>
              <a:buChar char=""/>
              <a:defRPr/>
            </a:pPr>
            <a:r>
              <a:rPr lang="en-US" dirty="0"/>
              <a:t>Pride (2 Pet 2:10-11)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82230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B71793-27CF-4D7F-B049-C742402654B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PURPOSE</a:t>
            </a:r>
          </a:p>
        </p:txBody>
      </p:sp>
      <p:sp>
        <p:nvSpPr>
          <p:cNvPr id="10243" name="Rectangle 3">
            <a:extLst>
              <a:ext uri="{FF2B5EF4-FFF2-40B4-BE49-F238E27FC236}">
                <a16:creationId xmlns:a16="http://schemas.microsoft.com/office/drawing/2014/main" id="{C22D1882-7D3B-4DC5-9F67-B84D48BC72DE}"/>
              </a:ext>
            </a:extLst>
          </p:cNvPr>
          <p:cNvSpPr>
            <a:spLocks noGrp="1" noChangeArrowheads="1"/>
          </p:cNvSpPr>
          <p:nvPr>
            <p:ph type="body" idx="1"/>
          </p:nvPr>
        </p:nvSpPr>
        <p:spPr>
          <a:xfrm>
            <a:off x="457200" y="1143000"/>
            <a:ext cx="8229600" cy="1676400"/>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To build up his readers in the faith so that they will be insulated from the coming false teachers</a:t>
            </a:r>
          </a:p>
        </p:txBody>
      </p:sp>
      <p:pic>
        <p:nvPicPr>
          <p:cNvPr id="22532" name="Picture 3" descr="wolf-sheep.gif">
            <a:extLst>
              <a:ext uri="{FF2B5EF4-FFF2-40B4-BE49-F238E27FC236}">
                <a16:creationId xmlns:a16="http://schemas.microsoft.com/office/drawing/2014/main" id="{2AEBCC25-6DE1-4357-A967-646C1A2BBEE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0913" y="2743200"/>
            <a:ext cx="4702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3169009730"/>
              </p:ext>
            </p:extLst>
          </p:nvPr>
        </p:nvGraphicFramePr>
        <p:xfrm>
          <a:off x="228600" y="288925"/>
          <a:ext cx="8686800" cy="6280148"/>
        </p:xfrm>
        <a:graphic>
          <a:graphicData uri="http://schemas.openxmlformats.org/drawingml/2006/table">
            <a:tbl>
              <a:tblPr>
                <a:tableStyleId>{D7AC3CCA-C797-4891-BE02-D94E43425B78}</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DIFFERENCES BETWEEN 1 AND 2 PETER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5182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PETER</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2 PETER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1"/>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External opposition</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Internal opposition</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Persecution</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False teaching</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Suffering </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Error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Hope</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Knowledge</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Encourage</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Expose</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Comfort</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Caution</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7"/>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Holiness</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Maturity</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8"/>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Pain with a purpose</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Poison in the pew</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9"/>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Christ exemplified suffering</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Christ’s return</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10"/>
                  </a:ext>
                </a:extLst>
              </a:tr>
              <a:tr h="45728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altLang="en-US" sz="1400" dirty="0">
                          <a:latin typeface="Calibri" panose="020F0502020204030204" pitchFamily="34" charset="0"/>
                          <a:cs typeface="Calibri" panose="020F0502020204030204" pitchFamily="34" charset="0"/>
                        </a:rPr>
                        <a:t>Wilkinson and Boa pg. 480 and Nelson’s Complete Book of Charts pg. 466.</a:t>
                      </a:r>
                      <a:endParaRPr lang="en-US" altLang="en-US" sz="1400" dirty="0">
                        <a:solidFill>
                          <a:schemeClr val="bg2"/>
                        </a:solidFill>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236307916"/>
              </p:ext>
            </p:extLst>
          </p:nvPr>
        </p:nvGraphicFramePr>
        <p:xfrm>
          <a:off x="114300" y="124916"/>
          <a:ext cx="8915400" cy="6132668"/>
        </p:xfrm>
        <a:graphic>
          <a:graphicData uri="http://schemas.openxmlformats.org/drawingml/2006/table">
            <a:tbl>
              <a:tblPr>
                <a:tableStyleId>{D7AC3CCA-C797-4891-BE02-D94E43425B78}</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ARGUMENTS FOR &amp; AGAINST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PETRINE AUTHORSHIP</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CRITICISM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ANSWER</a:t>
                      </a:r>
                    </a:p>
                  </a:txBody>
                  <a:tcPr marT="45726" marB="4572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Weak External Evidence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(Not Cited by Church Fathers Until 3</a:t>
                      </a:r>
                      <a:r>
                        <a:rPr kumimoji="0" lang="en-US" sz="2400" b="1" u="none" strike="noStrike" kern="1200" cap="none" normalizeH="0" baseline="30000" dirty="0">
                          <a:ln>
                            <a:noFill/>
                          </a:ln>
                          <a:solidFill>
                            <a:srgbClr val="C00000"/>
                          </a:solidFill>
                          <a:effectLst/>
                          <a:latin typeface="Calibri" panose="020F0502020204030204" pitchFamily="34" charset="0"/>
                          <a:ea typeface="+mn-ea"/>
                          <a:cs typeface="Calibri" panose="020F0502020204030204" pitchFamily="34" charset="0"/>
                        </a:rPr>
                        <a:t>rd</a:t>
                      </a: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Century)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Alternative reasons; Jude</a:t>
                      </a:r>
                    </a:p>
                  </a:txBody>
                  <a:tcPr marT="45726" marB="45726"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Linguistic Differences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Used a Secretary for 1 Peter (5:12)</a:t>
                      </a:r>
                    </a:p>
                  </a:txBody>
                  <a:tcPr marT="45726" marB="45726"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Different Ideas 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Different Purposes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 between 1 &amp; 2 Peter</a:t>
                      </a:r>
                    </a:p>
                  </a:txBody>
                  <a:tcPr marT="45726" marB="45726"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Lived After Paul (2 Pet 3:15-16)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“All” Means “Known” Pauline Documents </a:t>
                      </a:r>
                    </a:p>
                  </a:txBody>
                  <a:tcPr marT="45726" marB="45726"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Passing of the fathers (2 Pet 3:4)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Fathers = patriarchs (Rom 9:5)</a:t>
                      </a:r>
                    </a:p>
                  </a:txBody>
                  <a:tcPr marT="45726" marB="45726"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4047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87157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5F28E0C-43C5-4FFF-9522-08683551F95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E507D743-1FA6-441C-B0B4-5D6D2D906145}"/>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25604" name="Picture 4" descr="j0096349">
            <a:extLst>
              <a:ext uri="{FF2B5EF4-FFF2-40B4-BE49-F238E27FC236}">
                <a16:creationId xmlns:a16="http://schemas.microsoft.com/office/drawing/2014/main" id="{90632F3A-7FEB-4D16-8A7E-D57C4FB45A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587591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E5B2A99-F5CE-4A60-96DE-005787002C6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MESSAGE</a:t>
            </a:r>
          </a:p>
        </p:txBody>
      </p:sp>
      <p:sp>
        <p:nvSpPr>
          <p:cNvPr id="13315" name="Rectangle 3">
            <a:extLst>
              <a:ext uri="{FF2B5EF4-FFF2-40B4-BE49-F238E27FC236}">
                <a16:creationId xmlns:a16="http://schemas.microsoft.com/office/drawing/2014/main" id="{EDBCA577-A645-4204-9E43-5C3213222CF2}"/>
              </a:ext>
            </a:extLst>
          </p:cNvPr>
          <p:cNvSpPr>
            <a:spLocks noGrp="1" noChangeArrowheads="1"/>
          </p:cNvSpPr>
          <p:nvPr>
            <p:ph sz="half" idx="1"/>
          </p:nvPr>
        </p:nvSpPr>
        <p:spPr>
          <a:xfrm>
            <a:off x="457200" y="1143000"/>
            <a:ext cx="8229600" cy="2667000"/>
          </a:xfrm>
        </p:spPr>
        <p:txBody>
          <a:bodyPr/>
          <a:lstStyle/>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rPr>
              <a:t>Protection from the negative influence of the coming false teachers is accomplished through exhortation toward maturity and exposing the characteristics and doctrines of these coming false teachers</a:t>
            </a:r>
          </a:p>
        </p:txBody>
      </p:sp>
      <p:pic>
        <p:nvPicPr>
          <p:cNvPr id="30724" name="Content Placeholder 4" descr="wolf teacher.jpg">
            <a:extLst>
              <a:ext uri="{FF2B5EF4-FFF2-40B4-BE49-F238E27FC236}">
                <a16:creationId xmlns:a16="http://schemas.microsoft.com/office/drawing/2014/main" id="{A62CAEE5-1AC3-4FAD-A6E8-2335186CC137}"/>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3424897" y="3810000"/>
            <a:ext cx="2294207" cy="2743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66746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D054B37-5E98-4D55-92C1-6F07F008C63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UNIQUE CHARACTERISTICS</a:t>
            </a:r>
          </a:p>
        </p:txBody>
      </p:sp>
      <p:sp>
        <p:nvSpPr>
          <p:cNvPr id="14339" name="Rectangle 3">
            <a:extLst>
              <a:ext uri="{FF2B5EF4-FFF2-40B4-BE49-F238E27FC236}">
                <a16:creationId xmlns:a16="http://schemas.microsoft.com/office/drawing/2014/main" id="{327E6264-7D84-4633-91C5-07A0AFC46372}"/>
              </a:ext>
            </a:extLst>
          </p:cNvPr>
          <p:cNvSpPr>
            <a:spLocks noGrp="1" noChangeArrowheads="1"/>
          </p:cNvSpPr>
          <p:nvPr>
            <p:ph type="body" idx="1"/>
          </p:nvPr>
        </p:nvSpPr>
        <p:spPr>
          <a:xfrm>
            <a:off x="328613" y="1143000"/>
            <a:ext cx="8486775"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Knowledge</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Bibliology (1:19-21; 3:2; 15-16)</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Destruction of the present world (2 Pet 3:10ff)</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Polemical</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Peter’s last will and testament (2 Pet 1:14-15)</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Similarities with Jude</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Remembrance</a:t>
            </a:r>
          </a:p>
        </p:txBody>
      </p:sp>
      <p:pic>
        <p:nvPicPr>
          <p:cNvPr id="4" name="Picture 3" descr="scroll.jpg">
            <a:extLst>
              <a:ext uri="{FF2B5EF4-FFF2-40B4-BE49-F238E27FC236}">
                <a16:creationId xmlns:a16="http://schemas.microsoft.com/office/drawing/2014/main" id="{A8C2B3E5-8E54-482A-8EC3-7161A8F95958}"/>
              </a:ext>
            </a:extLst>
          </p:cNvPr>
          <p:cNvPicPr>
            <a:picLocks noChangeAspect="1"/>
          </p:cNvPicPr>
          <p:nvPr/>
        </p:nvPicPr>
        <p:blipFill>
          <a:blip r:embed="rId2" cstate="print">
            <a:clrChange>
              <a:clrFrom>
                <a:srgbClr val="1B2026"/>
              </a:clrFrom>
              <a:clrTo>
                <a:srgbClr val="1B2026">
                  <a:alpha val="0"/>
                </a:srgbClr>
              </a:clrTo>
            </a:clrChange>
          </a:blip>
          <a:stretch>
            <a:fillRect/>
          </a:stretch>
        </p:blipFill>
        <p:spPr>
          <a:xfrm>
            <a:off x="5856668" y="4419600"/>
            <a:ext cx="3058732" cy="2286000"/>
          </a:xfrm>
          <a:prstGeom prst="rect">
            <a:avLst/>
          </a:prstGeom>
          <a:effectLst>
            <a:softEdge rad="127000"/>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87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16C705-B820-4C15-8358-1A9542D5AC96}"/>
              </a:ext>
            </a:extLst>
          </p:cNvPr>
          <p:cNvSpPr>
            <a:spLocks noGrp="1" noChangeArrowheads="1"/>
          </p:cNvSpPr>
          <p:nvPr>
            <p:ph type="title"/>
          </p:nvPr>
        </p:nvSpPr>
        <p:spPr>
          <a:xfrm>
            <a:off x="685800" y="228600"/>
            <a:ext cx="7772400" cy="916388"/>
          </a:xfrm>
        </p:spPr>
        <p:txBody>
          <a:bodyPr/>
          <a:lstStyle/>
          <a:p>
            <a:pPr algn="ctr" eaLnBrk="1" hangingPunct="1">
              <a:defRPr/>
            </a:pPr>
            <a:r>
              <a:rPr lang="en-US" altLang="en-US" sz="3600" dirty="0">
                <a:effectLst>
                  <a:outerShdw blurRad="38100" dist="38100" dir="2700000" algn="tl">
                    <a:srgbClr val="000000">
                      <a:alpha val="43137"/>
                    </a:srgbClr>
                  </a:outerShdw>
                </a:effectLst>
              </a:rPr>
              <a:t>REMEMBRANCE</a:t>
            </a:r>
          </a:p>
        </p:txBody>
      </p:sp>
      <p:sp>
        <p:nvSpPr>
          <p:cNvPr id="15363" name="Rectangle 3">
            <a:extLst>
              <a:ext uri="{FF2B5EF4-FFF2-40B4-BE49-F238E27FC236}">
                <a16:creationId xmlns:a16="http://schemas.microsoft.com/office/drawing/2014/main" id="{074711EB-5FE6-437D-9C5F-F5D805D6F2FB}"/>
              </a:ext>
            </a:extLst>
          </p:cNvPr>
          <p:cNvSpPr>
            <a:spLocks noGrp="1" noChangeArrowheads="1"/>
          </p:cNvSpPr>
          <p:nvPr>
            <p:ph type="body" idx="1"/>
          </p:nvPr>
        </p:nvSpPr>
        <p:spPr>
          <a:xfrm>
            <a:off x="152400" y="1143000"/>
            <a:ext cx="8839200" cy="4918075"/>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Has forgotten that he has been cleansed (1:9)</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will always remind you of these things (1:12)</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It is right to refresh your memory (1:13)</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You will always be able to remember these things (1:15)</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have written both of them as reminders (3:1)</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Do not forget (3:8)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Bear in mind (3:15)</a:t>
            </a:r>
          </a:p>
        </p:txBody>
      </p:sp>
      <p:pic>
        <p:nvPicPr>
          <p:cNvPr id="30724" name="Picture 3" descr="remember.gif">
            <a:extLst>
              <a:ext uri="{FF2B5EF4-FFF2-40B4-BE49-F238E27FC236}">
                <a16:creationId xmlns:a16="http://schemas.microsoft.com/office/drawing/2014/main" id="{19E16E68-351D-4C4B-B84A-02AF254C223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0400" y="4800600"/>
            <a:ext cx="1870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dirty="0">
                <a:effectLst>
                  <a:outerShdw blurRad="38100" dist="38100" dir="2700000" algn="tl">
                    <a:srgbClr val="000000">
                      <a:alpha val="43137"/>
                    </a:srgbClr>
                  </a:outerShdw>
                </a:effectLst>
              </a:rPr>
              <a:t>CONCLUSION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96383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44270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78768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75DB2D-8D65-43D7-8204-BF9ECAFFAAF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DATE (A.D. 64)</a:t>
            </a:r>
          </a:p>
        </p:txBody>
      </p:sp>
      <p:sp>
        <p:nvSpPr>
          <p:cNvPr id="6147" name="Rectangle 3">
            <a:extLst>
              <a:ext uri="{FF2B5EF4-FFF2-40B4-BE49-F238E27FC236}">
                <a16:creationId xmlns:a16="http://schemas.microsoft.com/office/drawing/2014/main" id="{AE7D0A55-1432-49FA-9D25-36033314A248}"/>
              </a:ext>
            </a:extLst>
          </p:cNvPr>
          <p:cNvSpPr>
            <a:spLocks noGrp="1" noChangeArrowheads="1"/>
          </p:cNvSpPr>
          <p:nvPr>
            <p:ph type="body" idx="1"/>
          </p:nvPr>
        </p:nvSpPr>
        <p:spPr>
          <a:xfrm>
            <a:off x="228600" y="1143000"/>
            <a:ext cx="8713788" cy="5486400"/>
          </a:xfrm>
        </p:spPr>
        <p:txBody>
          <a:bodyPr/>
          <a:lstStyle/>
          <a:p>
            <a:pPr marL="461963" indent="-461963" eaLnBrk="1" hangingPunct="1">
              <a:spcBef>
                <a:spcPts val="0"/>
              </a:spcBef>
              <a:spcAft>
                <a:spcPts val="1200"/>
              </a:spcAft>
              <a:defRPr/>
            </a:pPr>
            <a:r>
              <a:rPr lang="en-US" dirty="0">
                <a:cs typeface="Calibri" panose="020F0502020204030204" pitchFamily="34" charset="0"/>
              </a:rPr>
              <a:t>After</a:t>
            </a:r>
          </a:p>
          <a:p>
            <a:pPr marL="914400" lvl="1" indent="-457200" eaLnBrk="1" hangingPunct="1">
              <a:spcBef>
                <a:spcPts val="0"/>
              </a:spcBef>
              <a:spcAft>
                <a:spcPts val="1200"/>
              </a:spcAft>
              <a:defRPr/>
            </a:pPr>
            <a:r>
              <a:rPr lang="en-US" dirty="0">
                <a:cs typeface="Calibri" panose="020F0502020204030204" pitchFamily="34" charset="0"/>
              </a:rPr>
              <a:t>1 Peter (2 Pet 3:1)</a:t>
            </a:r>
          </a:p>
          <a:p>
            <a:pPr marL="914400" lvl="1" indent="-457200" eaLnBrk="1" hangingPunct="1">
              <a:spcBef>
                <a:spcPts val="0"/>
              </a:spcBef>
              <a:spcAft>
                <a:spcPts val="1200"/>
              </a:spcAft>
              <a:defRPr/>
            </a:pPr>
            <a:r>
              <a:rPr lang="en-US" dirty="0">
                <a:cs typeface="Calibri" panose="020F0502020204030204" pitchFamily="34" charset="0"/>
              </a:rPr>
              <a:t>Paul wrote some of his letters (2 Pet 3:15-16)</a:t>
            </a:r>
          </a:p>
          <a:p>
            <a:pPr marL="461963" indent="-461963" eaLnBrk="1" hangingPunct="1">
              <a:spcBef>
                <a:spcPts val="0"/>
              </a:spcBef>
              <a:spcAft>
                <a:spcPts val="1200"/>
              </a:spcAft>
              <a:defRPr/>
            </a:pPr>
            <a:r>
              <a:rPr lang="en-US" dirty="0">
                <a:cs typeface="Calibri" panose="020F0502020204030204" pitchFamily="34" charset="0"/>
              </a:rPr>
              <a:t>Before</a:t>
            </a:r>
          </a:p>
          <a:p>
            <a:pPr marL="914400" lvl="1" indent="-457200" eaLnBrk="1" hangingPunct="1">
              <a:spcBef>
                <a:spcPts val="0"/>
              </a:spcBef>
              <a:spcAft>
                <a:spcPts val="1200"/>
              </a:spcAft>
              <a:defRPr/>
            </a:pPr>
            <a:r>
              <a:rPr lang="en-US" dirty="0">
                <a:cs typeface="Calibri" panose="020F0502020204030204" pitchFamily="34" charset="0"/>
              </a:rPr>
              <a:t>A.D. 70 (destruction of Jerusalem)</a:t>
            </a:r>
          </a:p>
          <a:p>
            <a:pPr marL="914400" lvl="1" indent="-457200" eaLnBrk="1" hangingPunct="1">
              <a:spcBef>
                <a:spcPts val="0"/>
              </a:spcBef>
              <a:spcAft>
                <a:spcPts val="1200"/>
              </a:spcAft>
              <a:defRPr/>
            </a:pPr>
            <a:r>
              <a:rPr lang="en-US" dirty="0">
                <a:cs typeface="Calibri" panose="020F0502020204030204" pitchFamily="34" charset="0"/>
              </a:rPr>
              <a:t>A.D. 68 (Paul’s death)</a:t>
            </a:r>
          </a:p>
          <a:p>
            <a:pPr marL="914400" lvl="1" indent="-457200" eaLnBrk="1" hangingPunct="1">
              <a:spcBef>
                <a:spcPts val="0"/>
              </a:spcBef>
              <a:spcAft>
                <a:spcPts val="1200"/>
              </a:spcAft>
              <a:defRPr/>
            </a:pPr>
            <a:r>
              <a:rPr lang="en-US" dirty="0">
                <a:cs typeface="Calibri" panose="020F0502020204030204" pitchFamily="34" charset="0"/>
              </a:rPr>
              <a:t>A.D. 67 (Peter’s martyrdom)</a:t>
            </a:r>
          </a:p>
          <a:p>
            <a:pPr marL="914400" lvl="1" indent="-457200" eaLnBrk="1" hangingPunct="1">
              <a:spcBef>
                <a:spcPts val="0"/>
              </a:spcBef>
              <a:spcAft>
                <a:spcPts val="1200"/>
              </a:spcAft>
              <a:defRPr/>
            </a:pPr>
            <a:r>
              <a:rPr lang="en-US" dirty="0">
                <a:cs typeface="Calibri" panose="020F0502020204030204" pitchFamily="34" charset="0"/>
              </a:rPr>
              <a:t>A.D. 64 (Neronian persecution)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389912323"/>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1936</TotalTime>
  <Words>2354</Words>
  <Application>Microsoft Office PowerPoint</Application>
  <PresentationFormat>On-screen Show (4:3)</PresentationFormat>
  <Paragraphs>348</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Calibri</vt:lpstr>
      <vt:lpstr>Courier New</vt:lpstr>
      <vt:lpstr>Times New Roman</vt:lpstr>
      <vt:lpstr>Wingdings</vt:lpstr>
      <vt:lpstr>13_Azure</vt:lpstr>
      <vt:lpstr>2 Peter</vt:lpstr>
      <vt:lpstr>INTRODUCTORY MATTERS</vt:lpstr>
      <vt:lpstr>INTRODUCTORY MATTERS</vt:lpstr>
      <vt:lpstr>AUTHORSHIP</vt:lpstr>
      <vt:lpstr>PowerPoint Presentation</vt:lpstr>
      <vt:lpstr>INTRODUCTORY MATTERS</vt:lpstr>
      <vt:lpstr>INTRODUCTORY MATTERS</vt:lpstr>
      <vt:lpstr>DATE (A.D. 64)</vt:lpstr>
      <vt:lpstr>INTRODUCTORY MATTERS</vt:lpstr>
      <vt:lpstr>RECIPIENTS</vt:lpstr>
      <vt:lpstr>RECIPIENTS</vt:lpstr>
      <vt:lpstr>PowerPoint Presentation</vt:lpstr>
      <vt:lpstr>PowerPoint Presentation</vt:lpstr>
      <vt:lpstr>PowerPoint Presentation</vt:lpstr>
      <vt:lpstr>RECIPIENTS</vt:lpstr>
      <vt:lpstr>INTRODUCTORY MATTERS</vt:lpstr>
      <vt:lpstr>PowerPoint Presentation</vt:lpstr>
      <vt:lpstr>MAP OF NEAR EAST</vt:lpstr>
      <vt:lpstr>PowerPoint Presentation</vt:lpstr>
      <vt:lpstr>PowerPoint Presentation</vt:lpstr>
      <vt:lpstr>PowerPoint Presentation</vt:lpstr>
      <vt:lpstr>PowerPoint Presentation</vt:lpstr>
      <vt:lpstr>PLACE OF WRITING (1 PET 5:13)</vt:lpstr>
      <vt:lpstr>PLACE OF WRITING (1 PET 5:13)</vt:lpstr>
      <vt:lpstr>PowerPoint Presentation</vt:lpstr>
      <vt:lpstr>PowerPoint Presentation</vt:lpstr>
      <vt:lpstr>PLACE OF WRITING (1 PET 5:13)</vt:lpstr>
      <vt:lpstr>PowerPoint Presentation</vt:lpstr>
      <vt:lpstr>PowerPoint Presentation</vt:lpstr>
      <vt:lpstr>PLACE OF WRITING (1 PET 5:13)</vt:lpstr>
      <vt:lpstr>PowerPoint Presentation</vt:lpstr>
      <vt:lpstr>Babylon’s History After 539 B.C.</vt:lpstr>
      <vt:lpstr>PowerPoint Presentation</vt:lpstr>
      <vt:lpstr>PowerPoint Presentation</vt:lpstr>
      <vt:lpstr>Josephus Antiquities, 15.2.2</vt:lpstr>
      <vt:lpstr>Strabo, Geography, 16.1.5?</vt:lpstr>
      <vt:lpstr>PLACE OF WRITING (1 PET 5:13)</vt:lpstr>
      <vt:lpstr>PowerPoint Presentation</vt:lpstr>
      <vt:lpstr>PowerPoint Presentation</vt:lpstr>
      <vt:lpstr>PowerPoint Presentation</vt:lpstr>
      <vt:lpstr>PowerPoint Presentation</vt:lpstr>
      <vt:lpstr>Babylon’s History After 539 B.C.</vt:lpstr>
      <vt:lpstr>PowerPoint Presentation</vt:lpstr>
      <vt:lpstr>INTRODUCTORY MATTERS</vt:lpstr>
      <vt:lpstr>FALSE TEACHERS ARE COMING!</vt:lpstr>
      <vt:lpstr>OCCASION FOR WRITING</vt:lpstr>
      <vt:lpstr>INTRODUCTORY MATTERS</vt:lpstr>
      <vt:lpstr>PURPOSE</vt:lpstr>
      <vt:lpstr>PowerPoint Presentation</vt:lpstr>
      <vt:lpstr>INTRODUCTORY MATTERS</vt:lpstr>
      <vt:lpstr>STRUCTURE</vt:lpstr>
      <vt:lpstr>INTRODUCTORY MATTERS</vt:lpstr>
      <vt:lpstr>MESSAGE</vt:lpstr>
      <vt:lpstr>INTRODUCTORY MATTERS</vt:lpstr>
      <vt:lpstr>UNIQUE CHARACTERISTICS</vt:lpstr>
      <vt:lpstr>Order of Paul’s Letters</vt:lpstr>
      <vt:lpstr>REMEMBRANCE</vt:lpstr>
      <vt:lpstr>CONCLUSION</vt:lpstr>
      <vt:lpstr>INTRODUCTORY MATTERS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Peter Introduction</dc:title>
  <dc:creator>A. Woods</dc:creator>
  <cp:lastModifiedBy>Andy Woods</cp:lastModifiedBy>
  <cp:revision>102</cp:revision>
  <cp:lastPrinted>2020-01-08T14:38:13Z</cp:lastPrinted>
  <dcterms:created xsi:type="dcterms:W3CDTF">2008-02-23T18:28:51Z</dcterms:created>
  <dcterms:modified xsi:type="dcterms:W3CDTF">2020-01-15T19:15:08Z</dcterms:modified>
</cp:coreProperties>
</file>