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067" r:id="rId2"/>
    <p:sldId id="4171" r:id="rId3"/>
    <p:sldId id="5923" r:id="rId4"/>
    <p:sldId id="3649" r:id="rId5"/>
    <p:sldId id="322" r:id="rId6"/>
    <p:sldId id="5869" r:id="rId7"/>
    <p:sldId id="5867" r:id="rId8"/>
    <p:sldId id="6293" r:id="rId9"/>
    <p:sldId id="5868" r:id="rId10"/>
    <p:sldId id="5943" r:id="rId11"/>
    <p:sldId id="5955" r:id="rId12"/>
    <p:sldId id="5954" r:id="rId13"/>
    <p:sldId id="5944" r:id="rId14"/>
    <p:sldId id="5425" r:id="rId15"/>
    <p:sldId id="2850" r:id="rId16"/>
    <p:sldId id="5956" r:id="rId17"/>
    <p:sldId id="5957" r:id="rId18"/>
    <p:sldId id="5958" r:id="rId19"/>
    <p:sldId id="5959" r:id="rId20"/>
    <p:sldId id="5960" r:id="rId21"/>
    <p:sldId id="6280" r:id="rId22"/>
    <p:sldId id="5894" r:id="rId23"/>
    <p:sldId id="5961" r:id="rId24"/>
    <p:sldId id="5945" r:id="rId25"/>
    <p:sldId id="5947" r:id="rId26"/>
    <p:sldId id="5948" r:id="rId27"/>
    <p:sldId id="5949" r:id="rId28"/>
    <p:sldId id="6281" r:id="rId29"/>
    <p:sldId id="6278" r:id="rId30"/>
    <p:sldId id="6279" r:id="rId31"/>
    <p:sldId id="5963" r:id="rId32"/>
    <p:sldId id="4506" r:id="rId33"/>
    <p:sldId id="4213" r:id="rId34"/>
    <p:sldId id="5950" r:id="rId35"/>
    <p:sldId id="5962" r:id="rId36"/>
    <p:sldId id="6282" r:id="rId37"/>
    <p:sldId id="6283" r:id="rId38"/>
    <p:sldId id="6294" r:id="rId39"/>
    <p:sldId id="6284" r:id="rId40"/>
    <p:sldId id="1500" r:id="rId41"/>
    <p:sldId id="5846" r:id="rId42"/>
    <p:sldId id="6285" r:id="rId43"/>
    <p:sldId id="6286" r:id="rId44"/>
    <p:sldId id="6287" r:id="rId45"/>
    <p:sldId id="3816" r:id="rId46"/>
    <p:sldId id="3819" r:id="rId47"/>
    <p:sldId id="6292" r:id="rId48"/>
    <p:sldId id="5899" r:id="rId49"/>
    <p:sldId id="5922" r:id="rId50"/>
    <p:sldId id="6275" r:id="rId51"/>
    <p:sldId id="6288" r:id="rId52"/>
    <p:sldId id="5946" r:id="rId53"/>
    <p:sldId id="6276" r:id="rId54"/>
    <p:sldId id="6289" r:id="rId55"/>
    <p:sldId id="6277" r:id="rId56"/>
    <p:sldId id="6290"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349" autoAdjust="0"/>
  </p:normalViewPr>
  <p:slideViewPr>
    <p:cSldViewPr>
      <p:cViewPr varScale="1">
        <p:scale>
          <a:sx n="57" d="100"/>
          <a:sy n="57"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1/12/2020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1/12/2020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7065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88544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 id="2147483919" r:id="rId15"/>
    <p:sldLayoutId id="2147483920"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 (11)</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Judged (12-13)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Judgment (14-15)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White Throne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20:11-15</a:t>
            </a:r>
          </a:p>
        </p:txBody>
      </p:sp>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3" name="Picture 2" descr="Image result for the great white throne judgement">
            <a:extLst>
              <a:ext uri="{FF2B5EF4-FFF2-40B4-BE49-F238E27FC236}">
                <a16:creationId xmlns:a16="http://schemas.microsoft.com/office/drawing/2014/main" id="{12E71F01-5F71-486B-BDBE-9D3ACB515C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78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17:31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He has fixed a day in which He will judge the world in righteousness through a Man whom He has appointed, having furnished proof to all men by raising Him from the dead.”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2D442EC-BF0A-4A99-9FF5-22EDD572CC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7273" y="3048000"/>
            <a:ext cx="2909455" cy="1828800"/>
          </a:xfrm>
          <a:prstGeom prst="rect">
            <a:avLst/>
          </a:prstGeom>
        </p:spPr>
      </p:pic>
    </p:spTree>
    <p:extLst>
      <p:ext uri="{BB962C8B-B14F-4D97-AF65-F5344CB8AC3E}">
        <p14:creationId xmlns:p14="http://schemas.microsoft.com/office/powerpoint/2010/main" val="23976796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1579"/>
            <a:ext cx="9144000" cy="25632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There is no more awesome passage in the entire Bible than this one </a:t>
            </a:r>
            <a:r>
              <a:rPr lang="en-US" dirty="0">
                <a:effectLst>
                  <a:outerShdw blurRad="38100" dist="38100" dir="2700000" algn="tl">
                    <a:srgbClr val="000000">
                      <a:alpha val="43137"/>
                    </a:srgbClr>
                  </a:outerShdw>
                </a:effectLst>
                <a:cs typeface="Calibri" panose="020F0502020204030204" pitchFamily="34" charset="0"/>
              </a:rPr>
              <a:t>‒ THE GREAT WHITE THRONE judgment of all unbelievers!</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2321719" y="228600"/>
            <a:ext cx="4579824"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532.</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082143" cy="2286000"/>
          </a:xfrm>
          <a:prstGeom prst="rect">
            <a:avLst/>
          </a:prstGeom>
        </p:spPr>
      </p:pic>
    </p:spTree>
    <p:extLst>
      <p:ext uri="{BB962C8B-B14F-4D97-AF65-F5344CB8AC3E}">
        <p14:creationId xmlns:p14="http://schemas.microsoft.com/office/powerpoint/2010/main" val="12226573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Judge (11)</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Judged (12-13)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Judgment (14-15)</a:t>
            </a:r>
          </a:p>
        </p:txBody>
      </p:sp>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3" name="Picture 2" descr="Image result for the great white throne judgement">
            <a:extLst>
              <a:ext uri="{FF2B5EF4-FFF2-40B4-BE49-F238E27FC236}">
                <a16:creationId xmlns:a16="http://schemas.microsoft.com/office/drawing/2014/main" id="{12E71F01-5F71-486B-BDBE-9D3ACB515C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346AC69-EB39-4118-8616-56DBE8A158A9}"/>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White Throne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20:11-15</a:t>
            </a:r>
          </a:p>
        </p:txBody>
      </p:sp>
    </p:spTree>
    <p:extLst>
      <p:ext uri="{BB962C8B-B14F-4D97-AF65-F5344CB8AC3E}">
        <p14:creationId xmlns:p14="http://schemas.microsoft.com/office/powerpoint/2010/main" val="104642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982390"/>
            <a:ext cx="9144000" cy="35394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new Calvinists do not believe that Christ will return and reign on this earth for one thousand years, nor do they understand that those of the church age will return to rule with Him following a review time before His judgment seat or bema seat when our roles and responsibilities will be determined. Most Calvinists believe the Great White Throne judgment is for everyone of all ages and it will determine whether one is truly saved or not.</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447800" y="239216"/>
            <a:ext cx="6248400" cy="1315745"/>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Robert R. Congdon</a:t>
            </a:r>
          </a:p>
          <a:p>
            <a:pPr algn="ctr"/>
            <a:r>
              <a:rPr lang="en-US" sz="2000" dirty="0">
                <a:latin typeface="Calibri" panose="020F0502020204030204" pitchFamily="34" charset="0"/>
                <a:cs typeface="Calibri" panose="020F0502020204030204" pitchFamily="34" charset="0"/>
              </a:rPr>
              <a:t>Robert R. Congdon, </a:t>
            </a:r>
            <a:r>
              <a:rPr lang="en-US" sz="2000" i="1" dirty="0">
                <a:latin typeface="Calibri" panose="020F0502020204030204" pitchFamily="34" charset="0"/>
                <a:cs typeface="Calibri" panose="020F0502020204030204" pitchFamily="34" charset="0"/>
              </a:rPr>
              <a:t>How Calvinism Serves Satan's Purposes</a:t>
            </a:r>
            <a:r>
              <a:rPr lang="en-US" sz="2000" dirty="0">
                <a:latin typeface="Calibri" panose="020F0502020204030204" pitchFamily="34" charset="0"/>
                <a:cs typeface="Calibri" panose="020F0502020204030204" pitchFamily="34" charset="0"/>
              </a:rPr>
              <a:t> (Greer, SC: Congdon Ministries International, 2014), 29.</a:t>
            </a:r>
          </a:p>
        </p:txBody>
      </p:sp>
      <p:pic>
        <p:nvPicPr>
          <p:cNvPr id="3" name="Picture 2" descr="Image result for robert r. congdon">
            <a:extLst>
              <a:ext uri="{FF2B5EF4-FFF2-40B4-BE49-F238E27FC236}">
                <a16:creationId xmlns:a16="http://schemas.microsoft.com/office/drawing/2014/main" id="{DA119865-AE1C-4B47-8858-BDB9F679D8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 y="138974"/>
            <a:ext cx="8483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052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7554167"/>
              </p:ext>
            </p:extLst>
          </p:nvPr>
        </p:nvGraphicFramePr>
        <p:xfrm>
          <a:off x="76200" y="57152"/>
          <a:ext cx="8991600" cy="674369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822960">
                <a:tc gridSpan="5">
                  <a:txBody>
                    <a:bodyPr/>
                    <a:lstStyle/>
                    <a:p>
                      <a:pPr algn="ctr"/>
                      <a:r>
                        <a:rPr kumimoji="0" lang="en-US" sz="3200" b="0" i="0" u="none" strike="noStrike" kern="0" cap="none" spc="0" normalizeH="0" baseline="0" noProof="0" dirty="0">
                          <a:ln>
                            <a:noFill/>
                          </a:ln>
                          <a:solidFill>
                            <a:schemeClr val="tx2"/>
                          </a:solidFill>
                          <a:effectLst/>
                          <a:uLnTx/>
                          <a:uFillTx/>
                          <a:latin typeface="Calibri" panose="020F0502020204030204" pitchFamily="34" charset="0"/>
                          <a:ea typeface="+mj-ea"/>
                          <a:cs typeface="+mj-cs"/>
                        </a:rPr>
                        <a:t>SCRIPTURE’S FOUR JUDGMENTS</a:t>
                      </a:r>
                      <a:endParaRPr lang="en-US" sz="3200" b="0" dirty="0">
                        <a:solidFill>
                          <a:schemeClr val="tx2"/>
                        </a:solidFill>
                        <a:latin typeface="Calibri" panose="020F0502020204030204" pitchFamily="34" charset="0"/>
                      </a:endParaRPr>
                    </a:p>
                  </a:txBody>
                  <a:tcPr marL="68580" marR="68580" marT="34288" marB="34288" anchor="ctr">
                    <a:solidFill>
                      <a:schemeClr val="bg2"/>
                    </a:solidFill>
                  </a:tcP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822960">
                <a:tc>
                  <a:txBody>
                    <a:bodyPr/>
                    <a:lstStyle/>
                    <a:p>
                      <a:r>
                        <a:rPr lang="en-US" sz="2000" b="1" dirty="0">
                          <a:latin typeface="Calibri" panose="020F0502020204030204" pitchFamily="34" charset="0"/>
                        </a:rPr>
                        <a:t>Name</a:t>
                      </a:r>
                    </a:p>
                  </a:txBody>
                  <a:tcPr marL="68580" marR="68580" marT="34288" marB="34288" anchor="ctr"/>
                </a:tc>
                <a:tc>
                  <a:txBody>
                    <a:bodyPr/>
                    <a:lstStyle/>
                    <a:p>
                      <a:r>
                        <a:rPr lang="en-US" sz="2000" dirty="0">
                          <a:latin typeface="Calibri" panose="020F0502020204030204" pitchFamily="34" charset="0"/>
                        </a:rPr>
                        <a:t>Sheep and</a:t>
                      </a:r>
                      <a:r>
                        <a:rPr lang="en-US" sz="2000" baseline="0" dirty="0">
                          <a:latin typeface="Calibri" panose="020F0502020204030204" pitchFamily="34" charset="0"/>
                        </a:rPr>
                        <a:t> Goat</a:t>
                      </a:r>
                      <a:endParaRPr lang="en-US" sz="2000" dirty="0">
                        <a:latin typeface="Calibri" panose="020F0502020204030204" pitchFamily="34" charset="0"/>
                      </a:endParaRPr>
                    </a:p>
                  </a:txBody>
                  <a:tcPr marL="68580" marR="68580" marT="34288" marB="34288" anchor="ctr"/>
                </a:tc>
                <a:tc>
                  <a:txBody>
                    <a:bodyPr/>
                    <a:lstStyle/>
                    <a:p>
                      <a:r>
                        <a:rPr lang="en-US" sz="2000" dirty="0">
                          <a:latin typeface="Calibri" panose="020F0502020204030204" pitchFamily="34" charset="0"/>
                        </a:rPr>
                        <a:t>Judgment of </a:t>
                      </a:r>
                    </a:p>
                    <a:p>
                      <a:r>
                        <a:rPr lang="en-US" sz="2000" dirty="0">
                          <a:latin typeface="Calibri" panose="020F0502020204030204" pitchFamily="34" charset="0"/>
                        </a:rPr>
                        <a:t>the Jews</a:t>
                      </a:r>
                    </a:p>
                  </a:txBody>
                  <a:tcPr marL="68580" marR="68580" marT="34288" marB="34288" anchor="ctr"/>
                </a:tc>
                <a:tc>
                  <a:txBody>
                    <a:bodyPr/>
                    <a:lstStyle/>
                    <a:p>
                      <a:pPr algn="ctr"/>
                      <a:r>
                        <a:rPr lang="en-US" sz="2000" b="1" u="sng" dirty="0">
                          <a:solidFill>
                            <a:schemeClr val="bg1"/>
                          </a:solidFill>
                          <a:latin typeface="Calibri" panose="020F0502020204030204" pitchFamily="34" charset="0"/>
                        </a:rPr>
                        <a:t>Bema</a:t>
                      </a:r>
                      <a:r>
                        <a:rPr lang="en-US" sz="2000" b="1" u="sng" baseline="0" dirty="0">
                          <a:solidFill>
                            <a:schemeClr val="bg1"/>
                          </a:solidFill>
                          <a:latin typeface="Calibri" panose="020F0502020204030204" pitchFamily="34" charset="0"/>
                        </a:rPr>
                        <a:t> Seat</a:t>
                      </a:r>
                      <a:endParaRPr lang="en-US" sz="2000" b="1" u="sng" dirty="0">
                        <a:solidFill>
                          <a:schemeClr val="bg1"/>
                        </a:solidFill>
                        <a:latin typeface="Calibri" panose="020F0502020204030204" pitchFamily="34" charset="0"/>
                      </a:endParaRPr>
                    </a:p>
                  </a:txBody>
                  <a:tcPr marL="68580" marR="68580" marT="34288" marB="34288" anchor="ctr">
                    <a:solidFill>
                      <a:srgbClr val="FFFFCC"/>
                    </a:solidFill>
                  </a:tcPr>
                </a:tc>
                <a:tc>
                  <a:txBody>
                    <a:bodyPr/>
                    <a:lstStyle/>
                    <a:p>
                      <a:r>
                        <a:rPr lang="en-US" sz="2000" dirty="0">
                          <a:latin typeface="Calibri" panose="020F0502020204030204" pitchFamily="34" charset="0"/>
                        </a:rPr>
                        <a:t>Great White Throne</a:t>
                      </a:r>
                    </a:p>
                  </a:txBody>
                  <a:tcPr marL="68580" marR="68580" marT="34288" marB="34288" anchor="ctr"/>
                </a:tc>
                <a:extLst>
                  <a:ext uri="{0D108BD9-81ED-4DB2-BD59-A6C34878D82A}">
                    <a16:rowId xmlns:a16="http://schemas.microsoft.com/office/drawing/2014/main" val="10000"/>
                  </a:ext>
                </a:extLst>
              </a:tr>
              <a:tr h="822960">
                <a:tc>
                  <a:txBody>
                    <a:bodyPr/>
                    <a:lstStyle/>
                    <a:p>
                      <a:r>
                        <a:rPr lang="en-US" sz="2000" b="1" dirty="0">
                          <a:latin typeface="Calibri" panose="020F0502020204030204" pitchFamily="34" charset="0"/>
                        </a:rPr>
                        <a:t>Scripture</a:t>
                      </a:r>
                    </a:p>
                  </a:txBody>
                  <a:tcPr marL="68580" marR="68580" marT="34288" marB="34288" anchor="ctr"/>
                </a:tc>
                <a:tc>
                  <a:txBody>
                    <a:bodyPr/>
                    <a:lstStyle/>
                    <a:p>
                      <a:r>
                        <a:rPr lang="en-US" sz="2000" dirty="0">
                          <a:latin typeface="Calibri" panose="020F0502020204030204" pitchFamily="34" charset="0"/>
                        </a:rPr>
                        <a:t>Matt 25:31-46</a:t>
                      </a:r>
                    </a:p>
                  </a:txBody>
                  <a:tcPr marL="68580" marR="68580" marT="34288" marB="34288" anchor="ctr"/>
                </a:tc>
                <a:tc>
                  <a:txBody>
                    <a:bodyPr/>
                    <a:lstStyle/>
                    <a:p>
                      <a:r>
                        <a:rPr lang="en-US" sz="2000" dirty="0">
                          <a:latin typeface="Calibri" panose="020F0502020204030204" pitchFamily="34" charset="0"/>
                        </a:rPr>
                        <a:t>Ezek 20:33-44</a:t>
                      </a:r>
                    </a:p>
                  </a:txBody>
                  <a:tcPr marL="68580" marR="68580" marT="34288" marB="34288" anchor="ctr"/>
                </a:tc>
                <a:tc>
                  <a:txBody>
                    <a:bodyPr/>
                    <a:lstStyle/>
                    <a:p>
                      <a:pPr algn="ctr"/>
                      <a:r>
                        <a:rPr lang="en-US" sz="2000" b="1" u="sng" dirty="0">
                          <a:solidFill>
                            <a:schemeClr val="bg1"/>
                          </a:solidFill>
                          <a:latin typeface="Calibri" panose="020F0502020204030204" pitchFamily="34" charset="0"/>
                        </a:rPr>
                        <a:t>1 Cor 3:10-15</a:t>
                      </a:r>
                    </a:p>
                  </a:txBody>
                  <a:tcPr marL="68580" marR="68580" marT="34288" marB="34288" anchor="ctr">
                    <a:solidFill>
                      <a:srgbClr val="FFFFCC"/>
                    </a:solidFill>
                  </a:tcPr>
                </a:tc>
                <a:tc>
                  <a:txBody>
                    <a:bodyPr/>
                    <a:lstStyle/>
                    <a:p>
                      <a:r>
                        <a:rPr lang="en-US" sz="2000" dirty="0">
                          <a:latin typeface="Calibri" panose="020F0502020204030204" pitchFamily="34" charset="0"/>
                        </a:rPr>
                        <a:t>Rev 20:11-15</a:t>
                      </a:r>
                    </a:p>
                  </a:txBody>
                  <a:tcPr marL="68580" marR="68580" marT="34288" marB="34288" anchor="ctr"/>
                </a:tc>
                <a:extLst>
                  <a:ext uri="{0D108BD9-81ED-4DB2-BD59-A6C34878D82A}">
                    <a16:rowId xmlns:a16="http://schemas.microsoft.com/office/drawing/2014/main" val="10001"/>
                  </a:ext>
                </a:extLst>
              </a:tr>
              <a:tr h="822960">
                <a:tc>
                  <a:txBody>
                    <a:bodyPr/>
                    <a:lstStyle/>
                    <a:p>
                      <a:r>
                        <a:rPr lang="en-US" sz="2000" b="1" dirty="0">
                          <a:latin typeface="Calibri" panose="020F0502020204030204" pitchFamily="34" charset="0"/>
                        </a:rPr>
                        <a:t>Place</a:t>
                      </a:r>
                    </a:p>
                  </a:txBody>
                  <a:tcPr marL="68580" marR="68580" marT="34288" marB="34288" anchor="ctr"/>
                </a:tc>
                <a:tc>
                  <a:txBody>
                    <a:bodyPr/>
                    <a:lstStyle/>
                    <a:p>
                      <a:r>
                        <a:rPr lang="en-US" sz="2000" dirty="0">
                          <a:latin typeface="Calibri" panose="020F0502020204030204" pitchFamily="34" charset="0"/>
                        </a:rPr>
                        <a:t>Earth, Jerusalem</a:t>
                      </a:r>
                    </a:p>
                  </a:txBody>
                  <a:tcPr marL="68580" marR="68580" marT="34288" marB="34288" anchor="ctr"/>
                </a:tc>
                <a:tc>
                  <a:txBody>
                    <a:bodyPr/>
                    <a:lstStyle/>
                    <a:p>
                      <a:r>
                        <a:rPr lang="en-US" sz="2000" dirty="0">
                          <a:latin typeface="Calibri" panose="020F0502020204030204" pitchFamily="34" charset="0"/>
                        </a:rPr>
                        <a:t>Earth, wilderness</a:t>
                      </a:r>
                    </a:p>
                  </a:txBody>
                  <a:tcPr marL="68580" marR="68580" marT="34288" marB="34288" anchor="ctr"/>
                </a:tc>
                <a:tc>
                  <a:txBody>
                    <a:bodyPr/>
                    <a:lstStyle/>
                    <a:p>
                      <a:pPr algn="ctr"/>
                      <a:r>
                        <a:rPr lang="en-US" sz="2000" b="1" u="sng" dirty="0">
                          <a:solidFill>
                            <a:schemeClr val="bg1"/>
                          </a:solidFill>
                          <a:latin typeface="Calibri" panose="020F0502020204030204" pitchFamily="34" charset="0"/>
                        </a:rPr>
                        <a:t>Heaven</a:t>
                      </a:r>
                    </a:p>
                  </a:txBody>
                  <a:tcPr marL="68580" marR="68580" marT="34288" marB="34288" anchor="ctr">
                    <a:solidFill>
                      <a:srgbClr val="FFFFCC"/>
                    </a:solidFill>
                  </a:tcPr>
                </a:tc>
                <a:tc>
                  <a:txBody>
                    <a:bodyPr/>
                    <a:lstStyle/>
                    <a:p>
                      <a:r>
                        <a:rPr lang="en-US" sz="2000" dirty="0">
                          <a:latin typeface="Calibri" panose="020F0502020204030204" pitchFamily="34" charset="0"/>
                        </a:rPr>
                        <a:t>Earth</a:t>
                      </a:r>
                    </a:p>
                  </a:txBody>
                  <a:tcPr marL="68580" marR="68580" marT="34288" marB="34288" anchor="ctr"/>
                </a:tc>
                <a:extLst>
                  <a:ext uri="{0D108BD9-81ED-4DB2-BD59-A6C34878D82A}">
                    <a16:rowId xmlns:a16="http://schemas.microsoft.com/office/drawing/2014/main" val="10002"/>
                  </a:ext>
                </a:extLst>
              </a:tr>
              <a:tr h="822960">
                <a:tc>
                  <a:txBody>
                    <a:bodyPr/>
                    <a:lstStyle/>
                    <a:p>
                      <a:r>
                        <a:rPr lang="en-US" sz="2000" b="1" dirty="0">
                          <a:latin typeface="Calibri" panose="020F0502020204030204" pitchFamily="34" charset="0"/>
                        </a:rPr>
                        <a:t>Audience</a:t>
                      </a:r>
                    </a:p>
                  </a:txBody>
                  <a:tcPr marL="68580" marR="68580" marT="34288" marB="34288" anchor="ctr"/>
                </a:tc>
                <a:tc>
                  <a:txBody>
                    <a:bodyPr/>
                    <a:lstStyle/>
                    <a:p>
                      <a:r>
                        <a:rPr lang="en-US" sz="2000" dirty="0">
                          <a:latin typeface="Calibri" panose="020F0502020204030204" pitchFamily="34" charset="0"/>
                        </a:rPr>
                        <a:t>Gentile Tribulation survivors</a:t>
                      </a:r>
                    </a:p>
                  </a:txBody>
                  <a:tcPr marL="68580" marR="68580" marT="34288" marB="34288" anchor="ctr"/>
                </a:tc>
                <a:tc>
                  <a:txBody>
                    <a:bodyPr/>
                    <a:lstStyle/>
                    <a:p>
                      <a:r>
                        <a:rPr lang="en-US" sz="2000" dirty="0">
                          <a:latin typeface="Calibri" panose="020F0502020204030204" pitchFamily="34" charset="0"/>
                        </a:rPr>
                        <a:t>Jewish Tribulation survivors</a:t>
                      </a:r>
                    </a:p>
                  </a:txBody>
                  <a:tcPr marL="68580" marR="68580" marT="34288" marB="34288" anchor="ctr"/>
                </a:tc>
                <a:tc>
                  <a:txBody>
                    <a:bodyPr/>
                    <a:lstStyle/>
                    <a:p>
                      <a:pPr algn="ctr"/>
                      <a:r>
                        <a:rPr lang="en-US" sz="2000" b="1" u="sng" dirty="0">
                          <a:solidFill>
                            <a:schemeClr val="bg1"/>
                          </a:solidFill>
                          <a:latin typeface="Calibri" panose="020F0502020204030204" pitchFamily="34" charset="0"/>
                        </a:rPr>
                        <a:t>Church</a:t>
                      </a:r>
                      <a:r>
                        <a:rPr lang="en-US" sz="2000" b="1" u="sng" baseline="0" dirty="0">
                          <a:solidFill>
                            <a:schemeClr val="bg1"/>
                          </a:solidFill>
                          <a:latin typeface="Calibri" panose="020F0502020204030204" pitchFamily="34" charset="0"/>
                        </a:rPr>
                        <a:t> Age believers</a:t>
                      </a:r>
                      <a:endParaRPr lang="en-US" sz="2000" b="1" u="sng" dirty="0">
                        <a:solidFill>
                          <a:schemeClr val="bg1"/>
                        </a:solidFill>
                        <a:latin typeface="Calibri" panose="020F0502020204030204" pitchFamily="34" charset="0"/>
                      </a:endParaRPr>
                    </a:p>
                  </a:txBody>
                  <a:tcPr marL="68580" marR="68580" marT="34288" marB="34288" anchor="ctr">
                    <a:solidFill>
                      <a:srgbClr val="FFFFCC"/>
                    </a:solidFill>
                  </a:tcPr>
                </a:tc>
                <a:tc>
                  <a:txBody>
                    <a:bodyPr/>
                    <a:lstStyle/>
                    <a:p>
                      <a:r>
                        <a:rPr lang="en-US" sz="2000" dirty="0">
                          <a:latin typeface="Calibri" panose="020F0502020204030204" pitchFamily="34" charset="0"/>
                        </a:rPr>
                        <a:t>All unsaved</a:t>
                      </a:r>
                    </a:p>
                  </a:txBody>
                  <a:tcPr marL="68580" marR="68580" marT="34288" marB="34288" anchor="ctr"/>
                </a:tc>
                <a:extLst>
                  <a:ext uri="{0D108BD9-81ED-4DB2-BD59-A6C34878D82A}">
                    <a16:rowId xmlns:a16="http://schemas.microsoft.com/office/drawing/2014/main" val="10003"/>
                  </a:ext>
                </a:extLst>
              </a:tr>
              <a:tr h="822960">
                <a:tc>
                  <a:txBody>
                    <a:bodyPr/>
                    <a:lstStyle/>
                    <a:p>
                      <a:r>
                        <a:rPr lang="en-US" sz="2000" b="1" dirty="0">
                          <a:latin typeface="Calibri" panose="020F0502020204030204" pitchFamily="34" charset="0"/>
                        </a:rPr>
                        <a:t>When</a:t>
                      </a:r>
                    </a:p>
                  </a:txBody>
                  <a:tcPr marL="68580" marR="68580" marT="34288" marB="34288" anchor="ctr"/>
                </a:tc>
                <a:tc>
                  <a:txBody>
                    <a:bodyPr/>
                    <a:lstStyle/>
                    <a:p>
                      <a:r>
                        <a:rPr lang="en-US" sz="2000" dirty="0">
                          <a:latin typeface="Calibri" panose="020F0502020204030204" pitchFamily="34" charset="0"/>
                        </a:rPr>
                        <a:t>After Tribulation</a:t>
                      </a:r>
                    </a:p>
                  </a:txBody>
                  <a:tcPr marL="68580" marR="68580" marT="34288" marB="34288" anchor="ctr"/>
                </a:tc>
                <a:tc>
                  <a:txBody>
                    <a:bodyPr/>
                    <a:lstStyle/>
                    <a:p>
                      <a:r>
                        <a:rPr lang="en-US" sz="2000" dirty="0">
                          <a:latin typeface="Calibri" panose="020F0502020204030204" pitchFamily="34" charset="0"/>
                        </a:rPr>
                        <a:t>After Tribulation</a:t>
                      </a:r>
                    </a:p>
                  </a:txBody>
                  <a:tcPr marL="68580" marR="68580" marT="34288" marB="34288" anchor="ctr"/>
                </a:tc>
                <a:tc>
                  <a:txBody>
                    <a:bodyPr/>
                    <a:lstStyle/>
                    <a:p>
                      <a:pPr algn="ctr"/>
                      <a:r>
                        <a:rPr lang="en-US" sz="2000" b="1" u="sng" dirty="0">
                          <a:solidFill>
                            <a:schemeClr val="bg1"/>
                          </a:solidFill>
                          <a:latin typeface="Calibri" panose="020F0502020204030204" pitchFamily="34" charset="0"/>
                        </a:rPr>
                        <a:t>After rapture</a:t>
                      </a:r>
                    </a:p>
                  </a:txBody>
                  <a:tcPr marL="68580" marR="68580" marT="34288" marB="34288" anchor="ctr">
                    <a:solidFill>
                      <a:srgbClr val="FFFFCC"/>
                    </a:solidFill>
                  </a:tcPr>
                </a:tc>
                <a:tc>
                  <a:txBody>
                    <a:bodyPr/>
                    <a:lstStyle/>
                    <a:p>
                      <a:r>
                        <a:rPr lang="en-US" sz="2000" dirty="0">
                          <a:latin typeface="Calibri" panose="020F0502020204030204" pitchFamily="34" charset="0"/>
                        </a:rPr>
                        <a:t>After Millennium</a:t>
                      </a:r>
                    </a:p>
                  </a:txBody>
                  <a:tcPr marL="68580" marR="68580" marT="34288" marB="34288" anchor="ctr"/>
                </a:tc>
                <a:extLst>
                  <a:ext uri="{0D108BD9-81ED-4DB2-BD59-A6C34878D82A}">
                    <a16:rowId xmlns:a16="http://schemas.microsoft.com/office/drawing/2014/main" val="10004"/>
                  </a:ext>
                </a:extLst>
              </a:tr>
              <a:tr h="822960">
                <a:tc>
                  <a:txBody>
                    <a:bodyPr/>
                    <a:lstStyle/>
                    <a:p>
                      <a:r>
                        <a:rPr lang="en-US" sz="2000" b="1" dirty="0">
                          <a:latin typeface="Calibri" panose="020F0502020204030204" pitchFamily="34" charset="0"/>
                        </a:rPr>
                        <a:t>Purpose</a:t>
                      </a:r>
                    </a:p>
                  </a:txBody>
                  <a:tcPr marL="68580" marR="68580" marT="34288" marB="34288" anchor="ctr"/>
                </a:tc>
                <a:tc>
                  <a:txBody>
                    <a:bodyPr/>
                    <a:lstStyle/>
                    <a:p>
                      <a:r>
                        <a:rPr lang="en-US" sz="2000" dirty="0">
                          <a:latin typeface="Calibri" panose="020F0502020204030204" pitchFamily="34" charset="0"/>
                        </a:rPr>
                        <a:t>Saved Gentiles enter kingdom</a:t>
                      </a:r>
                    </a:p>
                  </a:txBody>
                  <a:tcPr marL="68580" marR="68580" marT="34288" marB="34288" anchor="ctr"/>
                </a:tc>
                <a:tc>
                  <a:txBody>
                    <a:bodyPr/>
                    <a:lstStyle/>
                    <a:p>
                      <a:r>
                        <a:rPr lang="en-US" sz="2000" dirty="0">
                          <a:latin typeface="Calibri" panose="020F0502020204030204" pitchFamily="34" charset="0"/>
                        </a:rPr>
                        <a:t>Saved Jews </a:t>
                      </a:r>
                    </a:p>
                    <a:p>
                      <a:r>
                        <a:rPr lang="en-US" sz="2000" dirty="0">
                          <a:latin typeface="Calibri" panose="020F0502020204030204" pitchFamily="34" charset="0"/>
                        </a:rPr>
                        <a:t>enter kingdom</a:t>
                      </a:r>
                    </a:p>
                  </a:txBody>
                  <a:tcPr marL="68580" marR="68580" marT="34288" marB="34288" anchor="ctr"/>
                </a:tc>
                <a:tc>
                  <a:txBody>
                    <a:bodyPr/>
                    <a:lstStyle/>
                    <a:p>
                      <a:pPr algn="ctr"/>
                      <a:r>
                        <a:rPr lang="en-US" sz="2000" b="1" u="sng" dirty="0">
                          <a:solidFill>
                            <a:schemeClr val="bg1"/>
                          </a:solidFill>
                          <a:latin typeface="Calibri" panose="020F0502020204030204" pitchFamily="34" charset="0"/>
                        </a:rPr>
                        <a:t>Reward believers</a:t>
                      </a:r>
                    </a:p>
                  </a:txBody>
                  <a:tcPr marL="68580" marR="68580" marT="34288" marB="34288" anchor="ctr">
                    <a:solidFill>
                      <a:srgbClr val="FFFFCC"/>
                    </a:solidFill>
                  </a:tcPr>
                </a:tc>
                <a:tc>
                  <a:txBody>
                    <a:bodyPr/>
                    <a:lstStyle/>
                    <a:p>
                      <a:r>
                        <a:rPr lang="en-US" sz="2000" dirty="0">
                          <a:latin typeface="Calibri" panose="020F0502020204030204" pitchFamily="34" charset="0"/>
                        </a:rPr>
                        <a:t>Degree of punishment in hell</a:t>
                      </a:r>
                    </a:p>
                  </a:txBody>
                  <a:tcPr marL="68580" marR="68580" marT="34288" marB="34288" anchor="ctr"/>
                </a:tc>
                <a:extLst>
                  <a:ext uri="{0D108BD9-81ED-4DB2-BD59-A6C34878D82A}">
                    <a16:rowId xmlns:a16="http://schemas.microsoft.com/office/drawing/2014/main" val="10005"/>
                  </a:ext>
                </a:extLst>
              </a:tr>
              <a:tr h="822960">
                <a:tc>
                  <a:txBody>
                    <a:bodyPr/>
                    <a:lstStyle/>
                    <a:p>
                      <a:r>
                        <a:rPr lang="en-US" sz="2000" b="1" dirty="0">
                          <a:latin typeface="Calibri" panose="020F0502020204030204" pitchFamily="34" charset="0"/>
                        </a:rPr>
                        <a:t>Evaluation</a:t>
                      </a:r>
                    </a:p>
                  </a:txBody>
                  <a:tcPr marL="68580" marR="68580" marT="34288" marB="34288" anchor="ctr"/>
                </a:tc>
                <a:tc>
                  <a:txBody>
                    <a:bodyPr/>
                    <a:lstStyle/>
                    <a:p>
                      <a:r>
                        <a:rPr lang="en-US" sz="2000" dirty="0">
                          <a:latin typeface="Calibri" panose="020F0502020204030204" pitchFamily="34" charset="0"/>
                        </a:rPr>
                        <a:t>Treatment of Christ’s brethren</a:t>
                      </a:r>
                    </a:p>
                  </a:txBody>
                  <a:tcPr marL="68580" marR="68580" marT="34288" marB="34288" anchor="ctr"/>
                </a:tc>
                <a:tc>
                  <a:txBody>
                    <a:bodyPr/>
                    <a:lstStyle/>
                    <a:p>
                      <a:r>
                        <a:rPr lang="en-US" sz="2000" dirty="0">
                          <a:latin typeface="Calibri" panose="020F0502020204030204" pitchFamily="34" charset="0"/>
                        </a:rPr>
                        <a:t>Passing under shepherd’s rod</a:t>
                      </a:r>
                    </a:p>
                  </a:txBody>
                  <a:tcPr marL="68580" marR="68580" marT="34288" marB="34288" anchor="ctr"/>
                </a:tc>
                <a:tc>
                  <a:txBody>
                    <a:bodyPr/>
                    <a:lstStyle/>
                    <a:p>
                      <a:pPr algn="ctr"/>
                      <a:r>
                        <a:rPr lang="en-US" sz="2000" b="1" u="sng" dirty="0">
                          <a:solidFill>
                            <a:schemeClr val="bg1"/>
                          </a:solidFill>
                          <a:latin typeface="Calibri" panose="020F0502020204030204" pitchFamily="34" charset="0"/>
                        </a:rPr>
                        <a:t>Works taken through fire</a:t>
                      </a:r>
                    </a:p>
                  </a:txBody>
                  <a:tcPr marL="68580" marR="68580" marT="34288" marB="34288" anchor="ctr">
                    <a:solidFill>
                      <a:srgbClr val="FFFFCC"/>
                    </a:solidFill>
                  </a:tcPr>
                </a:tc>
                <a:tc>
                  <a:txBody>
                    <a:bodyPr/>
                    <a:lstStyle/>
                    <a:p>
                      <a:r>
                        <a:rPr lang="en-US" sz="2000" dirty="0">
                          <a:latin typeface="Calibri" panose="020F0502020204030204" pitchFamily="34" charset="0"/>
                        </a:rPr>
                        <a:t>Not in the book; judged by books</a:t>
                      </a:r>
                    </a:p>
                  </a:txBody>
                  <a:tcPr marL="68580" marR="68580" marT="34288" marB="34288"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92135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extLst>
              <p:ext uri="{D42A27DB-BD31-4B8C-83A1-F6EECF244321}">
                <p14:modId xmlns:p14="http://schemas.microsoft.com/office/powerpoint/2010/main" val="1764269367"/>
              </p:ext>
            </p:extLst>
          </p:nvPr>
        </p:nvGraphicFramePr>
        <p:xfrm>
          <a:off x="76200" y="228600"/>
          <a:ext cx="8991600" cy="6370326"/>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8795">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51277">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Post Second Advent</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Post Millennium</a:t>
                      </a:r>
                    </a:p>
                  </a:txBody>
                  <a:tcPr marT="45727" marB="45727" anchor="ctr"/>
                </a:tc>
                <a:extLst>
                  <a:ext uri="{0D108BD9-81ED-4DB2-BD59-A6C34878D82A}">
                    <a16:rowId xmlns:a16="http://schemas.microsoft.com/office/drawing/2014/main" val="10001"/>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Living Nations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Dead</a:t>
                      </a:r>
                    </a:p>
                  </a:txBody>
                  <a:tcPr marT="45727" marB="45727" anchor="ctr"/>
                </a:tc>
                <a:extLst>
                  <a:ext uri="{0D108BD9-81ED-4DB2-BD59-A6C34878D82A}">
                    <a16:rowId xmlns:a16="http://schemas.microsoft.com/office/drawing/2014/main" val="314161101"/>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Believers &amp; Unbelievers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2"/>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Angels, Sheep, Goats,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3"/>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David’s Throne</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Great White Throne</a:t>
                      </a:r>
                    </a:p>
                  </a:txBody>
                  <a:tcPr marT="45727" marB="45727" anchor="ctr"/>
                </a:tc>
                <a:extLst>
                  <a:ext uri="{0D108BD9-81ED-4DB2-BD59-A6C34878D82A}">
                    <a16:rowId xmlns:a16="http://schemas.microsoft.com/office/drawing/2014/main" val="10004"/>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Earthly</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Non-earthly</a:t>
                      </a:r>
                    </a:p>
                  </a:txBody>
                  <a:tcPr marT="45727" marB="45727" anchor="ctr"/>
                </a:tc>
                <a:extLst>
                  <a:ext uri="{0D108BD9-81ED-4DB2-BD59-A6C34878D82A}">
                    <a16:rowId xmlns:a16="http://schemas.microsoft.com/office/drawing/2014/main" val="10005"/>
                  </a:ext>
                </a:extLst>
              </a:tr>
              <a:tr h="490038">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25199448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extLst>
              <p:ext uri="{D42A27DB-BD31-4B8C-83A1-F6EECF244321}">
                <p14:modId xmlns:p14="http://schemas.microsoft.com/office/powerpoint/2010/main" val="1559125634"/>
              </p:ext>
            </p:extLst>
          </p:nvPr>
        </p:nvGraphicFramePr>
        <p:xfrm>
          <a:off x="76200" y="228600"/>
          <a:ext cx="8991600" cy="6419163"/>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2231">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47339">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82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After Poverty, Imprisonment, Sickness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Utopia</a:t>
                      </a:r>
                    </a:p>
                  </a:txBody>
                  <a:tcPr marT="45727" marB="45727" anchor="ctr"/>
                </a:tc>
                <a:extLst>
                  <a:ext uri="{0D108BD9-81ED-4DB2-BD59-A6C34878D82A}">
                    <a16:rowId xmlns:a16="http://schemas.microsoft.com/office/drawing/2014/main" val="10001"/>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Entrance into Kingdom &amp; Hades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Entrance into Lake of Fire Only</a:t>
                      </a:r>
                    </a:p>
                  </a:txBody>
                  <a:tcPr marT="45727" marB="45727" anchor="ctr"/>
                </a:tc>
                <a:extLst>
                  <a:ext uri="{0D108BD9-81ED-4DB2-BD59-A6C34878D82A}">
                    <a16:rowId xmlns:a16="http://schemas.microsoft.com/office/drawing/2014/main" val="314161101"/>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Basis: Treatment of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Basis: Book of Life and Books</a:t>
                      </a:r>
                    </a:p>
                  </a:txBody>
                  <a:tcPr marT="45727" marB="45727" anchor="ctr"/>
                </a:tc>
                <a:extLst>
                  <a:ext uri="{0D108BD9-81ED-4DB2-BD59-A6C34878D82A}">
                    <a16:rowId xmlns:a16="http://schemas.microsoft.com/office/drawing/2014/main" val="10002"/>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Not After Resurrection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Resurrection</a:t>
                      </a:r>
                    </a:p>
                  </a:txBody>
                  <a:tcPr marT="45727" marB="45727" anchor="ctr"/>
                </a:tc>
                <a:extLst>
                  <a:ext uri="{0D108BD9-81ED-4DB2-BD59-A6C34878D82A}">
                    <a16:rowId xmlns:a16="http://schemas.microsoft.com/office/drawing/2014/main" val="10003"/>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Subjects: Tribulation Survivors</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Subjects: Unbelievers of All Ages</a:t>
                      </a:r>
                    </a:p>
                  </a:txBody>
                  <a:tcPr marT="45727" marB="45727" anchor="ctr"/>
                </a:tc>
                <a:extLst>
                  <a:ext uri="{0D108BD9-81ED-4DB2-BD59-A6C34878D82A}">
                    <a16:rowId xmlns:a16="http://schemas.microsoft.com/office/drawing/2014/main" val="10004"/>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After Regathering of the Elect</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After the Second Resurrection</a:t>
                      </a:r>
                    </a:p>
                  </a:txBody>
                  <a:tcPr marT="45727" marB="45727" anchor="ctr"/>
                </a:tc>
                <a:extLst>
                  <a:ext uri="{0D108BD9-81ED-4DB2-BD59-A6C34878D82A}">
                    <a16:rowId xmlns:a16="http://schemas.microsoft.com/office/drawing/2014/main" val="10005"/>
                  </a:ext>
                </a:extLst>
              </a:tr>
              <a:tr h="486537">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4664442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5050" y="219670"/>
            <a:ext cx="4533900" cy="1200329"/>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outerShdw>
                </a:effectLst>
                <a:latin typeface="Calibri" panose="020F0502020204030204" pitchFamily="34" charset="0"/>
                <a:cs typeface="+mn-cs"/>
              </a:rPr>
              <a:t>Revelation 8 to 22: An Exegetical Commentary (Chicago: Moody Press, 1992), 429.</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7200" y="152400"/>
            <a:ext cx="894397" cy="1371600"/>
          </a:xfrm>
          <a:prstGeom prst="rect">
            <a:avLst/>
          </a:prstGeom>
        </p:spPr>
      </p:pic>
      <p:sp>
        <p:nvSpPr>
          <p:cNvPr id="6" name="Rectangle 5">
            <a:extLst>
              <a:ext uri="{FF2B5EF4-FFF2-40B4-BE49-F238E27FC236}">
                <a16:creationId xmlns:a16="http://schemas.microsoft.com/office/drawing/2014/main" id="{CEF60236-58CF-4F01-A806-F0FAB7F70021}"/>
              </a:ext>
            </a:extLst>
          </p:cNvPr>
          <p:cNvSpPr/>
          <p:nvPr/>
        </p:nvSpPr>
        <p:spPr>
          <a:xfrm>
            <a:off x="0" y="1621572"/>
            <a:ext cx="9144000" cy="5016758"/>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"The Almighty Father is undoubtedly the One seated on this throne, as He has been throughout the book (cf. 4:2–3, 9; 5:1, 7, 13; 6:16; 7:10, 15; 19:4; 21:5). He is the One on the throne in Dan. 7:9–10 from which this scene borrows. But the Son sits there with Him (3:21; 22:1, 3, 12; cf. John 5:26–27; Heb. 1:3) and works with Him (John 5:19–21; 10:30; cf. Matt. 25:31 ff.; Acts 10:42; 17:31). This passage has no reference to the Son, but John elsewhere indicates His involvement in judgment (22:12).”</a:t>
            </a:r>
          </a:p>
        </p:txBody>
      </p:sp>
    </p:spTree>
    <p:extLst>
      <p:ext uri="{BB962C8B-B14F-4D97-AF65-F5344CB8AC3E}">
        <p14:creationId xmlns:p14="http://schemas.microsoft.com/office/powerpoint/2010/main" val="37577364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1579"/>
            <a:ext cx="9144000" cy="25632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dirty="0">
                <a:effectLst/>
              </a:rPr>
              <a:t>The word ‘</a:t>
            </a:r>
            <a:r>
              <a:rPr lang="en-US" i="1" dirty="0">
                <a:effectLst/>
              </a:rPr>
              <a:t>throne</a:t>
            </a:r>
            <a:r>
              <a:rPr lang="en-US" dirty="0">
                <a:effectLst/>
              </a:rPr>
              <a:t>’ appears 45 times in Revelation, but only 16 times in the rest of the New Testament. The one who sits on the throne in Revelation 4 is God the Father; but the throne is not called ‘</a:t>
            </a:r>
            <a:r>
              <a:rPr lang="en-US" i="1" dirty="0">
                <a:effectLst/>
              </a:rPr>
              <a:t>the great white throne</a:t>
            </a:r>
            <a:r>
              <a:rPr lang="en-US" dirty="0">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2321719" y="228600"/>
            <a:ext cx="4579824"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532.</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082143" cy="2286000"/>
          </a:xfrm>
          <a:prstGeom prst="rect">
            <a:avLst/>
          </a:prstGeom>
        </p:spPr>
      </p:pic>
    </p:spTree>
    <p:extLst>
      <p:ext uri="{BB962C8B-B14F-4D97-AF65-F5344CB8AC3E}">
        <p14:creationId xmlns:p14="http://schemas.microsoft.com/office/powerpoint/2010/main" val="32800007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15360542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5:22, 27</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not even the Father judges anyone, but He has given all judgment to the Son...</a:t>
            </a:r>
            <a:r>
              <a:rPr lang="en-US" b="1" baseline="30000" dirty="0"/>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b="1" baseline="30000" dirty="0"/>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gave Him authority to execute judgment, because He is the Son of Man.”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sign&#10;&#10;Description automatically generated">
            <a:extLst>
              <a:ext uri="{FF2B5EF4-FFF2-40B4-BE49-F238E27FC236}">
                <a16:creationId xmlns:a16="http://schemas.microsoft.com/office/drawing/2014/main" id="{5BDE096F-9902-425D-AB49-2D8CEE8A40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0505" y="3048000"/>
            <a:ext cx="2602990" cy="1828800"/>
          </a:xfrm>
          <a:prstGeom prst="rect">
            <a:avLst/>
          </a:prstGeom>
        </p:spPr>
      </p:pic>
    </p:spTree>
    <p:extLst>
      <p:ext uri="{BB962C8B-B14F-4D97-AF65-F5344CB8AC3E}">
        <p14:creationId xmlns:p14="http://schemas.microsoft.com/office/powerpoint/2010/main" val="27450384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17:31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He has fixed a day in which He will judge the world in righteousness through a Man whom He has appointed, having furnished proof to all men by raising Him from the dead.”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8D5254F-623A-44FD-A2CC-AEF73871E8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7273" y="3048000"/>
            <a:ext cx="2909455" cy="1828800"/>
          </a:xfrm>
          <a:prstGeom prst="rect">
            <a:avLst/>
          </a:prstGeom>
        </p:spPr>
      </p:pic>
    </p:spTree>
    <p:extLst>
      <p:ext uri="{BB962C8B-B14F-4D97-AF65-F5344CB8AC3E}">
        <p14:creationId xmlns:p14="http://schemas.microsoft.com/office/powerpoint/2010/main" val="3111173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27A89-C55F-49FE-8275-601965E9C3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3657600"/>
          </a:xfrm>
        </p:spPr>
        <p:txBody>
          <a:bodyPr/>
          <a:lstStyle/>
          <a:p>
            <a:pPr marL="0" indent="0" algn="ctr" defTabSz="685800">
              <a:spcBef>
                <a:spcPts val="0"/>
              </a:spcBef>
              <a:spcAft>
                <a:spcPts val="1200"/>
              </a:spcAft>
              <a:buNone/>
              <a:defRPr/>
            </a:pPr>
            <a:r>
              <a:rPr lang="en-US" sz="4000" kern="1200" dirty="0">
                <a:solidFill>
                  <a:schemeClr val="tx2"/>
                </a:solidFill>
                <a:ea typeface="+mj-ea"/>
                <a:cs typeface="Calibri" panose="020F0502020204030204" pitchFamily="34" charset="0"/>
              </a:rPr>
              <a:t>Revelation 3:21</a:t>
            </a:r>
          </a:p>
          <a:p>
            <a:pPr marL="0" indent="0" algn="ctr">
              <a:spcBef>
                <a:spcPts val="0"/>
              </a:spcBef>
              <a:spcAft>
                <a:spcPts val="600"/>
              </a:spcAft>
              <a:buNone/>
              <a:defRPr/>
            </a:pPr>
            <a:r>
              <a:rPr lang="en-US" sz="2800" b="1" dirty="0">
                <a:solidFill>
                  <a:srgbClr val="FFFFCC"/>
                </a:solidFill>
                <a:effectLst>
                  <a:outerShdw blurRad="38100" dist="38100" dir="2700000" algn="tl">
                    <a:srgbClr val="000000">
                      <a:alpha val="43137"/>
                    </a:srgbClr>
                  </a:outerShdw>
                </a:effectLst>
                <a:ea typeface="+mj-ea"/>
                <a:cs typeface="+mj-cs"/>
              </a:rPr>
              <a:t>PROMISE TO THE OVERCOMERS</a:t>
            </a:r>
            <a:r>
              <a:rPr lang="en-US" sz="2800" dirty="0">
                <a:solidFill>
                  <a:schemeClr val="tx2"/>
                </a:solidFill>
                <a:effectLst>
                  <a:outerShdw blurRad="38100" dist="38100" dir="2700000" algn="tl">
                    <a:srgbClr val="000000">
                      <a:alpha val="43137"/>
                    </a:srgbClr>
                  </a:outerShdw>
                </a:effectLst>
                <a:ea typeface="+mj-ea"/>
                <a:cs typeface="+mj-cs"/>
              </a:rPr>
              <a:t> </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He who overcomes, I will grant to him to sit down with Me on My throne, as I also overcame and sat down with My Father on His throne</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1944" y="2971799"/>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6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99958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 (11)</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Judged (12-13)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Judgment (14-15)</a:t>
            </a:r>
          </a:p>
        </p:txBody>
      </p:sp>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3" name="Picture 2" descr="Image result for the great white throne judgement">
            <a:extLst>
              <a:ext uri="{FF2B5EF4-FFF2-40B4-BE49-F238E27FC236}">
                <a16:creationId xmlns:a16="http://schemas.microsoft.com/office/drawing/2014/main" id="{12E71F01-5F71-486B-BDBE-9D3ACB515C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C4A4F98-BEE8-4438-9A00-A916E4A93644}"/>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White Throne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20:11-15</a:t>
            </a:r>
          </a:p>
        </p:txBody>
      </p:sp>
    </p:spTree>
    <p:extLst>
      <p:ext uri="{BB962C8B-B14F-4D97-AF65-F5344CB8AC3E}">
        <p14:creationId xmlns:p14="http://schemas.microsoft.com/office/powerpoint/2010/main" val="1247366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97768" y="1625600"/>
            <a:ext cx="6748463" cy="1447800"/>
          </a:xfrm>
        </p:spPr>
        <p:txBody>
          <a:bodyPr/>
          <a:lstStyle/>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Subjects of the Judgment (12a)</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Books of the Judgment (12b-c)</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Basis of the Judgment (12d-13)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152400"/>
            <a:ext cx="6486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Judged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9" name="Picture 8" descr="Image result for the great white throne judgement">
            <a:extLst>
              <a:ext uri="{FF2B5EF4-FFF2-40B4-BE49-F238E27FC236}">
                <a16:creationId xmlns:a16="http://schemas.microsoft.com/office/drawing/2014/main" id="{E84433F7-CF57-4233-909C-F34C3B2A5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51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97768" y="1625600"/>
            <a:ext cx="6748463" cy="1447800"/>
          </a:xfrm>
        </p:spPr>
        <p:txBody>
          <a:bodyPr/>
          <a:lstStyle/>
          <a:p>
            <a:pPr marL="571500" indent="-57150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Subjects of the Judgment (12a)</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Books of the Judgment (12b-c)</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Basis of the Judgment (12d-13)</a:t>
            </a:r>
          </a:p>
        </p:txBody>
      </p:sp>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9" name="Picture 8" descr="Image result for the great white throne judgement">
            <a:extLst>
              <a:ext uri="{FF2B5EF4-FFF2-40B4-BE49-F238E27FC236}">
                <a16:creationId xmlns:a16="http://schemas.microsoft.com/office/drawing/2014/main" id="{E84433F7-CF57-4233-909C-F34C3B2A5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F7BE174-314E-47AA-8F73-4F846FF1F55D}"/>
              </a:ext>
            </a:extLst>
          </p:cNvPr>
          <p:cNvSpPr txBox="1">
            <a:spLocks/>
          </p:cNvSpPr>
          <p:nvPr/>
        </p:nvSpPr>
        <p:spPr bwMode="auto">
          <a:xfrm>
            <a:off x="1328738" y="152400"/>
            <a:ext cx="6486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Judged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41000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97768" y="1625600"/>
            <a:ext cx="6748463" cy="1447800"/>
          </a:xfrm>
        </p:spPr>
        <p:txBody>
          <a:bodyPr/>
          <a:lstStyle/>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Subjects of the Judgment (12a)</a:t>
            </a:r>
          </a:p>
          <a:p>
            <a:pPr marL="571500" indent="-57150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Books of the Judgment (12b-c)</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Basis of the Judgment (12d-13)</a:t>
            </a:r>
          </a:p>
        </p:txBody>
      </p:sp>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9" name="Picture 8" descr="Image result for the great white throne judgement">
            <a:extLst>
              <a:ext uri="{FF2B5EF4-FFF2-40B4-BE49-F238E27FC236}">
                <a16:creationId xmlns:a16="http://schemas.microsoft.com/office/drawing/2014/main" id="{E84433F7-CF57-4233-909C-F34C3B2A5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1A92513-F5E9-4B24-8B88-D9719FF12372}"/>
              </a:ext>
            </a:extLst>
          </p:cNvPr>
          <p:cNvSpPr txBox="1">
            <a:spLocks/>
          </p:cNvSpPr>
          <p:nvPr/>
        </p:nvSpPr>
        <p:spPr bwMode="auto">
          <a:xfrm>
            <a:off x="1328738" y="152400"/>
            <a:ext cx="6486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Judged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618880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97768" y="1989667"/>
            <a:ext cx="6748463" cy="1447800"/>
          </a:xfrm>
        </p:spPr>
        <p:txBody>
          <a:bodyPr/>
          <a:lstStyle/>
          <a:p>
            <a:pPr marL="571500" indent="-57150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Books (12b)</a:t>
            </a:r>
          </a:p>
          <a:p>
            <a:pPr marL="571500" indent="-57150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Book of Life (12c)</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The Books of the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20:12b-c</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9" name="Picture 8" descr="Image result for the great white throne judgement">
            <a:extLst>
              <a:ext uri="{FF2B5EF4-FFF2-40B4-BE49-F238E27FC236}">
                <a16:creationId xmlns:a16="http://schemas.microsoft.com/office/drawing/2014/main" id="{E84433F7-CF57-4233-909C-F34C3B2A5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4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97768" y="1989667"/>
            <a:ext cx="6748463" cy="1447800"/>
          </a:xfrm>
        </p:spPr>
        <p:txBody>
          <a:bodyPr/>
          <a:lstStyle/>
          <a:p>
            <a:pPr marL="571500" indent="-571500">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Books (12b)</a:t>
            </a:r>
          </a:p>
          <a:p>
            <a:pPr marL="571500" indent="-57150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Book of Life (12c)</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The Books of the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20:12b-c</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9" name="Picture 8" descr="Image result for the great white throne judgement">
            <a:extLst>
              <a:ext uri="{FF2B5EF4-FFF2-40B4-BE49-F238E27FC236}">
                <a16:creationId xmlns:a16="http://schemas.microsoft.com/office/drawing/2014/main" id="{E84433F7-CF57-4233-909C-F34C3B2A5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52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6989686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97768" y="1989667"/>
            <a:ext cx="6748463" cy="1447800"/>
          </a:xfrm>
        </p:spPr>
        <p:txBody>
          <a:bodyPr/>
          <a:lstStyle/>
          <a:p>
            <a:pPr marL="571500" indent="-57150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Books (12b)</a:t>
            </a:r>
          </a:p>
          <a:p>
            <a:pPr marL="571500" indent="-571500">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Book of Life (12c)</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The Books of the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20:12b-c</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9" name="Picture 8" descr="Image result for the great white throne judgement">
            <a:extLst>
              <a:ext uri="{FF2B5EF4-FFF2-40B4-BE49-F238E27FC236}">
                <a16:creationId xmlns:a16="http://schemas.microsoft.com/office/drawing/2014/main" id="{E84433F7-CF57-4233-909C-F34C3B2A5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77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4E55AE-D6D7-4D30-A12B-65CE2A653F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09091"/>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 36; 14:6</a:t>
            </a:r>
          </a:p>
          <a:p>
            <a:pPr algn="just">
              <a:spcBef>
                <a:spcPts val="0"/>
              </a:spcBef>
              <a:spcAft>
                <a:spcPts val="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God so loved the world, that He gave His only begotten Son, that whoever believes in Him shall not perish, but have eternal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believes in the Son has eternal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who does not obey the Son will not see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wrath of God abides on him…</a:t>
            </a:r>
            <a:r>
              <a:rPr lang="en-US" sz="3500" dirty="0">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him, ‘I am the way, and the truth, and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one comes to the Father but through Me.’”</a:t>
            </a:r>
            <a:endParaRPr lang="en-US" alt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266349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165B38-256A-4C9D-A98A-7E04785DD5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3200400"/>
          </a:xfrm>
        </p:spPr>
        <p:txBody>
          <a:bodyPr/>
          <a:lstStyle/>
          <a:p>
            <a:pPr marL="0" indent="0" algn="ctr" defTabSz="685800">
              <a:lnSpc>
                <a:spcPct val="90000"/>
              </a:lnSpc>
              <a:spcBef>
                <a:spcPts val="0"/>
              </a:spcBef>
              <a:spcAft>
                <a:spcPts val="1200"/>
              </a:spcAft>
              <a:buNone/>
              <a:defRPr/>
            </a:pPr>
            <a:r>
              <a:rPr lang="en-US" sz="4000" kern="1200" dirty="0">
                <a:solidFill>
                  <a:schemeClr val="tx2"/>
                </a:solidFill>
                <a:ea typeface="+mj-ea"/>
                <a:cs typeface="Calibri" panose="020F0502020204030204" pitchFamily="34" charset="0"/>
              </a:rPr>
              <a:t>Rev 3:5</a:t>
            </a:r>
          </a:p>
          <a:p>
            <a:pPr marL="0" indent="0" algn="ctr" defTabSz="685800">
              <a:spcBef>
                <a:spcPts val="0"/>
              </a:spcBef>
              <a:spcAft>
                <a:spcPts val="0"/>
              </a:spcAft>
              <a:buNone/>
              <a:defRPr/>
            </a:pPr>
            <a:r>
              <a:rPr lang="en-US" sz="2800" kern="1200" dirty="0">
                <a:solidFill>
                  <a:schemeClr val="tx2"/>
                </a:solidFill>
                <a:ea typeface="+mj-ea"/>
                <a:cs typeface="Calibri" panose="020F0502020204030204" pitchFamily="34" charset="0"/>
              </a:rPr>
              <a:t>PROMISE TO THE OVERCOMERS </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b="1" u="sng" dirty="0">
                <a:solidFill>
                  <a:srgbClr val="FFFFCC"/>
                </a:solidFill>
                <a:effectLst/>
              </a:rPr>
              <a:t>He who overcomes</a:t>
            </a:r>
            <a:r>
              <a:rPr lang="en-US" sz="3600" dirty="0">
                <a:effectLst/>
              </a:rPr>
              <a:t> will thus be clothed in white garments; and I will not erase his name from the </a:t>
            </a:r>
            <a:r>
              <a:rPr lang="en-US" sz="3600" b="1" u="sng" dirty="0">
                <a:solidFill>
                  <a:srgbClr val="FFFFCC"/>
                </a:solidFill>
                <a:effectLst/>
              </a:rPr>
              <a:t>book of life</a:t>
            </a:r>
            <a:r>
              <a:rPr lang="en-US" sz="3600" dirty="0">
                <a:effectLst/>
              </a:rPr>
              <a:t>, and I will confess his name before My Father and before His angels</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964571D2-9695-45B6-9552-64DCA795B2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4459" y="3505200"/>
            <a:ext cx="18150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606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5:4-5</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644" y="3505200"/>
            <a:ext cx="1284713" cy="137160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97768" y="1625600"/>
            <a:ext cx="6748463" cy="1447800"/>
          </a:xfrm>
        </p:spPr>
        <p:txBody>
          <a:bodyPr/>
          <a:lstStyle/>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Subjects of the Judgment (12a)</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Books of the Judgment (12b-c)</a:t>
            </a:r>
          </a:p>
          <a:p>
            <a:pPr marL="571500" indent="-57150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Basis of the Judgment (12d-13)</a:t>
            </a:r>
          </a:p>
        </p:txBody>
      </p:sp>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9" name="Picture 8" descr="Image result for the great white throne judgement">
            <a:extLst>
              <a:ext uri="{FF2B5EF4-FFF2-40B4-BE49-F238E27FC236}">
                <a16:creationId xmlns:a16="http://schemas.microsoft.com/office/drawing/2014/main" id="{E84433F7-CF57-4233-909C-F34C3B2A5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FA6B510-6786-47CF-9A0B-4936E8A87FFD}"/>
              </a:ext>
            </a:extLst>
          </p:cNvPr>
          <p:cNvSpPr txBox="1">
            <a:spLocks/>
          </p:cNvSpPr>
          <p:nvPr/>
        </p:nvSpPr>
        <p:spPr bwMode="auto">
          <a:xfrm>
            <a:off x="1328738" y="152400"/>
            <a:ext cx="6486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Judged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22235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828800"/>
            <a:ext cx="8534400" cy="3810000"/>
          </a:xfrm>
        </p:spPr>
        <p:txBody>
          <a:bodyPr/>
          <a:lstStyle/>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Old Testament Law (Gal. 3:10)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Conscience (Rom. 2:14-15)</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Ignoring Creation (Rom. 1:18-20)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Speaking Ungodly Words (Matt. 12:36)</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Resisting the Spirit’s Conviction (John 16:7-11)</a:t>
            </a:r>
          </a:p>
        </p:txBody>
      </p:sp>
      <p:sp>
        <p:nvSpPr>
          <p:cNvPr id="4" name="Title 1">
            <a:extLst>
              <a:ext uri="{FF2B5EF4-FFF2-40B4-BE49-F238E27FC236}">
                <a16:creationId xmlns:a16="http://schemas.microsoft.com/office/drawing/2014/main" id="{48AAC5D5-6F48-4094-9E4F-A8E7625A28F3}"/>
              </a:ext>
            </a:extLst>
          </p:cNvPr>
          <p:cNvSpPr txBox="1">
            <a:spLocks/>
          </p:cNvSpPr>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Unbelievers Will Be Held Accountable For…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Related image">
            <a:extLst>
              <a:ext uri="{FF2B5EF4-FFF2-40B4-BE49-F238E27FC236}">
                <a16:creationId xmlns:a16="http://schemas.microsoft.com/office/drawing/2014/main" id="{E6227571-B819-4169-BAA0-84C087F40C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892325"/>
            <a:ext cx="822686" cy="1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83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828800"/>
            <a:ext cx="8534400" cy="3810000"/>
          </a:xfrm>
        </p:spPr>
        <p:txBody>
          <a:bodyPr/>
          <a:lstStyle/>
          <a:p>
            <a:pPr marL="571500" indent="-57150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Violating Old Testament Law (Gal. 3:10)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Conscience (Rom. 2:14-15)</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Ignoring Creation (Rom. 1:18-20)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Speaking Ungodly Words (Matt. 12:36)</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Resisting the Spirit’s Conviction (John 16:7-11)</a:t>
            </a:r>
          </a:p>
        </p:txBody>
      </p:sp>
      <p:sp>
        <p:nvSpPr>
          <p:cNvPr id="4" name="Title 1">
            <a:extLst>
              <a:ext uri="{FF2B5EF4-FFF2-40B4-BE49-F238E27FC236}">
                <a16:creationId xmlns:a16="http://schemas.microsoft.com/office/drawing/2014/main" id="{081CED8C-5BDC-4C7E-8B1D-80C2E035572D}"/>
              </a:ext>
            </a:extLst>
          </p:cNvPr>
          <p:cNvSpPr txBox="1">
            <a:spLocks/>
          </p:cNvSpPr>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Unbelievers Will Be Held Accountable For…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Related image">
            <a:extLst>
              <a:ext uri="{FF2B5EF4-FFF2-40B4-BE49-F238E27FC236}">
                <a16:creationId xmlns:a16="http://schemas.microsoft.com/office/drawing/2014/main" id="{84360481-F2D4-4610-A70D-0191C8B88E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892325"/>
            <a:ext cx="822686" cy="1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05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828800"/>
            <a:ext cx="8534400" cy="3810000"/>
          </a:xfrm>
        </p:spPr>
        <p:txBody>
          <a:bodyPr/>
          <a:lstStyle/>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Old Testament Law (Gal. 3:10)</a:t>
            </a:r>
          </a:p>
          <a:p>
            <a:pPr marL="571500" indent="-57150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Violating Conscience (Rom. 2:14-15)</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Ignoring Creation (Rom. 1:18-20)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Speaking Ungodly Words (Matt. 12:36)</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Resisting the Spirit’s Conviction (John 16:7-11)</a:t>
            </a:r>
          </a:p>
        </p:txBody>
      </p:sp>
      <p:sp>
        <p:nvSpPr>
          <p:cNvPr id="4" name="Title 1">
            <a:extLst>
              <a:ext uri="{FF2B5EF4-FFF2-40B4-BE49-F238E27FC236}">
                <a16:creationId xmlns:a16="http://schemas.microsoft.com/office/drawing/2014/main" id="{CC766E3C-B5D6-4FC6-A776-2B58D1480351}"/>
              </a:ext>
            </a:extLst>
          </p:cNvPr>
          <p:cNvSpPr txBox="1">
            <a:spLocks/>
          </p:cNvSpPr>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Unbelievers Will Be Held Accountable For…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Related image">
            <a:extLst>
              <a:ext uri="{FF2B5EF4-FFF2-40B4-BE49-F238E27FC236}">
                <a16:creationId xmlns:a16="http://schemas.microsoft.com/office/drawing/2014/main" id="{3D006436-5260-4A1A-BEF2-8BACBB0ACF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892325"/>
            <a:ext cx="822686" cy="1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5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4801314"/>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2:14–16</a:t>
            </a:r>
          </a:p>
          <a:p>
            <a:pPr marL="0" marR="0" algn="just">
              <a:spcBef>
                <a:spcPts val="0"/>
              </a:spcBef>
              <a:spcAft>
                <a:spcPts val="1000"/>
              </a:spcAft>
            </a:pPr>
            <a:r>
              <a:rPr lang="en-US" sz="3200" baseline="30000" dirty="0">
                <a:latin typeface="Calibri" panose="020F0502020204030204" pitchFamily="34" charset="0"/>
              </a:rPr>
              <a:t>14 </a:t>
            </a:r>
            <a:r>
              <a:rPr lang="en-US" sz="3200" dirty="0">
                <a:latin typeface="Calibri" panose="020F0502020204030204" pitchFamily="34" charset="0"/>
              </a:rPr>
              <a:t>“For when Gentiles who do not have the Law do instinctively the things of the Law, these, not having the Law, are a law to themselves, </a:t>
            </a:r>
            <a:r>
              <a:rPr lang="en-US" sz="3200" baseline="30000" dirty="0">
                <a:latin typeface="Calibri" panose="020F0502020204030204" pitchFamily="34" charset="0"/>
              </a:rPr>
              <a:t>15</a:t>
            </a:r>
            <a:r>
              <a:rPr lang="en-US" sz="3200" dirty="0">
                <a:latin typeface="Calibri" panose="020F0502020204030204" pitchFamily="34" charset="0"/>
              </a:rPr>
              <a:t> in that they show the work of the Law written in their hearts, their conscience bearing witness and their thoughts alternately accusing or else defending them, </a:t>
            </a:r>
            <a:r>
              <a:rPr lang="en-US" sz="3200" baseline="30000" dirty="0">
                <a:latin typeface="Calibri" panose="020F0502020204030204" pitchFamily="34" charset="0"/>
              </a:rPr>
              <a:t>16</a:t>
            </a:r>
            <a:r>
              <a:rPr lang="en-US" sz="3200" dirty="0">
                <a:latin typeface="Calibri" panose="020F0502020204030204" pitchFamily="34" charset="0"/>
              </a:rPr>
              <a:t> on the day when, according to my gospel, God will judge the secrets of men through Christ Jesus.”</a:t>
            </a:r>
          </a:p>
        </p:txBody>
      </p:sp>
    </p:spTree>
    <p:extLst>
      <p:ext uri="{BB962C8B-B14F-4D97-AF65-F5344CB8AC3E}">
        <p14:creationId xmlns:p14="http://schemas.microsoft.com/office/powerpoint/2010/main" val="5331514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828800"/>
            <a:ext cx="8534400" cy="3810000"/>
          </a:xfrm>
        </p:spPr>
        <p:txBody>
          <a:bodyPr/>
          <a:lstStyle/>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Old Testament Law (Gal. 3:10)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Conscience (Rom. 2:14-15)</a:t>
            </a:r>
          </a:p>
          <a:p>
            <a:pPr marL="571500" indent="-57150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Ignoring Creation (Rom. 1:18-20)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Speaking Ungodly Words (Matt. 12:36)</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Resisting the Spirit’s Conviction (John 16:7-11)</a:t>
            </a:r>
          </a:p>
        </p:txBody>
      </p:sp>
      <p:sp>
        <p:nvSpPr>
          <p:cNvPr id="4" name="Title 1">
            <a:extLst>
              <a:ext uri="{FF2B5EF4-FFF2-40B4-BE49-F238E27FC236}">
                <a16:creationId xmlns:a16="http://schemas.microsoft.com/office/drawing/2014/main" id="{BD53AE0E-3D7A-4042-9650-49DC01F66F83}"/>
              </a:ext>
            </a:extLst>
          </p:cNvPr>
          <p:cNvSpPr txBox="1">
            <a:spLocks/>
          </p:cNvSpPr>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Unbelievers Will Be Held Accountable For…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Related image">
            <a:extLst>
              <a:ext uri="{FF2B5EF4-FFF2-40B4-BE49-F238E27FC236}">
                <a16:creationId xmlns:a16="http://schemas.microsoft.com/office/drawing/2014/main" id="{9F45A101-6E61-467E-9543-8CA4F76730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892325"/>
            <a:ext cx="822686" cy="1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5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24663203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481670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Psalm 19:1-4</a:t>
            </a:r>
          </a:p>
          <a:p>
            <a:pPr algn="just" eaLnBrk="1" fontAlgn="auto" hangingPunct="1">
              <a:spcBef>
                <a:spcPts val="600"/>
              </a:spcBef>
              <a:spcAft>
                <a:spcPts val="600"/>
              </a:spcAft>
              <a:defRPr/>
            </a:pPr>
            <a:r>
              <a:rPr lang="en-US" altLang="en-US" sz="3200" kern="0" dirty="0">
                <a:effectLst>
                  <a:outerShdw blurRad="38100" dist="38100" dir="2700000" algn="tl">
                    <a:srgbClr val="000000">
                      <a:alpha val="43137"/>
                    </a:srgbClr>
                  </a:outerShdw>
                </a:effectLst>
                <a:latin typeface="+mn-lt"/>
                <a:cs typeface="Times New Roman" panose="02020603050405020304" pitchFamily="18" charset="0"/>
              </a:rPr>
              <a:t>“</a:t>
            </a:r>
            <a:r>
              <a:rPr lang="en-US" sz="3200" dirty="0">
                <a:latin typeface="+mn-lt"/>
              </a:rPr>
              <a:t>The heavens are </a:t>
            </a:r>
            <a:r>
              <a:rPr lang="en-US" sz="3200" b="1" u="sng" dirty="0">
                <a:solidFill>
                  <a:srgbClr val="FFFFCC"/>
                </a:solidFill>
                <a:latin typeface="+mn-lt"/>
              </a:rPr>
              <a:t>telling</a:t>
            </a:r>
            <a:r>
              <a:rPr lang="en-US" sz="3200" dirty="0">
                <a:latin typeface="+mn-lt"/>
              </a:rPr>
              <a:t> of the glory of God; And their expanse is </a:t>
            </a:r>
            <a:r>
              <a:rPr lang="en-US" sz="3200" b="1" u="sng" dirty="0">
                <a:solidFill>
                  <a:srgbClr val="FFFFCC"/>
                </a:solidFill>
                <a:latin typeface="+mn-lt"/>
              </a:rPr>
              <a:t>declaring</a:t>
            </a:r>
            <a:r>
              <a:rPr lang="en-US" sz="3200" dirty="0">
                <a:latin typeface="+mn-lt"/>
              </a:rPr>
              <a:t> the work of His hands.</a:t>
            </a:r>
            <a:r>
              <a:rPr lang="en-US" sz="3200" baseline="30000" dirty="0">
                <a:latin typeface="+mn-lt"/>
              </a:rPr>
              <a:t>2 </a:t>
            </a:r>
            <a:r>
              <a:rPr lang="en-US" sz="3200" dirty="0">
                <a:latin typeface="+mn-lt"/>
              </a:rPr>
              <a:t>Day to day </a:t>
            </a:r>
            <a:r>
              <a:rPr lang="en-US" sz="3200" b="1" u="sng" dirty="0">
                <a:solidFill>
                  <a:srgbClr val="FFFFCC"/>
                </a:solidFill>
                <a:latin typeface="+mn-lt"/>
              </a:rPr>
              <a:t>pours forth speech</a:t>
            </a:r>
            <a:r>
              <a:rPr lang="en-US" sz="3200" dirty="0">
                <a:latin typeface="+mn-lt"/>
              </a:rPr>
              <a:t>, And night to night </a:t>
            </a:r>
            <a:r>
              <a:rPr lang="en-US" sz="3200" b="1" u="sng" dirty="0">
                <a:solidFill>
                  <a:srgbClr val="FFFFCC"/>
                </a:solidFill>
                <a:latin typeface="+mn-lt"/>
              </a:rPr>
              <a:t>reveals</a:t>
            </a:r>
            <a:r>
              <a:rPr lang="en-US" sz="3200" dirty="0">
                <a:latin typeface="+mn-lt"/>
              </a:rPr>
              <a:t> knowledge.</a:t>
            </a:r>
            <a:r>
              <a:rPr lang="en-US" sz="3200" baseline="30000" dirty="0">
                <a:latin typeface="+mn-lt"/>
              </a:rPr>
              <a:t>3 </a:t>
            </a:r>
            <a:r>
              <a:rPr lang="en-US" sz="3200" dirty="0">
                <a:latin typeface="+mn-lt"/>
              </a:rPr>
              <a:t>There is no speech, nor are there words; Their voice is not heard. </a:t>
            </a:r>
            <a:r>
              <a:rPr lang="en-US" sz="3200" baseline="30000" dirty="0">
                <a:latin typeface="+mn-lt"/>
              </a:rPr>
              <a:t>4 </a:t>
            </a:r>
            <a:r>
              <a:rPr lang="en-US" sz="3200" dirty="0">
                <a:latin typeface="+mn-lt"/>
              </a:rPr>
              <a:t>Their line has </a:t>
            </a:r>
            <a:r>
              <a:rPr lang="en-US" sz="3200" b="1" u="sng" dirty="0">
                <a:solidFill>
                  <a:srgbClr val="FFFFCC"/>
                </a:solidFill>
                <a:latin typeface="+mn-lt"/>
              </a:rPr>
              <a:t>gone out through all the earth</a:t>
            </a:r>
            <a:r>
              <a:rPr lang="en-US" sz="3200" dirty="0">
                <a:latin typeface="+mn-lt"/>
              </a:rPr>
              <a:t>, And their </a:t>
            </a:r>
            <a:r>
              <a:rPr lang="en-US" sz="3200" b="1" u="sng" dirty="0">
                <a:solidFill>
                  <a:srgbClr val="FFFFCC"/>
                </a:solidFill>
                <a:latin typeface="+mn-lt"/>
              </a:rPr>
              <a:t>utterances to the end of the world</a:t>
            </a:r>
            <a:r>
              <a:rPr lang="en-US" sz="3200" dirty="0">
                <a:latin typeface="+mn-lt"/>
              </a:rPr>
              <a:t>. In them He has placed a tent for the sun</a:t>
            </a:r>
            <a:r>
              <a:rPr lang="en-US" sz="3200" dirty="0">
                <a:effectLst>
                  <a:outerShdw blurRad="38100" dist="38100" dir="2700000" algn="tl">
                    <a:srgbClr val="000000">
                      <a:alpha val="43137"/>
                    </a:srgbClr>
                  </a:outerShdw>
                </a:effectLst>
                <a:latin typeface="+mn-lt"/>
                <a:cs typeface="Times New Roman" panose="02020603050405020304" pitchFamily="18" charset="0"/>
              </a:rPr>
              <a:t>.”</a:t>
            </a:r>
            <a:r>
              <a:rPr lang="en-US" altLang="en-US" sz="3200" dirty="0">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67076349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5293757"/>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marL="0" marR="0" algn="just">
              <a:spcBef>
                <a:spcPts val="0"/>
              </a:spcBef>
              <a:spcAft>
                <a:spcPts val="1000"/>
              </a:spcAft>
            </a:pPr>
            <a:r>
              <a:rPr lang="en-US" sz="3100" baseline="30000" dirty="0">
                <a:latin typeface="Calibri" panose="020F0502020204030204" pitchFamily="34" charset="0"/>
              </a:rPr>
              <a:t>18</a:t>
            </a:r>
            <a:r>
              <a:rPr lang="en-US" sz="3100" dirty="0">
                <a:latin typeface="Calibri" panose="020F0502020204030204" pitchFamily="34" charset="0"/>
              </a:rPr>
              <a:t> For the wrath of God is revealed from heaven against all ungodliness and unrighteousness of men who suppress the truth in unrighteousness, </a:t>
            </a:r>
            <a:r>
              <a:rPr lang="en-US" sz="3100" baseline="30000" dirty="0">
                <a:latin typeface="Calibri" panose="020F0502020204030204" pitchFamily="34" charset="0"/>
              </a:rPr>
              <a:t>19</a:t>
            </a:r>
            <a:r>
              <a:rPr lang="en-US" sz="3100" dirty="0">
                <a:latin typeface="Calibri" panose="020F0502020204030204" pitchFamily="34" charset="0"/>
              </a:rPr>
              <a:t> because that which is known about God is evident within them; for God made it evident to them. </a:t>
            </a:r>
            <a:r>
              <a:rPr lang="en-US" sz="3100" baseline="30000" dirty="0">
                <a:latin typeface="Calibri" panose="020F0502020204030204" pitchFamily="34" charset="0"/>
              </a:rPr>
              <a:t>20</a:t>
            </a:r>
            <a:r>
              <a:rPr lang="en-US" sz="3100" dirty="0">
                <a:latin typeface="Calibri" panose="020F0502020204030204" pitchFamily="34" charset="0"/>
              </a:rPr>
              <a:t> For since the creation of the world His invisible attributes, His eternal power and divine nature, have been clearly seen, being understood through what has been made, so that they are without excuse. </a:t>
            </a:r>
            <a:endParaRPr lang="en-US" sz="3100" dirty="0">
              <a:effectLst/>
              <a:latin typeface="Calibri" panose="020F0502020204030204" pitchFamily="34" charset="0"/>
            </a:endParaRPr>
          </a:p>
        </p:txBody>
      </p:sp>
    </p:spTree>
    <p:extLst>
      <p:ext uri="{BB962C8B-B14F-4D97-AF65-F5344CB8AC3E}">
        <p14:creationId xmlns:p14="http://schemas.microsoft.com/office/powerpoint/2010/main" val="13729514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828800"/>
            <a:ext cx="8534400" cy="3810000"/>
          </a:xfrm>
        </p:spPr>
        <p:txBody>
          <a:bodyPr/>
          <a:lstStyle/>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Old Testament Law (Gal. 3:10)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Conscience (Rom. 2:14-15)</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Ignoring Creation (Rom. 1:18-20)</a:t>
            </a:r>
          </a:p>
          <a:p>
            <a:pPr marL="571500" indent="-57150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Speaking Ungodly Words (Matt. 12:36)</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Resisting the Spirit’s Conviction (John 16:7-11)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Unbelievers Will Be Held Accountable For…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4" name="Picture 2" descr="Related image">
            <a:extLst>
              <a:ext uri="{FF2B5EF4-FFF2-40B4-BE49-F238E27FC236}">
                <a16:creationId xmlns:a16="http://schemas.microsoft.com/office/drawing/2014/main" id="{02C38215-22CE-49F6-9C91-E72BAFBE50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892325"/>
            <a:ext cx="822686" cy="1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5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828800"/>
            <a:ext cx="8610600" cy="3810000"/>
          </a:xfrm>
        </p:spPr>
        <p:txBody>
          <a:bodyPr/>
          <a:lstStyle/>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Old Testament Law (Gal. 3:10)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Violating Conscience (Rom. 2:14-15)</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Ignoring Creation (Rom. 1:18-20)</a:t>
            </a:r>
          </a:p>
          <a:p>
            <a:pPr marL="571500" indent="-57150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Speaking Ungodly Words (Matt. 12:36)</a:t>
            </a:r>
          </a:p>
          <a:p>
            <a:pPr marL="571500" indent="-57150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Resisting the Spirit’s Conviction (John 16:7-11)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Unbelievers Will Be Held Accountable For…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20:12-13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4" name="Picture 2" descr="Related image">
            <a:extLst>
              <a:ext uri="{FF2B5EF4-FFF2-40B4-BE49-F238E27FC236}">
                <a16:creationId xmlns:a16="http://schemas.microsoft.com/office/drawing/2014/main" id="{02C38215-22CE-49F6-9C91-E72BAFBE50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892325"/>
            <a:ext cx="822686" cy="1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984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Rectangle 4">
            <a:extLst>
              <a:ext uri="{FF2B5EF4-FFF2-40B4-BE49-F238E27FC236}">
                <a16:creationId xmlns:a16="http://schemas.microsoft.com/office/drawing/2014/main" id="{85EA3259-641C-4B8A-8063-09B837DF0517}"/>
              </a:ext>
            </a:extLst>
          </p:cNvPr>
          <p:cNvSpPr/>
          <p:nvPr/>
        </p:nvSpPr>
        <p:spPr>
          <a:xfrm>
            <a:off x="0" y="0"/>
            <a:ext cx="9144000" cy="5016758"/>
          </a:xfrm>
          <a:prstGeom prst="rect">
            <a:avLst/>
          </a:prstGeom>
        </p:spPr>
        <p:txBody>
          <a:bodyPr wrap="square">
            <a:spAutoFit/>
          </a:bodyPr>
          <a:lstStyle/>
          <a:p>
            <a:pPr marL="0" indent="0" algn="ctr" defTabSz="685800">
              <a:spcBef>
                <a:spcPts val="0"/>
              </a:spcBef>
              <a:spcAft>
                <a:spcPts val="1200"/>
              </a:spcAft>
              <a:buClr>
                <a:schemeClr val="tx2"/>
              </a:buClr>
              <a:buSzPct val="75000"/>
              <a:buNone/>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marL="0" indent="0" algn="just">
              <a:spcBef>
                <a:spcPts val="0"/>
              </a:spcBef>
              <a:buClr>
                <a:srgbClr val="00FFFF"/>
              </a:buClr>
              <a:buNone/>
              <a:defRPr/>
            </a:pPr>
            <a:r>
              <a:rPr lang="en-US" sz="3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latin typeface="Calibri" panose="020F0502020204030204" pitchFamily="34" charset="0"/>
                <a:cs typeface="Calibri" panose="020F0502020204030204" pitchFamily="34" charset="0"/>
              </a:rPr>
              <a:t>7 </a:t>
            </a:r>
            <a:r>
              <a:rPr lang="en-US" sz="3000" dirty="0">
                <a:latin typeface="Calibri" panose="020F0502020204030204" pitchFamily="34" charset="0"/>
                <a:cs typeface="Calibri" panose="020F0502020204030204" pitchFamily="34" charset="0"/>
              </a:rPr>
              <a:t>But I tell you the truth, it is to your advantage that I go away; for if I do not go away, the Helper will not come to you; but if I go, I will send Him to you. </a:t>
            </a:r>
            <a:r>
              <a:rPr lang="en-US" sz="3000" baseline="30000" dirty="0">
                <a:latin typeface="Calibri" panose="020F0502020204030204" pitchFamily="34" charset="0"/>
                <a:cs typeface="Calibri" panose="020F0502020204030204" pitchFamily="34" charset="0"/>
              </a:rPr>
              <a:t>8 </a:t>
            </a:r>
            <a:r>
              <a:rPr lang="en-US" sz="3000" dirty="0">
                <a:latin typeface="Calibri" panose="020F0502020204030204" pitchFamily="34" charset="0"/>
                <a:cs typeface="Calibri" panose="020F0502020204030204" pitchFamily="34" charset="0"/>
              </a:rPr>
              <a:t>And He, when He comes, will convict </a:t>
            </a:r>
            <a:r>
              <a:rPr lang="en-US" sz="3000" b="1" u="sng" dirty="0">
                <a:solidFill>
                  <a:srgbClr val="FFFFCC"/>
                </a:solidFill>
                <a:latin typeface="Calibri" panose="020F0502020204030204" pitchFamily="34" charset="0"/>
                <a:cs typeface="Calibri" panose="020F0502020204030204" pitchFamily="34" charset="0"/>
              </a:rPr>
              <a:t>the world</a:t>
            </a:r>
            <a:r>
              <a:rPr lang="en-US" sz="3000" dirty="0">
                <a:latin typeface="Calibri" panose="020F0502020204030204" pitchFamily="34" charset="0"/>
                <a:cs typeface="Calibri" panose="020F0502020204030204" pitchFamily="34" charset="0"/>
              </a:rPr>
              <a:t> concerning sin and righteousness and judgment; </a:t>
            </a:r>
            <a:r>
              <a:rPr lang="en-US" sz="3000" baseline="30000" dirty="0">
                <a:latin typeface="Calibri" panose="020F0502020204030204" pitchFamily="34" charset="0"/>
                <a:cs typeface="Calibri" panose="020F0502020204030204" pitchFamily="34" charset="0"/>
              </a:rPr>
              <a:t>9 </a:t>
            </a:r>
            <a:r>
              <a:rPr lang="en-US" sz="3000" dirty="0">
                <a:latin typeface="Calibri" panose="020F0502020204030204" pitchFamily="34" charset="0"/>
                <a:cs typeface="Calibri" panose="020F0502020204030204" pitchFamily="34" charset="0"/>
              </a:rPr>
              <a:t>concerning sin, because they do not believe in Me; </a:t>
            </a:r>
            <a:r>
              <a:rPr lang="en-US" sz="3000" baseline="30000" dirty="0">
                <a:latin typeface="Calibri" panose="020F0502020204030204" pitchFamily="34" charset="0"/>
                <a:cs typeface="Calibri" panose="020F0502020204030204" pitchFamily="34" charset="0"/>
              </a:rPr>
              <a:t>10 </a:t>
            </a:r>
            <a:r>
              <a:rPr lang="en-US" sz="3000" dirty="0">
                <a:latin typeface="Calibri" panose="020F0502020204030204" pitchFamily="34" charset="0"/>
                <a:cs typeface="Calibri" panose="020F0502020204030204" pitchFamily="34" charset="0"/>
              </a:rPr>
              <a:t>and concerning righteousness, because I go to the Father and you no longer see Me; </a:t>
            </a:r>
            <a:r>
              <a:rPr lang="en-US" sz="3000" baseline="30000" dirty="0">
                <a:latin typeface="Calibri" panose="020F0502020204030204" pitchFamily="34" charset="0"/>
                <a:cs typeface="Calibri" panose="020F0502020204030204" pitchFamily="34" charset="0"/>
              </a:rPr>
              <a:t>11 </a:t>
            </a:r>
            <a:r>
              <a:rPr lang="en-US" sz="3000" dirty="0">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312606335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278EFBB-02B0-40F3-A201-7CE24E404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143" y="3048000"/>
            <a:ext cx="3265714" cy="1828800"/>
          </a:xfrm>
          <a:prstGeom prst="rect">
            <a:avLst/>
          </a:prstGeom>
        </p:spPr>
      </p:pic>
    </p:spTree>
    <p:extLst>
      <p:ext uri="{BB962C8B-B14F-4D97-AF65-F5344CB8AC3E}">
        <p14:creationId xmlns:p14="http://schemas.microsoft.com/office/powerpoint/2010/main" val="11078640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592101-61EA-4651-B43C-4B6DA1449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69509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592101-61EA-4651-B43C-4B6DA1449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reigned with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thousand years.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thousand years were completed. This is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79386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15:20-23</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Christ has been raised from the dead, the first fruits of those who are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in his own order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tagma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the first fruits, after that those who are Christ’s at His coming.”</a:t>
            </a:r>
          </a:p>
        </p:txBody>
      </p:sp>
    </p:spTree>
    <p:extLst>
      <p:ext uri="{BB962C8B-B14F-4D97-AF65-F5344CB8AC3E}">
        <p14:creationId xmlns:p14="http://schemas.microsoft.com/office/powerpoint/2010/main" val="54402986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7772400" cy="762000"/>
          </a:xfrm>
        </p:spPr>
        <p:txBody>
          <a:bodyPr lIns="91440" tIns="45720" rIns="91440" bIns="45720"/>
          <a:lstStyle/>
          <a:p>
            <a:pPr algn="ctr" eaLnBrk="1" hangingPunct="1"/>
            <a:r>
              <a:rPr lang="en-US" sz="3600" dirty="0">
                <a:effectLst>
                  <a:outerShdw blurRad="38100" dist="38100" dir="2700000" algn="tl">
                    <a:srgbClr val="000000">
                      <a:alpha val="43137"/>
                    </a:srgbClr>
                  </a:outerShdw>
                </a:effectLst>
              </a:rPr>
              <a:t>Order or Tagma (1 Cor. 15:23)</a:t>
            </a:r>
          </a:p>
        </p:txBody>
      </p:sp>
      <p:sp>
        <p:nvSpPr>
          <p:cNvPr id="11267" name="Rectangle 3"/>
          <p:cNvSpPr>
            <a:spLocks noGrp="1" noChangeArrowheads="1"/>
          </p:cNvSpPr>
          <p:nvPr>
            <p:ph type="body" idx="4294967295"/>
          </p:nvPr>
        </p:nvSpPr>
        <p:spPr>
          <a:xfrm>
            <a:off x="190500" y="1371600"/>
            <a:ext cx="8763000" cy="2895600"/>
          </a:xfrm>
        </p:spPr>
        <p:txBody>
          <a:bodyPr lIns="91440" tIns="45720" rIns="91440" bIns="45720"/>
          <a:lstStyle/>
          <a:p>
            <a:pPr marL="457200" indent="-457200" eaLnBrk="1" hangingPunct="1">
              <a:spcBef>
                <a:spcPts val="0"/>
              </a:spcBef>
              <a:spcAft>
                <a:spcPts val="2400"/>
              </a:spcAft>
              <a:tabLst>
                <a:tab pos="1717675" algn="l"/>
              </a:tabLst>
              <a:defRPr/>
            </a:pPr>
            <a:r>
              <a:rPr lang="en-US" sz="3000" b="1" u="sng" dirty="0">
                <a:solidFill>
                  <a:srgbClr val="FFFFCC"/>
                </a:solidFill>
                <a:effectLst>
                  <a:outerShdw blurRad="38100" dist="38100" dir="2700000" algn="tl">
                    <a:srgbClr val="000000">
                      <a:alpha val="43137"/>
                    </a:srgbClr>
                  </a:outerShdw>
                </a:effectLst>
              </a:rPr>
              <a:t>General</a:t>
            </a:r>
            <a:r>
              <a:rPr lang="en-US" sz="3000" dirty="0">
                <a:effectLst>
                  <a:outerShdw blurRad="38100" dist="38100" dir="2700000" algn="tl">
                    <a:srgbClr val="000000">
                      <a:alpha val="43137"/>
                    </a:srgbClr>
                  </a:outerShdw>
                </a:effectLst>
              </a:rPr>
              <a:t> – Christ’s resurrection (1 Cor 15:23)</a:t>
            </a:r>
          </a:p>
          <a:p>
            <a:pPr marL="457200" indent="-457200" eaLnBrk="1" hangingPunct="1">
              <a:spcBef>
                <a:spcPts val="0"/>
              </a:spcBef>
              <a:spcAft>
                <a:spcPts val="2400"/>
              </a:spcAft>
              <a:tabLst>
                <a:tab pos="1717675" algn="l"/>
              </a:tabLst>
              <a:defRPr/>
            </a:pPr>
            <a:r>
              <a:rPr lang="en-US" sz="3000" b="1" u="sng" dirty="0">
                <a:solidFill>
                  <a:srgbClr val="FFFFCC"/>
                </a:solidFill>
                <a:effectLst>
                  <a:outerShdw blurRad="38100" dist="38100" dir="2700000" algn="tl">
                    <a:srgbClr val="000000">
                      <a:alpha val="43137"/>
                    </a:srgbClr>
                  </a:outerShdw>
                </a:effectLst>
              </a:rPr>
              <a:t>Officer</a:t>
            </a:r>
            <a:r>
              <a:rPr lang="en-US" sz="3000" dirty="0">
                <a:effectLst>
                  <a:outerShdw blurRad="38100" dist="38100" dir="2700000" algn="tl">
                    <a:srgbClr val="000000">
                      <a:alpha val="43137"/>
                    </a:srgbClr>
                  </a:outerShdw>
                </a:effectLst>
              </a:rPr>
              <a:t> 	– Rapture (1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4:13-18)</a:t>
            </a:r>
          </a:p>
          <a:p>
            <a:pPr marL="457200" indent="-457200" eaLnBrk="1" hangingPunct="1">
              <a:spcBef>
                <a:spcPts val="0"/>
              </a:spcBef>
              <a:spcAft>
                <a:spcPts val="2400"/>
              </a:spcAft>
              <a:tabLst>
                <a:tab pos="1717675" algn="l"/>
              </a:tabLst>
              <a:defRPr/>
            </a:pPr>
            <a:r>
              <a:rPr lang="en-US" sz="3000" b="1" u="sng" dirty="0">
                <a:solidFill>
                  <a:srgbClr val="FFFFCC"/>
                </a:solidFill>
                <a:effectLst>
                  <a:outerShdw blurRad="38100" dist="38100" dir="2700000" algn="tl">
                    <a:srgbClr val="000000">
                      <a:alpha val="43137"/>
                    </a:srgbClr>
                  </a:outerShdw>
                </a:effectLst>
              </a:rPr>
              <a:t>Soldiers</a:t>
            </a:r>
            <a:r>
              <a:rPr lang="en-US" sz="3000" dirty="0">
                <a:effectLst>
                  <a:outerShdw blurRad="38100" dist="38100" dir="2700000" algn="tl">
                    <a:srgbClr val="000000">
                      <a:alpha val="43137"/>
                    </a:srgbClr>
                  </a:outerShdw>
                </a:effectLst>
              </a:rPr>
              <a:t> – OT saints &amp; Tribulation martyrs (Rev 20:4)</a:t>
            </a:r>
          </a:p>
          <a:p>
            <a:pPr marL="457200" indent="-457200"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Captives</a:t>
            </a:r>
            <a:r>
              <a:rPr lang="en-US" sz="3000" dirty="0">
                <a:solidFill>
                  <a:srgbClr val="FFFFCC"/>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 Unsaved of all ages (Rev 20:5)</a:t>
            </a:r>
          </a:p>
        </p:txBody>
      </p:sp>
      <p:pic>
        <p:nvPicPr>
          <p:cNvPr id="4403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6225" y="4617720"/>
            <a:ext cx="2531551" cy="201168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1251162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85012151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5CF02-E8D3-4998-8AE0-776F377A28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11:20-24</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began to denounce the cities in which most of His miracles were done, because they did not repent. </a:t>
            </a:r>
            <a:r>
              <a:rPr lang="en-US" sz="3200" baseline="30000" dirty="0">
                <a:latin typeface="Calibri" panose="020F0502020204030204" pitchFamily="34" charset="0"/>
                <a:cs typeface="Calibri" panose="020F0502020204030204" pitchFamily="34" charset="0"/>
              </a:rPr>
              <a:t>21</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“Woe to you,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Chorazin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Woe to you, Bethsaida! For if the miracles had occurred in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Tyre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Sidon which occurred in you, they would have repented long ago in sackcloth and ashes. </a:t>
            </a:r>
            <a:r>
              <a:rPr lang="en-US" sz="3200" baseline="30000" dirty="0">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Nevertheless I say to you, it will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 tolerable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Tyre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Sidon in the day of judgment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58633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5CF02-E8D3-4998-8AE0-776F377A28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11:20-24</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for you. </a:t>
            </a:r>
            <a:r>
              <a:rPr lang="en-US" sz="3200" baseline="30000" dirty="0">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you, Capernaum, will not be exalted to heaven, will you? You will descend to Hades; for if the miracles had occurred in Sodom which occurred in you, it would have remained to this day. </a:t>
            </a:r>
            <a:r>
              <a:rPr lang="en-US" sz="3200" baseline="30000" dirty="0">
                <a:latin typeface="Calibri" panose="020F0502020204030204" pitchFamily="34" charset="0"/>
                <a:cs typeface="Calibri" panose="020F0502020204030204" pitchFamily="34" charset="0"/>
              </a:rPr>
              <a:t>24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Nevertheless I say to you that it will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 tolerable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land of Sodom in the day of judgment, than for you.”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052088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 (11)</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Judged (12-13)</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Judgment (14-15)</a:t>
            </a:r>
          </a:p>
        </p:txBody>
      </p:sp>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3" name="Picture 2" descr="Image result for the great white throne judgement">
            <a:extLst>
              <a:ext uri="{FF2B5EF4-FFF2-40B4-BE49-F238E27FC236}">
                <a16:creationId xmlns:a16="http://schemas.microsoft.com/office/drawing/2014/main" id="{12E71F01-5F71-486B-BDBE-9D3ACB515C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A3AA785-0338-487C-A626-B07E7C08788E}"/>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White Throne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20:11-15</a:t>
            </a:r>
          </a:p>
        </p:txBody>
      </p:sp>
    </p:spTree>
    <p:extLst>
      <p:ext uri="{BB962C8B-B14F-4D97-AF65-F5344CB8AC3E}">
        <p14:creationId xmlns:p14="http://schemas.microsoft.com/office/powerpoint/2010/main" val="33454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428644457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 (11)</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Judged (12-13)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Judgment (14-15)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6"/>
            <a:ext cx="6672262" cy="117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White Throne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20:11-15</a:t>
            </a:r>
          </a:p>
        </p:txBody>
      </p:sp>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3" name="Picture 2" descr="Image result for the great white throne judgement">
            <a:extLst>
              <a:ext uri="{FF2B5EF4-FFF2-40B4-BE49-F238E27FC236}">
                <a16:creationId xmlns:a16="http://schemas.microsoft.com/office/drawing/2014/main" id="{12E71F01-5F71-486B-BDBE-9D3ACB515C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8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9598238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13660018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323727731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28476</TotalTime>
  <Words>2880</Words>
  <Application>Microsoft Office PowerPoint</Application>
  <PresentationFormat>On-screen Show (4:3)</PresentationFormat>
  <Paragraphs>269</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Calibri</vt:lpstr>
      <vt:lpstr>Times New Roman</vt:lpstr>
      <vt:lpstr>Wingdings</vt:lpstr>
      <vt:lpstr>Azure</vt:lpstr>
      <vt:lpstr>PowerPoint Presentation</vt:lpstr>
      <vt:lpstr>“After These Things”  (Rev. 4‒22)</vt:lpstr>
      <vt:lpstr>“After These Things”  (Rev. 4‒22)</vt:lpstr>
      <vt:lpstr>PowerPoint Presentation</vt:lpstr>
      <vt:lpstr>PowerPoint Presentation</vt:lpstr>
      <vt:lpstr>“After These Things”  (Rev. 4‒22)</vt:lpstr>
      <vt:lpstr>PowerPoint Presentation</vt:lpstr>
      <vt:lpstr>“After These Things”  (Rev. 4‒22)</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or Tagma (1 Cor. 15:23)</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67-Revelation - 20v11-15</dc:title>
  <dc:subject>Revelation</dc:subject>
  <dc:creator>A. Woods</dc:creator>
  <dc:description>Modified by Jim McGowan</dc:description>
  <cp:lastModifiedBy>Andy Woods</cp:lastModifiedBy>
  <cp:revision>3180</cp:revision>
  <cp:lastPrinted>2019-01-24T17:00:53Z</cp:lastPrinted>
  <dcterms:created xsi:type="dcterms:W3CDTF">2009-03-17T12:21:13Z</dcterms:created>
  <dcterms:modified xsi:type="dcterms:W3CDTF">2020-01-12T13:03:45Z</dcterms:modified>
</cp:coreProperties>
</file>