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9"/>
  </p:notesMasterIdLst>
  <p:handoutMasterIdLst>
    <p:handoutMasterId r:id="rId70"/>
  </p:handoutMasterIdLst>
  <p:sldIdLst>
    <p:sldId id="256" r:id="rId2"/>
    <p:sldId id="257" r:id="rId3"/>
    <p:sldId id="5612" r:id="rId4"/>
    <p:sldId id="258" r:id="rId5"/>
    <p:sldId id="5604" r:id="rId6"/>
    <p:sldId id="5606" r:id="rId7"/>
    <p:sldId id="5605" r:id="rId8"/>
    <p:sldId id="5641" r:id="rId9"/>
    <p:sldId id="5607" r:id="rId10"/>
    <p:sldId id="2595" r:id="rId11"/>
    <p:sldId id="5608" r:id="rId12"/>
    <p:sldId id="5613" r:id="rId13"/>
    <p:sldId id="5609" r:id="rId14"/>
    <p:sldId id="5610" r:id="rId15"/>
    <p:sldId id="259" r:id="rId16"/>
    <p:sldId id="5611" r:id="rId17"/>
    <p:sldId id="5614" r:id="rId18"/>
    <p:sldId id="260" r:id="rId19"/>
    <p:sldId id="5624" r:id="rId20"/>
    <p:sldId id="5625" r:id="rId21"/>
    <p:sldId id="5633" r:id="rId22"/>
    <p:sldId id="5626" r:id="rId23"/>
    <p:sldId id="5628" r:id="rId24"/>
    <p:sldId id="5627" r:id="rId25"/>
    <p:sldId id="5615" r:id="rId26"/>
    <p:sldId id="261" r:id="rId27"/>
    <p:sldId id="5630" r:id="rId28"/>
    <p:sldId id="5638" r:id="rId29"/>
    <p:sldId id="325" r:id="rId30"/>
    <p:sldId id="5629" r:id="rId31"/>
    <p:sldId id="5631" r:id="rId32"/>
    <p:sldId id="5632" r:id="rId33"/>
    <p:sldId id="5616" r:id="rId34"/>
    <p:sldId id="3090" r:id="rId35"/>
    <p:sldId id="270" r:id="rId36"/>
    <p:sldId id="5551" r:id="rId37"/>
    <p:sldId id="2927" r:id="rId38"/>
    <p:sldId id="4736" r:id="rId39"/>
    <p:sldId id="3088" r:id="rId40"/>
    <p:sldId id="262" r:id="rId41"/>
    <p:sldId id="5634" r:id="rId42"/>
    <p:sldId id="3093" r:id="rId43"/>
    <p:sldId id="5639" r:id="rId44"/>
    <p:sldId id="5635" r:id="rId45"/>
    <p:sldId id="5121" r:id="rId46"/>
    <p:sldId id="5636" r:id="rId47"/>
    <p:sldId id="5265" r:id="rId48"/>
    <p:sldId id="5643" r:id="rId49"/>
    <p:sldId id="3095" r:id="rId50"/>
    <p:sldId id="3094" r:id="rId51"/>
    <p:sldId id="5637" r:id="rId52"/>
    <p:sldId id="5617" r:id="rId53"/>
    <p:sldId id="272" r:id="rId54"/>
    <p:sldId id="263" r:id="rId55"/>
    <p:sldId id="5618" r:id="rId56"/>
    <p:sldId id="264" r:id="rId57"/>
    <p:sldId id="265" r:id="rId58"/>
    <p:sldId id="5619" r:id="rId59"/>
    <p:sldId id="404" r:id="rId60"/>
    <p:sldId id="5620" r:id="rId61"/>
    <p:sldId id="267" r:id="rId62"/>
    <p:sldId id="5621" r:id="rId63"/>
    <p:sldId id="268" r:id="rId64"/>
    <p:sldId id="5642" r:id="rId65"/>
    <p:sldId id="269" r:id="rId66"/>
    <p:sldId id="5602" r:id="rId67"/>
    <p:sldId id="5640" r:id="rId6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6353" autoAdjust="0"/>
  </p:normalViewPr>
  <p:slideViewPr>
    <p:cSldViewPr>
      <p:cViewPr varScale="1">
        <p:scale>
          <a:sx n="121" d="100"/>
          <a:sy n="121" d="100"/>
        </p:scale>
        <p:origin x="3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01</a:t>
            </a:r>
          </a:p>
          <a:p>
            <a:pPr>
              <a:defRPr/>
            </a:pPr>
            <a:r>
              <a:rPr lang="en-US" dirty="0"/>
              <a:t>01-08-2020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1/8/2020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EE40A-A78A-4D11-8CD6-D606E9B1E385}"/>
              </a:ext>
            </a:extLst>
          </p:cNvPr>
          <p:cNvSpPr>
            <a:spLocks noGrp="1"/>
          </p:cNvSpPr>
          <p:nvPr>
            <p:ph type="dt" sz="half" idx="10"/>
          </p:nvPr>
        </p:nvSpPr>
        <p:spPr>
          <a:ln/>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7C173A5-B0C7-4807-948A-034AE6087D23}"/>
              </a:ext>
            </a:extLst>
          </p:cNvPr>
          <p:cNvSpPr>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435986-04FE-449C-827F-85BE03B09DC0}"/>
              </a:ext>
            </a:extLst>
          </p:cNvPr>
          <p:cNvSpPr>
            <a:spLocks noGrp="1"/>
          </p:cNvSpPr>
          <p:nvPr>
            <p:ph type="sldNum" sz="quarter" idx="12"/>
          </p:nvPr>
        </p:nvSpPr>
        <p:spPr>
          <a:ln/>
        </p:spPr>
        <p:txBody>
          <a:bodyPr/>
          <a:lstStyle>
            <a:lvl1pPr>
              <a:defRPr/>
            </a:lvl1pPr>
          </a:lstStyle>
          <a:p>
            <a:pPr>
              <a:defRPr/>
            </a:pPr>
            <a:fld id="{CF84FDEC-11B3-4856-BCED-33CF9E9F1928}" type="slidenum">
              <a:rPr lang="en-US" altLang="en-US"/>
              <a:pPr>
                <a:defRPr/>
              </a:pPr>
              <a:t>‹#›</a:t>
            </a:fld>
            <a:endParaRPr lang="en-US" altLang="en-US" dirty="0"/>
          </a:p>
        </p:txBody>
      </p:sp>
    </p:spTree>
    <p:extLst>
      <p:ext uri="{BB962C8B-B14F-4D97-AF65-F5344CB8AC3E}">
        <p14:creationId xmlns:p14="http://schemas.microsoft.com/office/powerpoint/2010/main" val="78132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3948288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123869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3" r:id="rId5"/>
    <p:sldLayoutId id="2147483815" r:id="rId6"/>
    <p:sldLayoutId id="2147483816"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1939925"/>
            <a:ext cx="35052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990600"/>
          </a:xfrm>
        </p:spPr>
        <p:txBody>
          <a:bodyPr/>
          <a:lstStyle/>
          <a:p>
            <a:pPr algn="ctr" eaLnBrk="1" hangingPunct="1">
              <a:defRPr/>
            </a:pPr>
            <a:r>
              <a:rPr lang="en-US" altLang="en-US" sz="3600" dirty="0">
                <a:effectLst>
                  <a:outerShdw blurRad="38100" dist="38100" dir="2700000" algn="tl">
                    <a:srgbClr val="000000">
                      <a:alpha val="43137"/>
                    </a:srgbClr>
                  </a:outerShdw>
                </a:effectLst>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371600"/>
            <a:ext cx="6324600" cy="4876799"/>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3233463295"/>
              </p:ext>
            </p:extLst>
          </p:nvPr>
        </p:nvGraphicFramePr>
        <p:xfrm>
          <a:off x="114300" y="124916"/>
          <a:ext cx="8915400" cy="6132668"/>
        </p:xfrm>
        <a:graphic>
          <a:graphicData uri="http://schemas.openxmlformats.org/drawingml/2006/table">
            <a:tbl>
              <a:tblPr>
                <a:tableStyleId>{D7AC3CCA-C797-4891-BE02-D94E43425B78}</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ARGUMENTS FOR &amp; AGAINST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PETRINE AUTHORSHIP</a:t>
                      </a: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CRITICISM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ANSWER</a:t>
                      </a:r>
                    </a:p>
                  </a:txBody>
                  <a:tcPr marT="45726" marB="4572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Weak External Evidence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(Not Cited by Church Fathers Until 3</a:t>
                      </a:r>
                      <a:r>
                        <a:rPr kumimoji="0" lang="en-US" sz="2400" b="1" u="none" strike="noStrike" kern="1200" cap="none" normalizeH="0" baseline="30000" dirty="0">
                          <a:ln>
                            <a:noFill/>
                          </a:ln>
                          <a:solidFill>
                            <a:srgbClr val="C00000"/>
                          </a:solidFill>
                          <a:effectLst/>
                          <a:latin typeface="Calibri" panose="020F0502020204030204" pitchFamily="34" charset="0"/>
                          <a:ea typeface="+mn-ea"/>
                          <a:cs typeface="Calibri" panose="020F0502020204030204" pitchFamily="34" charset="0"/>
                        </a:rPr>
                        <a:t>rd</a:t>
                      </a: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Century)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Alternative reasons; Jude</a:t>
                      </a:r>
                    </a:p>
                  </a:txBody>
                  <a:tcPr marT="45726" marB="45726"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Linguistic Differences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Used a Secretary for 1 Peter (5:12)</a:t>
                      </a:r>
                    </a:p>
                  </a:txBody>
                  <a:tcPr marT="45726" marB="45726"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Different Ideas 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Different Purposes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 between 1 &amp; 2 Peter</a:t>
                      </a:r>
                    </a:p>
                  </a:txBody>
                  <a:tcPr marT="45726" marB="45726"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Lived After Paul (2 Pet 3:15-16)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“All” Means “Known” Pauline Documents </a:t>
                      </a:r>
                    </a:p>
                  </a:txBody>
                  <a:tcPr marT="45726" marB="45726"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Passing of the fathers (2 Pet 3:4)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Fathers = patriarchs (Rom 9:5)</a:t>
                      </a:r>
                    </a:p>
                  </a:txBody>
                  <a:tcPr marT="45726" marB="45726"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8437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44270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02ECADA-FBB2-4FC9-8C94-4EA71C0AA842}"/>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PETER’S BIOGRAPHY</a:t>
            </a:r>
          </a:p>
        </p:txBody>
      </p:sp>
      <p:sp>
        <p:nvSpPr>
          <p:cNvPr id="5123" name="Rectangle 3">
            <a:extLst>
              <a:ext uri="{FF2B5EF4-FFF2-40B4-BE49-F238E27FC236}">
                <a16:creationId xmlns:a16="http://schemas.microsoft.com/office/drawing/2014/main" id="{65DA896E-A7B0-4825-A960-F10A1744CB18}"/>
              </a:ext>
            </a:extLst>
          </p:cNvPr>
          <p:cNvSpPr>
            <a:spLocks noGrp="1" noChangeArrowheads="1"/>
          </p:cNvSpPr>
          <p:nvPr>
            <p:ph type="body" idx="1"/>
          </p:nvPr>
        </p:nvSpPr>
        <p:spPr>
          <a:xfrm>
            <a:off x="0" y="1143000"/>
            <a:ext cx="9144000" cy="5070475"/>
          </a:xfrm>
        </p:spPr>
        <p:txBody>
          <a:bodyPr/>
          <a:lstStyle/>
          <a:p>
            <a:pPr marL="609600" indent="-609600" algn="just" eaLnBrk="1" hangingPunct="1">
              <a:spcBef>
                <a:spcPts val="0"/>
              </a:spcBef>
              <a:spcAft>
                <a:spcPts val="1800"/>
              </a:spcAft>
              <a:buSzPct val="100000"/>
              <a:buFontTx/>
              <a:buAutoNum type="arabicPeriod"/>
              <a:defRPr/>
            </a:pPr>
            <a:r>
              <a:rPr lang="en-US" dirty="0"/>
              <a:t>Peter’s name is mentioned first on all of the lists enumerating the apostles (Matt 10:2-4; Mark 3:13-15; Luke 6:12-13; Acts 1:13).</a:t>
            </a:r>
          </a:p>
          <a:p>
            <a:pPr marL="609600" indent="-609600" algn="just" eaLnBrk="1" hangingPunct="1">
              <a:spcBef>
                <a:spcPts val="0"/>
              </a:spcBef>
              <a:spcAft>
                <a:spcPts val="1800"/>
              </a:spcAft>
              <a:buSzPct val="100000"/>
              <a:buFontTx/>
              <a:buAutoNum type="arabicPeriod"/>
              <a:defRPr/>
            </a:pPr>
            <a:r>
              <a:rPr lang="en-US" dirty="0"/>
              <a:t>As one of the inner three, he (along with James and John) witnessed the raising of Jairus' daughter (Mark 5:37) and Christ's transfiguration (Matt. 17:1-5).</a:t>
            </a:r>
          </a:p>
          <a:p>
            <a:pPr marL="609600" indent="-609600" algn="just" eaLnBrk="1" hangingPunct="1">
              <a:spcBef>
                <a:spcPts val="0"/>
              </a:spcBef>
              <a:spcAft>
                <a:spcPts val="1800"/>
              </a:spcAft>
              <a:buSzPct val="100000"/>
              <a:buFontTx/>
              <a:buAutoNum type="arabicPeriod"/>
              <a:defRPr/>
            </a:pPr>
            <a:r>
              <a:rPr lang="en-US" dirty="0"/>
              <a:t>Peter denied Christ three times (Matt. 26:56-75) but later repented.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65DA896E-A7B0-4825-A960-F10A1744CB18}"/>
              </a:ext>
            </a:extLst>
          </p:cNvPr>
          <p:cNvSpPr>
            <a:spLocks noGrp="1" noChangeArrowheads="1"/>
          </p:cNvSpPr>
          <p:nvPr>
            <p:ph type="body" idx="1"/>
          </p:nvPr>
        </p:nvSpPr>
        <p:spPr>
          <a:xfrm>
            <a:off x="27316" y="1143000"/>
            <a:ext cx="9116683" cy="4783137"/>
          </a:xfrm>
        </p:spPr>
        <p:txBody>
          <a:bodyPr/>
          <a:lstStyle/>
          <a:p>
            <a:pPr marL="609600" indent="-609600" algn="just" eaLnBrk="1" hangingPunct="1">
              <a:spcBef>
                <a:spcPts val="0"/>
              </a:spcBef>
              <a:spcAft>
                <a:spcPts val="1800"/>
              </a:spcAft>
              <a:buSzPct val="100000"/>
              <a:buFont typeface="+mj-lt"/>
              <a:buAutoNum type="arabicPeriod" startAt="4"/>
              <a:defRPr/>
            </a:pPr>
            <a:r>
              <a:rPr lang="en-US" dirty="0"/>
              <a:t>He was an eyewitness of Christ’s crucifixion (1 Pet 5:1), post resurrection (Luke 24:34), and Ascension (Acts 1:9-10). </a:t>
            </a:r>
          </a:p>
          <a:p>
            <a:pPr marL="609600" indent="-609600" algn="just" eaLnBrk="1" hangingPunct="1">
              <a:spcBef>
                <a:spcPts val="0"/>
              </a:spcBef>
              <a:spcAft>
                <a:spcPts val="1800"/>
              </a:spcAft>
              <a:buSzPct val="100000"/>
              <a:buFontTx/>
              <a:buAutoNum type="arabicPeriod" startAt="4"/>
              <a:defRPr/>
            </a:pPr>
            <a:r>
              <a:rPr lang="en-US" dirty="0"/>
              <a:t>He was a leading figure in the early church. He presided over the choice of Matthias (Acts 1:15-26). He preached at Pentecost (Acts 2:14-41). He used the keys of the kingdom (Matt 16:19) to open its doors to Jews (Acts 2:14-41), Samaritans (Acts 8:14-25), and Gentiles (Acts 10:1-48). </a:t>
            </a:r>
          </a:p>
        </p:txBody>
      </p:sp>
      <p:sp>
        <p:nvSpPr>
          <p:cNvPr id="5" name="Rectangle 2">
            <a:extLst>
              <a:ext uri="{FF2B5EF4-FFF2-40B4-BE49-F238E27FC236}">
                <a16:creationId xmlns:a16="http://schemas.microsoft.com/office/drawing/2014/main" id="{B47A82A6-2AC7-470D-8E7D-10A6187E5C7B}"/>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PETER’S BIOGRAPHY</a:t>
            </a:r>
          </a:p>
        </p:txBody>
      </p:sp>
    </p:spTree>
    <p:extLst>
      <p:ext uri="{BB962C8B-B14F-4D97-AF65-F5344CB8AC3E}">
        <p14:creationId xmlns:p14="http://schemas.microsoft.com/office/powerpoint/2010/main" val="379555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C129B7D6-ED80-403F-953A-268927F94200}"/>
              </a:ext>
            </a:extLst>
          </p:cNvPr>
          <p:cNvSpPr>
            <a:spLocks noGrp="1" noChangeArrowheads="1"/>
          </p:cNvSpPr>
          <p:nvPr>
            <p:ph type="body" idx="1"/>
          </p:nvPr>
        </p:nvSpPr>
        <p:spPr>
          <a:xfrm>
            <a:off x="0" y="1143000"/>
            <a:ext cx="8942388" cy="4918075"/>
          </a:xfrm>
        </p:spPr>
        <p:txBody>
          <a:bodyPr/>
          <a:lstStyle/>
          <a:p>
            <a:pPr marL="609600" indent="-609600" algn="just" eaLnBrk="1" hangingPunct="1">
              <a:spcBef>
                <a:spcPts val="0"/>
              </a:spcBef>
              <a:spcAft>
                <a:spcPts val="1800"/>
              </a:spcAft>
              <a:buSzPct val="100000"/>
              <a:buFont typeface="+mj-lt"/>
              <a:buAutoNum type="arabicPeriod" startAt="6"/>
              <a:defRPr/>
            </a:pPr>
            <a:r>
              <a:rPr lang="en-US" dirty="0"/>
              <a:t>He ministered in various places in Israel including Jerusalem, Lydda (Acts 9:32-35), Joppa (Acts 9:36-43), Caesarea (Acts 10:1-48), and Syrian Antioch (Gal 2:11).</a:t>
            </a:r>
          </a:p>
          <a:p>
            <a:pPr marL="609600" indent="-609600" algn="just" eaLnBrk="1" hangingPunct="1">
              <a:spcBef>
                <a:spcPts val="0"/>
              </a:spcBef>
              <a:spcAft>
                <a:spcPts val="1800"/>
              </a:spcAft>
              <a:buSzPct val="100000"/>
              <a:buFontTx/>
              <a:buAutoNum type="arabicPeriod" startAt="6"/>
              <a:defRPr/>
            </a:pPr>
            <a:r>
              <a:rPr lang="en-US" dirty="0"/>
              <a:t>He was present at the Jerusalem Council (Acts 15). However, after this point, he seems to disappear from Acts. </a:t>
            </a:r>
          </a:p>
        </p:txBody>
      </p:sp>
      <p:sp>
        <p:nvSpPr>
          <p:cNvPr id="5" name="Rectangle 2">
            <a:extLst>
              <a:ext uri="{FF2B5EF4-FFF2-40B4-BE49-F238E27FC236}">
                <a16:creationId xmlns:a16="http://schemas.microsoft.com/office/drawing/2014/main" id="{9094561F-AA64-4734-B837-3EF293D7D66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PETER’S BIOGRAPHY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C129B7D6-ED80-403F-953A-268927F94200}"/>
              </a:ext>
            </a:extLst>
          </p:cNvPr>
          <p:cNvSpPr>
            <a:spLocks noGrp="1" noChangeArrowheads="1"/>
          </p:cNvSpPr>
          <p:nvPr>
            <p:ph type="body" idx="1"/>
          </p:nvPr>
        </p:nvSpPr>
        <p:spPr>
          <a:xfrm>
            <a:off x="0" y="1143000"/>
            <a:ext cx="9144000" cy="4748842"/>
          </a:xfrm>
        </p:spPr>
        <p:txBody>
          <a:bodyPr/>
          <a:lstStyle/>
          <a:p>
            <a:pPr marL="609600" indent="-609600" algn="just" eaLnBrk="1" hangingPunct="1">
              <a:spcBef>
                <a:spcPts val="0"/>
              </a:spcBef>
              <a:spcAft>
                <a:spcPts val="1800"/>
              </a:spcAft>
              <a:buSzPct val="100000"/>
              <a:buFont typeface="+mj-lt"/>
              <a:buAutoNum type="arabicPeriod" startAt="8"/>
              <a:defRPr/>
            </a:pPr>
            <a:r>
              <a:rPr lang="en-US" dirty="0"/>
              <a:t>He traveled extensively, often accompanied by his wife (1 Cor. 9:5). Apparently, he paid a visit to Asia Minor (1:1) and Babylon (1 Pet 5:13).</a:t>
            </a:r>
          </a:p>
          <a:p>
            <a:pPr marL="609600" indent="-609600" algn="just" eaLnBrk="1" hangingPunct="1">
              <a:spcBef>
                <a:spcPts val="0"/>
              </a:spcBef>
              <a:spcAft>
                <a:spcPts val="1800"/>
              </a:spcAft>
              <a:buSzPct val="100000"/>
              <a:buFont typeface="+mj-lt"/>
              <a:buAutoNum type="arabicPeriod" startAt="8"/>
              <a:defRPr/>
            </a:pPr>
            <a:r>
              <a:rPr lang="en-US" dirty="0"/>
              <a:t>According to tradition, he finally went to Rome. In Rome he was martyred by being crucified upside down in A.D. 67 or 68 prior to Nero’s death.</a:t>
            </a:r>
          </a:p>
        </p:txBody>
      </p:sp>
      <p:sp>
        <p:nvSpPr>
          <p:cNvPr id="5" name="Rectangle 2">
            <a:extLst>
              <a:ext uri="{FF2B5EF4-FFF2-40B4-BE49-F238E27FC236}">
                <a16:creationId xmlns:a16="http://schemas.microsoft.com/office/drawing/2014/main" id="{574B0D06-729E-4418-9F4F-9866EA9C9DFD}"/>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PETER’S BIOGRAPHY</a:t>
            </a:r>
          </a:p>
        </p:txBody>
      </p:sp>
    </p:spTree>
    <p:extLst>
      <p:ext uri="{BB962C8B-B14F-4D97-AF65-F5344CB8AC3E}">
        <p14:creationId xmlns:p14="http://schemas.microsoft.com/office/powerpoint/2010/main" val="313579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787687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75DB2D-8D65-43D7-8204-BF9ECAFFAAF2}"/>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DATE (A.D. 64)</a:t>
            </a:r>
          </a:p>
        </p:txBody>
      </p:sp>
      <p:sp>
        <p:nvSpPr>
          <p:cNvPr id="6147" name="Rectangle 3">
            <a:extLst>
              <a:ext uri="{FF2B5EF4-FFF2-40B4-BE49-F238E27FC236}">
                <a16:creationId xmlns:a16="http://schemas.microsoft.com/office/drawing/2014/main" id="{AE7D0A55-1432-49FA-9D25-36033314A248}"/>
              </a:ext>
            </a:extLst>
          </p:cNvPr>
          <p:cNvSpPr>
            <a:spLocks noGrp="1" noChangeArrowheads="1"/>
          </p:cNvSpPr>
          <p:nvPr>
            <p:ph type="body" idx="1"/>
          </p:nvPr>
        </p:nvSpPr>
        <p:spPr>
          <a:xfrm>
            <a:off x="228600" y="1143000"/>
            <a:ext cx="8713788" cy="5486400"/>
          </a:xfrm>
        </p:spPr>
        <p:txBody>
          <a:bodyPr/>
          <a:lstStyle/>
          <a:p>
            <a:pPr marL="461963" indent="-461963" eaLnBrk="1" hangingPunct="1">
              <a:spcBef>
                <a:spcPts val="0"/>
              </a:spcBef>
              <a:spcAft>
                <a:spcPts val="1200"/>
              </a:spcAft>
              <a:defRPr/>
            </a:pPr>
            <a:r>
              <a:rPr lang="en-US" dirty="0">
                <a:cs typeface="Calibri" panose="020F0502020204030204" pitchFamily="34" charset="0"/>
              </a:rPr>
              <a:t>After</a:t>
            </a:r>
          </a:p>
          <a:p>
            <a:pPr marL="914400" lvl="1" indent="-457200" eaLnBrk="1" hangingPunct="1">
              <a:spcBef>
                <a:spcPts val="0"/>
              </a:spcBef>
              <a:spcAft>
                <a:spcPts val="1200"/>
              </a:spcAft>
              <a:defRPr/>
            </a:pPr>
            <a:r>
              <a:rPr lang="en-US" dirty="0">
                <a:cs typeface="Calibri" panose="020F0502020204030204" pitchFamily="34" charset="0"/>
              </a:rPr>
              <a:t>1 Peter (2 Pet 3:1)</a:t>
            </a:r>
          </a:p>
          <a:p>
            <a:pPr marL="914400" lvl="1" indent="-457200" eaLnBrk="1" hangingPunct="1">
              <a:spcBef>
                <a:spcPts val="0"/>
              </a:spcBef>
              <a:spcAft>
                <a:spcPts val="1200"/>
              </a:spcAft>
              <a:defRPr/>
            </a:pPr>
            <a:r>
              <a:rPr lang="en-US" dirty="0">
                <a:cs typeface="Calibri" panose="020F0502020204030204" pitchFamily="34" charset="0"/>
              </a:rPr>
              <a:t>Paul wrote some of his letters (2 Pet 3:15-16)</a:t>
            </a:r>
          </a:p>
          <a:p>
            <a:pPr marL="461963" indent="-461963" eaLnBrk="1" hangingPunct="1">
              <a:spcBef>
                <a:spcPts val="0"/>
              </a:spcBef>
              <a:spcAft>
                <a:spcPts val="1200"/>
              </a:spcAft>
              <a:defRPr/>
            </a:pPr>
            <a:r>
              <a:rPr lang="en-US" dirty="0">
                <a:cs typeface="Calibri" panose="020F0502020204030204" pitchFamily="34" charset="0"/>
              </a:rPr>
              <a:t>Before</a:t>
            </a:r>
          </a:p>
          <a:p>
            <a:pPr marL="914400" lvl="1" indent="-457200" eaLnBrk="1" hangingPunct="1">
              <a:spcBef>
                <a:spcPts val="0"/>
              </a:spcBef>
              <a:spcAft>
                <a:spcPts val="1200"/>
              </a:spcAft>
              <a:defRPr/>
            </a:pPr>
            <a:r>
              <a:rPr lang="en-US" dirty="0">
                <a:cs typeface="Calibri" panose="020F0502020204030204" pitchFamily="34" charset="0"/>
              </a:rPr>
              <a:t>A.D. 70 (destruction of Jerusalem)</a:t>
            </a:r>
          </a:p>
          <a:p>
            <a:pPr marL="914400" lvl="1" indent="-457200" eaLnBrk="1" hangingPunct="1">
              <a:spcBef>
                <a:spcPts val="0"/>
              </a:spcBef>
              <a:spcAft>
                <a:spcPts val="1200"/>
              </a:spcAft>
              <a:defRPr/>
            </a:pPr>
            <a:r>
              <a:rPr lang="en-US" dirty="0">
                <a:cs typeface="Calibri" panose="020F0502020204030204" pitchFamily="34" charset="0"/>
              </a:rPr>
              <a:t>A.D. 68 (Paul’s death)</a:t>
            </a:r>
          </a:p>
          <a:p>
            <a:pPr marL="914400" lvl="1" indent="-457200" eaLnBrk="1" hangingPunct="1">
              <a:spcBef>
                <a:spcPts val="0"/>
              </a:spcBef>
              <a:spcAft>
                <a:spcPts val="1200"/>
              </a:spcAft>
              <a:defRPr/>
            </a:pPr>
            <a:r>
              <a:rPr lang="en-US" dirty="0">
                <a:cs typeface="Calibri" panose="020F0502020204030204" pitchFamily="34" charset="0"/>
              </a:rPr>
              <a:t>A.D. 67 (Peter’s martyrdom)</a:t>
            </a:r>
          </a:p>
          <a:p>
            <a:pPr marL="914400" lvl="1" indent="-457200" eaLnBrk="1" hangingPunct="1">
              <a:spcBef>
                <a:spcPts val="0"/>
              </a:spcBef>
              <a:spcAft>
                <a:spcPts val="1200"/>
              </a:spcAft>
              <a:defRPr/>
            </a:pPr>
            <a:r>
              <a:rPr lang="en-US" dirty="0">
                <a:cs typeface="Calibri" panose="020F0502020204030204" pitchFamily="34" charset="0"/>
              </a:rPr>
              <a:t>A.D. 64 (Neronian persecution)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75DB2D-8D65-43D7-8204-BF9ECAFFAAF2}"/>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DATE (A.D. 64)</a:t>
            </a:r>
          </a:p>
        </p:txBody>
      </p:sp>
      <p:sp>
        <p:nvSpPr>
          <p:cNvPr id="6147" name="Rectangle 3">
            <a:extLst>
              <a:ext uri="{FF2B5EF4-FFF2-40B4-BE49-F238E27FC236}">
                <a16:creationId xmlns:a16="http://schemas.microsoft.com/office/drawing/2014/main" id="{AE7D0A55-1432-49FA-9D25-36033314A248}"/>
              </a:ext>
            </a:extLst>
          </p:cNvPr>
          <p:cNvSpPr>
            <a:spLocks noGrp="1" noChangeArrowheads="1"/>
          </p:cNvSpPr>
          <p:nvPr>
            <p:ph type="body" idx="1"/>
          </p:nvPr>
        </p:nvSpPr>
        <p:spPr>
          <a:xfrm>
            <a:off x="228600" y="1143000"/>
            <a:ext cx="8713788" cy="5486400"/>
          </a:xfrm>
        </p:spPr>
        <p:txBody>
          <a:bodyPr/>
          <a:lstStyle/>
          <a:p>
            <a:pPr marL="461963" indent="-461963" eaLnBrk="1" hangingPunct="1">
              <a:spcBef>
                <a:spcPts val="0"/>
              </a:spcBef>
              <a:spcAft>
                <a:spcPts val="1200"/>
              </a:spcAft>
              <a:defRPr/>
            </a:pPr>
            <a:r>
              <a:rPr lang="en-US" b="1" u="sng" dirty="0">
                <a:solidFill>
                  <a:srgbClr val="FFFFCC"/>
                </a:solidFill>
                <a:cs typeface="Calibri" panose="020F0502020204030204" pitchFamily="34" charset="0"/>
              </a:rPr>
              <a:t>After</a:t>
            </a:r>
          </a:p>
          <a:p>
            <a:pPr marL="914400" lvl="1" indent="-457200" eaLnBrk="1" hangingPunct="1">
              <a:spcBef>
                <a:spcPts val="0"/>
              </a:spcBef>
              <a:spcAft>
                <a:spcPts val="1200"/>
              </a:spcAft>
              <a:defRPr/>
            </a:pPr>
            <a:r>
              <a:rPr lang="en-US" dirty="0">
                <a:cs typeface="Calibri" panose="020F0502020204030204" pitchFamily="34" charset="0"/>
              </a:rPr>
              <a:t>1 Peter (2 Pet 3:1)</a:t>
            </a:r>
          </a:p>
          <a:p>
            <a:pPr marL="914400" lvl="1" indent="-457200" eaLnBrk="1" hangingPunct="1">
              <a:spcBef>
                <a:spcPts val="0"/>
              </a:spcBef>
              <a:spcAft>
                <a:spcPts val="1200"/>
              </a:spcAft>
              <a:defRPr/>
            </a:pPr>
            <a:r>
              <a:rPr lang="en-US" dirty="0">
                <a:cs typeface="Calibri" panose="020F0502020204030204" pitchFamily="34" charset="0"/>
              </a:rPr>
              <a:t>Paul wrote some of his letters (2 Pet 3:15-16)</a:t>
            </a:r>
          </a:p>
          <a:p>
            <a:pPr marL="461963" indent="-461963" eaLnBrk="1" hangingPunct="1">
              <a:spcBef>
                <a:spcPts val="0"/>
              </a:spcBef>
              <a:spcAft>
                <a:spcPts val="1200"/>
              </a:spcAft>
              <a:defRPr/>
            </a:pPr>
            <a:r>
              <a:rPr lang="en-US" dirty="0">
                <a:cs typeface="Calibri" panose="020F0502020204030204" pitchFamily="34" charset="0"/>
              </a:rPr>
              <a:t>Before</a:t>
            </a:r>
          </a:p>
          <a:p>
            <a:pPr marL="914400" lvl="1" indent="-457200" eaLnBrk="1" hangingPunct="1">
              <a:spcBef>
                <a:spcPts val="0"/>
              </a:spcBef>
              <a:spcAft>
                <a:spcPts val="1200"/>
              </a:spcAft>
              <a:defRPr/>
            </a:pPr>
            <a:r>
              <a:rPr lang="en-US" dirty="0">
                <a:cs typeface="Calibri" panose="020F0502020204030204" pitchFamily="34" charset="0"/>
              </a:rPr>
              <a:t>A.D. 70 (destruction of Jerusalem)</a:t>
            </a:r>
          </a:p>
          <a:p>
            <a:pPr marL="914400" lvl="1" indent="-457200" eaLnBrk="1" hangingPunct="1">
              <a:spcBef>
                <a:spcPts val="0"/>
              </a:spcBef>
              <a:spcAft>
                <a:spcPts val="1200"/>
              </a:spcAft>
              <a:defRPr/>
            </a:pPr>
            <a:r>
              <a:rPr lang="en-US" dirty="0">
                <a:cs typeface="Calibri" panose="020F0502020204030204" pitchFamily="34" charset="0"/>
              </a:rPr>
              <a:t>A.D. 68 (Paul’s death)</a:t>
            </a:r>
          </a:p>
          <a:p>
            <a:pPr marL="914400" lvl="1" indent="-457200" eaLnBrk="1" hangingPunct="1">
              <a:spcBef>
                <a:spcPts val="0"/>
              </a:spcBef>
              <a:spcAft>
                <a:spcPts val="1200"/>
              </a:spcAft>
              <a:defRPr/>
            </a:pPr>
            <a:r>
              <a:rPr lang="en-US" dirty="0">
                <a:cs typeface="Calibri" panose="020F0502020204030204" pitchFamily="34" charset="0"/>
              </a:rPr>
              <a:t>A.D. 67 (Peter’s martyrdom)</a:t>
            </a:r>
          </a:p>
          <a:p>
            <a:pPr marL="914400" lvl="1" indent="-457200" eaLnBrk="1" hangingPunct="1">
              <a:spcBef>
                <a:spcPts val="0"/>
              </a:spcBef>
              <a:spcAft>
                <a:spcPts val="1200"/>
              </a:spcAft>
              <a:defRPr/>
            </a:pPr>
            <a:r>
              <a:rPr lang="en-US" dirty="0">
                <a:cs typeface="Calibri" panose="020F0502020204030204" pitchFamily="34" charset="0"/>
              </a:rPr>
              <a:t>A.D. 64 (Neronian persecution)</a:t>
            </a:r>
          </a:p>
        </p:txBody>
      </p:sp>
    </p:spTree>
    <p:extLst>
      <p:ext uri="{BB962C8B-B14F-4D97-AF65-F5344CB8AC3E}">
        <p14:creationId xmlns:p14="http://schemas.microsoft.com/office/powerpoint/2010/main" val="330615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75DB2D-8D65-43D7-8204-BF9ECAFFAAF2}"/>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DATE (A.D. 64)</a:t>
            </a:r>
          </a:p>
        </p:txBody>
      </p:sp>
      <p:sp>
        <p:nvSpPr>
          <p:cNvPr id="6147" name="Rectangle 3">
            <a:extLst>
              <a:ext uri="{FF2B5EF4-FFF2-40B4-BE49-F238E27FC236}">
                <a16:creationId xmlns:a16="http://schemas.microsoft.com/office/drawing/2014/main" id="{AE7D0A55-1432-49FA-9D25-36033314A248}"/>
              </a:ext>
            </a:extLst>
          </p:cNvPr>
          <p:cNvSpPr>
            <a:spLocks noGrp="1" noChangeArrowheads="1"/>
          </p:cNvSpPr>
          <p:nvPr>
            <p:ph type="body" idx="1"/>
          </p:nvPr>
        </p:nvSpPr>
        <p:spPr>
          <a:xfrm>
            <a:off x="228600" y="1143000"/>
            <a:ext cx="8713788" cy="5486400"/>
          </a:xfrm>
        </p:spPr>
        <p:txBody>
          <a:bodyPr/>
          <a:lstStyle/>
          <a:p>
            <a:pPr marL="461963" indent="-461963" eaLnBrk="1" hangingPunct="1">
              <a:spcBef>
                <a:spcPts val="0"/>
              </a:spcBef>
              <a:spcAft>
                <a:spcPts val="1200"/>
              </a:spcAft>
              <a:defRPr/>
            </a:pPr>
            <a:r>
              <a:rPr lang="en-US" b="1" dirty="0">
                <a:solidFill>
                  <a:srgbClr val="FFFFCC"/>
                </a:solidFill>
                <a:cs typeface="Calibri" panose="020F0502020204030204" pitchFamily="34" charset="0"/>
              </a:rPr>
              <a:t>After</a:t>
            </a:r>
          </a:p>
          <a:p>
            <a:pPr marL="914400" lvl="1" indent="-457200" eaLnBrk="1" hangingPunct="1">
              <a:spcBef>
                <a:spcPts val="0"/>
              </a:spcBef>
              <a:spcAft>
                <a:spcPts val="1200"/>
              </a:spcAft>
              <a:defRPr/>
            </a:pPr>
            <a:r>
              <a:rPr lang="en-US" b="1" u="sng" dirty="0">
                <a:solidFill>
                  <a:srgbClr val="FFFFCC"/>
                </a:solidFill>
                <a:cs typeface="Calibri" panose="020F0502020204030204" pitchFamily="34" charset="0"/>
              </a:rPr>
              <a:t>1 Peter (2 Pet 3:1)</a:t>
            </a:r>
          </a:p>
          <a:p>
            <a:pPr marL="914400" lvl="1" indent="-457200" eaLnBrk="1" hangingPunct="1">
              <a:spcBef>
                <a:spcPts val="0"/>
              </a:spcBef>
              <a:spcAft>
                <a:spcPts val="1200"/>
              </a:spcAft>
              <a:defRPr/>
            </a:pPr>
            <a:r>
              <a:rPr lang="en-US" dirty="0">
                <a:cs typeface="Calibri" panose="020F0502020204030204" pitchFamily="34" charset="0"/>
              </a:rPr>
              <a:t>Paul wrote some of his letters (2 Pet 3:15-16)</a:t>
            </a:r>
          </a:p>
          <a:p>
            <a:pPr marL="461963" indent="-461963" eaLnBrk="1" hangingPunct="1">
              <a:spcBef>
                <a:spcPts val="0"/>
              </a:spcBef>
              <a:spcAft>
                <a:spcPts val="1200"/>
              </a:spcAft>
              <a:defRPr/>
            </a:pPr>
            <a:r>
              <a:rPr lang="en-US" dirty="0">
                <a:cs typeface="Calibri" panose="020F0502020204030204" pitchFamily="34" charset="0"/>
              </a:rPr>
              <a:t>Before</a:t>
            </a:r>
          </a:p>
          <a:p>
            <a:pPr marL="914400" lvl="1" indent="-457200" eaLnBrk="1" hangingPunct="1">
              <a:spcBef>
                <a:spcPts val="0"/>
              </a:spcBef>
              <a:spcAft>
                <a:spcPts val="1200"/>
              </a:spcAft>
              <a:defRPr/>
            </a:pPr>
            <a:r>
              <a:rPr lang="en-US" dirty="0">
                <a:cs typeface="Calibri" panose="020F0502020204030204" pitchFamily="34" charset="0"/>
              </a:rPr>
              <a:t>A.D. 70 (destruction of Jerusalem)</a:t>
            </a:r>
          </a:p>
          <a:p>
            <a:pPr marL="914400" lvl="1" indent="-457200" eaLnBrk="1" hangingPunct="1">
              <a:spcBef>
                <a:spcPts val="0"/>
              </a:spcBef>
              <a:spcAft>
                <a:spcPts val="1200"/>
              </a:spcAft>
              <a:defRPr/>
            </a:pPr>
            <a:r>
              <a:rPr lang="en-US" dirty="0">
                <a:cs typeface="Calibri" panose="020F0502020204030204" pitchFamily="34" charset="0"/>
              </a:rPr>
              <a:t>A.D. 68 (Paul’s death)</a:t>
            </a:r>
          </a:p>
          <a:p>
            <a:pPr marL="914400" lvl="1" indent="-457200" eaLnBrk="1" hangingPunct="1">
              <a:spcBef>
                <a:spcPts val="0"/>
              </a:spcBef>
              <a:spcAft>
                <a:spcPts val="1200"/>
              </a:spcAft>
              <a:defRPr/>
            </a:pPr>
            <a:r>
              <a:rPr lang="en-US" dirty="0">
                <a:cs typeface="Calibri" panose="020F0502020204030204" pitchFamily="34" charset="0"/>
              </a:rPr>
              <a:t>A.D. 67 (Peter’s martyrdom)</a:t>
            </a:r>
          </a:p>
          <a:p>
            <a:pPr marL="914400" lvl="1" indent="-457200" eaLnBrk="1" hangingPunct="1">
              <a:spcBef>
                <a:spcPts val="0"/>
              </a:spcBef>
              <a:spcAft>
                <a:spcPts val="1200"/>
              </a:spcAft>
              <a:defRPr/>
            </a:pPr>
            <a:r>
              <a:rPr lang="en-US" dirty="0">
                <a:cs typeface="Calibri" panose="020F0502020204030204" pitchFamily="34" charset="0"/>
              </a:rPr>
              <a:t>A.D. 64 (Neronian persecution)</a:t>
            </a:r>
          </a:p>
        </p:txBody>
      </p:sp>
    </p:spTree>
    <p:extLst>
      <p:ext uri="{BB962C8B-B14F-4D97-AF65-F5344CB8AC3E}">
        <p14:creationId xmlns:p14="http://schemas.microsoft.com/office/powerpoint/2010/main" val="304275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1246653951"/>
              </p:ext>
            </p:extLst>
          </p:nvPr>
        </p:nvGraphicFramePr>
        <p:xfrm>
          <a:off x="171450" y="124916"/>
          <a:ext cx="8801100" cy="6004592"/>
        </p:xfrm>
        <a:graphic>
          <a:graphicData uri="http://schemas.openxmlformats.org/drawingml/2006/table">
            <a:tbl>
              <a:tblPr>
                <a:tableStyleId>{D7AC3CCA-C797-4891-BE02-D94E43425B78}</a:tableStyleId>
              </a:tblPr>
              <a:tblGrid>
                <a:gridCol w="43434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EPHESIANS IN 1 PETER</a:t>
                      </a:r>
                      <a:b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b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(2 Pet. 3:15-16)</a:t>
                      </a: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EPHESIANS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 PETER</a:t>
                      </a:r>
                    </a:p>
                  </a:txBody>
                  <a:tcPr marT="45726" marB="45726" anchor="ctr" horzOverflow="overflow"/>
                </a:tc>
                <a:extLst>
                  <a:ext uri="{0D108BD9-81ED-4DB2-BD59-A6C34878D82A}">
                    <a16:rowId xmlns:a16="http://schemas.microsoft.com/office/drawing/2014/main" val="10001"/>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1:3</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1:3</a:t>
                      </a:r>
                    </a:p>
                  </a:txBody>
                  <a:tcPr marT="45726" marB="45726" anchor="ctr" horzOverflow="overflow"/>
                </a:tc>
                <a:extLst>
                  <a:ext uri="{0D108BD9-81ED-4DB2-BD59-A6C34878D82A}">
                    <a16:rowId xmlns:a16="http://schemas.microsoft.com/office/drawing/2014/main" val="10002"/>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3:5, 10</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1:12</a:t>
                      </a:r>
                    </a:p>
                  </a:txBody>
                  <a:tcPr marT="45726" marB="45726" anchor="ctr" horzOverflow="overflow"/>
                </a:tc>
                <a:extLst>
                  <a:ext uri="{0D108BD9-81ED-4DB2-BD59-A6C34878D82A}">
                    <a16:rowId xmlns:a16="http://schemas.microsoft.com/office/drawing/2014/main" val="10003"/>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3:6, 21</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4:11</a:t>
                      </a:r>
                    </a:p>
                  </a:txBody>
                  <a:tcPr marT="45726" marB="45726" anchor="ctr" horzOverflow="overflow"/>
                </a:tc>
                <a:extLst>
                  <a:ext uri="{0D108BD9-81ED-4DB2-BD59-A6C34878D82A}">
                    <a16:rowId xmlns:a16="http://schemas.microsoft.com/office/drawing/2014/main" val="10004"/>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3:8</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1:8</a:t>
                      </a:r>
                    </a:p>
                  </a:txBody>
                  <a:tcPr marT="45726" marB="45726" anchor="ctr" horzOverflow="overflow"/>
                </a:tc>
                <a:extLst>
                  <a:ext uri="{0D108BD9-81ED-4DB2-BD59-A6C34878D82A}">
                    <a16:rowId xmlns:a16="http://schemas.microsoft.com/office/drawing/2014/main" val="10005"/>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4:2</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3:9</a:t>
                      </a:r>
                    </a:p>
                  </a:txBody>
                  <a:tcPr marT="45726" marB="45726" anchor="ctr" horzOverflow="overflow"/>
                </a:tc>
                <a:extLst>
                  <a:ext uri="{0D108BD9-81ED-4DB2-BD59-A6C34878D82A}">
                    <a16:rowId xmlns:a16="http://schemas.microsoft.com/office/drawing/2014/main" val="10006"/>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4:7, 11</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4:10</a:t>
                      </a:r>
                    </a:p>
                  </a:txBody>
                  <a:tcPr marT="45726" marB="45726" anchor="ctr" horzOverflow="overflow"/>
                </a:tc>
                <a:extLst>
                  <a:ext uri="{0D108BD9-81ED-4DB2-BD59-A6C34878D82A}">
                    <a16:rowId xmlns:a16="http://schemas.microsoft.com/office/drawing/2014/main" val="2596832036"/>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4:13, 15</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2:2</a:t>
                      </a:r>
                    </a:p>
                  </a:txBody>
                  <a:tcPr marT="45726" marB="45726" anchor="ctr" horzOverflow="overflow"/>
                </a:tc>
                <a:extLst>
                  <a:ext uri="{0D108BD9-81ED-4DB2-BD59-A6C34878D82A}">
                    <a16:rowId xmlns:a16="http://schemas.microsoft.com/office/drawing/2014/main" val="436499236"/>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4:17</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1:14, 18</a:t>
                      </a:r>
                    </a:p>
                  </a:txBody>
                  <a:tcPr marT="45726" marB="45726" anchor="ctr" horzOverflow="overflow"/>
                </a:tc>
                <a:extLst>
                  <a:ext uri="{0D108BD9-81ED-4DB2-BD59-A6C34878D82A}">
                    <a16:rowId xmlns:a16="http://schemas.microsoft.com/office/drawing/2014/main" val="3156572083"/>
                  </a:ext>
                </a:extLst>
              </a:tr>
            </a:tbl>
          </a:graphicData>
        </a:graphic>
      </p:graphicFrame>
    </p:spTree>
    <p:extLst>
      <p:ext uri="{BB962C8B-B14F-4D97-AF65-F5344CB8AC3E}">
        <p14:creationId xmlns:p14="http://schemas.microsoft.com/office/powerpoint/2010/main" val="61431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75DB2D-8D65-43D7-8204-BF9ECAFFAAF2}"/>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DATE (A.D. 64)</a:t>
            </a:r>
          </a:p>
        </p:txBody>
      </p:sp>
      <p:sp>
        <p:nvSpPr>
          <p:cNvPr id="6147" name="Rectangle 3">
            <a:extLst>
              <a:ext uri="{FF2B5EF4-FFF2-40B4-BE49-F238E27FC236}">
                <a16:creationId xmlns:a16="http://schemas.microsoft.com/office/drawing/2014/main" id="{AE7D0A55-1432-49FA-9D25-36033314A248}"/>
              </a:ext>
            </a:extLst>
          </p:cNvPr>
          <p:cNvSpPr>
            <a:spLocks noGrp="1" noChangeArrowheads="1"/>
          </p:cNvSpPr>
          <p:nvPr>
            <p:ph type="body" idx="1"/>
          </p:nvPr>
        </p:nvSpPr>
        <p:spPr>
          <a:xfrm>
            <a:off x="228600" y="1143000"/>
            <a:ext cx="8713788" cy="5486400"/>
          </a:xfrm>
        </p:spPr>
        <p:txBody>
          <a:bodyPr/>
          <a:lstStyle/>
          <a:p>
            <a:pPr marL="461963" indent="-461963" eaLnBrk="1" hangingPunct="1">
              <a:spcBef>
                <a:spcPts val="0"/>
              </a:spcBef>
              <a:spcAft>
                <a:spcPts val="1200"/>
              </a:spcAft>
              <a:defRPr/>
            </a:pPr>
            <a:r>
              <a:rPr lang="en-US" b="1" u="sng" dirty="0">
                <a:solidFill>
                  <a:srgbClr val="FFFFCC"/>
                </a:solidFill>
                <a:cs typeface="Calibri" panose="020F0502020204030204" pitchFamily="34" charset="0"/>
              </a:rPr>
              <a:t>After</a:t>
            </a:r>
          </a:p>
          <a:p>
            <a:pPr marL="914400" lvl="1" indent="-457200" eaLnBrk="1" hangingPunct="1">
              <a:spcBef>
                <a:spcPts val="0"/>
              </a:spcBef>
              <a:spcAft>
                <a:spcPts val="1200"/>
              </a:spcAft>
              <a:defRPr/>
            </a:pPr>
            <a:r>
              <a:rPr lang="en-US" dirty="0">
                <a:cs typeface="Calibri" panose="020F0502020204030204" pitchFamily="34" charset="0"/>
              </a:rPr>
              <a:t>1 Peter (2 Pet 3:1)</a:t>
            </a:r>
          </a:p>
          <a:p>
            <a:pPr marL="914400" lvl="1" indent="-457200" eaLnBrk="1" hangingPunct="1">
              <a:spcBef>
                <a:spcPts val="0"/>
              </a:spcBef>
              <a:spcAft>
                <a:spcPts val="1200"/>
              </a:spcAft>
              <a:defRPr/>
            </a:pPr>
            <a:r>
              <a:rPr lang="en-US" b="1" u="sng" dirty="0">
                <a:solidFill>
                  <a:srgbClr val="FFFFCC"/>
                </a:solidFill>
                <a:cs typeface="Calibri" panose="020F0502020204030204" pitchFamily="34" charset="0"/>
              </a:rPr>
              <a:t>Paul wrote some of his letters (2 Pet 3:15-16)</a:t>
            </a:r>
          </a:p>
          <a:p>
            <a:pPr marL="461963" indent="-461963" eaLnBrk="1" hangingPunct="1">
              <a:spcBef>
                <a:spcPts val="0"/>
              </a:spcBef>
              <a:spcAft>
                <a:spcPts val="1200"/>
              </a:spcAft>
              <a:defRPr/>
            </a:pPr>
            <a:r>
              <a:rPr lang="en-US" dirty="0">
                <a:cs typeface="Calibri" panose="020F0502020204030204" pitchFamily="34" charset="0"/>
              </a:rPr>
              <a:t>Before</a:t>
            </a:r>
          </a:p>
          <a:p>
            <a:pPr marL="914400" lvl="1" indent="-457200" eaLnBrk="1" hangingPunct="1">
              <a:spcBef>
                <a:spcPts val="0"/>
              </a:spcBef>
              <a:spcAft>
                <a:spcPts val="1200"/>
              </a:spcAft>
              <a:defRPr/>
            </a:pPr>
            <a:r>
              <a:rPr lang="en-US" dirty="0">
                <a:cs typeface="Calibri" panose="020F0502020204030204" pitchFamily="34" charset="0"/>
              </a:rPr>
              <a:t>A.D. 70 (destruction of Jerusalem)</a:t>
            </a:r>
          </a:p>
          <a:p>
            <a:pPr marL="914400" lvl="1" indent="-457200" eaLnBrk="1" hangingPunct="1">
              <a:spcBef>
                <a:spcPts val="0"/>
              </a:spcBef>
              <a:spcAft>
                <a:spcPts val="1200"/>
              </a:spcAft>
              <a:defRPr/>
            </a:pPr>
            <a:r>
              <a:rPr lang="en-US" dirty="0">
                <a:cs typeface="Calibri" panose="020F0502020204030204" pitchFamily="34" charset="0"/>
              </a:rPr>
              <a:t>A.D. 68 (Paul’s death)</a:t>
            </a:r>
          </a:p>
          <a:p>
            <a:pPr marL="914400" lvl="1" indent="-457200" eaLnBrk="1" hangingPunct="1">
              <a:spcBef>
                <a:spcPts val="0"/>
              </a:spcBef>
              <a:spcAft>
                <a:spcPts val="1200"/>
              </a:spcAft>
              <a:defRPr/>
            </a:pPr>
            <a:r>
              <a:rPr lang="en-US" dirty="0">
                <a:cs typeface="Calibri" panose="020F0502020204030204" pitchFamily="34" charset="0"/>
              </a:rPr>
              <a:t>A.D. 67 (Peter’s martyrdom)</a:t>
            </a:r>
          </a:p>
          <a:p>
            <a:pPr marL="914400" lvl="1" indent="-457200" eaLnBrk="1" hangingPunct="1">
              <a:spcBef>
                <a:spcPts val="0"/>
              </a:spcBef>
              <a:spcAft>
                <a:spcPts val="1200"/>
              </a:spcAft>
              <a:defRPr/>
            </a:pPr>
            <a:r>
              <a:rPr lang="en-US" dirty="0">
                <a:cs typeface="Calibri" panose="020F0502020204030204" pitchFamily="34" charset="0"/>
              </a:rPr>
              <a:t>A.D. 64 (Neronian persecution)</a:t>
            </a:r>
          </a:p>
        </p:txBody>
      </p:sp>
    </p:spTree>
    <p:extLst>
      <p:ext uri="{BB962C8B-B14F-4D97-AF65-F5344CB8AC3E}">
        <p14:creationId xmlns:p14="http://schemas.microsoft.com/office/powerpoint/2010/main" val="90403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15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075DB2D-8D65-43D7-8204-BF9ECAFFAAF2}"/>
              </a:ext>
            </a:extLst>
          </p:cNvPr>
          <p:cNvSpPr>
            <a:spLocks noGrp="1" noChangeArrowheads="1"/>
          </p:cNvSpPr>
          <p:nvPr>
            <p:ph type="title"/>
          </p:nvPr>
        </p:nvSpPr>
        <p:spPr>
          <a:xfrm>
            <a:off x="685800" y="228600"/>
            <a:ext cx="7772400" cy="914400"/>
          </a:xfrm>
        </p:spPr>
        <p:txBody>
          <a:bodyPr/>
          <a:lstStyle/>
          <a:p>
            <a:pPr algn="ctr" eaLnBrk="1" hangingPunct="1"/>
            <a:r>
              <a:rPr lang="en-US" altLang="en-US" sz="3600"/>
              <a:t>DATE (A.D. 64)</a:t>
            </a:r>
          </a:p>
        </p:txBody>
      </p:sp>
      <p:sp>
        <p:nvSpPr>
          <p:cNvPr id="6147" name="Rectangle 3">
            <a:extLst>
              <a:ext uri="{FF2B5EF4-FFF2-40B4-BE49-F238E27FC236}">
                <a16:creationId xmlns:a16="http://schemas.microsoft.com/office/drawing/2014/main" id="{AE7D0A55-1432-49FA-9D25-36033314A248}"/>
              </a:ext>
            </a:extLst>
          </p:cNvPr>
          <p:cNvSpPr>
            <a:spLocks noGrp="1" noChangeArrowheads="1"/>
          </p:cNvSpPr>
          <p:nvPr>
            <p:ph type="body" idx="1"/>
          </p:nvPr>
        </p:nvSpPr>
        <p:spPr>
          <a:xfrm>
            <a:off x="228600" y="1143000"/>
            <a:ext cx="8713788" cy="5486400"/>
          </a:xfrm>
        </p:spPr>
        <p:txBody>
          <a:bodyPr/>
          <a:lstStyle/>
          <a:p>
            <a:pPr marL="461963" indent="-461963" eaLnBrk="1" hangingPunct="1">
              <a:spcBef>
                <a:spcPts val="0"/>
              </a:spcBef>
              <a:spcAft>
                <a:spcPts val="1200"/>
              </a:spcAft>
              <a:defRPr/>
            </a:pPr>
            <a:r>
              <a:rPr lang="en-US" dirty="0">
                <a:cs typeface="Calibri" panose="020F0502020204030204" pitchFamily="34" charset="0"/>
              </a:rPr>
              <a:t>After</a:t>
            </a:r>
          </a:p>
          <a:p>
            <a:pPr marL="914400" lvl="1" indent="-457200" eaLnBrk="1" hangingPunct="1">
              <a:spcBef>
                <a:spcPts val="0"/>
              </a:spcBef>
              <a:spcAft>
                <a:spcPts val="1200"/>
              </a:spcAft>
              <a:defRPr/>
            </a:pPr>
            <a:r>
              <a:rPr lang="en-US" dirty="0">
                <a:cs typeface="Calibri" panose="020F0502020204030204" pitchFamily="34" charset="0"/>
              </a:rPr>
              <a:t>1 Peter (2 Pet 3:1)</a:t>
            </a:r>
          </a:p>
          <a:p>
            <a:pPr marL="914400" lvl="1" indent="-457200" eaLnBrk="1" hangingPunct="1">
              <a:spcBef>
                <a:spcPts val="0"/>
              </a:spcBef>
              <a:spcAft>
                <a:spcPts val="1200"/>
              </a:spcAft>
              <a:defRPr/>
            </a:pPr>
            <a:r>
              <a:rPr lang="en-US" dirty="0">
                <a:cs typeface="Calibri" panose="020F0502020204030204" pitchFamily="34" charset="0"/>
              </a:rPr>
              <a:t>Paul wrote some of his letters (2 Pet 3:15-16)</a:t>
            </a:r>
          </a:p>
          <a:p>
            <a:pPr marL="461963" indent="-461963" eaLnBrk="1" hangingPunct="1">
              <a:spcBef>
                <a:spcPts val="0"/>
              </a:spcBef>
              <a:spcAft>
                <a:spcPts val="1200"/>
              </a:spcAft>
              <a:defRPr/>
            </a:pPr>
            <a:r>
              <a:rPr lang="en-US" b="1" u="sng" dirty="0">
                <a:solidFill>
                  <a:srgbClr val="FFFFCC"/>
                </a:solidFill>
                <a:cs typeface="Calibri" panose="020F0502020204030204" pitchFamily="34" charset="0"/>
              </a:rPr>
              <a:t>Before</a:t>
            </a:r>
          </a:p>
          <a:p>
            <a:pPr marL="914400" lvl="1" indent="-457200" eaLnBrk="1" hangingPunct="1">
              <a:spcBef>
                <a:spcPts val="0"/>
              </a:spcBef>
              <a:spcAft>
                <a:spcPts val="1200"/>
              </a:spcAft>
              <a:defRPr/>
            </a:pPr>
            <a:r>
              <a:rPr lang="en-US" dirty="0">
                <a:cs typeface="Calibri" panose="020F0502020204030204" pitchFamily="34" charset="0"/>
              </a:rPr>
              <a:t>A.D. 70 (destruction of Jerusalem)</a:t>
            </a:r>
          </a:p>
          <a:p>
            <a:pPr marL="914400" lvl="1" indent="-457200" eaLnBrk="1" hangingPunct="1">
              <a:spcBef>
                <a:spcPts val="0"/>
              </a:spcBef>
              <a:spcAft>
                <a:spcPts val="1200"/>
              </a:spcAft>
              <a:defRPr/>
            </a:pPr>
            <a:r>
              <a:rPr lang="en-US" dirty="0">
                <a:cs typeface="Calibri" panose="020F0502020204030204" pitchFamily="34" charset="0"/>
              </a:rPr>
              <a:t>A.D. 68 (Paul’s death)</a:t>
            </a:r>
          </a:p>
          <a:p>
            <a:pPr marL="914400" lvl="1" indent="-457200" eaLnBrk="1" hangingPunct="1">
              <a:spcBef>
                <a:spcPts val="0"/>
              </a:spcBef>
              <a:spcAft>
                <a:spcPts val="1200"/>
              </a:spcAft>
              <a:defRPr/>
            </a:pPr>
            <a:r>
              <a:rPr lang="en-US" dirty="0">
                <a:cs typeface="Calibri" panose="020F0502020204030204" pitchFamily="34" charset="0"/>
              </a:rPr>
              <a:t>A.D. 67 (Peter’s martyrdom)</a:t>
            </a:r>
          </a:p>
          <a:p>
            <a:pPr marL="914400" lvl="1" indent="-457200" eaLnBrk="1" hangingPunct="1">
              <a:spcBef>
                <a:spcPts val="0"/>
              </a:spcBef>
              <a:spcAft>
                <a:spcPts val="1200"/>
              </a:spcAft>
              <a:defRPr/>
            </a:pPr>
            <a:r>
              <a:rPr lang="en-US" dirty="0">
                <a:cs typeface="Calibri" panose="020F0502020204030204" pitchFamily="34" charset="0"/>
              </a:rPr>
              <a:t>A.D. 64 (Neronian persecution)</a:t>
            </a:r>
          </a:p>
        </p:txBody>
      </p:sp>
    </p:spTree>
    <p:extLst>
      <p:ext uri="{BB962C8B-B14F-4D97-AF65-F5344CB8AC3E}">
        <p14:creationId xmlns:p14="http://schemas.microsoft.com/office/powerpoint/2010/main" val="81946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38991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t>North-central portion of modern Turkey (1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b="1" u="sng" dirty="0">
                <a:solidFill>
                  <a:srgbClr val="FFFFCC"/>
                </a:solidFill>
              </a:rPr>
              <a:t>North-central portion of modern Turkey (1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extLst>
      <p:ext uri="{BB962C8B-B14F-4D97-AF65-F5344CB8AC3E}">
        <p14:creationId xmlns:p14="http://schemas.microsoft.com/office/powerpoint/2010/main" val="202870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5DA11-AC36-4082-A3A5-7FF1DD334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9718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Peter 1:1</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pPr>
            <a:r>
              <a:rPr lang="en-US" sz="3600" dirty="0">
                <a:effectLst>
                  <a:outerShdw blurRad="38100" dist="38100" dir="2700000" algn="tl">
                    <a:srgbClr val="000000">
                      <a:alpha val="43137"/>
                    </a:srgbClr>
                  </a:outerShdw>
                </a:effectLst>
              </a:rPr>
              <a:t>“To those who reside as aliens, scattered throughout </a:t>
            </a:r>
            <a:r>
              <a:rPr lang="en-US" sz="3600" b="1" u="sng" dirty="0">
                <a:solidFill>
                  <a:srgbClr val="FFFFCC"/>
                </a:solidFill>
                <a:effectLst>
                  <a:outerShdw blurRad="38100" dist="38100" dir="2700000" algn="tl">
                    <a:srgbClr val="000000">
                      <a:alpha val="43137"/>
                    </a:srgbClr>
                  </a:outerShdw>
                </a:effectLst>
              </a:rPr>
              <a:t>Pontus, Galatia, Cappadocia, Asia, and Bithynia</a:t>
            </a:r>
            <a:r>
              <a:rPr lang="en-US" sz="3600" dirty="0">
                <a:effectLst>
                  <a:outerShdw blurRad="38100" dist="38100" dir="2700000" algn="tl">
                    <a:srgbClr val="000000">
                      <a:alpha val="43137"/>
                    </a:srgbClr>
                  </a:outerShdw>
                </a:effectLst>
              </a:rPr>
              <a:t>, who are chosen.”</a:t>
            </a:r>
          </a:p>
        </p:txBody>
      </p:sp>
      <p:pic>
        <p:nvPicPr>
          <p:cNvPr id="6" name="Picture 6" descr="http://www.maggiesnotebook.com/wp-content/uploads/2011/08/Apostle_John_35.jpg">
            <a:extLst>
              <a:ext uri="{FF2B5EF4-FFF2-40B4-BE49-F238E27FC236}">
                <a16:creationId xmlns:a16="http://schemas.microsoft.com/office/drawing/2014/main" id="{1FBA31CC-9D1D-46AD-A1C8-E48E8ED037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547" y="3048000"/>
            <a:ext cx="1508906" cy="18288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80286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3DB1C-8DA1-4FA2-8F10-4EF8CE77E93A}"/>
              </a:ext>
            </a:extLst>
          </p:cNvPr>
          <p:cNvPicPr>
            <a:picLocks noChangeAspect="1"/>
          </p:cNvPicPr>
          <p:nvPr/>
        </p:nvPicPr>
        <p:blipFill>
          <a:blip r:embed="rId2"/>
          <a:stretch>
            <a:fillRect/>
          </a:stretch>
        </p:blipFill>
        <p:spPr>
          <a:xfrm>
            <a:off x="141276" y="228600"/>
            <a:ext cx="8861448" cy="6400800"/>
          </a:xfrm>
          <a:prstGeom prst="rect">
            <a:avLst/>
          </a:prstGeom>
        </p:spPr>
      </p:pic>
      <p:sp>
        <p:nvSpPr>
          <p:cNvPr id="14340" name="Oval 7">
            <a:extLst>
              <a:ext uri="{FF2B5EF4-FFF2-40B4-BE49-F238E27FC236}">
                <a16:creationId xmlns:a16="http://schemas.microsoft.com/office/drawing/2014/main" id="{511F92C6-95F2-4289-9F7B-2B045C9E90A2}"/>
              </a:ext>
            </a:extLst>
          </p:cNvPr>
          <p:cNvSpPr>
            <a:spLocks noChangeArrowheads="1"/>
          </p:cNvSpPr>
          <p:nvPr/>
        </p:nvSpPr>
        <p:spPr bwMode="auto">
          <a:xfrm>
            <a:off x="5334000" y="1371600"/>
            <a:ext cx="3276600" cy="2057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67160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D8A6B7-2589-45E0-958C-46928B856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15622939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t>North-central portion of modern Turkey (1 Pet. 1:1)</a:t>
            </a:r>
          </a:p>
          <a:p>
            <a:pPr marL="461963" indent="-461963" eaLnBrk="1" hangingPunct="1">
              <a:lnSpc>
                <a:spcPct val="90000"/>
              </a:lnSpc>
              <a:spcBef>
                <a:spcPct val="0"/>
              </a:spcBef>
              <a:spcAft>
                <a:spcPts val="1200"/>
              </a:spcAft>
            </a:pPr>
            <a:r>
              <a:rPr lang="en-US" altLang="en-US" sz="2800" b="1" u="sng" dirty="0">
                <a:solidFill>
                  <a:srgbClr val="FFFFCC"/>
                </a:solidFill>
              </a:rPr>
              <a:t>Regenerated (1 Pet. 1:3-4; 2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extLst>
      <p:ext uri="{BB962C8B-B14F-4D97-AF65-F5344CB8AC3E}">
        <p14:creationId xmlns:p14="http://schemas.microsoft.com/office/powerpoint/2010/main" val="4281093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t>North-central portion of modern Turkey (1 Pet. 1:1)</a:t>
            </a:r>
          </a:p>
          <a:p>
            <a:pPr marL="461963" indent="-461963" eaLnBrk="1" hangingPunct="1">
              <a:lnSpc>
                <a:spcPct val="90000"/>
              </a:lnSpc>
              <a:spcBef>
                <a:spcPct val="0"/>
              </a:spcBef>
              <a:spcAft>
                <a:spcPts val="1200"/>
              </a:spcAft>
            </a:pPr>
            <a:r>
              <a:rPr lang="en-US" altLang="en-US" sz="2800" dirty="0">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b="1" u="sng" dirty="0">
                <a:solidFill>
                  <a:srgbClr val="FFFFCC"/>
                </a:solidFill>
              </a:rPr>
              <a:t>Jewish</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cs typeface="Calibri" panose="020F0502020204030204" pitchFamily="34" charset="0"/>
              </a:rPr>
              <a:t>Gal. 2:7-8</a:t>
            </a:r>
          </a:p>
        </p:txBody>
      </p:sp>
    </p:spTree>
    <p:extLst>
      <p:ext uri="{BB962C8B-B14F-4D97-AF65-F5344CB8AC3E}">
        <p14:creationId xmlns:p14="http://schemas.microsoft.com/office/powerpoint/2010/main" val="3425455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076999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EE3912-2474-4159-819F-0E150D10F5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1" y="0"/>
            <a:ext cx="9144000" cy="32766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Peter 5:13</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rPr>
              <a:t>“She who is in </a:t>
            </a:r>
            <a:r>
              <a:rPr lang="en-US" sz="3600" b="1" u="sng" dirty="0">
                <a:solidFill>
                  <a:srgbClr val="FFFFCC"/>
                </a:solidFill>
                <a:effectLst>
                  <a:outerShdw blurRad="38100" dist="38100" dir="2700000" algn="tl">
                    <a:srgbClr val="000000">
                      <a:alpha val="43137"/>
                    </a:srgbClr>
                  </a:outerShdw>
                </a:effectLst>
              </a:rPr>
              <a:t>Babylon</a:t>
            </a:r>
            <a:r>
              <a:rPr lang="en-US" sz="3600" dirty="0">
                <a:effectLst>
                  <a:outerShdw blurRad="38100" dist="38100" dir="2700000" algn="tl">
                    <a:srgbClr val="000000">
                      <a:alpha val="43137"/>
                    </a:srgbClr>
                  </a:outerShdw>
                </a:effectLst>
              </a:rPr>
              <a:t>, chosen together with you, sends you greetings, and </a:t>
            </a:r>
            <a:r>
              <a:rPr lang="en-US" sz="3600" i="1" dirty="0">
                <a:effectLst>
                  <a:outerShdw blurRad="38100" dist="38100" dir="2700000" algn="tl">
                    <a:srgbClr val="000000">
                      <a:alpha val="43137"/>
                    </a:srgbClr>
                  </a:outerShdw>
                </a:effectLst>
              </a:rPr>
              <a:t>so does</a:t>
            </a:r>
            <a:r>
              <a:rPr lang="en-US" sz="3600" dirty="0">
                <a:effectLst>
                  <a:outerShdw blurRad="38100" dist="38100" dir="2700000" algn="tl">
                    <a:srgbClr val="000000">
                      <a:alpha val="43137"/>
                    </a:srgbClr>
                  </a:outerShdw>
                </a:effectLst>
              </a:rPr>
              <a:t> my son, Mark.”</a:t>
            </a:r>
          </a:p>
        </p:txBody>
      </p:sp>
      <p:pic>
        <p:nvPicPr>
          <p:cNvPr id="6" name="Picture 6" descr="http://www.maggiesnotebook.com/wp-content/uploads/2011/08/Apostle_John_35.jpg">
            <a:extLst>
              <a:ext uri="{FF2B5EF4-FFF2-40B4-BE49-F238E27FC236}">
                <a16:creationId xmlns:a16="http://schemas.microsoft.com/office/drawing/2014/main" id="{58055913-660A-4B30-B792-7358E79822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8931" y="2514600"/>
            <a:ext cx="1886138" cy="22860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207687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A724B01-19E2-47A3-B4A1-6C4784C94916}"/>
              </a:ext>
            </a:extLst>
          </p:cNvPr>
          <p:cNvSpPr>
            <a:spLocks noGrp="1" noChangeArrowheads="1"/>
          </p:cNvSpPr>
          <p:nvPr>
            <p:ph type="title"/>
          </p:nvPr>
        </p:nvSpPr>
        <p:spPr>
          <a:xfrm>
            <a:off x="685800" y="228600"/>
            <a:ext cx="7772400" cy="1143000"/>
          </a:xfrm>
        </p:spPr>
        <p:txBody>
          <a:bodyPr/>
          <a:lstStyle/>
          <a:p>
            <a:pPr algn="ctr" eaLnBrk="1" hangingPunct="1"/>
            <a:r>
              <a:rPr lang="en-US" altLang="en-US" sz="3600"/>
              <a:t>MAP OF NEAR EAST</a:t>
            </a:r>
          </a:p>
        </p:txBody>
      </p:sp>
      <p:pic>
        <p:nvPicPr>
          <p:cNvPr id="20483" name="Content Placeholder 5" descr="babylon map.gif">
            <a:extLst>
              <a:ext uri="{FF2B5EF4-FFF2-40B4-BE49-F238E27FC236}">
                <a16:creationId xmlns:a16="http://schemas.microsoft.com/office/drawing/2014/main" id="{5CAC690C-847B-4924-AE2B-F5DFD58B2C6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t="1295" b="39117"/>
          <a:stretch>
            <a:fillRect/>
          </a:stretch>
        </p:blipFill>
        <p:spPr>
          <a:xfrm>
            <a:off x="622789" y="1447800"/>
            <a:ext cx="7898423" cy="4572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2" name="Oval 7">
            <a:extLst>
              <a:ext uri="{FF2B5EF4-FFF2-40B4-BE49-F238E27FC236}">
                <a16:creationId xmlns:a16="http://schemas.microsoft.com/office/drawing/2014/main" id="{C3F49362-B893-4EC3-B9DC-F72769D4A1D2}"/>
              </a:ext>
            </a:extLst>
          </p:cNvPr>
          <p:cNvSpPr>
            <a:spLocks noChangeArrowheads="1"/>
          </p:cNvSpPr>
          <p:nvPr/>
        </p:nvSpPr>
        <p:spPr bwMode="auto">
          <a:xfrm>
            <a:off x="5410200" y="49530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Tree>
    <p:extLst>
      <p:ext uri="{BB962C8B-B14F-4D97-AF65-F5344CB8AC3E}">
        <p14:creationId xmlns:p14="http://schemas.microsoft.com/office/powerpoint/2010/main" val="25349741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950" y="45720"/>
            <a:ext cx="8926101" cy="6766560"/>
          </a:xfrm>
          <a:prstGeom prst="rect">
            <a:avLst/>
          </a:prstGeom>
        </p:spPr>
      </p:pic>
    </p:spTree>
    <p:extLst>
      <p:ext uri="{BB962C8B-B14F-4D97-AF65-F5344CB8AC3E}">
        <p14:creationId xmlns:p14="http://schemas.microsoft.com/office/powerpoint/2010/main" val="355986616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600200"/>
            <a:ext cx="8305800" cy="28194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1 Peter 5:13</a:t>
            </a:r>
            <a:r>
              <a:rPr lang="en-US" dirty="0">
                <a:effectLst/>
              </a:rPr>
              <a:t> (RSB:NASB1995U): </a:t>
            </a:r>
            <a:r>
              <a:rPr lang="en-US" b="1" dirty="0">
                <a:solidFill>
                  <a:srgbClr val="FFFFCC"/>
                </a:solidFill>
                <a:effectLst>
                  <a:outerShdw blurRad="38100" dist="38100" dir="2700000" algn="tl">
                    <a:srgbClr val="000000">
                      <a:alpha val="43137"/>
                    </a:srgbClr>
                  </a:outerShdw>
                </a:effectLst>
              </a:rPr>
              <a:t>5:13</a:t>
            </a:r>
            <a:r>
              <a:rPr lang="en-US" dirty="0">
                <a:effectLst/>
              </a:rPr>
              <a:t> </a:t>
            </a:r>
            <a:r>
              <a:rPr lang="en-US" b="1" i="1" dirty="0">
                <a:solidFill>
                  <a:srgbClr val="FFFFCC"/>
                </a:solidFill>
                <a:effectLst>
                  <a:outerShdw blurRad="38100" dist="38100" dir="2700000" algn="tl">
                    <a:srgbClr val="000000">
                      <a:alpha val="43137"/>
                    </a:srgbClr>
                  </a:outerShdw>
                </a:effectLst>
              </a:rPr>
              <a:t>She who is in Babylon</a:t>
            </a:r>
            <a:r>
              <a:rPr lang="en-US" dirty="0">
                <a:effectLst/>
              </a:rPr>
              <a:t>. The church in Rome, where Peter evidently was writing this letter. My son, Mark. John Mark, the writer of the gospel, who was not Peter’s natural son but his son in the faith</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B4774B-D1E8-4B39-95A8-6CEC1F0B73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28608107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25431E-BFE1-4DFA-ADAA-81FA52BDB11C}"/>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AUTHORSHIP</a:t>
            </a:r>
          </a:p>
        </p:txBody>
      </p:sp>
      <p:sp>
        <p:nvSpPr>
          <p:cNvPr id="4099" name="Rectangle 3">
            <a:extLst>
              <a:ext uri="{FF2B5EF4-FFF2-40B4-BE49-F238E27FC236}">
                <a16:creationId xmlns:a16="http://schemas.microsoft.com/office/drawing/2014/main" id="{98CC7B30-C1C4-4859-ABD1-8C22FD69110A}"/>
              </a:ext>
            </a:extLst>
          </p:cNvPr>
          <p:cNvSpPr>
            <a:spLocks noGrp="1" noChangeArrowheads="1"/>
          </p:cNvSpPr>
          <p:nvPr>
            <p:ph type="body" idx="1"/>
          </p:nvPr>
        </p:nvSpPr>
        <p:spPr>
          <a:xfrm>
            <a:off x="457200" y="1600200"/>
            <a:ext cx="4953000" cy="4460875"/>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1:1</a:t>
            </a:r>
          </a:p>
          <a:p>
            <a:pPr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1:13-14; John 21:18-19</a:t>
            </a:r>
          </a:p>
          <a:p>
            <a:pPr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1:15-18; Matt 17:1-13</a:t>
            </a:r>
          </a:p>
        </p:txBody>
      </p:sp>
      <p:pic>
        <p:nvPicPr>
          <p:cNvPr id="4" name="Picture 3" descr="Peter-Apostle.jpg">
            <a:extLst>
              <a:ext uri="{FF2B5EF4-FFF2-40B4-BE49-F238E27FC236}">
                <a16:creationId xmlns:a16="http://schemas.microsoft.com/office/drawing/2014/main" id="{E18E355B-65F4-42DF-8640-E7C1C1E117E8}"/>
              </a:ext>
            </a:extLst>
          </p:cNvPr>
          <p:cNvPicPr>
            <a:picLocks noChangeAspect="1"/>
          </p:cNvPicPr>
          <p:nvPr/>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flipH="1">
            <a:off x="6096000" y="1927010"/>
            <a:ext cx="2293620" cy="30039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460475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15DA11-AC36-4082-A3A5-7FF1DD334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971800"/>
          </a:xfrm>
        </p:spPr>
        <p:txBody>
          <a:bodyPr/>
          <a:lstStyle/>
          <a:p>
            <a:pPr marL="0" indent="0" algn="ctr">
              <a:spcBef>
                <a:spcPts val="0"/>
              </a:spcBef>
              <a:spcAft>
                <a:spcPts val="1200"/>
              </a:spcAft>
              <a:buNone/>
              <a:defRPr/>
            </a:pPr>
            <a:r>
              <a:rPr lang="en-US" altLang="en-US" sz="4000" kern="1200" dirty="0">
                <a:solidFill>
                  <a:schemeClr val="tx2"/>
                </a:solidFill>
                <a:effectLst>
                  <a:outerShdw blurRad="38100" dist="38100" dir="2700000" algn="tl">
                    <a:srgbClr val="000000">
                      <a:alpha val="43137"/>
                    </a:srgbClr>
                  </a:outerShdw>
                </a:effectLst>
                <a:ea typeface="+mj-ea"/>
                <a:cs typeface="+mj-cs"/>
              </a:rPr>
              <a:t>1 Peter 1:1</a:t>
            </a:r>
            <a:endParaRPr lang="en-US" sz="4000" kern="1200" dirty="0">
              <a:solidFill>
                <a:schemeClr val="tx2"/>
              </a:solidFill>
              <a:effectLst>
                <a:outerShdw blurRad="38100" dist="38100" dir="2700000" algn="tl">
                  <a:srgbClr val="000000">
                    <a:alpha val="43137"/>
                  </a:srgbClr>
                </a:outerShdw>
              </a:effectLst>
              <a:ea typeface="+mj-ea"/>
              <a:cs typeface="+mj-cs"/>
            </a:endParaRPr>
          </a:p>
          <a:p>
            <a:pPr marL="0" indent="0" algn="just">
              <a:spcBef>
                <a:spcPts val="0"/>
              </a:spcBef>
              <a:buNone/>
            </a:pPr>
            <a:r>
              <a:rPr lang="en-US" sz="3600" dirty="0">
                <a:effectLst>
                  <a:outerShdw blurRad="38100" dist="38100" dir="2700000" algn="tl">
                    <a:srgbClr val="000000">
                      <a:alpha val="43137"/>
                    </a:srgbClr>
                  </a:outerShdw>
                </a:effectLst>
              </a:rPr>
              <a:t>“To those who reside as aliens, scattered throughout </a:t>
            </a:r>
            <a:r>
              <a:rPr lang="en-US" sz="3600" b="1" u="sng" dirty="0">
                <a:solidFill>
                  <a:srgbClr val="FFFFCC"/>
                </a:solidFill>
                <a:effectLst>
                  <a:outerShdw blurRad="38100" dist="38100" dir="2700000" algn="tl">
                    <a:srgbClr val="000000">
                      <a:alpha val="43137"/>
                    </a:srgbClr>
                  </a:outerShdw>
                </a:effectLst>
              </a:rPr>
              <a:t>Pontus, Galatia, Cappadocia, Asia, and Bithynia</a:t>
            </a:r>
            <a:r>
              <a:rPr lang="en-US" sz="3600" dirty="0">
                <a:effectLst>
                  <a:outerShdw blurRad="38100" dist="38100" dir="2700000" algn="tl">
                    <a:srgbClr val="000000">
                      <a:alpha val="43137"/>
                    </a:srgbClr>
                  </a:outerShdw>
                </a:effectLst>
              </a:rPr>
              <a:t>, who are chosen.”</a:t>
            </a:r>
          </a:p>
        </p:txBody>
      </p:sp>
      <p:pic>
        <p:nvPicPr>
          <p:cNvPr id="6" name="Picture 6" descr="http://www.maggiesnotebook.com/wp-content/uploads/2011/08/Apostle_John_35.jpg">
            <a:extLst>
              <a:ext uri="{FF2B5EF4-FFF2-40B4-BE49-F238E27FC236}">
                <a16:creationId xmlns:a16="http://schemas.microsoft.com/office/drawing/2014/main" id="{1FBA31CC-9D1D-46AD-A1C8-E48E8ED037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547" y="3048000"/>
            <a:ext cx="1508906" cy="18288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357251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D8A6B7-2589-45E0-958C-46928B856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376" y="228323"/>
            <a:ext cx="9047248" cy="6401355"/>
          </a:xfrm>
          <a:prstGeom prst="rect">
            <a:avLst/>
          </a:prstGeom>
        </p:spPr>
      </p:pic>
    </p:spTree>
    <p:extLst>
      <p:ext uri="{BB962C8B-B14F-4D97-AF65-F5344CB8AC3E}">
        <p14:creationId xmlns:p14="http://schemas.microsoft.com/office/powerpoint/2010/main" val="22466564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238487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called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also their Lord was crucified.”</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124987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3963804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2:7-8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on the contrary, seeing that I had been entrusted with the gospel to the uncircumcised,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as Peter had been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effectually worked for Peter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apostleship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effectually worked for me also to the Gentiles).”</a:t>
            </a:r>
          </a:p>
        </p:txBody>
      </p:sp>
    </p:spTree>
    <p:extLst>
      <p:ext uri="{BB962C8B-B14F-4D97-AF65-F5344CB8AC3E}">
        <p14:creationId xmlns:p14="http://schemas.microsoft.com/office/powerpoint/2010/main" val="15369050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838200"/>
          </a:xfrm>
        </p:spPr>
        <p:txBody>
          <a:bodyPr/>
          <a:lstStyle/>
          <a:p>
            <a:pPr algn="ctr">
              <a:defRPr/>
            </a:pPr>
            <a:r>
              <a:rPr lang="en-US" sz="3600" dirty="0">
                <a:effectLst>
                  <a:outerShdw blurRad="38100" dist="38100" dir="2700000" algn="tl">
                    <a:srgbClr val="000000">
                      <a:alpha val="43137"/>
                    </a:srgbClr>
                  </a:outerShdw>
                </a:effectLst>
              </a:rPr>
              <a:t>Babylon’s History After 539 B.C.</a:t>
            </a:r>
          </a:p>
        </p:txBody>
      </p:sp>
      <p:sp>
        <p:nvSpPr>
          <p:cNvPr id="133123" name="Rectangle 3"/>
          <p:cNvSpPr>
            <a:spLocks noGrp="1" noChangeArrowheads="1"/>
          </p:cNvSpPr>
          <p:nvPr>
            <p:ph type="body" idx="1"/>
          </p:nvPr>
        </p:nvSpPr>
        <p:spPr>
          <a:xfrm>
            <a:off x="0" y="1143000"/>
            <a:ext cx="9144000" cy="4876800"/>
          </a:xfrm>
        </p:spPr>
        <p:txBody>
          <a:bodyPr/>
          <a:lstStyle/>
          <a:p>
            <a:pPr marL="457200" indent="-457200">
              <a:spcBef>
                <a:spcPts val="0"/>
              </a:spcBef>
              <a:spcAft>
                <a:spcPts val="600"/>
              </a:spcAft>
              <a:defRPr/>
            </a:pPr>
            <a:r>
              <a:rPr lang="en-US" sz="2800" dirty="0">
                <a:effectLst>
                  <a:outerShdw blurRad="38100" dist="38100" dir="2700000" algn="tl">
                    <a:srgbClr val="000000">
                      <a:alpha val="43137"/>
                    </a:srgbClr>
                  </a:outerShdw>
                </a:effectLst>
              </a:rPr>
              <a:t>Herodotus gives Babylon’s measurements (450 B.C.)</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Alexander the Great visits and dies in Babylon (323 B.C.)</a:t>
            </a:r>
          </a:p>
          <a:p>
            <a:pPr marL="457200" indent="-457200">
              <a:spcBef>
                <a:spcPts val="0"/>
              </a:spcBef>
              <a:spcAft>
                <a:spcPts val="600"/>
              </a:spcAft>
              <a:defRPr/>
            </a:pPr>
            <a:r>
              <a:rPr lang="en-US" sz="2800" dirty="0" err="1">
                <a:effectLst>
                  <a:outerShdw blurRad="38100" dist="38100" dir="2700000" algn="tl">
                    <a:srgbClr val="000000">
                      <a:alpha val="43137"/>
                    </a:srgbClr>
                  </a:outerShdw>
                </a:effectLst>
              </a:rPr>
              <a:t>Seleucus</a:t>
            </a:r>
            <a:r>
              <a:rPr lang="en-US" sz="2800" dirty="0">
                <a:effectLst>
                  <a:outerShdw blurRad="38100" dist="38100" dir="2700000" algn="tl">
                    <a:srgbClr val="000000">
                      <a:alpha val="43137"/>
                    </a:srgbClr>
                  </a:outerShdw>
                </a:effectLst>
              </a:rPr>
              <a:t> seizes Babylon (312 B.C.)</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Strabo pronounces Babylon’s hanging gardens as one of “seven wonders of the world” (25 B.C) </a:t>
            </a:r>
          </a:p>
          <a:p>
            <a:pPr marL="457200" indent="-457200">
              <a:spcBef>
                <a:spcPts val="0"/>
              </a:spcBef>
              <a:spcAft>
                <a:spcPts val="600"/>
              </a:spcAft>
              <a:defRPr/>
            </a:pPr>
            <a:r>
              <a:rPr lang="en-US" sz="2800" b="1" u="sng" dirty="0">
                <a:solidFill>
                  <a:srgbClr val="FFFFCC"/>
                </a:solidFill>
                <a:effectLst>
                  <a:outerShdw blurRad="38100" dist="38100" dir="2700000" algn="tl">
                    <a:srgbClr val="000000">
                      <a:alpha val="43137"/>
                    </a:srgbClr>
                  </a:outerShdw>
                </a:effectLst>
              </a:rPr>
              <a:t>Babylonians present on Pentecost (Acts 2:9)</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Talmud promulgated from Babylon (A.D. 500)</a:t>
            </a:r>
          </a:p>
          <a:p>
            <a:pPr marL="457200" indent="-457200">
              <a:spcBef>
                <a:spcPts val="0"/>
              </a:spcBef>
              <a:spcAft>
                <a:spcPts val="600"/>
              </a:spcAft>
              <a:defRPr/>
            </a:pPr>
            <a:r>
              <a:rPr lang="en-US" sz="2800" dirty="0" err="1">
                <a:effectLst>
                  <a:outerShdw blurRad="38100" dist="38100" dir="2700000" algn="tl">
                    <a:srgbClr val="000000">
                      <a:alpha val="43137"/>
                    </a:srgbClr>
                  </a:outerShdw>
                </a:effectLst>
              </a:rPr>
              <a:t>Haukal</a:t>
            </a:r>
            <a:r>
              <a:rPr lang="en-US" sz="2800" dirty="0">
                <a:effectLst>
                  <a:outerShdw blurRad="38100" dist="38100" dir="2700000" algn="tl">
                    <a:srgbClr val="000000">
                      <a:alpha val="43137"/>
                    </a:srgbClr>
                  </a:outerShdw>
                </a:effectLst>
              </a:rPr>
              <a:t> mentions Babylonian village (A.D. 917)</a:t>
            </a:r>
          </a:p>
          <a:p>
            <a:pPr marL="457200" indent="-457200">
              <a:spcBef>
                <a:spcPts val="0"/>
              </a:spcBef>
              <a:spcAft>
                <a:spcPts val="600"/>
              </a:spcAft>
              <a:defRPr/>
            </a:pPr>
            <a:r>
              <a:rPr lang="en-US" sz="2800" dirty="0">
                <a:effectLst>
                  <a:outerShdw blurRad="38100" dist="38100" dir="2700000" algn="tl">
                    <a:srgbClr val="000000">
                      <a:alpha val="43137"/>
                    </a:srgbClr>
                  </a:outerShdw>
                </a:effectLst>
              </a:rPr>
              <a:t>Babylon known as “Two Mosques” and “</a:t>
            </a:r>
            <a:r>
              <a:rPr lang="en-US" sz="2800" dirty="0" err="1">
                <a:effectLst>
                  <a:outerShdw blurRad="38100" dist="38100" dir="2700000" algn="tl">
                    <a:srgbClr val="000000">
                      <a:alpha val="43137"/>
                    </a:srgbClr>
                  </a:outerShdw>
                </a:effectLst>
              </a:rPr>
              <a:t>Hilah</a:t>
            </a:r>
            <a:r>
              <a:rPr lang="en-US" sz="2800" dirty="0">
                <a:effectLst>
                  <a:outerShdw blurRad="38100" dist="38100" dir="2700000" algn="tl">
                    <a:srgbClr val="000000">
                      <a:alpha val="43137"/>
                    </a:srgbClr>
                  </a:outerShdw>
                </a:effectLst>
              </a:rPr>
              <a:t>” (A.D. 1100)</a:t>
            </a:r>
          </a:p>
        </p:txBody>
      </p:sp>
      <p:sp>
        <p:nvSpPr>
          <p:cNvPr id="173060" name="Text Box 4"/>
          <p:cNvSpPr txBox="1">
            <a:spLocks noChangeArrowheads="1"/>
          </p:cNvSpPr>
          <p:nvPr/>
        </p:nvSpPr>
        <p:spPr bwMode="auto">
          <a:xfrm>
            <a:off x="0" y="62484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Hitchcock and Ice,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Truth Behind Left Behind</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4071524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32C0014-0CD1-4B2D-B361-5F1BEF25750A}"/>
              </a:ext>
            </a:extLst>
          </p:cNvPr>
          <p:cNvSpPr>
            <a:spLocks noGrp="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Josephus</a:t>
            </a:r>
            <a:br>
              <a:rPr lang="en-US" altLang="en-US" sz="3600" dirty="0">
                <a:effectLst>
                  <a:outerShdw blurRad="38100" dist="38100" dir="2700000" algn="tl">
                    <a:srgbClr val="000000">
                      <a:alpha val="43137"/>
                    </a:srgbClr>
                  </a:outerShdw>
                </a:effectLst>
              </a:rPr>
            </a:br>
            <a:r>
              <a:rPr lang="en-US" altLang="en-US" sz="2000" i="1" dirty="0">
                <a:solidFill>
                  <a:schemeClr val="tx1"/>
                </a:solidFill>
                <a:effectLst>
                  <a:outerShdw blurRad="38100" dist="38100" dir="2700000" algn="tl">
                    <a:srgbClr val="000000">
                      <a:alpha val="43137"/>
                    </a:srgbClr>
                  </a:outerShdw>
                </a:effectLst>
                <a:ea typeface="+mn-ea"/>
                <a:cs typeface="+mn-cs"/>
              </a:rPr>
              <a:t>Antiquities</a:t>
            </a:r>
            <a:r>
              <a:rPr lang="en-US" altLang="en-US" sz="2000" dirty="0">
                <a:solidFill>
                  <a:schemeClr val="tx1"/>
                </a:solidFill>
                <a:effectLst>
                  <a:outerShdw blurRad="38100" dist="38100" dir="2700000" algn="tl">
                    <a:srgbClr val="000000">
                      <a:alpha val="43137"/>
                    </a:srgbClr>
                  </a:outerShdw>
                </a:effectLst>
                <a:ea typeface="+mn-ea"/>
                <a:cs typeface="+mn-cs"/>
              </a:rPr>
              <a:t>, 15.2.2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3" name="Content Placeholder 2">
            <a:extLst>
              <a:ext uri="{FF2B5EF4-FFF2-40B4-BE49-F238E27FC236}">
                <a16:creationId xmlns:a16="http://schemas.microsoft.com/office/drawing/2014/main" id="{00043FB3-B8EB-4091-93FC-4C2B7BEF9FB9}"/>
              </a:ext>
            </a:extLst>
          </p:cNvPr>
          <p:cNvSpPr>
            <a:spLocks noGrp="1"/>
          </p:cNvSpPr>
          <p:nvPr>
            <p:ph idx="1"/>
          </p:nvPr>
        </p:nvSpPr>
        <p:spPr>
          <a:xfrm>
            <a:off x="0" y="1295400"/>
            <a:ext cx="9144000" cy="5029200"/>
          </a:xfrm>
        </p:spPr>
        <p:txBody>
          <a:bodyPr/>
          <a:lstStyle/>
          <a:p>
            <a:pPr marL="0" indent="0" algn="just" eaLnBrk="1" hangingPunct="1">
              <a:buNone/>
              <a:defRPr/>
            </a:pPr>
            <a:r>
              <a:rPr lang="en-US" dirty="0">
                <a:effectLst>
                  <a:outerShdw blurRad="38100" dist="38100" dir="2700000" algn="tl">
                    <a:srgbClr val="000000">
                      <a:alpha val="43137"/>
                    </a:srgbClr>
                  </a:outerShdw>
                </a:effectLst>
              </a:rPr>
              <a:t>“But when </a:t>
            </a:r>
            <a:r>
              <a:rPr lang="en-US" dirty="0" err="1">
                <a:effectLst>
                  <a:outerShdw blurRad="38100" dist="38100" dir="2700000" algn="tl">
                    <a:srgbClr val="000000">
                      <a:alpha val="43137"/>
                    </a:srgbClr>
                  </a:outerShdw>
                </a:effectLst>
              </a:rPr>
              <a:t>Hyrcanus</a:t>
            </a:r>
            <a:r>
              <a:rPr lang="en-US" dirty="0">
                <a:effectLst>
                  <a:outerShdw blurRad="38100" dist="38100" dir="2700000" algn="tl">
                    <a:srgbClr val="000000">
                      <a:alpha val="43137"/>
                    </a:srgbClr>
                  </a:outerShdw>
                </a:effectLst>
              </a:rPr>
              <a:t> was brought into Parthia the king </a:t>
            </a:r>
            <a:r>
              <a:rPr lang="en-US" dirty="0" err="1">
                <a:effectLst>
                  <a:outerShdw blurRad="38100" dist="38100" dir="2700000" algn="tl">
                    <a:srgbClr val="000000">
                      <a:alpha val="43137"/>
                    </a:srgbClr>
                  </a:outerShdw>
                </a:effectLst>
              </a:rPr>
              <a:t>Phraates</a:t>
            </a:r>
            <a:r>
              <a:rPr lang="en-US" dirty="0">
                <a:effectLst>
                  <a:outerShdw blurRad="38100" dist="38100" dir="2700000" algn="tl">
                    <a:srgbClr val="000000">
                      <a:alpha val="43137"/>
                    </a:srgbClr>
                  </a:outerShdw>
                </a:effectLst>
              </a:rPr>
              <a:t> treated him after a very gentle manner, as having already learned of what an illustrious family he was; on which account he set him free from his bonds, and </a:t>
            </a:r>
            <a:r>
              <a:rPr lang="en-US" b="1" i="1" u="sng" dirty="0">
                <a:solidFill>
                  <a:srgbClr val="FFFFCC"/>
                </a:solidFill>
                <a:effectLst>
                  <a:outerShdw blurRad="38100" dist="38100" dir="2700000" algn="tl">
                    <a:srgbClr val="000000">
                      <a:alpha val="43137"/>
                    </a:srgbClr>
                  </a:outerShdw>
                </a:effectLst>
              </a:rPr>
              <a:t>gave him a habitation at Babylon, where there were Jews in great numbers. These Jews honored </a:t>
            </a:r>
            <a:r>
              <a:rPr lang="en-US" b="1" i="1" u="sng" dirty="0" err="1">
                <a:solidFill>
                  <a:srgbClr val="FFFFCC"/>
                </a:solidFill>
                <a:effectLst>
                  <a:outerShdw blurRad="38100" dist="38100" dir="2700000" algn="tl">
                    <a:srgbClr val="000000">
                      <a:alpha val="43137"/>
                    </a:srgbClr>
                  </a:outerShdw>
                </a:effectLst>
              </a:rPr>
              <a:t>Hyrcanus</a:t>
            </a:r>
            <a:r>
              <a:rPr lang="en-US" b="1" i="1" u="sng" dirty="0">
                <a:solidFill>
                  <a:srgbClr val="FFFFCC"/>
                </a:solidFill>
                <a:effectLst>
                  <a:outerShdw blurRad="38100" dist="38100" dir="2700000" algn="tl">
                    <a:srgbClr val="000000">
                      <a:alpha val="43137"/>
                    </a:srgbClr>
                  </a:outerShdw>
                </a:effectLst>
              </a:rPr>
              <a:t> as their high priest and king, as did all the Jewish nation that dwelt as far as Euphrates</a:t>
            </a:r>
            <a:r>
              <a:rPr lang="en-US" dirty="0">
                <a:effectLst>
                  <a:outerShdw blurRad="38100" dist="38100" dir="2700000" algn="tl">
                    <a:srgbClr val="000000">
                      <a:alpha val="43137"/>
                    </a:srgbClr>
                  </a:outerShdw>
                </a:effectLst>
              </a:rPr>
              <a:t>; which respect was very much to his satisfaction...”</a:t>
            </a:r>
          </a:p>
        </p:txBody>
      </p:sp>
    </p:spTree>
    <p:extLst>
      <p:ext uri="{BB962C8B-B14F-4D97-AF65-F5344CB8AC3E}">
        <p14:creationId xmlns:p14="http://schemas.microsoft.com/office/powerpoint/2010/main" val="288975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236307916"/>
              </p:ext>
            </p:extLst>
          </p:nvPr>
        </p:nvGraphicFramePr>
        <p:xfrm>
          <a:off x="114300" y="124916"/>
          <a:ext cx="8915400" cy="6132668"/>
        </p:xfrm>
        <a:graphic>
          <a:graphicData uri="http://schemas.openxmlformats.org/drawingml/2006/table">
            <a:tbl>
              <a:tblPr>
                <a:tableStyleId>{D7AC3CCA-C797-4891-BE02-D94E43425B78}</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ARGUMENTS FOR &amp; AGAINST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PETRINE AUTHORSHIP</a:t>
                      </a: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CRITICISM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ANSWER</a:t>
                      </a:r>
                    </a:p>
                  </a:txBody>
                  <a:tcPr marT="45726" marB="4572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Weak External Evidence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(Not Cited by Church Fathers Until 3</a:t>
                      </a:r>
                      <a:r>
                        <a:rPr kumimoji="0" lang="en-US" sz="2400" b="1" u="none" strike="noStrike" kern="1200" cap="none" normalizeH="0" baseline="30000" dirty="0">
                          <a:ln>
                            <a:noFill/>
                          </a:ln>
                          <a:solidFill>
                            <a:srgbClr val="C00000"/>
                          </a:solidFill>
                          <a:effectLst/>
                          <a:latin typeface="Calibri" panose="020F0502020204030204" pitchFamily="34" charset="0"/>
                          <a:ea typeface="+mn-ea"/>
                          <a:cs typeface="Calibri" panose="020F0502020204030204" pitchFamily="34" charset="0"/>
                        </a:rPr>
                        <a:t>rd</a:t>
                      </a: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Century)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Alternative reasons; Jude</a:t>
                      </a:r>
                    </a:p>
                  </a:txBody>
                  <a:tcPr marT="45726" marB="45726"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Linguistic Differences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Used a Secretary for 1 Peter (5:12)</a:t>
                      </a:r>
                    </a:p>
                  </a:txBody>
                  <a:tcPr marT="45726" marB="45726"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Different Ideas 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Different Purposes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 between 1 &amp; 2 Peter</a:t>
                      </a:r>
                    </a:p>
                  </a:txBody>
                  <a:tcPr marT="45726" marB="45726"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Lived After Paul (2 Pet 3:15-16)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“All” Means “Known” Pauline Documents </a:t>
                      </a:r>
                    </a:p>
                  </a:txBody>
                  <a:tcPr marT="45726" marB="45726"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Passing of the fathers (2 Pet 3:4)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Fathers = patriarchs (Rom 9:5)</a:t>
                      </a:r>
                    </a:p>
                  </a:txBody>
                  <a:tcPr marT="45726" marB="45726"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64047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C053460-9C4B-429C-9423-28C334E917EC}"/>
              </a:ext>
            </a:extLst>
          </p:cNvPr>
          <p:cNvSpPr>
            <a:spLocks noGrp="1"/>
          </p:cNvSpPr>
          <p:nvPr>
            <p:ph type="title"/>
          </p:nvPr>
        </p:nvSpPr>
        <p:spPr>
          <a:xfrm>
            <a:off x="685800" y="228600"/>
            <a:ext cx="7772400" cy="762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Strabo, </a:t>
            </a:r>
            <a:r>
              <a:rPr lang="en-US" altLang="en-US" sz="3600" i="1" dirty="0">
                <a:effectLst>
                  <a:outerShdw blurRad="38100" dist="38100" dir="2700000" algn="tl">
                    <a:srgbClr val="000000">
                      <a:alpha val="43137"/>
                    </a:srgbClr>
                  </a:outerShdw>
                </a:effectLst>
                <a:cs typeface="Calibri" panose="020F0502020204030204" pitchFamily="34" charset="0"/>
              </a:rPr>
              <a:t>Geography</a:t>
            </a:r>
            <a:r>
              <a:rPr lang="en-US" altLang="en-US" sz="3600" dirty="0">
                <a:effectLst>
                  <a:outerShdw blurRad="38100" dist="38100" dir="2700000" algn="tl">
                    <a:srgbClr val="000000">
                      <a:alpha val="43137"/>
                    </a:srgbClr>
                  </a:outerShdw>
                </a:effectLst>
                <a:cs typeface="Calibri" panose="020F0502020204030204" pitchFamily="34" charset="0"/>
              </a:rPr>
              <a:t>, 16.1.5?</a:t>
            </a:r>
          </a:p>
        </p:txBody>
      </p:sp>
      <p:sp>
        <p:nvSpPr>
          <p:cNvPr id="3" name="Content Placeholder 2">
            <a:extLst>
              <a:ext uri="{FF2B5EF4-FFF2-40B4-BE49-F238E27FC236}">
                <a16:creationId xmlns:a16="http://schemas.microsoft.com/office/drawing/2014/main" id="{BFA9BA8F-9F48-4EF2-976C-8E05FA5FBDC8}"/>
              </a:ext>
            </a:extLst>
          </p:cNvPr>
          <p:cNvSpPr>
            <a:spLocks noGrp="1"/>
          </p:cNvSpPr>
          <p:nvPr>
            <p:ph idx="1"/>
          </p:nvPr>
        </p:nvSpPr>
        <p:spPr>
          <a:xfrm>
            <a:off x="0" y="1143000"/>
            <a:ext cx="9144000" cy="41148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“Strabo, who died in A.D. 25, is cited in proof that by this time no city was left. . . .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This is an instance of how easily lax quotation or assertion may falsify both an author and an issue, which being once done, other writers too easily follow suit.</a:t>
            </a:r>
            <a:r>
              <a:rPr lang="en-US" dirty="0">
                <a:effectLst>
                  <a:outerShdw blurRad="38100" dist="38100" dir="2700000" algn="tl">
                    <a:srgbClr val="000000">
                      <a:alpha val="43137"/>
                    </a:srgbClr>
                  </a:outerShdw>
                </a:effectLst>
                <a:cs typeface="Calibri" panose="020F0502020204030204" pitchFamily="34" charset="0"/>
              </a:rPr>
              <a:t> What Strabo says is: ‘And now indeed [</a:t>
            </a:r>
            <a:r>
              <a:rPr lang="en-US" dirty="0" err="1">
                <a:effectLst>
                  <a:outerShdw blurRad="38100" dist="38100" dir="2700000" algn="tl">
                    <a:srgbClr val="000000">
                      <a:alpha val="43137"/>
                    </a:srgbClr>
                  </a:outerShdw>
                </a:effectLst>
                <a:cs typeface="Calibri" panose="020F0502020204030204" pitchFamily="34" charset="0"/>
              </a:rPr>
              <a:t>Selucia</a:t>
            </a:r>
            <a:r>
              <a:rPr lang="en-US" dirty="0">
                <a:effectLst>
                  <a:outerShdw blurRad="38100" dist="38100" dir="2700000" algn="tl">
                    <a:srgbClr val="000000">
                      <a:alpha val="43137"/>
                    </a:srgbClr>
                  </a:outerShdw>
                </a:effectLst>
                <a:cs typeface="Calibri" panose="020F0502020204030204" pitchFamily="34" charset="0"/>
              </a:rPr>
              <a:t>] has become greater than Babylon, which </a:t>
            </a:r>
            <a:r>
              <a:rPr lang="en-US" i="1" dirty="0">
                <a:effectLst>
                  <a:outerShdw blurRad="38100" dist="38100" dir="2700000" algn="tl">
                    <a:srgbClr val="000000">
                      <a:alpha val="43137"/>
                    </a:srgbClr>
                  </a:outerShdw>
                </a:effectLst>
                <a:cs typeface="Calibri" panose="020F0502020204030204" pitchFamily="34" charset="0"/>
              </a:rPr>
              <a:t>for the most part</a:t>
            </a:r>
            <a:r>
              <a:rPr lang="en-US" dirty="0">
                <a:effectLst>
                  <a:outerShdw blurRad="38100" dist="38100" dir="2700000" algn="tl">
                    <a:srgbClr val="000000">
                      <a:alpha val="43137"/>
                    </a:srgbClr>
                  </a:outerShdw>
                </a:effectLst>
                <a:cs typeface="Calibri" panose="020F0502020204030204" pitchFamily="34" charset="0"/>
              </a:rPr>
              <a:t> has become deserted’ (</a:t>
            </a:r>
            <a:r>
              <a:rPr lang="el-GR" dirty="0">
                <a:effectLst>
                  <a:outerShdw blurRad="38100" dist="38100" dir="2700000" algn="tl">
                    <a:srgbClr val="000000">
                      <a:alpha val="43137"/>
                    </a:srgbClr>
                  </a:outerShdw>
                </a:effectLst>
                <a:cs typeface="Calibri" panose="020F0502020204030204" pitchFamily="34" charset="0"/>
              </a:rPr>
              <a:t>ἡ δʼ ἔρημο</a:t>
            </a:r>
            <a:r>
              <a:rPr lang="en-US" dirty="0">
                <a:effectLst>
                  <a:outerShdw blurRad="38100" dist="38100" dir="2700000" algn="tl">
                    <a:srgbClr val="000000">
                      <a:alpha val="43137"/>
                    </a:srgbClr>
                  </a:outerShdw>
                </a:effectLst>
                <a:cs typeface="Calibri" panose="020F0502020204030204" pitchFamily="34" charset="0"/>
              </a:rPr>
              <a:t>s </a:t>
            </a:r>
            <a:r>
              <a:rPr lang="el-GR" dirty="0">
                <a:effectLst>
                  <a:outerShdw blurRad="38100" dist="38100" dir="2700000" algn="tl">
                    <a:srgbClr val="000000">
                      <a:alpha val="43137"/>
                    </a:srgbClr>
                  </a:outerShdw>
                </a:effectLst>
                <a:cs typeface="Calibri" panose="020F0502020204030204" pitchFamily="34" charset="0"/>
              </a:rPr>
              <a:t>ἡ πολλή</a:t>
            </a:r>
            <a:r>
              <a:rPr lang="en-US" dirty="0">
                <a:effectLst>
                  <a:outerShdw blurRad="38100" dist="38100" dir="2700000" algn="tl">
                    <a:srgbClr val="000000">
                      <a:alpha val="43137"/>
                    </a:srgbClr>
                  </a:outerShdw>
                </a:effectLst>
                <a:cs typeface="Calibri" panose="020F0502020204030204" pitchFamily="34" charset="0"/>
              </a:rPr>
              <a:t>).”</a:t>
            </a:r>
          </a:p>
        </p:txBody>
      </p:sp>
      <p:sp>
        <p:nvSpPr>
          <p:cNvPr id="36868" name="TextBox 3">
            <a:extLst>
              <a:ext uri="{FF2B5EF4-FFF2-40B4-BE49-F238E27FC236}">
                <a16:creationId xmlns:a16="http://schemas.microsoft.com/office/drawing/2014/main" id="{48484695-BA11-459D-91DD-2FFB60A78FBF}"/>
              </a:ext>
            </a:extLst>
          </p:cNvPr>
          <p:cNvSpPr txBox="1">
            <a:spLocks noChangeArrowheads="1"/>
          </p:cNvSpPr>
          <p:nvPr/>
        </p:nvSpPr>
        <p:spPr bwMode="auto">
          <a:xfrm>
            <a:off x="1600200" y="6019800"/>
            <a:ext cx="594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H. Lang,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of Jesus Christ: Select Studies</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(London: Paternoster, 1948), 302.</a:t>
            </a:r>
          </a:p>
        </p:txBody>
      </p:sp>
    </p:spTree>
    <p:extLst>
      <p:ext uri="{BB962C8B-B14F-4D97-AF65-F5344CB8AC3E}">
        <p14:creationId xmlns:p14="http://schemas.microsoft.com/office/powerpoint/2010/main" val="42664044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13B10D4-B1D6-44CC-A771-D7CE95B46BA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PLACE OF WRITING (1 PET 5:13)</a:t>
            </a:r>
          </a:p>
        </p:txBody>
      </p:sp>
      <p:sp>
        <p:nvSpPr>
          <p:cNvPr id="8195" name="Rectangle 3">
            <a:extLst>
              <a:ext uri="{FF2B5EF4-FFF2-40B4-BE49-F238E27FC236}">
                <a16:creationId xmlns:a16="http://schemas.microsoft.com/office/drawing/2014/main" id="{CEA7D7D5-A404-452D-A331-0281591CB9FE}"/>
              </a:ext>
            </a:extLst>
          </p:cNvPr>
          <p:cNvSpPr>
            <a:spLocks noGrp="1" noChangeArrowheads="1"/>
          </p:cNvSpPr>
          <p:nvPr>
            <p:ph type="body" idx="1"/>
          </p:nvPr>
        </p:nvSpPr>
        <p:spPr>
          <a:xfrm>
            <a:off x="914400" y="1600200"/>
            <a:ext cx="7467600" cy="44608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1 Peter 1:1 is literal</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4:25; Rev 11:8</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Gal 2:7-8</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Rome mentioned elsewhere in Scripture</a:t>
            </a:r>
          </a:p>
        </p:txBody>
      </p:sp>
    </p:spTree>
    <p:extLst>
      <p:ext uri="{BB962C8B-B14F-4D97-AF65-F5344CB8AC3E}">
        <p14:creationId xmlns:p14="http://schemas.microsoft.com/office/powerpoint/2010/main" val="1245369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335989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8EAB1C1-E2F9-405E-9FA4-4FDB46062DD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FALSE TEACHERS ARE COMING!</a:t>
            </a:r>
          </a:p>
        </p:txBody>
      </p:sp>
      <p:sp>
        <p:nvSpPr>
          <p:cNvPr id="22531" name="Rectangle 3">
            <a:extLst>
              <a:ext uri="{FF2B5EF4-FFF2-40B4-BE49-F238E27FC236}">
                <a16:creationId xmlns:a16="http://schemas.microsoft.com/office/drawing/2014/main" id="{F54152CD-5A06-4812-A003-038B44D6EB66}"/>
              </a:ext>
            </a:extLst>
          </p:cNvPr>
          <p:cNvSpPr>
            <a:spLocks noGrp="1" noChangeArrowheads="1"/>
          </p:cNvSpPr>
          <p:nvPr>
            <p:ph type="body" sz="half" idx="4294967295"/>
          </p:nvPr>
        </p:nvSpPr>
        <p:spPr>
          <a:xfrm>
            <a:off x="457200" y="1524000"/>
            <a:ext cx="4675188" cy="3810000"/>
          </a:xfrm>
        </p:spPr>
        <p:txBody>
          <a:bodyPr/>
          <a:lstStyle/>
          <a:p>
            <a:pPr>
              <a:buFont typeface="Wingdings" panose="05000000000000000000" pitchFamily="2" charset="2"/>
              <a:buNone/>
              <a:defRPr/>
            </a:pPr>
            <a:r>
              <a:rPr lang="en-US" altLang="en-US" dirty="0">
                <a:effectLst>
                  <a:outerShdw blurRad="38100" dist="38100" dir="2700000" algn="tl">
                    <a:srgbClr val="000000">
                      <a:alpha val="43137"/>
                    </a:srgbClr>
                  </a:outerShdw>
                </a:effectLst>
                <a:cs typeface="Calibri" panose="020F0502020204030204" pitchFamily="34" charset="0"/>
              </a:rPr>
              <a:t>Heresies of Gnostics:</a:t>
            </a:r>
          </a:p>
          <a:p>
            <a:pPr>
              <a:buFont typeface="Wingdings" panose="05000000000000000000" pitchFamily="2" charset="2"/>
              <a:buNone/>
              <a:defRPr/>
            </a:pPr>
            <a:endParaRPr lang="en-US" altLang="en-US" sz="2800" b="1" dirty="0">
              <a:effectLst>
                <a:outerShdw blurRad="38100" dist="38100" dir="2700000" algn="tl">
                  <a:srgbClr val="000000">
                    <a:alpha val="43137"/>
                  </a:srgbClr>
                </a:outerShdw>
              </a:effectLst>
            </a:endParaRP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Salvation via special knowledge “gnosis”</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License (indulgence)</a:t>
            </a:r>
          </a:p>
        </p:txBody>
      </p:sp>
      <p:pic>
        <p:nvPicPr>
          <p:cNvPr id="19460" name="Picture 4" descr="AG00526_">
            <a:extLst>
              <a:ext uri="{FF2B5EF4-FFF2-40B4-BE49-F238E27FC236}">
                <a16:creationId xmlns:a16="http://schemas.microsoft.com/office/drawing/2014/main" id="{24275356-CCE9-4C09-8D29-017655A46556}"/>
              </a:ext>
            </a:extLst>
          </p:cNvPr>
          <p:cNvPicPr>
            <a:picLocks noGrp="1" noChangeAspect="1" noChangeArrowheads="1" noCrop="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5410200" y="1752600"/>
            <a:ext cx="3090863" cy="2743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D9FA38B-74A3-482A-A048-8F129F3E12C0}"/>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OCCASION FOR WRITING</a:t>
            </a:r>
          </a:p>
        </p:txBody>
      </p:sp>
      <p:sp>
        <p:nvSpPr>
          <p:cNvPr id="9219" name="Rectangle 3">
            <a:extLst>
              <a:ext uri="{FF2B5EF4-FFF2-40B4-BE49-F238E27FC236}">
                <a16:creationId xmlns:a16="http://schemas.microsoft.com/office/drawing/2014/main" id="{246BF8AD-4BB0-4AD0-8383-8AA9AD929628}"/>
              </a:ext>
            </a:extLst>
          </p:cNvPr>
          <p:cNvSpPr>
            <a:spLocks noGrp="1" noChangeArrowheads="1"/>
          </p:cNvSpPr>
          <p:nvPr>
            <p:ph type="body" idx="1"/>
          </p:nvPr>
        </p:nvSpPr>
        <p:spPr>
          <a:xfrm>
            <a:off x="1333500" y="1143000"/>
            <a:ext cx="6477000" cy="54102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Incipient Gnosticism</a:t>
            </a:r>
          </a:p>
          <a:p>
            <a:pPr marL="914400" lvl="1" indent="-457200" eaLnBrk="1" hangingPunct="1">
              <a:spcBef>
                <a:spcPts val="0"/>
              </a:spcBef>
              <a:spcAft>
                <a:spcPts val="900"/>
              </a:spcAft>
              <a:defRPr/>
            </a:pPr>
            <a:r>
              <a:rPr lang="en-US" dirty="0"/>
              <a:t>Dualism</a:t>
            </a:r>
          </a:p>
          <a:p>
            <a:pPr marL="1376363" lvl="2" indent="-461963" eaLnBrk="1" hangingPunct="1">
              <a:spcBef>
                <a:spcPts val="0"/>
              </a:spcBef>
              <a:spcAft>
                <a:spcPts val="900"/>
              </a:spcAft>
              <a:buClr>
                <a:srgbClr val="00FF00"/>
              </a:buClr>
              <a:defRPr/>
            </a:pPr>
            <a:r>
              <a:rPr lang="en-US" dirty="0"/>
              <a:t>Christology</a:t>
            </a:r>
          </a:p>
          <a:p>
            <a:pPr marL="1828800" lvl="3" indent="-457200" eaLnBrk="1" hangingPunct="1">
              <a:spcBef>
                <a:spcPts val="0"/>
              </a:spcBef>
              <a:spcAft>
                <a:spcPts val="900"/>
              </a:spcAft>
              <a:buClr>
                <a:srgbClr val="FF00FF"/>
              </a:buClr>
              <a:buFont typeface="Courier New" panose="02070309020205020404" pitchFamily="49" charset="0"/>
              <a:buChar char="-"/>
              <a:defRPr/>
            </a:pPr>
            <a:r>
              <a:rPr lang="en-US" dirty="0"/>
              <a:t>Incarnation (2 Pet 2:1)</a:t>
            </a:r>
          </a:p>
          <a:p>
            <a:pPr marL="1828800" lvl="3" indent="-457200" eaLnBrk="1" hangingPunct="1">
              <a:spcBef>
                <a:spcPts val="0"/>
              </a:spcBef>
              <a:spcAft>
                <a:spcPts val="900"/>
              </a:spcAft>
              <a:buClr>
                <a:srgbClr val="FF00FF"/>
              </a:buClr>
              <a:buFont typeface="Courier New" panose="02070309020205020404" pitchFamily="49" charset="0"/>
              <a:buChar char="-"/>
              <a:defRPr/>
            </a:pPr>
            <a:r>
              <a:rPr lang="en-US" dirty="0"/>
              <a:t>Second Advent (2 Pet 3:4)</a:t>
            </a:r>
          </a:p>
          <a:p>
            <a:pPr marL="1376363" lvl="2" indent="-461963" eaLnBrk="1" hangingPunct="1">
              <a:spcBef>
                <a:spcPts val="0"/>
              </a:spcBef>
              <a:spcAft>
                <a:spcPts val="900"/>
              </a:spcAft>
              <a:buClr>
                <a:srgbClr val="00FF00"/>
              </a:buClr>
              <a:defRPr/>
            </a:pPr>
            <a:r>
              <a:rPr lang="en-US" dirty="0"/>
              <a:t>License (2 Pet 2:4-18)</a:t>
            </a:r>
          </a:p>
          <a:p>
            <a:pPr marL="914400" lvl="1" indent="-457200" eaLnBrk="1" hangingPunct="1">
              <a:spcBef>
                <a:spcPts val="0"/>
              </a:spcBef>
              <a:spcAft>
                <a:spcPts val="900"/>
              </a:spcAft>
              <a:defRPr/>
            </a:pPr>
            <a:r>
              <a:rPr lang="en-US" dirty="0"/>
              <a:t>Secret knowledge</a:t>
            </a:r>
          </a:p>
          <a:p>
            <a:pPr marL="1376363" lvl="2" indent="-461963" eaLnBrk="1" hangingPunct="1">
              <a:spcBef>
                <a:spcPts val="0"/>
              </a:spcBef>
              <a:spcAft>
                <a:spcPts val="900"/>
              </a:spcAft>
              <a:buClr>
                <a:srgbClr val="00FF00"/>
              </a:buClr>
              <a:defRPr/>
            </a:pPr>
            <a:r>
              <a:rPr lang="en-US" dirty="0"/>
              <a:t>Scripture (2 Pet 1:20)</a:t>
            </a:r>
          </a:p>
          <a:p>
            <a:pPr marL="1376363" lvl="2" indent="-461963" eaLnBrk="1" hangingPunct="1">
              <a:spcBef>
                <a:spcPts val="0"/>
              </a:spcBef>
              <a:spcAft>
                <a:spcPts val="900"/>
              </a:spcAft>
              <a:buClr>
                <a:srgbClr val="00FF00"/>
              </a:buClr>
              <a:defRPr/>
            </a:pPr>
            <a:r>
              <a:rPr lang="en-US" dirty="0"/>
              <a:t>Pride (2 Pet 2:10-11)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82230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B71793-27CF-4D7F-B049-C742402654B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PURPOSE</a:t>
            </a:r>
          </a:p>
        </p:txBody>
      </p:sp>
      <p:sp>
        <p:nvSpPr>
          <p:cNvPr id="10243" name="Rectangle 3">
            <a:extLst>
              <a:ext uri="{FF2B5EF4-FFF2-40B4-BE49-F238E27FC236}">
                <a16:creationId xmlns:a16="http://schemas.microsoft.com/office/drawing/2014/main" id="{C22D1882-7D3B-4DC5-9F67-B84D48BC72DE}"/>
              </a:ext>
            </a:extLst>
          </p:cNvPr>
          <p:cNvSpPr>
            <a:spLocks noGrp="1" noChangeArrowheads="1"/>
          </p:cNvSpPr>
          <p:nvPr>
            <p:ph type="body" idx="1"/>
          </p:nvPr>
        </p:nvSpPr>
        <p:spPr>
          <a:xfrm>
            <a:off x="457200" y="1143000"/>
            <a:ext cx="8229600" cy="1676400"/>
          </a:xfrm>
        </p:spPr>
        <p:txBody>
          <a:bodyPr/>
          <a:lstStyle/>
          <a:p>
            <a:pPr marL="0" indent="0" algn="just" eaLnBrk="1" hangingPunct="1">
              <a:buFont typeface="Wingdings" panose="05000000000000000000" pitchFamily="2" charset="2"/>
              <a:buNone/>
              <a:defRPr/>
            </a:pPr>
            <a:r>
              <a:rPr lang="en-US" dirty="0">
                <a:effectLst>
                  <a:outerShdw blurRad="38100" dist="38100" dir="2700000" algn="tl">
                    <a:srgbClr val="000000">
                      <a:alpha val="43137"/>
                    </a:srgbClr>
                  </a:outerShdw>
                </a:effectLst>
                <a:cs typeface="Calibri" panose="020F0502020204030204" pitchFamily="34" charset="0"/>
              </a:rPr>
              <a:t>To build up his readers in the faith so that they will be insulated from the coming false teachers</a:t>
            </a:r>
          </a:p>
        </p:txBody>
      </p:sp>
      <p:pic>
        <p:nvPicPr>
          <p:cNvPr id="22532" name="Picture 3" descr="wolf-sheep.gif">
            <a:extLst>
              <a:ext uri="{FF2B5EF4-FFF2-40B4-BE49-F238E27FC236}">
                <a16:creationId xmlns:a16="http://schemas.microsoft.com/office/drawing/2014/main" id="{2AEBCC25-6DE1-4357-A967-646C1A2BBEE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20913" y="2743200"/>
            <a:ext cx="4702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3169009730"/>
              </p:ext>
            </p:extLst>
          </p:nvPr>
        </p:nvGraphicFramePr>
        <p:xfrm>
          <a:off x="228600" y="288925"/>
          <a:ext cx="8686800" cy="6280148"/>
        </p:xfrm>
        <a:graphic>
          <a:graphicData uri="http://schemas.openxmlformats.org/drawingml/2006/table">
            <a:tbl>
              <a:tblPr>
                <a:tableStyleId>{D7AC3CCA-C797-4891-BE02-D94E43425B78}</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3600" u="none" strike="noStrike" kern="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rPr>
                        <a:t>DIFFERENCES BETWEEN 1 AND 2 PETER</a:t>
                      </a:r>
                      <a:endParaRPr kumimoji="0" lang="en-US" sz="1800" b="1" i="0" u="none" strike="noStrike" cap="none" normalizeH="0" baseline="0" dirty="0">
                        <a:ln>
                          <a:noFill/>
                        </a:ln>
                        <a:solidFill>
                          <a:schemeClr val="tx2"/>
                        </a:solidFill>
                        <a:effectLst/>
                        <a:latin typeface="Calibri" panose="020F0502020204030204" pitchFamily="34" charset="0"/>
                        <a:cs typeface="Calibri" panose="020F0502020204030204" pitchFamily="34" charset="0"/>
                      </a:endParaRP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518266">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1 PETER</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2 PETER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1"/>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External opposition</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Internal opposition</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2"/>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Persecution</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False teaching</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3"/>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Suffering </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Error</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4"/>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Hope</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Knowledge</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5"/>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Encourage</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Expose</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6"/>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Comfort</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Caution</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7"/>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Holiness</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Maturity</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8"/>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Pain with a purpose</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Poison in the pew</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09"/>
                  </a:ext>
                </a:extLst>
              </a:tr>
              <a:tr h="5182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Christ exemplified suffering</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36" marB="4573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rPr>
                        <a:t>Christ’s return</a:t>
                      </a:r>
                      <a:endParaRPr kumimoji="0" lang="en-US" sz="2800" b="1" i="0" u="none" strike="noStrike" cap="none" normalizeH="0" baseline="0" dirty="0">
                        <a:ln>
                          <a:noFill/>
                        </a:ln>
                        <a:solidFill>
                          <a:schemeClr val="accent6">
                            <a:lumMod val="75000"/>
                          </a:schemeClr>
                        </a:solidFill>
                        <a:effectLst/>
                        <a:latin typeface="Calibri" panose="020F0502020204030204" pitchFamily="34" charset="0"/>
                        <a:cs typeface="Calibri" panose="020F0502020204030204" pitchFamily="34" charset="0"/>
                      </a:endParaRPr>
                    </a:p>
                  </a:txBody>
                  <a:tcPr marT="45736" marB="45736" anchor="ctr" horzOverflow="overflow"/>
                </a:tc>
                <a:extLst>
                  <a:ext uri="{0D108BD9-81ED-4DB2-BD59-A6C34878D82A}">
                    <a16:rowId xmlns:a16="http://schemas.microsoft.com/office/drawing/2014/main" val="10010"/>
                  </a:ext>
                </a:extLst>
              </a:tr>
              <a:tr h="45728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altLang="en-US" sz="1400" dirty="0">
                          <a:latin typeface="Calibri" panose="020F0502020204030204" pitchFamily="34" charset="0"/>
                          <a:cs typeface="Calibri" panose="020F0502020204030204" pitchFamily="34" charset="0"/>
                        </a:rPr>
                        <a:t>Wilkinson and Boa pg. 480 and Nelson’s Complete Book of Charts pg. 466.</a:t>
                      </a:r>
                      <a:endParaRPr lang="en-US" altLang="en-US" sz="1400" dirty="0">
                        <a:solidFill>
                          <a:schemeClr val="bg2"/>
                        </a:solidFill>
                        <a:latin typeface="Calibri" panose="020F0502020204030204" pitchFamily="34" charset="0"/>
                        <a:cs typeface="Calibri" panose="020F0502020204030204" pitchFamily="34" charset="0"/>
                      </a:endParaRPr>
                    </a:p>
                  </a:txBody>
                  <a:tcPr marT="45736" marB="45736"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3871577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5F28E0C-43C5-4FFF-9522-08683551F95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E507D743-1FA6-441C-B0B4-5D6D2D906145}"/>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25604" name="Picture 4" descr="j0096349">
            <a:extLst>
              <a:ext uri="{FF2B5EF4-FFF2-40B4-BE49-F238E27FC236}">
                <a16:creationId xmlns:a16="http://schemas.microsoft.com/office/drawing/2014/main" id="{90632F3A-7FEB-4D16-8A7E-D57C4FB45A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1076888484"/>
              </p:ext>
            </p:extLst>
          </p:nvPr>
        </p:nvGraphicFramePr>
        <p:xfrm>
          <a:off x="114300" y="124916"/>
          <a:ext cx="8915400" cy="6132668"/>
        </p:xfrm>
        <a:graphic>
          <a:graphicData uri="http://schemas.openxmlformats.org/drawingml/2006/table">
            <a:tbl>
              <a:tblPr>
                <a:tableStyleId>{D7AC3CCA-C797-4891-BE02-D94E43425B78}</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ARGUMENTS FOR &amp; AGAINST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PETRINE AUTHORSHIP</a:t>
                      </a: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CRITICISM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ANSWER</a:t>
                      </a:r>
                    </a:p>
                  </a:txBody>
                  <a:tcPr marT="45726" marB="4572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Weak External Evidence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(Not Cited by Church Fathers Until 3</a:t>
                      </a:r>
                      <a:r>
                        <a:rPr kumimoji="0" lang="en-US" sz="2400" b="1" u="none" strike="noStrike" kern="1200" cap="none" normalizeH="0" baseline="30000" dirty="0">
                          <a:ln>
                            <a:noFill/>
                          </a:ln>
                          <a:solidFill>
                            <a:srgbClr val="C00000"/>
                          </a:solidFill>
                          <a:effectLst/>
                          <a:latin typeface="Calibri" panose="020F0502020204030204" pitchFamily="34" charset="0"/>
                          <a:ea typeface="+mn-ea"/>
                          <a:cs typeface="Calibri" panose="020F0502020204030204" pitchFamily="34" charset="0"/>
                        </a:rPr>
                        <a:t>rd</a:t>
                      </a: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Century) </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Alternative reasons; Jude</a:t>
                      </a:r>
                    </a:p>
                  </a:txBody>
                  <a:tcPr marT="45726" marB="45726" horzOverflow="overflow">
                    <a:solidFill>
                      <a:srgbClr val="FFFFCC"/>
                    </a:solidFill>
                  </a:tcPr>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Linguistic Differences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Used a Secretary for 1 Peter (5:12)</a:t>
                      </a:r>
                    </a:p>
                  </a:txBody>
                  <a:tcPr marT="45726" marB="45726"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Different Ideas 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Different Purposes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 between 1 &amp; 2 Peter</a:t>
                      </a:r>
                    </a:p>
                  </a:txBody>
                  <a:tcPr marT="45726" marB="45726"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Lived After Paul (2 Pet 3:15-16)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“All” Means “Known” Pauline Documents </a:t>
                      </a:r>
                    </a:p>
                  </a:txBody>
                  <a:tcPr marT="45726" marB="45726"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Passing of the fathers (2 Pet 3:4)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Fathers = patriarchs (Rom 9:5)</a:t>
                      </a:r>
                    </a:p>
                  </a:txBody>
                  <a:tcPr marT="45726" marB="45726"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97072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587591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E5B2A99-F5CE-4A60-96DE-005787002C6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MESSAGE</a:t>
            </a:r>
          </a:p>
        </p:txBody>
      </p:sp>
      <p:sp>
        <p:nvSpPr>
          <p:cNvPr id="13315" name="Rectangle 3">
            <a:extLst>
              <a:ext uri="{FF2B5EF4-FFF2-40B4-BE49-F238E27FC236}">
                <a16:creationId xmlns:a16="http://schemas.microsoft.com/office/drawing/2014/main" id="{EDBCA577-A645-4204-9E43-5C3213222CF2}"/>
              </a:ext>
            </a:extLst>
          </p:cNvPr>
          <p:cNvSpPr>
            <a:spLocks noGrp="1" noChangeArrowheads="1"/>
          </p:cNvSpPr>
          <p:nvPr>
            <p:ph sz="half" idx="1"/>
          </p:nvPr>
        </p:nvSpPr>
        <p:spPr>
          <a:xfrm>
            <a:off x="457200" y="1143000"/>
            <a:ext cx="8229600" cy="2667000"/>
          </a:xfrm>
        </p:spPr>
        <p:txBody>
          <a:bodyPr/>
          <a:lstStyle/>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rPr>
              <a:t>Protection from the negative influence of the coming false teachers is accomplished through exhortation toward maturity and exposing the characteristics and doctrines of these coming false teachers</a:t>
            </a:r>
          </a:p>
        </p:txBody>
      </p:sp>
      <p:pic>
        <p:nvPicPr>
          <p:cNvPr id="30724" name="Content Placeholder 4" descr="wolf teacher.jpg">
            <a:extLst>
              <a:ext uri="{FF2B5EF4-FFF2-40B4-BE49-F238E27FC236}">
                <a16:creationId xmlns:a16="http://schemas.microsoft.com/office/drawing/2014/main" id="{A62CAEE5-1AC3-4FAD-A6E8-2335186CC137}"/>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3424897" y="3810000"/>
            <a:ext cx="2294207" cy="2743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914400" y="1143000"/>
            <a:ext cx="48768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a:t>
            </a:r>
          </a:p>
          <a:p>
            <a:pPr marL="461963" indent="-461963" eaLnBrk="1" hangingPunct="1">
              <a:spcBef>
                <a:spcPts val="0"/>
              </a:spcBef>
              <a:spcAft>
                <a:spcPts val="9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Unique characteristics</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6324600" y="1422400"/>
            <a:ext cx="1290638" cy="4597400"/>
          </a:xfrm>
        </p:spPr>
      </p:pic>
    </p:spTree>
    <p:extLst>
      <p:ext uri="{BB962C8B-B14F-4D97-AF65-F5344CB8AC3E}">
        <p14:creationId xmlns:p14="http://schemas.microsoft.com/office/powerpoint/2010/main" val="266746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D054B37-5E98-4D55-92C1-6F07F008C63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UNIQUE CHARACTERISTICS</a:t>
            </a:r>
          </a:p>
        </p:txBody>
      </p:sp>
      <p:sp>
        <p:nvSpPr>
          <p:cNvPr id="14339" name="Rectangle 3">
            <a:extLst>
              <a:ext uri="{FF2B5EF4-FFF2-40B4-BE49-F238E27FC236}">
                <a16:creationId xmlns:a16="http://schemas.microsoft.com/office/drawing/2014/main" id="{327E6264-7D84-4633-91C5-07A0AFC46372}"/>
              </a:ext>
            </a:extLst>
          </p:cNvPr>
          <p:cNvSpPr>
            <a:spLocks noGrp="1" noChangeArrowheads="1"/>
          </p:cNvSpPr>
          <p:nvPr>
            <p:ph type="body" idx="1"/>
          </p:nvPr>
        </p:nvSpPr>
        <p:spPr>
          <a:xfrm>
            <a:off x="328613" y="1143000"/>
            <a:ext cx="8486775" cy="4918075"/>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Knowledge</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Bibliology (1:19-21; 3:2; 15-16)</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Destruction of the present world (2 Pet 3:10ff)</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Polemical</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Peter’s last will and testament (2 Pet 1:14-15)</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Similarities with Jude</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Remembrance</a:t>
            </a:r>
          </a:p>
        </p:txBody>
      </p:sp>
      <p:pic>
        <p:nvPicPr>
          <p:cNvPr id="4" name="Picture 3" descr="scroll.jpg">
            <a:extLst>
              <a:ext uri="{FF2B5EF4-FFF2-40B4-BE49-F238E27FC236}">
                <a16:creationId xmlns:a16="http://schemas.microsoft.com/office/drawing/2014/main" id="{A8C2B3E5-8E54-482A-8EC3-7161A8F95958}"/>
              </a:ext>
            </a:extLst>
          </p:cNvPr>
          <p:cNvPicPr>
            <a:picLocks noChangeAspect="1"/>
          </p:cNvPicPr>
          <p:nvPr/>
        </p:nvPicPr>
        <p:blipFill>
          <a:blip r:embed="rId2" cstate="print">
            <a:clrChange>
              <a:clrFrom>
                <a:srgbClr val="1B2026"/>
              </a:clrFrom>
              <a:clrTo>
                <a:srgbClr val="1B2026">
                  <a:alpha val="0"/>
                </a:srgbClr>
              </a:clrTo>
            </a:clrChange>
          </a:blip>
          <a:stretch>
            <a:fillRect/>
          </a:stretch>
        </p:blipFill>
        <p:spPr>
          <a:xfrm>
            <a:off x="5856668" y="4419600"/>
            <a:ext cx="3058732" cy="2286000"/>
          </a:xfrm>
          <a:prstGeom prst="rect">
            <a:avLst/>
          </a:prstGeom>
          <a:effectLst>
            <a:softEdge rad="12700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87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B16C705-B820-4C15-8358-1A9542D5AC96}"/>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REMEMBRANCE</a:t>
            </a:r>
          </a:p>
        </p:txBody>
      </p:sp>
      <p:sp>
        <p:nvSpPr>
          <p:cNvPr id="15363" name="Rectangle 3">
            <a:extLst>
              <a:ext uri="{FF2B5EF4-FFF2-40B4-BE49-F238E27FC236}">
                <a16:creationId xmlns:a16="http://schemas.microsoft.com/office/drawing/2014/main" id="{074711EB-5FE6-437D-9C5F-F5D805D6F2FB}"/>
              </a:ext>
            </a:extLst>
          </p:cNvPr>
          <p:cNvSpPr>
            <a:spLocks noGrp="1" noChangeArrowheads="1"/>
          </p:cNvSpPr>
          <p:nvPr>
            <p:ph type="body" idx="1"/>
          </p:nvPr>
        </p:nvSpPr>
        <p:spPr>
          <a:xfrm>
            <a:off x="152400" y="1143000"/>
            <a:ext cx="8839200" cy="4918075"/>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Has forgotten that he has been cleansed (1:9)</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will always remind you of these things (1:12)</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It is right to refresh your memory (1:13)</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You will always be able to remember these things (1:15)</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I have written both of them as reminders (3:1)</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Do not forget (3:8)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cs typeface="Calibri" panose="020F0502020204030204" pitchFamily="34" charset="0"/>
              </a:rPr>
              <a:t>Bear in mind (3:15)</a:t>
            </a:r>
          </a:p>
        </p:txBody>
      </p:sp>
      <p:pic>
        <p:nvPicPr>
          <p:cNvPr id="30724" name="Picture 3" descr="remember.gif">
            <a:extLst>
              <a:ext uri="{FF2B5EF4-FFF2-40B4-BE49-F238E27FC236}">
                <a16:creationId xmlns:a16="http://schemas.microsoft.com/office/drawing/2014/main" id="{19E16E68-351D-4C4B-B84A-02AF254C223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10400" y="4800600"/>
            <a:ext cx="1870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dirty="0">
                <a:effectLst>
                  <a:outerShdw blurRad="38100" dist="38100" dir="2700000" algn="tl">
                    <a:srgbClr val="000000">
                      <a:alpha val="43137"/>
                    </a:srgbClr>
                  </a:outerShdw>
                </a:effectLst>
              </a:rPr>
              <a:t>CONCLUSION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684362" y="990600"/>
            <a:ext cx="7772400" cy="54864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037839" y="3429000"/>
            <a:ext cx="837845" cy="2984500"/>
          </a:xfrm>
        </p:spPr>
      </p:pic>
    </p:spTree>
    <p:extLst>
      <p:ext uri="{BB962C8B-B14F-4D97-AF65-F5344CB8AC3E}">
        <p14:creationId xmlns:p14="http://schemas.microsoft.com/office/powerpoint/2010/main" val="296383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B06FC2-B5BD-4E21-A6D7-132ABF82785A}"/>
              </a:ext>
            </a:extLst>
          </p:cNvPr>
          <p:cNvGraphicFramePr>
            <a:graphicFrameLocks noGrp="1"/>
          </p:cNvGraphicFramePr>
          <p:nvPr>
            <p:extLst>
              <p:ext uri="{D42A27DB-BD31-4B8C-83A1-F6EECF244321}">
                <p14:modId xmlns:p14="http://schemas.microsoft.com/office/powerpoint/2010/main" val="4268788004"/>
              </p:ext>
            </p:extLst>
          </p:nvPr>
        </p:nvGraphicFramePr>
        <p:xfrm>
          <a:off x="1219200" y="45720"/>
          <a:ext cx="6705600" cy="6766560"/>
        </p:xfrm>
        <a:graphic>
          <a:graphicData uri="http://schemas.openxmlformats.org/drawingml/2006/table">
            <a:tbl>
              <a:tblPr>
                <a:tableStyleId>{D7AC3CCA-C797-4891-BE02-D94E43425B78}</a:tableStyleId>
              </a:tblPr>
              <a:tblGrid>
                <a:gridCol w="3352800">
                  <a:extLst>
                    <a:ext uri="{9D8B030D-6E8A-4147-A177-3AD203B41FA5}">
                      <a16:colId xmlns:a16="http://schemas.microsoft.com/office/drawing/2014/main" val="3872969488"/>
                    </a:ext>
                  </a:extLst>
                </a:gridCol>
                <a:gridCol w="3352800">
                  <a:extLst>
                    <a:ext uri="{9D8B030D-6E8A-4147-A177-3AD203B41FA5}">
                      <a16:colId xmlns:a16="http://schemas.microsoft.com/office/drawing/2014/main" val="1204777816"/>
                    </a:ext>
                  </a:extLst>
                </a:gridCol>
              </a:tblGrid>
              <a:tr h="640080">
                <a:tc gridSpan="2">
                  <a:txBody>
                    <a:bodyPr/>
                    <a:lstStyle/>
                    <a:p>
                      <a:pPr marL="0" marR="0" algn="ctr">
                        <a:spcBef>
                          <a:spcPts val="0"/>
                        </a:spcBef>
                        <a:spcAft>
                          <a:spcPts val="0"/>
                        </a:spcAft>
                      </a:pPr>
                      <a:r>
                        <a:rPr kumimoji="0" lang="en-US" sz="3200" u="none" strike="noStrike" kern="0" cap="none" spc="0" normalizeH="0" baseline="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COMPARISON OF 2 PETER AND JUDE</a:t>
                      </a:r>
                    </a:p>
                  </a:txBody>
                  <a:tcPr marL="68580" marR="68580" marT="0" marB="0" anchor="ctr">
                    <a:solidFill>
                      <a:schemeClr val="bg2"/>
                    </a:solidFill>
                  </a:tcPr>
                </a:tc>
                <a:tc hMerge="1">
                  <a:txBody>
                    <a:bodyPr/>
                    <a:lstStyle/>
                    <a:p>
                      <a:pPr marL="0" marR="0">
                        <a:spcBef>
                          <a:spcPts val="0"/>
                        </a:spcBef>
                        <a:spcAft>
                          <a:spcPts val="0"/>
                        </a:spcAft>
                      </a:pPr>
                      <a:endParaRPr kumimoji="0" lang="en-US" sz="3200" u="none" strike="noStrike" kern="0" cap="none" spc="0" normalizeH="0" baseline="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2953838064"/>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 PETER</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JUDE</a:t>
                      </a:r>
                    </a:p>
                  </a:txBody>
                  <a:tcPr marL="68580" marR="68580" marT="0" marB="0" anchor="ctr"/>
                </a:tc>
                <a:extLst>
                  <a:ext uri="{0D108BD9-81ED-4DB2-BD59-A6C34878D82A}">
                    <a16:rowId xmlns:a16="http://schemas.microsoft.com/office/drawing/2014/main" val="2588205330"/>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1:5</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3</a:t>
                      </a:r>
                    </a:p>
                  </a:txBody>
                  <a:tcPr marL="68580" marR="68580" marT="0" marB="0" anchor="ctr"/>
                </a:tc>
                <a:extLst>
                  <a:ext uri="{0D108BD9-81ED-4DB2-BD59-A6C34878D82A}">
                    <a16:rowId xmlns:a16="http://schemas.microsoft.com/office/drawing/2014/main" val="3144673393"/>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a:t>
                      </a:r>
                    </a:p>
                  </a:txBody>
                  <a:tcPr marL="68580" marR="68580" marT="0" marB="0" anchor="ctr">
                    <a:solidFill>
                      <a:srgbClr val="FFFFCC"/>
                    </a:solidFill>
                  </a:tcP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4</a:t>
                      </a:r>
                    </a:p>
                  </a:txBody>
                  <a:tcPr marL="68580" marR="68580" marT="0" marB="0" anchor="ctr">
                    <a:solidFill>
                      <a:srgbClr val="FFFFCC"/>
                    </a:solidFill>
                  </a:tcPr>
                </a:tc>
                <a:extLst>
                  <a:ext uri="{0D108BD9-81ED-4DB2-BD59-A6C34878D82A}">
                    <a16:rowId xmlns:a16="http://schemas.microsoft.com/office/drawing/2014/main" val="2760230513"/>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6</a:t>
                      </a:r>
                    </a:p>
                  </a:txBody>
                  <a:tcPr marL="68580" marR="68580" marT="0" marB="0" anchor="ctr"/>
                </a:tc>
                <a:extLst>
                  <a:ext uri="{0D108BD9-81ED-4DB2-BD59-A6C34878D82A}">
                    <a16:rowId xmlns:a16="http://schemas.microsoft.com/office/drawing/2014/main" val="3167708742"/>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2:6-7</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7</a:t>
                      </a:r>
                    </a:p>
                  </a:txBody>
                  <a:tcPr marL="68580" marR="68580" marT="0" marB="0" anchor="ctr"/>
                </a:tc>
                <a:extLst>
                  <a:ext uri="{0D108BD9-81ED-4DB2-BD59-A6C34878D82A}">
                    <a16:rowId xmlns:a16="http://schemas.microsoft.com/office/drawing/2014/main" val="2085993011"/>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2:10</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8</a:t>
                      </a:r>
                    </a:p>
                  </a:txBody>
                  <a:tcPr marL="68580" marR="68580" marT="0" marB="0" anchor="ctr"/>
                </a:tc>
                <a:extLst>
                  <a:ext uri="{0D108BD9-81ED-4DB2-BD59-A6C34878D82A}">
                    <a16:rowId xmlns:a16="http://schemas.microsoft.com/office/drawing/2014/main" val="313204332"/>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2:11</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9</a:t>
                      </a:r>
                    </a:p>
                  </a:txBody>
                  <a:tcPr marL="68580" marR="68580" marT="0" marB="0" anchor="ctr"/>
                </a:tc>
                <a:extLst>
                  <a:ext uri="{0D108BD9-81ED-4DB2-BD59-A6C34878D82A}">
                    <a16:rowId xmlns:a16="http://schemas.microsoft.com/office/drawing/2014/main" val="2814991439"/>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2:12</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10</a:t>
                      </a:r>
                    </a:p>
                  </a:txBody>
                  <a:tcPr marL="68580" marR="68580" marT="0" marB="0" anchor="ctr"/>
                </a:tc>
                <a:extLst>
                  <a:ext uri="{0D108BD9-81ED-4DB2-BD59-A6C34878D82A}">
                    <a16:rowId xmlns:a16="http://schemas.microsoft.com/office/drawing/2014/main" val="1260157550"/>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2:13</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12</a:t>
                      </a:r>
                    </a:p>
                  </a:txBody>
                  <a:tcPr marL="68580" marR="68580" marT="0" marB="0" anchor="ctr"/>
                </a:tc>
                <a:extLst>
                  <a:ext uri="{0D108BD9-81ED-4DB2-BD59-A6C34878D82A}">
                    <a16:rowId xmlns:a16="http://schemas.microsoft.com/office/drawing/2014/main" val="1491808917"/>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2:15</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11</a:t>
                      </a:r>
                    </a:p>
                  </a:txBody>
                  <a:tcPr marL="68580" marR="68580" marT="0" marB="0" anchor="ctr"/>
                </a:tc>
                <a:extLst>
                  <a:ext uri="{0D108BD9-81ED-4DB2-BD59-A6C34878D82A}">
                    <a16:rowId xmlns:a16="http://schemas.microsoft.com/office/drawing/2014/main" val="3450598044"/>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2:15-17</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12-13</a:t>
                      </a:r>
                    </a:p>
                  </a:txBody>
                  <a:tcPr marL="68580" marR="68580" marT="0" marB="0" anchor="ctr"/>
                </a:tc>
                <a:extLst>
                  <a:ext uri="{0D108BD9-81ED-4DB2-BD59-A6C34878D82A}">
                    <a16:rowId xmlns:a16="http://schemas.microsoft.com/office/drawing/2014/main" val="2686742626"/>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2:18</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16</a:t>
                      </a:r>
                    </a:p>
                  </a:txBody>
                  <a:tcPr marL="68580" marR="68580" marT="0" marB="0" anchor="ctr"/>
                </a:tc>
                <a:extLst>
                  <a:ext uri="{0D108BD9-81ED-4DB2-BD59-A6C34878D82A}">
                    <a16:rowId xmlns:a16="http://schemas.microsoft.com/office/drawing/2014/main" val="2001880467"/>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3:2</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17</a:t>
                      </a:r>
                    </a:p>
                  </a:txBody>
                  <a:tcPr marL="68580" marR="68580" marT="0" marB="0" anchor="ctr"/>
                </a:tc>
                <a:extLst>
                  <a:ext uri="{0D108BD9-81ED-4DB2-BD59-A6C34878D82A}">
                    <a16:rowId xmlns:a16="http://schemas.microsoft.com/office/drawing/2014/main" val="1959887558"/>
                  </a:ext>
                </a:extLst>
              </a:tr>
              <a:tr h="411480">
                <a:tc>
                  <a:txBody>
                    <a:bodyPr/>
                    <a:lstStyle/>
                    <a:p>
                      <a:pPr marL="0" marR="0" algn="ctr">
                        <a:spcBef>
                          <a:spcPts val="0"/>
                        </a:spcBef>
                        <a:spcAft>
                          <a:spcPts val="0"/>
                        </a:spcAf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3:3</a:t>
                      </a:r>
                    </a:p>
                  </a:txBody>
                  <a:tcPr marL="68580" marR="68580" marT="0" marB="0" anchor="ctr"/>
                </a:tc>
                <a:tc>
                  <a:txBody>
                    <a:bodyPr/>
                    <a:lstStyle/>
                    <a:p>
                      <a:pPr marL="0" marR="0" algn="ctr">
                        <a:spcBef>
                          <a:spcPts val="0"/>
                        </a:spcBef>
                        <a:spcAft>
                          <a:spcPts val="0"/>
                        </a:spcAf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18</a:t>
                      </a:r>
                    </a:p>
                  </a:txBody>
                  <a:tcPr marL="68580" marR="68580" marT="0" marB="0" anchor="ctr"/>
                </a:tc>
                <a:extLst>
                  <a:ext uri="{0D108BD9-81ED-4DB2-BD59-A6C34878D82A}">
                    <a16:rowId xmlns:a16="http://schemas.microsoft.com/office/drawing/2014/main" val="1794887798"/>
                  </a:ext>
                </a:extLst>
              </a:tr>
              <a:tr h="365760">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This chart was taken from Arnold G. Fruchtenbaum, </a:t>
                      </a:r>
                      <a:r>
                        <a:rPr kumimoji="0" lang="en-US" sz="1200" b="0" i="1"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The Messianic Jewish Epistles</a:t>
                      </a: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Ariel's Bible Commentary (Tustin, CA: Ariel, 2005), 390.</a:t>
                      </a:r>
                      <a:endParaRPr lang="en-US" sz="2800" kern="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hMerge="1">
                  <a:txBody>
                    <a:bodyPr/>
                    <a:lstStyle/>
                    <a:p>
                      <a:pPr marL="0" marR="0">
                        <a:spcBef>
                          <a:spcPts val="0"/>
                        </a:spcBef>
                        <a:spcAft>
                          <a:spcPts val="0"/>
                        </a:spcAft>
                      </a:pPr>
                      <a:endParaRPr lang="en-US" sz="2800" kern="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90033519"/>
                  </a:ext>
                </a:extLst>
              </a:tr>
            </a:tbl>
          </a:graphicData>
        </a:graphic>
      </p:graphicFrame>
    </p:spTree>
    <p:extLst>
      <p:ext uri="{BB962C8B-B14F-4D97-AF65-F5344CB8AC3E}">
        <p14:creationId xmlns:p14="http://schemas.microsoft.com/office/powerpoint/2010/main" val="17889727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nvGraphicFramePr>
        <p:xfrm>
          <a:off x="114300" y="124916"/>
          <a:ext cx="8915400" cy="6132668"/>
        </p:xfrm>
        <a:graphic>
          <a:graphicData uri="http://schemas.openxmlformats.org/drawingml/2006/table">
            <a:tbl>
              <a:tblPr>
                <a:tableStyleId>{D7AC3CCA-C797-4891-BE02-D94E43425B78}</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ARGUMENTS FOR &amp; AGAINST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PETRINE AUTHORSHIP</a:t>
                      </a: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CRITICISM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ANSWER</a:t>
                      </a:r>
                    </a:p>
                  </a:txBody>
                  <a:tcPr marT="45726" marB="4572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Weak External Evidence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(Not Cited by Church Fathers Until 3</a:t>
                      </a:r>
                      <a:r>
                        <a:rPr kumimoji="0" lang="en-US" sz="2400" b="1" u="none" strike="noStrike" kern="1200" cap="none" normalizeH="0" baseline="30000" dirty="0">
                          <a:ln>
                            <a:noFill/>
                          </a:ln>
                          <a:solidFill>
                            <a:srgbClr val="C00000"/>
                          </a:solidFill>
                          <a:effectLst/>
                          <a:latin typeface="Calibri" panose="020F0502020204030204" pitchFamily="34" charset="0"/>
                          <a:ea typeface="+mn-ea"/>
                          <a:cs typeface="Calibri" panose="020F0502020204030204" pitchFamily="34" charset="0"/>
                        </a:rPr>
                        <a:t>rd</a:t>
                      </a: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Century)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Alternative reasons; Jude</a:t>
                      </a:r>
                    </a:p>
                  </a:txBody>
                  <a:tcPr marT="45726" marB="45726"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Linguistic Differences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Used a Secretary for 1 Peter (5:12)</a:t>
                      </a:r>
                    </a:p>
                  </a:txBody>
                  <a:tcPr marT="45726" marB="45726"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Different Ideas 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Different Purposes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 between 1 &amp; 2 Peter</a:t>
                      </a:r>
                    </a:p>
                  </a:txBody>
                  <a:tcPr marT="45726" marB="45726"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Lived After Paul (2 Pet 3:15-16)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“All” Means “Known” Pauline Documents </a:t>
                      </a:r>
                    </a:p>
                  </a:txBody>
                  <a:tcPr marT="45726" marB="45726" horzOverflow="overflow"/>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Passing of the fathers (2 Pet 3:4)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Fathers = patriarchs (Rom 9:5)</a:t>
                      </a:r>
                    </a:p>
                  </a:txBody>
                  <a:tcPr marT="45726" marB="45726"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48942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0" name="Group 46">
            <a:extLst>
              <a:ext uri="{FF2B5EF4-FFF2-40B4-BE49-F238E27FC236}">
                <a16:creationId xmlns:a16="http://schemas.microsoft.com/office/drawing/2014/main" id="{8D515AE2-7A97-4491-B7C7-9EFB915A643D}"/>
              </a:ext>
            </a:extLst>
          </p:cNvPr>
          <p:cNvGraphicFramePr>
            <a:graphicFrameLocks noGrp="1"/>
          </p:cNvGraphicFramePr>
          <p:nvPr>
            <p:extLst>
              <p:ext uri="{D42A27DB-BD31-4B8C-83A1-F6EECF244321}">
                <p14:modId xmlns:p14="http://schemas.microsoft.com/office/powerpoint/2010/main" val="119748928"/>
              </p:ext>
            </p:extLst>
          </p:nvPr>
        </p:nvGraphicFramePr>
        <p:xfrm>
          <a:off x="114300" y="124916"/>
          <a:ext cx="8915400" cy="6132668"/>
        </p:xfrm>
        <a:graphic>
          <a:graphicData uri="http://schemas.openxmlformats.org/drawingml/2006/table">
            <a:tbl>
              <a:tblPr>
                <a:tableStyleId>{D7AC3CCA-C797-4891-BE02-D94E43425B78}</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40208">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ARGUMENTS FOR &amp; AGAINST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altLang="en-US" sz="320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PETRINE AUTHORSHIP</a:t>
                      </a:r>
                    </a:p>
                  </a:txBody>
                  <a:tcPr marT="45736" marB="45736"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1" i="0" u="none" strike="noStrike" cap="none" normalizeH="0" baseline="0" dirty="0">
                        <a:ln>
                          <a:noFill/>
                        </a:ln>
                        <a:solidFill>
                          <a:schemeClr val="bg2"/>
                        </a:solidFill>
                        <a:effectLst/>
                        <a:latin typeface="Calibri" panose="020F0502020204030204" pitchFamily="34" charset="0"/>
                      </a:endParaRPr>
                    </a:p>
                  </a:txBody>
                  <a:tcPr marT="45728" marB="45728" horzOverflow="overflow">
                    <a:solidFill>
                      <a:schemeClr val="tx1">
                        <a:lumMod val="95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CRITICISM</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ANSWER</a:t>
                      </a:r>
                    </a:p>
                  </a:txBody>
                  <a:tcPr marT="45726" marB="45726" anchor="ctr" horzOverflow="overflow"/>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Weak External Evidence</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(Not Cited by Church Fathers Until 3</a:t>
                      </a:r>
                      <a:r>
                        <a:rPr kumimoji="0" lang="en-US" sz="2400" b="1" u="none" strike="noStrike" kern="1200" cap="none" normalizeH="0" baseline="30000" dirty="0">
                          <a:ln>
                            <a:noFill/>
                          </a:ln>
                          <a:solidFill>
                            <a:srgbClr val="C00000"/>
                          </a:solidFill>
                          <a:effectLst/>
                          <a:latin typeface="Calibri" panose="020F0502020204030204" pitchFamily="34" charset="0"/>
                          <a:ea typeface="+mn-ea"/>
                          <a:cs typeface="Calibri" panose="020F0502020204030204" pitchFamily="34" charset="0"/>
                        </a:rPr>
                        <a:t>rd</a:t>
                      </a: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Century) </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Alternative reasons; Jude</a:t>
                      </a:r>
                    </a:p>
                  </a:txBody>
                  <a:tcPr marT="45726" marB="45726" horzOverflow="overflow"/>
                </a:tc>
                <a:extLst>
                  <a:ext uri="{0D108BD9-81ED-4DB2-BD59-A6C34878D82A}">
                    <a16:rowId xmlns:a16="http://schemas.microsoft.com/office/drawing/2014/main" val="10002"/>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Linguistic Differences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Used a Secretary for 1 Peter (5:12)</a:t>
                      </a:r>
                    </a:p>
                  </a:txBody>
                  <a:tcPr marT="45726" marB="45726" horzOverflow="overflow"/>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Different Ideas between 1 &amp; 2 Peter</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Different Purposes</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 between 1 &amp; 2 Peter</a:t>
                      </a:r>
                    </a:p>
                  </a:txBody>
                  <a:tcPr marT="45726" marB="45726" horzOverflow="overflow"/>
                </a:tc>
                <a:extLst>
                  <a:ext uri="{0D108BD9-81ED-4DB2-BD59-A6C34878D82A}">
                    <a16:rowId xmlns:a16="http://schemas.microsoft.com/office/drawing/2014/main" val="1000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Lived After Paul (2 Pet 3:15-16) </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“All” Means “Known” Pauline Documents </a:t>
                      </a:r>
                    </a:p>
                  </a:txBody>
                  <a:tcPr marT="45726" marB="45726" horzOverflow="overflow">
                    <a:solidFill>
                      <a:srgbClr val="FFFFCC"/>
                    </a:solidFill>
                  </a:tcPr>
                </a:tc>
                <a:extLst>
                  <a:ext uri="{0D108BD9-81ED-4DB2-BD59-A6C34878D82A}">
                    <a16:rowId xmlns:a16="http://schemas.microsoft.com/office/drawing/2014/main" val="1000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Passing of the fathers (2 Pet 3:4)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accent6">
                              <a:lumMod val="75000"/>
                            </a:schemeClr>
                          </a:solidFill>
                          <a:effectLst/>
                          <a:latin typeface="Calibri" panose="020F0502020204030204" pitchFamily="34" charset="0"/>
                          <a:ea typeface="+mn-ea"/>
                          <a:cs typeface="Calibri" panose="020F0502020204030204" pitchFamily="34" charset="0"/>
                        </a:rPr>
                        <a:t>Fathers = patriarchs (Rom 9:5)</a:t>
                      </a:r>
                    </a:p>
                  </a:txBody>
                  <a:tcPr marT="45726" marB="45726"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74308321"/>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1757</TotalTime>
  <Words>3041</Words>
  <Application>Microsoft Office PowerPoint</Application>
  <PresentationFormat>On-screen Show (4:3)</PresentationFormat>
  <Paragraphs>517</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Calibri</vt:lpstr>
      <vt:lpstr>Courier New</vt:lpstr>
      <vt:lpstr>Times New Roman</vt:lpstr>
      <vt:lpstr>Wingdings</vt:lpstr>
      <vt:lpstr>13_Azure</vt:lpstr>
      <vt:lpstr>2 Peter</vt:lpstr>
      <vt:lpstr>INTRODUCTORY MATTERS</vt:lpstr>
      <vt:lpstr>INTRODUCTORY MATTERS</vt:lpstr>
      <vt:lpstr>AUTHORSHIP</vt:lpstr>
      <vt:lpstr>PowerPoint Presentation</vt:lpstr>
      <vt:lpstr>PowerPoint Presentation</vt:lpstr>
      <vt:lpstr>PowerPoint Presentation</vt:lpstr>
      <vt:lpstr>PowerPoint Presentation</vt:lpstr>
      <vt:lpstr>PowerPoint Presentation</vt:lpstr>
      <vt:lpstr>ORDER OF PAUL’S LETTERS</vt:lpstr>
      <vt:lpstr>PowerPoint Presentation</vt:lpstr>
      <vt:lpstr>INTRODUCTORY MATTERS</vt:lpstr>
      <vt:lpstr>PETER’S BIOGRAPHY</vt:lpstr>
      <vt:lpstr>PETER’S BIOGRAPHY</vt:lpstr>
      <vt:lpstr>PETER’S BIOGRAPHY</vt:lpstr>
      <vt:lpstr>PETER’S BIOGRAPHY</vt:lpstr>
      <vt:lpstr>INTRODUCTORY MATTERS</vt:lpstr>
      <vt:lpstr>DATE (A.D. 64)</vt:lpstr>
      <vt:lpstr>DATE (A.D. 64)</vt:lpstr>
      <vt:lpstr>DATE (A.D. 64)</vt:lpstr>
      <vt:lpstr>PowerPoint Presentation</vt:lpstr>
      <vt:lpstr>DATE (A.D. 64)</vt:lpstr>
      <vt:lpstr>ORDER OF PAUL’S LETTERS</vt:lpstr>
      <vt:lpstr>DATE (A.D. 64)</vt:lpstr>
      <vt:lpstr>INTRODUCTORY MATTERS</vt:lpstr>
      <vt:lpstr>RECIPIENTS</vt:lpstr>
      <vt:lpstr>RECIPIENTS</vt:lpstr>
      <vt:lpstr>PowerPoint Presentation</vt:lpstr>
      <vt:lpstr>PowerPoint Presentation</vt:lpstr>
      <vt:lpstr>PowerPoint Presentation</vt:lpstr>
      <vt:lpstr>RECIPIENTS</vt:lpstr>
      <vt:lpstr>RECIPIENTS</vt:lpstr>
      <vt:lpstr>INTRODUCTORY MATTERS</vt:lpstr>
      <vt:lpstr>PowerPoint Presentation</vt:lpstr>
      <vt:lpstr>MAP OF NEAR EAST</vt:lpstr>
      <vt:lpstr>PowerPoint Presentation</vt:lpstr>
      <vt:lpstr>PowerPoint Presentation</vt:lpstr>
      <vt:lpstr>PowerPoint Presentation</vt:lpstr>
      <vt:lpstr>PowerPoint Presentation</vt:lpstr>
      <vt:lpstr>PLACE OF WRITING (1 PET 5:13)</vt:lpstr>
      <vt:lpstr>PLACE OF WRITING (1 PET 5:13)</vt:lpstr>
      <vt:lpstr>PowerPoint Presentation</vt:lpstr>
      <vt:lpstr>PowerPoint Presentation</vt:lpstr>
      <vt:lpstr>PLACE OF WRITING (1 PET 5:13)</vt:lpstr>
      <vt:lpstr>PowerPoint Presentation</vt:lpstr>
      <vt:lpstr>PLACE OF WRITING (1 PET 5:13)</vt:lpstr>
      <vt:lpstr>PowerPoint Presentation</vt:lpstr>
      <vt:lpstr>Babylon’s History After 539 B.C.</vt:lpstr>
      <vt:lpstr>Josephus Antiquities, 15.2.2</vt:lpstr>
      <vt:lpstr>Strabo, Geography, 16.1.5?</vt:lpstr>
      <vt:lpstr>PLACE OF WRITING (1 PET 5:13)</vt:lpstr>
      <vt:lpstr>INTRODUCTORY MATTERS</vt:lpstr>
      <vt:lpstr>FALSE TEACHERS ARE COMING!</vt:lpstr>
      <vt:lpstr>OCCASION FOR WRITING</vt:lpstr>
      <vt:lpstr>INTRODUCTORY MATTERS</vt:lpstr>
      <vt:lpstr>PURPOSE</vt:lpstr>
      <vt:lpstr>PowerPoint Presentation</vt:lpstr>
      <vt:lpstr>INTRODUCTORY MATTERS</vt:lpstr>
      <vt:lpstr>STRUCTURE</vt:lpstr>
      <vt:lpstr>INTRODUCTORY MATTERS</vt:lpstr>
      <vt:lpstr>MESSAGE</vt:lpstr>
      <vt:lpstr>INTRODUCTORY MATTERS</vt:lpstr>
      <vt:lpstr>UNIQUE CHARACTERISTICS</vt:lpstr>
      <vt:lpstr>Order of Paul’s Letters</vt:lpstr>
      <vt:lpstr>REMEMBRANCE</vt:lpstr>
      <vt:lpstr>CONCLUSION</vt:lpstr>
      <vt:lpstr>INTRODUCTORY MATTERS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Peter Introduction</dc:title>
  <dc:creator>A. Woods</dc:creator>
  <cp:lastModifiedBy>Jim McGowan</cp:lastModifiedBy>
  <cp:revision>84</cp:revision>
  <cp:lastPrinted>2020-01-08T14:38:13Z</cp:lastPrinted>
  <dcterms:created xsi:type="dcterms:W3CDTF">2008-02-23T18:28:51Z</dcterms:created>
  <dcterms:modified xsi:type="dcterms:W3CDTF">2020-01-08T14:38:24Z</dcterms:modified>
</cp:coreProperties>
</file>