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handoutMasterIdLst>
    <p:handoutMasterId r:id="rId60"/>
  </p:handoutMasterIdLst>
  <p:sldIdLst>
    <p:sldId id="5625" r:id="rId2"/>
    <p:sldId id="5627" r:id="rId3"/>
    <p:sldId id="273" r:id="rId4"/>
    <p:sldId id="323" r:id="rId5"/>
    <p:sldId id="257" r:id="rId6"/>
    <p:sldId id="324" r:id="rId7"/>
    <p:sldId id="258" r:id="rId8"/>
    <p:sldId id="326" r:id="rId9"/>
    <p:sldId id="261" r:id="rId10"/>
    <p:sldId id="5626" r:id="rId11"/>
    <p:sldId id="262" r:id="rId12"/>
    <p:sldId id="329" r:id="rId13"/>
    <p:sldId id="263" r:id="rId14"/>
    <p:sldId id="330" r:id="rId15"/>
    <p:sldId id="265" r:id="rId16"/>
    <p:sldId id="331" r:id="rId17"/>
    <p:sldId id="332" r:id="rId18"/>
    <p:sldId id="333" r:id="rId19"/>
    <p:sldId id="268" r:id="rId20"/>
    <p:sldId id="5915" r:id="rId21"/>
    <p:sldId id="334" r:id="rId22"/>
    <p:sldId id="5916" r:id="rId23"/>
    <p:sldId id="270" r:id="rId24"/>
    <p:sldId id="5917" r:id="rId25"/>
    <p:sldId id="2661" r:id="rId26"/>
    <p:sldId id="5918" r:id="rId27"/>
    <p:sldId id="5919" r:id="rId28"/>
    <p:sldId id="5920" r:id="rId29"/>
    <p:sldId id="5921" r:id="rId30"/>
    <p:sldId id="3538" r:id="rId31"/>
    <p:sldId id="351" r:id="rId32"/>
    <p:sldId id="5923" r:id="rId33"/>
    <p:sldId id="5924" r:id="rId34"/>
    <p:sldId id="5944" r:id="rId35"/>
    <p:sldId id="271" r:id="rId36"/>
    <p:sldId id="5927" r:id="rId37"/>
    <p:sldId id="5255" r:id="rId38"/>
    <p:sldId id="5928" r:id="rId39"/>
    <p:sldId id="5889" r:id="rId40"/>
    <p:sldId id="5945" r:id="rId41"/>
    <p:sldId id="272" r:id="rId42"/>
    <p:sldId id="5929" r:id="rId43"/>
    <p:sldId id="5888" r:id="rId44"/>
    <p:sldId id="5939" r:id="rId45"/>
    <p:sldId id="5941" r:id="rId46"/>
    <p:sldId id="5943" r:id="rId47"/>
    <p:sldId id="3738" r:id="rId48"/>
    <p:sldId id="5179" r:id="rId49"/>
    <p:sldId id="2307" r:id="rId50"/>
    <p:sldId id="5942" r:id="rId51"/>
    <p:sldId id="5930" r:id="rId52"/>
    <p:sldId id="5946" r:id="rId53"/>
    <p:sldId id="5947" r:id="rId54"/>
    <p:sldId id="5948" r:id="rId55"/>
    <p:sldId id="5602" r:id="rId56"/>
    <p:sldId id="336" r:id="rId57"/>
    <p:sldId id="275" r:id="rId5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0021"/>
    <a:srgbClr val="0000CC"/>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5294" autoAdjust="0"/>
  </p:normalViewPr>
  <p:slideViewPr>
    <p:cSldViewPr>
      <p:cViewPr varScale="1">
        <p:scale>
          <a:sx n="104" d="100"/>
          <a:sy n="104" d="100"/>
        </p:scale>
        <p:origin x="114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Demonology 006</a:t>
            </a:r>
          </a:p>
          <a:p>
            <a:pPr algn="ctr"/>
            <a:r>
              <a:rPr lang="en-US" dirty="0">
                <a:latin typeface="Calibri" panose="020F0502020204030204" pitchFamily="34" charset="0"/>
                <a:cs typeface="Calibri" panose="020F0502020204030204" pitchFamily="34" charset="0"/>
              </a:rPr>
              <a:t>01-05-2020</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1/2/2020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5638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 id="21474838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idx="4294967295"/>
          </p:nvPr>
        </p:nvSpPr>
        <p:spPr>
          <a:xfrm>
            <a:off x="685800" y="185738"/>
            <a:ext cx="7772400" cy="914400"/>
          </a:xfrm>
        </p:spPr>
        <p:txBody>
          <a:bodyPr/>
          <a:lstStyle/>
          <a:p>
            <a:pPr algn="ctr" eaLnBrk="1" hangingPunct="1"/>
            <a:r>
              <a:rPr lang="en-US" altLang="en-US" sz="4000" kern="1200" dirty="0">
                <a:effectLst>
                  <a:outerShdw blurRad="38100" dist="38100" dir="2700000" algn="tl">
                    <a:srgbClr val="000000"/>
                  </a:outerShdw>
                </a:effectLst>
                <a:cs typeface="Calibri" panose="020F0502020204030204" pitchFamily="34" charset="0"/>
              </a:rPr>
              <a:t>DEMONOLOGY</a:t>
            </a:r>
          </a:p>
        </p:txBody>
      </p:sp>
      <p:pic>
        <p:nvPicPr>
          <p:cNvPr id="5" name="Picture 3">
            <a:extLst>
              <a:ext uri="{FF2B5EF4-FFF2-40B4-BE49-F238E27FC236}">
                <a16:creationId xmlns:a16="http://schemas.microsoft.com/office/drawing/2014/main" id="{939ED66A-581B-458E-95E6-D4B5C16F604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5581650"/>
            <a:ext cx="786763"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Dr. </a:t>
            </a:r>
            <a:r>
              <a:rPr kumimoji="0" lang="en-US" altLang="en-US" sz="3200" b="0" i="0" u="none" strike="noStrike" kern="0" cap="none" spc="0" normalizeH="0" baseline="0" noProof="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Andy Woods</a:t>
            </a:r>
            <a:endPar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President – Chafer Theological Seminary</a:t>
            </a:r>
            <a:endParaRPr kumimoji="0" lang="en-US" altLang="en-US" sz="2000" b="0" i="0" u="none" strike="noStrike" kern="0" cap="none" spc="0" normalizeH="0" baseline="0" noProof="0" dirty="0">
              <a:ln>
                <a:noFill/>
              </a:ln>
              <a:solidFill>
                <a:srgbClr val="3333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6" name="Picture 2" descr="C:\Users\jamcg\AppData\Local\Temp\SNAGHTMLc818da.PNG">
            <a:extLst>
              <a:ext uri="{FF2B5EF4-FFF2-40B4-BE49-F238E27FC236}">
                <a16:creationId xmlns:a16="http://schemas.microsoft.com/office/drawing/2014/main" id="{5AC7C520-8284-4417-A179-4CCBB41E0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295400"/>
            <a:ext cx="6638925"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2067995530"/>
              </p:ext>
            </p:extLst>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2FDA35F6-2F57-4CBC-B067-6F24912D5DF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0374DB7-819C-42C4-889C-21024372E0E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Characteristics</a:t>
            </a:r>
            <a:endParaRPr lang="en-US" altLang="en-US" sz="4000" dirty="0">
              <a:effectLst>
                <a:outerShdw blurRad="38100" dist="38100" dir="2700000" algn="tl">
                  <a:srgbClr val="000000">
                    <a:alpha val="43137"/>
                  </a:srgbClr>
                </a:outerShdw>
              </a:effectLst>
            </a:endParaRPr>
          </a:p>
        </p:txBody>
      </p:sp>
      <p:sp>
        <p:nvSpPr>
          <p:cNvPr id="10243" name="Rectangle 3">
            <a:extLst>
              <a:ext uri="{FF2B5EF4-FFF2-40B4-BE49-F238E27FC236}">
                <a16:creationId xmlns:a16="http://schemas.microsoft.com/office/drawing/2014/main" id="{7D6992E7-0EDE-4228-AA7C-373D523AFDF5}"/>
              </a:ext>
            </a:extLst>
          </p:cNvPr>
          <p:cNvSpPr>
            <a:spLocks noGrp="1" noChangeArrowheads="1"/>
          </p:cNvSpPr>
          <p:nvPr>
            <p:ph type="body" idx="1"/>
          </p:nvPr>
        </p:nvSpPr>
        <p:spPr>
          <a:xfrm>
            <a:off x="457200" y="1143000"/>
            <a:ext cx="7162800" cy="54102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Spirits-Matt 8:16; Eph 6:12</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Corrupt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Unclean – Matt 10:1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Evil – Luke 7:21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Rulers of darkness in spiritual wickedness – Eph 6:12</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Degrees of wickedness – Matt 12:45</a:t>
            </a:r>
          </a:p>
        </p:txBody>
      </p:sp>
      <p:pic>
        <p:nvPicPr>
          <p:cNvPr id="4" name="Picture 2">
            <a:extLst>
              <a:ext uri="{FF2B5EF4-FFF2-40B4-BE49-F238E27FC236}">
                <a16:creationId xmlns:a16="http://schemas.microsoft.com/office/drawing/2014/main" id="{38CF2E74-0962-4013-89A6-1D489E7D72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54439" y="1524000"/>
            <a:ext cx="3060961"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31722F1A-FDBF-45D3-A815-CFDF207F547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8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B405578-A041-4E54-9351-F699406E4B0C}"/>
              </a:ext>
            </a:extLst>
          </p:cNvPr>
          <p:cNvSpPr>
            <a:spLocks noGrp="1" noChangeArrowheads="1"/>
          </p:cNvSpPr>
          <p:nvPr>
            <p:ph type="title"/>
          </p:nvPr>
        </p:nvSpPr>
        <p:spPr>
          <a:xfrm>
            <a:off x="685800" y="228600"/>
            <a:ext cx="7772400" cy="916709"/>
          </a:xfrm>
        </p:spPr>
        <p:txBody>
          <a:bodyPr/>
          <a:lstStyle/>
          <a:p>
            <a:pPr algn="ctr" eaLnBrk="1" hangingPunct="1"/>
            <a:r>
              <a:rPr lang="en-US" altLang="en-US" sz="3600" dirty="0">
                <a:effectLst>
                  <a:outerShdw blurRad="38100" dist="38100" dir="2700000" algn="tl">
                    <a:srgbClr val="000000">
                      <a:alpha val="43137"/>
                    </a:srgbClr>
                  </a:outerShdw>
                </a:effectLst>
              </a:rPr>
              <a:t>Powers</a:t>
            </a:r>
            <a:endParaRPr lang="en-US" altLang="en-US" dirty="0">
              <a:effectLst>
                <a:outerShdw blurRad="38100" dist="38100" dir="2700000" algn="tl">
                  <a:srgbClr val="000000">
                    <a:alpha val="43137"/>
                  </a:srgbClr>
                </a:outerShdw>
              </a:effectLst>
            </a:endParaRPr>
          </a:p>
        </p:txBody>
      </p:sp>
      <p:sp>
        <p:nvSpPr>
          <p:cNvPr id="11267" name="Rectangle 3">
            <a:extLst>
              <a:ext uri="{FF2B5EF4-FFF2-40B4-BE49-F238E27FC236}">
                <a16:creationId xmlns:a16="http://schemas.microsoft.com/office/drawing/2014/main" id="{4F7CE5D3-B587-479D-9844-37B190B73E6F}"/>
              </a:ext>
            </a:extLst>
          </p:cNvPr>
          <p:cNvSpPr>
            <a:spLocks noGrp="1" noChangeArrowheads="1"/>
          </p:cNvSpPr>
          <p:nvPr>
            <p:ph type="body" idx="1"/>
          </p:nvPr>
        </p:nvSpPr>
        <p:spPr>
          <a:xfrm>
            <a:off x="228600" y="1143000"/>
            <a:ext cx="8686800" cy="4918075"/>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Great strength (Mark 5:3-4; Acts 19:16) but not omnipotent (Dan 10:13)</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Superhuman intelligence (2 Sam. 14:20; Luke 8:28; 20:35-36) but not omniscient (Acts 19:15)</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Not confined by physical space or barriers (Mark 5:9) but not omnipresent (Mark 5:12)</a:t>
            </a:r>
          </a:p>
        </p:txBody>
      </p:sp>
      <p:pic>
        <p:nvPicPr>
          <p:cNvPr id="5" name="Picture 2" descr="C:\Users\jamcg\AppData\Local\Temp\SNAGHTMLc818da.PNG">
            <a:extLst>
              <a:ext uri="{FF2B5EF4-FFF2-40B4-BE49-F238E27FC236}">
                <a16:creationId xmlns:a16="http://schemas.microsoft.com/office/drawing/2014/main" id="{790A2B88-8A98-469E-B568-B4A82C0C1F9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34399" y="5059680"/>
            <a:ext cx="2875203" cy="1645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4B5FFFCC-AF68-4FB3-BA78-FFC7596B8F7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0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Works</a:t>
            </a:r>
            <a:endParaRPr lang="en-US" altLang="en-US" sz="4000" dirty="0">
              <a:effectLst>
                <a:outerShdw blurRad="38100" dist="38100" dir="2700000" algn="tl">
                  <a:srgbClr val="000000">
                    <a:alpha val="43137"/>
                  </a:srgbClr>
                </a:outerShdw>
              </a:effectLst>
            </a:endParaRP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763000" cy="54864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Satan’s lack of omnipresence (Job 1:7; 2:2) forces him to work through demons (Matt 12:24; 25:41; Rev 12:7; 2 Cor 12:7)</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Work in harmony with one another (Eph 6:11-12)</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Influence human government (Dan 10:13, 20)</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Promote false religion (1 Cor 10:20; 1 Tim 4:1)</a:t>
            </a:r>
          </a:p>
        </p:txBody>
      </p:sp>
      <p:pic>
        <p:nvPicPr>
          <p:cNvPr id="4" name="Picture 2" descr="C:\Users\jamcg\AppData\Local\Temp\SNAGHTMLc818da.PNG">
            <a:extLst>
              <a:ext uri="{FF2B5EF4-FFF2-40B4-BE49-F238E27FC236}">
                <a16:creationId xmlns:a16="http://schemas.microsoft.com/office/drawing/2014/main" id="{CA80D6F4-447F-4B8F-A224-623B7BB84F1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Works (cont’d)</a:t>
            </a: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229600" cy="33528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mind (Mark 5:3, 5)</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body (Matt 12:22; Mark 9:22; Luke 13:11, 16)</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Hinder believers’ prayers (Dan 10:12-20)</a:t>
            </a:r>
          </a:p>
        </p:txBody>
      </p:sp>
      <p:pic>
        <p:nvPicPr>
          <p:cNvPr id="5" name="Picture 2" descr="C:\Users\jamcg\AppData\Local\Temp\SNAGHTMLc818da.PNG">
            <a:extLst>
              <a:ext uri="{FF2B5EF4-FFF2-40B4-BE49-F238E27FC236}">
                <a16:creationId xmlns:a16="http://schemas.microsoft.com/office/drawing/2014/main" id="{F5820896-F5BA-4FE0-957D-87B6B232BE1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5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578614362"/>
              </p:ext>
            </p:extLst>
          </p:nvPr>
        </p:nvGraphicFramePr>
        <p:xfrm>
          <a:off x="76200" y="304800"/>
          <a:ext cx="8991600" cy="62484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83022562"/>
                    </a:ext>
                  </a:extLst>
                </a:gridCol>
                <a:gridCol w="3200400">
                  <a:extLst>
                    <a:ext uri="{9D8B030D-6E8A-4147-A177-3AD203B41FA5}">
                      <a16:colId xmlns:a16="http://schemas.microsoft.com/office/drawing/2014/main" val="1397627422"/>
                    </a:ext>
                  </a:extLst>
                </a:gridCol>
                <a:gridCol w="3733800">
                  <a:extLst>
                    <a:ext uri="{9D8B030D-6E8A-4147-A177-3AD203B41FA5}">
                      <a16:colId xmlns:a16="http://schemas.microsoft.com/office/drawing/2014/main" val="3861418638"/>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 Works</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NAME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DEFINITION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SCRIPTURE</a:t>
                      </a:r>
                    </a:p>
                  </a:txBody>
                  <a:tcPr marT="45726" marB="45726" anchor="ctr" horzOverflow="overflow"/>
                </a:tc>
                <a:extLst>
                  <a:ext uri="{0D108BD9-81ED-4DB2-BD59-A6C34878D82A}">
                    <a16:rowId xmlns:a16="http://schemas.microsoft.com/office/drawing/2014/main" val="1624996199"/>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chemeClr val="bg2"/>
                          </a:solidFill>
                          <a:effectLst/>
                          <a:latin typeface="Calibri" panose="020F0502020204030204" pitchFamily="34" charset="0"/>
                        </a:rPr>
                        <a:t>Divination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Fortune telling</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18:10; Acts 16:16</a:t>
                      </a:r>
                    </a:p>
                  </a:txBody>
                  <a:tcPr marT="45726" marB="45726" anchor="ctr" horzOverflow="overflow"/>
                </a:tc>
                <a:extLst>
                  <a:ext uri="{0D108BD9-81ED-4DB2-BD59-A6C34878D82A}">
                    <a16:rowId xmlns:a16="http://schemas.microsoft.com/office/drawing/2014/main" val="3636852434"/>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Spiritism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Contacting the dead</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3808086373"/>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Magic</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Performance of miraculous powers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4167479987"/>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err="1">
                          <a:ln>
                            <a:noFill/>
                          </a:ln>
                          <a:solidFill>
                            <a:schemeClr val="bg2"/>
                          </a:solidFill>
                          <a:effectLst/>
                          <a:latin typeface="Calibri" panose="020F0502020204030204" pitchFamily="34" charset="0"/>
                          <a:ea typeface="+mn-ea"/>
                          <a:cs typeface="+mn-cs"/>
                        </a:rPr>
                        <a:t>Pharamkeia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Illicit drug use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Rev 9:20-21; 18:2, 23</a:t>
                      </a:r>
                    </a:p>
                  </a:txBody>
                  <a:tcPr marT="45726" marB="45726" anchor="ctr" horzOverflow="overflow"/>
                </a:tc>
                <a:extLst>
                  <a:ext uri="{0D108BD9-81ED-4DB2-BD59-A6C34878D82A}">
                    <a16:rowId xmlns:a16="http://schemas.microsoft.com/office/drawing/2014/main" val="4253275423"/>
                  </a:ext>
                </a:extLst>
              </a:tr>
            </a:tbl>
          </a:graphicData>
        </a:graphic>
      </p:graphicFrame>
    </p:spTree>
    <p:extLst>
      <p:ext uri="{BB962C8B-B14F-4D97-AF65-F5344CB8AC3E}">
        <p14:creationId xmlns:p14="http://schemas.microsoft.com/office/powerpoint/2010/main" val="300368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6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D2F0E0-4C32-4A51-907A-2F1640D2F31A}"/>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7. Demon Possession</a:t>
            </a:r>
          </a:p>
        </p:txBody>
      </p:sp>
      <p:sp>
        <p:nvSpPr>
          <p:cNvPr id="17411" name="Rectangle 3">
            <a:extLst>
              <a:ext uri="{FF2B5EF4-FFF2-40B4-BE49-F238E27FC236}">
                <a16:creationId xmlns:a16="http://schemas.microsoft.com/office/drawing/2014/main" id="{7FF3FEE8-1B09-4986-96FF-CD4DE40D0F1D}"/>
              </a:ext>
            </a:extLst>
          </p:cNvPr>
          <p:cNvSpPr>
            <a:spLocks noGrp="1" noChangeArrowheads="1"/>
          </p:cNvSpPr>
          <p:nvPr>
            <p:ph type="body" idx="1"/>
          </p:nvPr>
        </p:nvSpPr>
        <p:spPr>
          <a:xfrm>
            <a:off x="647700" y="1447800"/>
            <a:ext cx="7848600" cy="4918075"/>
          </a:xfrm>
        </p:spPr>
        <p:txBody>
          <a:bodyPr/>
          <a:lstStyle/>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Definition</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Balance – Human evil is not all attributable to Satan/demons –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17:9; Matt 15:19ff; Rev 20:7-9;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14:16-18</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Characteristics</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Demon possession &amp; the believer</a:t>
            </a:r>
          </a:p>
        </p:txBody>
      </p:sp>
      <p:pic>
        <p:nvPicPr>
          <p:cNvPr id="4" name="Picture 2" descr="C:\Users\jamcg\AppData\Local\Temp\SNAGHTMLc818da.PNG">
            <a:extLst>
              <a:ext uri="{FF2B5EF4-FFF2-40B4-BE49-F238E27FC236}">
                <a16:creationId xmlns:a16="http://schemas.microsoft.com/office/drawing/2014/main" id="{E5AE9E51-E50C-4322-BBF0-E4AE79C4AC7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1295400"/>
            <a:ext cx="3061561"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D2F0E0-4C32-4A51-907A-2F1640D2F31A}"/>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7. Demon Possession</a:t>
            </a:r>
          </a:p>
        </p:txBody>
      </p:sp>
      <p:sp>
        <p:nvSpPr>
          <p:cNvPr id="17411" name="Rectangle 3">
            <a:extLst>
              <a:ext uri="{FF2B5EF4-FFF2-40B4-BE49-F238E27FC236}">
                <a16:creationId xmlns:a16="http://schemas.microsoft.com/office/drawing/2014/main" id="{7FF3FEE8-1B09-4986-96FF-CD4DE40D0F1D}"/>
              </a:ext>
            </a:extLst>
          </p:cNvPr>
          <p:cNvSpPr>
            <a:spLocks noGrp="1" noChangeArrowheads="1"/>
          </p:cNvSpPr>
          <p:nvPr>
            <p:ph type="body" idx="1"/>
          </p:nvPr>
        </p:nvSpPr>
        <p:spPr>
          <a:xfrm>
            <a:off x="647700" y="1447800"/>
            <a:ext cx="7848600" cy="4918075"/>
          </a:xfrm>
        </p:spPr>
        <p:txBody>
          <a:bodyPr/>
          <a:lstStyle/>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Definition</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Balance – Human evil is not all attributable to Satan/demons –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17:9; Matt 15:19ff; Rev 20:7-9;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14:16-18</a:t>
            </a:r>
          </a:p>
          <a:p>
            <a:pPr marL="514350" indent="-514350" algn="just"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Characteristics</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Demon possession &amp; the believer</a:t>
            </a:r>
          </a:p>
        </p:txBody>
      </p:sp>
      <p:pic>
        <p:nvPicPr>
          <p:cNvPr id="4" name="Picture 2" descr="C:\Users\jamcg\AppData\Local\Temp\SNAGHTMLc818da.PNG">
            <a:extLst>
              <a:ext uri="{FF2B5EF4-FFF2-40B4-BE49-F238E27FC236}">
                <a16:creationId xmlns:a16="http://schemas.microsoft.com/office/drawing/2014/main" id="{E5AE9E51-E50C-4322-BBF0-E4AE79C4AC7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1295400"/>
            <a:ext cx="306156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92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4043042359"/>
              </p:ext>
            </p:extLst>
          </p:nvPr>
        </p:nvGraphicFramePr>
        <p:xfrm>
          <a:off x="182880" y="173063"/>
          <a:ext cx="8778240" cy="6511875"/>
        </p:xfrm>
        <a:graphic>
          <a:graphicData uri="http://schemas.openxmlformats.org/drawingml/2006/table">
            <a:tbl>
              <a:tblPr firstRow="1" bandRow="1">
                <a:tableStyleId>{073A0DAA-6AF3-43AB-8588-CEC1D06C72B9}</a:tableStyleId>
              </a:tblPr>
              <a:tblGrid>
                <a:gridCol w="2560320">
                  <a:extLst>
                    <a:ext uri="{9D8B030D-6E8A-4147-A177-3AD203B41FA5}">
                      <a16:colId xmlns:a16="http://schemas.microsoft.com/office/drawing/2014/main" val="4083022562"/>
                    </a:ext>
                  </a:extLst>
                </a:gridCol>
                <a:gridCol w="1828800">
                  <a:extLst>
                    <a:ext uri="{9D8B030D-6E8A-4147-A177-3AD203B41FA5}">
                      <a16:colId xmlns:a16="http://schemas.microsoft.com/office/drawing/2014/main" val="1764787825"/>
                    </a:ext>
                  </a:extLst>
                </a:gridCol>
                <a:gridCol w="2560320">
                  <a:extLst>
                    <a:ext uri="{9D8B030D-6E8A-4147-A177-3AD203B41FA5}">
                      <a16:colId xmlns:a16="http://schemas.microsoft.com/office/drawing/2014/main" val="1397627422"/>
                    </a:ext>
                  </a:extLst>
                </a:gridCol>
                <a:gridCol w="1828800">
                  <a:extLst>
                    <a:ext uri="{9D8B030D-6E8A-4147-A177-3AD203B41FA5}">
                      <a16:colId xmlns:a16="http://schemas.microsoft.com/office/drawing/2014/main" val="647860709"/>
                    </a:ext>
                  </a:extLst>
                </a:gridCol>
              </a:tblGrid>
              <a:tr h="1523999">
                <a:tc gridSpan="4">
                  <a:txBody>
                    <a:bodyPr/>
                    <a:lstStyle/>
                    <a:p>
                      <a:pPr marL="0" marR="0" lvl="0" indent="0" algn="ctr" defTabSz="914400" rtl="0" eaLnBrk="1" fontAlgn="base" latinLnBrk="0" hangingPunct="1">
                        <a:lnSpc>
                          <a:spcPct val="100000"/>
                        </a:lnSpc>
                        <a:spcBef>
                          <a:spcPts val="0"/>
                        </a:spcBef>
                        <a:spcAft>
                          <a:spcPts val="600"/>
                        </a:spcAft>
                        <a:buClr>
                          <a:schemeClr val="tx2"/>
                        </a:buClr>
                        <a:buSzPct val="75000"/>
                        <a:buFont typeface="Wingdings" pitchFamily="2" charset="2"/>
                        <a:buNone/>
                        <a:tabLst/>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Demon Possession</a:t>
                      </a:r>
                      <a:b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b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Matt 8:28-34; </a:t>
                      </a:r>
                      <a:r>
                        <a:rPr kumimoji="0" lang="en-US" alt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mj-cs"/>
                        </a:rPr>
                        <a:t>Mark 5:1-20</a:t>
                      </a: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 9:17-29; Luke 8:26-39</a:t>
                      </a:r>
                      <a:endParaRPr kumimoji="0" lang="en-US" sz="28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a:p>
                  </a:txBody>
                  <a:tcPr/>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698299">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sng" strike="noStrike" kern="1200" cap="none" normalizeH="0" baseline="0" noProof="0" dirty="0">
                          <a:ln>
                            <a:noFill/>
                          </a:ln>
                          <a:solidFill>
                            <a:srgbClr val="0000CC"/>
                          </a:solidFill>
                          <a:effectLst/>
                          <a:latin typeface="Calibri" panose="020F0502020204030204" pitchFamily="34" charset="0"/>
                          <a:ea typeface="+mn-ea"/>
                          <a:cs typeface="+mn-cs"/>
                        </a:rPr>
                        <a:t>MANIFESTATION</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sng" strike="noStrike" kern="1200" cap="none" normalizeH="0" baseline="0" noProof="0" dirty="0">
                          <a:ln>
                            <a:noFill/>
                          </a:ln>
                          <a:solidFill>
                            <a:srgbClr val="0000CC"/>
                          </a:solidFill>
                          <a:effectLst/>
                          <a:latin typeface="Calibri" panose="020F0502020204030204" pitchFamily="34" charset="0"/>
                          <a:ea typeface="+mn-ea"/>
                          <a:cs typeface="+mn-cs"/>
                        </a:rPr>
                        <a:t>VERSES</a:t>
                      </a:r>
                    </a:p>
                  </a:txBody>
                  <a:tcPr marT="45726" marB="4572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normalizeH="0" baseline="0" noProof="0" dirty="0">
                          <a:ln>
                            <a:noFill/>
                          </a:ln>
                          <a:solidFill>
                            <a:srgbClr val="C00000"/>
                          </a:solidFill>
                          <a:effectLst/>
                          <a:latin typeface="Calibri" panose="020F0502020204030204" pitchFamily="34" charset="0"/>
                          <a:ea typeface="+mn-ea"/>
                          <a:cs typeface="+mn-cs"/>
                        </a:rPr>
                        <a:t>MANIFESTATION</a:t>
                      </a:r>
                    </a:p>
                  </a:txBody>
                  <a:tcPr marT="45726" marB="4572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normalizeH="0" baseline="0" noProof="0" dirty="0">
                          <a:ln>
                            <a:noFill/>
                          </a:ln>
                          <a:solidFill>
                            <a:srgbClr val="C00000"/>
                          </a:solidFill>
                          <a:effectLst/>
                          <a:latin typeface="Calibri" panose="020F0502020204030204" pitchFamily="34" charset="0"/>
                          <a:ea typeface="+mn-ea"/>
                          <a:cs typeface="+mn-cs"/>
                        </a:rPr>
                        <a:t>VERSES</a:t>
                      </a:r>
                    </a:p>
                  </a:txBody>
                  <a:tcPr marT="45726" marB="45726" anchor="ctr" horzOverflow="overflow"/>
                </a:tc>
                <a:extLst>
                  <a:ext uri="{0D108BD9-81ED-4DB2-BD59-A6C34878D82A}">
                    <a16:rowId xmlns:a16="http://schemas.microsoft.com/office/drawing/2014/main" val="462828676"/>
                  </a:ext>
                </a:extLst>
              </a:tr>
              <a:tr h="698299">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Strength</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5:2-4</a:t>
                      </a:r>
                    </a:p>
                  </a:txBody>
                  <a:tcPr marT="45726" marB="45726" anchor="ctr" horzOverflow="overflow"/>
                </a:tc>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Insight</a:t>
                      </a:r>
                    </a:p>
                  </a:txBody>
                  <a:tcPr marT="45726" marB="4572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5:5</a:t>
                      </a:r>
                    </a:p>
                  </a:txBody>
                  <a:tcPr marT="45726" marB="45726" anchor="ctr" horzOverflow="overflow"/>
                </a:tc>
                <a:extLst>
                  <a:ext uri="{0D108BD9-81ED-4DB2-BD59-A6C34878D82A}">
                    <a16:rowId xmlns:a16="http://schemas.microsoft.com/office/drawing/2014/main" val="1624996199"/>
                  </a:ext>
                </a:extLst>
              </a:tr>
              <a:tr h="698299">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Withdrawn</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a:ln>
                            <a:noFill/>
                          </a:ln>
                          <a:solidFill>
                            <a:srgbClr val="0000CC"/>
                          </a:solidFill>
                          <a:effectLst/>
                          <a:latin typeface="Calibri" panose="020F0502020204030204" pitchFamily="34" charset="0"/>
                          <a:ea typeface="+mn-ea"/>
                          <a:cs typeface="+mn-cs"/>
                        </a:rPr>
                        <a:t>5:2</a:t>
                      </a:r>
                      <a:endPar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endParaRPr>
                    </a:p>
                  </a:txBody>
                  <a:tcPr marT="45726" marB="45726" anchor="ctr" horzOverflow="overflow"/>
                </a:tc>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Voice alterations</a:t>
                      </a:r>
                    </a:p>
                  </a:txBody>
                  <a:tcPr marT="45726" marB="45726" anchor="ctr" horzOverflow="overflow"/>
                </a:tc>
                <a:tc>
                  <a:txBody>
                    <a:bodyPr/>
                    <a:lstStyle/>
                    <a:p>
                      <a:pPr marL="117475"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5:7</a:t>
                      </a:r>
                    </a:p>
                  </a:txBody>
                  <a:tcPr marT="45726" marB="45726" anchor="ctr" horzOverflow="overflow"/>
                </a:tc>
                <a:extLst>
                  <a:ext uri="{0D108BD9-81ED-4DB2-BD59-A6C34878D82A}">
                    <a16:rowId xmlns:a16="http://schemas.microsoft.com/office/drawing/2014/main" val="704247164"/>
                  </a:ext>
                </a:extLst>
              </a:tr>
              <a:tr h="897826">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Rage</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5:5</a:t>
                      </a:r>
                    </a:p>
                  </a:txBody>
                  <a:tcPr marT="45726" marB="45726" anchor="ctr" horzOverflow="overflow"/>
                </a:tc>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Seizures &amp; mouth foaming</a:t>
                      </a:r>
                    </a:p>
                  </a:txBody>
                  <a:tcPr marT="45726" marB="45726" anchor="ctr" horzOverflow="overflow"/>
                </a:tc>
                <a:tc>
                  <a:txBody>
                    <a:bodyPr/>
                    <a:lstStyle/>
                    <a:p>
                      <a:pPr marL="117475"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Mark 9:18</a:t>
                      </a:r>
                    </a:p>
                  </a:txBody>
                  <a:tcPr marT="45726" marB="45726" anchor="ctr" horzOverflow="overflow"/>
                </a:tc>
                <a:extLst>
                  <a:ext uri="{0D108BD9-81ED-4DB2-BD59-A6C34878D82A}">
                    <a16:rowId xmlns:a16="http://schemas.microsoft.com/office/drawing/2014/main" val="737387948"/>
                  </a:ext>
                </a:extLst>
              </a:tr>
              <a:tr h="698299">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Split personality</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5:6-7</a:t>
                      </a:r>
                    </a:p>
                  </a:txBody>
                  <a:tcPr marT="45726" marB="45726" anchor="ctr" horzOverflow="overflow"/>
                </a:tc>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Uncleanness</a:t>
                      </a:r>
                    </a:p>
                  </a:txBody>
                  <a:tcPr marT="45726" marB="45726" anchor="ctr" horzOverflow="overflow"/>
                </a:tc>
                <a:tc>
                  <a:txBody>
                    <a:bodyPr/>
                    <a:lstStyle/>
                    <a:p>
                      <a:pPr marL="117475"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Luke 8:27</a:t>
                      </a:r>
                    </a:p>
                  </a:txBody>
                  <a:tcPr marT="45726" marB="45726" anchor="ctr" horzOverflow="overflow"/>
                </a:tc>
                <a:extLst>
                  <a:ext uri="{0D108BD9-81ED-4DB2-BD59-A6C34878D82A}">
                    <a16:rowId xmlns:a16="http://schemas.microsoft.com/office/drawing/2014/main" val="2407458434"/>
                  </a:ext>
                </a:extLst>
              </a:tr>
              <a:tr h="1296854">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Resistance against spiritual things</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5:7</a:t>
                      </a:r>
                    </a:p>
                  </a:txBody>
                  <a:tcPr marT="45726" marB="45726" anchor="ctr" horzOverflow="overflow"/>
                </a:tc>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Suicidal tendencies</a:t>
                      </a:r>
                    </a:p>
                  </a:txBody>
                  <a:tcPr marT="45726" marB="45726" anchor="ctr" horzOverflow="overflow"/>
                </a:tc>
                <a:tc>
                  <a:txBody>
                    <a:bodyPr/>
                    <a:lstStyle/>
                    <a:p>
                      <a:pPr marL="117475"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5:5</a:t>
                      </a:r>
                    </a:p>
                  </a:txBody>
                  <a:tcPr marT="45726" marB="45726" anchor="ctr" horzOverflow="overflow"/>
                </a:tc>
                <a:extLst>
                  <a:ext uri="{0D108BD9-81ED-4DB2-BD59-A6C34878D82A}">
                    <a16:rowId xmlns:a16="http://schemas.microsoft.com/office/drawing/2014/main" val="2922006793"/>
                  </a:ext>
                </a:extLst>
              </a:tr>
            </a:tbl>
          </a:graphicData>
        </a:graphic>
      </p:graphicFrame>
    </p:spTree>
    <p:extLst>
      <p:ext uri="{BB962C8B-B14F-4D97-AF65-F5344CB8AC3E}">
        <p14:creationId xmlns:p14="http://schemas.microsoft.com/office/powerpoint/2010/main" val="33952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D2F0E0-4C32-4A51-907A-2F1640D2F31A}"/>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7. Demon Possession</a:t>
            </a:r>
          </a:p>
        </p:txBody>
      </p:sp>
      <p:sp>
        <p:nvSpPr>
          <p:cNvPr id="17411" name="Rectangle 3">
            <a:extLst>
              <a:ext uri="{FF2B5EF4-FFF2-40B4-BE49-F238E27FC236}">
                <a16:creationId xmlns:a16="http://schemas.microsoft.com/office/drawing/2014/main" id="{7FF3FEE8-1B09-4986-96FF-CD4DE40D0F1D}"/>
              </a:ext>
            </a:extLst>
          </p:cNvPr>
          <p:cNvSpPr>
            <a:spLocks noGrp="1" noChangeArrowheads="1"/>
          </p:cNvSpPr>
          <p:nvPr>
            <p:ph type="body" idx="1"/>
          </p:nvPr>
        </p:nvSpPr>
        <p:spPr>
          <a:xfrm>
            <a:off x="647700" y="1447800"/>
            <a:ext cx="7848600" cy="4918075"/>
          </a:xfrm>
        </p:spPr>
        <p:txBody>
          <a:bodyPr/>
          <a:lstStyle/>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Definition</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Balance – Human evil is not all attributable to Satan/demons –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17:9; Matt 15:19ff; Rev 20:7-9;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14:16-18</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Characteristics</a:t>
            </a:r>
          </a:p>
          <a:p>
            <a:pPr marL="514350" indent="-514350" algn="just"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Demon possession &amp; the believer</a:t>
            </a:r>
          </a:p>
        </p:txBody>
      </p:sp>
      <p:pic>
        <p:nvPicPr>
          <p:cNvPr id="4" name="Picture 2" descr="C:\Users\jamcg\AppData\Local\Temp\SNAGHTMLc818da.PNG">
            <a:extLst>
              <a:ext uri="{FF2B5EF4-FFF2-40B4-BE49-F238E27FC236}">
                <a16:creationId xmlns:a16="http://schemas.microsoft.com/office/drawing/2014/main" id="{E5AE9E51-E50C-4322-BBF0-E4AE79C4AC7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1295400"/>
            <a:ext cx="306156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3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36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1 Cor 6:19; John 14:16-17; 1 John 4:4</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36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ea typeface="+mn-ea"/>
                <a:cs typeface="+mn-cs"/>
              </a:rPr>
              <a:t>1 Cor 6:19; John 14:16-17; 1 John 4:4</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extLst>
      <p:ext uri="{BB962C8B-B14F-4D97-AF65-F5344CB8AC3E}">
        <p14:creationId xmlns:p14="http://schemas.microsoft.com/office/powerpoint/2010/main" val="726282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1375FE-6A4E-47D7-968E-F4B55E8F1DF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Him or know Him,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Him because He abides with you and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3F26DF9-C4BA-41C3-8A68-A8645E4E27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53173" y="3710940"/>
            <a:ext cx="1237658" cy="1165860"/>
          </a:xfrm>
          <a:prstGeom prst="rect">
            <a:avLst/>
          </a:prstGeom>
        </p:spPr>
      </p:pic>
    </p:spTree>
    <p:extLst>
      <p:ext uri="{BB962C8B-B14F-4D97-AF65-F5344CB8AC3E}">
        <p14:creationId xmlns:p14="http://schemas.microsoft.com/office/powerpoint/2010/main" val="5733365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36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Cor 6:19; John 14:16-17; 1 John 4:4</a:t>
            </a:r>
          </a:p>
          <a:p>
            <a:pPr marL="914400" lvl="1"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ea typeface="+mn-ea"/>
                <a:cs typeface="+mn-cs"/>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extLst>
      <p:ext uri="{BB962C8B-B14F-4D97-AF65-F5344CB8AC3E}">
        <p14:creationId xmlns:p14="http://schemas.microsoft.com/office/powerpoint/2010/main" val="224571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36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Cor 6:19; John 14:16-17; 1 John 4:4</a:t>
            </a:r>
          </a:p>
          <a:p>
            <a:pPr marL="914400" lvl="1"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ea typeface="+mn-ea"/>
                <a:cs typeface="+mn-cs"/>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b="1" u="sng" dirty="0">
                <a:solidFill>
                  <a:srgbClr val="FFFFCC"/>
                </a:solidFill>
                <a:effectLst>
                  <a:outerShdw blurRad="38100" dist="38100" dir="2700000" algn="tl">
                    <a:srgbClr val="000000">
                      <a:alpha val="43137"/>
                    </a:srgbClr>
                  </a:outerShdw>
                </a:effectLst>
                <a:ea typeface="+mn-ea"/>
                <a:cs typeface="+mn-cs"/>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extLst>
      <p:ext uri="{BB962C8B-B14F-4D97-AF65-F5344CB8AC3E}">
        <p14:creationId xmlns:p14="http://schemas.microsoft.com/office/powerpoint/2010/main" val="3827041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36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Cor 6:19; John 14:16-17; 1 John 4:4</a:t>
            </a:r>
          </a:p>
          <a:p>
            <a:pPr marL="914400" lvl="1"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ea typeface="+mn-ea"/>
                <a:cs typeface="+mn-cs"/>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b="1" u="sng" dirty="0">
                <a:solidFill>
                  <a:srgbClr val="FFFFCC"/>
                </a:solidFill>
                <a:effectLst>
                  <a:outerShdw blurRad="38100" dist="38100" dir="2700000" algn="tl">
                    <a:srgbClr val="000000">
                      <a:alpha val="43137"/>
                    </a:srgbClr>
                  </a:outerShdw>
                </a:effectLst>
                <a:ea typeface="+mn-ea"/>
                <a:cs typeface="+mn-cs"/>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extLst>
      <p:ext uri="{BB962C8B-B14F-4D97-AF65-F5344CB8AC3E}">
        <p14:creationId xmlns:p14="http://schemas.microsoft.com/office/powerpoint/2010/main" val="2612152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36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Cor 6:19; John 14:16-17; 1 John 4:4</a:t>
            </a:r>
          </a:p>
          <a:p>
            <a:pPr marL="914400" lvl="1"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ea typeface="+mn-ea"/>
                <a:cs typeface="+mn-cs"/>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b="1" u="sng" dirty="0">
                <a:solidFill>
                  <a:srgbClr val="FFFFCC"/>
                </a:solidFill>
                <a:effectLst>
                  <a:outerShdw blurRad="38100" dist="38100" dir="2700000" algn="tl">
                    <a:srgbClr val="000000">
                      <a:alpha val="43137"/>
                    </a:srgbClr>
                  </a:outerShdw>
                </a:effectLst>
                <a:ea typeface="+mn-ea"/>
                <a:cs typeface="+mn-cs"/>
              </a:rPr>
              <a:t>Generation curses</a:t>
            </a:r>
            <a:r>
              <a:rPr lang="en-US" altLang="en-US" b="1" dirty="0">
                <a:solidFill>
                  <a:srgbClr val="FFFFCC"/>
                </a:solidFill>
                <a:effectLst>
                  <a:outerShdw blurRad="38100" dist="38100" dir="2700000" algn="tl">
                    <a:srgbClr val="000000">
                      <a:alpha val="43137"/>
                    </a:srgbClr>
                  </a:outerShdw>
                </a:effectLst>
                <a:ea typeface="+mn-ea"/>
                <a:cs typeface="+mn-cs"/>
              </a:rPr>
              <a:t>?</a:t>
            </a:r>
          </a:p>
        </p:txBody>
      </p:sp>
    </p:spTree>
    <p:extLst>
      <p:ext uri="{BB962C8B-B14F-4D97-AF65-F5344CB8AC3E}">
        <p14:creationId xmlns:p14="http://schemas.microsoft.com/office/powerpoint/2010/main" val="343453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5" name="Picture 2" descr="C:\Users\jamcg\AppData\Local\Temp\SNAGHTMLc818da.PNG">
            <a:extLst>
              <a:ext uri="{FF2B5EF4-FFF2-40B4-BE49-F238E27FC236}">
                <a16:creationId xmlns:a16="http://schemas.microsoft.com/office/drawing/2014/main" id="{BA757551-A227-4D6D-AD3D-49D81C93B1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68A641-62F6-4D65-B5C6-414DAE042AA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99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342900" y="228600"/>
            <a:ext cx="8458200" cy="914400"/>
          </a:xfrm>
        </p:spPr>
        <p:txBody>
          <a:bodyPr/>
          <a:lstStyle/>
          <a:p>
            <a:pPr algn="ctr" eaLnBrk="1" hangingPunct="1"/>
            <a:r>
              <a:rPr lang="en-US" altLang="en-US" sz="36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552450" y="1371600"/>
            <a:ext cx="8039100" cy="4648200"/>
          </a:xfrm>
        </p:spPr>
        <p:txBody>
          <a:bodyPr/>
          <a:lstStyle/>
          <a:p>
            <a:pPr marL="461963"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Oppression? Yes!</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a:t>
            </a:r>
            <a:r>
              <a:rPr lang="en-US" altLang="en-US" dirty="0" err="1">
                <a:effectLst>
                  <a:outerShdw blurRad="38100" dist="38100" dir="2700000" algn="tl">
                    <a:srgbClr val="000000">
                      <a:alpha val="43137"/>
                    </a:srgbClr>
                  </a:outerShdw>
                </a:effectLst>
                <a:ea typeface="+mn-ea"/>
                <a:cs typeface="+mn-cs"/>
              </a:rPr>
              <a:t>Chr</a:t>
            </a:r>
            <a:r>
              <a:rPr lang="en-US" altLang="en-US" dirty="0">
                <a:effectLst>
                  <a:outerShdw blurRad="38100" dist="38100" dir="2700000" algn="tl">
                    <a:srgbClr val="000000">
                      <a:alpha val="43137"/>
                    </a:srgbClr>
                  </a:outerShdw>
                </a:effectLst>
                <a:ea typeface="+mn-ea"/>
                <a:cs typeface="+mn-cs"/>
              </a:rPr>
              <a:t> 21:1; Luke 13:11, 16; Matt 16:23; Acts 5:3-4; 2 Cor 12:7; Eph 6:12</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Temporary</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Not loss of salvation</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Sometimes the believer opens the door to oppression (Eph 4:26-27)</a:t>
            </a:r>
          </a:p>
        </p:txBody>
      </p:sp>
    </p:spTree>
    <p:extLst>
      <p:ext uri="{BB962C8B-B14F-4D97-AF65-F5344CB8AC3E}">
        <p14:creationId xmlns:p14="http://schemas.microsoft.com/office/powerpoint/2010/main" val="366243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1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rPr>
              <a:t>Believer’s responsibility</a:t>
            </a:r>
            <a:endParaRPr lang="en-US" dirty="0">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4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rPr>
              <a:t>Believer’s responsibility</a:t>
            </a:r>
            <a:endParaRPr lang="en-US" dirty="0">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89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1600200"/>
            <a:ext cx="8039100" cy="4460875"/>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God’s responsibility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restraint (Job 1:12; 2:6; 2 </a:t>
            </a:r>
            <a:r>
              <a:rPr lang="en-US" dirty="0" err="1">
                <a:effectLst>
                  <a:outerShdw blurRad="38100" dist="38100" dir="2700000" algn="tl">
                    <a:srgbClr val="000000">
                      <a:alpha val="43137"/>
                    </a:srgbClr>
                  </a:outerShdw>
                </a:effectLst>
              </a:rPr>
              <a:t>Thess</a:t>
            </a:r>
            <a:r>
              <a:rPr lang="en-US" dirty="0">
                <a:effectLst>
                  <a:outerShdw blurRad="38100" dist="38100" dir="2700000" algn="tl">
                    <a:srgbClr val="000000">
                      <a:alpha val="43137"/>
                    </a:srgbClr>
                  </a:outerShdw>
                </a:effectLst>
              </a:rPr>
              <a:t> 2:6; 1 John 5:18)</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intercession (John 17:15; Rom 8:34; Heb 7:25)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1600200"/>
            <a:ext cx="8039100" cy="4460875"/>
          </a:xfrm>
        </p:spPr>
        <p:txBody>
          <a:bodyPr/>
          <a:lstStyle/>
          <a:p>
            <a:pPr marL="461963" indent="-461963"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God’s responsibility</a:t>
            </a:r>
          </a:p>
          <a:p>
            <a:pPr marL="914400" lvl="1" indent="-4524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Divine restraint (Job 1:12; 2:6; 2 </a:t>
            </a:r>
            <a:r>
              <a:rPr lang="en-US" b="1" u="sng" dirty="0" err="1">
                <a:solidFill>
                  <a:srgbClr val="FFFFCC"/>
                </a:solidFill>
                <a:effectLst>
                  <a:outerShdw blurRad="38100" dist="38100" dir="2700000" algn="tl">
                    <a:srgbClr val="000000">
                      <a:alpha val="43137"/>
                    </a:srgbClr>
                  </a:outerShdw>
                </a:effectLst>
              </a:rPr>
              <a:t>Thess</a:t>
            </a:r>
            <a:r>
              <a:rPr lang="en-US" b="1" u="sng" dirty="0">
                <a:solidFill>
                  <a:srgbClr val="FFFFCC"/>
                </a:solidFill>
                <a:effectLst>
                  <a:outerShdw blurRad="38100" dist="38100" dir="2700000" algn="tl">
                    <a:srgbClr val="000000">
                      <a:alpha val="43137"/>
                    </a:srgbClr>
                  </a:outerShdw>
                </a:effectLst>
              </a:rPr>
              <a:t> 2:6; 1 John 5:18)</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intercession (John 17:15; Rom 8:34; Heb 7:25)</a:t>
            </a:r>
          </a:p>
        </p:txBody>
      </p:sp>
    </p:spTree>
    <p:extLst>
      <p:ext uri="{BB962C8B-B14F-4D97-AF65-F5344CB8AC3E}">
        <p14:creationId xmlns:p14="http://schemas.microsoft.com/office/powerpoint/2010/main" val="72034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2 Thessalonians 2:6-7</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do so until he is taken out of the way.”</a:t>
            </a:r>
          </a:p>
        </p:txBody>
      </p:sp>
      <p:pic>
        <p:nvPicPr>
          <p:cNvPr id="3" name="Picture 2">
            <a:extLst>
              <a:ext uri="{FF2B5EF4-FFF2-40B4-BE49-F238E27FC236}">
                <a16:creationId xmlns:a16="http://schemas.microsoft.com/office/drawing/2014/main" id="{7FD8295A-6183-48A4-8BCD-6C6C7CF4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315" y="2895600"/>
            <a:ext cx="2745370" cy="1828800"/>
          </a:xfrm>
          <a:prstGeom prst="rect">
            <a:avLst/>
          </a:prstGeom>
        </p:spPr>
      </p:pic>
    </p:spTree>
    <p:extLst>
      <p:ext uri="{BB962C8B-B14F-4D97-AF65-F5344CB8AC3E}">
        <p14:creationId xmlns:p14="http://schemas.microsoft.com/office/powerpoint/2010/main" val="351356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1600200"/>
            <a:ext cx="8039100" cy="4460875"/>
          </a:xfrm>
        </p:spPr>
        <p:txBody>
          <a:bodyPr/>
          <a:lstStyle/>
          <a:p>
            <a:pPr marL="461963" indent="-461963"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God’s responsibility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restraint (Job 1:12; 2:6; 2 </a:t>
            </a:r>
            <a:r>
              <a:rPr lang="en-US" dirty="0" err="1">
                <a:effectLst>
                  <a:outerShdw blurRad="38100" dist="38100" dir="2700000" algn="tl">
                    <a:srgbClr val="000000">
                      <a:alpha val="43137"/>
                    </a:srgbClr>
                  </a:outerShdw>
                </a:effectLst>
              </a:rPr>
              <a:t>Thess</a:t>
            </a:r>
            <a:r>
              <a:rPr lang="en-US" dirty="0">
                <a:effectLst>
                  <a:outerShdw blurRad="38100" dist="38100" dir="2700000" algn="tl">
                    <a:srgbClr val="000000">
                      <a:alpha val="43137"/>
                    </a:srgbClr>
                  </a:outerShdw>
                </a:effectLst>
              </a:rPr>
              <a:t> 2:6; 1 John 5:18)</a:t>
            </a:r>
          </a:p>
          <a:p>
            <a:pPr marL="914400" lvl="1" indent="-4524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Divine intercession (John 17:15; Rom 8:34; Heb 7:25)</a:t>
            </a:r>
          </a:p>
        </p:txBody>
      </p:sp>
    </p:spTree>
    <p:extLst>
      <p:ext uri="{BB962C8B-B14F-4D97-AF65-F5344CB8AC3E}">
        <p14:creationId xmlns:p14="http://schemas.microsoft.com/office/powerpoint/2010/main" val="2729391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177069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559F3CE8-7D77-492C-83BE-502B5D58667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272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Believer’s responsibility</a:t>
            </a:r>
            <a:endParaRPr lang="en-US" b="1" u="sng" dirty="0">
              <a:solidFill>
                <a:srgbClr val="FFFFCC"/>
              </a:solidFill>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169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
        <p:nvSpPr>
          <p:cNvPr id="5" name="Rectangle 2">
            <a:extLst>
              <a:ext uri="{FF2B5EF4-FFF2-40B4-BE49-F238E27FC236}">
                <a16:creationId xmlns:a16="http://schemas.microsoft.com/office/drawing/2014/main" id="{6B789EF3-11A1-4F72-9D0C-7EA8C431CC04}"/>
              </a:ext>
            </a:extLst>
          </p:cNvPr>
          <p:cNvSpPr>
            <a:spLocks noGrp="1" noChangeArrowheads="1"/>
          </p:cNvSpPr>
          <p:nvPr>
            <p:ph type="title"/>
          </p:nvPr>
        </p:nvSpPr>
        <p:spPr>
          <a:xfrm>
            <a:off x="0" y="228600"/>
            <a:ext cx="9144000" cy="932688"/>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555659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552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it and sealed it over him, so that he would not deceive the nations any longer, until the thousand years were completed; after these things he must be released for a short time.”</a:t>
            </a:r>
            <a:endParaRPr lang="en-US" alt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09142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6DE8-EFEB-4100-9EF0-D8F4ADFD9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570208"/>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are also; and they will be tormented day and night forever and ever.”</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F31DC4F-62D6-45B7-A7DB-1752C46D15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3" y="3048000"/>
            <a:ext cx="2461194" cy="1828800"/>
          </a:xfrm>
          <a:prstGeom prst="rect">
            <a:avLst/>
          </a:prstGeom>
        </p:spPr>
      </p:pic>
    </p:spTree>
    <p:extLst>
      <p:ext uri="{BB962C8B-B14F-4D97-AF65-F5344CB8AC3E}">
        <p14:creationId xmlns:p14="http://schemas.microsoft.com/office/powerpoint/2010/main" val="295837974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1453998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b="1" u="sng" kern="1200" dirty="0">
                <a:solidFill>
                  <a:srgbClr val="FFFFCC"/>
                </a:solidFill>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b="1" u="sng" kern="1200" dirty="0">
                <a:solidFill>
                  <a:srgbClr val="FFFFCC"/>
                </a:solidFill>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3174544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870EFA-2EEE-4789-836B-6BC02AD0211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11:15</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6" name="Picture 5">
            <a:extLst>
              <a:ext uri="{FF2B5EF4-FFF2-40B4-BE49-F238E27FC236}">
                <a16:creationId xmlns:a16="http://schemas.microsoft.com/office/drawing/2014/main" id="{02FCE557-AE9C-4E93-BDB5-7A64260B11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53067386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6F59E9D-6E0B-4C20-A924-346CE351ADC0}"/>
              </a:ext>
            </a:extLst>
          </p:cNvPr>
          <p:cNvGraphicFramePr>
            <a:graphicFrameLocks noGrp="1"/>
          </p:cNvGraphicFramePr>
          <p:nvPr/>
        </p:nvGraphicFramePr>
        <p:xfrm>
          <a:off x="190500" y="260350"/>
          <a:ext cx="8763000" cy="6337300"/>
        </p:xfrm>
        <a:graphic>
          <a:graphicData uri="http://schemas.openxmlformats.org/drawingml/2006/table">
            <a:tbl>
              <a:tblPr firstRow="1" bandRow="1">
                <a:tableStyleId>{073A0DAA-6AF3-43AB-8588-CEC1D06C72B9}</a:tableStyleId>
              </a:tblPr>
              <a:tblGrid>
                <a:gridCol w="2514600">
                  <a:extLst>
                    <a:ext uri="{9D8B030D-6E8A-4147-A177-3AD203B41FA5}">
                      <a16:colId xmlns:a16="http://schemas.microsoft.com/office/drawing/2014/main" val="1094955967"/>
                    </a:ext>
                  </a:extLst>
                </a:gridCol>
                <a:gridCol w="3124200">
                  <a:extLst>
                    <a:ext uri="{9D8B030D-6E8A-4147-A177-3AD203B41FA5}">
                      <a16:colId xmlns:a16="http://schemas.microsoft.com/office/drawing/2014/main" val="1671224176"/>
                    </a:ext>
                  </a:extLst>
                </a:gridCol>
                <a:gridCol w="3124200">
                  <a:extLst>
                    <a:ext uri="{9D8B030D-6E8A-4147-A177-3AD203B41FA5}">
                      <a16:colId xmlns:a16="http://schemas.microsoft.com/office/drawing/2014/main" val="42631805"/>
                    </a:ext>
                  </a:extLst>
                </a:gridCol>
              </a:tblGrid>
              <a:tr h="1054100">
                <a:tc gridSpan="3">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Ultimate Exodus </a:t>
                      </a:r>
                      <a:b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b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(Rev 11:15)</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20186107"/>
                  </a:ext>
                </a:extLst>
              </a:tr>
              <a:tr h="1054100">
                <a:tc>
                  <a:txBody>
                    <a:bodyPr/>
                    <a:lstStyle/>
                    <a:p>
                      <a:r>
                        <a:rPr lang="en-US" sz="2800" b="1" u="none" kern="1200" dirty="0">
                          <a:solidFill>
                            <a:schemeClr val="bg2"/>
                          </a:solidFill>
                          <a:effectLst/>
                          <a:latin typeface="Calibri" panose="020F0502020204030204" pitchFamily="34" charset="0"/>
                          <a:ea typeface="+mn-ea"/>
                          <a:cs typeface="Calibri" panose="020F0502020204030204" pitchFamily="34" charset="0"/>
                        </a:rPr>
                        <a:t>Sores</a:t>
                      </a:r>
                    </a:p>
                  </a:txBody>
                  <a:tcPr anchor="ctr"/>
                </a:tc>
                <a:tc>
                  <a:txBody>
                    <a:bodyPr/>
                    <a:lstStyle/>
                    <a:p>
                      <a:pPr algn="ctr"/>
                      <a:r>
                        <a:rPr lang="en-US" sz="2800" b="1" u="none" kern="1200" noProof="0" dirty="0">
                          <a:solidFill>
                            <a:srgbClr val="800000"/>
                          </a:solidFill>
                          <a:effectLst/>
                          <a:latin typeface="Calibri" panose="020F0502020204030204" pitchFamily="34" charset="0"/>
                          <a:ea typeface="+mn-ea"/>
                          <a:cs typeface="Calibri" panose="020F0502020204030204" pitchFamily="34" charset="0"/>
                        </a:rPr>
                        <a:t>6</a:t>
                      </a:r>
                      <a:r>
                        <a:rPr lang="en-US" sz="2800" b="1" u="none" kern="1200" baseline="30000" noProof="0" dirty="0">
                          <a:solidFill>
                            <a:srgbClr val="800000"/>
                          </a:solidFill>
                          <a:effectLst/>
                          <a:latin typeface="Calibri" panose="020F0502020204030204" pitchFamily="34" charset="0"/>
                          <a:ea typeface="+mn-ea"/>
                          <a:cs typeface="Calibri" panose="020F0502020204030204" pitchFamily="34" charset="0"/>
                        </a:rPr>
                        <a:t>th</a:t>
                      </a:r>
                      <a:r>
                        <a:rPr lang="en-US" sz="2800" b="1" u="none" kern="1200" noProof="0" dirty="0">
                          <a:solidFill>
                            <a:srgbClr val="800000"/>
                          </a:solidFill>
                          <a:effectLst/>
                          <a:latin typeface="Calibri" panose="020F0502020204030204" pitchFamily="34" charset="0"/>
                          <a:ea typeface="+mn-ea"/>
                          <a:cs typeface="Calibri" panose="020F0502020204030204" pitchFamily="34" charset="0"/>
                        </a:rPr>
                        <a:t> plague </a:t>
                      </a:r>
                    </a:p>
                    <a:p>
                      <a:pPr algn="ctr"/>
                      <a:r>
                        <a:rPr lang="en-US" sz="2800" b="1" u="none" kern="1200" noProof="0" dirty="0">
                          <a:solidFill>
                            <a:srgbClr val="800000"/>
                          </a:solidFill>
                          <a:effectLst/>
                          <a:latin typeface="Calibri" panose="020F0502020204030204" pitchFamily="34" charset="0"/>
                          <a:ea typeface="+mn-ea"/>
                          <a:cs typeface="Calibri" panose="020F0502020204030204" pitchFamily="34" charset="0"/>
                        </a:rPr>
                        <a:t>(Ex 9:8-12)</a:t>
                      </a:r>
                      <a:endParaRPr lang="en-US" sz="2800" b="1" u="none" kern="1200" dirty="0">
                        <a:solidFill>
                          <a:srgbClr val="800000"/>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800" b="1" u="none" kern="1200" dirty="0">
                          <a:solidFill>
                            <a:srgbClr val="0000CC"/>
                          </a:solidFill>
                          <a:effectLst/>
                          <a:latin typeface="Calibri" panose="020F0502020204030204" pitchFamily="34" charset="0"/>
                          <a:ea typeface="+mn-ea"/>
                          <a:cs typeface="Calibri" panose="020F0502020204030204" pitchFamily="34" charset="0"/>
                        </a:rPr>
                        <a:t>1</a:t>
                      </a:r>
                      <a:r>
                        <a:rPr lang="en-US" sz="2800" b="1" u="none" kern="1200" baseline="30000" dirty="0">
                          <a:solidFill>
                            <a:srgbClr val="0000CC"/>
                          </a:solidFill>
                          <a:effectLst/>
                          <a:latin typeface="Calibri" panose="020F0502020204030204" pitchFamily="34" charset="0"/>
                          <a:ea typeface="+mn-ea"/>
                          <a:cs typeface="Calibri" panose="020F0502020204030204" pitchFamily="34" charset="0"/>
                        </a:rPr>
                        <a:t>st</a:t>
                      </a:r>
                      <a:r>
                        <a:rPr lang="en-US" sz="2800" b="1" u="none" kern="1200" dirty="0">
                          <a:solidFill>
                            <a:srgbClr val="0000CC"/>
                          </a:solidFill>
                          <a:effectLst/>
                          <a:latin typeface="Calibri" panose="020F0502020204030204" pitchFamily="34" charset="0"/>
                          <a:ea typeface="+mn-ea"/>
                          <a:cs typeface="Calibri" panose="020F0502020204030204" pitchFamily="34" charset="0"/>
                        </a:rPr>
                        <a:t> bowl </a:t>
                      </a:r>
                    </a:p>
                    <a:p>
                      <a:pPr algn="ctr"/>
                      <a:r>
                        <a:rPr lang="en-US" sz="2800" b="1" u="none" kern="1200" dirty="0">
                          <a:solidFill>
                            <a:srgbClr val="0000CC"/>
                          </a:solidFill>
                          <a:effectLst/>
                          <a:latin typeface="Calibri" panose="020F0502020204030204" pitchFamily="34" charset="0"/>
                          <a:ea typeface="+mn-ea"/>
                          <a:cs typeface="Calibri" panose="020F0502020204030204" pitchFamily="34" charset="0"/>
                        </a:rPr>
                        <a:t>(Rev 16:1-2)</a:t>
                      </a:r>
                    </a:p>
                  </a:txBody>
                  <a:tcPr anchor="ctr"/>
                </a:tc>
                <a:extLst>
                  <a:ext uri="{0D108BD9-81ED-4DB2-BD59-A6C34878D82A}">
                    <a16:rowId xmlns:a16="http://schemas.microsoft.com/office/drawing/2014/main" val="2288694745"/>
                  </a:ext>
                </a:extLst>
              </a:tr>
              <a:tr h="1054100">
                <a:tc>
                  <a:txBody>
                    <a:bodyPr/>
                    <a:lstStyle/>
                    <a:p>
                      <a:r>
                        <a:rPr lang="en-US" sz="2800" b="1" dirty="0">
                          <a:latin typeface="Calibri" panose="020F0502020204030204" pitchFamily="34" charset="0"/>
                          <a:cs typeface="Calibri" panose="020F0502020204030204" pitchFamily="34" charset="0"/>
                        </a:rPr>
                        <a:t>Rivers to blood</a:t>
                      </a:r>
                    </a:p>
                  </a:txBody>
                  <a:tcPr anchor="ct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1</a:t>
                      </a:r>
                      <a:r>
                        <a:rPr lang="en-US" sz="2800" b="1" kern="1200" baseline="30000" dirty="0">
                          <a:solidFill>
                            <a:srgbClr val="800000"/>
                          </a:solidFill>
                          <a:latin typeface="Calibri" panose="020F0502020204030204" pitchFamily="34" charset="0"/>
                          <a:ea typeface="+mn-ea"/>
                          <a:cs typeface="Calibri" panose="020F0502020204030204" pitchFamily="34" charset="0"/>
                        </a:rPr>
                        <a:t>st</a:t>
                      </a:r>
                      <a:r>
                        <a:rPr lang="en-US" sz="2800" b="1" kern="1200" dirty="0">
                          <a:solidFill>
                            <a:srgbClr val="800000"/>
                          </a:solidFill>
                          <a:latin typeface="Calibri" panose="020F0502020204030204" pitchFamily="34" charset="0"/>
                          <a:ea typeface="+mn-ea"/>
                          <a:cs typeface="Calibri" panose="020F0502020204030204" pitchFamily="34" charset="0"/>
                        </a:rPr>
                        <a:t> plague </a:t>
                      </a:r>
                    </a:p>
                    <a:p>
                      <a:pPr algn="ctr"/>
                      <a:r>
                        <a:rPr lang="en-US" sz="2800" b="1" kern="1200" dirty="0">
                          <a:solidFill>
                            <a:srgbClr val="800000"/>
                          </a:solidFill>
                          <a:latin typeface="Calibri" panose="020F0502020204030204" pitchFamily="34" charset="0"/>
                          <a:ea typeface="+mn-ea"/>
                          <a:cs typeface="Calibri" panose="020F0502020204030204" pitchFamily="34" charset="0"/>
                        </a:rPr>
                        <a:t>(Ex 7:19-21)</a:t>
                      </a:r>
                    </a:p>
                  </a:txBody>
                  <a:tcPr anchor="ctr"/>
                </a:tc>
                <a:tc>
                  <a:txBody>
                    <a:bodyPr/>
                    <a:lstStyle/>
                    <a:p>
                      <a:pPr algn="ctr"/>
                      <a:r>
                        <a:rPr lang="en-US" sz="2800" b="1" kern="1200" dirty="0">
                          <a:solidFill>
                            <a:srgbClr val="0000CC"/>
                          </a:solidFill>
                          <a:latin typeface="Calibri" panose="020F0502020204030204" pitchFamily="34" charset="0"/>
                          <a:ea typeface="+mn-ea"/>
                          <a:cs typeface="Calibri" panose="020F0502020204030204" pitchFamily="34" charset="0"/>
                        </a:rPr>
                        <a:t>3</a:t>
                      </a:r>
                      <a:r>
                        <a:rPr lang="en-US" sz="2800" b="1" kern="1200" baseline="30000" dirty="0">
                          <a:solidFill>
                            <a:srgbClr val="0000CC"/>
                          </a:solidFill>
                          <a:latin typeface="Calibri" panose="020F0502020204030204" pitchFamily="34" charset="0"/>
                          <a:ea typeface="+mn-ea"/>
                          <a:cs typeface="Calibri" panose="020F0502020204030204" pitchFamily="34" charset="0"/>
                        </a:rPr>
                        <a:t>rd</a:t>
                      </a:r>
                      <a:r>
                        <a:rPr lang="en-US" sz="2800" b="1" kern="1200" dirty="0">
                          <a:solidFill>
                            <a:srgbClr val="0000CC"/>
                          </a:solidFill>
                          <a:latin typeface="Calibri" panose="020F0502020204030204" pitchFamily="34" charset="0"/>
                          <a:ea typeface="+mn-ea"/>
                          <a:cs typeface="Calibri" panose="020F0502020204030204" pitchFamily="34" charset="0"/>
                        </a:rPr>
                        <a:t> bowl </a:t>
                      </a:r>
                    </a:p>
                    <a:p>
                      <a:pPr algn="ctr"/>
                      <a:r>
                        <a:rPr lang="en-US" sz="2800" b="1" kern="1200" dirty="0">
                          <a:solidFill>
                            <a:srgbClr val="0000CC"/>
                          </a:solidFill>
                          <a:latin typeface="Calibri" panose="020F0502020204030204" pitchFamily="34" charset="0"/>
                          <a:ea typeface="+mn-ea"/>
                          <a:cs typeface="Calibri" panose="020F0502020204030204" pitchFamily="34" charset="0"/>
                        </a:rPr>
                        <a:t>(Rev 16:4-7)</a:t>
                      </a:r>
                    </a:p>
                  </a:txBody>
                  <a:tcPr anchor="ctr"/>
                </a:tc>
                <a:extLst>
                  <a:ext uri="{0D108BD9-81ED-4DB2-BD59-A6C34878D82A}">
                    <a16:rowId xmlns:a16="http://schemas.microsoft.com/office/drawing/2014/main" val="753628591"/>
                  </a:ext>
                </a:extLst>
              </a:tr>
              <a:tr h="1054100">
                <a:tc>
                  <a:txBody>
                    <a:bodyPr/>
                    <a:lstStyle/>
                    <a:p>
                      <a:r>
                        <a:rPr lang="en-US" sz="2800" b="1" dirty="0">
                          <a:latin typeface="Calibri" panose="020F0502020204030204" pitchFamily="34" charset="0"/>
                          <a:cs typeface="Calibri" panose="020F0502020204030204" pitchFamily="34" charset="0"/>
                        </a:rPr>
                        <a:t>Darkness</a:t>
                      </a:r>
                    </a:p>
                  </a:txBody>
                  <a:tcPr anchor="ct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9</a:t>
                      </a:r>
                      <a:r>
                        <a:rPr lang="en-US" sz="2800" b="1" kern="1200" baseline="30000" dirty="0">
                          <a:solidFill>
                            <a:srgbClr val="800000"/>
                          </a:solidFill>
                          <a:latin typeface="Calibri" panose="020F0502020204030204" pitchFamily="34" charset="0"/>
                          <a:ea typeface="+mn-ea"/>
                          <a:cs typeface="Calibri" panose="020F0502020204030204" pitchFamily="34" charset="0"/>
                        </a:rPr>
                        <a:t>th</a:t>
                      </a:r>
                      <a:r>
                        <a:rPr lang="en-US" sz="2800" b="1" kern="1200" dirty="0">
                          <a:solidFill>
                            <a:srgbClr val="800000"/>
                          </a:solidFill>
                          <a:latin typeface="Calibri" panose="020F0502020204030204" pitchFamily="34" charset="0"/>
                          <a:ea typeface="+mn-ea"/>
                          <a:cs typeface="Calibri" panose="020F0502020204030204" pitchFamily="34" charset="0"/>
                        </a:rPr>
                        <a:t> plague </a:t>
                      </a:r>
                    </a:p>
                    <a:p>
                      <a:pPr algn="ctr"/>
                      <a:r>
                        <a:rPr lang="en-US" sz="2800" b="1" kern="1200" dirty="0">
                          <a:solidFill>
                            <a:srgbClr val="800000"/>
                          </a:solidFill>
                          <a:latin typeface="Calibri" panose="020F0502020204030204" pitchFamily="34" charset="0"/>
                          <a:ea typeface="+mn-ea"/>
                          <a:cs typeface="Calibri" panose="020F0502020204030204" pitchFamily="34" charset="0"/>
                        </a:rPr>
                        <a:t>(Ex 10:21-23)</a:t>
                      </a:r>
                    </a:p>
                  </a:txBody>
                  <a:tcPr anchor="ctr"/>
                </a:tc>
                <a:tc>
                  <a:txBody>
                    <a:bodyPr/>
                    <a:lstStyle/>
                    <a:p>
                      <a:pPr algn="ctr"/>
                      <a:r>
                        <a:rPr lang="en-US" sz="2800" b="1" kern="1200" dirty="0">
                          <a:solidFill>
                            <a:srgbClr val="0000CC"/>
                          </a:solidFill>
                          <a:latin typeface="Calibri" panose="020F0502020204030204" pitchFamily="34" charset="0"/>
                          <a:ea typeface="+mn-ea"/>
                          <a:cs typeface="Calibri" panose="020F0502020204030204" pitchFamily="34" charset="0"/>
                        </a:rPr>
                        <a:t>5</a:t>
                      </a:r>
                      <a:r>
                        <a:rPr lang="en-US" sz="2800" b="1" kern="1200" baseline="30000" dirty="0">
                          <a:solidFill>
                            <a:srgbClr val="0000CC"/>
                          </a:solidFill>
                          <a:latin typeface="Calibri" panose="020F0502020204030204" pitchFamily="34" charset="0"/>
                          <a:ea typeface="+mn-ea"/>
                          <a:cs typeface="Calibri" panose="020F0502020204030204" pitchFamily="34" charset="0"/>
                        </a:rPr>
                        <a:t>th</a:t>
                      </a:r>
                      <a:r>
                        <a:rPr lang="en-US" sz="2800" b="1" kern="1200" dirty="0">
                          <a:solidFill>
                            <a:srgbClr val="0000CC"/>
                          </a:solidFill>
                          <a:latin typeface="Calibri" panose="020F0502020204030204" pitchFamily="34" charset="0"/>
                          <a:ea typeface="+mn-ea"/>
                          <a:cs typeface="Calibri" panose="020F0502020204030204" pitchFamily="34" charset="0"/>
                        </a:rPr>
                        <a:t> bowl </a:t>
                      </a:r>
                    </a:p>
                    <a:p>
                      <a:pPr algn="ctr"/>
                      <a:r>
                        <a:rPr lang="en-US" sz="2800" b="1" kern="1200" dirty="0">
                          <a:solidFill>
                            <a:srgbClr val="0000CC"/>
                          </a:solidFill>
                          <a:latin typeface="Calibri" panose="020F0502020204030204" pitchFamily="34" charset="0"/>
                          <a:ea typeface="+mn-ea"/>
                          <a:cs typeface="Calibri" panose="020F0502020204030204" pitchFamily="34" charset="0"/>
                        </a:rPr>
                        <a:t>(Rev 16:10-11)</a:t>
                      </a:r>
                    </a:p>
                  </a:txBody>
                  <a:tcPr anchor="ctr"/>
                </a:tc>
                <a:extLst>
                  <a:ext uri="{0D108BD9-81ED-4DB2-BD59-A6C34878D82A}">
                    <a16:rowId xmlns:a16="http://schemas.microsoft.com/office/drawing/2014/main" val="2767120778"/>
                  </a:ext>
                </a:extLst>
              </a:tr>
              <a:tr h="1054100">
                <a:tc>
                  <a:txBody>
                    <a:bodyPr/>
                    <a:lstStyle/>
                    <a:p>
                      <a:r>
                        <a:rPr lang="en-US" sz="2800" b="1" dirty="0">
                          <a:latin typeface="Calibri" panose="020F0502020204030204" pitchFamily="34" charset="0"/>
                          <a:cs typeface="Calibri" panose="020F0502020204030204" pitchFamily="34" charset="0"/>
                        </a:rPr>
                        <a:t>Frogs</a:t>
                      </a:r>
                    </a:p>
                  </a:txBody>
                  <a:tcPr anchor="ct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2</a:t>
                      </a:r>
                      <a:r>
                        <a:rPr lang="en-US" sz="2800" b="1" kern="1200" baseline="30000" dirty="0">
                          <a:solidFill>
                            <a:srgbClr val="800000"/>
                          </a:solidFill>
                          <a:latin typeface="Calibri" panose="020F0502020204030204" pitchFamily="34" charset="0"/>
                          <a:ea typeface="+mn-ea"/>
                          <a:cs typeface="Calibri" panose="020F0502020204030204" pitchFamily="34" charset="0"/>
                        </a:rPr>
                        <a:t>nd</a:t>
                      </a:r>
                      <a:r>
                        <a:rPr lang="en-US" sz="2800" b="1" kern="1200" dirty="0">
                          <a:solidFill>
                            <a:srgbClr val="800000"/>
                          </a:solidFill>
                          <a:latin typeface="Calibri" panose="020F0502020204030204" pitchFamily="34" charset="0"/>
                          <a:ea typeface="+mn-ea"/>
                          <a:cs typeface="Calibri" panose="020F0502020204030204" pitchFamily="34" charset="0"/>
                        </a:rPr>
                        <a:t> plague </a:t>
                      </a:r>
                    </a:p>
                    <a:p>
                      <a:pPr algn="ctr"/>
                      <a:r>
                        <a:rPr lang="en-US" sz="2800" b="1" kern="1200" dirty="0">
                          <a:solidFill>
                            <a:srgbClr val="800000"/>
                          </a:solidFill>
                          <a:latin typeface="Calibri" panose="020F0502020204030204" pitchFamily="34" charset="0"/>
                          <a:ea typeface="+mn-ea"/>
                          <a:cs typeface="Calibri" panose="020F0502020204030204" pitchFamily="34" charset="0"/>
                        </a:rPr>
                        <a:t>(Ex 7:25‒8:15)</a:t>
                      </a:r>
                    </a:p>
                  </a:txBody>
                  <a:tcPr anchor="ctr"/>
                </a:tc>
                <a:tc>
                  <a:txBody>
                    <a:bodyPr/>
                    <a:lstStyle/>
                    <a:p>
                      <a:pPr algn="ctr"/>
                      <a:r>
                        <a:rPr lang="en-US" sz="2800" b="1" kern="1200" dirty="0">
                          <a:solidFill>
                            <a:srgbClr val="0000CC"/>
                          </a:solidFill>
                          <a:latin typeface="Calibri" panose="020F0502020204030204" pitchFamily="34" charset="0"/>
                          <a:ea typeface="+mn-ea"/>
                          <a:cs typeface="Calibri" panose="020F0502020204030204" pitchFamily="34" charset="0"/>
                        </a:rPr>
                        <a:t>6</a:t>
                      </a:r>
                      <a:r>
                        <a:rPr lang="en-US" sz="2800" b="1" kern="1200" baseline="30000" dirty="0">
                          <a:solidFill>
                            <a:srgbClr val="0000CC"/>
                          </a:solidFill>
                          <a:latin typeface="Calibri" panose="020F0502020204030204" pitchFamily="34" charset="0"/>
                          <a:ea typeface="+mn-ea"/>
                          <a:cs typeface="Calibri" panose="020F0502020204030204" pitchFamily="34" charset="0"/>
                        </a:rPr>
                        <a:t>th</a:t>
                      </a:r>
                      <a:r>
                        <a:rPr lang="en-US" sz="2800" b="1" kern="1200" dirty="0">
                          <a:solidFill>
                            <a:srgbClr val="0000CC"/>
                          </a:solidFill>
                          <a:latin typeface="Calibri" panose="020F0502020204030204" pitchFamily="34" charset="0"/>
                          <a:ea typeface="+mn-ea"/>
                          <a:cs typeface="Calibri" panose="020F0502020204030204" pitchFamily="34" charset="0"/>
                        </a:rPr>
                        <a:t> bowl </a:t>
                      </a:r>
                    </a:p>
                    <a:p>
                      <a:pPr algn="ctr"/>
                      <a:r>
                        <a:rPr lang="en-US" sz="2800" b="1" kern="1200" dirty="0">
                          <a:solidFill>
                            <a:srgbClr val="0000CC"/>
                          </a:solidFill>
                          <a:latin typeface="Calibri" panose="020F0502020204030204" pitchFamily="34" charset="0"/>
                          <a:ea typeface="+mn-ea"/>
                          <a:cs typeface="Calibri" panose="020F0502020204030204" pitchFamily="34" charset="0"/>
                        </a:rPr>
                        <a:t>(Rev 16:13)</a:t>
                      </a:r>
                    </a:p>
                  </a:txBody>
                  <a:tcPr anchor="ctr"/>
                </a:tc>
                <a:extLst>
                  <a:ext uri="{0D108BD9-81ED-4DB2-BD59-A6C34878D82A}">
                    <a16:rowId xmlns:a16="http://schemas.microsoft.com/office/drawing/2014/main" val="1578375884"/>
                  </a:ext>
                </a:extLst>
              </a:tr>
              <a:tr h="1054100">
                <a:tc>
                  <a:txBody>
                    <a:bodyPr/>
                    <a:lstStyle/>
                    <a:p>
                      <a:r>
                        <a:rPr lang="en-US" sz="2800" b="1" dirty="0">
                          <a:latin typeface="Calibri" panose="020F0502020204030204" pitchFamily="34" charset="0"/>
                          <a:cs typeface="Calibri" panose="020F0502020204030204" pitchFamily="34" charset="0"/>
                        </a:rPr>
                        <a:t>Hail</a:t>
                      </a:r>
                    </a:p>
                  </a:txBody>
                  <a:tcPr anchor="ct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7</a:t>
                      </a:r>
                      <a:r>
                        <a:rPr lang="en-US" sz="2800" b="1" kern="1200" baseline="30000" dirty="0">
                          <a:solidFill>
                            <a:srgbClr val="800000"/>
                          </a:solidFill>
                          <a:latin typeface="Calibri" panose="020F0502020204030204" pitchFamily="34" charset="0"/>
                          <a:ea typeface="+mn-ea"/>
                          <a:cs typeface="Calibri" panose="020F0502020204030204" pitchFamily="34" charset="0"/>
                        </a:rPr>
                        <a:t>th</a:t>
                      </a:r>
                      <a:r>
                        <a:rPr lang="en-US" sz="2800" b="1" kern="1200" dirty="0">
                          <a:solidFill>
                            <a:srgbClr val="800000"/>
                          </a:solidFill>
                          <a:latin typeface="Calibri" panose="020F0502020204030204" pitchFamily="34" charset="0"/>
                          <a:ea typeface="+mn-ea"/>
                          <a:cs typeface="Calibri" panose="020F0502020204030204" pitchFamily="34" charset="0"/>
                        </a:rPr>
                        <a:t> plague </a:t>
                      </a:r>
                    </a:p>
                    <a:p>
                      <a:pPr algn="ctr"/>
                      <a:r>
                        <a:rPr lang="en-US" sz="2800" b="1" kern="1200" dirty="0">
                          <a:solidFill>
                            <a:srgbClr val="800000"/>
                          </a:solidFill>
                          <a:latin typeface="Calibri" panose="020F0502020204030204" pitchFamily="34" charset="0"/>
                          <a:ea typeface="+mn-ea"/>
                          <a:cs typeface="Calibri" panose="020F0502020204030204" pitchFamily="34" charset="0"/>
                        </a:rPr>
                        <a:t>(Ex 9:22-26)</a:t>
                      </a:r>
                    </a:p>
                  </a:txBody>
                  <a:tcPr anchor="ctr"/>
                </a:tc>
                <a:tc>
                  <a:txBody>
                    <a:bodyPr/>
                    <a:lstStyle/>
                    <a:p>
                      <a:pPr algn="ctr"/>
                      <a:r>
                        <a:rPr lang="en-US" sz="2800" b="1" kern="1200" dirty="0">
                          <a:solidFill>
                            <a:srgbClr val="0000CC"/>
                          </a:solidFill>
                          <a:latin typeface="Calibri" panose="020F0502020204030204" pitchFamily="34" charset="0"/>
                          <a:ea typeface="+mn-ea"/>
                          <a:cs typeface="Calibri" panose="020F0502020204030204" pitchFamily="34" charset="0"/>
                        </a:rPr>
                        <a:t>7</a:t>
                      </a:r>
                      <a:r>
                        <a:rPr lang="en-US" sz="2800" b="1" kern="1200" baseline="30000" dirty="0">
                          <a:solidFill>
                            <a:srgbClr val="0000CC"/>
                          </a:solidFill>
                          <a:latin typeface="Calibri" panose="020F0502020204030204" pitchFamily="34" charset="0"/>
                          <a:ea typeface="+mn-ea"/>
                          <a:cs typeface="Calibri" panose="020F0502020204030204" pitchFamily="34" charset="0"/>
                        </a:rPr>
                        <a:t>th</a:t>
                      </a:r>
                      <a:r>
                        <a:rPr lang="en-US" sz="2800" b="1" kern="1200" dirty="0">
                          <a:solidFill>
                            <a:srgbClr val="0000CC"/>
                          </a:solidFill>
                          <a:latin typeface="Calibri" panose="020F0502020204030204" pitchFamily="34" charset="0"/>
                          <a:ea typeface="+mn-ea"/>
                          <a:cs typeface="Calibri" panose="020F0502020204030204" pitchFamily="34" charset="0"/>
                        </a:rPr>
                        <a:t> bowl </a:t>
                      </a:r>
                    </a:p>
                    <a:p>
                      <a:pPr algn="ctr"/>
                      <a:r>
                        <a:rPr lang="en-US" sz="2800" b="1" kern="1200" dirty="0">
                          <a:solidFill>
                            <a:srgbClr val="0000CC"/>
                          </a:solidFill>
                          <a:latin typeface="Calibri" panose="020F0502020204030204" pitchFamily="34" charset="0"/>
                          <a:ea typeface="+mn-ea"/>
                          <a:cs typeface="Calibri" panose="020F0502020204030204" pitchFamily="34" charset="0"/>
                        </a:rPr>
                        <a:t>(Rev 16:17-21)</a:t>
                      </a:r>
                    </a:p>
                  </a:txBody>
                  <a:tcPr anchor="ctr"/>
                </a:tc>
                <a:extLst>
                  <a:ext uri="{0D108BD9-81ED-4DB2-BD59-A6C34878D82A}">
                    <a16:rowId xmlns:a16="http://schemas.microsoft.com/office/drawing/2014/main" val="3090385154"/>
                  </a:ext>
                </a:extLst>
              </a:tr>
            </a:tbl>
          </a:graphicData>
        </a:graphic>
      </p:graphicFrame>
    </p:spTree>
    <p:extLst>
      <p:ext uri="{BB962C8B-B14F-4D97-AF65-F5344CB8AC3E}">
        <p14:creationId xmlns:p14="http://schemas.microsoft.com/office/powerpoint/2010/main" val="656560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outerShdw blurRad="38100" dist="38100" dir="2700000" algn="tl">
                    <a:srgbClr val="000000">
                      <a:alpha val="43137"/>
                    </a:srgbClr>
                  </a:outerShdw>
                </a:effectLst>
              </a:rPr>
              <a:t>Prince of this world (John 12:31; 14:30; 16:11)</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God of this age (2 Cor. 4:4)</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Prince and power of the air (Eph. 2:2)</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Who the believer wrestles with (Eph. 6:12)</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Roaring lion (1 Pet. 5:8)</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9875" y="2133601"/>
            <a:ext cx="1420009" cy="1828800"/>
          </a:xfrm>
          <a:prstGeom prst="rect">
            <a:avLst/>
          </a:prstGeom>
          <a:noFill/>
          <a:ln w="9525">
            <a:noFill/>
            <a:miter lim="800000"/>
            <a:headEnd/>
            <a:tailEnd/>
          </a:ln>
        </p:spPr>
      </p:pic>
      <p:sp>
        <p:nvSpPr>
          <p:cNvPr id="4" name="Rectangle 3">
            <a:extLst>
              <a:ext uri="{FF2B5EF4-FFF2-40B4-BE49-F238E27FC236}">
                <a16:creationId xmlns:a16="http://schemas.microsoft.com/office/drawing/2014/main" id="{63175BFC-8CBA-41B4-B075-031D7679CA52}"/>
              </a:ext>
            </a:extLst>
          </p:cNvPr>
          <p:cNvSpPr/>
          <p:nvPr/>
        </p:nvSpPr>
        <p:spPr>
          <a:xfrm>
            <a:off x="1181100" y="228600"/>
            <a:ext cx="6781800" cy="1523494"/>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Names &amp; Titles Demonstrating Satan’s Post-Fall, Earthly Authority </a:t>
            </a:r>
          </a:p>
          <a:p>
            <a:pPr algn="ctr"/>
            <a:r>
              <a:rPr lang="en-US" dirty="0">
                <a:effectLst>
                  <a:outerShdw blurRad="38100" dist="38100" dir="2700000" algn="tl">
                    <a:srgbClr val="000000">
                      <a:alpha val="43137"/>
                    </a:srgbClr>
                  </a:outerShdw>
                </a:effectLst>
                <a:latin typeface="Calibri" panose="020F0502020204030204" pitchFamily="34" charset="0"/>
                <a:cs typeface="+mn-cs"/>
              </a:rPr>
              <a:t>(Job 1:7; 2:2; Luke 4:5-8; Rom. 8:19-22)</a:t>
            </a:r>
          </a:p>
        </p:txBody>
      </p:sp>
    </p:spTree>
    <p:extLst>
      <p:ext uri="{BB962C8B-B14F-4D97-AF65-F5344CB8AC3E}">
        <p14:creationId xmlns:p14="http://schemas.microsoft.com/office/powerpoint/2010/main" val="196675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E64C635-6C34-4DEC-BE5A-307CA77F0C64}"/>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Existence</a:t>
            </a:r>
            <a:endParaRPr lang="en-US" altLang="en-US" sz="4000" dirty="0">
              <a:effectLst>
                <a:outerShdw blurRad="38100" dist="38100" dir="2700000" algn="tl">
                  <a:srgbClr val="000000">
                    <a:alpha val="43137"/>
                  </a:srgbClr>
                </a:outerShdw>
              </a:effectLst>
            </a:endParaRPr>
          </a:p>
        </p:txBody>
      </p:sp>
      <p:sp>
        <p:nvSpPr>
          <p:cNvPr id="3075" name="Rectangle 3">
            <a:extLst>
              <a:ext uri="{FF2B5EF4-FFF2-40B4-BE49-F238E27FC236}">
                <a16:creationId xmlns:a16="http://schemas.microsoft.com/office/drawing/2014/main" id="{FF7A508D-C550-43B9-AD8C-4526712E604B}"/>
              </a:ext>
            </a:extLst>
          </p:cNvPr>
          <p:cNvSpPr>
            <a:spLocks noGrp="1" noChangeArrowheads="1"/>
          </p:cNvSpPr>
          <p:nvPr>
            <p:ph type="body" idx="1"/>
          </p:nvPr>
        </p:nvSpPr>
        <p:spPr>
          <a:xfrm>
            <a:off x="457200" y="1143000"/>
            <a:ext cx="6858000" cy="5486400"/>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OT</a:t>
            </a:r>
          </a:p>
          <a:p>
            <a:pPr marL="914400" lvl="1" indent="-452438" eaLnBrk="1" hangingPunct="1">
              <a:spcBef>
                <a:spcPts val="0"/>
              </a:spcBef>
              <a:spcAft>
                <a:spcPts val="1800"/>
              </a:spcAft>
              <a:defRPr/>
            </a:pPr>
            <a:r>
              <a:rPr lang="en-US" dirty="0" err="1">
                <a:effectLst>
                  <a:outerShdw blurRad="38100" dist="38100" dir="2700000" algn="tl">
                    <a:srgbClr val="000000">
                      <a:alpha val="43137"/>
                    </a:srgbClr>
                  </a:outerShdw>
                </a:effectLst>
              </a:rPr>
              <a:t>Deut</a:t>
            </a:r>
            <a:r>
              <a:rPr lang="en-US" dirty="0">
                <a:effectLst>
                  <a:outerShdw blurRad="38100" dist="38100" dir="2700000" algn="tl">
                    <a:srgbClr val="000000">
                      <a:alpha val="43137"/>
                    </a:srgbClr>
                  </a:outerShdw>
                </a:effectLst>
              </a:rPr>
              <a:t> 32:17</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Ps 106:37</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NT</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Over 100x</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All NT writers (except Hebrews)</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Christ (Matt 8:29; 10:1; 12:43-45)</a:t>
            </a:r>
          </a:p>
        </p:txBody>
      </p:sp>
      <p:pic>
        <p:nvPicPr>
          <p:cNvPr id="1026" name="Picture 2">
            <a:extLst>
              <a:ext uri="{FF2B5EF4-FFF2-40B4-BE49-F238E27FC236}">
                <a16:creationId xmlns:a16="http://schemas.microsoft.com/office/drawing/2014/main" id="{22D643E9-670B-4D58-BAB3-C5638899F51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1447800"/>
            <a:ext cx="3624263" cy="324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7BEEB96-47AB-48DC-947D-4067A3482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424" y="1319756"/>
            <a:ext cx="2332576" cy="36950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9CEFB76-AE2B-43B7-9655-92667750B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578" y="1319756"/>
            <a:ext cx="2406627" cy="36950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1955D29-06BF-48A1-B82C-279334599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6733"/>
            <a:ext cx="2406626" cy="374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23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endParaRPr lang="en-US" altLang="en-US" sz="2800" dirty="0">
              <a:effectLst>
                <a:outerShdw blurRad="38100" dist="38100" dir="2700000" algn="tl">
                  <a:srgbClr val="000000">
                    <a:alpha val="43137"/>
                  </a:srgbClr>
                </a:outerShdw>
              </a:effectLst>
            </a:endParaRP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1675047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endParaRPr lang="en-US" altLang="en-US" sz="2800" dirty="0">
              <a:effectLst>
                <a:outerShdw blurRad="38100" dist="38100" dir="2700000" algn="tl">
                  <a:srgbClr val="000000">
                    <a:alpha val="43137"/>
                  </a:srgbClr>
                </a:outerShdw>
              </a:effectLst>
            </a:endParaRP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1135471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endParaRPr lang="en-US" altLang="en-US" sz="2800" dirty="0">
              <a:effectLst>
                <a:outerShdw blurRad="38100" dist="38100" dir="2700000" algn="tl">
                  <a:srgbClr val="000000">
                    <a:alpha val="43137"/>
                  </a:srgbClr>
                </a:outerShdw>
              </a:effectLst>
            </a:endParaRP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2916304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endParaRPr lang="en-US" altLang="en-US" sz="2800" dirty="0">
              <a:effectLst>
                <a:outerShdw blurRad="38100" dist="38100" dir="2700000" algn="tl">
                  <a:srgbClr val="000000">
                    <a:alpha val="43137"/>
                  </a:srgbClr>
                </a:outerShdw>
              </a:effectLst>
            </a:endParaRP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1217943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AF65-22DD-45F3-9DCB-822D51F7AC98}"/>
              </a:ext>
            </a:extLst>
          </p:cNvPr>
          <p:cNvSpPr>
            <a:spLocks noGrp="1"/>
          </p:cNvSpPr>
          <p:nvPr>
            <p:ph type="title"/>
          </p:nvPr>
        </p:nvSpPr>
        <p:spPr>
          <a:xfrm>
            <a:off x="685800" y="2857500"/>
            <a:ext cx="7772400" cy="1143000"/>
          </a:xfrm>
        </p:spPr>
        <p:txBody>
          <a:bodyPr/>
          <a:lstStyle/>
          <a:p>
            <a:pPr algn="ctr"/>
            <a:r>
              <a:rPr 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516390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37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DCE13437-F30A-4D15-BA33-0F7C720CD768}"/>
              </a:ext>
            </a:extLst>
          </p:cNvPr>
          <p:cNvSpPr>
            <a:spLocks noGrp="1" noChangeArrowheads="1"/>
          </p:cNvSpPr>
          <p:nvPr>
            <p:ph type="subTitle" idx="4294967295"/>
          </p:nvPr>
        </p:nvSpPr>
        <p:spPr>
          <a:xfrm>
            <a:off x="1809750" y="5562600"/>
            <a:ext cx="5524500" cy="914400"/>
          </a:xfrm>
        </p:spPr>
        <p:txBody>
          <a:bodyPr lIns="92075" tIns="46038" rIns="92075" bIns="46038"/>
          <a:lstStyle/>
          <a:p>
            <a:pPr marL="0" indent="0" algn="ctr" eaLnBrk="1" hangingPunct="1">
              <a:buFont typeface="Wingdings" panose="05000000000000000000" pitchFamily="2" charset="2"/>
              <a:buNone/>
              <a:defRPr/>
            </a:pPr>
            <a:r>
              <a:rPr lang="en-US" sz="4800" dirty="0">
                <a:solidFill>
                  <a:srgbClr val="FFFFFF"/>
                </a:solidFill>
                <a:effectLst>
                  <a:outerShdw blurRad="38100" dist="38100" dir="2700000" algn="tl">
                    <a:srgbClr val="000000">
                      <a:alpha val="43137"/>
                    </a:srgbClr>
                  </a:outerShdw>
                </a:effectLst>
              </a:rPr>
              <a:t>Dressed for Success!</a:t>
            </a:r>
          </a:p>
        </p:txBody>
      </p:sp>
      <p:sp>
        <p:nvSpPr>
          <p:cNvPr id="7" name="Rectangle 6">
            <a:extLst>
              <a:ext uri="{FF2B5EF4-FFF2-40B4-BE49-F238E27FC236}">
                <a16:creationId xmlns:a16="http://schemas.microsoft.com/office/drawing/2014/main" id="{86544F1D-0789-4D4C-9C3D-D6F875F0451E}"/>
              </a:ext>
            </a:extLst>
          </p:cNvPr>
          <p:cNvSpPr/>
          <p:nvPr/>
        </p:nvSpPr>
        <p:spPr>
          <a:xfrm>
            <a:off x="1562100" y="247470"/>
            <a:ext cx="6019800" cy="1107996"/>
          </a:xfrm>
          <a:prstGeom prst="rect">
            <a:avLst/>
          </a:prstGeom>
          <a:noFill/>
          <a:ln>
            <a:noFill/>
          </a:ln>
        </p:spPr>
        <p:txBody>
          <a:bodyPr>
            <a:spAutoFit/>
          </a:bodyPr>
          <a:lstStyle/>
          <a:p>
            <a:pPr algn="ctr">
              <a:defRPr/>
            </a:pPr>
            <a:r>
              <a:rPr lang="en-US" sz="6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Ephesians</a:t>
            </a:r>
          </a:p>
        </p:txBody>
      </p:sp>
      <p:pic>
        <p:nvPicPr>
          <p:cNvPr id="41988" name="Picture 7">
            <a:extLst>
              <a:ext uri="{FF2B5EF4-FFF2-40B4-BE49-F238E27FC236}">
                <a16:creationId xmlns:a16="http://schemas.microsoft.com/office/drawing/2014/main" id="{306C0B6D-2EEC-40B6-9DEC-34820783C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2020094"/>
            <a:ext cx="3762375"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CD5FF3C5-903C-4BF7-ADF5-B63B2A1934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0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197872575"/>
              </p:ext>
            </p:extLst>
          </p:nvPr>
        </p:nvGraphicFramePr>
        <p:xfrm>
          <a:off x="76200" y="762000"/>
          <a:ext cx="8991600" cy="5431536"/>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4083022562"/>
                    </a:ext>
                  </a:extLst>
                </a:gridCol>
                <a:gridCol w="2997200">
                  <a:extLst>
                    <a:ext uri="{9D8B030D-6E8A-4147-A177-3AD203B41FA5}">
                      <a16:colId xmlns:a16="http://schemas.microsoft.com/office/drawing/2014/main" val="1397627422"/>
                    </a:ext>
                  </a:extLst>
                </a:gridCol>
                <a:gridCol w="2997200">
                  <a:extLst>
                    <a:ext uri="{9D8B030D-6E8A-4147-A177-3AD203B41FA5}">
                      <a16:colId xmlns:a16="http://schemas.microsoft.com/office/drawing/2014/main" val="3861418638"/>
                    </a:ext>
                  </a:extLst>
                </a:gridCol>
              </a:tblGrid>
              <a:tr h="10668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CC3300"/>
                          </a:solidFill>
                          <a:latin typeface="Calibri" panose="020F0502020204030204" pitchFamily="34" charset="0"/>
                          <a:ea typeface="+mj-ea"/>
                          <a:cs typeface="+mj-cs"/>
                        </a:rPr>
                        <a:t>Demons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A50021"/>
                          </a:solidFill>
                          <a:latin typeface="Calibri" panose="020F0502020204030204" pitchFamily="34" charset="0"/>
                          <a:ea typeface="+mj-ea"/>
                          <a:cs typeface="+mj-cs"/>
                        </a:rPr>
                        <a:t>Fallen Angels</a:t>
                      </a:r>
                    </a:p>
                  </a:txBody>
                  <a:tcPr anchor="ctr" horzOverflow="overflow"/>
                </a:tc>
                <a:extLst>
                  <a:ext uri="{0D108BD9-81ED-4DB2-BD59-A6C34878D82A}">
                    <a16:rowId xmlns:a16="http://schemas.microsoft.com/office/drawing/2014/main" val="1624996199"/>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Satan is leader</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Matt 25:41;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Rev 12:7-9</a:t>
                      </a:r>
                    </a:p>
                  </a:txBody>
                  <a:tcPr anchor="ctr" horzOverflow="overflow"/>
                </a:tc>
                <a:extLst>
                  <a:ext uri="{0D108BD9-81ED-4DB2-BD59-A6C34878D82A}">
                    <a16:rowId xmlns:a16="http://schemas.microsoft.com/office/drawing/2014/main" val="363685243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Spirit beings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8:16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Heb 1:14</a:t>
                      </a:r>
                    </a:p>
                  </a:txBody>
                  <a:tcPr anchor="ctr" horzOverflow="overflow"/>
                </a:tc>
                <a:extLst>
                  <a:ext uri="{0D108BD9-81ED-4DB2-BD59-A6C34878D82A}">
                    <a16:rowId xmlns:a16="http://schemas.microsoft.com/office/drawing/2014/main" val="3808086373"/>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Capacity to enter people</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12:22; Luke 11:14-15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John 13:27</a:t>
                      </a:r>
                    </a:p>
                  </a:txBody>
                  <a:tcPr anchor="ctr" horzOverflow="overflow"/>
                </a:tc>
                <a:extLst>
                  <a:ext uri="{0D108BD9-81ED-4DB2-BD59-A6C34878D82A}">
                    <a16:rowId xmlns:a16="http://schemas.microsoft.com/office/drawing/2014/main" val="416747998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1774816579"/>
              </p:ext>
            </p:extLst>
          </p:nvPr>
        </p:nvGraphicFramePr>
        <p:xfrm>
          <a:off x="685800" y="1248697"/>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A2986620-F69B-4A5D-997E-01AD9D28844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7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824B159-E4A1-497D-B458-3F27389EA3E0}"/>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Personhood</a:t>
            </a:r>
            <a:endParaRPr lang="en-US" altLang="en-US" sz="4000" dirty="0">
              <a:effectLst>
                <a:outerShdw blurRad="38100" dist="38100" dir="2700000" algn="tl">
                  <a:srgbClr val="000000">
                    <a:alpha val="43137"/>
                  </a:srgbClr>
                </a:outerShdw>
              </a:effectLst>
            </a:endParaRPr>
          </a:p>
        </p:txBody>
      </p:sp>
      <p:sp>
        <p:nvSpPr>
          <p:cNvPr id="9219" name="Rectangle 3">
            <a:extLst>
              <a:ext uri="{FF2B5EF4-FFF2-40B4-BE49-F238E27FC236}">
                <a16:creationId xmlns:a16="http://schemas.microsoft.com/office/drawing/2014/main" id="{1A67EE15-D75A-47B4-BA7A-BC77A3893F80}"/>
              </a:ext>
            </a:extLst>
          </p:cNvPr>
          <p:cNvSpPr>
            <a:spLocks noGrp="1" noChangeArrowheads="1"/>
          </p:cNvSpPr>
          <p:nvPr>
            <p:ph type="body" idx="1"/>
          </p:nvPr>
        </p:nvSpPr>
        <p:spPr>
          <a:xfrm>
            <a:off x="914400" y="1143000"/>
            <a:ext cx="7315200" cy="4918075"/>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Attributes of personhood</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Intellect – Acts 19:15</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Emotions – Luke 8:28; Jas 2:19</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Will – Luke 8:32</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Personal pronouns – Mark 1:24-25</a:t>
            </a:r>
          </a:p>
        </p:txBody>
      </p:sp>
      <p:pic>
        <p:nvPicPr>
          <p:cNvPr id="6" name="Picture 2" descr="C:\Users\jamcg\AppData\Local\Temp\SNAGHTMLc818da.PNG">
            <a:extLst>
              <a:ext uri="{FF2B5EF4-FFF2-40B4-BE49-F238E27FC236}">
                <a16:creationId xmlns:a16="http://schemas.microsoft.com/office/drawing/2014/main" id="{562AD1ED-25BF-415C-A471-5C0C49436C5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4866</TotalTime>
  <Words>2033</Words>
  <Application>Microsoft Office PowerPoint</Application>
  <PresentationFormat>On-screen Show (4:3)</PresentationFormat>
  <Paragraphs>383</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Calibri</vt:lpstr>
      <vt:lpstr>Courier New</vt:lpstr>
      <vt:lpstr>Times New Roman</vt:lpstr>
      <vt:lpstr>Wingdings</vt:lpstr>
      <vt:lpstr>Azure</vt:lpstr>
      <vt:lpstr>DEMONOLOGY</vt:lpstr>
      <vt:lpstr>Preview of Angelology</vt:lpstr>
      <vt:lpstr>Overview</vt:lpstr>
      <vt:lpstr>Overview</vt:lpstr>
      <vt:lpstr>Existence</vt:lpstr>
      <vt:lpstr>Overview</vt:lpstr>
      <vt:lpstr>PowerPoint Presentation</vt:lpstr>
      <vt:lpstr>Overview</vt:lpstr>
      <vt:lpstr>Personhood</vt:lpstr>
      <vt:lpstr>Overview</vt:lpstr>
      <vt:lpstr>Characteristics</vt:lpstr>
      <vt:lpstr>Overview</vt:lpstr>
      <vt:lpstr>Powers</vt:lpstr>
      <vt:lpstr>Overview</vt:lpstr>
      <vt:lpstr>Works</vt:lpstr>
      <vt:lpstr>Works (cont’d)</vt:lpstr>
      <vt:lpstr>PowerPoint Presentation</vt:lpstr>
      <vt:lpstr>Overview</vt:lpstr>
      <vt:lpstr>7. Demon Possession</vt:lpstr>
      <vt:lpstr>7. Demon Possession</vt:lpstr>
      <vt:lpstr>PowerPoint Presentation</vt:lpstr>
      <vt:lpstr>7. Demon Possession</vt:lpstr>
      <vt:lpstr>E. The Christian &amp; Demon Possession</vt:lpstr>
      <vt:lpstr>E. The Christian &amp; Demon Possession</vt:lpstr>
      <vt:lpstr>PowerPoint Presentation</vt:lpstr>
      <vt:lpstr>E. The Christian &amp; Demon Possession</vt:lpstr>
      <vt:lpstr>E. The Christian &amp; Demon Possession</vt:lpstr>
      <vt:lpstr>E. The Christian &amp; Demon Possession</vt:lpstr>
      <vt:lpstr>E. The Christian &amp; Demon Possession</vt:lpstr>
      <vt:lpstr>PowerPoint Presentation</vt:lpstr>
      <vt:lpstr>E. The Christian &amp; Demon Possession</vt:lpstr>
      <vt:lpstr>Overview</vt:lpstr>
      <vt:lpstr>Christian’s Defense Against Satan/Demons</vt:lpstr>
      <vt:lpstr>Christian’s Defense Against Satan/Demons</vt:lpstr>
      <vt:lpstr>Christian’s Defense Against Satan/Demons</vt:lpstr>
      <vt:lpstr>Christian’s Defense Against Satan/Demons</vt:lpstr>
      <vt:lpstr>PowerPoint Presentation</vt:lpstr>
      <vt:lpstr>Christian’s Defense Against Satan/Demons</vt:lpstr>
      <vt:lpstr>PowerPoint Presentation</vt:lpstr>
      <vt:lpstr>Christian’s Defense Against Satan/Demons</vt:lpstr>
      <vt:lpstr>Christian’s Defense Against Satan/Demons</vt:lpstr>
      <vt:lpstr>Christian’s Defense Against Satan/Demons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Christian’s Defense Against Satan/Demons</vt:lpstr>
      <vt:lpstr>Christian’s Defense Against Satan/Demons</vt:lpstr>
      <vt:lpstr>Christian’s Defense Against Satan/Demons</vt:lpstr>
      <vt:lpstr>Christian’s Defense Against Satan/Demons</vt:lpstr>
      <vt:lpstr>CONCLUSION</vt:lpstr>
      <vt:lpstr>Overview</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Demonology-005</dc:title>
  <dc:creator>A. Woods</dc:creator>
  <cp:lastModifiedBy>Jim McGowan</cp:lastModifiedBy>
  <cp:revision>427</cp:revision>
  <cp:lastPrinted>2020-01-02T22:12:06Z</cp:lastPrinted>
  <dcterms:created xsi:type="dcterms:W3CDTF">2009-01-18T12:07:54Z</dcterms:created>
  <dcterms:modified xsi:type="dcterms:W3CDTF">2020-01-02T22:12:53Z</dcterms:modified>
</cp:coreProperties>
</file>