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8"/>
  </p:notesMasterIdLst>
  <p:handoutMasterIdLst>
    <p:handoutMasterId r:id="rId69"/>
  </p:handoutMasterIdLst>
  <p:sldIdLst>
    <p:sldId id="2067" r:id="rId2"/>
    <p:sldId id="4171" r:id="rId3"/>
    <p:sldId id="5923" r:id="rId4"/>
    <p:sldId id="3649" r:id="rId5"/>
    <p:sldId id="322" r:id="rId6"/>
    <p:sldId id="5869" r:id="rId7"/>
    <p:sldId id="5867" r:id="rId8"/>
    <p:sldId id="5868" r:id="rId9"/>
    <p:sldId id="5857" r:id="rId10"/>
    <p:sldId id="5908" r:id="rId11"/>
    <p:sldId id="5874" r:id="rId12"/>
    <p:sldId id="5911" r:id="rId13"/>
    <p:sldId id="5875" r:id="rId14"/>
    <p:sldId id="5914" r:id="rId15"/>
    <p:sldId id="5880" r:id="rId16"/>
    <p:sldId id="5915" r:id="rId17"/>
    <p:sldId id="5930" r:id="rId18"/>
    <p:sldId id="5916" r:id="rId19"/>
    <p:sldId id="3742" r:id="rId20"/>
    <p:sldId id="5120" r:id="rId21"/>
    <p:sldId id="5888" r:id="rId22"/>
    <p:sldId id="5931" r:id="rId23"/>
    <p:sldId id="2931" r:id="rId24"/>
    <p:sldId id="5891" r:id="rId25"/>
    <p:sldId id="2973" r:id="rId26"/>
    <p:sldId id="5905" r:id="rId27"/>
    <p:sldId id="5932" r:id="rId28"/>
    <p:sldId id="5933" r:id="rId29"/>
    <p:sldId id="435" r:id="rId30"/>
    <p:sldId id="2921" r:id="rId31"/>
    <p:sldId id="5906" r:id="rId32"/>
    <p:sldId id="5904" r:id="rId33"/>
    <p:sldId id="5942" r:id="rId34"/>
    <p:sldId id="5917" r:id="rId35"/>
    <p:sldId id="5934" r:id="rId36"/>
    <p:sldId id="3093" r:id="rId37"/>
    <p:sldId id="5552" r:id="rId38"/>
    <p:sldId id="2018" r:id="rId39"/>
    <p:sldId id="5918" r:id="rId40"/>
    <p:sldId id="5885" r:id="rId41"/>
    <p:sldId id="5919" r:id="rId42"/>
    <p:sldId id="5935" r:id="rId43"/>
    <p:sldId id="2187" r:id="rId44"/>
    <p:sldId id="5358" r:id="rId45"/>
    <p:sldId id="5369" r:id="rId46"/>
    <p:sldId id="5920" r:id="rId47"/>
    <p:sldId id="5937" r:id="rId48"/>
    <p:sldId id="5936" r:id="rId49"/>
    <p:sldId id="5890" r:id="rId50"/>
    <p:sldId id="5941" r:id="rId51"/>
    <p:sldId id="2624" r:id="rId52"/>
    <p:sldId id="5938" r:id="rId53"/>
    <p:sldId id="5889" r:id="rId54"/>
    <p:sldId id="5864" r:id="rId55"/>
    <p:sldId id="5939" r:id="rId56"/>
    <p:sldId id="3842" r:id="rId57"/>
    <p:sldId id="3840" r:id="rId58"/>
    <p:sldId id="5893" r:id="rId59"/>
    <p:sldId id="3822" r:id="rId60"/>
    <p:sldId id="3841" r:id="rId61"/>
    <p:sldId id="3823" r:id="rId62"/>
    <p:sldId id="3824" r:id="rId63"/>
    <p:sldId id="3815" r:id="rId64"/>
    <p:sldId id="2248" r:id="rId65"/>
    <p:sldId id="5921" r:id="rId66"/>
    <p:sldId id="3488" r:id="rId6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McGowan" initials="JM" lastIdx="1" clrIdx="0">
    <p:extLst>
      <p:ext uri="{19B8F6BF-5375-455C-9EA6-DF929625EA0E}">
        <p15:presenceInfo xmlns:p15="http://schemas.microsoft.com/office/powerpoint/2012/main" userId="e2c7446dd3aca5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800000"/>
    <a:srgbClr val="0000CC"/>
    <a:srgbClr val="FFCCCC"/>
    <a:srgbClr val="99FF66"/>
    <a:srgbClr val="00FF00"/>
    <a:srgbClr val="66FF33"/>
    <a:srgbClr val="66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349" autoAdjust="0"/>
  </p:normalViewPr>
  <p:slideViewPr>
    <p:cSldViewPr>
      <p:cViewPr>
        <p:scale>
          <a:sx n="100" d="100"/>
          <a:sy n="100" d="100"/>
        </p:scale>
        <p:origin x="1698"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048"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12/15/2019</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9/11/2016</a:t>
            </a:r>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57</a:t>
            </a:fld>
            <a:endParaRPr lang="en-US" altLang="en-US" dirty="0"/>
          </a:p>
        </p:txBody>
      </p:sp>
    </p:spTree>
    <p:extLst>
      <p:ext uri="{BB962C8B-B14F-4D97-AF65-F5344CB8AC3E}">
        <p14:creationId xmlns:p14="http://schemas.microsoft.com/office/powerpoint/2010/main" val="3656298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687150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1/5/2020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4065637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1/5/2020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extLst>
      <p:ext uri="{BB962C8B-B14F-4D97-AF65-F5344CB8AC3E}">
        <p14:creationId xmlns:p14="http://schemas.microsoft.com/office/powerpoint/2010/main" val="370658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88544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8" r:id="rId14"/>
    <p:sldLayoutId id="2147483919" r:id="rId15"/>
    <p:sldLayoutId id="2147483920"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wmf"/><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550.png"/><Relationship Id="rId5" Type="http://schemas.openxmlformats.org/officeDocument/2006/relationships/customXml" Target="../ink/ink2.xml"/><Relationship Id="rId4" Type="http://schemas.openxmlformats.org/officeDocument/2006/relationships/image" Target="../media/image540.png"/><Relationship Id="rId9" Type="http://schemas.openxmlformats.org/officeDocument/2006/relationships/image" Target="../media/image28.jpeg"/></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247900" y="5486400"/>
            <a:ext cx="4648200" cy="1295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spcBef>
                <a:spcPts val="0"/>
              </a:spcBef>
              <a:spcAft>
                <a:spcPts val="600"/>
              </a:spcAft>
            </a:pPr>
            <a:r>
              <a:rPr lang="en-US" altLang="en-US" kern="0" dirty="0">
                <a:solidFill>
                  <a:schemeClr val="tx1"/>
                </a:solidFill>
                <a:effectLst>
                  <a:outerShdw blurRad="38100" dist="38100" dir="2700000" algn="tl">
                    <a:srgbClr val="000000">
                      <a:alpha val="43137"/>
                    </a:srgbClr>
                  </a:outerShdw>
                </a:effectLst>
              </a:rPr>
              <a:t>Dr. </a:t>
            </a:r>
            <a:r>
              <a:rPr lang="en-US" altLang="en-US" kern="0">
                <a:solidFill>
                  <a:schemeClr val="tx1"/>
                </a:solidFill>
                <a:effectLst>
                  <a:outerShdw blurRad="38100" dist="38100" dir="2700000" algn="tl">
                    <a:srgbClr val="000000">
                      <a:alpha val="43137"/>
                    </a:srgbClr>
                  </a:outerShdw>
                </a:effectLst>
              </a:rPr>
              <a:t>Andy Woods</a:t>
            </a:r>
            <a:endParaRPr lang="en-US" altLang="en-US" kern="0" dirty="0">
              <a:solidFill>
                <a:schemeClr val="tx1"/>
              </a:solidFill>
              <a:effectLst>
                <a:outerShdw blurRad="38100" dist="38100" dir="2700000" algn="tl">
                  <a:srgbClr val="000000">
                    <a:alpha val="43137"/>
                  </a:srgbClr>
                </a:outerShdw>
              </a:effectLst>
            </a:endParaRP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89530" y="1828800"/>
            <a:ext cx="6364941" cy="2590799"/>
          </a:xfrm>
        </p:spPr>
        <p:txBody>
          <a:bodyPr/>
          <a:lstStyle/>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Satan: The Great Chain (1-3)</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Saints: The Great Reign (4-6)</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Sinners: The Great Revolt (7-10)</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328738" y="200066"/>
            <a:ext cx="6486525" cy="140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Millennial Kingdom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20:1-10</a:t>
            </a:r>
          </a:p>
        </p:txBody>
      </p:sp>
      <p:pic>
        <p:nvPicPr>
          <p:cNvPr id="1026" name="Picture 2" descr="Image result for Revelation 20:1-10&quot;">
            <a:extLst>
              <a:ext uri="{FF2B5EF4-FFF2-40B4-BE49-F238E27FC236}">
                <a16:creationId xmlns:a16="http://schemas.microsoft.com/office/drawing/2014/main" id="{E5790313-14D5-4F0D-A2D9-87AE6D1D1A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1" y="4648200"/>
            <a:ext cx="2438399"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DB65A38-05FD-4F43-A543-CE80E2C7206B}"/>
              </a:ext>
            </a:extLst>
          </p:cNvPr>
          <p:cNvSpPr txBox="1"/>
          <p:nvPr/>
        </p:nvSpPr>
        <p:spPr>
          <a:xfrm>
            <a:off x="2057400" y="6324600"/>
            <a:ext cx="5029200" cy="461665"/>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772-73</a:t>
            </a:r>
          </a:p>
        </p:txBody>
      </p:sp>
    </p:spTree>
    <p:extLst>
      <p:ext uri="{BB962C8B-B14F-4D97-AF65-F5344CB8AC3E}">
        <p14:creationId xmlns:p14="http://schemas.microsoft.com/office/powerpoint/2010/main" val="127731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570630" y="2057400"/>
            <a:ext cx="4002741" cy="1517155"/>
          </a:xfrm>
        </p:spPr>
        <p:txBody>
          <a:bodyPr/>
          <a:lstStyle/>
          <a:p>
            <a:pPr marL="571500" indent="-57150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Prisoner (1-2)</a:t>
            </a:r>
          </a:p>
          <a:p>
            <a:pPr marL="571500" indent="-57150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Prison (3)</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328738" y="228600"/>
            <a:ext cx="64865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Satan: The Great Chain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20:1-3</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6" name="Picture 2" descr="Image result for Revelation 20:1-10&quot;">
            <a:extLst>
              <a:ext uri="{FF2B5EF4-FFF2-40B4-BE49-F238E27FC236}">
                <a16:creationId xmlns:a16="http://schemas.microsoft.com/office/drawing/2014/main" id="{770452A4-23E3-49F4-9564-2A11E1CA469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1" y="4648200"/>
            <a:ext cx="2438399"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323ECE2-B045-479E-B1DE-1723DFCC9193}"/>
              </a:ext>
            </a:extLst>
          </p:cNvPr>
          <p:cNvSpPr txBox="1"/>
          <p:nvPr/>
        </p:nvSpPr>
        <p:spPr>
          <a:xfrm>
            <a:off x="2057400" y="6324600"/>
            <a:ext cx="5029200" cy="461665"/>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772-73</a:t>
            </a:r>
          </a:p>
        </p:txBody>
      </p:sp>
    </p:spTree>
    <p:extLst>
      <p:ext uri="{BB962C8B-B14F-4D97-AF65-F5344CB8AC3E}">
        <p14:creationId xmlns:p14="http://schemas.microsoft.com/office/powerpoint/2010/main" val="2806167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89530" y="1828800"/>
            <a:ext cx="6364941"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Satan: The Great Chain (1-3)</a:t>
            </a:r>
          </a:p>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Saints: The Great Reign (4-6)</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Sinners: The Great Revolt (7-10)</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328738" y="200066"/>
            <a:ext cx="6486525" cy="140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Millennial Kingdom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20:1-10</a:t>
            </a:r>
          </a:p>
        </p:txBody>
      </p:sp>
      <p:pic>
        <p:nvPicPr>
          <p:cNvPr id="1026" name="Picture 2" descr="Image result for Revelation 20:1-10&quot;">
            <a:extLst>
              <a:ext uri="{FF2B5EF4-FFF2-40B4-BE49-F238E27FC236}">
                <a16:creationId xmlns:a16="http://schemas.microsoft.com/office/drawing/2014/main" id="{E5790313-14D5-4F0D-A2D9-87AE6D1D1A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1" y="4648200"/>
            <a:ext cx="2438399"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DB65A38-05FD-4F43-A543-CE80E2C7206B}"/>
              </a:ext>
            </a:extLst>
          </p:cNvPr>
          <p:cNvSpPr txBox="1"/>
          <p:nvPr/>
        </p:nvSpPr>
        <p:spPr>
          <a:xfrm>
            <a:off x="2057400" y="6324600"/>
            <a:ext cx="5029200" cy="461665"/>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772-73</a:t>
            </a:r>
          </a:p>
        </p:txBody>
      </p:sp>
    </p:spTree>
    <p:extLst>
      <p:ext uri="{BB962C8B-B14F-4D97-AF65-F5344CB8AC3E}">
        <p14:creationId xmlns:p14="http://schemas.microsoft.com/office/powerpoint/2010/main" val="2732906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28738" y="1828800"/>
            <a:ext cx="6486525" cy="1447800"/>
          </a:xfrm>
        </p:spPr>
        <p:txBody>
          <a:bodyPr/>
          <a:lstStyle/>
          <a:p>
            <a:pPr marL="571500" indent="-57150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Resurrection of the Just (4a)</a:t>
            </a:r>
          </a:p>
          <a:p>
            <a:pPr marL="571500" indent="-571500">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Rule of the Just (4b-6)</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328738" y="228600"/>
            <a:ext cx="64865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Saints: The Great Reign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20:4-6</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6" name="Picture 2" descr="Image result for Revelation 20:1-10&quot;">
            <a:extLst>
              <a:ext uri="{FF2B5EF4-FFF2-40B4-BE49-F238E27FC236}">
                <a16:creationId xmlns:a16="http://schemas.microsoft.com/office/drawing/2014/main" id="{2DDAE4E5-074F-43C6-BF3E-28751E4AD4F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1" y="4648200"/>
            <a:ext cx="2438399"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959429B-B2B1-4441-B055-08E06E30E948}"/>
              </a:ext>
            </a:extLst>
          </p:cNvPr>
          <p:cNvSpPr txBox="1"/>
          <p:nvPr/>
        </p:nvSpPr>
        <p:spPr>
          <a:xfrm>
            <a:off x="2057400" y="6324600"/>
            <a:ext cx="5029200" cy="461665"/>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772-73</a:t>
            </a:r>
          </a:p>
        </p:txBody>
      </p:sp>
    </p:spTree>
    <p:extLst>
      <p:ext uri="{BB962C8B-B14F-4D97-AF65-F5344CB8AC3E}">
        <p14:creationId xmlns:p14="http://schemas.microsoft.com/office/powerpoint/2010/main" val="2440455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89530" y="1828800"/>
            <a:ext cx="6364941"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Satan: The Great Chain (1-3)</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Saints: The Great Reign (4-6)</a:t>
            </a:r>
          </a:p>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Sinners: The Great Revolt (7-10)</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328738" y="200066"/>
            <a:ext cx="6486525" cy="140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Millennial Kingdom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20:1-10</a:t>
            </a:r>
          </a:p>
        </p:txBody>
      </p:sp>
      <p:pic>
        <p:nvPicPr>
          <p:cNvPr id="1026" name="Picture 2" descr="Image result for Revelation 20:1-10&quot;">
            <a:extLst>
              <a:ext uri="{FF2B5EF4-FFF2-40B4-BE49-F238E27FC236}">
                <a16:creationId xmlns:a16="http://schemas.microsoft.com/office/drawing/2014/main" id="{E5790313-14D5-4F0D-A2D9-87AE6D1D1A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1" y="4648200"/>
            <a:ext cx="2438399"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DB65A38-05FD-4F43-A543-CE80E2C7206B}"/>
              </a:ext>
            </a:extLst>
          </p:cNvPr>
          <p:cNvSpPr txBox="1"/>
          <p:nvPr/>
        </p:nvSpPr>
        <p:spPr>
          <a:xfrm>
            <a:off x="2057400" y="6324600"/>
            <a:ext cx="5029200" cy="461665"/>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772-73</a:t>
            </a:r>
          </a:p>
        </p:txBody>
      </p:sp>
    </p:spTree>
    <p:extLst>
      <p:ext uri="{BB962C8B-B14F-4D97-AF65-F5344CB8AC3E}">
        <p14:creationId xmlns:p14="http://schemas.microsoft.com/office/powerpoint/2010/main" val="243116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037230" y="1600200"/>
            <a:ext cx="5069541" cy="2971800"/>
          </a:xfrm>
        </p:spPr>
        <p:txBody>
          <a:bodyPr/>
          <a:lstStyle/>
          <a:p>
            <a:pPr marL="742950" indent="-74295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The Adversary (7)</a:t>
            </a:r>
          </a:p>
          <a:p>
            <a:pPr marL="742950" indent="-74295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The Apostasy (8)</a:t>
            </a:r>
          </a:p>
          <a:p>
            <a:pPr marL="742950" indent="-74295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The Attack (9a)</a:t>
            </a:r>
          </a:p>
          <a:p>
            <a:pPr marL="742950" indent="-74295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The Annihilation (9b-10)</a:t>
            </a:r>
            <a:endParaRPr lang="en-US" sz="3600" dirty="0">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328738" y="228600"/>
            <a:ext cx="64865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Sinners: The Great Revolt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20:7-10</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6" name="Picture 2" descr="Image result for Revelation 20:1-10&quot;">
            <a:extLst>
              <a:ext uri="{FF2B5EF4-FFF2-40B4-BE49-F238E27FC236}">
                <a16:creationId xmlns:a16="http://schemas.microsoft.com/office/drawing/2014/main" id="{C3B6EBD6-81F7-4CFE-905E-17A5A648B01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1" y="4648200"/>
            <a:ext cx="2438399"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A69A26B-2F88-47CB-95E5-D747BA234BD4}"/>
              </a:ext>
            </a:extLst>
          </p:cNvPr>
          <p:cNvSpPr txBox="1"/>
          <p:nvPr/>
        </p:nvSpPr>
        <p:spPr>
          <a:xfrm>
            <a:off x="2057400" y="6324600"/>
            <a:ext cx="5029200" cy="461665"/>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772-73</a:t>
            </a:r>
          </a:p>
        </p:txBody>
      </p:sp>
    </p:spTree>
    <p:extLst>
      <p:ext uri="{BB962C8B-B14F-4D97-AF65-F5344CB8AC3E}">
        <p14:creationId xmlns:p14="http://schemas.microsoft.com/office/powerpoint/2010/main" val="3366873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037230" y="1600200"/>
            <a:ext cx="5069541" cy="2971800"/>
          </a:xfrm>
        </p:spPr>
        <p:txBody>
          <a:bodyPr/>
          <a:lstStyle/>
          <a:p>
            <a:pPr marL="742950" indent="-742950">
              <a:spcBef>
                <a:spcPts val="0"/>
              </a:spcBef>
              <a:spcAft>
                <a:spcPts val="1800"/>
              </a:spcAft>
              <a:buSzPct val="100000"/>
              <a:buAutoNum type="alphaUcPeriod"/>
              <a:defRPr/>
            </a:pPr>
            <a:r>
              <a:rPr lang="en-US" b="1" u="sng" dirty="0">
                <a:solidFill>
                  <a:srgbClr val="FFFFCC"/>
                </a:solidFill>
                <a:effectLst>
                  <a:outerShdw blurRad="38100" dist="38100" dir="2700000" algn="tl">
                    <a:srgbClr val="000000">
                      <a:alpha val="43137"/>
                    </a:srgbClr>
                  </a:outerShdw>
                </a:effectLst>
              </a:rPr>
              <a:t>The Adversary (7)</a:t>
            </a:r>
          </a:p>
          <a:p>
            <a:pPr marL="742950" indent="-74295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The Apostasy (8)</a:t>
            </a:r>
          </a:p>
          <a:p>
            <a:pPr marL="742950" indent="-74295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The Attack (9a)</a:t>
            </a:r>
          </a:p>
          <a:p>
            <a:pPr marL="742950" indent="-74295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The Annihilation (9b-10)</a:t>
            </a:r>
            <a:endParaRPr lang="en-US" sz="3600" dirty="0">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328738" y="228600"/>
            <a:ext cx="64865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Sinners: The Great Revolt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20:7-10</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6" name="Picture 2" descr="Image result for Revelation 20:1-10&quot;">
            <a:extLst>
              <a:ext uri="{FF2B5EF4-FFF2-40B4-BE49-F238E27FC236}">
                <a16:creationId xmlns:a16="http://schemas.microsoft.com/office/drawing/2014/main" id="{C3B6EBD6-81F7-4CFE-905E-17A5A648B01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1" y="4648200"/>
            <a:ext cx="2438399"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A69A26B-2F88-47CB-95E5-D747BA234BD4}"/>
              </a:ext>
            </a:extLst>
          </p:cNvPr>
          <p:cNvSpPr txBox="1"/>
          <p:nvPr/>
        </p:nvSpPr>
        <p:spPr>
          <a:xfrm>
            <a:off x="2057400" y="6324600"/>
            <a:ext cx="5029200" cy="461665"/>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772-73</a:t>
            </a:r>
          </a:p>
        </p:txBody>
      </p:sp>
    </p:spTree>
    <p:extLst>
      <p:ext uri="{BB962C8B-B14F-4D97-AF65-F5344CB8AC3E}">
        <p14:creationId xmlns:p14="http://schemas.microsoft.com/office/powerpoint/2010/main" val="2478680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4CD7B-EFB6-4E4D-B7F4-CD16829CAC7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20:7-9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thousand years are completed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teleō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Satan will be released from his prison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will come out to deceive the nations which are in the four corners of the earth, Gog and Magog, to gather them together for the war; the number of them is like the sand of the seashore.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came up on the broad plain of the earth and surrounded the camp of the saints and the beloved city, and fire came down from heaven and devoured them.</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133785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037230" y="1600200"/>
            <a:ext cx="5069541" cy="2971800"/>
          </a:xfrm>
        </p:spPr>
        <p:txBody>
          <a:bodyPr/>
          <a:lstStyle/>
          <a:p>
            <a:pPr marL="742950" indent="-74295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The Adversary (7)</a:t>
            </a:r>
          </a:p>
          <a:p>
            <a:pPr marL="742950" indent="-742950">
              <a:spcBef>
                <a:spcPts val="0"/>
              </a:spcBef>
              <a:spcAft>
                <a:spcPts val="1800"/>
              </a:spcAft>
              <a:buSzPct val="100000"/>
              <a:buAutoNum type="alphaUcPeriod"/>
              <a:defRPr/>
            </a:pPr>
            <a:r>
              <a:rPr lang="en-US" b="1" u="sng" dirty="0">
                <a:solidFill>
                  <a:srgbClr val="FFFFCC"/>
                </a:solidFill>
                <a:effectLst>
                  <a:outerShdw blurRad="38100" dist="38100" dir="2700000" algn="tl">
                    <a:srgbClr val="000000">
                      <a:alpha val="43137"/>
                    </a:srgbClr>
                  </a:outerShdw>
                </a:effectLst>
              </a:rPr>
              <a:t>The Apostasy (8)</a:t>
            </a:r>
          </a:p>
          <a:p>
            <a:pPr marL="742950" indent="-74295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The Attack (9a)</a:t>
            </a:r>
          </a:p>
          <a:p>
            <a:pPr marL="742950" indent="-74295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The Annihilation (9b-10)</a:t>
            </a:r>
            <a:endParaRPr lang="en-US" sz="3600" dirty="0">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328738" y="228600"/>
            <a:ext cx="64865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Sinners: The Great Revolt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20:7-10</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6" name="Picture 2" descr="Image result for Revelation 20:1-10&quot;">
            <a:extLst>
              <a:ext uri="{FF2B5EF4-FFF2-40B4-BE49-F238E27FC236}">
                <a16:creationId xmlns:a16="http://schemas.microsoft.com/office/drawing/2014/main" id="{C3B6EBD6-81F7-4CFE-905E-17A5A648B01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1" y="4648200"/>
            <a:ext cx="2438399"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A69A26B-2F88-47CB-95E5-D747BA234BD4}"/>
              </a:ext>
            </a:extLst>
          </p:cNvPr>
          <p:cNvSpPr txBox="1"/>
          <p:nvPr/>
        </p:nvSpPr>
        <p:spPr>
          <a:xfrm>
            <a:off x="2057400" y="6324600"/>
            <a:ext cx="5029200" cy="461665"/>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772-73</a:t>
            </a:r>
          </a:p>
        </p:txBody>
      </p:sp>
    </p:spTree>
    <p:extLst>
      <p:ext uri="{BB962C8B-B14F-4D97-AF65-F5344CB8AC3E}">
        <p14:creationId xmlns:p14="http://schemas.microsoft.com/office/powerpoint/2010/main" val="331807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4CD7B-EFB6-4E4D-B7F4-CD16829CAC7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20:7-9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thousand years are completed, Satan will be released from his prison,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will come out to deceive the nations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are in the four corners of the earth, Gog and Magog, to gather them together for the war; the number of them is like the sand of the seashore.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came up on the broad plain of the earth and surrounded the camp of the saints and the beloved city, and fire came down from heaven and devoured them.</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294552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endParaRPr 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15360542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76200" y="1551579"/>
            <a:ext cx="8991600" cy="2258421"/>
          </a:xfrm>
        </p:spPr>
        <p:txBody>
          <a:bodyPr/>
          <a:lstStyle/>
          <a:p>
            <a:pPr marL="0" indent="0" algn="just">
              <a:spcBef>
                <a:spcPts val="0"/>
              </a:spcBef>
              <a:buNone/>
              <a:defRPr/>
            </a:pPr>
            <a:r>
              <a:rPr lang="en-US" sz="3000"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God demonstrates by this one final event that even under the best conditions, mankind‘s problem is the heart. </a:t>
            </a:r>
            <a:r>
              <a:rPr lang="en-US" b="1" u="sng" dirty="0">
                <a:solidFill>
                  <a:srgbClr val="FFFFCC"/>
                </a:solidFill>
                <a:effectLst>
                  <a:outerShdw blurRad="38100" dist="38100" dir="2700000" algn="tl">
                    <a:srgbClr val="000000">
                      <a:alpha val="43137"/>
                    </a:srgbClr>
                  </a:outerShdw>
                </a:effectLst>
              </a:rPr>
              <a:t>God demonstrates that Satan’s depravity cannot be cured</a:t>
            </a:r>
            <a:r>
              <a:rPr lang="en-US" dirty="0">
                <a:effectLst>
                  <a:outerShdw blurRad="38100" dist="38100" dir="2700000" algn="tl">
                    <a:srgbClr val="000000">
                      <a:alpha val="43137"/>
                    </a:srgbClr>
                  </a:outerShdw>
                </a:effectLst>
              </a:rPr>
              <a:t>. God demonstrates that He is fully justified in exacting eternal punishment.</a:t>
            </a:r>
            <a:r>
              <a:rPr lang="en-US" sz="3000" i="1" dirty="0">
                <a:effectLst>
                  <a:outerShdw blurRad="38100" dist="38100" dir="2700000" algn="tl">
                    <a:srgbClr val="000000">
                      <a:alpha val="43137"/>
                    </a:srgbClr>
                  </a:outerShdw>
                </a:effectLst>
              </a:rPr>
              <a:t>”</a:t>
            </a:r>
          </a:p>
        </p:txBody>
      </p:sp>
      <p:sp>
        <p:nvSpPr>
          <p:cNvPr id="4" name="Rectangle 3">
            <a:extLst>
              <a:ext uri="{FF2B5EF4-FFF2-40B4-BE49-F238E27FC236}">
                <a16:creationId xmlns:a16="http://schemas.microsoft.com/office/drawing/2014/main" id="{DDED8C29-5312-47D5-972D-3ABE15909AE2}"/>
              </a:ext>
            </a:extLst>
          </p:cNvPr>
          <p:cNvSpPr/>
          <p:nvPr/>
        </p:nvSpPr>
        <p:spPr>
          <a:xfrm>
            <a:off x="2321719" y="228600"/>
            <a:ext cx="4570148" cy="1461939"/>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530.               .</a:t>
            </a:r>
          </a:p>
        </p:txBody>
      </p:sp>
      <p:pic>
        <p:nvPicPr>
          <p:cNvPr id="2" name="Picture 1">
            <a:extLst>
              <a:ext uri="{FF2B5EF4-FFF2-40B4-BE49-F238E27FC236}">
                <a16:creationId xmlns:a16="http://schemas.microsoft.com/office/drawing/2014/main" id="{208DDC6B-0924-4483-AD92-673482CA0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973327" cy="914400"/>
          </a:xfrm>
          <a:prstGeom prst="rect">
            <a:avLst/>
          </a:prstGeom>
        </p:spPr>
      </p:pic>
      <p:pic>
        <p:nvPicPr>
          <p:cNvPr id="3" name="Picture 2">
            <a:extLst>
              <a:ext uri="{FF2B5EF4-FFF2-40B4-BE49-F238E27FC236}">
                <a16:creationId xmlns:a16="http://schemas.microsoft.com/office/drawing/2014/main" id="{F92F0784-351D-4451-BC3F-A0BC727F6A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400" y="4267200"/>
            <a:ext cx="4082143" cy="2286000"/>
          </a:xfrm>
          <a:prstGeom prst="rect">
            <a:avLst/>
          </a:prstGeom>
        </p:spPr>
      </p:pic>
    </p:spTree>
    <p:extLst>
      <p:ext uri="{BB962C8B-B14F-4D97-AF65-F5344CB8AC3E}">
        <p14:creationId xmlns:p14="http://schemas.microsoft.com/office/powerpoint/2010/main" val="28066709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3DC3CF-FD17-4CC6-BB71-7ABFCB2ED50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55257"/>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20:1-3</a:t>
            </a:r>
          </a:p>
          <a:p>
            <a:pPr algn="just">
              <a:spcBef>
                <a:spcPts val="0"/>
              </a:spcBef>
              <a:spcAft>
                <a:spcPts val="0"/>
              </a:spcAft>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an angel coming down from heaven, holding the key of the abyss and a great chain in his hand. </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laid hold of the dragon, the serpent of old, who is the devil and Satan, and bound him for a thousand years; </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threw him into the abyss, and shut it and sealed it over him,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that he would not deceive the nations any longer</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thousand years were completed; after these things he must be released for a short time.”</a:t>
            </a:r>
            <a:endParaRPr lang="en-US" altLang="en-US" sz="31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009142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4CD7B-EFB6-4E4D-B7F4-CD16829CAC7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20:7-9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thousand years are completed, Satan will be released from his prison,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will come out to deceive the nations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are in the four corners of the earth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Gog and Magog, to gather them together for the war; the number of them is like the sand of the seashore.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came up on the broad plain of the earth and surrounded the camp of the saints and the beloved city, and fire came down from heaven and devoured them.</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978424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5B22EB-518C-44FE-A706-076DEF1328E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4876800"/>
          </a:xfrm>
        </p:spPr>
        <p:txBody>
          <a:bodyPr/>
          <a:lstStyle/>
          <a:p>
            <a:pPr algn="ctr" defTabSz="685800">
              <a:lnSpc>
                <a:spcPct val="90000"/>
              </a:lnSpc>
              <a:spcBef>
                <a:spcPts val="0"/>
              </a:spcBef>
              <a:spcAft>
                <a:spcPts val="1200"/>
              </a:spcAft>
              <a:buNone/>
              <a:defRPr/>
            </a:pPr>
            <a:r>
              <a:rPr lang="en-US" altLang="en-US" sz="4000" kern="1200" dirty="0">
                <a:solidFill>
                  <a:schemeClr val="tx2"/>
                </a:solidFill>
                <a:ea typeface="+mj-ea"/>
                <a:cs typeface="Calibri" panose="020F0502020204030204" pitchFamily="34" charset="0"/>
              </a:rPr>
              <a:t>Revelation 20:7-9</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dirty="0"/>
              <a:t>“</a:t>
            </a:r>
            <a:r>
              <a:rPr lang="en-US" baseline="30000" dirty="0"/>
              <a:t>7</a:t>
            </a:r>
            <a:r>
              <a:rPr lang="en-US" dirty="0"/>
              <a:t>When the thousand years are completed, Satan will be released from his prison, </a:t>
            </a:r>
            <a:r>
              <a:rPr lang="en-US" baseline="30000" dirty="0"/>
              <a:t>8 </a:t>
            </a:r>
            <a:r>
              <a:rPr lang="en-US" dirty="0"/>
              <a:t>and will come out to deceive the nations which are in the four corners of the earth, </a:t>
            </a:r>
            <a:r>
              <a:rPr lang="en-US" b="1" u="sng" dirty="0">
                <a:solidFill>
                  <a:srgbClr val="FFFFCC"/>
                </a:solidFill>
              </a:rPr>
              <a:t>Gog and Magog</a:t>
            </a:r>
            <a:r>
              <a:rPr lang="en-US" dirty="0"/>
              <a:t>, to gather them together for the war; the number of them is like the sand of the seashore. </a:t>
            </a:r>
            <a:r>
              <a:rPr lang="en-US" baseline="30000" dirty="0"/>
              <a:t>9</a:t>
            </a:r>
            <a:r>
              <a:rPr lang="en-US" dirty="0"/>
              <a:t>And they came up on the broad plain of the earth and surrounded the camp of the saints and the beloved city, and fire came down from heaven and devoured them.”</a:t>
            </a:r>
          </a:p>
        </p:txBody>
      </p:sp>
    </p:spTree>
    <p:extLst>
      <p:ext uri="{BB962C8B-B14F-4D97-AF65-F5344CB8AC3E}">
        <p14:creationId xmlns:p14="http://schemas.microsoft.com/office/powerpoint/2010/main" val="102938404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625912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4A8B320-2ADF-4F5B-8633-2DADACE12CA5}"/>
              </a:ext>
            </a:extLst>
          </p:cNvPr>
          <p:cNvGraphicFramePr>
            <a:graphicFrameLocks noGrp="1"/>
          </p:cNvGraphicFramePr>
          <p:nvPr>
            <p:ph idx="1"/>
            <p:extLst>
              <p:ext uri="{D42A27DB-BD31-4B8C-83A1-F6EECF244321}">
                <p14:modId xmlns:p14="http://schemas.microsoft.com/office/powerpoint/2010/main" val="2560820961"/>
              </p:ext>
            </p:extLst>
          </p:nvPr>
        </p:nvGraphicFramePr>
        <p:xfrm>
          <a:off x="76200" y="76165"/>
          <a:ext cx="8991600" cy="6705670"/>
        </p:xfrm>
        <a:graphic>
          <a:graphicData uri="http://schemas.openxmlformats.org/drawingml/2006/table">
            <a:tbl>
              <a:tblPr firstRow="1" bandRow="1">
                <a:tableStyleId>{073A0DAA-6AF3-43AB-8588-CEC1D06C72B9}</a:tableStyleId>
              </a:tblPr>
              <a:tblGrid>
                <a:gridCol w="43434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914400">
                <a:tc gridSpan="2">
                  <a:txBody>
                    <a:bodyPr/>
                    <a:lstStyle/>
                    <a:p>
                      <a:pPr algn="ctr"/>
                      <a:r>
                        <a:rPr lang="en-US" sz="4000" b="0" kern="12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Millennial Fulfillment?</a:t>
                      </a:r>
                    </a:p>
                  </a:txBody>
                  <a:tcPr marT="45727" marB="45727" anchor="ctr"/>
                </a:tc>
                <a:tc hMerge="1">
                  <a:txBody>
                    <a:bodyPr/>
                    <a:lstStyle/>
                    <a:p>
                      <a:pPr algn="ctr"/>
                      <a:endParaRPr lang="en-US" sz="2800" dirty="0">
                        <a:solidFill>
                          <a:schemeClr val="tx1"/>
                        </a:solidFill>
                      </a:endParaRPr>
                    </a:p>
                  </a:txBody>
                  <a:tcPr marT="45727" marB="45727"/>
                </a:tc>
                <a:extLst>
                  <a:ext uri="{0D108BD9-81ED-4DB2-BD59-A6C34878D82A}">
                    <a16:rowId xmlns:a16="http://schemas.microsoft.com/office/drawing/2014/main" val="3914007232"/>
                  </a:ext>
                </a:extLst>
              </a:tr>
              <a:tr h="548640">
                <a:tc>
                  <a:txBody>
                    <a:bodyPr/>
                    <a:lstStyle/>
                    <a:p>
                      <a:pPr algn="ctr"/>
                      <a:r>
                        <a:rPr lang="en-US" sz="2800" b="1" dirty="0">
                          <a:solidFill>
                            <a:srgbClr val="C00000"/>
                          </a:solidFill>
                          <a:latin typeface="Calibri" panose="020F0502020204030204" pitchFamily="34" charset="0"/>
                          <a:cs typeface="Calibri" panose="020F0502020204030204" pitchFamily="34" charset="0"/>
                        </a:rPr>
                        <a:t>EZEK.</a:t>
                      </a:r>
                      <a:r>
                        <a:rPr lang="en-US" sz="2800" b="1" baseline="0" dirty="0">
                          <a:solidFill>
                            <a:srgbClr val="C00000"/>
                          </a:solidFill>
                          <a:latin typeface="Calibri" panose="020F0502020204030204" pitchFamily="34" charset="0"/>
                          <a:cs typeface="Calibri" panose="020F0502020204030204" pitchFamily="34" charset="0"/>
                        </a:rPr>
                        <a:t> 38-39</a:t>
                      </a:r>
                      <a:endParaRPr lang="en-US" sz="2800" b="1"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algn="ctr"/>
                      <a:r>
                        <a:rPr lang="en-US" sz="2800" b="1" dirty="0">
                          <a:solidFill>
                            <a:srgbClr val="0000CC"/>
                          </a:solidFill>
                          <a:latin typeface="Calibri" panose="020F0502020204030204" pitchFamily="34" charset="0"/>
                          <a:cs typeface="Calibri" panose="020F0502020204030204" pitchFamily="34" charset="0"/>
                        </a:rPr>
                        <a:t>REV.</a:t>
                      </a:r>
                      <a:r>
                        <a:rPr lang="en-US" sz="2800" b="1" baseline="0" dirty="0">
                          <a:solidFill>
                            <a:srgbClr val="0000CC"/>
                          </a:solidFill>
                          <a:latin typeface="Calibri" panose="020F0502020204030204" pitchFamily="34" charset="0"/>
                          <a:cs typeface="Calibri" panose="020F0502020204030204" pitchFamily="34" charset="0"/>
                        </a:rPr>
                        <a:t> 20:7-9</a:t>
                      </a:r>
                      <a:endParaRPr lang="en-US" sz="28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0"/>
                  </a:ext>
                </a:extLst>
              </a:tr>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Northern</a:t>
                      </a:r>
                      <a:r>
                        <a:rPr lang="en-US" sz="2400" b="1" baseline="0" dirty="0">
                          <a:solidFill>
                            <a:srgbClr val="C00000"/>
                          </a:solidFill>
                          <a:latin typeface="Calibri" panose="020F0502020204030204" pitchFamily="34" charset="0"/>
                          <a:cs typeface="Calibri" panose="020F0502020204030204" pitchFamily="34" charset="0"/>
                        </a:rPr>
                        <a:t> invasion</a:t>
                      </a:r>
                      <a:endParaRPr lang="en-US" sz="2400" b="1"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All</a:t>
                      </a:r>
                      <a:r>
                        <a:rPr lang="en-US" sz="2400" b="1" baseline="0" dirty="0">
                          <a:solidFill>
                            <a:srgbClr val="0000CC"/>
                          </a:solidFill>
                          <a:latin typeface="Calibri" panose="020F0502020204030204" pitchFamily="34" charset="0"/>
                          <a:cs typeface="Calibri" panose="020F0502020204030204" pitchFamily="34" charset="0"/>
                        </a:rPr>
                        <a:t> nation invade</a:t>
                      </a:r>
                      <a:endParaRPr lang="en-US" sz="24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1"/>
                  </a:ext>
                </a:extLst>
              </a:tr>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Nations identified</a:t>
                      </a: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Nations unidentified</a:t>
                      </a:r>
                    </a:p>
                  </a:txBody>
                  <a:tcPr marT="45727" marB="45727" anchor="ctr"/>
                </a:tc>
                <a:extLst>
                  <a:ext uri="{0D108BD9-81ED-4DB2-BD59-A6C34878D82A}">
                    <a16:rowId xmlns:a16="http://schemas.microsoft.com/office/drawing/2014/main" val="314161101"/>
                  </a:ext>
                </a:extLst>
              </a:tr>
              <a:tr h="731520">
                <a:tc>
                  <a:txBody>
                    <a:bodyPr/>
                    <a:lstStyle/>
                    <a:p>
                      <a:r>
                        <a:rPr lang="en-US" sz="2400" b="1" dirty="0">
                          <a:solidFill>
                            <a:srgbClr val="C00000"/>
                          </a:solidFill>
                          <a:latin typeface="Calibri" panose="020F0502020204030204" pitchFamily="34" charset="0"/>
                          <a:cs typeface="Calibri" panose="020F0502020204030204" pitchFamily="34" charset="0"/>
                        </a:rPr>
                        <a:t>Invasion</a:t>
                      </a:r>
                      <a:r>
                        <a:rPr lang="en-US" sz="2400" b="1" baseline="0" dirty="0">
                          <a:solidFill>
                            <a:srgbClr val="C00000"/>
                          </a:solidFill>
                          <a:latin typeface="Calibri" panose="020F0502020204030204" pitchFamily="34" charset="0"/>
                          <a:cs typeface="Calibri" panose="020F0502020204030204" pitchFamily="34" charset="0"/>
                        </a:rPr>
                        <a:t> leads to Millennium (Ezek 40-48)</a:t>
                      </a:r>
                      <a:endParaRPr lang="en-US" sz="2400" b="1"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Invasion</a:t>
                      </a:r>
                      <a:r>
                        <a:rPr lang="en-US" sz="2400" b="1" baseline="0" dirty="0">
                          <a:solidFill>
                            <a:srgbClr val="0000CC"/>
                          </a:solidFill>
                          <a:latin typeface="Calibri" panose="020F0502020204030204" pitchFamily="34" charset="0"/>
                          <a:cs typeface="Calibri" panose="020F0502020204030204" pitchFamily="34" charset="0"/>
                        </a:rPr>
                        <a:t> comes at end of Millennium</a:t>
                      </a:r>
                      <a:endParaRPr lang="en-US" sz="2400" b="1" dirty="0">
                        <a:solidFill>
                          <a:srgbClr val="0000CC"/>
                        </a:solidFill>
                        <a:latin typeface="Calibri" panose="020F0502020204030204" pitchFamily="34" charset="0"/>
                        <a:cs typeface="Calibri" panose="020F0502020204030204" pitchFamily="34" charset="0"/>
                      </a:endParaRPr>
                    </a:p>
                  </a:txBody>
                  <a:tcPr marT="45727" marB="45727" anchor="ctr"/>
                </a:tc>
                <a:extLst>
                  <a:ext uri="{0D108BD9-81ED-4DB2-BD59-A6C34878D82A}">
                    <a16:rowId xmlns:a16="http://schemas.microsoft.com/office/drawing/2014/main" val="10002"/>
                  </a:ext>
                </a:extLst>
              </a:tr>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Invasion</a:t>
                      </a:r>
                      <a:r>
                        <a:rPr lang="en-US" sz="2400" b="1" baseline="0" dirty="0">
                          <a:solidFill>
                            <a:srgbClr val="C00000"/>
                          </a:solidFill>
                          <a:latin typeface="Calibri" panose="020F0502020204030204" pitchFamily="34" charset="0"/>
                          <a:cs typeface="Calibri" panose="020F0502020204030204" pitchFamily="34" charset="0"/>
                        </a:rPr>
                        <a:t> leads to Millennium (Ezek 40-48)</a:t>
                      </a:r>
                      <a:endParaRPr lang="en-US" sz="2400" b="1"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r>
                        <a:rPr lang="en-US" sz="2400" b="1" dirty="0">
                          <a:solidFill>
                            <a:srgbClr val="0000CC"/>
                          </a:solidFill>
                          <a:latin typeface="Calibri" panose="020F0502020204030204" pitchFamily="34" charset="0"/>
                          <a:cs typeface="Calibri" panose="020F0502020204030204" pitchFamily="34" charset="0"/>
                        </a:rPr>
                        <a:t>Invasion leads to Eternal State (Rev 21-22)</a:t>
                      </a:r>
                    </a:p>
                  </a:txBody>
                  <a:tcPr marT="45727" marB="45727" anchor="ctr"/>
                </a:tc>
                <a:extLst>
                  <a:ext uri="{0D108BD9-81ED-4DB2-BD59-A6C34878D82A}">
                    <a16:rowId xmlns:a16="http://schemas.microsoft.com/office/drawing/2014/main" val="10003"/>
                  </a:ext>
                </a:extLst>
              </a:tr>
              <a:tr h="7315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C00000"/>
                          </a:solidFill>
                          <a:latin typeface="Calibri" panose="020F0502020204030204" pitchFamily="34" charset="0"/>
                          <a:cs typeface="Calibri" panose="020F0502020204030204" pitchFamily="34" charset="0"/>
                        </a:rPr>
                        <a:t>7</a:t>
                      </a:r>
                      <a:r>
                        <a:rPr lang="en-US" sz="2400" b="1" baseline="0" dirty="0">
                          <a:solidFill>
                            <a:srgbClr val="C00000"/>
                          </a:solidFill>
                          <a:latin typeface="Calibri" panose="020F0502020204030204" pitchFamily="34" charset="0"/>
                          <a:cs typeface="Calibri" panose="020F0502020204030204" pitchFamily="34" charset="0"/>
                        </a:rPr>
                        <a:t> months necessary to dispose of the dead</a:t>
                      </a:r>
                      <a:r>
                        <a:rPr lang="en-US" sz="2400" b="1" dirty="0">
                          <a:solidFill>
                            <a:srgbClr val="C00000"/>
                          </a:solidFill>
                          <a:latin typeface="Calibri" panose="020F0502020204030204" pitchFamily="34" charset="0"/>
                          <a:cs typeface="Calibri" panose="020F0502020204030204" pitchFamily="34" charset="0"/>
                        </a:rPr>
                        <a:t> (39:12)</a:t>
                      </a: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Dead</a:t>
                      </a:r>
                      <a:r>
                        <a:rPr lang="en-US" sz="2400" b="1" baseline="0" dirty="0">
                          <a:solidFill>
                            <a:srgbClr val="0000CC"/>
                          </a:solidFill>
                          <a:latin typeface="Calibri" panose="020F0502020204030204" pitchFamily="34" charset="0"/>
                          <a:cs typeface="Calibri" panose="020F0502020204030204" pitchFamily="34" charset="0"/>
                        </a:rPr>
                        <a:t> disposed of instantaneously </a:t>
                      </a:r>
                      <a:r>
                        <a:rPr lang="en-US" sz="2400" b="1" dirty="0">
                          <a:solidFill>
                            <a:srgbClr val="0000CC"/>
                          </a:solidFill>
                          <a:latin typeface="Calibri" panose="020F0502020204030204" pitchFamily="34" charset="0"/>
                          <a:cs typeface="Calibri" panose="020F0502020204030204" pitchFamily="34" charset="0"/>
                        </a:rPr>
                        <a:t>(20:9)</a:t>
                      </a:r>
                    </a:p>
                  </a:txBody>
                  <a:tcPr marT="45727" marB="45727" anchor="ctr"/>
                </a:tc>
                <a:extLst>
                  <a:ext uri="{0D108BD9-81ED-4DB2-BD59-A6C34878D82A}">
                    <a16:rowId xmlns:a16="http://schemas.microsoft.com/office/drawing/2014/main" val="10004"/>
                  </a:ext>
                </a:extLst>
              </a:tr>
              <a:tr h="731520">
                <a:tc>
                  <a:txBody>
                    <a:bodyPr/>
                    <a:lstStyle/>
                    <a:p>
                      <a:r>
                        <a:rPr lang="en-US" sz="2400" b="1" dirty="0">
                          <a:solidFill>
                            <a:srgbClr val="C00000"/>
                          </a:solidFill>
                          <a:latin typeface="Calibri" panose="020F0502020204030204" pitchFamily="34" charset="0"/>
                          <a:cs typeface="Calibri" panose="020F0502020204030204" pitchFamily="34" charset="0"/>
                        </a:rPr>
                        <a:t>Satan</a:t>
                      </a:r>
                      <a:r>
                        <a:rPr lang="en-US" sz="2400" b="1" baseline="0" dirty="0">
                          <a:solidFill>
                            <a:srgbClr val="C00000"/>
                          </a:solidFill>
                          <a:latin typeface="Calibri" panose="020F0502020204030204" pitchFamily="34" charset="0"/>
                          <a:cs typeface="Calibri" panose="020F0502020204030204" pitchFamily="34" charset="0"/>
                        </a:rPr>
                        <a:t> not bound prior to invasion</a:t>
                      </a:r>
                      <a:endParaRPr lang="en-US" sz="2400" b="1"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00CC"/>
                          </a:solidFill>
                          <a:latin typeface="Calibri" panose="020F0502020204030204" pitchFamily="34" charset="0"/>
                          <a:cs typeface="Calibri" panose="020F0502020204030204" pitchFamily="34" charset="0"/>
                        </a:rPr>
                        <a:t>Satan bound prior to invasion (Rev 20:2)</a:t>
                      </a:r>
                    </a:p>
                  </a:txBody>
                  <a:tcPr marT="45727" marB="45727" anchor="ctr"/>
                </a:tc>
                <a:extLst>
                  <a:ext uri="{0D108BD9-81ED-4DB2-BD59-A6C34878D82A}">
                    <a16:rowId xmlns:a16="http://schemas.microsoft.com/office/drawing/2014/main" val="10005"/>
                  </a:ext>
                </a:extLst>
              </a:tr>
              <a:tr h="457200">
                <a:tc gridSpan="2">
                  <a:txBody>
                    <a:bodyPr/>
                    <a:lstStyle/>
                    <a:p>
                      <a:pPr algn="ctr"/>
                      <a:r>
                        <a:rPr lang="en-US" sz="2600" dirty="0">
                          <a:solidFill>
                            <a:schemeClr val="bg2"/>
                          </a:solidFill>
                          <a:latin typeface="Calibri" panose="020F0502020204030204" pitchFamily="34" charset="0"/>
                          <a:cs typeface="Calibri" panose="020F0502020204030204" pitchFamily="34" charset="0"/>
                        </a:rPr>
                        <a:t>Pentecost, </a:t>
                      </a:r>
                      <a:r>
                        <a:rPr lang="en-US" sz="2400" i="1" kern="1200" dirty="0">
                          <a:solidFill>
                            <a:schemeClr val="bg2"/>
                          </a:solidFill>
                          <a:latin typeface="Calibri" panose="020F0502020204030204" pitchFamily="34" charset="0"/>
                          <a:ea typeface="+mn-ea"/>
                          <a:cs typeface="Calibri" panose="020F0502020204030204" pitchFamily="34" charset="0"/>
                        </a:rPr>
                        <a:t>Things To Come</a:t>
                      </a:r>
                      <a:r>
                        <a:rPr lang="en-US" sz="2600" dirty="0">
                          <a:solidFill>
                            <a:schemeClr val="bg2"/>
                          </a:solidFill>
                          <a:latin typeface="Calibri" panose="020F0502020204030204" pitchFamily="34" charset="0"/>
                          <a:cs typeface="Calibri" panose="020F0502020204030204" pitchFamily="34" charset="0"/>
                        </a:rPr>
                        <a:t>, 349-50</a:t>
                      </a:r>
                    </a:p>
                  </a:txBody>
                  <a:tcPr marT="45727" marB="45727"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600" dirty="0"/>
                    </a:p>
                  </a:txBody>
                  <a:tcPr marT="45727" marB="45727"/>
                </a:tc>
                <a:extLst>
                  <a:ext uri="{0D108BD9-81ED-4DB2-BD59-A6C34878D82A}">
                    <a16:rowId xmlns:a16="http://schemas.microsoft.com/office/drawing/2014/main" val="4156246277"/>
                  </a:ext>
                </a:extLst>
              </a:tr>
            </a:tbl>
          </a:graphicData>
        </a:graphic>
      </p:graphicFrame>
    </p:spTree>
    <p:extLst>
      <p:ext uri="{BB962C8B-B14F-4D97-AF65-F5344CB8AC3E}">
        <p14:creationId xmlns:p14="http://schemas.microsoft.com/office/powerpoint/2010/main" val="193204117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5161284"/>
          </a:xfrm>
        </p:spPr>
        <p:txBody>
          <a:bodyPr/>
          <a:lstStyle/>
          <a:p>
            <a:pPr marL="0" indent="0" algn="just">
              <a:spcBef>
                <a:spcPts val="0"/>
              </a:spcBef>
              <a:buNone/>
              <a:defRPr/>
            </a:pPr>
            <a:r>
              <a:rPr lang="en-US" sz="3000" i="1" dirty="0">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How can </a:t>
            </a:r>
            <a:r>
              <a:rPr lang="en-US" sz="3000" b="1" u="sng" dirty="0">
                <a:solidFill>
                  <a:srgbClr val="FFFFCC"/>
                </a:solidFill>
                <a:effectLst>
                  <a:outerShdw blurRad="38100" dist="38100" dir="2700000" algn="tl">
                    <a:srgbClr val="000000">
                      <a:alpha val="43137"/>
                    </a:srgbClr>
                  </a:outerShdw>
                </a:effectLst>
              </a:rPr>
              <a:t>Gog and Magog</a:t>
            </a:r>
            <a:r>
              <a:rPr lang="en-US" sz="3000" dirty="0">
                <a:effectLst>
                  <a:outerShdw blurRad="38100" dist="38100" dir="2700000" algn="tl">
                    <a:srgbClr val="000000">
                      <a:alpha val="43137"/>
                    </a:srgbClr>
                  </a:outerShdw>
                </a:effectLst>
              </a:rPr>
              <a:t> refer to a battle in Revelation 19 before the millennium and this battle at the end of the millennium? The most likely explanation is that Antichrist is </a:t>
            </a:r>
            <a:r>
              <a:rPr lang="en-US" sz="3000" b="1" u="sng" dirty="0">
                <a:solidFill>
                  <a:srgbClr val="FFFFCC"/>
                </a:solidFill>
                <a:effectLst>
                  <a:outerShdw blurRad="38100" dist="38100" dir="2700000" algn="tl">
                    <a:srgbClr val="000000">
                      <a:alpha val="43137"/>
                    </a:srgbClr>
                  </a:outerShdw>
                </a:effectLst>
              </a:rPr>
              <a:t>Gog</a:t>
            </a:r>
            <a:r>
              <a:rPr lang="en-US" sz="3000" dirty="0">
                <a:effectLst>
                  <a:outerShdw blurRad="38100" dist="38100" dir="2700000" algn="tl">
                    <a:srgbClr val="000000">
                      <a:alpha val="43137"/>
                    </a:srgbClr>
                  </a:outerShdw>
                </a:effectLst>
              </a:rPr>
              <a:t> and will be defeated at the Second Coming. During the millennium his defeat will become a legend among the nations, something like Napoleon’s defeat at </a:t>
            </a:r>
            <a:r>
              <a:rPr lang="en-US" sz="3000" b="1" u="sng" dirty="0">
                <a:solidFill>
                  <a:srgbClr val="FFFFCC"/>
                </a:solidFill>
                <a:effectLst>
                  <a:outerShdw blurRad="38100" dist="38100" dir="2700000" algn="tl">
                    <a:srgbClr val="000000">
                      <a:alpha val="43137"/>
                    </a:srgbClr>
                  </a:outerShdw>
                </a:effectLst>
              </a:rPr>
              <a:t>Waterloo</a:t>
            </a:r>
            <a:r>
              <a:rPr lang="en-US" sz="3000" dirty="0">
                <a:effectLst>
                  <a:outerShdw blurRad="38100" dist="38100" dir="2700000" algn="tl">
                    <a:srgbClr val="000000">
                      <a:alpha val="43137"/>
                    </a:srgbClr>
                  </a:outerShdw>
                </a:effectLst>
              </a:rPr>
              <a:t>. Then at the end of the millennial kingdom the </a:t>
            </a:r>
            <a:r>
              <a:rPr lang="en-US" sz="3000" b="1" u="sng" dirty="0">
                <a:solidFill>
                  <a:srgbClr val="FFFFCC"/>
                </a:solidFill>
                <a:effectLst>
                  <a:outerShdw blurRad="38100" dist="38100" dir="2700000" algn="tl">
                    <a:srgbClr val="000000">
                      <a:alpha val="43137"/>
                    </a:srgbClr>
                  </a:outerShdw>
                </a:effectLst>
              </a:rPr>
              <a:t>Gog and Magog</a:t>
            </a:r>
            <a:r>
              <a:rPr lang="en-US" sz="3000" dirty="0">
                <a:effectLst>
                  <a:outerShdw blurRad="38100" dist="38100" dir="2700000" algn="tl">
                    <a:srgbClr val="000000">
                      <a:alpha val="43137"/>
                    </a:srgbClr>
                  </a:outerShdw>
                </a:effectLst>
              </a:rPr>
              <a:t> ‘legend’ is applied to a new historical situation (20: 8), with Satan leading the new ‘</a:t>
            </a:r>
            <a:r>
              <a:rPr lang="en-US" sz="3000" b="1" u="sng" dirty="0">
                <a:solidFill>
                  <a:srgbClr val="FFFFCC"/>
                </a:solidFill>
                <a:effectLst>
                  <a:outerShdw blurRad="38100" dist="38100" dir="2700000" algn="tl">
                    <a:srgbClr val="000000">
                      <a:alpha val="43137"/>
                    </a:srgbClr>
                  </a:outerShdw>
                </a:effectLst>
              </a:rPr>
              <a:t>Gog and Magog</a:t>
            </a:r>
            <a:r>
              <a:rPr lang="en-US" sz="3000" dirty="0">
                <a:effectLst>
                  <a:outerShdw blurRad="38100" dist="38100" dir="2700000" algn="tl">
                    <a:srgbClr val="000000">
                      <a:alpha val="43137"/>
                    </a:srgbClr>
                  </a:outerShdw>
                </a:effectLst>
              </a:rPr>
              <a:t>.’ Satan will meet his ‘</a:t>
            </a:r>
            <a:r>
              <a:rPr lang="en-US" sz="3000" b="1" u="sng" dirty="0">
                <a:solidFill>
                  <a:srgbClr val="FFFFCC"/>
                </a:solidFill>
                <a:effectLst>
                  <a:outerShdw blurRad="38100" dist="38100" dir="2700000" algn="tl">
                    <a:srgbClr val="000000">
                      <a:alpha val="43137"/>
                    </a:srgbClr>
                  </a:outerShdw>
                </a:effectLst>
              </a:rPr>
              <a:t>Waterloo</a:t>
            </a:r>
            <a:r>
              <a:rPr lang="en-US" sz="3000" b="1" dirty="0">
                <a:solidFill>
                  <a:srgbClr val="FFFFCC"/>
                </a:solidFill>
                <a:effectLst>
                  <a:outerShdw blurRad="38100" dist="38100" dir="2700000" algn="tl">
                    <a:srgbClr val="000000">
                      <a:alpha val="43137"/>
                    </a:srgbClr>
                  </a:outerShdw>
                </a:effectLst>
              </a:rPr>
              <a:t>’</a:t>
            </a:r>
            <a:r>
              <a:rPr lang="en-US" sz="3000" dirty="0">
                <a:effectLst>
                  <a:outerShdw blurRad="38100" dist="38100" dir="2700000" algn="tl">
                    <a:srgbClr val="000000">
                      <a:alpha val="43137"/>
                    </a:srgbClr>
                  </a:outerShdw>
                </a:effectLst>
              </a:rPr>
              <a:t>—his ‘</a:t>
            </a:r>
            <a:r>
              <a:rPr lang="en-US" sz="3000" b="1" u="sng" dirty="0">
                <a:solidFill>
                  <a:srgbClr val="FFFFCC"/>
                </a:solidFill>
                <a:effectLst>
                  <a:outerShdw blurRad="38100" dist="38100" dir="2700000" algn="tl">
                    <a:srgbClr val="000000">
                      <a:alpha val="43137"/>
                    </a:srgbClr>
                  </a:outerShdw>
                </a:effectLst>
              </a:rPr>
              <a:t>Gog and Magog</a:t>
            </a:r>
            <a:r>
              <a:rPr lang="en-US" sz="3000" dirty="0">
                <a:effectLst>
                  <a:outerShdw blurRad="38100" dist="38100" dir="2700000" algn="tl">
                    <a:srgbClr val="000000">
                      <a:alpha val="43137"/>
                    </a:srgbClr>
                  </a:outerShdw>
                </a:effectLst>
              </a:rPr>
              <a:t>.’</a:t>
            </a:r>
            <a:r>
              <a:rPr lang="en-US" sz="3000" i="1" dirty="0">
                <a:effectLst>
                  <a:outerShdw blurRad="38100" dist="38100" dir="2700000" algn="tl">
                    <a:srgbClr val="000000">
                      <a:alpha val="43137"/>
                    </a:srgbClr>
                  </a:outerShdw>
                </a:effectLst>
              </a:rPr>
              <a:t>”</a:t>
            </a:r>
          </a:p>
        </p:txBody>
      </p:sp>
      <p:sp>
        <p:nvSpPr>
          <p:cNvPr id="4" name="Rectangle 3">
            <a:extLst>
              <a:ext uri="{FF2B5EF4-FFF2-40B4-BE49-F238E27FC236}">
                <a16:creationId xmlns:a16="http://schemas.microsoft.com/office/drawing/2014/main" id="{DDED8C29-5312-47D5-972D-3ABE15909AE2}"/>
              </a:ext>
            </a:extLst>
          </p:cNvPr>
          <p:cNvSpPr/>
          <p:nvPr/>
        </p:nvSpPr>
        <p:spPr>
          <a:xfrm>
            <a:off x="1181100" y="217438"/>
            <a:ext cx="6781800"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J. MacLeod</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David J. MacLeod, “The Fifth ‘Last Thing’: The Release of Satan and Man’s Final Rebellion (Rev. 20: 7–10),” Bibliotheca Sacra 157, no. 626 (April 2000): p. 209. </a:t>
            </a:r>
          </a:p>
        </p:txBody>
      </p:sp>
    </p:spTree>
    <p:extLst>
      <p:ext uri="{BB962C8B-B14F-4D97-AF65-F5344CB8AC3E}">
        <p14:creationId xmlns:p14="http://schemas.microsoft.com/office/powerpoint/2010/main" val="97173935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4CD7B-EFB6-4E4D-B7F4-CD16829CAC7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20:7-9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thousand years are completed, Satan will be released from his prison,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will come out to deceive the nations which are in the four corners of the earth, Gog and Magog,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gather them together for the war [</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polemos</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number of them is like the sand of the seashore.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came up on the broad plain of the earth and surrounded the camp of the saints and the beloved city, and fire came down from heaven and devoured them.</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864312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4CD7B-EFB6-4E4D-B7F4-CD16829CAC7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20:7-9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thousand years are completed, Satan will be released from his prison,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will come out to deceive the nations which are in the four corners of the earth, Gog and Magog, to gather them together for the war;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number of them is like the sand of the seashore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came up on the broad plain of the earth and surrounded the camp of the saints and the beloved city, and fire came down from heaven and devoured them.</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097765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2FC301-7854-4D51-9B0E-967618A6764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267" name="Rectangle 1027"/>
          <p:cNvSpPr>
            <a:spLocks noGrp="1" noChangeArrowheads="1"/>
          </p:cNvSpPr>
          <p:nvPr>
            <p:ph type="body" idx="1"/>
          </p:nvPr>
        </p:nvSpPr>
        <p:spPr>
          <a:xfrm>
            <a:off x="0" y="0"/>
            <a:ext cx="9144000" cy="3200400"/>
          </a:xfrm>
        </p:spPr>
        <p:txBody>
          <a:bodyPr/>
          <a:lstStyle/>
          <a:p>
            <a:pPr algn="ctr" defTabSz="685800">
              <a:lnSpc>
                <a:spcPct val="90000"/>
              </a:lnSpc>
              <a:spcBef>
                <a:spcPts val="0"/>
              </a:spcBef>
              <a:spcAft>
                <a:spcPts val="1200"/>
              </a:spcAft>
              <a:buNone/>
              <a:defRPr/>
            </a:pPr>
            <a:r>
              <a:rPr lang="en-US" altLang="en-US" sz="4000" kern="1200" dirty="0">
                <a:solidFill>
                  <a:schemeClr val="tx2"/>
                </a:solidFill>
                <a:ea typeface="+mj-ea"/>
                <a:cs typeface="Calibri" panose="020F0502020204030204" pitchFamily="34" charset="0"/>
              </a:rPr>
              <a:t>Genesis 8:21</a:t>
            </a:r>
          </a:p>
          <a:p>
            <a:pPr marL="0" indent="0" algn="just" eaLnBrk="1" hangingPunct="1">
              <a:spcBef>
                <a:spcPts val="0"/>
              </a:spcBef>
              <a:buNone/>
              <a:defRPr/>
            </a:pPr>
            <a:r>
              <a:rPr lang="en-US" altLang="en-US" dirty="0">
                <a:effectLst>
                  <a:outerShdw blurRad="38100" dist="38100" dir="2700000" algn="tl">
                    <a:srgbClr val="000000">
                      <a:alpha val="43137"/>
                    </a:srgbClr>
                  </a:outerShdw>
                </a:effectLst>
              </a:rPr>
              <a:t>The Lord smelled the soothing aroma; and the Lord said to Himself, “I will never again curse the ground on account of man, for </a:t>
            </a:r>
            <a:r>
              <a:rPr lang="en-US" altLang="en-US" b="1" u="sng" dirty="0">
                <a:solidFill>
                  <a:srgbClr val="FFFFCC"/>
                </a:solidFill>
                <a:effectLst>
                  <a:outerShdw blurRad="38100" dist="38100" dir="2700000" algn="tl">
                    <a:srgbClr val="000000">
                      <a:alpha val="43137"/>
                    </a:srgbClr>
                  </a:outerShdw>
                </a:effectLst>
              </a:rPr>
              <a:t>the intent of man’s heart is evil from his youth</a:t>
            </a:r>
            <a:r>
              <a:rPr lang="en-US" altLang="en-US" dirty="0">
                <a:effectLst>
                  <a:outerShdw blurRad="38100" dist="38100" dir="2700000" algn="tl">
                    <a:srgbClr val="000000">
                      <a:alpha val="43137"/>
                    </a:srgbClr>
                  </a:outerShdw>
                </a:effectLst>
              </a:rPr>
              <a:t>; and I will never again destroy every living thing, as I have done.[emphasis mine].</a:t>
            </a:r>
          </a:p>
        </p:txBody>
      </p:sp>
      <p:pic>
        <p:nvPicPr>
          <p:cNvPr id="25604"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59893" y="3219450"/>
            <a:ext cx="2224215"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2709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endParaRPr 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269896867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1D5D77-08A7-4F2D-BFF3-B4B931E21D5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08215"/>
          </a:xfrm>
          <a:prstGeom prst="rect">
            <a:avLst/>
          </a:prstGeom>
          <a:noFill/>
          <a:ln w="28575">
            <a:noFill/>
            <a:miter lim="800000"/>
            <a:headEnd/>
            <a:tailEnd/>
          </a:ln>
        </p:spPr>
        <p:txBody>
          <a:bodyPr wrap="square">
            <a:spAutoFit/>
          </a:bodyPr>
          <a:lstStyle/>
          <a:p>
            <a:pPr marL="342900" indent="-342900"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Jeremiah 17:9</a:t>
            </a:r>
          </a:p>
          <a:p>
            <a:pPr algn="just" eaLnBrk="1" fontAlgn="auto" hangingPunct="1">
              <a:spcBef>
                <a:spcPts val="0"/>
              </a:spcBef>
              <a:spcAft>
                <a:spcPts val="0"/>
              </a:spcAft>
              <a:defRPr/>
            </a:pPr>
            <a:r>
              <a:rPr lang="en-US" altLang="en-US" sz="3600" kern="0" dirty="0">
                <a:latin typeface="Calibri" panose="020F0502020204030204" pitchFamily="34" charset="0"/>
                <a:cs typeface="+mn-cs"/>
              </a:rPr>
              <a:t>“</a:t>
            </a:r>
            <a:r>
              <a:rPr lang="en-US" sz="3600" dirty="0">
                <a:latin typeface="Calibri" panose="020F0502020204030204" pitchFamily="34" charset="0"/>
              </a:rPr>
              <a:t>The </a:t>
            </a:r>
            <a:r>
              <a:rPr lang="en-US" sz="3600" b="1" u="sng" dirty="0">
                <a:solidFill>
                  <a:srgbClr val="FFFFCC"/>
                </a:solidFill>
                <a:latin typeface="Calibri" panose="020F0502020204030204" pitchFamily="34" charset="0"/>
              </a:rPr>
              <a:t>heart</a:t>
            </a:r>
            <a:r>
              <a:rPr lang="en-US" sz="3600" dirty="0">
                <a:latin typeface="Calibri" panose="020F0502020204030204" pitchFamily="34" charset="0"/>
              </a:rPr>
              <a:t> is more </a:t>
            </a:r>
            <a:r>
              <a:rPr lang="en-US" sz="3600" b="1" u="sng" dirty="0">
                <a:solidFill>
                  <a:srgbClr val="FFFFCC"/>
                </a:solidFill>
                <a:latin typeface="Calibri" panose="020F0502020204030204" pitchFamily="34" charset="0"/>
              </a:rPr>
              <a:t>deceitful</a:t>
            </a:r>
            <a:r>
              <a:rPr lang="en-US" sz="3600" dirty="0">
                <a:latin typeface="Calibri" panose="020F0502020204030204" pitchFamily="34" charset="0"/>
              </a:rPr>
              <a:t> than all else And is desperately </a:t>
            </a:r>
            <a:r>
              <a:rPr lang="en-US" sz="3600" b="1" u="sng" dirty="0">
                <a:solidFill>
                  <a:srgbClr val="FFFFCC"/>
                </a:solidFill>
                <a:latin typeface="Calibri" panose="020F0502020204030204" pitchFamily="34" charset="0"/>
              </a:rPr>
              <a:t>sick</a:t>
            </a:r>
            <a:r>
              <a:rPr lang="en-US" sz="3600" dirty="0">
                <a:latin typeface="Calibri" panose="020F0502020204030204" pitchFamily="34" charset="0"/>
              </a:rPr>
              <a:t>; Who can </a:t>
            </a:r>
            <a:r>
              <a:rPr lang="en-US" sz="3600" b="1" u="sng" dirty="0">
                <a:solidFill>
                  <a:srgbClr val="FFFFCC"/>
                </a:solidFill>
                <a:latin typeface="Calibri" panose="020F0502020204030204" pitchFamily="34" charset="0"/>
              </a:rPr>
              <a:t>understand</a:t>
            </a:r>
            <a:r>
              <a:rPr lang="en-US" sz="3600" dirty="0">
                <a:latin typeface="Calibri" panose="020F0502020204030204" pitchFamily="34" charset="0"/>
              </a:rPr>
              <a:t> it?.”</a:t>
            </a:r>
          </a:p>
        </p:txBody>
      </p:sp>
      <p:pic>
        <p:nvPicPr>
          <p:cNvPr id="3" name="Picture 2">
            <a:extLst>
              <a:ext uri="{FF2B5EF4-FFF2-40B4-BE49-F238E27FC236}">
                <a16:creationId xmlns:a16="http://schemas.microsoft.com/office/drawing/2014/main" id="{486CE41B-FC63-48D6-BAA0-FD6EE7E1D5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0" y="2286000"/>
            <a:ext cx="3048000" cy="2286000"/>
          </a:xfrm>
          <a:prstGeom prst="rect">
            <a:avLst/>
          </a:prstGeom>
        </p:spPr>
      </p:pic>
    </p:spTree>
    <p:extLst>
      <p:ext uri="{BB962C8B-B14F-4D97-AF65-F5344CB8AC3E}">
        <p14:creationId xmlns:p14="http://schemas.microsoft.com/office/powerpoint/2010/main" val="55343077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A5408C-F4A1-45E3-8E77-4E54C6E8691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
            <a:ext cx="9144000" cy="6857999"/>
          </a:xfrm>
          <a:prstGeom prst="rect">
            <a:avLst/>
          </a:prstGeom>
        </p:spPr>
      </p:pic>
      <p:sp>
        <p:nvSpPr>
          <p:cNvPr id="7" name="Rectangle 6">
            <a:extLst>
              <a:ext uri="{FF2B5EF4-FFF2-40B4-BE49-F238E27FC236}">
                <a16:creationId xmlns:a16="http://schemas.microsoft.com/office/drawing/2014/main" id="{7CDEAED3-01F1-4371-916A-19B18503684B}"/>
              </a:ext>
            </a:extLst>
          </p:cNvPr>
          <p:cNvSpPr/>
          <p:nvPr/>
        </p:nvSpPr>
        <p:spPr>
          <a:xfrm>
            <a:off x="0" y="0"/>
            <a:ext cx="9144000" cy="4739759"/>
          </a:xfrm>
          <a:prstGeom prst="rect">
            <a:avLst/>
          </a:prstGeom>
        </p:spPr>
        <p:txBody>
          <a:bodyPr wrap="square">
            <a:spAutoFit/>
          </a:bodyPr>
          <a:lstStyle/>
          <a:p>
            <a:pPr marL="342900" lvl="0" indent="-342900"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Mark 7:20-23</a:t>
            </a:r>
            <a:endPar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was saying, ‘That which proceeds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of the 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is what defiles the man.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within, out of the heart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men, proceed the evil thoughts, fornications, thefts, murders, adulteries,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deeds of coveting and wickedness, as well as deceit, sensuality, envy, slander, pride and foolishness.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these evil things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proceed from within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defile the man.’”</a:t>
            </a:r>
          </a:p>
        </p:txBody>
      </p:sp>
    </p:spTree>
    <p:extLst>
      <p:ext uri="{BB962C8B-B14F-4D97-AF65-F5344CB8AC3E}">
        <p14:creationId xmlns:p14="http://schemas.microsoft.com/office/powerpoint/2010/main" val="274585212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51579"/>
            <a:ext cx="9144000" cy="2563221"/>
          </a:xfrm>
        </p:spPr>
        <p:txBody>
          <a:bodyPr/>
          <a:lstStyle/>
          <a:p>
            <a:pPr marL="0" indent="0" algn="just">
              <a:spcBef>
                <a:spcPts val="0"/>
              </a:spcBef>
              <a:buNone/>
              <a:defRPr/>
            </a:pPr>
            <a:r>
              <a:rPr lang="en-US" sz="3000" i="1" dirty="0">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God demonstrates by this one final event that even under the best conditions, mankind‘s problem is the heart</a:t>
            </a:r>
            <a:r>
              <a:rPr lang="en-US" dirty="0">
                <a:effectLst>
                  <a:outerShdw blurRad="38100" dist="38100" dir="2700000" algn="tl">
                    <a:srgbClr val="000000">
                      <a:alpha val="43137"/>
                    </a:srgbClr>
                  </a:outerShdw>
                </a:effectLst>
              </a:rPr>
              <a:t>. God demonstrates that Satan’s depravity cannot be cured. God demonstrates that He is fully justified in exacting eternal punishment.</a:t>
            </a:r>
            <a:r>
              <a:rPr lang="en-US" sz="3000" i="1" dirty="0">
                <a:effectLst>
                  <a:outerShdw blurRad="38100" dist="38100" dir="2700000" algn="tl">
                    <a:srgbClr val="000000">
                      <a:alpha val="43137"/>
                    </a:srgbClr>
                  </a:outerShdw>
                </a:effectLst>
              </a:rPr>
              <a:t>”</a:t>
            </a:r>
          </a:p>
        </p:txBody>
      </p:sp>
      <p:sp>
        <p:nvSpPr>
          <p:cNvPr id="4" name="Rectangle 3">
            <a:extLst>
              <a:ext uri="{FF2B5EF4-FFF2-40B4-BE49-F238E27FC236}">
                <a16:creationId xmlns:a16="http://schemas.microsoft.com/office/drawing/2014/main" id="{DDED8C29-5312-47D5-972D-3ABE15909AE2}"/>
              </a:ext>
            </a:extLst>
          </p:cNvPr>
          <p:cNvSpPr/>
          <p:nvPr/>
        </p:nvSpPr>
        <p:spPr>
          <a:xfrm>
            <a:off x="2321719" y="228600"/>
            <a:ext cx="4579824" cy="1215717"/>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Hocking</a:t>
            </a:r>
          </a:p>
          <a:p>
            <a:pPr algn="ct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Book of Revelation: Understanding the Future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(Tustin, CA: Hope For Today Publications, 2014), 530.</a:t>
            </a:r>
          </a:p>
        </p:txBody>
      </p:sp>
      <p:pic>
        <p:nvPicPr>
          <p:cNvPr id="2" name="Picture 1">
            <a:extLst>
              <a:ext uri="{FF2B5EF4-FFF2-40B4-BE49-F238E27FC236}">
                <a16:creationId xmlns:a16="http://schemas.microsoft.com/office/drawing/2014/main" id="{208DDC6B-0924-4483-AD92-673482CA0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973327" cy="914400"/>
          </a:xfrm>
          <a:prstGeom prst="rect">
            <a:avLst/>
          </a:prstGeom>
        </p:spPr>
      </p:pic>
      <p:pic>
        <p:nvPicPr>
          <p:cNvPr id="3" name="Picture 2">
            <a:extLst>
              <a:ext uri="{FF2B5EF4-FFF2-40B4-BE49-F238E27FC236}">
                <a16:creationId xmlns:a16="http://schemas.microsoft.com/office/drawing/2014/main" id="{F92F0784-351D-4451-BC3F-A0BC727F6A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400" y="4267200"/>
            <a:ext cx="4082143" cy="2286000"/>
          </a:xfrm>
          <a:prstGeom prst="rect">
            <a:avLst/>
          </a:prstGeom>
        </p:spPr>
      </p:pic>
    </p:spTree>
    <p:extLst>
      <p:ext uri="{BB962C8B-B14F-4D97-AF65-F5344CB8AC3E}">
        <p14:creationId xmlns:p14="http://schemas.microsoft.com/office/powerpoint/2010/main" val="65474936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57EE89-7B42-401C-8B48-BA2DB447AB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marL="342900" indent="-342900"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Zechariah 14:16-18</a:t>
            </a:r>
          </a:p>
          <a:p>
            <a:pPr algn="just">
              <a:spcBef>
                <a:spcPts val="0"/>
              </a:spcBef>
              <a:spcAft>
                <a:spcPts val="0"/>
              </a:spcAft>
            </a:pPr>
            <a:r>
              <a:rPr lang="en-US" sz="2800" dirty="0">
                <a:latin typeface="Calibri" panose="020F0502020204030204" pitchFamily="34" charset="0"/>
                <a:cs typeface="Calibri" panose="020F0502020204030204" pitchFamily="34" charset="0"/>
              </a:rPr>
              <a:t>“Then it will come about that any who are left of all the nations that went against Jerusalem will go up from year to year to worship the King,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of hosts, and to celebrate the Feast of Booths. </a:t>
            </a:r>
            <a:r>
              <a:rPr lang="en-US" sz="2800" baseline="30000" dirty="0">
                <a:latin typeface="Calibri" panose="020F0502020204030204" pitchFamily="34" charset="0"/>
                <a:cs typeface="Calibri" panose="020F0502020204030204" pitchFamily="34" charset="0"/>
              </a:rPr>
              <a:t>17 </a:t>
            </a:r>
            <a:r>
              <a:rPr lang="en-US" sz="2800" dirty="0">
                <a:latin typeface="Calibri" panose="020F0502020204030204" pitchFamily="34" charset="0"/>
                <a:cs typeface="Calibri" panose="020F0502020204030204" pitchFamily="34" charset="0"/>
              </a:rPr>
              <a:t>And it will be that whichever of the families of the earth does not go up to Jerusalem to worship the King,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of hosts, there will be no rain on them. </a:t>
            </a:r>
            <a:r>
              <a:rPr lang="en-US" sz="2800" baseline="30000" dirty="0">
                <a:latin typeface="Calibri" panose="020F0502020204030204" pitchFamily="34" charset="0"/>
                <a:cs typeface="Calibri" panose="020F0502020204030204" pitchFamily="34" charset="0"/>
              </a:rPr>
              <a:t>18 </a:t>
            </a:r>
            <a:r>
              <a:rPr lang="en-US" sz="2800" dirty="0">
                <a:latin typeface="Calibri" panose="020F0502020204030204" pitchFamily="34" charset="0"/>
                <a:cs typeface="Calibri" panose="020F0502020204030204" pitchFamily="34" charset="0"/>
              </a:rPr>
              <a:t>If the family of Egypt does not go up or enter, then no </a:t>
            </a:r>
            <a:r>
              <a:rPr lang="en-US" sz="2800" i="1" dirty="0">
                <a:latin typeface="Calibri" panose="020F0502020204030204" pitchFamily="34" charset="0"/>
                <a:cs typeface="Calibri" panose="020F0502020204030204" pitchFamily="34" charset="0"/>
              </a:rPr>
              <a:t>rain will fall</a:t>
            </a:r>
            <a:r>
              <a:rPr lang="en-US" sz="2800" dirty="0">
                <a:latin typeface="Calibri" panose="020F0502020204030204" pitchFamily="34" charset="0"/>
                <a:cs typeface="Calibri" panose="020F0502020204030204" pitchFamily="34" charset="0"/>
              </a:rPr>
              <a:t> on them; it will be the plague with which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smites the nations who do not go up to celebrate the Feast of Booths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536653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037230" y="1600200"/>
            <a:ext cx="5069541" cy="2971800"/>
          </a:xfrm>
        </p:spPr>
        <p:txBody>
          <a:bodyPr/>
          <a:lstStyle/>
          <a:p>
            <a:pPr marL="742950" indent="-74295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The Adversary (7)</a:t>
            </a:r>
          </a:p>
          <a:p>
            <a:pPr marL="742950" indent="-74295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The Apostasy (8)</a:t>
            </a:r>
          </a:p>
          <a:p>
            <a:pPr marL="742950" indent="-742950">
              <a:spcBef>
                <a:spcPts val="0"/>
              </a:spcBef>
              <a:spcAft>
                <a:spcPts val="1800"/>
              </a:spcAft>
              <a:buSzPct val="100000"/>
              <a:buAutoNum type="alphaUcPeriod"/>
              <a:defRPr/>
            </a:pPr>
            <a:r>
              <a:rPr lang="en-US" b="1" u="sng" dirty="0">
                <a:solidFill>
                  <a:srgbClr val="FFFFCC"/>
                </a:solidFill>
                <a:effectLst>
                  <a:outerShdw blurRad="38100" dist="38100" dir="2700000" algn="tl">
                    <a:srgbClr val="000000">
                      <a:alpha val="43137"/>
                    </a:srgbClr>
                  </a:outerShdw>
                </a:effectLst>
              </a:rPr>
              <a:t>The Attack (9a)</a:t>
            </a:r>
          </a:p>
          <a:p>
            <a:pPr marL="742950" indent="-74295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The Annihilation (9b-10)</a:t>
            </a:r>
            <a:endParaRPr lang="en-US" sz="3600" dirty="0">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328738" y="228600"/>
            <a:ext cx="64865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Sinners: The Great Revolt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20:7-10</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6" name="Picture 2" descr="Image result for Revelation 20:1-10&quot;">
            <a:extLst>
              <a:ext uri="{FF2B5EF4-FFF2-40B4-BE49-F238E27FC236}">
                <a16:creationId xmlns:a16="http://schemas.microsoft.com/office/drawing/2014/main" id="{C3B6EBD6-81F7-4CFE-905E-17A5A648B01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1" y="4648200"/>
            <a:ext cx="2438399"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A69A26B-2F88-47CB-95E5-D747BA234BD4}"/>
              </a:ext>
            </a:extLst>
          </p:cNvPr>
          <p:cNvSpPr txBox="1"/>
          <p:nvPr/>
        </p:nvSpPr>
        <p:spPr>
          <a:xfrm>
            <a:off x="2057400" y="6324600"/>
            <a:ext cx="5029200" cy="461665"/>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772-73</a:t>
            </a:r>
          </a:p>
        </p:txBody>
      </p:sp>
    </p:spTree>
    <p:extLst>
      <p:ext uri="{BB962C8B-B14F-4D97-AF65-F5344CB8AC3E}">
        <p14:creationId xmlns:p14="http://schemas.microsoft.com/office/powerpoint/2010/main" val="1882687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4CD7B-EFB6-4E4D-B7F4-CD16829CAC7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20:7-9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thousand years are completed, Satan will be released from his prison,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will come out to deceive the nations which are in the four corners of the earth, Gog and Magog, to gather them together for the war; the number of them is like the sand of the seashore.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came up on the broad plain of the earth and surrounded the camp of the saints and the beloved 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fire came down from heaven and devoured them.</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717696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7F07CD-990C-4C5C-BAC7-1271BA2106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marL="342900" indent="-342900"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Isaiah 2:2-3</a:t>
            </a:r>
          </a:p>
          <a:p>
            <a:pPr algn="just">
              <a:spcBef>
                <a:spcPts val="0"/>
              </a:spcBef>
              <a:spcAft>
                <a:spcPts val="0"/>
              </a:spcAft>
            </a:pPr>
            <a:r>
              <a:rPr lang="en-US" sz="3000" dirty="0">
                <a:latin typeface="Calibri" panose="020F0502020204030204" pitchFamily="34" charset="0"/>
                <a:cs typeface="Calibri" panose="020F0502020204030204" pitchFamily="34" charset="0"/>
              </a:rPr>
              <a:t>“Now it will come about that In the last days The mountain of the house of the </a:t>
            </a:r>
            <a:r>
              <a:rPr lang="en-US" sz="3000" cap="small" dirty="0">
                <a:latin typeface="Calibri" panose="020F0502020204030204" pitchFamily="34" charset="0"/>
                <a:cs typeface="Calibri" panose="020F0502020204030204" pitchFamily="34" charset="0"/>
              </a:rPr>
              <a:t>Lord</a:t>
            </a:r>
            <a:r>
              <a:rPr lang="en-US" sz="3000" dirty="0">
                <a:latin typeface="Calibri" panose="020F0502020204030204" pitchFamily="34" charset="0"/>
                <a:cs typeface="Calibri" panose="020F0502020204030204" pitchFamily="34" charset="0"/>
              </a:rPr>
              <a:t> Will be established as the chief of the mountains, And will be raised above the hills; And all the nations will stream to it.</a:t>
            </a:r>
            <a:r>
              <a:rPr lang="en-US" sz="3000" baseline="30000" dirty="0">
                <a:latin typeface="Calibri" panose="020F0502020204030204" pitchFamily="34" charset="0"/>
                <a:cs typeface="Calibri" panose="020F0502020204030204" pitchFamily="34" charset="0"/>
              </a:rPr>
              <a:t>3 </a:t>
            </a:r>
            <a:r>
              <a:rPr lang="en-US" sz="3000" dirty="0">
                <a:latin typeface="Calibri" panose="020F0502020204030204" pitchFamily="34" charset="0"/>
                <a:cs typeface="Calibri" panose="020F0502020204030204" pitchFamily="34" charset="0"/>
              </a:rPr>
              <a:t>And many peoples will come and say, ‘Come, let us go up to the mountain of the </a:t>
            </a:r>
            <a:r>
              <a:rPr lang="en-US" sz="3000" cap="small" dirty="0">
                <a:latin typeface="Calibri" panose="020F0502020204030204" pitchFamily="34" charset="0"/>
                <a:cs typeface="Calibri" panose="020F0502020204030204" pitchFamily="34" charset="0"/>
              </a:rPr>
              <a:t>Lord</a:t>
            </a:r>
            <a:r>
              <a:rPr lang="en-US" sz="3000" dirty="0">
                <a:latin typeface="Calibri" panose="020F0502020204030204" pitchFamily="34" charset="0"/>
                <a:cs typeface="Calibri" panose="020F0502020204030204" pitchFamily="34" charset="0"/>
              </a:rPr>
              <a:t>, To the house of the God of Jacob; That He may teach us concerning His ways And that we may walk in His paths.’ For the law will go forth from Zion And the word of the </a:t>
            </a:r>
            <a:r>
              <a:rPr lang="en-US" sz="3000" cap="small" dirty="0">
                <a:latin typeface="Calibri" panose="020F0502020204030204" pitchFamily="34" charset="0"/>
                <a:cs typeface="Calibri" panose="020F0502020204030204" pitchFamily="34" charset="0"/>
              </a:rPr>
              <a:t>Lord</a:t>
            </a:r>
            <a:r>
              <a:rPr lang="en-US" sz="3000" dirty="0">
                <a:latin typeface="Calibri" panose="020F0502020204030204" pitchFamily="34" charset="0"/>
                <a:cs typeface="Calibri" panose="020F0502020204030204" pitchFamily="34" charset="0"/>
              </a:rPr>
              <a:t> </a:t>
            </a:r>
            <a:r>
              <a:rPr lang="en-US" sz="3000" b="1" u="sng" dirty="0">
                <a:solidFill>
                  <a:srgbClr val="FFFFCC"/>
                </a:solidFill>
                <a:latin typeface="Calibri" panose="020F0502020204030204" pitchFamily="34" charset="0"/>
                <a:cs typeface="Calibri" panose="020F0502020204030204" pitchFamily="34" charset="0"/>
              </a:rPr>
              <a:t>from Jerusalem</a:t>
            </a:r>
            <a:r>
              <a:rPr lang="en-US" sz="3000" dirty="0">
                <a:latin typeface="Calibri" panose="020F0502020204030204" pitchFamily="34" charset="0"/>
                <a:cs typeface="Calibri" panose="020F0502020204030204" pitchFamily="34" charset="0"/>
              </a:rPr>
              <a:t>.</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687727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57EE89-7B42-401C-8B48-BA2DB447AB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marL="342900" indent="-342900"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Zechariah 14:16-18</a:t>
            </a:r>
          </a:p>
          <a:p>
            <a:pPr algn="just">
              <a:spcBef>
                <a:spcPts val="0"/>
              </a:spcBef>
              <a:spcAft>
                <a:spcPts val="0"/>
              </a:spcAft>
            </a:pPr>
            <a:r>
              <a:rPr lang="en-US" sz="2800" dirty="0">
                <a:latin typeface="Calibri" panose="020F0502020204030204" pitchFamily="34" charset="0"/>
                <a:cs typeface="Calibri" panose="020F0502020204030204" pitchFamily="34" charset="0"/>
              </a:rPr>
              <a:t>“Then it will come about that any who are left of all the nations that went against </a:t>
            </a:r>
            <a:r>
              <a:rPr lang="en-US" sz="2800" b="1" u="sng" dirty="0">
                <a:solidFill>
                  <a:srgbClr val="FFFFCC"/>
                </a:solidFill>
                <a:latin typeface="Calibri" panose="020F0502020204030204" pitchFamily="34" charset="0"/>
                <a:cs typeface="Calibri" panose="020F0502020204030204" pitchFamily="34" charset="0"/>
              </a:rPr>
              <a:t>Jerusalem</a:t>
            </a:r>
            <a:r>
              <a:rPr lang="en-US" sz="2800" dirty="0">
                <a:latin typeface="Calibri" panose="020F0502020204030204" pitchFamily="34" charset="0"/>
                <a:cs typeface="Calibri" panose="020F0502020204030204" pitchFamily="34" charset="0"/>
              </a:rPr>
              <a:t> will go up from year to year to worship the King,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of hosts, and to celebrate the Feast of Booths. </a:t>
            </a:r>
            <a:r>
              <a:rPr lang="en-US" sz="2800" baseline="30000" dirty="0">
                <a:latin typeface="Calibri" panose="020F0502020204030204" pitchFamily="34" charset="0"/>
                <a:cs typeface="Calibri" panose="020F0502020204030204" pitchFamily="34" charset="0"/>
              </a:rPr>
              <a:t>17 </a:t>
            </a:r>
            <a:r>
              <a:rPr lang="en-US" sz="2800" dirty="0">
                <a:latin typeface="Calibri" panose="020F0502020204030204" pitchFamily="34" charset="0"/>
                <a:cs typeface="Calibri" panose="020F0502020204030204" pitchFamily="34" charset="0"/>
              </a:rPr>
              <a:t>And it will be that whichever of the families of the earth does not go up to </a:t>
            </a:r>
            <a:r>
              <a:rPr lang="en-US" sz="2800" b="1" u="sng" dirty="0">
                <a:solidFill>
                  <a:srgbClr val="FFFFCC"/>
                </a:solidFill>
                <a:latin typeface="Calibri" panose="020F0502020204030204" pitchFamily="34" charset="0"/>
                <a:cs typeface="Calibri" panose="020F0502020204030204" pitchFamily="34" charset="0"/>
              </a:rPr>
              <a:t>Jerusalem</a:t>
            </a:r>
            <a:r>
              <a:rPr lang="en-US" sz="2800" dirty="0">
                <a:latin typeface="Calibri" panose="020F0502020204030204" pitchFamily="34" charset="0"/>
                <a:cs typeface="Calibri" panose="020F0502020204030204" pitchFamily="34" charset="0"/>
              </a:rPr>
              <a:t> to worship the King,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of hosts, there will be no rain on them. </a:t>
            </a:r>
            <a:r>
              <a:rPr lang="en-US" sz="2800" baseline="30000" dirty="0">
                <a:latin typeface="Calibri" panose="020F0502020204030204" pitchFamily="34" charset="0"/>
                <a:cs typeface="Calibri" panose="020F0502020204030204" pitchFamily="34" charset="0"/>
              </a:rPr>
              <a:t>18 </a:t>
            </a:r>
            <a:r>
              <a:rPr lang="en-US" sz="2800" dirty="0">
                <a:latin typeface="Calibri" panose="020F0502020204030204" pitchFamily="34" charset="0"/>
                <a:cs typeface="Calibri" panose="020F0502020204030204" pitchFamily="34" charset="0"/>
              </a:rPr>
              <a:t>If the family of Egypt does not go up or enter, then no </a:t>
            </a:r>
            <a:r>
              <a:rPr lang="en-US" sz="2800" i="1" dirty="0">
                <a:latin typeface="Calibri" panose="020F0502020204030204" pitchFamily="34" charset="0"/>
                <a:cs typeface="Calibri" panose="020F0502020204030204" pitchFamily="34" charset="0"/>
              </a:rPr>
              <a:t>rain will fall</a:t>
            </a:r>
            <a:r>
              <a:rPr lang="en-US" sz="2800" dirty="0">
                <a:latin typeface="Calibri" panose="020F0502020204030204" pitchFamily="34" charset="0"/>
                <a:cs typeface="Calibri" panose="020F0502020204030204" pitchFamily="34" charset="0"/>
              </a:rPr>
              <a:t> on them; it will be the plague with which the </a:t>
            </a:r>
            <a:r>
              <a:rPr lang="en-US" sz="2800" cap="small" dirty="0">
                <a:latin typeface="Calibri" panose="020F0502020204030204" pitchFamily="34" charset="0"/>
                <a:cs typeface="Calibri" panose="020F0502020204030204" pitchFamily="34" charset="0"/>
              </a:rPr>
              <a:t>Lord</a:t>
            </a:r>
            <a:r>
              <a:rPr lang="en-US" sz="2800" dirty="0">
                <a:latin typeface="Calibri" panose="020F0502020204030204" pitchFamily="34" charset="0"/>
                <a:cs typeface="Calibri" panose="020F0502020204030204" pitchFamily="34" charset="0"/>
              </a:rPr>
              <a:t> smites the nations who do not go up to celebrate the Feast of Booths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771651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5" name="Rectangle 3"/>
          <p:cNvSpPr>
            <a:spLocks noGrp="1" noChangeArrowheads="1"/>
          </p:cNvSpPr>
          <p:nvPr>
            <p:ph type="body" idx="4294967295"/>
          </p:nvPr>
        </p:nvSpPr>
        <p:spPr>
          <a:xfrm>
            <a:off x="3276600" y="2286000"/>
            <a:ext cx="5638800" cy="2590800"/>
          </a:xfrm>
        </p:spPr>
        <p:txBody>
          <a:bodyPr lIns="92075" tIns="46038" rIns="92075" bIns="46038"/>
          <a:lstStyle/>
          <a:p>
            <a:pPr marL="0" indent="0" algn="just">
              <a:buFont typeface="Wingdings" pitchFamily="2" charset="2"/>
              <a:buNone/>
              <a:defRPr/>
            </a:pPr>
            <a:r>
              <a:rPr lang="en-US" i="1" dirty="0">
                <a:effectLst>
                  <a:outerShdw blurRad="38100" dist="38100" dir="2700000" algn="tl">
                    <a:srgbClr val="000000">
                      <a:alpha val="43137"/>
                    </a:srgbClr>
                  </a:outerShdw>
                </a:effectLst>
              </a:rPr>
              <a:t>“At the end of the Millennium that city will be Satan’s prime objective with his rebel army, because Israel will be a leader among the nations.”</a:t>
            </a:r>
          </a:p>
        </p:txBody>
      </p:sp>
      <p:pic>
        <p:nvPicPr>
          <p:cNvPr id="48132" name="Picture 4" descr="SY01462_"/>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28600" y="1676400"/>
            <a:ext cx="2888534" cy="3200400"/>
          </a:xfrm>
          <a:prstGeom prst="rect">
            <a:avLst/>
          </a:prstGeom>
          <a:noFill/>
          <a:ln w="9525">
            <a:noFill/>
            <a:miter lim="800000"/>
            <a:headEnd/>
            <a:tailEnd/>
          </a:ln>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5" y="152400"/>
            <a:ext cx="976491" cy="1371600"/>
          </a:xfrm>
          <a:prstGeom prst="rect">
            <a:avLst/>
          </a:prstGeom>
        </p:spPr>
      </p:pic>
      <p:sp>
        <p:nvSpPr>
          <p:cNvPr id="6" name="Rectangle 5">
            <a:extLst>
              <a:ext uri="{FF2B5EF4-FFF2-40B4-BE49-F238E27FC236}">
                <a16:creationId xmlns:a16="http://schemas.microsoft.com/office/drawing/2014/main" id="{D560E003-5FE2-4431-B817-A84B8CF6C772}"/>
              </a:ext>
            </a:extLst>
          </p:cNvPr>
          <p:cNvSpPr/>
          <p:nvPr/>
        </p:nvSpPr>
        <p:spPr>
          <a:xfrm>
            <a:off x="2133600" y="294382"/>
            <a:ext cx="4876800" cy="1077218"/>
          </a:xfrm>
          <a:prstGeom prst="rect">
            <a:avLst/>
          </a:prstGeom>
        </p:spPr>
        <p:txBody>
          <a:bodyPr wrap="square">
            <a:spAutoFit/>
          </a:bodyPr>
          <a:lstStyle/>
          <a:p>
            <a:pPr algn="ctr">
              <a:spcAft>
                <a:spcPts val="1200"/>
              </a:spcAft>
            </a:pPr>
            <a:r>
              <a:rPr lang="en-US" sz="3600" kern="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Robert Thomas</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ndParaRPr>
          </a:p>
          <a:p>
            <a:pPr algn="ctr"/>
            <a:r>
              <a:rPr lang="en-US" sz="1800" i="1"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Four Views on the Book of Revelation</a:t>
            </a:r>
            <a:r>
              <a:rPr lang="en-US" sz="18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 page 207.</a:t>
            </a:r>
            <a:endParaRPr lang="en-US" sz="1600" dirty="0">
              <a:latin typeface="Calibri" panose="020F0502020204030204" pitchFamily="34" charset="0"/>
              <a:ea typeface="+mj-ea"/>
              <a:cs typeface="+mj-cs"/>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037230" y="1600200"/>
            <a:ext cx="5069541" cy="2971800"/>
          </a:xfrm>
        </p:spPr>
        <p:txBody>
          <a:bodyPr/>
          <a:lstStyle/>
          <a:p>
            <a:pPr marL="742950" indent="-74295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The Adversary (7)</a:t>
            </a:r>
          </a:p>
          <a:p>
            <a:pPr marL="742950" indent="-74295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The Apostasy (8)</a:t>
            </a:r>
          </a:p>
          <a:p>
            <a:pPr marL="742950" indent="-742950">
              <a:spcBef>
                <a:spcPts val="0"/>
              </a:spcBef>
              <a:spcAft>
                <a:spcPts val="1800"/>
              </a:spcAft>
              <a:buSzPct val="100000"/>
              <a:buAutoNum type="alphaUcPeriod"/>
              <a:defRPr/>
            </a:pPr>
            <a:r>
              <a:rPr lang="en-US" dirty="0">
                <a:effectLst>
                  <a:outerShdw blurRad="38100" dist="38100" dir="2700000" algn="tl">
                    <a:srgbClr val="000000">
                      <a:alpha val="43137"/>
                    </a:srgbClr>
                  </a:outerShdw>
                </a:effectLst>
              </a:rPr>
              <a:t>The Attack (9a)</a:t>
            </a:r>
          </a:p>
          <a:p>
            <a:pPr marL="742950" indent="-742950">
              <a:spcBef>
                <a:spcPts val="0"/>
              </a:spcBef>
              <a:spcAft>
                <a:spcPts val="1800"/>
              </a:spcAft>
              <a:buSzPct val="100000"/>
              <a:buAutoNum type="alphaUcPeriod"/>
              <a:defRPr/>
            </a:pPr>
            <a:r>
              <a:rPr lang="en-US" b="1" u="sng" dirty="0">
                <a:solidFill>
                  <a:srgbClr val="FFFFCC"/>
                </a:solidFill>
                <a:effectLst>
                  <a:outerShdw blurRad="38100" dist="38100" dir="2700000" algn="tl">
                    <a:srgbClr val="000000">
                      <a:alpha val="43137"/>
                    </a:srgbClr>
                  </a:outerShdw>
                </a:effectLst>
              </a:rPr>
              <a:t>The Annihilation (9b-10)</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328738" y="228600"/>
            <a:ext cx="64865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Sinners: The Great Revolt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20:7-10</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6" name="Picture 2" descr="Image result for Revelation 20:1-10&quot;">
            <a:extLst>
              <a:ext uri="{FF2B5EF4-FFF2-40B4-BE49-F238E27FC236}">
                <a16:creationId xmlns:a16="http://schemas.microsoft.com/office/drawing/2014/main" id="{C3B6EBD6-81F7-4CFE-905E-17A5A648B01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1" y="4648200"/>
            <a:ext cx="2438399"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A69A26B-2F88-47CB-95E5-D747BA234BD4}"/>
              </a:ext>
            </a:extLst>
          </p:cNvPr>
          <p:cNvSpPr txBox="1"/>
          <p:nvPr/>
        </p:nvSpPr>
        <p:spPr>
          <a:xfrm>
            <a:off x="2057400" y="6324600"/>
            <a:ext cx="5029200" cy="461665"/>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772-73</a:t>
            </a:r>
          </a:p>
        </p:txBody>
      </p:sp>
    </p:spTree>
    <p:extLst>
      <p:ext uri="{BB962C8B-B14F-4D97-AF65-F5344CB8AC3E}">
        <p14:creationId xmlns:p14="http://schemas.microsoft.com/office/powerpoint/2010/main" val="2516051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4" y="228600"/>
            <a:ext cx="8900931" cy="5364945"/>
          </a:xfrm>
          <a:prstGeom prst="rect">
            <a:avLst/>
          </a:prstGeom>
        </p:spPr>
      </p:pic>
    </p:spTree>
    <p:extLst>
      <p:ext uri="{BB962C8B-B14F-4D97-AF65-F5344CB8AC3E}">
        <p14:creationId xmlns:p14="http://schemas.microsoft.com/office/powerpoint/2010/main" val="246632039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162050" y="1600200"/>
            <a:ext cx="6819900" cy="2286000"/>
          </a:xfrm>
        </p:spPr>
        <p:txBody>
          <a:bodyPr/>
          <a:lstStyle/>
          <a:p>
            <a:pPr marL="571500" indent="-571500">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Satan’s henchmen are consumed by the fires of heaven (9b)</a:t>
            </a:r>
          </a:p>
          <a:p>
            <a:pPr marL="571500" indent="-571500">
              <a:spcBef>
                <a:spcPts val="0"/>
              </a:spcBef>
              <a:spcAft>
                <a:spcPts val="3600"/>
              </a:spcAft>
              <a:buSzPct val="100000"/>
              <a:buAutoNum type="arabicPeriod"/>
              <a:defRPr/>
            </a:pPr>
            <a:r>
              <a:rPr lang="en-US" dirty="0">
                <a:effectLst>
                  <a:outerShdw blurRad="38100" dist="38100" dir="2700000" algn="tl">
                    <a:srgbClr val="000000">
                      <a:alpha val="43137"/>
                    </a:srgbClr>
                  </a:outerShdw>
                </a:effectLst>
              </a:rPr>
              <a:t>Satan himself is consumed by the fires of hell (10)</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328738" y="228600"/>
            <a:ext cx="64865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altLang="en-US" sz="3600" kern="0" dirty="0">
                <a:effectLst>
                  <a:outerShdw blurRad="38100" dist="38100" dir="2700000" algn="tl">
                    <a:srgbClr val="000000">
                      <a:alpha val="43137"/>
                    </a:srgbClr>
                  </a:outerShdw>
                </a:effectLst>
                <a:cs typeface="Calibri" panose="020F0502020204030204" pitchFamily="34" charset="0"/>
              </a:rPr>
              <a:t>D. The Annihilation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20:9b-10</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6" name="Picture 2" descr="Image result for Revelation 20:1-10&quot;">
            <a:extLst>
              <a:ext uri="{FF2B5EF4-FFF2-40B4-BE49-F238E27FC236}">
                <a16:creationId xmlns:a16="http://schemas.microsoft.com/office/drawing/2014/main" id="{3A81E5D0-D718-4868-B6CE-CADE55AEBEA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1" y="4648200"/>
            <a:ext cx="2438399"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FBEA013-D2A9-4CE3-BCB6-AFABF859BE6F}"/>
              </a:ext>
            </a:extLst>
          </p:cNvPr>
          <p:cNvSpPr txBox="1"/>
          <p:nvPr/>
        </p:nvSpPr>
        <p:spPr>
          <a:xfrm>
            <a:off x="2057400" y="6324600"/>
            <a:ext cx="5029200" cy="461665"/>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772-73</a:t>
            </a:r>
          </a:p>
        </p:txBody>
      </p:sp>
    </p:spTree>
    <p:extLst>
      <p:ext uri="{BB962C8B-B14F-4D97-AF65-F5344CB8AC3E}">
        <p14:creationId xmlns:p14="http://schemas.microsoft.com/office/powerpoint/2010/main" val="61612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162050" y="1600200"/>
            <a:ext cx="6819900" cy="2286000"/>
          </a:xfrm>
        </p:spPr>
        <p:txBody>
          <a:bodyPr/>
          <a:lstStyle/>
          <a:p>
            <a:pPr marL="571500" indent="-571500">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Satan’s henchmen are consumed by the fires of heaven (9b)</a:t>
            </a:r>
          </a:p>
          <a:p>
            <a:pPr marL="571500" indent="-571500">
              <a:spcBef>
                <a:spcPts val="0"/>
              </a:spcBef>
              <a:spcAft>
                <a:spcPts val="3600"/>
              </a:spcAft>
              <a:buSzPct val="100000"/>
              <a:buAutoNum type="arabicPeriod"/>
              <a:defRPr/>
            </a:pPr>
            <a:r>
              <a:rPr lang="en-US" dirty="0">
                <a:effectLst>
                  <a:outerShdw blurRad="38100" dist="38100" dir="2700000" algn="tl">
                    <a:srgbClr val="000000">
                      <a:alpha val="43137"/>
                    </a:srgbClr>
                  </a:outerShdw>
                </a:effectLst>
              </a:rPr>
              <a:t>Satan himself is consumed by the fires of hell (10)</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328738" y="228600"/>
            <a:ext cx="64865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altLang="en-US" sz="3600" kern="0" dirty="0">
                <a:effectLst>
                  <a:outerShdw blurRad="38100" dist="38100" dir="2700000" algn="tl">
                    <a:srgbClr val="000000">
                      <a:alpha val="43137"/>
                    </a:srgbClr>
                  </a:outerShdw>
                </a:effectLst>
                <a:cs typeface="Calibri" panose="020F0502020204030204" pitchFamily="34" charset="0"/>
              </a:rPr>
              <a:t>D. The Annihilation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20:9b-10</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6" name="Picture 2" descr="Image result for Revelation 20:1-10&quot;">
            <a:extLst>
              <a:ext uri="{FF2B5EF4-FFF2-40B4-BE49-F238E27FC236}">
                <a16:creationId xmlns:a16="http://schemas.microsoft.com/office/drawing/2014/main" id="{3A81E5D0-D718-4868-B6CE-CADE55AEBEA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1" y="4648200"/>
            <a:ext cx="2438399"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FBEA013-D2A9-4CE3-BCB6-AFABF859BE6F}"/>
              </a:ext>
            </a:extLst>
          </p:cNvPr>
          <p:cNvSpPr txBox="1"/>
          <p:nvPr/>
        </p:nvSpPr>
        <p:spPr>
          <a:xfrm>
            <a:off x="2057400" y="6324600"/>
            <a:ext cx="5029200" cy="461665"/>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772-73</a:t>
            </a:r>
          </a:p>
        </p:txBody>
      </p:sp>
    </p:spTree>
    <p:extLst>
      <p:ext uri="{BB962C8B-B14F-4D97-AF65-F5344CB8AC3E}">
        <p14:creationId xmlns:p14="http://schemas.microsoft.com/office/powerpoint/2010/main" val="3574993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4CD7B-EFB6-4E4D-B7F4-CD16829CAC7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20:7-9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thousand years are completed, Satan will be released from his prison,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will come out to deceive the nations which are in the four corners of the earth, Gog and Magog, to gather them together for the war; the number of them is like the sand of the seashore.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came up on the broad plain of the earth and surrounded the camp of the saints and the beloved city,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fire came down from heaven and devoured them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6683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ericpetersautos.com/wp-content/uploads/2014/11/Apollo-vs.-Rocky-pic.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62153" y="1066800"/>
            <a:ext cx="7419695" cy="4572000"/>
          </a:xfrm>
          <a:prstGeom prst="rect">
            <a:avLst/>
          </a:prstGeom>
          <a:noFill/>
          <a:ln w="9525">
            <a:noFill/>
            <a:miter lim="800000"/>
            <a:headEnd/>
            <a:tailEnd/>
          </a:ln>
        </p:spPr>
      </p:pic>
      <p:sp>
        <p:nvSpPr>
          <p:cNvPr id="3" name="Title 1">
            <a:extLst>
              <a:ext uri="{FF2B5EF4-FFF2-40B4-BE49-F238E27FC236}">
                <a16:creationId xmlns:a16="http://schemas.microsoft.com/office/drawing/2014/main" id="{6EC835D9-9AD6-445A-A025-8D91516861B0}"/>
              </a:ext>
            </a:extLst>
          </p:cNvPr>
          <p:cNvSpPr txBox="1">
            <a:spLocks/>
          </p:cNvSpPr>
          <p:nvPr/>
        </p:nvSpPr>
        <p:spPr bwMode="auto">
          <a:xfrm>
            <a:off x="914400" y="2286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cs typeface="Calibri" panose="020F0502020204030204" pitchFamily="34" charset="0"/>
              </a:rPr>
              <a:t>NO DUALISM!</a:t>
            </a:r>
          </a:p>
        </p:txBody>
      </p:sp>
      <p:sp>
        <p:nvSpPr>
          <p:cNvPr id="4" name="Title 1">
            <a:extLst>
              <a:ext uri="{FF2B5EF4-FFF2-40B4-BE49-F238E27FC236}">
                <a16:creationId xmlns:a16="http://schemas.microsoft.com/office/drawing/2014/main" id="{898343E7-4FFD-4EA5-B393-4B1C944E096D}"/>
              </a:ext>
            </a:extLst>
          </p:cNvPr>
          <p:cNvSpPr txBox="1">
            <a:spLocks/>
          </p:cNvSpPr>
          <p:nvPr/>
        </p:nvSpPr>
        <p:spPr bwMode="auto">
          <a:xfrm>
            <a:off x="914400" y="5943600"/>
            <a:ext cx="7315200" cy="57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4000" kern="0" dirty="0">
                <a:effectLst>
                  <a:outerShdw blurRad="38100" dist="38100" dir="2700000" algn="tl">
                    <a:srgbClr val="000000">
                      <a:alpha val="43137"/>
                    </a:srgbClr>
                  </a:outerShdw>
                </a:effectLst>
                <a:cs typeface="Calibri" panose="020F0502020204030204" pitchFamily="34" charset="0"/>
              </a:rPr>
              <a:t>NO CONTEST!</a:t>
            </a:r>
            <a:endParaRPr lang="en-US" altLang="en-US" sz="40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3772920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Ezekiel 28:13, 15</a:t>
            </a:r>
          </a:p>
          <a:p>
            <a:pPr algn="just">
              <a:spcAft>
                <a:spcPts val="1000"/>
              </a:spcAft>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were in Eden, the garden of God; Every precious stone was your covering: The ruby, the topaz and the diamond; The beryl, the onyx and the jasper; The lapis lazuli, the turquoise and the emerald; And the gold, the workmanship of your settings and sockets, Was in you. On the day that you were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created</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prepared…</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were blameless in your ways From the day you were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created</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unrighteousness was found in you.”</a:t>
            </a:r>
          </a:p>
        </p:txBody>
      </p:sp>
    </p:spTree>
    <p:extLst>
      <p:ext uri="{BB962C8B-B14F-4D97-AF65-F5344CB8AC3E}">
        <p14:creationId xmlns:p14="http://schemas.microsoft.com/office/powerpoint/2010/main" val="27934264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6BFFCA9D-D4B1-433D-A7A5-04A32EBC682D}"/>
              </a:ext>
            </a:extLst>
          </p:cNvPr>
          <p:cNvSpPr>
            <a:spLocks noGrp="1" noChangeArrowheads="1"/>
          </p:cNvSpPr>
          <p:nvPr>
            <p:ph type="body" idx="1"/>
          </p:nvPr>
        </p:nvSpPr>
        <p:spPr>
          <a:xfrm>
            <a:off x="990600" y="1152525"/>
            <a:ext cx="4648200" cy="5334000"/>
          </a:xfrm>
        </p:spPr>
        <p:txBody>
          <a:bodyPr/>
          <a:lstStyle/>
          <a:p>
            <a:pPr marL="461963" indent="-461963" eaLnBrk="1" hangingPunct="1">
              <a:spcBef>
                <a:spcPts val="0"/>
              </a:spcBef>
              <a:spcAft>
                <a:spcPts val="900"/>
              </a:spcAft>
              <a:defRPr/>
            </a:pPr>
            <a:r>
              <a:rPr lang="en-US" dirty="0" err="1">
                <a:effectLst>
                  <a:outerShdw blurRad="38100" dist="38100" dir="2700000" algn="tl">
                    <a:srgbClr val="000000">
                      <a:alpha val="43137"/>
                    </a:srgbClr>
                  </a:outerShdw>
                </a:effectLst>
              </a:rPr>
              <a:t>Ezek</a:t>
            </a:r>
            <a:r>
              <a:rPr lang="en-US" dirty="0">
                <a:effectLst>
                  <a:outerShdw blurRad="38100" dist="38100" dir="2700000" algn="tl">
                    <a:srgbClr val="000000">
                      <a:alpha val="43137"/>
                    </a:srgbClr>
                  </a:outerShdw>
                </a:effectLst>
              </a:rPr>
              <a:t> 28:12-17</a:t>
            </a:r>
          </a:p>
          <a:p>
            <a:pPr marL="914400" lvl="1" indent="-452438" eaLnBrk="1" hangingPunct="1">
              <a:spcBef>
                <a:spcPts val="0"/>
              </a:spcBef>
              <a:spcAft>
                <a:spcPts val="900"/>
              </a:spcAft>
              <a:defRPr/>
            </a:pPr>
            <a:r>
              <a:rPr lang="en-US" b="1" dirty="0">
                <a:solidFill>
                  <a:srgbClr val="FFFFCC"/>
                </a:solidFill>
                <a:effectLst>
                  <a:outerShdw blurRad="38100" dist="38100" dir="2700000" algn="tl">
                    <a:srgbClr val="000000">
                      <a:alpha val="43137"/>
                    </a:srgbClr>
                  </a:outerShdw>
                </a:effectLst>
              </a:rPr>
              <a:t>Attributes</a:t>
            </a:r>
          </a:p>
          <a:p>
            <a:pPr marL="1485900" lvl="2" indent="-457200" eaLnBrk="1" hangingPunct="1">
              <a:spcBef>
                <a:spcPts val="0"/>
              </a:spcBef>
              <a:spcAft>
                <a:spcPts val="600"/>
              </a:spcAft>
              <a:buClr>
                <a:srgbClr val="00CC00"/>
              </a:buClr>
              <a:buSzPct val="100000"/>
              <a:buFont typeface="Calibri" panose="020F0502020204030204" pitchFamily="34" charset="0"/>
              <a:buChar char="̶"/>
              <a:defRPr/>
            </a:pPr>
            <a:r>
              <a:rPr lang="en-US" b="1" u="sng" dirty="0">
                <a:solidFill>
                  <a:srgbClr val="FFFFCC"/>
                </a:solidFill>
                <a:effectLst>
                  <a:outerShdw blurRad="38100" dist="38100" dir="2700000" algn="tl">
                    <a:srgbClr val="000000">
                      <a:alpha val="43137"/>
                    </a:srgbClr>
                  </a:outerShdw>
                </a:effectLst>
              </a:rPr>
              <a:t>Creature (15)</a:t>
            </a:r>
          </a:p>
          <a:p>
            <a:pPr marL="1485900" lvl="2" indent="-457200" eaLnBrk="1" hangingPunct="1">
              <a:spcBef>
                <a:spcPts val="0"/>
              </a:spcBef>
              <a:spcAft>
                <a:spcPts val="6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Angel (14, 16)</a:t>
            </a:r>
          </a:p>
          <a:p>
            <a:pPr marL="1485900" lvl="2" indent="-457200" eaLnBrk="1" hangingPunct="1">
              <a:spcBef>
                <a:spcPts val="0"/>
              </a:spcBef>
              <a:spcAft>
                <a:spcPts val="6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Powerful (14)</a:t>
            </a:r>
          </a:p>
          <a:p>
            <a:pPr marL="1485900" lvl="2" indent="-457200" eaLnBrk="1" hangingPunct="1">
              <a:spcBef>
                <a:spcPts val="0"/>
              </a:spcBef>
              <a:spcAft>
                <a:spcPts val="6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Without sin (15)</a:t>
            </a:r>
          </a:p>
          <a:p>
            <a:pPr marL="1485900" lvl="2" indent="-457200" eaLnBrk="1" hangingPunct="1">
              <a:spcBef>
                <a:spcPts val="0"/>
              </a:spcBef>
              <a:spcAft>
                <a:spcPts val="6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Beautiful (12-13)</a:t>
            </a:r>
          </a:p>
          <a:p>
            <a:pPr marL="1485900" lvl="2" indent="-457200" eaLnBrk="1" hangingPunct="1">
              <a:spcBef>
                <a:spcPts val="0"/>
              </a:spcBef>
              <a:spcAft>
                <a:spcPts val="600"/>
              </a:spcAft>
              <a:buClr>
                <a:srgbClr val="00CC00"/>
              </a:buClr>
              <a:buSzPct val="100000"/>
              <a:buFont typeface="Calibri" panose="020F0502020204030204" pitchFamily="34" charset="0"/>
              <a:buChar char="̶"/>
              <a:defRPr/>
            </a:pPr>
            <a:r>
              <a:rPr lang="en-US" dirty="0">
                <a:effectLst>
                  <a:outerShdw blurRad="38100" dist="38100" dir="2700000" algn="tl">
                    <a:srgbClr val="000000">
                      <a:alpha val="43137"/>
                    </a:srgbClr>
                  </a:outerShdw>
                </a:effectLst>
              </a:rPr>
              <a:t>Intelligent (12)</a:t>
            </a:r>
          </a:p>
          <a:p>
            <a:pPr marL="914400" lvl="1" indent="-452438" eaLnBrk="1" hangingPunct="1">
              <a:spcBef>
                <a:spcPts val="0"/>
              </a:spcBef>
              <a:spcAft>
                <a:spcPts val="900"/>
              </a:spcAft>
              <a:defRPr/>
            </a:pPr>
            <a:r>
              <a:rPr lang="en-US" dirty="0">
                <a:effectLst>
                  <a:outerShdw blurRad="38100" dist="38100" dir="2700000" algn="tl">
                    <a:srgbClr val="000000">
                      <a:alpha val="43137"/>
                    </a:srgbClr>
                  </a:outerShdw>
                </a:effectLst>
              </a:rPr>
              <a:t>Nature of 1</a:t>
            </a:r>
            <a:r>
              <a:rPr lang="en-US" baseline="30000" dirty="0">
                <a:effectLst>
                  <a:outerShdw blurRad="38100" dist="38100" dir="2700000" algn="tl">
                    <a:srgbClr val="000000">
                      <a:alpha val="43137"/>
                    </a:srgbClr>
                  </a:outerShdw>
                </a:effectLst>
              </a:rPr>
              <a:t>st</a:t>
            </a:r>
            <a:r>
              <a:rPr lang="en-US" dirty="0">
                <a:effectLst>
                  <a:outerShdw blurRad="38100" dist="38100" dir="2700000" algn="tl">
                    <a:srgbClr val="000000">
                      <a:alpha val="43137"/>
                    </a:srgbClr>
                  </a:outerShdw>
                </a:effectLst>
              </a:rPr>
              <a:t> sin (17)</a:t>
            </a:r>
          </a:p>
        </p:txBody>
      </p:sp>
      <p:sp>
        <p:nvSpPr>
          <p:cNvPr id="4" name="Rectangle 2">
            <a:extLst>
              <a:ext uri="{FF2B5EF4-FFF2-40B4-BE49-F238E27FC236}">
                <a16:creationId xmlns:a16="http://schemas.microsoft.com/office/drawing/2014/main" id="{0BA7271C-9ED3-4C8C-861F-4661CE6AA0BA}"/>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Original State and First Sin</a:t>
            </a:r>
          </a:p>
        </p:txBody>
      </p:sp>
      <p:pic>
        <p:nvPicPr>
          <p:cNvPr id="26628" name="Picture 5">
            <a:extLst>
              <a:ext uri="{FF2B5EF4-FFF2-40B4-BE49-F238E27FC236}">
                <a16:creationId xmlns:a16="http://schemas.microsoft.com/office/drawing/2014/main" id="{E1C745B8-6658-4D06-B4FB-1C21090496B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43600" y="2057400"/>
            <a:ext cx="219456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42926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162050" y="1600200"/>
            <a:ext cx="6819900" cy="2286000"/>
          </a:xfrm>
        </p:spPr>
        <p:txBody>
          <a:bodyPr/>
          <a:lstStyle/>
          <a:p>
            <a:pPr marL="571500" indent="-571500">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Satan’s henchmen are consumed by the fires of heaven (9b)</a:t>
            </a:r>
          </a:p>
          <a:p>
            <a:pPr marL="571500" indent="-571500">
              <a:spcBef>
                <a:spcPts val="0"/>
              </a:spcBef>
              <a:spcAft>
                <a:spcPts val="3600"/>
              </a:spcAft>
              <a:buSzPct val="100000"/>
              <a:buAutoNum type="arabicPeriod"/>
              <a:defRPr/>
            </a:pPr>
            <a:r>
              <a:rPr lang="en-US" b="1" u="sng" dirty="0">
                <a:solidFill>
                  <a:srgbClr val="FFFFCC"/>
                </a:solidFill>
                <a:effectLst>
                  <a:outerShdw blurRad="38100" dist="38100" dir="2700000" algn="tl">
                    <a:srgbClr val="000000">
                      <a:alpha val="43137"/>
                    </a:srgbClr>
                  </a:outerShdw>
                </a:effectLst>
              </a:rPr>
              <a:t>Satan himself is consumed by the fires of hell (10)</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328738" y="228600"/>
            <a:ext cx="64865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600"/>
              </a:spcAft>
            </a:pPr>
            <a:r>
              <a:rPr lang="en-US" altLang="en-US" sz="3600" kern="0" dirty="0">
                <a:effectLst>
                  <a:outerShdw blurRad="38100" dist="38100" dir="2700000" algn="tl">
                    <a:srgbClr val="000000">
                      <a:alpha val="43137"/>
                    </a:srgbClr>
                  </a:outerShdw>
                </a:effectLst>
                <a:cs typeface="Calibri" panose="020F0502020204030204" pitchFamily="34" charset="0"/>
              </a:rPr>
              <a:t>D. The Annihilation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20:9b-10</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6" name="Picture 2" descr="Image result for Revelation 20:1-10&quot;">
            <a:extLst>
              <a:ext uri="{FF2B5EF4-FFF2-40B4-BE49-F238E27FC236}">
                <a16:creationId xmlns:a16="http://schemas.microsoft.com/office/drawing/2014/main" id="{3A81E5D0-D718-4868-B6CE-CADE55AEBEA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1" y="4648200"/>
            <a:ext cx="2438399" cy="1371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FBEA013-D2A9-4CE3-BCB6-AFABF859BE6F}"/>
              </a:ext>
            </a:extLst>
          </p:cNvPr>
          <p:cNvSpPr txBox="1"/>
          <p:nvPr/>
        </p:nvSpPr>
        <p:spPr>
          <a:xfrm>
            <a:off x="2057400" y="6324600"/>
            <a:ext cx="5029200" cy="461665"/>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772-73</a:t>
            </a:r>
          </a:p>
        </p:txBody>
      </p:sp>
    </p:spTree>
    <p:extLst>
      <p:ext uri="{BB962C8B-B14F-4D97-AF65-F5344CB8AC3E}">
        <p14:creationId xmlns:p14="http://schemas.microsoft.com/office/powerpoint/2010/main" val="3943407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6DE8-EFEB-4100-9EF0-D8F4ADFD994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570208"/>
          </a:xfrm>
          <a:prstGeom prst="rect">
            <a:avLst/>
          </a:prstGeom>
          <a:noFill/>
          <a:ln w="28575">
            <a:noFill/>
            <a:miter lim="800000"/>
            <a:headEnd/>
            <a:tailEnd/>
          </a:ln>
        </p:spPr>
        <p:txBody>
          <a:bodyPr wrap="square">
            <a:spAutoFit/>
          </a:bodyPr>
          <a:lstStyle/>
          <a:p>
            <a:pPr marL="342900" indent="-342900"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20:10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devil who deceived them was thrown into the lake of fire and brimstone, where the beast and the false prophet are also; and they will be tormented day and night forever and ever.”</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FB66E8C-FA9F-44AF-A9EC-FBCEAC2F7A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46714308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6DE8-EFEB-4100-9EF0-D8F4ADFD994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570208"/>
          </a:xfrm>
          <a:prstGeom prst="rect">
            <a:avLst/>
          </a:prstGeom>
          <a:noFill/>
          <a:ln w="28575">
            <a:noFill/>
            <a:miter lim="800000"/>
            <a:headEnd/>
            <a:tailEnd/>
          </a:ln>
        </p:spPr>
        <p:txBody>
          <a:bodyPr wrap="square">
            <a:spAutoFit/>
          </a:bodyPr>
          <a:lstStyle/>
          <a:p>
            <a:pPr marL="342900" indent="-342900"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20:10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devil who deceived them was thrown into the lake of fire and brimstone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where the beast and the false prophet are also; and they will be tormented day and night forever and ever.”</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553AE32-0D15-4C41-A7F2-946948EF98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296932797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B7774E78-6F3A-41BB-BA5B-A7CAAFEC9A4E}"/>
              </a:ext>
            </a:extLst>
          </p:cNvPr>
          <p:cNvSpPr>
            <a:spLocks noGrp="1" noChangeArrowheads="1"/>
          </p:cNvSpPr>
          <p:nvPr>
            <p:ph type="body" idx="4294967295"/>
          </p:nvPr>
        </p:nvSpPr>
        <p:spPr>
          <a:xfrm>
            <a:off x="304800" y="1325563"/>
            <a:ext cx="7162800" cy="5227637"/>
          </a:xfrm>
        </p:spPr>
        <p:txBody>
          <a:bodyPr/>
          <a:lstStyle/>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Initial eviction from heaven (Isa 14:12-15; Ezek 28:12-17)</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Eden (Gen 3:15)</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Pre-diluvian world (1 Pet 3:19-20)</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Cross (John 12:31; 16:11; Col 2:15; Heb 2:14; 1 John 3:8)</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Mid point of the Tribulation (Rev 12:9)</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Beginning of millennium (Rev 20:2-3)</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End of millennium (Rev 20:10)</a:t>
            </a:r>
          </a:p>
        </p:txBody>
      </p:sp>
      <p:pic>
        <p:nvPicPr>
          <p:cNvPr id="47107" name="Picture 4">
            <a:extLst>
              <a:ext uri="{FF2B5EF4-FFF2-40B4-BE49-F238E27FC236}">
                <a16:creationId xmlns:a16="http://schemas.microsoft.com/office/drawing/2014/main" id="{ED3568EC-6C27-4A0B-A1CD-705A0DE67E4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00" y="2438400"/>
            <a:ext cx="1371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a:extLst>
              <a:ext uri="{FF2B5EF4-FFF2-40B4-BE49-F238E27FC236}">
                <a16:creationId xmlns:a16="http://schemas.microsoft.com/office/drawing/2014/main" id="{6C9EF90B-FAB1-480C-84C2-7BB4DA4D060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99F689D4-12FF-4D81-B949-67DDCE03EB4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759ADDC8-F772-454F-9B93-5B498C01320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Satan’s Progressive Defeat</a:t>
            </a:r>
          </a:p>
        </p:txBody>
      </p:sp>
    </p:spTree>
    <p:extLst>
      <p:ext uri="{BB962C8B-B14F-4D97-AF65-F5344CB8AC3E}">
        <p14:creationId xmlns:p14="http://schemas.microsoft.com/office/powerpoint/2010/main" val="2174916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85012151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B7774E78-6F3A-41BB-BA5B-A7CAAFEC9A4E}"/>
              </a:ext>
            </a:extLst>
          </p:cNvPr>
          <p:cNvSpPr>
            <a:spLocks noGrp="1" noChangeArrowheads="1"/>
          </p:cNvSpPr>
          <p:nvPr>
            <p:ph type="body" idx="4294967295"/>
          </p:nvPr>
        </p:nvSpPr>
        <p:spPr>
          <a:xfrm>
            <a:off x="304800" y="1325563"/>
            <a:ext cx="7162800" cy="5227637"/>
          </a:xfrm>
        </p:spPr>
        <p:txBody>
          <a:bodyPr/>
          <a:lstStyle/>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Initial eviction from heaven (Isa 14:12-15; Ezek 28:12-17)</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Eden (Gen 3:15)</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Pre-diluvian world (1 Pet 3:19-20)</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Cross (John 12:31; 16:11; Col 2:15; Heb 2:14; 1 John 3:8)</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Mid point of the Tribulation (Rev 12:9)</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Beginning of millennium (Rev 20:2-3)</a:t>
            </a:r>
          </a:p>
          <a:p>
            <a:pPr marL="514350" indent="-514350" algn="just" eaLnBrk="1" hangingPunct="1">
              <a:spcBef>
                <a:spcPts val="0"/>
              </a:spcBef>
              <a:spcAft>
                <a:spcPts val="1800"/>
              </a:spcAft>
              <a:buSzPct val="100000"/>
              <a:buFont typeface="+mj-lt"/>
              <a:buAutoNum type="arabicPeriod"/>
              <a:defRPr/>
            </a:pPr>
            <a:r>
              <a:rPr lang="en-US" sz="2800" b="1" u="sng" kern="1200" dirty="0">
                <a:solidFill>
                  <a:srgbClr val="FFFFCC"/>
                </a:solidFill>
                <a:effectLst>
                  <a:outerShdw blurRad="38100" dist="38100" dir="2700000" algn="tl">
                    <a:srgbClr val="000000">
                      <a:alpha val="43137"/>
                    </a:srgbClr>
                  </a:outerShdw>
                </a:effectLst>
              </a:rPr>
              <a:t>End of millennium (Rev 20:10)</a:t>
            </a:r>
          </a:p>
        </p:txBody>
      </p:sp>
      <p:pic>
        <p:nvPicPr>
          <p:cNvPr id="47107" name="Picture 4">
            <a:extLst>
              <a:ext uri="{FF2B5EF4-FFF2-40B4-BE49-F238E27FC236}">
                <a16:creationId xmlns:a16="http://schemas.microsoft.com/office/drawing/2014/main" id="{ED3568EC-6C27-4A0B-A1CD-705A0DE67E4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20000" y="2438400"/>
            <a:ext cx="1371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a:extLst>
              <a:ext uri="{FF2B5EF4-FFF2-40B4-BE49-F238E27FC236}">
                <a16:creationId xmlns:a16="http://schemas.microsoft.com/office/drawing/2014/main" id="{6C9EF90B-FAB1-480C-84C2-7BB4DA4D060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27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a:extLst>
              <a:ext uri="{FF2B5EF4-FFF2-40B4-BE49-F238E27FC236}">
                <a16:creationId xmlns:a16="http://schemas.microsoft.com/office/drawing/2014/main" id="{99F689D4-12FF-4D81-B949-67DDCE03EB4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534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759ADDC8-F772-454F-9B93-5B498C01320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Satan’s Progressive Defeat</a:t>
            </a:r>
          </a:p>
        </p:txBody>
      </p:sp>
    </p:spTree>
    <p:extLst>
      <p:ext uri="{BB962C8B-B14F-4D97-AF65-F5344CB8AC3E}">
        <p14:creationId xmlns:p14="http://schemas.microsoft.com/office/powerpoint/2010/main" val="145399882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952EC2-7783-4129-AC71-819584C45C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mj-cs"/>
              </a:rPr>
              <a:t>Genesis 3:15</a:t>
            </a:r>
          </a:p>
          <a:p>
            <a:pPr algn="just"/>
            <a:r>
              <a:rPr lang="en-US" altLang="en-US" sz="3600" dirty="0">
                <a:latin typeface="Calibri" panose="020F0502020204030204" pitchFamily="34" charset="0"/>
              </a:rPr>
              <a:t>“</a:t>
            </a:r>
            <a:r>
              <a:rPr lang="en-US" sz="3600" dirty="0">
                <a:latin typeface="Calibri" panose="020F0502020204030204" pitchFamily="34" charset="0"/>
              </a:rPr>
              <a:t>And I will put enmity Between you and the woman, And between your seed and her seed; He shall bruise you on the head, And you shall bruise him on the heel.</a:t>
            </a:r>
            <a:r>
              <a:rPr lang="en-US" altLang="en-US" sz="3600" dirty="0">
                <a:latin typeface="Calibri" panose="020F0502020204030204" pitchFamily="34" charset="0"/>
              </a:rPr>
              <a:t>”</a:t>
            </a:r>
          </a:p>
        </p:txBody>
      </p:sp>
    </p:spTree>
    <p:extLst>
      <p:ext uri="{BB962C8B-B14F-4D97-AF65-F5344CB8AC3E}">
        <p14:creationId xmlns:p14="http://schemas.microsoft.com/office/powerpoint/2010/main" val="205854409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6DE8-EFEB-4100-9EF0-D8F4ADFD994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570208"/>
          </a:xfrm>
          <a:prstGeom prst="rect">
            <a:avLst/>
          </a:prstGeom>
          <a:noFill/>
          <a:ln w="28575">
            <a:noFill/>
            <a:miter lim="800000"/>
            <a:headEnd/>
            <a:tailEnd/>
          </a:ln>
        </p:spPr>
        <p:txBody>
          <a:bodyPr wrap="square">
            <a:spAutoFit/>
          </a:bodyPr>
          <a:lstStyle/>
          <a:p>
            <a:pPr marL="342900" indent="-342900"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20:10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devil who deceived them was thrown into the lake of fire and brimstone,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the beast and the false prophet are also</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will be tormented day and night forever and ever.”</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1695503-1859-4587-901B-0CA35B5D3C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409270273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0050" y="457200"/>
            <a:ext cx="5863900" cy="5943600"/>
          </a:xfrm>
          <a:prstGeom prst="rect">
            <a:avLst/>
          </a:prstGeom>
        </p:spPr>
      </p:pic>
    </p:spTree>
    <p:extLst>
      <p:ext uri="{BB962C8B-B14F-4D97-AF65-F5344CB8AC3E}">
        <p14:creationId xmlns:p14="http://schemas.microsoft.com/office/powerpoint/2010/main" val="177069135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6DE8-EFEB-4100-9EF0-D8F4ADFD994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570208"/>
          </a:xfrm>
          <a:prstGeom prst="rect">
            <a:avLst/>
          </a:prstGeom>
          <a:noFill/>
          <a:ln w="28575">
            <a:noFill/>
            <a:miter lim="800000"/>
            <a:headEnd/>
            <a:tailEnd/>
          </a:ln>
        </p:spPr>
        <p:txBody>
          <a:bodyPr wrap="square">
            <a:spAutoFit/>
          </a:bodyPr>
          <a:lstStyle/>
          <a:p>
            <a:pPr marL="342900" indent="-342900"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20:10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devil who deceived them was thrown into the lake of fire and brimstone, where the beast and the false prophet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and they will be tormented day and night forever and ever.”</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795255A-09FD-48F9-8A29-7BDC914B01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118843562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6DE8-EFEB-4100-9EF0-D8F4ADFD994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570208"/>
          </a:xfrm>
          <a:prstGeom prst="rect">
            <a:avLst/>
          </a:prstGeom>
          <a:noFill/>
          <a:ln w="28575">
            <a:noFill/>
            <a:miter lim="800000"/>
            <a:headEnd/>
            <a:tailEnd/>
          </a:ln>
        </p:spPr>
        <p:txBody>
          <a:bodyPr wrap="square">
            <a:spAutoFit/>
          </a:bodyPr>
          <a:lstStyle/>
          <a:p>
            <a:pPr marL="342900" indent="-342900"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20:10</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devil who deceived them was thrown into the lake of fire and brimstone, where the beast and the false prophet are also;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will be tormented day and night forever and 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F31DC4F-62D6-45B7-A7DB-1752C46D15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2" y="3505200"/>
            <a:ext cx="1845896" cy="1371600"/>
          </a:xfrm>
          <a:prstGeom prst="rect">
            <a:avLst/>
          </a:prstGeom>
        </p:spPr>
      </p:pic>
    </p:spTree>
    <p:extLst>
      <p:ext uri="{BB962C8B-B14F-4D97-AF65-F5344CB8AC3E}">
        <p14:creationId xmlns:p14="http://schemas.microsoft.com/office/powerpoint/2010/main" val="295837974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20:10</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devil who deceived them was thrown into the lake of fire and brimstone, where the beast and the false prophet are also; and they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tormented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day and night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6C19C080-C54D-4A10-8671-1B6CB516B4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2" y="3505200"/>
            <a:ext cx="1845896" cy="1371600"/>
          </a:xfrm>
          <a:prstGeom prst="rect">
            <a:avLst/>
          </a:prstGeom>
        </p:spPr>
      </p:pic>
    </p:spTree>
    <p:extLst>
      <p:ext uri="{BB962C8B-B14F-4D97-AF65-F5344CB8AC3E}">
        <p14:creationId xmlns:p14="http://schemas.microsoft.com/office/powerpoint/2010/main" val="3184249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9" name="Rectangle 3">
            <a:extLst>
              <a:ext uri="{FF2B5EF4-FFF2-40B4-BE49-F238E27FC236}">
                <a16:creationId xmlns:a16="http://schemas.microsoft.com/office/drawing/2014/main" id="{2DAA03D9-B5D6-4D27-AA1D-09659CAB7020}"/>
              </a:ext>
            </a:extLst>
          </p:cNvPr>
          <p:cNvSpPr txBox="1">
            <a:spLocks noChangeArrowheads="1"/>
          </p:cNvSpPr>
          <p:nvPr/>
        </p:nvSpPr>
        <p:spPr bwMode="auto">
          <a:xfrm>
            <a:off x="0" y="1784960"/>
            <a:ext cx="9113760" cy="3560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punishment [such as torment] that is not felt is not a punishment. It is an odd use of language to speak of an insensate state (i.e., unfeeling), an inanimate object receiving punishment. To say, ‘I punished my car for not starting by slowly plucking out it’s spark plug wires, one by one,’ would invoke laughter, not serious consideration.”</a:t>
            </a:r>
            <a:endPar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6" name="Picture 2" descr="Medium 360416804 52476511 alancrop7878 200x200 compressed">
            <a:extLst>
              <a:ext uri="{FF2B5EF4-FFF2-40B4-BE49-F238E27FC236}">
                <a16:creationId xmlns:a16="http://schemas.microsoft.com/office/drawing/2014/main" id="{EA4B1E75-F665-458D-BCED-8C2BB0844A1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55712" y="123160"/>
            <a:ext cx="1097280" cy="1097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8B3713F-16BB-4072-A9DD-FDF3188389BC}"/>
              </a:ext>
            </a:extLst>
          </p:cNvPr>
          <p:cNvSpPr/>
          <p:nvPr/>
        </p:nvSpPr>
        <p:spPr>
          <a:xfrm>
            <a:off x="1752600" y="232083"/>
            <a:ext cx="5638800" cy="1277273"/>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Alan W. Gomes</a:t>
            </a:r>
          </a:p>
          <a:p>
            <a:pPr algn="ctr"/>
            <a:r>
              <a:rPr lang="en-US" sz="1800" dirty="0">
                <a:effectLst>
                  <a:outerShdw blurRad="38100" dist="38100" dir="2700000" algn="tl">
                    <a:srgbClr val="000000">
                      <a:alpha val="43137"/>
                    </a:srgbClr>
                  </a:outerShdw>
                </a:effectLst>
                <a:latin typeface="Calibri" panose="020F0502020204030204" pitchFamily="34" charset="0"/>
                <a:ea typeface="+mj-ea"/>
                <a:cs typeface="+mj-cs"/>
              </a:rPr>
              <a:t>(Summer 1991). “Evangelicals and the Annihilation of Hell” (Part 2). In the Christian Research Journal. Page 11.</a:t>
            </a:r>
          </a:p>
        </p:txBody>
      </p:sp>
    </p:spTree>
    <p:extLst>
      <p:ext uri="{BB962C8B-B14F-4D97-AF65-F5344CB8AC3E}">
        <p14:creationId xmlns:p14="http://schemas.microsoft.com/office/powerpoint/2010/main" val="305442241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Daniel 12:2</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“Many of those who sleep in the dust of the ground will awake, these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everlasting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others to disgrace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everlasting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contempt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517F027D-7664-47B0-8162-7FEF446929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143" y="3048000"/>
            <a:ext cx="3265714" cy="1828800"/>
          </a:xfrm>
          <a:prstGeom prst="rect">
            <a:avLst/>
          </a:prstGeom>
        </p:spPr>
      </p:pic>
    </p:spTree>
    <p:extLst>
      <p:ext uri="{BB962C8B-B14F-4D97-AF65-F5344CB8AC3E}">
        <p14:creationId xmlns:p14="http://schemas.microsoft.com/office/powerpoint/2010/main" val="347579068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Psalm 90:2</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the mountains were born Or You gave birth to the earth and the world, Even from everlasting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everlasting</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olam</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are God.”</a:t>
            </a:r>
          </a:p>
        </p:txBody>
      </p:sp>
      <p:pic>
        <p:nvPicPr>
          <p:cNvPr id="2" name="Picture 1">
            <a:extLst>
              <a:ext uri="{FF2B5EF4-FFF2-40B4-BE49-F238E27FC236}">
                <a16:creationId xmlns:a16="http://schemas.microsoft.com/office/drawing/2014/main" id="{D4FB6D4B-C9AD-4835-8633-956DCBF6A79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62300" y="3048000"/>
            <a:ext cx="2819400" cy="1828800"/>
          </a:xfrm>
          <a:prstGeom prst="rect">
            <a:avLst/>
          </a:prstGeom>
        </p:spPr>
      </p:pic>
    </p:spTree>
    <p:extLst>
      <p:ext uri="{BB962C8B-B14F-4D97-AF65-F5344CB8AC3E}">
        <p14:creationId xmlns:p14="http://schemas.microsoft.com/office/powerpoint/2010/main" val="40716569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95982385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252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Matthew 25:46</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will go away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punishment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the righteous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life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1026" name="Picture 2" descr="Related image">
            <a:extLst>
              <a:ext uri="{FF2B5EF4-FFF2-40B4-BE49-F238E27FC236}">
                <a16:creationId xmlns:a16="http://schemas.microsoft.com/office/drawing/2014/main" id="{55D0EB26-925E-4088-ABC2-022F8398395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01114" y="3048000"/>
            <a:ext cx="2741772"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43732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Romans 16:26</a:t>
            </a:r>
          </a:p>
          <a:p>
            <a:pPr algn="just">
              <a:spcAft>
                <a:spcPts val="12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is manifested, and by the Scriptures of the prophets, according to the commandment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eternal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aiōnios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been made known to all the nations,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obedience of faith.</a:t>
            </a:r>
          </a:p>
        </p:txBody>
      </p:sp>
      <p:pic>
        <p:nvPicPr>
          <p:cNvPr id="1026" name="Picture 2" descr="Image result for book of Romans">
            <a:extLst>
              <a:ext uri="{FF2B5EF4-FFF2-40B4-BE49-F238E27FC236}">
                <a16:creationId xmlns:a16="http://schemas.microsoft.com/office/drawing/2014/main" id="{EDACA2A5-C878-4600-AB04-9EC73FC9813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52068" y="3048000"/>
            <a:ext cx="243986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83463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Revelation 14:11</a:t>
            </a:r>
          </a:p>
          <a:p>
            <a:pPr algn="just">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smoke of their torment goes up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aiōn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have no rest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day and night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those who worship the beast and his image, and whoever receives the mark of his name.”</a:t>
            </a:r>
          </a:p>
        </p:txBody>
      </p:sp>
      <p:pic>
        <p:nvPicPr>
          <p:cNvPr id="4" name="Picture 3">
            <a:extLst>
              <a:ext uri="{FF2B5EF4-FFF2-40B4-BE49-F238E27FC236}">
                <a16:creationId xmlns:a16="http://schemas.microsoft.com/office/drawing/2014/main" id="{9D610B0E-69EC-428A-B1C4-675DE1F92C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9054" y="3505200"/>
            <a:ext cx="1845893" cy="1371600"/>
          </a:xfrm>
          <a:prstGeom prst="rect">
            <a:avLst/>
          </a:prstGeom>
        </p:spPr>
      </p:pic>
    </p:spTree>
    <p:extLst>
      <p:ext uri="{BB962C8B-B14F-4D97-AF65-F5344CB8AC3E}">
        <p14:creationId xmlns:p14="http://schemas.microsoft.com/office/powerpoint/2010/main" val="54271004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itle 5"/>
          <p:cNvSpPr>
            <a:spLocks noGrp="1"/>
          </p:cNvSpPr>
          <p:nvPr>
            <p:ph type="title" idx="4294967295"/>
          </p:nvPr>
        </p:nvSpPr>
        <p:spPr>
          <a:xfrm>
            <a:off x="2190749" y="381000"/>
            <a:ext cx="4762500" cy="514350"/>
          </a:xfrm>
        </p:spPr>
        <p:txBody>
          <a:bodyPr/>
          <a:lstStyle/>
          <a:p>
            <a:pPr algn="ctr"/>
            <a:r>
              <a:rPr lang="en-US" dirty="0"/>
              <a:t>Dominoes in a Row</a:t>
            </a:r>
          </a:p>
        </p:txBody>
      </p:sp>
      <p:pic>
        <p:nvPicPr>
          <p:cNvPr id="37891" name="Picture 2" descr="http://i.ytimg.com/vi/IeWsxuDn7NE/hqdefault.jpg"/>
          <p:cNvPicPr>
            <a:picLocks noGrp="1" noChangeAspect="1" noChangeArrowheads="1"/>
          </p:cNvPicPr>
          <p:nvPr>
            <p:ph type="tbl" idx="4294967295"/>
          </p:nvPr>
        </p:nvPicPr>
        <p:blipFill rotWithShape="1">
          <a:blip r:embed="rId2" cstate="email">
            <a:extLst>
              <a:ext uri="{28A0092B-C50C-407E-A947-70E740481C1C}">
                <a14:useLocalDpi xmlns:a14="http://schemas.microsoft.com/office/drawing/2010/main"/>
              </a:ext>
            </a:extLst>
          </a:blip>
          <a:srcRect/>
          <a:stretch/>
        </p:blipFill>
        <p:spPr>
          <a:xfrm>
            <a:off x="431800" y="1371600"/>
            <a:ext cx="8382001" cy="4572000"/>
          </a:xfrm>
          <a:prstGeom prst="roundRect">
            <a:avLst/>
          </a:prstGeom>
        </p:spPr>
      </p:pic>
    </p:spTree>
    <p:extLst>
      <p:ext uri="{BB962C8B-B14F-4D97-AF65-F5344CB8AC3E}">
        <p14:creationId xmlns:p14="http://schemas.microsoft.com/office/powerpoint/2010/main" val="96438805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89530" y="1828800"/>
            <a:ext cx="6364941"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Satan: The Great Chain (1-3)</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Saints: The Great Reign (4-6)</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Sinners: The Great Revolt (7-10)</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328738" y="200066"/>
            <a:ext cx="6486525" cy="140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Millennial Kingdom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20:1-10</a:t>
            </a:r>
          </a:p>
        </p:txBody>
      </p:sp>
      <p:pic>
        <p:nvPicPr>
          <p:cNvPr id="1026" name="Picture 2" descr="Image result for Revelation 20:1-10&quot;">
            <a:extLst>
              <a:ext uri="{FF2B5EF4-FFF2-40B4-BE49-F238E27FC236}">
                <a16:creationId xmlns:a16="http://schemas.microsoft.com/office/drawing/2014/main" id="{E5790313-14D5-4F0D-A2D9-87AE6D1D1A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1" y="4648200"/>
            <a:ext cx="2438399"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DB65A38-05FD-4F43-A543-CE80E2C7206B}"/>
              </a:ext>
            </a:extLst>
          </p:cNvPr>
          <p:cNvSpPr txBox="1"/>
          <p:nvPr/>
        </p:nvSpPr>
        <p:spPr>
          <a:xfrm>
            <a:off x="2057400" y="6324600"/>
            <a:ext cx="5029200" cy="461665"/>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772-73</a:t>
            </a:r>
          </a:p>
        </p:txBody>
      </p:sp>
    </p:spTree>
    <p:extLst>
      <p:ext uri="{BB962C8B-B14F-4D97-AF65-F5344CB8AC3E}">
        <p14:creationId xmlns:p14="http://schemas.microsoft.com/office/powerpoint/2010/main" val="954823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54477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323727731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89530" y="1828800"/>
            <a:ext cx="6364941"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Satan: The Great Chain (1-3)</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Saints: The Great Reign (4-6)</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Sinners: The Great Revolt (7-10)</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328738" y="200066"/>
            <a:ext cx="6486525" cy="1400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Millennial Kingdom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20:1-10</a:t>
            </a:r>
          </a:p>
        </p:txBody>
      </p:sp>
      <p:pic>
        <p:nvPicPr>
          <p:cNvPr id="1026" name="Picture 2" descr="Image result for Revelation 20:1-10&quot;">
            <a:extLst>
              <a:ext uri="{FF2B5EF4-FFF2-40B4-BE49-F238E27FC236}">
                <a16:creationId xmlns:a16="http://schemas.microsoft.com/office/drawing/2014/main" id="{E5790313-14D5-4F0D-A2D9-87AE6D1D1A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1" y="4648200"/>
            <a:ext cx="2438399"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DB65A38-05FD-4F43-A543-CE80E2C7206B}"/>
              </a:ext>
            </a:extLst>
          </p:cNvPr>
          <p:cNvSpPr txBox="1"/>
          <p:nvPr/>
        </p:nvSpPr>
        <p:spPr>
          <a:xfrm>
            <a:off x="2057400" y="6324600"/>
            <a:ext cx="5029200" cy="461665"/>
          </a:xfrm>
          <a:prstGeom prst="rect">
            <a:avLst/>
          </a:prstGeom>
          <a:noFill/>
        </p:spPr>
        <p:txBody>
          <a:bodyPr wrap="square" rtlCol="0">
            <a:spAutoFit/>
          </a:bodyPr>
          <a:lstStyle/>
          <a:p>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Willmington,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Outline Bible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 772-73</a:t>
            </a:r>
          </a:p>
        </p:txBody>
      </p:sp>
    </p:spTree>
    <p:extLst>
      <p:ext uri="{BB962C8B-B14F-4D97-AF65-F5344CB8AC3E}">
        <p14:creationId xmlns:p14="http://schemas.microsoft.com/office/powerpoint/2010/main" val="401652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28234</TotalTime>
  <Words>3543</Words>
  <Application>Microsoft Office PowerPoint</Application>
  <PresentationFormat>On-screen Show (4:3)</PresentationFormat>
  <Paragraphs>232</Paragraphs>
  <Slides>66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Times New Roman</vt:lpstr>
      <vt:lpstr>Wingdings</vt:lpstr>
      <vt:lpstr>Azure</vt:lpstr>
      <vt:lpstr>PowerPoint Presentation</vt:lpstr>
      <vt:lpstr>“After These Things”  (Rev. 4‒22)</vt:lpstr>
      <vt:lpstr>“After These Things”  (Rev. 4‒22)</vt:lpstr>
      <vt:lpstr>PowerPoint Presentation</vt:lpstr>
      <vt:lpstr>PowerPoint Presentation</vt:lpstr>
      <vt:lpstr>“After These Things”  (Rev. 4‒22)</vt:lpstr>
      <vt:lpstr>PowerPoint Presentation</vt:lpstr>
      <vt:lpstr>“After These Things”  (Rev. 4‒22)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Dominoes in a Row</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66-Revelation - 20v7-10</dc:title>
  <dc:subject>Revelation</dc:subject>
  <dc:creator>A. Woods</dc:creator>
  <dc:description>Modified by Jim McGowan</dc:description>
  <cp:lastModifiedBy>Jim McGowan</cp:lastModifiedBy>
  <cp:revision>3146</cp:revision>
  <cp:lastPrinted>2019-01-24T17:00:53Z</cp:lastPrinted>
  <dcterms:created xsi:type="dcterms:W3CDTF">2009-03-17T12:21:13Z</dcterms:created>
  <dcterms:modified xsi:type="dcterms:W3CDTF">2020-01-05T13:45:49Z</dcterms:modified>
</cp:coreProperties>
</file>