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handoutMasterIdLst>
    <p:handoutMasterId r:id="rId67"/>
  </p:handoutMasterIdLst>
  <p:sldIdLst>
    <p:sldId id="392" r:id="rId2"/>
    <p:sldId id="393" r:id="rId3"/>
    <p:sldId id="472" r:id="rId4"/>
    <p:sldId id="482" r:id="rId5"/>
    <p:sldId id="483" r:id="rId6"/>
    <p:sldId id="484" r:id="rId7"/>
    <p:sldId id="485" r:id="rId8"/>
    <p:sldId id="491" r:id="rId9"/>
    <p:sldId id="488" r:id="rId10"/>
    <p:sldId id="489" r:id="rId11"/>
    <p:sldId id="3490" r:id="rId12"/>
    <p:sldId id="3494" r:id="rId13"/>
    <p:sldId id="3496" r:id="rId14"/>
    <p:sldId id="3495" r:id="rId15"/>
    <p:sldId id="3497" r:id="rId16"/>
    <p:sldId id="3498" r:id="rId17"/>
    <p:sldId id="3499" r:id="rId18"/>
    <p:sldId id="3501" r:id="rId19"/>
    <p:sldId id="3500" r:id="rId20"/>
    <p:sldId id="3502" r:id="rId21"/>
    <p:sldId id="3503" r:id="rId22"/>
    <p:sldId id="3504" r:id="rId23"/>
    <p:sldId id="3505" r:id="rId24"/>
    <p:sldId id="3524" r:id="rId25"/>
    <p:sldId id="490" r:id="rId26"/>
    <p:sldId id="493" r:id="rId27"/>
    <p:sldId id="3491" r:id="rId28"/>
    <p:sldId id="3507" r:id="rId29"/>
    <p:sldId id="3506" r:id="rId30"/>
    <p:sldId id="3508" r:id="rId31"/>
    <p:sldId id="3509" r:id="rId32"/>
    <p:sldId id="3511" r:id="rId33"/>
    <p:sldId id="3512" r:id="rId34"/>
    <p:sldId id="1526" r:id="rId35"/>
    <p:sldId id="494" r:id="rId36"/>
    <p:sldId id="3514" r:id="rId37"/>
    <p:sldId id="3513" r:id="rId38"/>
    <p:sldId id="3510" r:id="rId39"/>
    <p:sldId id="3525" r:id="rId40"/>
    <p:sldId id="495" r:id="rId41"/>
    <p:sldId id="497" r:id="rId42"/>
    <p:sldId id="3517" r:id="rId43"/>
    <p:sldId id="496" r:id="rId44"/>
    <p:sldId id="498" r:id="rId45"/>
    <p:sldId id="499" r:id="rId46"/>
    <p:sldId id="3492" r:id="rId47"/>
    <p:sldId id="3493" r:id="rId48"/>
    <p:sldId id="500" r:id="rId49"/>
    <p:sldId id="501" r:id="rId50"/>
    <p:sldId id="3518" r:id="rId51"/>
    <p:sldId id="502" r:id="rId52"/>
    <p:sldId id="3519" r:id="rId53"/>
    <p:sldId id="3520" r:id="rId54"/>
    <p:sldId id="3521" r:id="rId55"/>
    <p:sldId id="503" r:id="rId56"/>
    <p:sldId id="504" r:id="rId57"/>
    <p:sldId id="492" r:id="rId58"/>
    <p:sldId id="3516" r:id="rId59"/>
    <p:sldId id="505" r:id="rId60"/>
    <p:sldId id="3488" r:id="rId61"/>
    <p:sldId id="3522" r:id="rId62"/>
    <p:sldId id="3523" r:id="rId63"/>
    <p:sldId id="3489" r:id="rId64"/>
    <p:sldId id="3515" r:id="rId6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05" d="100"/>
          <a:sy n="105" d="100"/>
        </p:scale>
        <p:origin x="1062" y="114"/>
      </p:cViewPr>
      <p:guideLst/>
    </p:cSldViewPr>
  </p:slideViewPr>
  <p:notesTextViewPr>
    <p:cViewPr>
      <p:scale>
        <a:sx n="1" d="1"/>
        <a:sy n="1" d="1"/>
      </p:scale>
      <p:origin x="0" y="0"/>
    </p:cViewPr>
  </p:notesTextViewPr>
  <p:notesViewPr>
    <p:cSldViewPr snapToGrid="0">
      <p:cViewPr varScale="1">
        <p:scale>
          <a:sx n="80" d="100"/>
          <a:sy n="80" d="100"/>
        </p:scale>
        <p:origin x="329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3AE5D5-A8F3-4E98-A69E-799467172D5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19A0EC68-BAFB-4571-9352-412B3520A818}" type="slidenum">
              <a:rPr lang="en-US" smtClean="0"/>
              <a:t>‹#›</a:t>
            </a:fld>
            <a:endParaRPr lang="en-US"/>
          </a:p>
        </p:txBody>
      </p:sp>
      <p:sp>
        <p:nvSpPr>
          <p:cNvPr id="6" name="Rectangle 2">
            <a:extLst>
              <a:ext uri="{FF2B5EF4-FFF2-40B4-BE49-F238E27FC236}">
                <a16:creationId xmlns:a16="http://schemas.microsoft.com/office/drawing/2014/main" id="{FA1B7E2A-96F6-4A64-A9A4-F5EA8122E06A}"/>
              </a:ext>
            </a:extLst>
          </p:cNvPr>
          <p:cNvSpPr>
            <a:spLocks noGrp="1" noChangeArrowheads="1"/>
          </p:cNvSpPr>
          <p:nvPr>
            <p:ph type="hdr" sz="quarter"/>
          </p:nvPr>
        </p:nvSpPr>
        <p:spPr bwMode="auto">
          <a:xfrm>
            <a:off x="1966976" y="131872"/>
            <a:ext cx="3381248" cy="672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180" tIns="51091" rIns="102180" bIns="51091" numCol="1" anchor="t" anchorCtr="0" compatLnSpc="1">
            <a:prstTxWarp prst="textNoShape">
              <a:avLst/>
            </a:prstTxWarp>
          </a:bodyPr>
          <a:lstStyle>
            <a:lvl1pPr eaLnBrk="1" hangingPunct="1">
              <a:defRPr sz="1400"/>
            </a:lvl1pPr>
          </a:lstStyle>
          <a:p>
            <a:pPr algn="ctr">
              <a:defRPr/>
            </a:pPr>
            <a:r>
              <a:rPr lang="en-US" altLang="en-US" b="1" dirty="0"/>
              <a:t>Jim McGowan, MTS, Th.D.</a:t>
            </a:r>
          </a:p>
          <a:p>
            <a:pPr algn="ctr">
              <a:defRPr/>
            </a:pPr>
            <a:r>
              <a:rPr lang="en-US" altLang="en-US" b="1" dirty="0"/>
              <a:t>Christ's Present Intercessory Ministry</a:t>
            </a:r>
          </a:p>
          <a:p>
            <a:pPr algn="ctr">
              <a:defRPr/>
            </a:pPr>
            <a:r>
              <a:rPr lang="en-US" altLang="en-US" b="1" dirty="0"/>
              <a:t>6/30/2019</a:t>
            </a:r>
          </a:p>
        </p:txBody>
      </p:sp>
      <p:sp>
        <p:nvSpPr>
          <p:cNvPr id="7" name="Rectangle 4">
            <a:extLst>
              <a:ext uri="{FF2B5EF4-FFF2-40B4-BE49-F238E27FC236}">
                <a16:creationId xmlns:a16="http://schemas.microsoft.com/office/drawing/2014/main" id="{A3BB6AD9-6C00-42CF-BB2A-BE364BFC6FA2}"/>
              </a:ext>
            </a:extLst>
          </p:cNvPr>
          <p:cNvSpPr>
            <a:spLocks noGrp="1" noChangeArrowheads="1"/>
          </p:cNvSpPr>
          <p:nvPr>
            <p:ph type="ftr" sz="quarter" idx="2"/>
          </p:nvPr>
        </p:nvSpPr>
        <p:spPr bwMode="auto">
          <a:xfrm>
            <a:off x="0" y="9097137"/>
            <a:ext cx="3381248" cy="50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2180" tIns="51091" rIns="102180" bIns="51091" numCol="1" anchor="b" anchorCtr="0" compatLnSpc="1">
            <a:prstTxWarp prst="textNoShape">
              <a:avLst/>
            </a:prstTxWarp>
          </a:bodyPr>
          <a:lstStyle>
            <a:lvl1pPr eaLnBrk="1" hangingPunct="1">
              <a:defRPr sz="1400"/>
            </a:lvl1pPr>
          </a:lstStyle>
          <a:p>
            <a:pPr>
              <a:defRPr/>
            </a:pPr>
            <a:r>
              <a:rPr lang="en-US" altLang="en-US" dirty="0"/>
              <a:t>Sugar Land Bible Church</a:t>
            </a:r>
          </a:p>
        </p:txBody>
      </p:sp>
    </p:spTree>
    <p:extLst>
      <p:ext uri="{BB962C8B-B14F-4D97-AF65-F5344CB8AC3E}">
        <p14:creationId xmlns:p14="http://schemas.microsoft.com/office/powerpoint/2010/main" val="766431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FCF138F-8D1A-47BB-B7B4-FF5C34456884}" type="datetimeFigureOut">
              <a:rPr lang="en-US" smtClean="0"/>
              <a:t>6/30/2019</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8CB5DE9-D844-4A50-B151-9229A23FDB42}" type="slidenum">
              <a:rPr lang="en-US" smtClean="0"/>
              <a:t>‹#›</a:t>
            </a:fld>
            <a:endParaRPr lang="en-US"/>
          </a:p>
        </p:txBody>
      </p:sp>
    </p:spTree>
    <p:extLst>
      <p:ext uri="{BB962C8B-B14F-4D97-AF65-F5344CB8AC3E}">
        <p14:creationId xmlns:p14="http://schemas.microsoft.com/office/powerpoint/2010/main" val="191685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fontAlgn="base">
                <a:spcBef>
                  <a:spcPct val="0"/>
                </a:spcBef>
                <a:spcAft>
                  <a:spcPct val="0"/>
                </a:spcAft>
                <a:defRPr/>
              </a:pPr>
              <a:t>1</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500">
                <a:solidFill>
                  <a:srgbClr val="000000"/>
                </a:solidFill>
                <a:latin typeface="Calibri" panose="020F0502020204030204" pitchFamily="34" charset="0"/>
                <a:cs typeface="Calibri" panose="020F0502020204030204" pitchFamily="34" charset="0"/>
              </a:rPr>
              <a:t>6/24/2018</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25</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237836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28</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191079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30</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408296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31</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859367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37</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68433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39</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80294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57</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81301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58</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79286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B18ACC3B-F315-4CB4-BF76-FD4D7386D4AE}"/>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D1FF5794-7BB0-4499-BEA2-C9048CF974EF}"/>
              </a:ext>
            </a:extLst>
          </p:cNvPr>
          <p:cNvSpPr>
            <a:spLocks noGrp="1" noChangeArrowheads="1"/>
          </p:cNvSpPr>
          <p:nvPr>
            <p:ph type="body" idx="1"/>
          </p:nvPr>
        </p:nvSpPr>
        <p:spPr>
          <a:noFill/>
        </p:spPr>
        <p:txBody>
          <a:bodyPr/>
          <a:lstStyle/>
          <a:p>
            <a:pPr eaLnBrk="1" hangingPunct="1"/>
            <a:endParaRPr lang="en-US" altLang="en-US"/>
          </a:p>
        </p:txBody>
      </p:sp>
      <p:sp>
        <p:nvSpPr>
          <p:cNvPr id="8196" name="Slide Number Placeholder 3">
            <a:extLst>
              <a:ext uri="{FF2B5EF4-FFF2-40B4-BE49-F238E27FC236}">
                <a16:creationId xmlns:a16="http://schemas.microsoft.com/office/drawing/2014/main" id="{A0D65108-68E0-4A31-AF94-D75C3EF7C361}"/>
              </a:ext>
            </a:extLst>
          </p:cNvPr>
          <p:cNvSpPr>
            <a:spLocks noGrp="1"/>
          </p:cNvSpPr>
          <p:nvPr>
            <p:ph type="sldNum" sz="quarter" idx="5"/>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fld id="{5D702B15-8D1C-498A-9949-FBE3E01515E2}" type="slidenum">
              <a:rPr lang="en-US" altLang="en-US" sz="1700">
                <a:solidFill>
                  <a:srgbClr val="000000"/>
                </a:solidFill>
                <a:latin typeface="Calibri" panose="020F0502020204030204" pitchFamily="34" charset="0"/>
                <a:cs typeface="Calibri" panose="020F0502020204030204" pitchFamily="34" charset="0"/>
              </a:rPr>
              <a:pPr fontAlgn="base">
                <a:spcBef>
                  <a:spcPct val="0"/>
                </a:spcBef>
                <a:spcAft>
                  <a:spcPct val="0"/>
                </a:spcAft>
                <a:defRPr/>
              </a:pPr>
              <a:t>64</a:t>
            </a:fld>
            <a:endParaRPr lang="en-US" altLang="en-US" sz="1700">
              <a:solidFill>
                <a:srgbClr val="000000"/>
              </a:solidFill>
              <a:latin typeface="Calibri" panose="020F0502020204030204" pitchFamily="34" charset="0"/>
              <a:cs typeface="Calibri" panose="020F0502020204030204" pitchFamily="34" charset="0"/>
            </a:endParaRPr>
          </a:p>
        </p:txBody>
      </p:sp>
      <p:sp>
        <p:nvSpPr>
          <p:cNvPr id="8197" name="Footer Placeholder 4">
            <a:extLst>
              <a:ext uri="{FF2B5EF4-FFF2-40B4-BE49-F238E27FC236}">
                <a16:creationId xmlns:a16="http://schemas.microsoft.com/office/drawing/2014/main" id="{AAE73028-7EC9-455E-9A16-36278541684E}"/>
              </a:ext>
            </a:extLst>
          </p:cNvPr>
          <p:cNvSpPr>
            <a:spLocks noGrp="1"/>
          </p:cNvSpPr>
          <p:nvPr>
            <p:ph type="ftr" sz="quarter" idx="4"/>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700">
                <a:solidFill>
                  <a:srgbClr val="000000"/>
                </a:solidFill>
                <a:latin typeface="Calibri" panose="020F0502020204030204" pitchFamily="34" charset="0"/>
                <a:cs typeface="Calibri" panose="020F0502020204030204" pitchFamily="34" charset="0"/>
              </a:rPr>
              <a:t>Sugar Land Bible Church</a:t>
            </a:r>
          </a:p>
        </p:txBody>
      </p:sp>
      <p:sp>
        <p:nvSpPr>
          <p:cNvPr id="8198" name="Header Placeholder 5">
            <a:extLst>
              <a:ext uri="{FF2B5EF4-FFF2-40B4-BE49-F238E27FC236}">
                <a16:creationId xmlns:a16="http://schemas.microsoft.com/office/drawing/2014/main" id="{26DDC1D7-6FD1-4913-910B-BB6660B1395A}"/>
              </a:ext>
            </a:extLst>
          </p:cNvPr>
          <p:cNvSpPr>
            <a:spLocks noGrp="1"/>
          </p:cNvSpPr>
          <p:nvPr>
            <p:ph type="hdr" sz="quarter"/>
          </p:nvPr>
        </p:nvSpPr>
        <p:spPr>
          <a:noFill/>
        </p:spPr>
        <p:txBody>
          <a:bodyPr/>
          <a:lstStyle>
            <a:lvl1pPr defTabSz="1020313">
              <a:spcBef>
                <a:spcPct val="30000"/>
              </a:spcBef>
              <a:defRPr sz="1300">
                <a:solidFill>
                  <a:schemeClr val="tx1"/>
                </a:solidFill>
                <a:latin typeface="Arial" panose="020B0604020202020204" pitchFamily="34" charset="0"/>
                <a:cs typeface="Arial" panose="020B0604020202020204" pitchFamily="34" charset="0"/>
              </a:defRPr>
            </a:lvl1pPr>
            <a:lvl2pPr marL="980037" indent="-375905" defTabSz="1020313">
              <a:spcBef>
                <a:spcPct val="30000"/>
              </a:spcBef>
              <a:defRPr sz="1300">
                <a:solidFill>
                  <a:schemeClr val="tx1"/>
                </a:solidFill>
                <a:latin typeface="Arial" panose="020B0604020202020204" pitchFamily="34" charset="0"/>
                <a:cs typeface="Arial" panose="020B0604020202020204" pitchFamily="34" charset="0"/>
              </a:defRPr>
            </a:lvl2pPr>
            <a:lvl3pPr marL="1508654" indent="-300389" defTabSz="1020313">
              <a:spcBef>
                <a:spcPct val="30000"/>
              </a:spcBef>
              <a:defRPr sz="1300">
                <a:solidFill>
                  <a:schemeClr val="tx1"/>
                </a:solidFill>
                <a:latin typeface="Arial" panose="020B0604020202020204" pitchFamily="34" charset="0"/>
                <a:cs typeface="Arial" panose="020B0604020202020204" pitchFamily="34" charset="0"/>
              </a:defRPr>
            </a:lvl3pPr>
            <a:lvl4pPr marL="2111108" indent="-300389" defTabSz="1020313">
              <a:spcBef>
                <a:spcPct val="30000"/>
              </a:spcBef>
              <a:defRPr sz="1300">
                <a:solidFill>
                  <a:schemeClr val="tx1"/>
                </a:solidFill>
                <a:latin typeface="Arial" panose="020B0604020202020204" pitchFamily="34" charset="0"/>
                <a:cs typeface="Arial" panose="020B0604020202020204" pitchFamily="34" charset="0"/>
              </a:defRPr>
            </a:lvl4pPr>
            <a:lvl5pPr marL="2715241" indent="-300389" defTabSz="1020313">
              <a:spcBef>
                <a:spcPct val="30000"/>
              </a:spcBef>
              <a:defRPr sz="1300">
                <a:solidFill>
                  <a:schemeClr val="tx1"/>
                </a:solidFill>
                <a:latin typeface="Arial" panose="020B0604020202020204" pitchFamily="34" charset="0"/>
                <a:cs typeface="Arial" panose="020B0604020202020204" pitchFamily="34" charset="0"/>
              </a:defRPr>
            </a:lvl5pPr>
            <a:lvl6pPr marL="3198547"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6pPr>
            <a:lvl7pPr marL="3681853"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7pPr>
            <a:lvl8pPr marL="4165159"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8pPr>
            <a:lvl9pPr marL="4648465" indent="-300389" defTabSz="1020313" eaLnBrk="0" fontAlgn="base" hangingPunct="0">
              <a:spcBef>
                <a:spcPct val="30000"/>
              </a:spcBef>
              <a:spcAft>
                <a:spcPct val="0"/>
              </a:spcAft>
              <a:defRPr sz="13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700">
                <a:solidFill>
                  <a:srgbClr val="000000"/>
                </a:solidFill>
                <a:latin typeface="Calibri" panose="020F0502020204030204" pitchFamily="34" charset="0"/>
                <a:cs typeface="Calibri" panose="020F0502020204030204" pitchFamily="34" charset="0"/>
              </a:rPr>
              <a:t>Dr. Jim McGowan - Law and Grace Session 9</a:t>
            </a:r>
          </a:p>
        </p:txBody>
      </p:sp>
      <p:sp>
        <p:nvSpPr>
          <p:cNvPr id="8199" name="Date Placeholder 1">
            <a:extLst>
              <a:ext uri="{FF2B5EF4-FFF2-40B4-BE49-F238E27FC236}">
                <a16:creationId xmlns:a16="http://schemas.microsoft.com/office/drawing/2014/main" id="{ACFEDCF3-C4D2-4FEC-9396-057B593CD992}"/>
              </a:ext>
            </a:extLst>
          </p:cNvPr>
          <p:cNvSpPr>
            <a:spLocks noGrp="1"/>
          </p:cNvSpPr>
          <p:nvPr>
            <p:ph type="dt" sz="quarter" idx="1"/>
          </p:nvPr>
        </p:nvSpPr>
        <p:spPr>
          <a:noFill/>
        </p:spPr>
        <p:txBody>
          <a:bodyPr/>
          <a:lstStyle>
            <a:lvl1pPr defTabSz="1020313">
              <a:defRPr>
                <a:solidFill>
                  <a:schemeClr val="tx1"/>
                </a:solidFill>
                <a:latin typeface="Arial" panose="020B0604020202020204" pitchFamily="34" charset="0"/>
                <a:cs typeface="Arial" panose="020B0604020202020204" pitchFamily="34" charset="0"/>
              </a:defRPr>
            </a:lvl1pPr>
            <a:lvl2pPr marL="785372" indent="-302066" defTabSz="1020313">
              <a:defRPr>
                <a:solidFill>
                  <a:schemeClr val="tx1"/>
                </a:solidFill>
                <a:latin typeface="Arial" panose="020B0604020202020204" pitchFamily="34" charset="0"/>
                <a:cs typeface="Arial" panose="020B0604020202020204" pitchFamily="34" charset="0"/>
              </a:defRPr>
            </a:lvl2pPr>
            <a:lvl3pPr marL="1208265" indent="-241653" defTabSz="1020313">
              <a:defRPr>
                <a:solidFill>
                  <a:schemeClr val="tx1"/>
                </a:solidFill>
                <a:latin typeface="Arial" panose="020B0604020202020204" pitchFamily="34" charset="0"/>
                <a:cs typeface="Arial" panose="020B0604020202020204" pitchFamily="34" charset="0"/>
              </a:defRPr>
            </a:lvl3pPr>
            <a:lvl4pPr marL="1691571" indent="-241653" defTabSz="1020313">
              <a:defRPr>
                <a:solidFill>
                  <a:schemeClr val="tx1"/>
                </a:solidFill>
                <a:latin typeface="Arial" panose="020B0604020202020204" pitchFamily="34" charset="0"/>
                <a:cs typeface="Arial" panose="020B0604020202020204" pitchFamily="34" charset="0"/>
              </a:defRPr>
            </a:lvl4pPr>
            <a:lvl5pPr marL="2174878" indent="-241653" defTabSz="1020313">
              <a:defRPr>
                <a:solidFill>
                  <a:schemeClr val="tx1"/>
                </a:solidFill>
                <a:latin typeface="Arial" panose="020B0604020202020204" pitchFamily="34" charset="0"/>
                <a:cs typeface="Arial" panose="020B0604020202020204" pitchFamily="34" charset="0"/>
              </a:defRPr>
            </a:lvl5pPr>
            <a:lvl6pPr marL="2658184"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defTabSz="1020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r>
              <a:rPr lang="en-US" altLang="en-US" sz="1500">
                <a:solidFill>
                  <a:srgbClr val="000000"/>
                </a:solidFill>
                <a:latin typeface="Calibri" panose="020F0502020204030204" pitchFamily="34" charset="0"/>
                <a:cs typeface="Calibri" panose="020F0502020204030204" pitchFamily="34" charset="0"/>
              </a:rPr>
              <a:t>6/24/2018</a:t>
            </a:r>
          </a:p>
        </p:txBody>
      </p:sp>
    </p:spTree>
    <p:extLst>
      <p:ext uri="{BB962C8B-B14F-4D97-AF65-F5344CB8AC3E}">
        <p14:creationId xmlns:p14="http://schemas.microsoft.com/office/powerpoint/2010/main" val="165544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8</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299837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11</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993606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16</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820274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17</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77844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18</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7556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19</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2839722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79CC3C8B-FD6E-441D-A907-7538255D2691}"/>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CCB22F73-7A5C-4FEF-835B-662320B0CEC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37658E0C-EE07-4763-829D-25985AE88BEB}"/>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fld id="{04D4812B-8142-4B3A-8A5E-519BB1011FC4}" type="slidenum">
              <a:rPr lang="en-US" altLang="en-US" sz="1400">
                <a:solidFill>
                  <a:srgbClr val="000000"/>
                </a:solidFill>
                <a:latin typeface="Calibri" panose="020F0502020204030204" pitchFamily="34" charset="0"/>
                <a:cs typeface="Calibri" panose="020F0502020204030204" pitchFamily="34" charset="0"/>
              </a:rPr>
              <a:pPr defTabSz="966612" fontAlgn="base">
                <a:spcBef>
                  <a:spcPct val="0"/>
                </a:spcBef>
                <a:spcAft>
                  <a:spcPct val="0"/>
                </a:spcAft>
                <a:defRPr/>
              </a:pPr>
              <a:t>22</a:t>
            </a:fld>
            <a:endParaRPr lang="en-US" altLang="en-US" sz="1400">
              <a:solidFill>
                <a:srgbClr val="000000"/>
              </a:solidFill>
              <a:latin typeface="Calibri" panose="020F0502020204030204" pitchFamily="34" charset="0"/>
              <a:cs typeface="Calibri" panose="020F0502020204030204" pitchFamily="34" charset="0"/>
            </a:endParaRPr>
          </a:p>
        </p:txBody>
      </p:sp>
      <p:sp>
        <p:nvSpPr>
          <p:cNvPr id="10245" name="Date Placeholder 4">
            <a:extLst>
              <a:ext uri="{FF2B5EF4-FFF2-40B4-BE49-F238E27FC236}">
                <a16:creationId xmlns:a16="http://schemas.microsoft.com/office/drawing/2014/main" id="{1A4BFF83-A1D9-4333-9A52-EDB9363AB584}"/>
              </a:ext>
            </a:extLst>
          </p:cNvPr>
          <p:cNvSpPr>
            <a:spLocks noGrp="1"/>
          </p:cNvSpPr>
          <p:nvPr>
            <p:ph type="dt" sz="quarter" idx="1"/>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6/24/2018</a:t>
            </a:r>
          </a:p>
        </p:txBody>
      </p:sp>
      <p:sp>
        <p:nvSpPr>
          <p:cNvPr id="10246" name="Header Placeholder 5">
            <a:extLst>
              <a:ext uri="{FF2B5EF4-FFF2-40B4-BE49-F238E27FC236}">
                <a16:creationId xmlns:a16="http://schemas.microsoft.com/office/drawing/2014/main" id="{1033265E-A02C-4BB6-8CBA-5429C5D9A842}"/>
              </a:ext>
            </a:extLst>
          </p:cNvPr>
          <p:cNvSpPr>
            <a:spLocks noGrp="1"/>
          </p:cNvSpPr>
          <p:nvPr>
            <p:ph type="hdr" sz="quarter"/>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Dr. Jim McGowan - Law and Grace Session 9</a:t>
            </a:r>
          </a:p>
        </p:txBody>
      </p:sp>
      <p:sp>
        <p:nvSpPr>
          <p:cNvPr id="10247" name="Footer Placeholder 6">
            <a:extLst>
              <a:ext uri="{FF2B5EF4-FFF2-40B4-BE49-F238E27FC236}">
                <a16:creationId xmlns:a16="http://schemas.microsoft.com/office/drawing/2014/main" id="{3BED6D04-9328-4CD5-84E9-C3CA05D55125}"/>
              </a:ext>
            </a:extLst>
          </p:cNvPr>
          <p:cNvSpPr>
            <a:spLocks noGrp="1"/>
          </p:cNvSpPr>
          <p:nvPr>
            <p:ph type="ftr" sz="quarter" idx="4"/>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85372" indent="-302066">
              <a:defRPr>
                <a:solidFill>
                  <a:schemeClr val="tx1"/>
                </a:solidFill>
                <a:latin typeface="Arial" panose="020B0604020202020204" pitchFamily="34" charset="0"/>
                <a:cs typeface="Arial" panose="020B0604020202020204" pitchFamily="34" charset="0"/>
              </a:defRPr>
            </a:lvl2pPr>
            <a:lvl3pPr marL="1208265" indent="-241653">
              <a:defRPr>
                <a:solidFill>
                  <a:schemeClr val="tx1"/>
                </a:solidFill>
                <a:latin typeface="Arial" panose="020B0604020202020204" pitchFamily="34" charset="0"/>
                <a:cs typeface="Arial" panose="020B0604020202020204" pitchFamily="34" charset="0"/>
              </a:defRPr>
            </a:lvl3pPr>
            <a:lvl4pPr marL="1691571" indent="-241653">
              <a:defRPr>
                <a:solidFill>
                  <a:schemeClr val="tx1"/>
                </a:solidFill>
                <a:latin typeface="Arial" panose="020B0604020202020204" pitchFamily="34" charset="0"/>
                <a:cs typeface="Arial" panose="020B0604020202020204" pitchFamily="34" charset="0"/>
              </a:defRPr>
            </a:lvl4pPr>
            <a:lvl5pPr marL="2174878" indent="-241653">
              <a:defRPr>
                <a:solidFill>
                  <a:schemeClr val="tx1"/>
                </a:solidFill>
                <a:latin typeface="Arial" panose="020B0604020202020204" pitchFamily="34" charset="0"/>
                <a:cs typeface="Arial" panose="020B0604020202020204" pitchFamily="34" charset="0"/>
              </a:defRPr>
            </a:lvl5pPr>
            <a:lvl6pPr marL="2658184"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41490"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24796"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08102" indent="-24165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612" fontAlgn="base">
              <a:spcBef>
                <a:spcPct val="0"/>
              </a:spcBef>
              <a:spcAft>
                <a:spcPct val="0"/>
              </a:spcAft>
              <a:defRPr/>
            </a:pPr>
            <a:r>
              <a:rPr lang="en-US" altLang="en-US" sz="1400">
                <a:solidFill>
                  <a:srgbClr val="000000"/>
                </a:solidFill>
                <a:latin typeface="Calibri" panose="020F0502020204030204" pitchFamily="34" charset="0"/>
                <a:cs typeface="Calibri" panose="020F0502020204030204" pitchFamily="34" charset="0"/>
              </a:rPr>
              <a:t>Sugar Land Bible Church</a:t>
            </a:r>
          </a:p>
        </p:txBody>
      </p:sp>
    </p:spTree>
    <p:extLst>
      <p:ext uri="{BB962C8B-B14F-4D97-AF65-F5344CB8AC3E}">
        <p14:creationId xmlns:p14="http://schemas.microsoft.com/office/powerpoint/2010/main" val="1012952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B01-9043-4338-8488-9D9AD7009C1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8EFC51-9D85-4F83-9579-F7E4B009880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06FC1D7-C534-45FE-B44E-B3C38306D2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346193B-FB87-44D0-B43D-9D2CBE0AD72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6DD3AB0-0340-4790-9C2D-1674C715A018}"/>
              </a:ext>
            </a:extLst>
          </p:cNvPr>
          <p:cNvSpPr>
            <a:spLocks noGrp="1" noChangeArrowheads="1"/>
          </p:cNvSpPr>
          <p:nvPr>
            <p:ph type="sldNum" sz="quarter" idx="12"/>
          </p:nvPr>
        </p:nvSpPr>
        <p:spPr>
          <a:ln/>
        </p:spPr>
        <p:txBody>
          <a:bodyPr/>
          <a:lstStyle>
            <a:lvl1pPr>
              <a:defRPr/>
            </a:lvl1pPr>
          </a:lstStyle>
          <a:p>
            <a:pPr>
              <a:defRPr/>
            </a:pPr>
            <a:fld id="{94636FFE-EDBA-4AB0-8A93-80E4B85EDF4D}" type="slidenum">
              <a:rPr lang="en-US" altLang="en-US"/>
              <a:pPr>
                <a:defRPr/>
              </a:pPr>
              <a:t>‹#›</a:t>
            </a:fld>
            <a:endParaRPr lang="en-US" altLang="en-US"/>
          </a:p>
        </p:txBody>
      </p:sp>
    </p:spTree>
    <p:extLst>
      <p:ext uri="{BB962C8B-B14F-4D97-AF65-F5344CB8AC3E}">
        <p14:creationId xmlns:p14="http://schemas.microsoft.com/office/powerpoint/2010/main" val="260760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7BD-AE3B-4C86-9029-5008AF7E9E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8A0B2B-822E-4BC2-AA4E-11B676650C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FEF743C-E3FF-469B-B600-0C3A3E19A2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C6C3376-1F40-4449-9B73-FD0CEC1724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CA92C3-5B36-4896-863C-C3F3135C37AF}"/>
              </a:ext>
            </a:extLst>
          </p:cNvPr>
          <p:cNvSpPr>
            <a:spLocks noGrp="1" noChangeArrowheads="1"/>
          </p:cNvSpPr>
          <p:nvPr>
            <p:ph type="sldNum" sz="quarter" idx="12"/>
          </p:nvPr>
        </p:nvSpPr>
        <p:spPr>
          <a:ln/>
        </p:spPr>
        <p:txBody>
          <a:bodyPr/>
          <a:lstStyle>
            <a:lvl1pPr>
              <a:defRPr/>
            </a:lvl1pPr>
          </a:lstStyle>
          <a:p>
            <a:pPr>
              <a:defRPr/>
            </a:pPr>
            <a:fld id="{6238BDD3-1587-4336-8A13-D663168F18B7}" type="slidenum">
              <a:rPr lang="en-US" altLang="en-US"/>
              <a:pPr>
                <a:defRPr/>
              </a:pPr>
              <a:t>‹#›</a:t>
            </a:fld>
            <a:endParaRPr lang="en-US" altLang="en-US"/>
          </a:p>
        </p:txBody>
      </p:sp>
    </p:spTree>
    <p:extLst>
      <p:ext uri="{BB962C8B-B14F-4D97-AF65-F5344CB8AC3E}">
        <p14:creationId xmlns:p14="http://schemas.microsoft.com/office/powerpoint/2010/main" val="2881354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B7D00B-C29F-40BE-8282-D6F8632A4A0F}"/>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79FAB9-C7BA-47D2-8B9B-2A4F43AE163C}"/>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5FD0B80-F889-44DD-BFF6-F849ECD605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B405418-1887-4EA9-92E6-9826FE38C0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874AAA-DC76-4AC4-883F-0A1C99D21E63}"/>
              </a:ext>
            </a:extLst>
          </p:cNvPr>
          <p:cNvSpPr>
            <a:spLocks noGrp="1" noChangeArrowheads="1"/>
          </p:cNvSpPr>
          <p:nvPr>
            <p:ph type="sldNum" sz="quarter" idx="12"/>
          </p:nvPr>
        </p:nvSpPr>
        <p:spPr>
          <a:ln/>
        </p:spPr>
        <p:txBody>
          <a:bodyPr/>
          <a:lstStyle>
            <a:lvl1pPr>
              <a:defRPr/>
            </a:lvl1pPr>
          </a:lstStyle>
          <a:p>
            <a:pPr>
              <a:defRPr/>
            </a:pPr>
            <a:fld id="{BF3C2101-A6CE-4F75-88B8-2EDA34FAC043}" type="slidenum">
              <a:rPr lang="en-US" altLang="en-US"/>
              <a:pPr>
                <a:defRPr/>
              </a:pPr>
              <a:t>‹#›</a:t>
            </a:fld>
            <a:endParaRPr lang="en-US" altLang="en-US"/>
          </a:p>
        </p:txBody>
      </p:sp>
    </p:spTree>
    <p:extLst>
      <p:ext uri="{BB962C8B-B14F-4D97-AF65-F5344CB8AC3E}">
        <p14:creationId xmlns:p14="http://schemas.microsoft.com/office/powerpoint/2010/main" val="2815580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57847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EDC31-9F3F-4A1F-8370-F1F89321F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CB0EE2-571C-4CB9-9F9C-97F350BAC8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7719EF-F1FB-4B90-9C9C-DA596775DC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5E779ED-0D91-48F3-B0E7-6EC9536EF7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91D309-58F1-4AAB-A820-5E214D6C2186}"/>
              </a:ext>
            </a:extLst>
          </p:cNvPr>
          <p:cNvSpPr>
            <a:spLocks noGrp="1" noChangeArrowheads="1"/>
          </p:cNvSpPr>
          <p:nvPr>
            <p:ph type="sldNum" sz="quarter" idx="12"/>
          </p:nvPr>
        </p:nvSpPr>
        <p:spPr>
          <a:ln/>
        </p:spPr>
        <p:txBody>
          <a:bodyPr/>
          <a:lstStyle>
            <a:lvl1pPr>
              <a:defRPr/>
            </a:lvl1pPr>
          </a:lstStyle>
          <a:p>
            <a:pPr>
              <a:defRPr/>
            </a:pPr>
            <a:fld id="{1A51A0D8-31F8-48F6-B4B3-C0313AA1A5C3}" type="slidenum">
              <a:rPr lang="en-US" altLang="en-US"/>
              <a:pPr>
                <a:defRPr/>
              </a:pPr>
              <a:t>‹#›</a:t>
            </a:fld>
            <a:endParaRPr lang="en-US" altLang="en-US"/>
          </a:p>
        </p:txBody>
      </p:sp>
    </p:spTree>
    <p:extLst>
      <p:ext uri="{BB962C8B-B14F-4D97-AF65-F5344CB8AC3E}">
        <p14:creationId xmlns:p14="http://schemas.microsoft.com/office/powerpoint/2010/main" val="3299145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F311D-EAEE-49E9-815F-D90C8E125F5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884324-E673-45E4-B1B2-DACF5DBCA33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70740C7F-BE5F-4BE6-B85C-71DEBE11F2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6A9618-CFB9-4AC9-AE9D-E914E6E455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9CC808A-2960-4005-96B6-4EEE64EF9553}"/>
              </a:ext>
            </a:extLst>
          </p:cNvPr>
          <p:cNvSpPr>
            <a:spLocks noGrp="1" noChangeArrowheads="1"/>
          </p:cNvSpPr>
          <p:nvPr>
            <p:ph type="sldNum" sz="quarter" idx="12"/>
          </p:nvPr>
        </p:nvSpPr>
        <p:spPr>
          <a:ln/>
        </p:spPr>
        <p:txBody>
          <a:bodyPr/>
          <a:lstStyle>
            <a:lvl1pPr>
              <a:defRPr/>
            </a:lvl1pPr>
          </a:lstStyle>
          <a:p>
            <a:pPr>
              <a:defRPr/>
            </a:pPr>
            <a:fld id="{747B5B59-4F5B-4C5E-BCC0-E84ACBE9A19D}" type="slidenum">
              <a:rPr lang="en-US" altLang="en-US"/>
              <a:pPr>
                <a:defRPr/>
              </a:pPr>
              <a:t>‹#›</a:t>
            </a:fld>
            <a:endParaRPr lang="en-US" altLang="en-US"/>
          </a:p>
        </p:txBody>
      </p:sp>
    </p:spTree>
    <p:extLst>
      <p:ext uri="{BB962C8B-B14F-4D97-AF65-F5344CB8AC3E}">
        <p14:creationId xmlns:p14="http://schemas.microsoft.com/office/powerpoint/2010/main" val="419963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CC90-9E23-4431-8DF0-1FA765D6A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9E46D7-EA82-4D2F-AE9D-F6BDE0474BF0}"/>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46726-E629-4AE0-AE14-D32FF098C959}"/>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1A8356-531E-4BB5-AF3E-C4D118657E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B6857DC-86A9-4637-A5E4-33D054271E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1FA9823-D522-4A45-87F9-A0CC1B73A333}"/>
              </a:ext>
            </a:extLst>
          </p:cNvPr>
          <p:cNvSpPr>
            <a:spLocks noGrp="1" noChangeArrowheads="1"/>
          </p:cNvSpPr>
          <p:nvPr>
            <p:ph type="sldNum" sz="quarter" idx="12"/>
          </p:nvPr>
        </p:nvSpPr>
        <p:spPr>
          <a:ln/>
        </p:spPr>
        <p:txBody>
          <a:bodyPr/>
          <a:lstStyle>
            <a:lvl1pPr>
              <a:defRPr/>
            </a:lvl1pPr>
          </a:lstStyle>
          <a:p>
            <a:pPr>
              <a:defRPr/>
            </a:pPr>
            <a:fld id="{2734EFAB-B095-4F0F-809A-D5614C968B12}" type="slidenum">
              <a:rPr lang="en-US" altLang="en-US"/>
              <a:pPr>
                <a:defRPr/>
              </a:pPr>
              <a:t>‹#›</a:t>
            </a:fld>
            <a:endParaRPr lang="en-US" altLang="en-US"/>
          </a:p>
        </p:txBody>
      </p:sp>
    </p:spTree>
    <p:extLst>
      <p:ext uri="{BB962C8B-B14F-4D97-AF65-F5344CB8AC3E}">
        <p14:creationId xmlns:p14="http://schemas.microsoft.com/office/powerpoint/2010/main" val="2879019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3FB55-BACE-4E77-9412-75699F5F050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0753C-97FE-40B9-8E0D-52113702DB0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CBBBB-7FC0-4209-877A-AA5E65F65E9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D403FD-AA41-4BD9-86C8-268FABC7708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24EBC28-8C76-4B15-84A2-7D443B897570}"/>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9AFE582-F065-4916-BD96-E1E89299AE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3400712-37DF-4AD6-B636-2F079B5D8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DD540D95-1728-403F-9161-4D51685D9419}"/>
              </a:ext>
            </a:extLst>
          </p:cNvPr>
          <p:cNvSpPr>
            <a:spLocks noGrp="1" noChangeArrowheads="1"/>
          </p:cNvSpPr>
          <p:nvPr>
            <p:ph type="sldNum" sz="quarter" idx="12"/>
          </p:nvPr>
        </p:nvSpPr>
        <p:spPr>
          <a:ln/>
        </p:spPr>
        <p:txBody>
          <a:bodyPr/>
          <a:lstStyle>
            <a:lvl1pPr>
              <a:defRPr/>
            </a:lvl1pPr>
          </a:lstStyle>
          <a:p>
            <a:pPr>
              <a:defRPr/>
            </a:pPr>
            <a:fld id="{9E7E7212-C801-4A3A-A611-190F2207A056}" type="slidenum">
              <a:rPr lang="en-US" altLang="en-US"/>
              <a:pPr>
                <a:defRPr/>
              </a:pPr>
              <a:t>‹#›</a:t>
            </a:fld>
            <a:endParaRPr lang="en-US" altLang="en-US"/>
          </a:p>
        </p:txBody>
      </p:sp>
    </p:spTree>
    <p:extLst>
      <p:ext uri="{BB962C8B-B14F-4D97-AF65-F5344CB8AC3E}">
        <p14:creationId xmlns:p14="http://schemas.microsoft.com/office/powerpoint/2010/main" val="42530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A158-A3F9-40F1-A308-6B9791B8AFA1}"/>
              </a:ext>
            </a:extLst>
          </p:cNvPr>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A870DF-85AB-49BA-BC31-8DAE36E570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E3FF4555-21B1-4C75-8C9D-C6A4A9843A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A2EB954-336D-47D5-B213-38147CD6B755}"/>
              </a:ext>
            </a:extLst>
          </p:cNvPr>
          <p:cNvSpPr>
            <a:spLocks noGrp="1" noChangeArrowheads="1"/>
          </p:cNvSpPr>
          <p:nvPr>
            <p:ph type="sldNum" sz="quarter" idx="12"/>
          </p:nvPr>
        </p:nvSpPr>
        <p:spPr>
          <a:ln/>
        </p:spPr>
        <p:txBody>
          <a:bodyPr/>
          <a:lstStyle>
            <a:lvl1pPr>
              <a:defRPr/>
            </a:lvl1pPr>
          </a:lstStyle>
          <a:p>
            <a:pPr>
              <a:defRPr/>
            </a:pPr>
            <a:fld id="{63FFA65C-8A77-41ED-9DC9-585D670F88EC}" type="slidenum">
              <a:rPr lang="en-US" altLang="en-US"/>
              <a:pPr>
                <a:defRPr/>
              </a:pPr>
              <a:t>‹#›</a:t>
            </a:fld>
            <a:endParaRPr lang="en-US" altLang="en-US"/>
          </a:p>
        </p:txBody>
      </p:sp>
    </p:spTree>
    <p:extLst>
      <p:ext uri="{BB962C8B-B14F-4D97-AF65-F5344CB8AC3E}">
        <p14:creationId xmlns:p14="http://schemas.microsoft.com/office/powerpoint/2010/main" val="38758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F72A09C-AADB-4E38-8286-0A61393B58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DD3BEE0-7659-4E83-9427-F36E967B6B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000C99-EA95-471B-9C04-E80B79F36E55}"/>
              </a:ext>
            </a:extLst>
          </p:cNvPr>
          <p:cNvSpPr>
            <a:spLocks noGrp="1" noChangeArrowheads="1"/>
          </p:cNvSpPr>
          <p:nvPr>
            <p:ph type="sldNum" sz="quarter" idx="12"/>
          </p:nvPr>
        </p:nvSpPr>
        <p:spPr>
          <a:ln/>
        </p:spPr>
        <p:txBody>
          <a:bodyPr/>
          <a:lstStyle>
            <a:lvl1pPr>
              <a:defRPr/>
            </a:lvl1pPr>
          </a:lstStyle>
          <a:p>
            <a:pPr>
              <a:defRPr/>
            </a:pPr>
            <a:fld id="{4A3D8B9A-36A9-4677-B2F9-B6CA0C7D4628}" type="slidenum">
              <a:rPr lang="en-US" altLang="en-US"/>
              <a:pPr>
                <a:defRPr/>
              </a:pPr>
              <a:t>‹#›</a:t>
            </a:fld>
            <a:endParaRPr lang="en-US" altLang="en-US"/>
          </a:p>
        </p:txBody>
      </p:sp>
    </p:spTree>
    <p:extLst>
      <p:ext uri="{BB962C8B-B14F-4D97-AF65-F5344CB8AC3E}">
        <p14:creationId xmlns:p14="http://schemas.microsoft.com/office/powerpoint/2010/main" val="4103651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7BDE-9A73-494A-A4D2-2E784D0C2BB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03AC99-AF0F-4134-BD0C-68F72E2309E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A9A733-D520-48F0-81F8-1357C71207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61C1C3F1-25F1-4B16-A860-F57BE46DE9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2DAA062-AEF2-4F56-9A5A-17F21C3AE0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F9AA599-6A9E-4194-9122-F9F477B136E8}"/>
              </a:ext>
            </a:extLst>
          </p:cNvPr>
          <p:cNvSpPr>
            <a:spLocks noGrp="1" noChangeArrowheads="1"/>
          </p:cNvSpPr>
          <p:nvPr>
            <p:ph type="sldNum" sz="quarter" idx="12"/>
          </p:nvPr>
        </p:nvSpPr>
        <p:spPr>
          <a:ln/>
        </p:spPr>
        <p:txBody>
          <a:bodyPr/>
          <a:lstStyle>
            <a:lvl1pPr>
              <a:defRPr/>
            </a:lvl1pPr>
          </a:lstStyle>
          <a:p>
            <a:pPr>
              <a:defRPr/>
            </a:pPr>
            <a:fld id="{A763AA33-9484-458A-814B-6503BCDB10E2}" type="slidenum">
              <a:rPr lang="en-US" altLang="en-US"/>
              <a:pPr>
                <a:defRPr/>
              </a:pPr>
              <a:t>‹#›</a:t>
            </a:fld>
            <a:endParaRPr lang="en-US" altLang="en-US"/>
          </a:p>
        </p:txBody>
      </p:sp>
    </p:spTree>
    <p:extLst>
      <p:ext uri="{BB962C8B-B14F-4D97-AF65-F5344CB8AC3E}">
        <p14:creationId xmlns:p14="http://schemas.microsoft.com/office/powerpoint/2010/main" val="380128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E8AE-3D23-4F11-B62D-E4AAF4FB0BB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233A8-875F-4C0F-A578-9536A3F5C4C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15FD5A0E-57F6-469D-AC1A-1C2B5D087B1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C888EB86-196F-4D12-AC20-EF9C5B4BBF1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E0DE952-954E-461F-ACA3-CF0865B3ECC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B28166-5EE7-4CBF-A745-06347663AC65}"/>
              </a:ext>
            </a:extLst>
          </p:cNvPr>
          <p:cNvSpPr>
            <a:spLocks noGrp="1" noChangeArrowheads="1"/>
          </p:cNvSpPr>
          <p:nvPr>
            <p:ph type="sldNum" sz="quarter" idx="12"/>
          </p:nvPr>
        </p:nvSpPr>
        <p:spPr>
          <a:ln/>
        </p:spPr>
        <p:txBody>
          <a:bodyPr/>
          <a:lstStyle>
            <a:lvl1pPr>
              <a:defRPr/>
            </a:lvl1pPr>
          </a:lstStyle>
          <a:p>
            <a:pPr>
              <a:defRPr/>
            </a:pPr>
            <a:fld id="{1EBFA943-6D5E-4291-AC69-DC8D7AC6F2D1}" type="slidenum">
              <a:rPr lang="en-US" altLang="en-US"/>
              <a:pPr>
                <a:defRPr/>
              </a:pPr>
              <a:t>‹#›</a:t>
            </a:fld>
            <a:endParaRPr lang="en-US" altLang="en-US"/>
          </a:p>
        </p:txBody>
      </p:sp>
    </p:spTree>
    <p:extLst>
      <p:ext uri="{BB962C8B-B14F-4D97-AF65-F5344CB8AC3E}">
        <p14:creationId xmlns:p14="http://schemas.microsoft.com/office/powerpoint/2010/main" val="349349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288FD30-9044-4004-8396-638A191ABF15}"/>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32B5EDC6-2653-4C6E-8B60-5557D5E5CE38}"/>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20" name="Rectangle 4">
            <a:extLst>
              <a:ext uri="{FF2B5EF4-FFF2-40B4-BE49-F238E27FC236}">
                <a16:creationId xmlns:a16="http://schemas.microsoft.com/office/drawing/2014/main" id="{579A4F0B-0ADA-4124-A01A-92F3751244F8}"/>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1" name="Rectangle 5">
            <a:extLst>
              <a:ext uri="{FF2B5EF4-FFF2-40B4-BE49-F238E27FC236}">
                <a16:creationId xmlns:a16="http://schemas.microsoft.com/office/drawing/2014/main" id="{56F845B1-8230-49C4-BD20-752C1DE64CD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latin typeface="Times New Roman" panose="02020603050405020304" pitchFamily="18" charset="0"/>
                <a:cs typeface="Times New Roman" panose="02020603050405020304" pitchFamily="18" charset="0"/>
              </a:defRPr>
            </a:lvl1pPr>
          </a:lstStyle>
          <a:p>
            <a:pPr>
              <a:defRPr/>
            </a:pPr>
            <a:endParaRPr lang="en-US" altLang="en-US"/>
          </a:p>
        </p:txBody>
      </p:sp>
      <p:sp>
        <p:nvSpPr>
          <p:cNvPr id="137222" name="Rectangle 6">
            <a:extLst>
              <a:ext uri="{FF2B5EF4-FFF2-40B4-BE49-F238E27FC236}">
                <a16:creationId xmlns:a16="http://schemas.microsoft.com/office/drawing/2014/main" id="{2E372AAA-BD06-4CA8-B527-CD37DFAA8368}"/>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cs typeface="Times New Roman" panose="02020603050405020304" pitchFamily="18" charset="0"/>
              </a:defRPr>
            </a:lvl1pPr>
          </a:lstStyle>
          <a:p>
            <a:pPr>
              <a:defRPr/>
            </a:pPr>
            <a:fld id="{C530D3D3-FDCF-49C1-A25A-1925A00C848D}" type="slidenum">
              <a:rPr lang="en-US" altLang="en-US"/>
              <a:pPr>
                <a:defRPr/>
              </a:pPr>
              <a:t>‹#›</a:t>
            </a:fld>
            <a:endParaRPr lang="en-US" altLang="en-US"/>
          </a:p>
        </p:txBody>
      </p:sp>
    </p:spTree>
    <p:extLst>
      <p:ext uri="{BB962C8B-B14F-4D97-AF65-F5344CB8AC3E}">
        <p14:creationId xmlns:p14="http://schemas.microsoft.com/office/powerpoint/2010/main" val="24270782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2pPr>
      <a:lvl3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3pPr>
      <a:lvl4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4pPr>
      <a:lvl5pPr algn="ctr" rtl="0" eaLnBrk="0" fontAlgn="base" hangingPunct="0">
        <a:spcBef>
          <a:spcPct val="0"/>
        </a:spcBef>
        <a:spcAft>
          <a:spcPct val="0"/>
        </a:spcAft>
        <a:defRPr sz="4400">
          <a:solidFill>
            <a:schemeClr val="tx2"/>
          </a:solidFill>
          <a:latin typeface="Calibri" panose="020F0502020204030204" pitchFamily="34" charset="0"/>
          <a:cs typeface="Calibri" panose="020F050202020403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4.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180340"/>
            <a:ext cx="82296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eaLnBrk="1" hangingPunct="1">
              <a:defRPr/>
            </a:pPr>
            <a:r>
              <a:rPr lang="en-US" sz="3200" b="1" kern="0" dirty="0">
                <a:solidFill>
                  <a:srgbClr val="000000"/>
                </a:solidFill>
              </a:rPr>
              <a:t>CHRIST’S PRESENT INTERCESSORY MINISTRY</a:t>
            </a:r>
          </a:p>
          <a:p>
            <a:pPr lvl="0" defTabSz="914400" eaLnBrk="1" fontAlgn="auto" hangingPunct="1">
              <a:spcBef>
                <a:spcPts val="0"/>
              </a:spcBef>
              <a:spcAft>
                <a:spcPts val="0"/>
              </a:spcAft>
              <a:defRPr/>
            </a:pPr>
            <a:r>
              <a:rPr lang="en-US" altLang="en-US" sz="2000" b="1" kern="0" dirty="0">
                <a:solidFill>
                  <a:srgbClr val="000000"/>
                </a:solidFill>
                <a:ea typeface="+mn-ea"/>
              </a:rPr>
              <a:t>Jim McGowan, Th.D.</a:t>
            </a:r>
            <a:br>
              <a:rPr lang="en-US" altLang="en-US" sz="2000" b="1" kern="0" dirty="0">
                <a:solidFill>
                  <a:srgbClr val="000000"/>
                </a:solidFill>
                <a:ea typeface="+mn-ea"/>
              </a:rPr>
            </a:br>
            <a:r>
              <a:rPr lang="en-US" altLang="en-US" sz="2000" b="1" kern="0" dirty="0">
                <a:solidFill>
                  <a:srgbClr val="000000"/>
                </a:solidFill>
                <a:ea typeface="+mn-ea"/>
              </a:rPr>
              <a:t>Sugar Land Bible Church</a:t>
            </a:r>
          </a:p>
          <a:p>
            <a:pPr lvl="0" defTabSz="914400" eaLnBrk="1" fontAlgn="auto" hangingPunct="1">
              <a:spcBef>
                <a:spcPts val="0"/>
              </a:spcBef>
              <a:spcAft>
                <a:spcPts val="0"/>
              </a:spcAft>
              <a:defRPr/>
            </a:pPr>
            <a:r>
              <a:rPr lang="en-US" sz="2000" b="1" kern="0" dirty="0">
                <a:solidFill>
                  <a:srgbClr val="000000"/>
                </a:solidFill>
                <a:ea typeface="+mn-ea"/>
              </a:rPr>
              <a:t>06-30-2019</a:t>
            </a:r>
            <a:endParaRPr lang="en-US" sz="2800" b="1" kern="0" dirty="0">
              <a:solidFill>
                <a:srgbClr val="000000"/>
              </a:solidFill>
              <a:ea typeface="+mn-ea"/>
            </a:endParaRPr>
          </a:p>
        </p:txBody>
      </p:sp>
      <p:sp>
        <p:nvSpPr>
          <p:cNvPr id="13" name="TextBox 3">
            <a:extLst>
              <a:ext uri="{FF2B5EF4-FFF2-40B4-BE49-F238E27FC236}">
                <a16:creationId xmlns:a16="http://schemas.microsoft.com/office/drawing/2014/main" id="{11DD7731-DD13-43B8-8DB9-D5DFD56833AF}"/>
              </a:ext>
            </a:extLst>
          </p:cNvPr>
          <p:cNvSpPr txBox="1">
            <a:spLocks noChangeArrowheads="1"/>
          </p:cNvSpPr>
          <p:nvPr/>
        </p:nvSpPr>
        <p:spPr bwMode="auto">
          <a:xfrm>
            <a:off x="1333500" y="65738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kumimoji="0" lang="en-US" altLang="en-US" sz="800" b="1" u="none" strike="noStrike" kern="1200" cap="none" spc="0" normalizeH="0" baseline="0" noProof="0" dirty="0">
                <a:ln>
                  <a:noFill/>
                </a:ln>
                <a:solidFill>
                  <a:srgbClr val="000000"/>
                </a:solidFill>
                <a:effectLst/>
                <a:uLnTx/>
                <a:uFillTx/>
              </a:rPr>
              <a:t>Special thanks to </a:t>
            </a:r>
            <a:r>
              <a:rPr lang="en-US" sz="800" b="1" dirty="0"/>
              <a:t>The Middletown Bible Church </a:t>
            </a:r>
            <a:r>
              <a:rPr kumimoji="0" lang="en-US" altLang="en-US" sz="800" b="1" u="none" strike="noStrike" kern="1200" cap="none" spc="0" normalizeH="0" baseline="0" noProof="0" dirty="0">
                <a:ln>
                  <a:noFill/>
                </a:ln>
                <a:solidFill>
                  <a:srgbClr val="000000"/>
                </a:solidFill>
                <a:effectLst/>
                <a:uLnTx/>
                <a:uFillTx/>
              </a:rPr>
              <a:t>for access to their resources.</a:t>
            </a:r>
          </a:p>
        </p:txBody>
      </p:sp>
      <p:pic>
        <p:nvPicPr>
          <p:cNvPr id="2" name="Picture 1">
            <a:extLst>
              <a:ext uri="{FF2B5EF4-FFF2-40B4-BE49-F238E27FC236}">
                <a16:creationId xmlns:a16="http://schemas.microsoft.com/office/drawing/2014/main" id="{4DDD9082-CCEB-421B-BA46-AB15114B93E5}"/>
              </a:ext>
            </a:extLst>
          </p:cNvPr>
          <p:cNvPicPr>
            <a:picLocks noChangeAspect="1"/>
          </p:cNvPicPr>
          <p:nvPr/>
        </p:nvPicPr>
        <p:blipFill>
          <a:blip r:embed="rId3"/>
          <a:stretch>
            <a:fillRect/>
          </a:stretch>
        </p:blipFill>
        <p:spPr>
          <a:xfrm>
            <a:off x="1143000" y="2004643"/>
            <a:ext cx="6858000" cy="4114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who is at the right hand of God, </a:t>
            </a:r>
            <a:r>
              <a:rPr lang="en-US" sz="3200" b="1" dirty="0">
                <a:solidFill>
                  <a:srgbClr val="0000CC"/>
                </a:solidFill>
                <a:latin typeface="Calibri" panose="020F0502020204030204" pitchFamily="34" charset="0"/>
                <a:cs typeface="Calibri" panose="020F0502020204030204" pitchFamily="34" charset="0"/>
              </a:rPr>
              <a:t>who also </a:t>
            </a:r>
            <a:r>
              <a:rPr lang="en-US" sz="3200" b="1" u="sng" dirty="0">
                <a:solidFill>
                  <a:srgbClr val="0000CC"/>
                </a:solidFill>
                <a:latin typeface="Calibri" panose="020F0502020204030204" pitchFamily="34" charset="0"/>
                <a:cs typeface="Calibri" panose="020F0502020204030204" pitchFamily="34" charset="0"/>
              </a:rPr>
              <a:t>intercedes</a:t>
            </a:r>
            <a:r>
              <a:rPr lang="en-US" sz="3200" b="1" dirty="0">
                <a:solidFill>
                  <a:srgbClr val="0000CC"/>
                </a:solidFill>
                <a:latin typeface="Calibri" panose="020F0502020204030204" pitchFamily="34" charset="0"/>
                <a:cs typeface="Calibri" panose="020F0502020204030204" pitchFamily="34" charset="0"/>
              </a:rPr>
              <a:t> for us</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32412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ea typeface="+mn-ea"/>
                <a:cs typeface="Calibri" panose="020F0502020204030204" pitchFamily="34" charset="0"/>
              </a:rPr>
              <a:t>Intercede</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0"/>
            <a:ext cx="9144000" cy="276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Font typeface="Arial" panose="020B0604020202020204" pitchFamily="34" charset="0"/>
              <a:buChar char="•"/>
              <a:defRPr/>
            </a:pPr>
            <a:r>
              <a:rPr lang="en-US" altLang="en-US" dirty="0"/>
              <a:t>The word ‘intercede’ in this verse means, “to approach or to appeal to someone; to plead with someone on behalf of another person”.  This word implies some kind of danger. It involves a person coming between two parties in order to plead on behalf of the party that is in danger, in order to avert that danger.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2" name="Picture 1">
            <a:extLst>
              <a:ext uri="{FF2B5EF4-FFF2-40B4-BE49-F238E27FC236}">
                <a16:creationId xmlns:a16="http://schemas.microsoft.com/office/drawing/2014/main" id="{6BB7342C-B00C-4AF9-8C5D-C45178A1B8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5271" y="4234064"/>
            <a:ext cx="2693458" cy="2286000"/>
          </a:xfrm>
          <a:prstGeom prst="rect">
            <a:avLst/>
          </a:prstGeom>
        </p:spPr>
      </p:pic>
    </p:spTree>
    <p:extLst>
      <p:ext uri="{BB962C8B-B14F-4D97-AF65-F5344CB8AC3E}">
        <p14:creationId xmlns:p14="http://schemas.microsoft.com/office/powerpoint/2010/main" val="2277213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23678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Exodus 32:11</a:t>
            </a:r>
          </a:p>
          <a:p>
            <a:pPr algn="just">
              <a:spcAft>
                <a:spcPts val="1000"/>
              </a:spcAft>
            </a:pPr>
            <a:r>
              <a:rPr lang="en-US" sz="3000" dirty="0">
                <a:latin typeface="Calibri" panose="020F0502020204030204" pitchFamily="34" charset="0"/>
              </a:rPr>
              <a:t>“Then </a:t>
            </a:r>
            <a:r>
              <a:rPr lang="en-US" sz="3000" b="1" u="sng" dirty="0">
                <a:solidFill>
                  <a:srgbClr val="0000CC"/>
                </a:solidFill>
                <a:latin typeface="Calibri" panose="020F0502020204030204" pitchFamily="34" charset="0"/>
                <a:cs typeface="Calibri" panose="020F0502020204030204" pitchFamily="34" charset="0"/>
              </a:rPr>
              <a:t>Moses entreated the LORD his God</a:t>
            </a:r>
            <a:r>
              <a:rPr lang="en-US" sz="3000" dirty="0">
                <a:latin typeface="Calibri" panose="020F0502020204030204" pitchFamily="34" charset="0"/>
              </a:rPr>
              <a:t>, and said, “O LORD, why does Your anger burn against Your people whom You have brought out from the land of Egypt with great power and with a mighty hand?”</a:t>
            </a:r>
          </a:p>
          <a:p>
            <a:pPr algn="just">
              <a:spcAft>
                <a:spcPts val="1000"/>
              </a:spcAft>
            </a:pPr>
            <a:r>
              <a:rPr lang="en-US" sz="3000" dirty="0">
                <a:latin typeface="Calibri" panose="020F0502020204030204" pitchFamily="34" charset="0"/>
              </a:rPr>
              <a:t> </a:t>
            </a:r>
          </a:p>
        </p:txBody>
      </p:sp>
      <p:pic>
        <p:nvPicPr>
          <p:cNvPr id="5" name="Picture 4">
            <a:extLst>
              <a:ext uri="{FF2B5EF4-FFF2-40B4-BE49-F238E27FC236}">
                <a16:creationId xmlns:a16="http://schemas.microsoft.com/office/drawing/2014/main" id="{ED3146B7-166A-4583-BC0C-B4BA710021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11770" y="2721941"/>
            <a:ext cx="3120460" cy="2286000"/>
          </a:xfrm>
          <a:prstGeom prst="rect">
            <a:avLst/>
          </a:prstGeom>
        </p:spPr>
      </p:pic>
    </p:spTree>
    <p:extLst>
      <p:ext uri="{BB962C8B-B14F-4D97-AF65-F5344CB8AC3E}">
        <p14:creationId xmlns:p14="http://schemas.microsoft.com/office/powerpoint/2010/main" val="4159118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108543"/>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Numbers 14:19–20</a:t>
            </a:r>
          </a:p>
          <a:p>
            <a:pPr algn="just">
              <a:spcAft>
                <a:spcPts val="1000"/>
              </a:spcAft>
            </a:pPr>
            <a:r>
              <a:rPr lang="en-US" sz="3000" dirty="0">
                <a:latin typeface="Calibri" panose="020F0502020204030204" pitchFamily="34" charset="0"/>
              </a:rPr>
              <a:t>“</a:t>
            </a:r>
            <a:r>
              <a:rPr lang="en-US" sz="3000" baseline="30000" dirty="0">
                <a:latin typeface="Calibri" panose="020F0502020204030204" pitchFamily="34" charset="0"/>
              </a:rPr>
              <a:t>19</a:t>
            </a:r>
            <a:r>
              <a:rPr lang="en-US" sz="3000" dirty="0">
                <a:latin typeface="Calibri" panose="020F0502020204030204" pitchFamily="34" charset="0"/>
              </a:rPr>
              <a:t> </a:t>
            </a:r>
            <a:r>
              <a:rPr lang="en-US" sz="3000" b="1" u="sng" dirty="0">
                <a:solidFill>
                  <a:srgbClr val="0000CC"/>
                </a:solidFill>
                <a:latin typeface="Calibri" panose="020F0502020204030204" pitchFamily="34" charset="0"/>
                <a:cs typeface="Calibri" panose="020F0502020204030204" pitchFamily="34" charset="0"/>
              </a:rPr>
              <a:t>Pardon, I pray</a:t>
            </a:r>
            <a:r>
              <a:rPr lang="en-US" sz="3000" dirty="0">
                <a:latin typeface="Calibri" panose="020F0502020204030204" pitchFamily="34" charset="0"/>
              </a:rPr>
              <a:t>, the iniquity of this people according to the greatness of Your lovingkindness, just as You also have forgiven this people, from Egypt even until now.” </a:t>
            </a:r>
            <a:r>
              <a:rPr lang="en-US" sz="3000" baseline="30000" dirty="0">
                <a:latin typeface="Calibri" panose="020F0502020204030204" pitchFamily="34" charset="0"/>
              </a:rPr>
              <a:t>20</a:t>
            </a:r>
            <a:r>
              <a:rPr lang="en-US" sz="3000" dirty="0">
                <a:latin typeface="Calibri" panose="020F0502020204030204" pitchFamily="34" charset="0"/>
              </a:rPr>
              <a:t> </a:t>
            </a:r>
            <a:r>
              <a:rPr lang="en-US" sz="3000" b="1" dirty="0">
                <a:solidFill>
                  <a:srgbClr val="0000CC"/>
                </a:solidFill>
                <a:latin typeface="Calibri" panose="020F0502020204030204" pitchFamily="34" charset="0"/>
                <a:cs typeface="Calibri" panose="020F0502020204030204" pitchFamily="34" charset="0"/>
              </a:rPr>
              <a:t>So the Lord said, “I have pardoned </a:t>
            </a:r>
            <a:r>
              <a:rPr lang="en-US" sz="3000" b="1" i="1" dirty="0">
                <a:solidFill>
                  <a:srgbClr val="0000CC"/>
                </a:solidFill>
                <a:latin typeface="Calibri" panose="020F0502020204030204" pitchFamily="34" charset="0"/>
                <a:cs typeface="Calibri" panose="020F0502020204030204" pitchFamily="34" charset="0"/>
              </a:rPr>
              <a:t>them</a:t>
            </a:r>
            <a:r>
              <a:rPr lang="en-US" sz="3000" b="1" dirty="0">
                <a:solidFill>
                  <a:srgbClr val="0000CC"/>
                </a:solidFill>
                <a:latin typeface="Calibri" panose="020F0502020204030204" pitchFamily="34" charset="0"/>
                <a:cs typeface="Calibri" panose="020F0502020204030204" pitchFamily="34" charset="0"/>
              </a:rPr>
              <a:t> </a:t>
            </a:r>
            <a:r>
              <a:rPr lang="en-US" sz="3000" b="1" u="sng" dirty="0">
                <a:solidFill>
                  <a:srgbClr val="0000CC"/>
                </a:solidFill>
                <a:latin typeface="Calibri" panose="020F0502020204030204" pitchFamily="34" charset="0"/>
                <a:cs typeface="Calibri" panose="020F0502020204030204" pitchFamily="34" charset="0"/>
              </a:rPr>
              <a:t>according to your word; </a:t>
            </a:r>
          </a:p>
        </p:txBody>
      </p:sp>
      <p:pic>
        <p:nvPicPr>
          <p:cNvPr id="4" name="Picture 3">
            <a:extLst>
              <a:ext uri="{FF2B5EF4-FFF2-40B4-BE49-F238E27FC236}">
                <a16:creationId xmlns:a16="http://schemas.microsoft.com/office/drawing/2014/main" id="{C09D2F4F-E5C5-428F-8EAA-83F7DEF1E1E3}"/>
              </a:ext>
            </a:extLst>
          </p:cNvPr>
          <p:cNvPicPr>
            <a:picLocks noChangeAspect="1"/>
          </p:cNvPicPr>
          <p:nvPr/>
        </p:nvPicPr>
        <p:blipFill>
          <a:blip r:embed="rId3"/>
          <a:stretch>
            <a:fillRect/>
          </a:stretch>
        </p:blipFill>
        <p:spPr>
          <a:xfrm>
            <a:off x="3260361" y="3195427"/>
            <a:ext cx="2623279" cy="1920240"/>
          </a:xfrm>
          <a:prstGeom prst="rect">
            <a:avLst/>
          </a:prstGeom>
        </p:spPr>
      </p:pic>
    </p:spTree>
    <p:extLst>
      <p:ext uri="{BB962C8B-B14F-4D97-AF65-F5344CB8AC3E}">
        <p14:creationId xmlns:p14="http://schemas.microsoft.com/office/powerpoint/2010/main" val="363552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570208"/>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Numbers 16:20–22</a:t>
            </a:r>
          </a:p>
          <a:p>
            <a:pPr algn="just">
              <a:spcAft>
                <a:spcPts val="1000"/>
              </a:spcAft>
            </a:pPr>
            <a:r>
              <a:rPr lang="en-US" sz="3000" baseline="30000" dirty="0">
                <a:latin typeface="Calibri" panose="020F0502020204030204" pitchFamily="34" charset="0"/>
              </a:rPr>
              <a:t>20</a:t>
            </a:r>
            <a:r>
              <a:rPr lang="en-US" sz="3000" dirty="0">
                <a:latin typeface="Calibri" panose="020F0502020204030204" pitchFamily="34" charset="0"/>
              </a:rPr>
              <a:t> Then the </a:t>
            </a:r>
            <a:r>
              <a:rPr lang="en-US" sz="3000" cap="small" dirty="0">
                <a:latin typeface="Calibri" panose="020F0502020204030204" pitchFamily="34" charset="0"/>
              </a:rPr>
              <a:t>Lord</a:t>
            </a:r>
            <a:r>
              <a:rPr lang="en-US" sz="3000" dirty="0">
                <a:latin typeface="Calibri" panose="020F0502020204030204" pitchFamily="34" charset="0"/>
              </a:rPr>
              <a:t> spoke to Moses and Aaron, saying, </a:t>
            </a:r>
            <a:r>
              <a:rPr lang="en-US" sz="3000" baseline="30000" dirty="0">
                <a:latin typeface="Calibri" panose="020F0502020204030204" pitchFamily="34" charset="0"/>
              </a:rPr>
              <a:t>21</a:t>
            </a:r>
            <a:r>
              <a:rPr lang="en-US" sz="3000" dirty="0">
                <a:latin typeface="Calibri" panose="020F0502020204030204" pitchFamily="34" charset="0"/>
              </a:rPr>
              <a:t> “Separate yourselves from among this congregation, that I may consume them instantly.” </a:t>
            </a:r>
            <a:r>
              <a:rPr lang="en-US" sz="3000" baseline="30000" dirty="0">
                <a:latin typeface="Calibri" panose="020F0502020204030204" pitchFamily="34" charset="0"/>
              </a:rPr>
              <a:t>22</a:t>
            </a:r>
            <a:r>
              <a:rPr lang="en-US" sz="3000" dirty="0">
                <a:latin typeface="Calibri" panose="020F0502020204030204" pitchFamily="34" charset="0"/>
              </a:rPr>
              <a:t> </a:t>
            </a:r>
            <a:r>
              <a:rPr lang="en-US" sz="3000" b="1" u="sng" dirty="0">
                <a:solidFill>
                  <a:srgbClr val="0000CC"/>
                </a:solidFill>
                <a:latin typeface="Calibri" panose="020F0502020204030204" pitchFamily="34" charset="0"/>
                <a:cs typeface="Calibri" panose="020F0502020204030204" pitchFamily="34" charset="0"/>
              </a:rPr>
              <a:t>But they fell on their faces and said</a:t>
            </a:r>
            <a:r>
              <a:rPr lang="en-US" sz="3000" b="1" dirty="0">
                <a:solidFill>
                  <a:srgbClr val="0000CC"/>
                </a:solidFill>
                <a:latin typeface="Calibri" panose="020F0502020204030204" pitchFamily="34" charset="0"/>
                <a:cs typeface="Calibri" panose="020F0502020204030204" pitchFamily="34" charset="0"/>
              </a:rPr>
              <a:t>, “O God, God of the spirits of all flesh, when one man sins, will You be angry with the entire congregation?</a:t>
            </a:r>
            <a:r>
              <a:rPr lang="en-US" sz="3000" dirty="0">
                <a:latin typeface="Calibri" panose="020F0502020204030204" pitchFamily="34" charset="0"/>
              </a:rPr>
              <a:t>” </a:t>
            </a:r>
          </a:p>
        </p:txBody>
      </p:sp>
      <p:pic>
        <p:nvPicPr>
          <p:cNvPr id="3" name="Picture 2">
            <a:extLst>
              <a:ext uri="{FF2B5EF4-FFF2-40B4-BE49-F238E27FC236}">
                <a16:creationId xmlns:a16="http://schemas.microsoft.com/office/drawing/2014/main" id="{D9C658C4-5380-419B-9AE4-5ECF271CCE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41872" y="3312053"/>
            <a:ext cx="3260256" cy="1828800"/>
          </a:xfrm>
          <a:prstGeom prst="rect">
            <a:avLst/>
          </a:prstGeom>
        </p:spPr>
      </p:pic>
    </p:spTree>
    <p:extLst>
      <p:ext uri="{BB962C8B-B14F-4D97-AF65-F5344CB8AC3E}">
        <p14:creationId xmlns:p14="http://schemas.microsoft.com/office/powerpoint/2010/main" val="3001620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who is at the right hand of God, </a:t>
            </a:r>
            <a:r>
              <a:rPr lang="en-US" sz="3200" b="1" dirty="0">
                <a:solidFill>
                  <a:srgbClr val="0000CC"/>
                </a:solidFill>
                <a:latin typeface="Calibri" panose="020F0502020204030204" pitchFamily="34" charset="0"/>
                <a:cs typeface="Calibri" panose="020F0502020204030204" pitchFamily="34" charset="0"/>
              </a:rPr>
              <a:t>who also </a:t>
            </a:r>
            <a:r>
              <a:rPr lang="en-US" sz="3200" b="1" u="sng" dirty="0">
                <a:solidFill>
                  <a:srgbClr val="0000CC"/>
                </a:solidFill>
                <a:latin typeface="Calibri" panose="020F0502020204030204" pitchFamily="34" charset="0"/>
                <a:cs typeface="Calibri" panose="020F0502020204030204" pitchFamily="34" charset="0"/>
              </a:rPr>
              <a:t>intercedes</a:t>
            </a:r>
            <a:r>
              <a:rPr lang="en-US" sz="3200" b="1" dirty="0">
                <a:solidFill>
                  <a:srgbClr val="0000CC"/>
                </a:solidFill>
                <a:latin typeface="Calibri" panose="020F0502020204030204" pitchFamily="34" charset="0"/>
                <a:cs typeface="Calibri" panose="020F0502020204030204" pitchFamily="34" charset="0"/>
              </a:rPr>
              <a:t> for us</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353821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ea typeface="+mn-ea"/>
                <a:cs typeface="Calibri" panose="020F0502020204030204" pitchFamily="34" charset="0"/>
              </a:rPr>
              <a:t>What does Romans 8:34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0"/>
            <a:ext cx="9144000" cy="119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sz="3200" dirty="0"/>
              <a:t>Christ’s intercession is related to the doctrine of </a:t>
            </a:r>
            <a:r>
              <a:rPr lang="en-US" sz="3200" b="1" u="sng" dirty="0">
                <a:solidFill>
                  <a:srgbClr val="0000CC"/>
                </a:solidFill>
                <a:ea typeface="+mj-ea"/>
              </a:rPr>
              <a:t>eternal security</a:t>
            </a:r>
            <a:r>
              <a:rPr lang="en-US" sz="3200" dirty="0"/>
              <a:t>.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3" name="Picture 2">
            <a:extLst>
              <a:ext uri="{FF2B5EF4-FFF2-40B4-BE49-F238E27FC236}">
                <a16:creationId xmlns:a16="http://schemas.microsoft.com/office/drawing/2014/main" id="{DFD5D96A-D126-44B9-9766-74909A1098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3200" y="3205717"/>
            <a:ext cx="3657600" cy="2743200"/>
          </a:xfrm>
          <a:prstGeom prst="rect">
            <a:avLst/>
          </a:prstGeom>
        </p:spPr>
      </p:pic>
    </p:spTree>
    <p:extLst>
      <p:ext uri="{BB962C8B-B14F-4D97-AF65-F5344CB8AC3E}">
        <p14:creationId xmlns:p14="http://schemas.microsoft.com/office/powerpoint/2010/main" val="218433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defRPr/>
            </a:pPr>
            <a:r>
              <a:rPr lang="en-US" altLang="en-US" sz="3600" b="1" dirty="0">
                <a:solidFill>
                  <a:srgbClr val="0000CC"/>
                </a:solidFill>
                <a:latin typeface="Calibri" panose="020F0502020204030204" pitchFamily="34" charset="0"/>
                <a:ea typeface="+mn-ea"/>
                <a:cs typeface="Calibri" panose="020F0502020204030204" pitchFamily="34" charset="0"/>
              </a:rPr>
              <a:t>What does Romans 8:34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1"/>
            <a:ext cx="9144000" cy="842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u="sng" dirty="0">
                <a:solidFill>
                  <a:srgbClr val="0000CC"/>
                </a:solidFill>
                <a:ea typeface="+mj-ea"/>
              </a:rPr>
              <a:t>a present work</a:t>
            </a:r>
            <a:r>
              <a:rPr lang="en-US" altLang="en-US" sz="3200" dirty="0"/>
              <a:t>.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7" name="Picture 6">
            <a:extLst>
              <a:ext uri="{FF2B5EF4-FFF2-40B4-BE49-F238E27FC236}">
                <a16:creationId xmlns:a16="http://schemas.microsoft.com/office/drawing/2014/main" id="{D0180F1B-2208-40DD-B6A4-0209DF44A56A}"/>
              </a:ext>
            </a:extLst>
          </p:cNvPr>
          <p:cNvPicPr>
            <a:picLocks noChangeAspect="1"/>
          </p:cNvPicPr>
          <p:nvPr/>
        </p:nvPicPr>
        <p:blipFill>
          <a:blip r:embed="rId3"/>
          <a:stretch>
            <a:fillRect/>
          </a:stretch>
        </p:blipFill>
        <p:spPr>
          <a:xfrm>
            <a:off x="3083442" y="2647950"/>
            <a:ext cx="2977116" cy="3200400"/>
          </a:xfrm>
          <a:prstGeom prst="rect">
            <a:avLst/>
          </a:prstGeom>
        </p:spPr>
      </p:pic>
    </p:spTree>
    <p:extLst>
      <p:ext uri="{BB962C8B-B14F-4D97-AF65-F5344CB8AC3E}">
        <p14:creationId xmlns:p14="http://schemas.microsoft.com/office/powerpoint/2010/main" val="69271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ea typeface="+mn-ea"/>
                <a:cs typeface="Calibri" panose="020F0502020204030204" pitchFamily="34" charset="0"/>
              </a:rPr>
              <a:t>Christ never loses a case!</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2" name="Picture 1">
            <a:extLst>
              <a:ext uri="{FF2B5EF4-FFF2-40B4-BE49-F238E27FC236}">
                <a16:creationId xmlns:a16="http://schemas.microsoft.com/office/drawing/2014/main" id="{7312DE14-650F-4D9C-83DA-79A5C68D53A6}"/>
              </a:ext>
            </a:extLst>
          </p:cNvPr>
          <p:cNvPicPr>
            <a:picLocks noChangeAspect="1"/>
          </p:cNvPicPr>
          <p:nvPr/>
        </p:nvPicPr>
        <p:blipFill>
          <a:blip r:embed="rId3"/>
          <a:stretch>
            <a:fillRect/>
          </a:stretch>
        </p:blipFill>
        <p:spPr>
          <a:xfrm>
            <a:off x="1139568" y="1483248"/>
            <a:ext cx="6864865" cy="4572000"/>
          </a:xfrm>
          <a:prstGeom prst="rect">
            <a:avLst/>
          </a:prstGeom>
        </p:spPr>
      </p:pic>
    </p:spTree>
    <p:extLst>
      <p:ext uri="{BB962C8B-B14F-4D97-AF65-F5344CB8AC3E}">
        <p14:creationId xmlns:p14="http://schemas.microsoft.com/office/powerpoint/2010/main" val="167344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defTabSz="914400">
              <a:defRPr/>
            </a:pPr>
            <a:r>
              <a:rPr lang="en-US" altLang="en-US" sz="3600" b="1" dirty="0">
                <a:solidFill>
                  <a:srgbClr val="0000CC"/>
                </a:solidFill>
                <a:latin typeface="Calibri" panose="020F0502020204030204" pitchFamily="34" charset="0"/>
                <a:ea typeface="+mn-ea"/>
                <a:cs typeface="Calibri" panose="020F0502020204030204" pitchFamily="34" charset="0"/>
              </a:rPr>
              <a:t>What does Romans 8:34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0"/>
            <a:ext cx="9144000" cy="7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u="sng" dirty="0">
                <a:solidFill>
                  <a:srgbClr val="0000CC"/>
                </a:solidFill>
                <a:ea typeface="+mj-ea"/>
              </a:rPr>
              <a:t>for our benefit</a:t>
            </a:r>
            <a:r>
              <a:rPr lang="en-US" altLang="en-US" sz="3200" dirty="0"/>
              <a:t>.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5" name="Picture 4">
            <a:extLst>
              <a:ext uri="{FF2B5EF4-FFF2-40B4-BE49-F238E27FC236}">
                <a16:creationId xmlns:a16="http://schemas.microsoft.com/office/drawing/2014/main" id="{CD3A0F58-F059-4BFF-B339-8035E23450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5404" y="2661129"/>
            <a:ext cx="5393192" cy="3200400"/>
          </a:xfrm>
          <a:prstGeom prst="rect">
            <a:avLst/>
          </a:prstGeom>
        </p:spPr>
      </p:pic>
    </p:spTree>
    <p:extLst>
      <p:ext uri="{BB962C8B-B14F-4D97-AF65-F5344CB8AC3E}">
        <p14:creationId xmlns:p14="http://schemas.microsoft.com/office/powerpoint/2010/main" val="247675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Outline</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2772864" y="1592580"/>
            <a:ext cx="3598273" cy="378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571500" lvl="1" indent="-571500" defTabSz="914400" fontAlgn="base">
              <a:spcBef>
                <a:spcPct val="0"/>
              </a:spcBef>
              <a:spcAft>
                <a:spcPts val="1200"/>
              </a:spcAft>
              <a:buFont typeface="+mj-lt"/>
              <a:buAutoNum type="romanUcPeriod"/>
              <a:defRPr/>
            </a:pPr>
            <a:r>
              <a:rPr lang="en-US" altLang="en-US" sz="3200" b="1" dirty="0">
                <a:solidFill>
                  <a:srgbClr val="000000"/>
                </a:solidFill>
              </a:rPr>
              <a:t>Introduction</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Exposition</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Romans 8:34</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Hebrew 7:23</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John 17</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Conclusion</a:t>
            </a:r>
            <a:endParaRPr kumimoji="0" lang="en-US" altLang="en-US"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8304534F-8521-479D-8B08-EFB489752963}"/>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who is at the right hand of God, </a:t>
            </a:r>
            <a:r>
              <a:rPr lang="en-US" sz="3200" b="1" dirty="0">
                <a:solidFill>
                  <a:srgbClr val="0000CC"/>
                </a:solidFill>
                <a:latin typeface="Calibri" panose="020F0502020204030204" pitchFamily="34" charset="0"/>
                <a:cs typeface="Calibri" panose="020F0502020204030204" pitchFamily="34" charset="0"/>
              </a:rPr>
              <a:t>who also intercedes </a:t>
            </a:r>
            <a:r>
              <a:rPr lang="en-US" sz="3200" b="1" u="sng" dirty="0">
                <a:solidFill>
                  <a:srgbClr val="0000CC"/>
                </a:solidFill>
                <a:latin typeface="Calibri" panose="020F0502020204030204" pitchFamily="34" charset="0"/>
                <a:cs typeface="Calibri" panose="020F0502020204030204" pitchFamily="34" charset="0"/>
              </a:rPr>
              <a:t>for us</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3461019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Philippians 1:6</a:t>
            </a:r>
          </a:p>
          <a:p>
            <a:pPr algn="just">
              <a:spcAft>
                <a:spcPts val="1000"/>
              </a:spcAft>
            </a:pPr>
            <a:r>
              <a:rPr lang="en-US" sz="3200" dirty="0">
                <a:latin typeface="Calibri" panose="020F0502020204030204" pitchFamily="34" charset="0"/>
              </a:rPr>
              <a:t>“</a:t>
            </a:r>
            <a:r>
              <a:rPr lang="en-US" sz="3200" i="1" dirty="0">
                <a:latin typeface="Calibri" panose="020F0502020204030204" pitchFamily="34" charset="0"/>
              </a:rPr>
              <a:t>For I am </a:t>
            </a:r>
            <a:r>
              <a:rPr lang="en-US" sz="3200" dirty="0">
                <a:latin typeface="Calibri" panose="020F0502020204030204" pitchFamily="34" charset="0"/>
              </a:rPr>
              <a:t>confident of this very thing, that </a:t>
            </a:r>
            <a:r>
              <a:rPr lang="en-US" sz="3200" b="1" dirty="0">
                <a:solidFill>
                  <a:srgbClr val="0000CC"/>
                </a:solidFill>
                <a:latin typeface="Calibri" panose="020F0502020204030204" pitchFamily="34" charset="0"/>
                <a:cs typeface="Calibri" panose="020F0502020204030204" pitchFamily="34" charset="0"/>
              </a:rPr>
              <a:t>He who </a:t>
            </a:r>
            <a:r>
              <a:rPr lang="en-US" sz="3200" b="1" u="sng" dirty="0">
                <a:solidFill>
                  <a:srgbClr val="0000CC"/>
                </a:solidFill>
                <a:latin typeface="Calibri" panose="020F0502020204030204" pitchFamily="34" charset="0"/>
                <a:cs typeface="Calibri" panose="020F0502020204030204" pitchFamily="34" charset="0"/>
              </a:rPr>
              <a:t>began</a:t>
            </a:r>
            <a:r>
              <a:rPr lang="en-US" sz="3200" dirty="0">
                <a:latin typeface="Calibri" panose="020F0502020204030204" pitchFamily="34" charset="0"/>
              </a:rPr>
              <a:t> </a:t>
            </a:r>
            <a:r>
              <a:rPr lang="en-US" sz="3200" b="1" dirty="0">
                <a:solidFill>
                  <a:srgbClr val="0000CC"/>
                </a:solidFill>
                <a:latin typeface="Calibri" panose="020F0502020204030204" pitchFamily="34" charset="0"/>
                <a:cs typeface="Calibri" panose="020F0502020204030204" pitchFamily="34" charset="0"/>
              </a:rPr>
              <a:t>a good work in you will </a:t>
            </a:r>
            <a:r>
              <a:rPr lang="en-US" sz="3200" b="1" u="sng" dirty="0">
                <a:solidFill>
                  <a:srgbClr val="0000CC"/>
                </a:solidFill>
                <a:latin typeface="Calibri" panose="020F0502020204030204" pitchFamily="34" charset="0"/>
                <a:cs typeface="Calibri" panose="020F0502020204030204" pitchFamily="34" charset="0"/>
              </a:rPr>
              <a:t>perfect</a:t>
            </a:r>
            <a:r>
              <a:rPr lang="en-US" sz="3200" b="1" dirty="0">
                <a:solidFill>
                  <a:srgbClr val="0000CC"/>
                </a:solidFill>
                <a:latin typeface="Calibri" panose="020F0502020204030204" pitchFamily="34" charset="0"/>
                <a:cs typeface="Calibri" panose="020F0502020204030204" pitchFamily="34" charset="0"/>
              </a:rPr>
              <a:t> it until the day of Christ Jesus</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4" name="Picture 3">
            <a:extLst>
              <a:ext uri="{FF2B5EF4-FFF2-40B4-BE49-F238E27FC236}">
                <a16:creationId xmlns:a16="http://schemas.microsoft.com/office/drawing/2014/main" id="{DA9770F1-E52D-402A-ADF2-C3B8DC88B7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13926" y="2291320"/>
            <a:ext cx="3316149" cy="2743200"/>
          </a:xfrm>
          <a:prstGeom prst="rect">
            <a:avLst/>
          </a:prstGeom>
        </p:spPr>
      </p:pic>
    </p:spTree>
    <p:extLst>
      <p:ext uri="{BB962C8B-B14F-4D97-AF65-F5344CB8AC3E}">
        <p14:creationId xmlns:p14="http://schemas.microsoft.com/office/powerpoint/2010/main" val="1121363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What does Romans 8:34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0"/>
            <a:ext cx="9144000" cy="757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u="sng" dirty="0">
                <a:solidFill>
                  <a:srgbClr val="0000CC"/>
                </a:solidFill>
                <a:ea typeface="+mj-ea"/>
              </a:rPr>
              <a:t>a heavenly ministry</a:t>
            </a:r>
            <a:r>
              <a:rPr lang="en-US" altLang="en-US" sz="3200" dirty="0"/>
              <a:t>.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7" name="Picture 6">
            <a:extLst>
              <a:ext uri="{FF2B5EF4-FFF2-40B4-BE49-F238E27FC236}">
                <a16:creationId xmlns:a16="http://schemas.microsoft.com/office/drawing/2014/main" id="{D0BB0499-29B6-44AB-B1A2-5CEC31EEB74D}"/>
              </a:ext>
            </a:extLst>
          </p:cNvPr>
          <p:cNvPicPr>
            <a:picLocks noChangeAspect="1"/>
          </p:cNvPicPr>
          <p:nvPr/>
        </p:nvPicPr>
        <p:blipFill>
          <a:blip r:embed="rId3"/>
          <a:stretch>
            <a:fillRect/>
          </a:stretch>
        </p:blipFill>
        <p:spPr>
          <a:xfrm>
            <a:off x="2490108" y="2478751"/>
            <a:ext cx="4163785" cy="3657600"/>
          </a:xfrm>
          <a:prstGeom prst="rect">
            <a:avLst/>
          </a:prstGeom>
          <a:solidFill>
            <a:schemeClr val="tx1"/>
          </a:solidFill>
          <a:ln>
            <a:solidFill>
              <a:schemeClr val="tx1"/>
            </a:solidFill>
          </a:ln>
        </p:spPr>
      </p:pic>
    </p:spTree>
    <p:extLst>
      <p:ext uri="{BB962C8B-B14F-4D97-AF65-F5344CB8AC3E}">
        <p14:creationId xmlns:p14="http://schemas.microsoft.com/office/powerpoint/2010/main" val="455601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a:t>
            </a:r>
            <a:r>
              <a:rPr lang="en-US" sz="3200" b="1" dirty="0">
                <a:solidFill>
                  <a:srgbClr val="0000CC"/>
                </a:solidFill>
                <a:latin typeface="Calibri" panose="020F0502020204030204" pitchFamily="34" charset="0"/>
                <a:cs typeface="Calibri" panose="020F0502020204030204" pitchFamily="34" charset="0"/>
              </a:rPr>
              <a:t>who is at </a:t>
            </a:r>
            <a:r>
              <a:rPr lang="en-US" sz="3200" b="1" u="sng" dirty="0">
                <a:solidFill>
                  <a:srgbClr val="0000CC"/>
                </a:solidFill>
                <a:latin typeface="Calibri" panose="020F0502020204030204" pitchFamily="34" charset="0"/>
                <a:cs typeface="Calibri" panose="020F0502020204030204" pitchFamily="34" charset="0"/>
              </a:rPr>
              <a:t>the right hand of God</a:t>
            </a:r>
            <a:r>
              <a:rPr lang="en-US" sz="3200" dirty="0">
                <a:latin typeface="Calibri" panose="020F0502020204030204" pitchFamily="34" charset="0"/>
              </a:rPr>
              <a:t>, who also intercedes for us.” </a:t>
            </a: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150775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who is at the right hand of God, </a:t>
            </a:r>
            <a:r>
              <a:rPr lang="en-US" sz="3200" b="1" dirty="0">
                <a:solidFill>
                  <a:srgbClr val="0000CC"/>
                </a:solidFill>
                <a:latin typeface="Calibri" panose="020F0502020204030204" pitchFamily="34" charset="0"/>
                <a:cs typeface="Calibri" panose="020F0502020204030204" pitchFamily="34" charset="0"/>
              </a:rPr>
              <a:t>who also intercedes </a:t>
            </a:r>
            <a:r>
              <a:rPr lang="en-US" sz="3200" b="1" u="sng" dirty="0">
                <a:solidFill>
                  <a:srgbClr val="0000CC"/>
                </a:solidFill>
                <a:latin typeface="Calibri" panose="020F0502020204030204" pitchFamily="34" charset="0"/>
                <a:cs typeface="Calibri" panose="020F0502020204030204" pitchFamily="34" charset="0"/>
              </a:rPr>
              <a:t>for us</a:t>
            </a:r>
            <a:r>
              <a:rPr lang="en-US" sz="3200" dirty="0">
                <a:latin typeface="Calibri" panose="020F0502020204030204" pitchFamily="34" charset="0"/>
              </a:rPr>
              <a:t>.” </a:t>
            </a: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417760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Outline</a:t>
            </a:r>
          </a:p>
        </p:txBody>
      </p:sp>
      <p:sp>
        <p:nvSpPr>
          <p:cNvPr id="4" name="Rectangle 3">
            <a:extLst>
              <a:ext uri="{FF2B5EF4-FFF2-40B4-BE49-F238E27FC236}">
                <a16:creationId xmlns:a16="http://schemas.microsoft.com/office/drawing/2014/main" id="{1131E443-36C5-4B29-A540-4B81E0A7C5AD}"/>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5" name="Rectangle 3">
            <a:extLst>
              <a:ext uri="{FF2B5EF4-FFF2-40B4-BE49-F238E27FC236}">
                <a16:creationId xmlns:a16="http://schemas.microsoft.com/office/drawing/2014/main" id="{80F4C333-3C5D-422D-826D-E6E30699EB9D}"/>
              </a:ext>
            </a:extLst>
          </p:cNvPr>
          <p:cNvSpPr txBox="1">
            <a:spLocks noChangeArrowheads="1"/>
          </p:cNvSpPr>
          <p:nvPr/>
        </p:nvSpPr>
        <p:spPr bwMode="auto">
          <a:xfrm>
            <a:off x="2772864" y="1592580"/>
            <a:ext cx="3598273" cy="327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Introduction</a:t>
            </a:r>
          </a:p>
          <a:p>
            <a:pPr marL="571500" lvl="1" indent="-571500" defTabSz="914400" fontAlgn="base">
              <a:spcBef>
                <a:spcPct val="0"/>
              </a:spcBef>
              <a:spcAft>
                <a:spcPts val="1200"/>
              </a:spcAft>
              <a:buFont typeface="+mj-lt"/>
              <a:buAutoNum type="romanUcPeriod"/>
              <a:defRPr/>
            </a:pPr>
            <a:r>
              <a:rPr lang="en-US" altLang="en-US" sz="3200" b="1" dirty="0">
                <a:solidFill>
                  <a:srgbClr val="000000"/>
                </a:solidFill>
              </a:rPr>
              <a:t>Exposition</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Romans 8:34</a:t>
            </a:r>
          </a:p>
          <a:p>
            <a:pPr marL="1023937" lvl="2" indent="-571500" defTabSz="914400" fontAlgn="base">
              <a:spcBef>
                <a:spcPct val="0"/>
              </a:spcBef>
              <a:spcAft>
                <a:spcPts val="1200"/>
              </a:spcAft>
              <a:buFont typeface="+mj-lt"/>
              <a:buAutoNum type="alphaUcPeriod"/>
              <a:defRPr/>
            </a:pPr>
            <a:r>
              <a:rPr lang="en-US" altLang="en-US" sz="3200" b="1" dirty="0">
                <a:solidFill>
                  <a:srgbClr val="000000"/>
                </a:solidFill>
              </a:rPr>
              <a:t>Hebrew 7:23</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John 17</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Conclusion</a:t>
            </a:r>
            <a:endParaRPr kumimoji="0" lang="en-US" altLang="en-US"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57780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7:23</a:t>
            </a:r>
          </a:p>
          <a:p>
            <a:pPr algn="just">
              <a:spcAft>
                <a:spcPts val="1000"/>
              </a:spcAft>
            </a:pPr>
            <a:r>
              <a:rPr lang="en-US" sz="3200" dirty="0">
                <a:latin typeface="Calibri" panose="020F0502020204030204" pitchFamily="34" charset="0"/>
              </a:rPr>
              <a:t>“The former priests, on the one hand, existed in greater numbers because they were </a:t>
            </a:r>
            <a:r>
              <a:rPr lang="en-US" sz="3200" b="1" dirty="0">
                <a:solidFill>
                  <a:srgbClr val="0000CC"/>
                </a:solidFill>
                <a:latin typeface="Calibri" panose="020F0502020204030204" pitchFamily="34" charset="0"/>
              </a:rPr>
              <a:t>prevented by death from continuing,</a:t>
            </a:r>
            <a:r>
              <a:rPr lang="en-US" sz="3200" dirty="0">
                <a:latin typeface="Calibri" panose="020F0502020204030204" pitchFamily="34" charset="0"/>
              </a:rPr>
              <a:t>” </a:t>
            </a:r>
          </a:p>
        </p:txBody>
      </p:sp>
      <p:pic>
        <p:nvPicPr>
          <p:cNvPr id="5" name="Picture 4">
            <a:extLst>
              <a:ext uri="{FF2B5EF4-FFF2-40B4-BE49-F238E27FC236}">
                <a16:creationId xmlns:a16="http://schemas.microsoft.com/office/drawing/2014/main" id="{3B9E47AC-FFFD-43E7-B064-4F84C38EF4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692" y="2612291"/>
            <a:ext cx="1248156" cy="1828800"/>
          </a:xfrm>
          <a:prstGeom prst="rect">
            <a:avLst/>
          </a:prstGeom>
        </p:spPr>
      </p:pic>
      <p:pic>
        <p:nvPicPr>
          <p:cNvPr id="7" name="Picture 6">
            <a:extLst>
              <a:ext uri="{FF2B5EF4-FFF2-40B4-BE49-F238E27FC236}">
                <a16:creationId xmlns:a16="http://schemas.microsoft.com/office/drawing/2014/main" id="{0492FC9C-4C71-4426-A8BC-53267D03D4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944" y="2761760"/>
            <a:ext cx="1248156" cy="1828800"/>
          </a:xfrm>
          <a:prstGeom prst="rect">
            <a:avLst/>
          </a:prstGeom>
        </p:spPr>
      </p:pic>
      <p:pic>
        <p:nvPicPr>
          <p:cNvPr id="8" name="Picture 7">
            <a:extLst>
              <a:ext uri="{FF2B5EF4-FFF2-40B4-BE49-F238E27FC236}">
                <a16:creationId xmlns:a16="http://schemas.microsoft.com/office/drawing/2014/main" id="{0DDE678D-72D9-4AEC-8C03-A10DABB74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5196" y="2904635"/>
            <a:ext cx="1248156" cy="1828800"/>
          </a:xfrm>
          <a:prstGeom prst="rect">
            <a:avLst/>
          </a:prstGeom>
        </p:spPr>
      </p:pic>
      <p:pic>
        <p:nvPicPr>
          <p:cNvPr id="9" name="Picture 8">
            <a:extLst>
              <a:ext uri="{FF2B5EF4-FFF2-40B4-BE49-F238E27FC236}">
                <a16:creationId xmlns:a16="http://schemas.microsoft.com/office/drawing/2014/main" id="{4E694385-12BC-48D7-B551-8342658690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5973" y="3047510"/>
            <a:ext cx="1248156" cy="1828800"/>
          </a:xfrm>
          <a:prstGeom prst="rect">
            <a:avLst/>
          </a:prstGeom>
        </p:spPr>
      </p:pic>
      <p:pic>
        <p:nvPicPr>
          <p:cNvPr id="10" name="Picture 9">
            <a:extLst>
              <a:ext uri="{FF2B5EF4-FFF2-40B4-BE49-F238E27FC236}">
                <a16:creationId xmlns:a16="http://schemas.microsoft.com/office/drawing/2014/main" id="{5223C1E0-9657-442E-B0CE-CD522F193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750" y="3190385"/>
            <a:ext cx="1248156" cy="1828800"/>
          </a:xfrm>
          <a:prstGeom prst="rect">
            <a:avLst/>
          </a:prstGeom>
        </p:spPr>
      </p:pic>
      <p:pic>
        <p:nvPicPr>
          <p:cNvPr id="11" name="Picture 10">
            <a:extLst>
              <a:ext uri="{FF2B5EF4-FFF2-40B4-BE49-F238E27FC236}">
                <a16:creationId xmlns:a16="http://schemas.microsoft.com/office/drawing/2014/main" id="{29BCF511-3769-47FC-8094-0C9E443943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8002" y="3333260"/>
            <a:ext cx="1248156" cy="1828800"/>
          </a:xfrm>
          <a:prstGeom prst="rect">
            <a:avLst/>
          </a:prstGeom>
        </p:spPr>
      </p:pic>
      <p:pic>
        <p:nvPicPr>
          <p:cNvPr id="12" name="Picture 11">
            <a:extLst>
              <a:ext uri="{FF2B5EF4-FFF2-40B4-BE49-F238E27FC236}">
                <a16:creationId xmlns:a16="http://schemas.microsoft.com/office/drawing/2014/main" id="{3C45C3D9-C410-43BB-B52E-FE57E8EB38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08779" y="3495185"/>
            <a:ext cx="1248156" cy="1828800"/>
          </a:xfrm>
          <a:prstGeom prst="rect">
            <a:avLst/>
          </a:prstGeom>
        </p:spPr>
      </p:pic>
      <p:pic>
        <p:nvPicPr>
          <p:cNvPr id="14" name="Picture 13">
            <a:extLst>
              <a:ext uri="{FF2B5EF4-FFF2-40B4-BE49-F238E27FC236}">
                <a16:creationId xmlns:a16="http://schemas.microsoft.com/office/drawing/2014/main" id="{52777740-6423-46B3-BF99-E467AD74AE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47347" y="3624144"/>
            <a:ext cx="1248156" cy="1828800"/>
          </a:xfrm>
          <a:prstGeom prst="rect">
            <a:avLst/>
          </a:prstGeom>
        </p:spPr>
      </p:pic>
      <p:pic>
        <p:nvPicPr>
          <p:cNvPr id="13" name="Picture 12">
            <a:extLst>
              <a:ext uri="{FF2B5EF4-FFF2-40B4-BE49-F238E27FC236}">
                <a16:creationId xmlns:a16="http://schemas.microsoft.com/office/drawing/2014/main" id="{AC9FECA9-9CCD-4087-8134-451206FE6C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90322" y="3776544"/>
            <a:ext cx="1248156" cy="1828800"/>
          </a:xfrm>
          <a:prstGeom prst="rect">
            <a:avLst/>
          </a:prstGeom>
        </p:spPr>
      </p:pic>
    </p:spTree>
    <p:extLst>
      <p:ext uri="{BB962C8B-B14F-4D97-AF65-F5344CB8AC3E}">
        <p14:creationId xmlns:p14="http://schemas.microsoft.com/office/powerpoint/2010/main" val="404396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nodeType="afterEffect">
                                  <p:stCondLst>
                                    <p:cond delay="50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50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5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78510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7:24</a:t>
            </a:r>
          </a:p>
          <a:p>
            <a:pPr algn="just">
              <a:spcAft>
                <a:spcPts val="1000"/>
              </a:spcAft>
            </a:pPr>
            <a:r>
              <a:rPr lang="en-US" sz="3200" dirty="0">
                <a:latin typeface="Calibri" panose="020F0502020204030204" pitchFamily="34" charset="0"/>
              </a:rPr>
              <a:t>“</a:t>
            </a:r>
            <a:r>
              <a:rPr lang="en-US" sz="3200" b="1" dirty="0">
                <a:solidFill>
                  <a:srgbClr val="0000CC"/>
                </a:solidFill>
                <a:latin typeface="Calibri" panose="020F0502020204030204" pitchFamily="34" charset="0"/>
              </a:rPr>
              <a:t>but Jesus</a:t>
            </a:r>
            <a:r>
              <a:rPr lang="en-US" sz="3200" dirty="0">
                <a:latin typeface="Calibri" panose="020F0502020204030204" pitchFamily="34" charset="0"/>
              </a:rPr>
              <a:t>, on the other hand, because </a:t>
            </a:r>
            <a:r>
              <a:rPr lang="en-US" sz="3200" b="1" dirty="0">
                <a:solidFill>
                  <a:srgbClr val="0000CC"/>
                </a:solidFill>
                <a:latin typeface="Calibri" panose="020F0502020204030204" pitchFamily="34" charset="0"/>
              </a:rPr>
              <a:t>He continues forever</a:t>
            </a:r>
            <a:r>
              <a:rPr lang="en-US" sz="3200" dirty="0">
                <a:latin typeface="Calibri" panose="020F0502020204030204" pitchFamily="34" charset="0"/>
              </a:rPr>
              <a:t>, holds His priesthood </a:t>
            </a:r>
            <a:r>
              <a:rPr lang="en-US" sz="3200" b="1" dirty="0">
                <a:solidFill>
                  <a:srgbClr val="0000CC"/>
                </a:solidFill>
                <a:latin typeface="Calibri" panose="020F0502020204030204" pitchFamily="34" charset="0"/>
              </a:rPr>
              <a:t>permanently</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1711818A-78A5-420B-851F-43A4251D8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3684" y="2647950"/>
            <a:ext cx="2296633" cy="2468880"/>
          </a:xfrm>
          <a:prstGeom prst="rect">
            <a:avLst/>
          </a:prstGeom>
        </p:spPr>
      </p:pic>
    </p:spTree>
    <p:extLst>
      <p:ext uri="{BB962C8B-B14F-4D97-AF65-F5344CB8AC3E}">
        <p14:creationId xmlns:p14="http://schemas.microsoft.com/office/powerpoint/2010/main" val="504947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J. D. Pentecost </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1988288" y="1411819"/>
            <a:ext cx="7113180" cy="4255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0" lvl="1" indent="0" algn="just" defTabSz="914400" eaLnBrk="0" fontAlgn="base" hangingPunct="0">
              <a:spcAft>
                <a:spcPct val="0"/>
              </a:spcAft>
              <a:buSzPct val="125000"/>
              <a:buNone/>
              <a:defRPr/>
            </a:pPr>
            <a:r>
              <a:rPr lang="en-US" altLang="en-US" sz="3000" dirty="0"/>
              <a:t>“Those who lived under the Levitical order would no sooner become accustomed to one priest then, because of his death, they would have to become accustomed to another. </a:t>
            </a:r>
            <a:r>
              <a:rPr lang="en-US" altLang="en-US" sz="3000" b="1" dirty="0">
                <a:solidFill>
                  <a:srgbClr val="0000CC"/>
                </a:solidFill>
                <a:cs typeface="+mn-cs"/>
              </a:rPr>
              <a:t>But because Christ’s priesthood is founded on resurrection life, those who enjoy His ministry will never have to become accustomed to a successor, for He has ‘an unchangeable priesthood.’</a:t>
            </a:r>
            <a:r>
              <a:rPr lang="en-US" altLang="en-US" sz="3000" dirty="0"/>
              <a:t>”</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2" name="Rectangle 1">
            <a:extLst>
              <a:ext uri="{FF2B5EF4-FFF2-40B4-BE49-F238E27FC236}">
                <a16:creationId xmlns:a16="http://schemas.microsoft.com/office/drawing/2014/main" id="{B046E154-C80E-4655-B941-9BF2FC82B74D}"/>
              </a:ext>
            </a:extLst>
          </p:cNvPr>
          <p:cNvSpPr/>
          <p:nvPr/>
        </p:nvSpPr>
        <p:spPr>
          <a:xfrm>
            <a:off x="281763" y="6126605"/>
            <a:ext cx="8580474" cy="646331"/>
          </a:xfrm>
          <a:prstGeom prst="rect">
            <a:avLst/>
          </a:prstGeom>
        </p:spPr>
        <p:txBody>
          <a:bodyPr wrap="square">
            <a:spAutoFit/>
          </a:bodyPr>
          <a:lstStyle/>
          <a:p>
            <a:pPr algn="ctr"/>
            <a:r>
              <a:rPr lang="en-US" altLang="en-US" dirty="0"/>
              <a:t>Pentecost, J. D., &amp; Durham, K. (2000). </a:t>
            </a:r>
            <a:r>
              <a:rPr lang="en-US" altLang="en-US" i="1" dirty="0"/>
              <a:t>Faith that Endures : a practical commentary on the book of Hebrews</a:t>
            </a:r>
            <a:r>
              <a:rPr lang="en-US" altLang="en-US" dirty="0"/>
              <a:t> (Rev. ed., p. 124). Grand Rapids, MI: Kregel Publications.</a:t>
            </a:r>
            <a:endParaRPr lang="en-US" dirty="0"/>
          </a:p>
        </p:txBody>
      </p:sp>
      <p:pic>
        <p:nvPicPr>
          <p:cNvPr id="3" name="Picture 2">
            <a:extLst>
              <a:ext uri="{FF2B5EF4-FFF2-40B4-BE49-F238E27FC236}">
                <a16:creationId xmlns:a16="http://schemas.microsoft.com/office/drawing/2014/main" id="{ECEFB4E1-EFDA-48FF-A923-4C7DC38B6F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493" y="1592580"/>
            <a:ext cx="1795673" cy="2743200"/>
          </a:xfrm>
          <a:prstGeom prst="rect">
            <a:avLst/>
          </a:prstGeom>
        </p:spPr>
      </p:pic>
    </p:spTree>
    <p:extLst>
      <p:ext uri="{BB962C8B-B14F-4D97-AF65-F5344CB8AC3E}">
        <p14:creationId xmlns:p14="http://schemas.microsoft.com/office/powerpoint/2010/main" val="167306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7:25</a:t>
            </a:r>
          </a:p>
          <a:p>
            <a:pPr algn="just">
              <a:spcAft>
                <a:spcPts val="1000"/>
              </a:spcAft>
            </a:pPr>
            <a:r>
              <a:rPr lang="en-US" sz="3200" dirty="0">
                <a:latin typeface="Calibri" panose="020F0502020204030204" pitchFamily="34" charset="0"/>
              </a:rPr>
              <a:t>“Therefore He is able also to save </a:t>
            </a:r>
            <a:r>
              <a:rPr lang="en-US" sz="3200" b="1" dirty="0">
                <a:solidFill>
                  <a:srgbClr val="0000CC"/>
                </a:solidFill>
                <a:latin typeface="Calibri" panose="020F0502020204030204" pitchFamily="34" charset="0"/>
              </a:rPr>
              <a:t>forever</a:t>
            </a:r>
            <a:r>
              <a:rPr lang="en-US" sz="3200" dirty="0">
                <a:latin typeface="Calibri" panose="020F0502020204030204" pitchFamily="34" charset="0"/>
              </a:rPr>
              <a:t> [</a:t>
            </a:r>
            <a:r>
              <a:rPr lang="en-US" sz="3200" b="1" dirty="0">
                <a:solidFill>
                  <a:srgbClr val="0000CC"/>
                </a:solidFill>
                <a:latin typeface="Calibri" panose="020F0502020204030204" pitchFamily="34" charset="0"/>
              </a:rPr>
              <a:t>KJV ‘to the uttermost’</a:t>
            </a:r>
            <a:r>
              <a:rPr lang="en-US" sz="3200" dirty="0">
                <a:latin typeface="Calibri" panose="020F0502020204030204" pitchFamily="34" charset="0"/>
              </a:rPr>
              <a:t>] those who draw near to God through Him, since </a:t>
            </a:r>
            <a:r>
              <a:rPr lang="en-US" sz="3200" b="1" dirty="0">
                <a:solidFill>
                  <a:srgbClr val="0000CC"/>
                </a:solidFill>
                <a:latin typeface="Calibri" panose="020F0502020204030204" pitchFamily="34" charset="0"/>
              </a:rPr>
              <a:t>He always lives to make intercession for them</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1711818A-78A5-420B-851F-43A4251D8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3684" y="2647950"/>
            <a:ext cx="2296633" cy="2468880"/>
          </a:xfrm>
          <a:prstGeom prst="rect">
            <a:avLst/>
          </a:prstGeom>
        </p:spPr>
      </p:pic>
    </p:spTree>
    <p:extLst>
      <p:ext uri="{BB962C8B-B14F-4D97-AF65-F5344CB8AC3E}">
        <p14:creationId xmlns:p14="http://schemas.microsoft.com/office/powerpoint/2010/main" val="273871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8:34</a:t>
            </a:r>
          </a:p>
          <a:p>
            <a:pPr algn="just">
              <a:spcAft>
                <a:spcPts val="1000"/>
              </a:spcAft>
            </a:pPr>
            <a:r>
              <a:rPr lang="en-US" sz="3200" dirty="0">
                <a:latin typeface="Calibri" panose="020F0502020204030204" pitchFamily="34" charset="0"/>
              </a:rPr>
              <a:t>“who is the one who condemns? Christ Jesus is He who died, yes, rather who was raised, who is at the right hand of God, </a:t>
            </a:r>
            <a:r>
              <a:rPr lang="en-US" sz="3200" b="1" dirty="0">
                <a:solidFill>
                  <a:srgbClr val="0000CC"/>
                </a:solidFill>
                <a:latin typeface="Calibri" panose="020F0502020204030204" pitchFamily="34" charset="0"/>
                <a:cs typeface="Calibri" panose="020F0502020204030204" pitchFamily="34" charset="0"/>
              </a:rPr>
              <a:t>who also </a:t>
            </a:r>
            <a:r>
              <a:rPr lang="en-US" sz="3200" b="1" u="sng" dirty="0">
                <a:solidFill>
                  <a:srgbClr val="0000CC"/>
                </a:solidFill>
                <a:latin typeface="Calibri" panose="020F0502020204030204" pitchFamily="34" charset="0"/>
                <a:cs typeface="Calibri" panose="020F0502020204030204" pitchFamily="34" charset="0"/>
              </a:rPr>
              <a:t>intercedes</a:t>
            </a:r>
            <a:r>
              <a:rPr lang="en-US" sz="3200" b="1" dirty="0">
                <a:solidFill>
                  <a:srgbClr val="0000CC"/>
                </a:solidFill>
                <a:latin typeface="Calibri" panose="020F0502020204030204" pitchFamily="34" charset="0"/>
                <a:cs typeface="Calibri" panose="020F0502020204030204" pitchFamily="34" charset="0"/>
              </a:rPr>
              <a:t> for us</a:t>
            </a:r>
            <a:r>
              <a:rPr lang="en-US" sz="3200" dirty="0">
                <a:latin typeface="Calibri" panose="020F0502020204030204" pitchFamily="34" charset="0"/>
              </a:rPr>
              <a:t>.” </a:t>
            </a:r>
            <a:endParaRPr lang="en-US" sz="3200" dirty="0">
              <a:effectLst/>
              <a:latin typeface="Calibri" panose="020F0502020204030204" pitchFamily="34" charset="0"/>
            </a:endParaRPr>
          </a:p>
        </p:txBody>
      </p:sp>
      <p:pic>
        <p:nvPicPr>
          <p:cNvPr id="3" name="Picture 2">
            <a:extLst>
              <a:ext uri="{FF2B5EF4-FFF2-40B4-BE49-F238E27FC236}">
                <a16:creationId xmlns:a16="http://schemas.microsoft.com/office/drawing/2014/main" id="{B6A1D886-698A-4381-A66A-AFAC64B49584}"/>
              </a:ext>
            </a:extLst>
          </p:cNvPr>
          <p:cNvPicPr>
            <a:picLocks noChangeAspect="1"/>
          </p:cNvPicPr>
          <p:nvPr/>
        </p:nvPicPr>
        <p:blipFill>
          <a:blip r:embed="rId3"/>
          <a:stretch>
            <a:fillRect/>
          </a:stretch>
        </p:blipFill>
        <p:spPr>
          <a:xfrm>
            <a:off x="3010581" y="2414953"/>
            <a:ext cx="3122839" cy="2743200"/>
          </a:xfrm>
          <a:prstGeom prst="rect">
            <a:avLst/>
          </a:prstGeom>
          <a:solidFill>
            <a:schemeClr val="tx1"/>
          </a:solidFill>
          <a:ln>
            <a:solidFill>
              <a:schemeClr val="tx1"/>
            </a:solidFill>
          </a:ln>
        </p:spPr>
      </p:pic>
    </p:spTree>
    <p:extLst>
      <p:ext uri="{BB962C8B-B14F-4D97-AF65-F5344CB8AC3E}">
        <p14:creationId xmlns:p14="http://schemas.microsoft.com/office/powerpoint/2010/main" val="285008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What does </a:t>
            </a:r>
            <a:r>
              <a:rPr lang="en-US" sz="3600" b="1" dirty="0">
                <a:solidFill>
                  <a:srgbClr val="0000CC"/>
                </a:solidFill>
                <a:latin typeface="Calibri" panose="020F0502020204030204" pitchFamily="34" charset="0"/>
                <a:cs typeface="Calibri" panose="020F0502020204030204" pitchFamily="34" charset="0"/>
              </a:rPr>
              <a:t>Hebrews 7:25</a:t>
            </a:r>
            <a:r>
              <a:rPr lang="en-US" altLang="en-US" sz="3600" b="1" dirty="0">
                <a:solidFill>
                  <a:srgbClr val="0000CC"/>
                </a:solidFill>
                <a:latin typeface="Calibri" panose="020F0502020204030204" pitchFamily="34" charset="0"/>
                <a:cs typeface="Calibri" panose="020F0502020204030204" pitchFamily="34" charset="0"/>
              </a:rPr>
              <a:t>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592580"/>
            <a:ext cx="9144000" cy="109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dirty="0">
                <a:solidFill>
                  <a:srgbClr val="0000CC"/>
                </a:solidFill>
                <a:cs typeface="+mn-cs"/>
              </a:rPr>
              <a:t>a guarantee</a:t>
            </a:r>
            <a:r>
              <a:rPr lang="en-US" altLang="en-US" sz="3200" dirty="0"/>
              <a:t> to bring us to Abba Father’s </a:t>
            </a:r>
            <a:r>
              <a:rPr lang="en-US" altLang="en-US" sz="3200" b="1" dirty="0">
                <a:solidFill>
                  <a:srgbClr val="0000CC"/>
                </a:solidFill>
                <a:cs typeface="+mn-cs"/>
              </a:rPr>
              <a:t>desired end for us</a:t>
            </a:r>
            <a:r>
              <a:rPr lang="en-US" altLang="en-US" sz="3200" dirty="0"/>
              <a:t>!</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7" name="Picture 6">
            <a:extLst>
              <a:ext uri="{FF2B5EF4-FFF2-40B4-BE49-F238E27FC236}">
                <a16:creationId xmlns:a16="http://schemas.microsoft.com/office/drawing/2014/main" id="{D0BB0499-29B6-44AB-B1A2-5CEC31EEB74D}"/>
              </a:ext>
            </a:extLst>
          </p:cNvPr>
          <p:cNvPicPr>
            <a:picLocks noChangeAspect="1"/>
          </p:cNvPicPr>
          <p:nvPr/>
        </p:nvPicPr>
        <p:blipFill>
          <a:blip r:embed="rId3"/>
          <a:stretch>
            <a:fillRect/>
          </a:stretch>
        </p:blipFill>
        <p:spPr>
          <a:xfrm>
            <a:off x="2490108" y="2797741"/>
            <a:ext cx="4163785" cy="3657600"/>
          </a:xfrm>
          <a:prstGeom prst="rect">
            <a:avLst/>
          </a:prstGeom>
          <a:solidFill>
            <a:schemeClr val="tx1"/>
          </a:solidFill>
          <a:ln>
            <a:solidFill>
              <a:schemeClr val="tx1"/>
            </a:solidFill>
          </a:ln>
        </p:spPr>
      </p:pic>
    </p:spTree>
    <p:extLst>
      <p:ext uri="{BB962C8B-B14F-4D97-AF65-F5344CB8AC3E}">
        <p14:creationId xmlns:p14="http://schemas.microsoft.com/office/powerpoint/2010/main" val="3852506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J. D. Pentecost </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42532" y="1379220"/>
            <a:ext cx="9101468" cy="388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0" lvl="1" indent="0" algn="just" defTabSz="914400" eaLnBrk="0" fontAlgn="base" hangingPunct="0">
              <a:spcAft>
                <a:spcPct val="0"/>
              </a:spcAft>
              <a:buSzPct val="125000"/>
              <a:buNone/>
              <a:defRPr/>
            </a:pPr>
            <a:r>
              <a:rPr lang="en-US" altLang="en-US" sz="3000" dirty="0"/>
              <a:t>The author shows the consequences of having a priest who ministers out of endless resurrection life: “He is also able to save to the uttermost those who come to God through Him.” </a:t>
            </a:r>
            <a:r>
              <a:rPr lang="en-US" altLang="en-US" sz="3200" b="1" dirty="0">
                <a:solidFill>
                  <a:srgbClr val="0000CC"/>
                </a:solidFill>
                <a:cs typeface="+mn-cs"/>
              </a:rPr>
              <a:t>Here the author is not referring to His saving work as the salvation of sinners from judgment and death, but rather using the words to save in the sense of “to bring to God’s desired end”; that is, to bring them from immaturity to full maturity in Himself. </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2" name="Rectangle 1">
            <a:extLst>
              <a:ext uri="{FF2B5EF4-FFF2-40B4-BE49-F238E27FC236}">
                <a16:creationId xmlns:a16="http://schemas.microsoft.com/office/drawing/2014/main" id="{B046E154-C80E-4655-B941-9BF2FC82B74D}"/>
              </a:ext>
            </a:extLst>
          </p:cNvPr>
          <p:cNvSpPr/>
          <p:nvPr/>
        </p:nvSpPr>
        <p:spPr>
          <a:xfrm>
            <a:off x="281763" y="6126605"/>
            <a:ext cx="8580474" cy="646331"/>
          </a:xfrm>
          <a:prstGeom prst="rect">
            <a:avLst/>
          </a:prstGeom>
        </p:spPr>
        <p:txBody>
          <a:bodyPr wrap="square">
            <a:spAutoFit/>
          </a:bodyPr>
          <a:lstStyle/>
          <a:p>
            <a:pPr algn="ctr"/>
            <a:r>
              <a:rPr lang="en-US" altLang="en-US" dirty="0"/>
              <a:t>Pentecost, J. D., &amp; Durham, K. (2000). </a:t>
            </a:r>
            <a:r>
              <a:rPr lang="en-US" altLang="en-US" i="1" dirty="0"/>
              <a:t>Faith that Endures : a practical commentary on the book of Hebrews</a:t>
            </a:r>
            <a:r>
              <a:rPr lang="en-US" altLang="en-US" dirty="0"/>
              <a:t> (Rev. ed., p. 124). Grand Rapids, MI: Kregel Publications.</a:t>
            </a:r>
            <a:endParaRPr lang="en-US" dirty="0"/>
          </a:p>
        </p:txBody>
      </p:sp>
      <p:pic>
        <p:nvPicPr>
          <p:cNvPr id="3" name="Picture 2">
            <a:extLst>
              <a:ext uri="{FF2B5EF4-FFF2-40B4-BE49-F238E27FC236}">
                <a16:creationId xmlns:a16="http://schemas.microsoft.com/office/drawing/2014/main" id="{ECEFB4E1-EFDA-48FF-A923-4C7DC38B6F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718269" cy="1097280"/>
          </a:xfrm>
          <a:prstGeom prst="rect">
            <a:avLst/>
          </a:prstGeom>
        </p:spPr>
      </p:pic>
    </p:spTree>
    <p:extLst>
      <p:ext uri="{BB962C8B-B14F-4D97-AF65-F5344CB8AC3E}">
        <p14:creationId xmlns:p14="http://schemas.microsoft.com/office/powerpoint/2010/main" val="1954539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7:25</a:t>
            </a:r>
          </a:p>
          <a:p>
            <a:pPr algn="just">
              <a:spcAft>
                <a:spcPts val="1000"/>
              </a:spcAft>
            </a:pPr>
            <a:r>
              <a:rPr lang="en-US" sz="3200" dirty="0">
                <a:latin typeface="Calibri" panose="020F0502020204030204" pitchFamily="34" charset="0"/>
              </a:rPr>
              <a:t>“Therefore </a:t>
            </a:r>
            <a:r>
              <a:rPr lang="en-US" sz="3200" b="1" dirty="0">
                <a:solidFill>
                  <a:srgbClr val="0000CC"/>
                </a:solidFill>
                <a:latin typeface="Calibri" panose="020F0502020204030204" pitchFamily="34" charset="0"/>
              </a:rPr>
              <a:t>He is able </a:t>
            </a:r>
            <a:r>
              <a:rPr lang="en-US" sz="3200" dirty="0">
                <a:latin typeface="Calibri" panose="020F0502020204030204" pitchFamily="34" charset="0"/>
              </a:rPr>
              <a:t>also</a:t>
            </a:r>
            <a:r>
              <a:rPr lang="en-US" sz="3200" b="1" dirty="0">
                <a:solidFill>
                  <a:srgbClr val="0000CC"/>
                </a:solidFill>
                <a:latin typeface="Calibri" panose="020F0502020204030204" pitchFamily="34" charset="0"/>
              </a:rPr>
              <a:t> to save forever </a:t>
            </a:r>
            <a:r>
              <a:rPr lang="en-US" sz="3200" dirty="0">
                <a:latin typeface="Calibri" panose="020F0502020204030204" pitchFamily="34" charset="0"/>
              </a:rPr>
              <a:t>[</a:t>
            </a:r>
            <a:r>
              <a:rPr lang="en-US" sz="3200" b="1" dirty="0">
                <a:solidFill>
                  <a:srgbClr val="0000CC"/>
                </a:solidFill>
                <a:latin typeface="Calibri" panose="020F0502020204030204" pitchFamily="34" charset="0"/>
              </a:rPr>
              <a:t>KJV ‘to the uttermost’</a:t>
            </a:r>
            <a:r>
              <a:rPr lang="en-US" sz="3200" dirty="0">
                <a:latin typeface="Calibri" panose="020F0502020204030204" pitchFamily="34" charset="0"/>
              </a:rPr>
              <a:t>] those who </a:t>
            </a:r>
            <a:r>
              <a:rPr lang="en-US" sz="3200" b="1" dirty="0">
                <a:solidFill>
                  <a:srgbClr val="0000CC"/>
                </a:solidFill>
                <a:latin typeface="Calibri" panose="020F0502020204030204" pitchFamily="34" charset="0"/>
              </a:rPr>
              <a:t>draw near</a:t>
            </a:r>
            <a:r>
              <a:rPr lang="en-US" sz="3200" dirty="0">
                <a:latin typeface="Calibri" panose="020F0502020204030204" pitchFamily="34" charset="0"/>
              </a:rPr>
              <a:t> to God through Him, since He always lives to make intercession for them.” </a:t>
            </a:r>
          </a:p>
        </p:txBody>
      </p:sp>
      <p:pic>
        <p:nvPicPr>
          <p:cNvPr id="3" name="Picture 2">
            <a:extLst>
              <a:ext uri="{FF2B5EF4-FFF2-40B4-BE49-F238E27FC236}">
                <a16:creationId xmlns:a16="http://schemas.microsoft.com/office/drawing/2014/main" id="{1711818A-78A5-420B-851F-43A4251D8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3684" y="2647950"/>
            <a:ext cx="2296633" cy="2468880"/>
          </a:xfrm>
          <a:prstGeom prst="rect">
            <a:avLst/>
          </a:prstGeom>
        </p:spPr>
      </p:pic>
    </p:spTree>
    <p:extLst>
      <p:ext uri="{BB962C8B-B14F-4D97-AF65-F5344CB8AC3E}">
        <p14:creationId xmlns:p14="http://schemas.microsoft.com/office/powerpoint/2010/main" val="1147842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077766"/>
          </a:xfrm>
          <a:prstGeom prst="rect">
            <a:avLst/>
          </a:prstGeom>
        </p:spPr>
        <p:txBody>
          <a:bodyPr wrap="square">
            <a:spAutoFit/>
          </a:bodyPr>
          <a:lstStyle/>
          <a:p>
            <a:pPr algn="ctr" fontAlgn="base">
              <a:spcBef>
                <a:spcPct val="0"/>
              </a:spcBef>
            </a:pPr>
            <a:r>
              <a:rPr lang="en-US" sz="3600" b="1" dirty="0">
                <a:solidFill>
                  <a:srgbClr val="0000CC"/>
                </a:solidFill>
                <a:latin typeface="Calibri" panose="020F0502020204030204" pitchFamily="34" charset="0"/>
                <a:cs typeface="Calibri" panose="020F0502020204030204" pitchFamily="34" charset="0"/>
              </a:rPr>
              <a:t>Hebrews 7:25</a:t>
            </a:r>
          </a:p>
          <a:p>
            <a:pPr algn="ctr" fontAlgn="base">
              <a:spcBef>
                <a:spcPct val="0"/>
              </a:spcBef>
              <a:spcAft>
                <a:spcPts val="1200"/>
              </a:spcAft>
            </a:pPr>
            <a:r>
              <a:rPr lang="en-US" sz="2800" b="1" dirty="0">
                <a:latin typeface="Calibri" panose="020F0502020204030204" pitchFamily="34" charset="0"/>
                <a:cs typeface="Calibri" panose="020F0502020204030204" pitchFamily="34" charset="0"/>
              </a:rPr>
              <a:t>(Expanded Translation)</a:t>
            </a:r>
          </a:p>
          <a:p>
            <a:pPr algn="just">
              <a:spcAft>
                <a:spcPts val="1000"/>
              </a:spcAft>
            </a:pPr>
            <a:r>
              <a:rPr lang="en-US" sz="3000" dirty="0">
                <a:latin typeface="Calibri" panose="020F0502020204030204" pitchFamily="34" charset="0"/>
              </a:rPr>
              <a:t>“He [Christ] is </a:t>
            </a:r>
            <a:r>
              <a:rPr lang="en-US" sz="3000" b="1" dirty="0">
                <a:solidFill>
                  <a:srgbClr val="0000CC"/>
                </a:solidFill>
                <a:latin typeface="Calibri" panose="020F0502020204030204" pitchFamily="34" charset="0"/>
              </a:rPr>
              <a:t>continually</a:t>
            </a:r>
            <a:r>
              <a:rPr lang="en-US" sz="3000" dirty="0">
                <a:latin typeface="Calibri" panose="020F0502020204030204" pitchFamily="34" charset="0"/>
              </a:rPr>
              <a:t> </a:t>
            </a:r>
            <a:r>
              <a:rPr lang="en-US" sz="3000" b="1" dirty="0">
                <a:solidFill>
                  <a:srgbClr val="0000CC"/>
                </a:solidFill>
                <a:latin typeface="Calibri" panose="020F0502020204030204" pitchFamily="34" charset="0"/>
              </a:rPr>
              <a:t>able to save</a:t>
            </a:r>
            <a:r>
              <a:rPr lang="en-US" sz="3000" dirty="0">
                <a:latin typeface="Calibri" panose="020F0502020204030204" pitchFamily="34" charset="0"/>
              </a:rPr>
              <a:t> to the highest standard or quality and completeness, for an unlimited duration of time, </a:t>
            </a:r>
            <a:r>
              <a:rPr lang="en-US" sz="3000" b="1" dirty="0">
                <a:solidFill>
                  <a:srgbClr val="0000CC"/>
                </a:solidFill>
                <a:latin typeface="Calibri" panose="020F0502020204030204" pitchFamily="34" charset="0"/>
              </a:rPr>
              <a:t>those who draw near </a:t>
            </a:r>
            <a:r>
              <a:rPr lang="en-US" sz="3000" dirty="0">
                <a:latin typeface="Calibri" panose="020F0502020204030204" pitchFamily="34" charset="0"/>
              </a:rPr>
              <a:t>to God through Him, since He always lives to make intercession for them.”</a:t>
            </a:r>
            <a:endParaRPr lang="en-US" sz="3000" dirty="0">
              <a:effectLst/>
              <a:latin typeface="Calibri" panose="020F0502020204030204" pitchFamily="34" charset="0"/>
            </a:endParaRPr>
          </a:p>
        </p:txBody>
      </p:sp>
      <p:pic>
        <p:nvPicPr>
          <p:cNvPr id="3" name="Picture 2">
            <a:extLst>
              <a:ext uri="{FF2B5EF4-FFF2-40B4-BE49-F238E27FC236}">
                <a16:creationId xmlns:a16="http://schemas.microsoft.com/office/drawing/2014/main" id="{1711818A-78A5-420B-851F-43A4251D8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1273" y="2981325"/>
            <a:ext cx="2041454" cy="2194560"/>
          </a:xfrm>
          <a:prstGeom prst="rect">
            <a:avLst/>
          </a:prstGeom>
        </p:spPr>
      </p:pic>
    </p:spTree>
    <p:extLst>
      <p:ext uri="{BB962C8B-B14F-4D97-AF65-F5344CB8AC3E}">
        <p14:creationId xmlns:p14="http://schemas.microsoft.com/office/powerpoint/2010/main" val="3873049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685800" y="228600"/>
            <a:ext cx="7772400" cy="1143000"/>
          </a:xfrm>
        </p:spPr>
        <p:txBody>
          <a:bodyPr lIns="92075" tIns="46038" rIns="92075" bIns="46038"/>
          <a:lstStyle/>
          <a:p>
            <a:pPr>
              <a:defRPr/>
            </a:pPr>
            <a:r>
              <a:rPr lang="en-US" altLang="en-US" sz="3600" b="1" dirty="0">
                <a:solidFill>
                  <a:srgbClr val="0000CC"/>
                </a:solidFill>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85303420"/>
              </p:ext>
            </p:extLst>
          </p:nvPr>
        </p:nvGraphicFramePr>
        <p:xfrm>
          <a:off x="228600" y="1874838"/>
          <a:ext cx="8686800" cy="2880037"/>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457188">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solidFill>
                      <a:srgbClr val="FFFFCC"/>
                    </a:solidFill>
                  </a:tcP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579009">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C00000"/>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746769">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066595">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 2:12</a:t>
                      </a:r>
                    </a:p>
                  </a:txBody>
                  <a:tcPr marT="45712" marB="45712" anchor="ctr">
                    <a:solidFill>
                      <a:srgbClr val="FFFFCC"/>
                    </a:solidFill>
                  </a:tcP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7586BDC7-8B88-45A7-AFBB-9C067D6723E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Tree>
    <p:extLst>
      <p:ext uri="{BB962C8B-B14F-4D97-AF65-F5344CB8AC3E}">
        <p14:creationId xmlns:p14="http://schemas.microsoft.com/office/powerpoint/2010/main" val="3566240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262432"/>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Philippians 2:12–13</a:t>
            </a:r>
          </a:p>
          <a:p>
            <a:pPr algn="just">
              <a:spcAft>
                <a:spcPts val="1000"/>
              </a:spcAft>
            </a:pPr>
            <a:r>
              <a:rPr lang="en-US" sz="3200" dirty="0">
                <a:latin typeface="Calibri" panose="020F0502020204030204" pitchFamily="34" charset="0"/>
              </a:rPr>
              <a:t>“</a:t>
            </a:r>
            <a:r>
              <a:rPr lang="en-US" sz="2800" baseline="30000" dirty="0">
                <a:latin typeface="Calibri" panose="020F0502020204030204" pitchFamily="34" charset="0"/>
              </a:rPr>
              <a:t>12</a:t>
            </a:r>
            <a:r>
              <a:rPr lang="en-US" sz="2800" dirty="0">
                <a:latin typeface="Calibri" panose="020F0502020204030204" pitchFamily="34" charset="0"/>
              </a:rPr>
              <a:t> </a:t>
            </a:r>
            <a:r>
              <a:rPr lang="en-US" sz="3200" dirty="0">
                <a:latin typeface="Calibri" panose="020F0502020204030204" pitchFamily="34" charset="0"/>
              </a:rPr>
              <a:t>So then, my beloved, just as you have always obeyed, not as in my presence only, but now much more in my absence, </a:t>
            </a:r>
            <a:r>
              <a:rPr lang="en-US" sz="3200" b="1" dirty="0">
                <a:solidFill>
                  <a:srgbClr val="0000CC"/>
                </a:solidFill>
                <a:latin typeface="Calibri" panose="020F0502020204030204" pitchFamily="34" charset="0"/>
              </a:rPr>
              <a:t>work out your salvation</a:t>
            </a:r>
            <a:r>
              <a:rPr lang="en-US" sz="3200" dirty="0">
                <a:latin typeface="Calibri" panose="020F0502020204030204" pitchFamily="34" charset="0"/>
              </a:rPr>
              <a:t> with fear and trembling;</a:t>
            </a:r>
            <a:r>
              <a:rPr lang="en-US" sz="2800" dirty="0">
                <a:latin typeface="Calibri" panose="020F0502020204030204" pitchFamily="34" charset="0"/>
              </a:rPr>
              <a:t> </a:t>
            </a:r>
            <a:r>
              <a:rPr lang="en-US" sz="2800" baseline="30000" dirty="0">
                <a:latin typeface="Calibri" panose="020F0502020204030204" pitchFamily="34" charset="0"/>
              </a:rPr>
              <a:t>13</a:t>
            </a:r>
            <a:r>
              <a:rPr lang="en-US" sz="2800" dirty="0">
                <a:latin typeface="Calibri" panose="020F0502020204030204" pitchFamily="34" charset="0"/>
              </a:rPr>
              <a:t> </a:t>
            </a:r>
            <a:r>
              <a:rPr lang="en-US" sz="3200" dirty="0">
                <a:latin typeface="Calibri" panose="020F0502020204030204" pitchFamily="34" charset="0"/>
              </a:rPr>
              <a:t>for </a:t>
            </a:r>
            <a:r>
              <a:rPr lang="en-US" sz="3200" b="1" dirty="0">
                <a:solidFill>
                  <a:srgbClr val="0000CC"/>
                </a:solidFill>
                <a:latin typeface="Calibri" panose="020F0502020204030204" pitchFamily="34" charset="0"/>
              </a:rPr>
              <a:t>it is God who is at work in you</a:t>
            </a:r>
            <a:r>
              <a:rPr lang="en-US" sz="3200" dirty="0">
                <a:latin typeface="Calibri" panose="020F0502020204030204" pitchFamily="34" charset="0"/>
              </a:rPr>
              <a:t>, both to will and to work for </a:t>
            </a:r>
            <a:r>
              <a:rPr lang="en-US" sz="3200" i="1" dirty="0">
                <a:latin typeface="Calibri" panose="020F0502020204030204" pitchFamily="34" charset="0"/>
              </a:rPr>
              <a:t>His</a:t>
            </a:r>
            <a:r>
              <a:rPr lang="en-US" sz="3200" dirty="0">
                <a:latin typeface="Calibri" panose="020F0502020204030204" pitchFamily="34" charset="0"/>
              </a:rPr>
              <a:t> good pleasure.” </a:t>
            </a:r>
          </a:p>
        </p:txBody>
      </p:sp>
      <p:pic>
        <p:nvPicPr>
          <p:cNvPr id="6" name="Picture 5">
            <a:extLst>
              <a:ext uri="{FF2B5EF4-FFF2-40B4-BE49-F238E27FC236}">
                <a16:creationId xmlns:a16="http://schemas.microsoft.com/office/drawing/2014/main" id="{DF8228BB-A4D7-4A6A-877E-2C7A51BE32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55076" y="3157862"/>
            <a:ext cx="2033848" cy="2011680"/>
          </a:xfrm>
          <a:prstGeom prst="rect">
            <a:avLst/>
          </a:prstGeom>
        </p:spPr>
      </p:pic>
    </p:spTree>
    <p:extLst>
      <p:ext uri="{BB962C8B-B14F-4D97-AF65-F5344CB8AC3E}">
        <p14:creationId xmlns:p14="http://schemas.microsoft.com/office/powerpoint/2010/main" val="1935700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7:25</a:t>
            </a:r>
          </a:p>
          <a:p>
            <a:pPr algn="just">
              <a:spcAft>
                <a:spcPts val="1000"/>
              </a:spcAft>
            </a:pPr>
            <a:r>
              <a:rPr lang="en-US" sz="3200" dirty="0">
                <a:latin typeface="Calibri" panose="020F0502020204030204" pitchFamily="34" charset="0"/>
              </a:rPr>
              <a:t>“Therefore He is able also to save forever those who draw near to God through Him, since </a:t>
            </a:r>
            <a:r>
              <a:rPr lang="en-US" sz="3200" b="1" dirty="0">
                <a:solidFill>
                  <a:srgbClr val="0000CC"/>
                </a:solidFill>
                <a:latin typeface="Calibri" panose="020F0502020204030204" pitchFamily="34" charset="0"/>
              </a:rPr>
              <a:t>He always lives </a:t>
            </a:r>
            <a:r>
              <a:rPr lang="en-US" sz="3200" dirty="0">
                <a:latin typeface="Calibri" panose="020F0502020204030204" pitchFamily="34" charset="0"/>
              </a:rPr>
              <a:t>to make intercession </a:t>
            </a:r>
            <a:r>
              <a:rPr lang="en-US" sz="3200" b="1" dirty="0">
                <a:solidFill>
                  <a:srgbClr val="0000CC"/>
                </a:solidFill>
                <a:latin typeface="Calibri" panose="020F0502020204030204" pitchFamily="34" charset="0"/>
              </a:rPr>
              <a:t>for them</a:t>
            </a:r>
            <a:r>
              <a:rPr lang="en-US" sz="3200" dirty="0">
                <a:latin typeface="Calibri" panose="020F0502020204030204" pitchFamily="34" charset="0"/>
              </a:rPr>
              <a:t>.” </a:t>
            </a:r>
          </a:p>
        </p:txBody>
      </p:sp>
      <p:pic>
        <p:nvPicPr>
          <p:cNvPr id="3" name="Picture 2">
            <a:extLst>
              <a:ext uri="{FF2B5EF4-FFF2-40B4-BE49-F238E27FC236}">
                <a16:creationId xmlns:a16="http://schemas.microsoft.com/office/drawing/2014/main" id="{1711818A-78A5-420B-851F-43A4251D8C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3684" y="2647950"/>
            <a:ext cx="2296633" cy="2468880"/>
          </a:xfrm>
          <a:prstGeom prst="rect">
            <a:avLst/>
          </a:prstGeom>
        </p:spPr>
      </p:pic>
    </p:spTree>
    <p:extLst>
      <p:ext uri="{BB962C8B-B14F-4D97-AF65-F5344CB8AC3E}">
        <p14:creationId xmlns:p14="http://schemas.microsoft.com/office/powerpoint/2010/main" val="852724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What does </a:t>
            </a:r>
            <a:r>
              <a:rPr lang="en-US" sz="3600" b="1" dirty="0">
                <a:solidFill>
                  <a:srgbClr val="0000CC"/>
                </a:solidFill>
                <a:latin typeface="Calibri" panose="020F0502020204030204" pitchFamily="34" charset="0"/>
                <a:cs typeface="Calibri" panose="020F0502020204030204" pitchFamily="34" charset="0"/>
              </a:rPr>
              <a:t>Hebrews 7:25</a:t>
            </a:r>
            <a:r>
              <a:rPr lang="en-US" altLang="en-US" sz="3600" b="1" dirty="0">
                <a:solidFill>
                  <a:srgbClr val="0000CC"/>
                </a:solidFill>
                <a:latin typeface="Calibri" panose="020F0502020204030204" pitchFamily="34" charset="0"/>
                <a:cs typeface="Calibri" panose="020F0502020204030204" pitchFamily="34" charset="0"/>
              </a:rPr>
              <a:t> teach us?</a:t>
            </a:r>
          </a:p>
        </p:txBody>
      </p:sp>
      <p:sp>
        <p:nvSpPr>
          <p:cNvPr id="9219" name="Rectangle 3">
            <a:extLst>
              <a:ext uri="{FF2B5EF4-FFF2-40B4-BE49-F238E27FC236}">
                <a16:creationId xmlns:a16="http://schemas.microsoft.com/office/drawing/2014/main" id="{ED7B8DA5-87B1-41EC-9A6B-5B5EECA904CE}"/>
              </a:ext>
            </a:extLst>
          </p:cNvPr>
          <p:cNvSpPr txBox="1">
            <a:spLocks noChangeArrowheads="1"/>
          </p:cNvSpPr>
          <p:nvPr/>
        </p:nvSpPr>
        <p:spPr bwMode="auto">
          <a:xfrm>
            <a:off x="0" y="1379220"/>
            <a:ext cx="9144000" cy="182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dirty="0">
                <a:solidFill>
                  <a:srgbClr val="0000CC"/>
                </a:solidFill>
                <a:cs typeface="+mn-cs"/>
              </a:rPr>
              <a:t>continual!</a:t>
            </a:r>
          </a:p>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dirty="0">
                <a:solidFill>
                  <a:srgbClr val="0000CC"/>
                </a:solidFill>
              </a:rPr>
              <a:t>for </a:t>
            </a:r>
            <a:r>
              <a:rPr lang="en-US" sz="3200" b="1" dirty="0">
                <a:solidFill>
                  <a:srgbClr val="0000CC"/>
                </a:solidFill>
              </a:rPr>
              <a:t>believers </a:t>
            </a:r>
            <a:r>
              <a:rPr lang="en-US" altLang="en-US" sz="3200" b="1" dirty="0">
                <a:solidFill>
                  <a:srgbClr val="0000CC"/>
                </a:solidFill>
              </a:rPr>
              <a:t>!</a:t>
            </a:r>
          </a:p>
          <a:p>
            <a:pPr marL="457200" lvl="1" indent="-457200" algn="just" defTabSz="914400" eaLnBrk="0" fontAlgn="base" hangingPunct="0">
              <a:spcAft>
                <a:spcPct val="0"/>
              </a:spcAft>
              <a:buSzPct val="125000"/>
              <a:buChar char="•"/>
              <a:defRPr/>
            </a:pPr>
            <a:r>
              <a:rPr lang="en-US" altLang="en-US" sz="3200" dirty="0"/>
              <a:t>Christ’s intercession is </a:t>
            </a:r>
            <a:r>
              <a:rPr lang="en-US" altLang="en-US" sz="3200" b="1" dirty="0">
                <a:solidFill>
                  <a:srgbClr val="0000CC"/>
                </a:solidFill>
                <a:cs typeface="+mn-cs"/>
              </a:rPr>
              <a:t>for our benefit!</a:t>
            </a:r>
          </a:p>
        </p:txBody>
      </p:sp>
      <p:sp>
        <p:nvSpPr>
          <p:cNvPr id="4" name="Rectangle 3">
            <a:extLst>
              <a:ext uri="{FF2B5EF4-FFF2-40B4-BE49-F238E27FC236}">
                <a16:creationId xmlns:a16="http://schemas.microsoft.com/office/drawing/2014/main" id="{8707EF47-2468-4E46-B573-44250AE7CE71}"/>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pic>
        <p:nvPicPr>
          <p:cNvPr id="7" name="Picture 6">
            <a:extLst>
              <a:ext uri="{FF2B5EF4-FFF2-40B4-BE49-F238E27FC236}">
                <a16:creationId xmlns:a16="http://schemas.microsoft.com/office/drawing/2014/main" id="{D0BB0499-29B6-44AB-B1A2-5CEC31EEB74D}"/>
              </a:ext>
            </a:extLst>
          </p:cNvPr>
          <p:cNvPicPr>
            <a:picLocks noChangeAspect="1"/>
          </p:cNvPicPr>
          <p:nvPr/>
        </p:nvPicPr>
        <p:blipFill>
          <a:blip r:embed="rId3"/>
          <a:stretch>
            <a:fillRect/>
          </a:stretch>
        </p:blipFill>
        <p:spPr>
          <a:xfrm>
            <a:off x="2750344" y="3258888"/>
            <a:ext cx="3643312" cy="3200400"/>
          </a:xfrm>
          <a:prstGeom prst="rect">
            <a:avLst/>
          </a:prstGeom>
          <a:solidFill>
            <a:schemeClr val="tx1"/>
          </a:solidFill>
          <a:ln>
            <a:solidFill>
              <a:schemeClr val="tx1"/>
            </a:solidFill>
          </a:ln>
        </p:spPr>
      </p:pic>
    </p:spTree>
    <p:extLst>
      <p:ext uri="{BB962C8B-B14F-4D97-AF65-F5344CB8AC3E}">
        <p14:creationId xmlns:p14="http://schemas.microsoft.com/office/powerpoint/2010/main" val="1399264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Hebrews 9:24</a:t>
            </a:r>
          </a:p>
          <a:p>
            <a:pPr algn="just">
              <a:spcAft>
                <a:spcPts val="1000"/>
              </a:spcAft>
            </a:pPr>
            <a:r>
              <a:rPr lang="en-US" sz="3200" dirty="0">
                <a:latin typeface="Calibri" panose="020F0502020204030204" pitchFamily="34" charset="0"/>
              </a:rPr>
              <a:t>“For Christ did not enter a holy place made with hands, a mere copy of the true one, </a:t>
            </a:r>
            <a:r>
              <a:rPr lang="en-US" sz="3200" b="1" dirty="0">
                <a:solidFill>
                  <a:srgbClr val="0000CC"/>
                </a:solidFill>
                <a:latin typeface="Calibri" panose="020F0502020204030204" pitchFamily="34" charset="0"/>
              </a:rPr>
              <a:t>but into heaven itself, now to appear in the presence of God for us…</a:t>
            </a:r>
            <a:r>
              <a:rPr lang="en-US" sz="3200" dirty="0">
                <a:latin typeface="Calibri" panose="020F0502020204030204" pitchFamily="34" charset="0"/>
              </a:rPr>
              <a:t>” </a:t>
            </a:r>
          </a:p>
        </p:txBody>
      </p:sp>
      <p:pic>
        <p:nvPicPr>
          <p:cNvPr id="3" name="Picture 2">
            <a:extLst>
              <a:ext uri="{FF2B5EF4-FFF2-40B4-BE49-F238E27FC236}">
                <a16:creationId xmlns:a16="http://schemas.microsoft.com/office/drawing/2014/main" id="{0807A5E6-CEFC-464A-9F8C-F3C080E66E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0138" y="2409079"/>
            <a:ext cx="3783724" cy="2743200"/>
          </a:xfrm>
          <a:prstGeom prst="rect">
            <a:avLst/>
          </a:prstGeom>
        </p:spPr>
      </p:pic>
    </p:spTree>
    <p:extLst>
      <p:ext uri="{BB962C8B-B14F-4D97-AF65-F5344CB8AC3E}">
        <p14:creationId xmlns:p14="http://schemas.microsoft.com/office/powerpoint/2010/main" val="2045369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Outline</a:t>
            </a:r>
          </a:p>
        </p:txBody>
      </p:sp>
      <p:sp>
        <p:nvSpPr>
          <p:cNvPr id="4" name="Rectangle 3">
            <a:extLst>
              <a:ext uri="{FF2B5EF4-FFF2-40B4-BE49-F238E27FC236}">
                <a16:creationId xmlns:a16="http://schemas.microsoft.com/office/drawing/2014/main" id="{1131E443-36C5-4B29-A540-4B81E0A7C5AD}"/>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5" name="Rectangle 3">
            <a:extLst>
              <a:ext uri="{FF2B5EF4-FFF2-40B4-BE49-F238E27FC236}">
                <a16:creationId xmlns:a16="http://schemas.microsoft.com/office/drawing/2014/main" id="{80F4C333-3C5D-422D-826D-E6E30699EB9D}"/>
              </a:ext>
            </a:extLst>
          </p:cNvPr>
          <p:cNvSpPr txBox="1">
            <a:spLocks noChangeArrowheads="1"/>
          </p:cNvSpPr>
          <p:nvPr/>
        </p:nvSpPr>
        <p:spPr bwMode="auto">
          <a:xfrm>
            <a:off x="2772864" y="1592580"/>
            <a:ext cx="3598273" cy="327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Introduction</a:t>
            </a:r>
          </a:p>
          <a:p>
            <a:pPr marL="571500" lvl="1" indent="-571500" defTabSz="914400" fontAlgn="base">
              <a:spcBef>
                <a:spcPct val="0"/>
              </a:spcBef>
              <a:spcAft>
                <a:spcPts val="1200"/>
              </a:spcAft>
              <a:buFont typeface="+mj-lt"/>
              <a:buAutoNum type="romanUcPeriod"/>
              <a:defRPr/>
            </a:pPr>
            <a:r>
              <a:rPr lang="en-US" altLang="en-US" sz="3200" b="1" dirty="0">
                <a:solidFill>
                  <a:srgbClr val="000000"/>
                </a:solidFill>
              </a:rPr>
              <a:t>Exposition</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Romans 8:34</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Hebrew 7:23</a:t>
            </a:r>
          </a:p>
          <a:p>
            <a:pPr marL="1023937" lvl="2" indent="-571500" defTabSz="914400" fontAlgn="base">
              <a:spcBef>
                <a:spcPct val="0"/>
              </a:spcBef>
              <a:spcAft>
                <a:spcPts val="1200"/>
              </a:spcAft>
              <a:buFont typeface="+mj-lt"/>
              <a:buAutoNum type="alphaUcPeriod"/>
              <a:defRPr/>
            </a:pPr>
            <a:r>
              <a:rPr lang="en-US" altLang="en-US" sz="3200" b="1" dirty="0">
                <a:solidFill>
                  <a:srgbClr val="000000"/>
                </a:solidFill>
              </a:rPr>
              <a:t>John 17</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Conclusion</a:t>
            </a:r>
            <a:endParaRPr kumimoji="0" lang="en-US" altLang="en-US"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1590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78510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8:1</a:t>
            </a:r>
          </a:p>
          <a:p>
            <a:pPr algn="just">
              <a:spcAft>
                <a:spcPts val="1000"/>
              </a:spcAft>
            </a:pPr>
            <a:r>
              <a:rPr lang="en-US" sz="3200" dirty="0">
                <a:latin typeface="Calibri" panose="020F0502020204030204" pitchFamily="34" charset="0"/>
              </a:rPr>
              <a:t>“Therefore there is now </a:t>
            </a:r>
            <a:r>
              <a:rPr lang="en-US" sz="3200" b="1" u="sng" dirty="0">
                <a:solidFill>
                  <a:srgbClr val="0000CC"/>
                </a:solidFill>
                <a:latin typeface="Calibri" panose="020F0502020204030204" pitchFamily="34" charset="0"/>
                <a:cs typeface="Calibri" panose="020F0502020204030204" pitchFamily="34" charset="0"/>
              </a:rPr>
              <a:t>no condemnation</a:t>
            </a:r>
            <a:r>
              <a:rPr lang="en-US" sz="3200" dirty="0">
                <a:latin typeface="Calibri" panose="020F0502020204030204" pitchFamily="34" charset="0"/>
              </a:rPr>
              <a:t> for those who are in Christ Jesus.” </a:t>
            </a:r>
          </a:p>
        </p:txBody>
      </p:sp>
      <p:pic>
        <p:nvPicPr>
          <p:cNvPr id="4" name="Picture 3">
            <a:extLst>
              <a:ext uri="{FF2B5EF4-FFF2-40B4-BE49-F238E27FC236}">
                <a16:creationId xmlns:a16="http://schemas.microsoft.com/office/drawing/2014/main" id="{EDF5527D-6998-40B1-97FC-2E5DC56D79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4000" y="1910123"/>
            <a:ext cx="3556000" cy="3200400"/>
          </a:xfrm>
          <a:prstGeom prst="rect">
            <a:avLst/>
          </a:prstGeom>
          <a:ln>
            <a:solidFill>
              <a:schemeClr val="tx1"/>
            </a:solidFill>
          </a:ln>
        </p:spPr>
      </p:pic>
    </p:spTree>
    <p:extLst>
      <p:ext uri="{BB962C8B-B14F-4D97-AF65-F5344CB8AC3E}">
        <p14:creationId xmlns:p14="http://schemas.microsoft.com/office/powerpoint/2010/main" val="417202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a:t>
            </a:r>
          </a:p>
          <a:p>
            <a:pPr algn="just">
              <a:spcAft>
                <a:spcPts val="1000"/>
              </a:spcAft>
            </a:pPr>
            <a:r>
              <a:rPr lang="en-US" sz="3200" dirty="0">
                <a:latin typeface="Calibri" panose="020F0502020204030204" pitchFamily="34" charset="0"/>
              </a:rPr>
              <a:t>“Jesus spoke these things; and </a:t>
            </a:r>
            <a:r>
              <a:rPr lang="en-US" sz="3200" b="1" dirty="0">
                <a:solidFill>
                  <a:srgbClr val="0000CC"/>
                </a:solidFill>
                <a:latin typeface="Calibri" panose="020F0502020204030204" pitchFamily="34" charset="0"/>
              </a:rPr>
              <a:t>lifting up His eyes to heaven, He said,</a:t>
            </a:r>
            <a:r>
              <a:rPr lang="en-US" sz="3200" dirty="0">
                <a:latin typeface="Calibri" panose="020F0502020204030204" pitchFamily="34" charset="0"/>
              </a:rPr>
              <a:t> “Father, the hour has come; glorify Your Son, that the Son may glorify You.”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3859" y="2403221"/>
            <a:ext cx="2256282" cy="2743200"/>
          </a:xfrm>
          <a:prstGeom prst="rect">
            <a:avLst/>
          </a:prstGeom>
        </p:spPr>
      </p:pic>
    </p:spTree>
    <p:extLst>
      <p:ext uri="{BB962C8B-B14F-4D97-AF65-F5344CB8AC3E}">
        <p14:creationId xmlns:p14="http://schemas.microsoft.com/office/powerpoint/2010/main" val="1163647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18:1</a:t>
            </a:r>
          </a:p>
          <a:p>
            <a:pPr algn="just">
              <a:spcAft>
                <a:spcPts val="1000"/>
              </a:spcAft>
            </a:pPr>
            <a:r>
              <a:rPr lang="en-US" sz="3200" dirty="0">
                <a:latin typeface="Calibri" panose="020F0502020204030204" pitchFamily="34" charset="0"/>
              </a:rPr>
              <a:t>“</a:t>
            </a:r>
            <a:r>
              <a:rPr lang="en-US" sz="3200" b="1" dirty="0">
                <a:solidFill>
                  <a:srgbClr val="0000CC"/>
                </a:solidFill>
                <a:latin typeface="Calibri" panose="020F0502020204030204" pitchFamily="34" charset="0"/>
              </a:rPr>
              <a:t>When Jesus had spoken these words</a:t>
            </a:r>
            <a:r>
              <a:rPr lang="en-US" sz="3200" dirty="0">
                <a:latin typeface="Calibri" panose="020F0502020204030204" pitchFamily="34" charset="0"/>
              </a:rPr>
              <a:t>, He went forth with His disciples over the ravine of the Kidron, where there was a garden, in which He entered with His disciples.” </a:t>
            </a:r>
          </a:p>
        </p:txBody>
      </p:sp>
      <p:pic>
        <p:nvPicPr>
          <p:cNvPr id="3" name="Picture 2">
            <a:extLst>
              <a:ext uri="{FF2B5EF4-FFF2-40B4-BE49-F238E27FC236}">
                <a16:creationId xmlns:a16="http://schemas.microsoft.com/office/drawing/2014/main" id="{0B3038A6-049A-4B3E-9AFC-0030A97E96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36607" y="2831117"/>
            <a:ext cx="3470786" cy="2286000"/>
          </a:xfrm>
          <a:prstGeom prst="rect">
            <a:avLst/>
          </a:prstGeom>
        </p:spPr>
      </p:pic>
    </p:spTree>
    <p:extLst>
      <p:ext uri="{BB962C8B-B14F-4D97-AF65-F5344CB8AC3E}">
        <p14:creationId xmlns:p14="http://schemas.microsoft.com/office/powerpoint/2010/main" val="2700852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6E322-B889-45FA-8238-A0947B2AFF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43306" y="1762125"/>
            <a:ext cx="6257389" cy="4572000"/>
          </a:xfrm>
          <a:prstGeom prst="rect">
            <a:avLst/>
          </a:prstGeom>
          <a:ln>
            <a:solidFill>
              <a:schemeClr val="tx1"/>
            </a:solidFill>
          </a:ln>
        </p:spPr>
      </p:pic>
      <p:sp>
        <p:nvSpPr>
          <p:cNvPr id="6" name="Title 1">
            <a:extLst>
              <a:ext uri="{FF2B5EF4-FFF2-40B4-BE49-F238E27FC236}">
                <a16:creationId xmlns:a16="http://schemas.microsoft.com/office/drawing/2014/main" id="{D9865770-8287-470C-AEFD-39A575960CE9}"/>
              </a:ext>
            </a:extLst>
          </p:cNvPr>
          <p:cNvSpPr txBox="1">
            <a:spLocks/>
          </p:cNvSpPr>
          <p:nvPr/>
        </p:nvSpPr>
        <p:spPr>
          <a:xfrm>
            <a:off x="457200" y="182880"/>
            <a:ext cx="8229600" cy="156972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a:defRPr/>
            </a:pPr>
            <a:r>
              <a:rPr lang="en-US" altLang="en-US" sz="3600" b="1" dirty="0">
                <a:solidFill>
                  <a:srgbClr val="0000CC"/>
                </a:solidFill>
                <a:latin typeface="Calibri" panose="020F0502020204030204" pitchFamily="34" charset="0"/>
                <a:cs typeface="Calibri" panose="020F0502020204030204" pitchFamily="34" charset="0"/>
              </a:rPr>
              <a:t>The Brook of the Kidron, the Garden, </a:t>
            </a:r>
          </a:p>
          <a:p>
            <a:pPr lvl="0" defTabSz="914400">
              <a:defRPr/>
            </a:pPr>
            <a:r>
              <a:rPr lang="en-US" altLang="en-US" sz="3600" b="1" dirty="0">
                <a:solidFill>
                  <a:srgbClr val="0000CC"/>
                </a:solidFill>
                <a:latin typeface="Calibri" panose="020F0502020204030204" pitchFamily="34" charset="0"/>
                <a:cs typeface="Calibri" panose="020F0502020204030204" pitchFamily="34" charset="0"/>
              </a:rPr>
              <a:t>and the Mount of Olives</a:t>
            </a:r>
          </a:p>
        </p:txBody>
      </p:sp>
      <p:sp>
        <p:nvSpPr>
          <p:cNvPr id="7" name="Rectangle 6">
            <a:extLst>
              <a:ext uri="{FF2B5EF4-FFF2-40B4-BE49-F238E27FC236}">
                <a16:creationId xmlns:a16="http://schemas.microsoft.com/office/drawing/2014/main" id="{ED567D80-7361-4C41-A35F-CFE06081608C}"/>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Tree>
    <p:extLst>
      <p:ext uri="{BB962C8B-B14F-4D97-AF65-F5344CB8AC3E}">
        <p14:creationId xmlns:p14="http://schemas.microsoft.com/office/powerpoint/2010/main" val="3825534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78510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17:4</a:t>
            </a:r>
          </a:p>
          <a:p>
            <a:pPr algn="just">
              <a:spcAft>
                <a:spcPts val="1000"/>
              </a:spcAft>
            </a:pPr>
            <a:r>
              <a:rPr lang="en-US" sz="3200" dirty="0">
                <a:latin typeface="Calibri" panose="020F0502020204030204" pitchFamily="34" charset="0"/>
              </a:rPr>
              <a:t>“I glorified You on the earth, </a:t>
            </a:r>
            <a:r>
              <a:rPr lang="en-US" sz="3200" b="1" dirty="0">
                <a:solidFill>
                  <a:srgbClr val="0000CC"/>
                </a:solidFill>
                <a:latin typeface="Calibri" panose="020F0502020204030204" pitchFamily="34" charset="0"/>
              </a:rPr>
              <a:t>having accomplished the work</a:t>
            </a:r>
            <a:r>
              <a:rPr lang="en-US" sz="3200" dirty="0">
                <a:latin typeface="Calibri" panose="020F0502020204030204" pitchFamily="34" charset="0"/>
              </a:rPr>
              <a:t> which You have given Me to do.”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43859" y="2403221"/>
            <a:ext cx="2256282" cy="2743200"/>
          </a:xfrm>
          <a:prstGeom prst="rect">
            <a:avLst/>
          </a:prstGeom>
        </p:spPr>
      </p:pic>
    </p:spTree>
    <p:extLst>
      <p:ext uri="{BB962C8B-B14F-4D97-AF65-F5344CB8AC3E}">
        <p14:creationId xmlns:p14="http://schemas.microsoft.com/office/powerpoint/2010/main" val="4135194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17:11</a:t>
            </a:r>
          </a:p>
          <a:p>
            <a:pPr algn="just"/>
            <a:r>
              <a:rPr lang="en-US" sz="3200" dirty="0">
                <a:latin typeface="Calibri" panose="020F0502020204030204" pitchFamily="34" charset="0"/>
              </a:rPr>
              <a:t>“</a:t>
            </a:r>
            <a:r>
              <a:rPr lang="en-US" sz="3200" b="1" dirty="0">
                <a:solidFill>
                  <a:srgbClr val="0000CC"/>
                </a:solidFill>
                <a:latin typeface="Calibri" panose="020F0502020204030204" pitchFamily="34" charset="0"/>
              </a:rPr>
              <a:t>I am no longer in the world</a:t>
            </a:r>
            <a:r>
              <a:rPr lang="en-US" sz="3200" dirty="0">
                <a:latin typeface="Calibri" panose="020F0502020204030204" pitchFamily="34" charset="0"/>
              </a:rPr>
              <a:t>; and yet they themselves are in the world, and I come to You. Holy Father, keep them in Your name, the name which You have given Me, that they may be one even as We are.”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421366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17:12</a:t>
            </a:r>
          </a:p>
          <a:p>
            <a:pPr algn="just"/>
            <a:r>
              <a:rPr lang="en-US" sz="3200" dirty="0">
                <a:latin typeface="Calibri" panose="020F0502020204030204" pitchFamily="34" charset="0"/>
              </a:rPr>
              <a:t>“While </a:t>
            </a:r>
            <a:r>
              <a:rPr lang="en-US" sz="3200" b="1" dirty="0">
                <a:solidFill>
                  <a:srgbClr val="0000CC"/>
                </a:solidFill>
                <a:latin typeface="Calibri" panose="020F0502020204030204" pitchFamily="34" charset="0"/>
              </a:rPr>
              <a:t>I was</a:t>
            </a:r>
            <a:r>
              <a:rPr lang="en-US" sz="3200" dirty="0">
                <a:latin typeface="Calibri" panose="020F0502020204030204" pitchFamily="34" charset="0"/>
              </a:rPr>
              <a:t> with them, </a:t>
            </a:r>
            <a:r>
              <a:rPr lang="en-US" sz="3200" b="1" dirty="0">
                <a:solidFill>
                  <a:srgbClr val="0000CC"/>
                </a:solidFill>
                <a:latin typeface="Calibri" panose="020F0502020204030204" pitchFamily="34" charset="0"/>
              </a:rPr>
              <a:t>I was</a:t>
            </a:r>
            <a:r>
              <a:rPr lang="en-US" sz="3200" dirty="0">
                <a:latin typeface="Calibri" panose="020F0502020204030204" pitchFamily="34" charset="0"/>
              </a:rPr>
              <a:t> keeping them in Your name which You have given Me; and </a:t>
            </a:r>
            <a:r>
              <a:rPr lang="en-US" sz="3200" b="1" dirty="0">
                <a:solidFill>
                  <a:srgbClr val="0000CC"/>
                </a:solidFill>
                <a:latin typeface="Calibri" panose="020F0502020204030204" pitchFamily="34" charset="0"/>
              </a:rPr>
              <a:t>I guarded</a:t>
            </a:r>
            <a:r>
              <a:rPr lang="en-US" sz="3200" dirty="0">
                <a:latin typeface="Calibri" panose="020F0502020204030204" pitchFamily="34" charset="0"/>
              </a:rPr>
              <a:t> them and not one of them perished but the son of perdition, so that the Scripture would be fulfilled.”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2022741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17:24</a:t>
            </a:r>
          </a:p>
          <a:p>
            <a:pPr algn="just">
              <a:spcAft>
                <a:spcPts val="1000"/>
              </a:spcAft>
            </a:pPr>
            <a:r>
              <a:rPr lang="en-US" sz="3200" dirty="0">
                <a:latin typeface="Calibri" panose="020F0502020204030204" pitchFamily="34" charset="0"/>
              </a:rPr>
              <a:t>“</a:t>
            </a:r>
            <a:r>
              <a:rPr lang="en-US" sz="3200" b="1" dirty="0">
                <a:solidFill>
                  <a:srgbClr val="0000CC"/>
                </a:solidFill>
                <a:latin typeface="Calibri" panose="020F0502020204030204" pitchFamily="34" charset="0"/>
              </a:rPr>
              <a:t>Father, I desire that they also, whom You have given Me, be with Me where I am</a:t>
            </a:r>
            <a:r>
              <a:rPr lang="en-US" sz="3200" dirty="0">
                <a:latin typeface="Calibri" panose="020F0502020204030204" pitchFamily="34" charset="0"/>
              </a:rPr>
              <a:t>, so that they may see My glory which You have given Me, for You loved Me before the foundation of the world.”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452754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17:11</a:t>
            </a:r>
          </a:p>
          <a:p>
            <a:pPr algn="just"/>
            <a:r>
              <a:rPr lang="en-US" sz="3200" dirty="0">
                <a:latin typeface="Calibri" panose="020F0502020204030204" pitchFamily="34" charset="0"/>
              </a:rPr>
              <a:t>“I am no longer in the world; and yet they themselves are in the world, and I come to You. Holy Father, </a:t>
            </a:r>
            <a:r>
              <a:rPr lang="en-US" sz="3200" b="1" dirty="0">
                <a:solidFill>
                  <a:srgbClr val="0000CC"/>
                </a:solidFill>
                <a:latin typeface="Calibri" panose="020F0502020204030204" pitchFamily="34" charset="0"/>
              </a:rPr>
              <a:t>keep them in Your name</a:t>
            </a:r>
            <a:r>
              <a:rPr lang="en-US" sz="3200" dirty="0">
                <a:latin typeface="Calibri" panose="020F0502020204030204" pitchFamily="34" charset="0"/>
              </a:rPr>
              <a:t>, the name which You have given Me, that they may be one even as We are.”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2157555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17:15-16</a:t>
            </a:r>
          </a:p>
          <a:p>
            <a:pPr algn="just"/>
            <a:r>
              <a:rPr lang="en-US" sz="3200" dirty="0">
                <a:latin typeface="Calibri" panose="020F0502020204030204" pitchFamily="34" charset="0"/>
              </a:rPr>
              <a:t>“</a:t>
            </a:r>
            <a:r>
              <a:rPr lang="en-US" sz="3200" baseline="30000" dirty="0">
                <a:latin typeface="Calibri" panose="020F0502020204030204" pitchFamily="34" charset="0"/>
              </a:rPr>
              <a:t>15</a:t>
            </a:r>
            <a:r>
              <a:rPr lang="en-US" sz="3200" dirty="0">
                <a:latin typeface="Calibri" panose="020F0502020204030204" pitchFamily="34" charset="0"/>
              </a:rPr>
              <a:t> I do not ask You to take them out of the world, but to </a:t>
            </a:r>
            <a:r>
              <a:rPr lang="en-US" sz="3200" b="1" dirty="0">
                <a:solidFill>
                  <a:srgbClr val="0000CC"/>
                </a:solidFill>
                <a:latin typeface="Calibri" panose="020F0502020204030204" pitchFamily="34" charset="0"/>
              </a:rPr>
              <a:t>keep them</a:t>
            </a:r>
            <a:r>
              <a:rPr lang="en-US" sz="3200" dirty="0">
                <a:latin typeface="Calibri" panose="020F0502020204030204" pitchFamily="34" charset="0"/>
              </a:rPr>
              <a:t> from the evil one. </a:t>
            </a:r>
            <a:r>
              <a:rPr lang="en-US" sz="3200" baseline="30000" dirty="0">
                <a:latin typeface="Calibri" panose="020F0502020204030204" pitchFamily="34" charset="0"/>
              </a:rPr>
              <a:t>16</a:t>
            </a:r>
            <a:r>
              <a:rPr lang="en-US" sz="3200" dirty="0">
                <a:latin typeface="Calibri" panose="020F0502020204030204" pitchFamily="34" charset="0"/>
              </a:rPr>
              <a:t> </a:t>
            </a:r>
            <a:r>
              <a:rPr lang="en-US" sz="3200" b="1" dirty="0">
                <a:solidFill>
                  <a:srgbClr val="0000CC"/>
                </a:solidFill>
                <a:latin typeface="Calibri" panose="020F0502020204030204" pitchFamily="34" charset="0"/>
              </a:rPr>
              <a:t>They are not of the world</a:t>
            </a:r>
            <a:r>
              <a:rPr lang="en-US" sz="3200" dirty="0">
                <a:latin typeface="Calibri" panose="020F0502020204030204" pitchFamily="34" charset="0"/>
              </a:rPr>
              <a:t>, even as I am not of the world.”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117338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292662"/>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17:17</a:t>
            </a:r>
          </a:p>
          <a:p>
            <a:pPr algn="just"/>
            <a:r>
              <a:rPr lang="en-US" sz="3200" dirty="0">
                <a:latin typeface="Calibri" panose="020F0502020204030204" pitchFamily="34" charset="0"/>
              </a:rPr>
              <a:t>“</a:t>
            </a:r>
            <a:r>
              <a:rPr lang="en-US" sz="3200" b="1" dirty="0">
                <a:solidFill>
                  <a:srgbClr val="0000CC"/>
                </a:solidFill>
                <a:latin typeface="Calibri" panose="020F0502020204030204" pitchFamily="34" charset="0"/>
              </a:rPr>
              <a:t>Sanctify them</a:t>
            </a:r>
            <a:r>
              <a:rPr lang="en-US" sz="3200" dirty="0">
                <a:latin typeface="Calibri" panose="020F0502020204030204" pitchFamily="34" charset="0"/>
              </a:rPr>
              <a:t> in the truth; Your word is truth.”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2363732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76998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a:t>
            </a:r>
          </a:p>
          <a:p>
            <a:pPr algn="just">
              <a:spcAft>
                <a:spcPts val="1000"/>
              </a:spcAft>
            </a:pPr>
            <a:r>
              <a:rPr lang="en-US" sz="3200" dirty="0">
                <a:latin typeface="Calibri" panose="020F0502020204030204" pitchFamily="34" charset="0"/>
              </a:rPr>
              <a:t>“For what the Law could not do, weak as it was through the flesh, God did: sending His own Son in the likeness of sinful flesh and as an offering for sin, </a:t>
            </a:r>
            <a:r>
              <a:rPr lang="en-US" sz="3200" b="1" u="sng" dirty="0">
                <a:solidFill>
                  <a:srgbClr val="0000CC"/>
                </a:solidFill>
                <a:latin typeface="Calibri" panose="020F0502020204030204" pitchFamily="34" charset="0"/>
                <a:cs typeface="Calibri" panose="020F0502020204030204" pitchFamily="34" charset="0"/>
              </a:rPr>
              <a:t>He condemned sin in the flesh</a:t>
            </a:r>
            <a:r>
              <a:rPr lang="en-US" sz="3200" dirty="0">
                <a:latin typeface="Calibri" panose="020F0502020204030204" pitchFamily="34" charset="0"/>
              </a:rPr>
              <a:t>,” </a:t>
            </a:r>
          </a:p>
        </p:txBody>
      </p:sp>
      <p:pic>
        <p:nvPicPr>
          <p:cNvPr id="3" name="Picture 2">
            <a:extLst>
              <a:ext uri="{FF2B5EF4-FFF2-40B4-BE49-F238E27FC236}">
                <a16:creationId xmlns:a16="http://schemas.microsoft.com/office/drawing/2014/main" id="{068DB374-394B-4B0C-A8E6-CB56AFB4CB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875082"/>
            <a:ext cx="3048000" cy="2286000"/>
          </a:xfrm>
          <a:prstGeom prst="rect">
            <a:avLst/>
          </a:prstGeom>
          <a:ln>
            <a:solidFill>
              <a:schemeClr val="tx1"/>
            </a:solidFill>
          </a:ln>
        </p:spPr>
      </p:pic>
    </p:spTree>
    <p:extLst>
      <p:ext uri="{BB962C8B-B14F-4D97-AF65-F5344CB8AC3E}">
        <p14:creationId xmlns:p14="http://schemas.microsoft.com/office/powerpoint/2010/main" val="945956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473975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1 Thessalonians 4:3–7</a:t>
            </a:r>
          </a:p>
          <a:p>
            <a:pPr algn="just">
              <a:spcAft>
                <a:spcPts val="1000"/>
              </a:spcAft>
            </a:pPr>
            <a:r>
              <a:rPr lang="en-US" sz="2800" dirty="0">
                <a:latin typeface="Calibri" panose="020F0502020204030204" pitchFamily="34" charset="0"/>
              </a:rPr>
              <a:t>“</a:t>
            </a:r>
            <a:r>
              <a:rPr lang="en-US" sz="2800" baseline="30000" dirty="0">
                <a:latin typeface="Calibri" panose="020F0502020204030204" pitchFamily="34" charset="0"/>
              </a:rPr>
              <a:t>3</a:t>
            </a:r>
            <a:r>
              <a:rPr lang="en-US" sz="2800" dirty="0">
                <a:latin typeface="Calibri" panose="020F0502020204030204" pitchFamily="34" charset="0"/>
              </a:rPr>
              <a:t> For </a:t>
            </a:r>
            <a:r>
              <a:rPr lang="en-US" sz="2800" b="1" dirty="0">
                <a:solidFill>
                  <a:srgbClr val="0000CC"/>
                </a:solidFill>
                <a:latin typeface="Calibri" panose="020F0502020204030204" pitchFamily="34" charset="0"/>
              </a:rPr>
              <a:t>this is the will of God</a:t>
            </a:r>
            <a:r>
              <a:rPr lang="en-US" sz="2800" dirty="0">
                <a:latin typeface="Calibri" panose="020F0502020204030204" pitchFamily="34" charset="0"/>
              </a:rPr>
              <a:t>, </a:t>
            </a:r>
            <a:r>
              <a:rPr lang="en-US" sz="2800" b="1" dirty="0">
                <a:solidFill>
                  <a:srgbClr val="0000CC"/>
                </a:solidFill>
                <a:latin typeface="Calibri" panose="020F0502020204030204" pitchFamily="34" charset="0"/>
              </a:rPr>
              <a:t>your </a:t>
            </a:r>
            <a:r>
              <a:rPr lang="en-US" sz="2800" b="1" u="sng" dirty="0">
                <a:solidFill>
                  <a:srgbClr val="0000CC"/>
                </a:solidFill>
                <a:latin typeface="Calibri" panose="020F0502020204030204" pitchFamily="34" charset="0"/>
              </a:rPr>
              <a:t>sanctification</a:t>
            </a:r>
            <a:r>
              <a:rPr lang="en-US" sz="2800" dirty="0">
                <a:latin typeface="Calibri" panose="020F0502020204030204" pitchFamily="34" charset="0"/>
              </a:rPr>
              <a:t>; </a:t>
            </a:r>
            <a:r>
              <a:rPr lang="en-US" sz="2800" i="1" dirty="0">
                <a:latin typeface="Calibri" panose="020F0502020204030204" pitchFamily="34" charset="0"/>
              </a:rPr>
              <a:t>that is,</a:t>
            </a:r>
            <a:r>
              <a:rPr lang="en-US" sz="2800" dirty="0">
                <a:latin typeface="Calibri" panose="020F0502020204030204" pitchFamily="34" charset="0"/>
              </a:rPr>
              <a:t> that you abstain from sexual immorality; </a:t>
            </a:r>
            <a:r>
              <a:rPr lang="en-US" sz="2800" baseline="30000" dirty="0">
                <a:latin typeface="Calibri" panose="020F0502020204030204" pitchFamily="34" charset="0"/>
              </a:rPr>
              <a:t>4</a:t>
            </a:r>
            <a:r>
              <a:rPr lang="en-US" sz="2800" dirty="0">
                <a:latin typeface="Calibri" panose="020F0502020204030204" pitchFamily="34" charset="0"/>
              </a:rPr>
              <a:t> </a:t>
            </a:r>
            <a:r>
              <a:rPr lang="en-US" sz="2800" b="1" dirty="0">
                <a:solidFill>
                  <a:srgbClr val="0000CC"/>
                </a:solidFill>
                <a:latin typeface="Calibri" panose="020F0502020204030204" pitchFamily="34" charset="0"/>
              </a:rPr>
              <a:t>that each of you know how to possess his own vessel in </a:t>
            </a:r>
            <a:r>
              <a:rPr lang="en-US" sz="2800" b="1" u="sng" dirty="0">
                <a:solidFill>
                  <a:srgbClr val="0000CC"/>
                </a:solidFill>
                <a:latin typeface="Calibri" panose="020F0502020204030204" pitchFamily="34" charset="0"/>
              </a:rPr>
              <a:t>sanctification</a:t>
            </a:r>
            <a:r>
              <a:rPr lang="en-US" sz="2800" b="1" dirty="0">
                <a:solidFill>
                  <a:srgbClr val="0000CC"/>
                </a:solidFill>
                <a:latin typeface="Calibri" panose="020F0502020204030204" pitchFamily="34" charset="0"/>
              </a:rPr>
              <a:t> and honor</a:t>
            </a:r>
            <a:r>
              <a:rPr lang="en-US" sz="2800" dirty="0">
                <a:latin typeface="Calibri" panose="020F0502020204030204" pitchFamily="34" charset="0"/>
              </a:rPr>
              <a:t>, </a:t>
            </a:r>
            <a:r>
              <a:rPr lang="en-US" sz="2800" baseline="30000" dirty="0">
                <a:latin typeface="Calibri" panose="020F0502020204030204" pitchFamily="34" charset="0"/>
              </a:rPr>
              <a:t>5</a:t>
            </a:r>
            <a:r>
              <a:rPr lang="en-US" sz="2800" dirty="0">
                <a:latin typeface="Calibri" panose="020F0502020204030204" pitchFamily="34" charset="0"/>
              </a:rPr>
              <a:t> not in lustful passion, like the Gentiles who do not know God; </a:t>
            </a:r>
            <a:r>
              <a:rPr lang="en-US" sz="2800" baseline="30000" dirty="0">
                <a:latin typeface="Calibri" panose="020F0502020204030204" pitchFamily="34" charset="0"/>
              </a:rPr>
              <a:t>6</a:t>
            </a:r>
            <a:r>
              <a:rPr lang="en-US" sz="2800" dirty="0">
                <a:latin typeface="Calibri" panose="020F0502020204030204" pitchFamily="34" charset="0"/>
              </a:rPr>
              <a:t> </a:t>
            </a:r>
            <a:r>
              <a:rPr lang="en-US" sz="2800" i="1" dirty="0">
                <a:latin typeface="Calibri" panose="020F0502020204030204" pitchFamily="34" charset="0"/>
              </a:rPr>
              <a:t>and</a:t>
            </a:r>
            <a:r>
              <a:rPr lang="en-US" sz="2800" dirty="0">
                <a:latin typeface="Calibri" panose="020F0502020204030204" pitchFamily="34" charset="0"/>
              </a:rPr>
              <a:t> that no man transgress and defraud his brother in the matter because the Lord is </a:t>
            </a:r>
            <a:r>
              <a:rPr lang="en-US" sz="2800" i="1" dirty="0">
                <a:latin typeface="Calibri" panose="020F0502020204030204" pitchFamily="34" charset="0"/>
              </a:rPr>
              <a:t>the</a:t>
            </a:r>
            <a:r>
              <a:rPr lang="en-US" sz="2800" dirty="0">
                <a:latin typeface="Calibri" panose="020F0502020204030204" pitchFamily="34" charset="0"/>
              </a:rPr>
              <a:t> avenger in all these things, just as we also told you before and solemnly warned </a:t>
            </a:r>
            <a:r>
              <a:rPr lang="en-US" sz="2800" i="1" dirty="0">
                <a:latin typeface="Calibri" panose="020F0502020204030204" pitchFamily="34" charset="0"/>
              </a:rPr>
              <a:t>you.</a:t>
            </a:r>
            <a:r>
              <a:rPr lang="en-US" sz="2800" dirty="0">
                <a:latin typeface="Calibri" panose="020F0502020204030204" pitchFamily="34" charset="0"/>
              </a:rPr>
              <a:t> </a:t>
            </a:r>
            <a:r>
              <a:rPr lang="en-US" sz="2800" baseline="30000" dirty="0">
                <a:latin typeface="Calibri" panose="020F0502020204030204" pitchFamily="34" charset="0"/>
              </a:rPr>
              <a:t>7</a:t>
            </a:r>
            <a:r>
              <a:rPr lang="en-US" sz="2800" dirty="0">
                <a:latin typeface="Calibri" panose="020F0502020204030204" pitchFamily="34" charset="0"/>
              </a:rPr>
              <a:t> </a:t>
            </a:r>
            <a:r>
              <a:rPr lang="en-US" sz="2800" b="1" dirty="0">
                <a:solidFill>
                  <a:srgbClr val="0000CC"/>
                </a:solidFill>
                <a:latin typeface="Calibri" panose="020F0502020204030204" pitchFamily="34" charset="0"/>
              </a:rPr>
              <a:t>For God has not called us for the purpose of impurity, but in </a:t>
            </a:r>
            <a:r>
              <a:rPr lang="en-US" sz="2800" b="1" u="sng" dirty="0">
                <a:solidFill>
                  <a:srgbClr val="0000CC"/>
                </a:solidFill>
                <a:latin typeface="Calibri" panose="020F0502020204030204" pitchFamily="34" charset="0"/>
              </a:rPr>
              <a:t>sanctification</a:t>
            </a:r>
            <a:r>
              <a:rPr lang="en-US" sz="2800" dirty="0">
                <a:latin typeface="Calibri" panose="020F0502020204030204" pitchFamily="34" charset="0"/>
              </a:rPr>
              <a:t>.” </a:t>
            </a:r>
          </a:p>
        </p:txBody>
      </p:sp>
    </p:spTree>
    <p:extLst>
      <p:ext uri="{BB962C8B-B14F-4D97-AF65-F5344CB8AC3E}">
        <p14:creationId xmlns:p14="http://schemas.microsoft.com/office/powerpoint/2010/main" val="16070977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17:9</a:t>
            </a:r>
          </a:p>
          <a:p>
            <a:pPr algn="just"/>
            <a:r>
              <a:rPr lang="en-US" sz="3200" dirty="0">
                <a:latin typeface="Calibri" panose="020F0502020204030204" pitchFamily="34" charset="0"/>
              </a:rPr>
              <a:t>“I ask on their behalf; </a:t>
            </a:r>
            <a:r>
              <a:rPr lang="en-US" sz="3200" b="1" dirty="0">
                <a:solidFill>
                  <a:srgbClr val="0000CC"/>
                </a:solidFill>
                <a:latin typeface="Calibri" panose="020F0502020204030204" pitchFamily="34" charset="0"/>
              </a:rPr>
              <a:t>I </a:t>
            </a:r>
            <a:r>
              <a:rPr lang="en-US" sz="3200" b="1" u="sng" dirty="0">
                <a:solidFill>
                  <a:srgbClr val="0000CC"/>
                </a:solidFill>
                <a:latin typeface="Calibri" panose="020F0502020204030204" pitchFamily="34" charset="0"/>
              </a:rPr>
              <a:t>do not ask</a:t>
            </a:r>
            <a:r>
              <a:rPr lang="en-US" sz="3200" b="1" dirty="0">
                <a:solidFill>
                  <a:srgbClr val="0000CC"/>
                </a:solidFill>
                <a:latin typeface="Calibri" panose="020F0502020204030204" pitchFamily="34" charset="0"/>
              </a:rPr>
              <a:t> on behalf of the </a:t>
            </a:r>
            <a:r>
              <a:rPr lang="en-US" sz="3200" b="1" u="sng" dirty="0">
                <a:solidFill>
                  <a:srgbClr val="0000CC"/>
                </a:solidFill>
                <a:latin typeface="Calibri" panose="020F0502020204030204" pitchFamily="34" charset="0"/>
              </a:rPr>
              <a:t>world</a:t>
            </a:r>
            <a:r>
              <a:rPr lang="en-US" sz="3200" dirty="0">
                <a:latin typeface="Calibri" panose="020F0502020204030204" pitchFamily="34" charset="0"/>
              </a:rPr>
              <a:t>, but of </a:t>
            </a:r>
            <a:r>
              <a:rPr lang="en-US" sz="3200" b="1" u="sng" dirty="0">
                <a:solidFill>
                  <a:srgbClr val="0000CC"/>
                </a:solidFill>
                <a:latin typeface="Calibri" panose="020F0502020204030204" pitchFamily="34" charset="0"/>
              </a:rPr>
              <a:t>those whom You have given Me</a:t>
            </a:r>
            <a:r>
              <a:rPr lang="en-US" sz="3200" dirty="0">
                <a:latin typeface="Calibri" panose="020F0502020204030204" pitchFamily="34" charset="0"/>
              </a:rPr>
              <a:t>; for they are Yours.” </a:t>
            </a:r>
          </a:p>
        </p:txBody>
      </p:sp>
      <p:pic>
        <p:nvPicPr>
          <p:cNvPr id="4" name="Picture 3">
            <a:extLst>
              <a:ext uri="{FF2B5EF4-FFF2-40B4-BE49-F238E27FC236}">
                <a16:creationId xmlns:a16="http://schemas.microsoft.com/office/drawing/2014/main" id="{C59236B9-DC9E-4388-B041-43F61ED9B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1882" y="2842835"/>
            <a:ext cx="1880237" cy="2286000"/>
          </a:xfrm>
          <a:prstGeom prst="rect">
            <a:avLst/>
          </a:prstGeom>
        </p:spPr>
      </p:pic>
    </p:spTree>
    <p:extLst>
      <p:ext uri="{BB962C8B-B14F-4D97-AF65-F5344CB8AC3E}">
        <p14:creationId xmlns:p14="http://schemas.microsoft.com/office/powerpoint/2010/main" val="2590001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424731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1 Timothy 2:1–4</a:t>
            </a:r>
          </a:p>
          <a:p>
            <a:pPr algn="just">
              <a:spcAft>
                <a:spcPts val="1000"/>
              </a:spcAft>
            </a:pPr>
            <a:r>
              <a:rPr lang="en-US" sz="3200" dirty="0">
                <a:latin typeface="Calibri" panose="020F0502020204030204" pitchFamily="34" charset="0"/>
              </a:rPr>
              <a:t>“</a:t>
            </a:r>
            <a:r>
              <a:rPr lang="en-US" sz="2800" baseline="30000" dirty="0">
                <a:latin typeface="Calibri" panose="020F0502020204030204" pitchFamily="34" charset="0"/>
              </a:rPr>
              <a:t>1</a:t>
            </a:r>
            <a:r>
              <a:rPr lang="en-US" sz="2800" dirty="0">
                <a:latin typeface="Calibri" panose="020F0502020204030204" pitchFamily="34" charset="0"/>
              </a:rPr>
              <a:t> </a:t>
            </a:r>
            <a:r>
              <a:rPr lang="en-US" sz="3200" dirty="0">
                <a:latin typeface="Calibri" panose="020F0502020204030204" pitchFamily="34" charset="0"/>
              </a:rPr>
              <a:t>First of all, then, </a:t>
            </a:r>
            <a:r>
              <a:rPr lang="en-US" sz="3200" b="1" dirty="0">
                <a:solidFill>
                  <a:srgbClr val="0000CC"/>
                </a:solidFill>
                <a:latin typeface="Calibri" panose="020F0502020204030204" pitchFamily="34" charset="0"/>
              </a:rPr>
              <a:t>I urge that entreaties and </a:t>
            </a:r>
            <a:r>
              <a:rPr lang="en-US" sz="3200" b="1" i="1" dirty="0">
                <a:solidFill>
                  <a:srgbClr val="0000CC"/>
                </a:solidFill>
                <a:latin typeface="Calibri" panose="020F0502020204030204" pitchFamily="34" charset="0"/>
              </a:rPr>
              <a:t>prayers</a:t>
            </a:r>
            <a:r>
              <a:rPr lang="en-US" sz="3200" b="1" dirty="0">
                <a:solidFill>
                  <a:srgbClr val="0000CC"/>
                </a:solidFill>
                <a:latin typeface="Calibri" panose="020F0502020204030204" pitchFamily="34" charset="0"/>
              </a:rPr>
              <a:t>, petitions </a:t>
            </a:r>
            <a:r>
              <a:rPr lang="en-US" sz="3200" b="1" i="1" dirty="0">
                <a:solidFill>
                  <a:srgbClr val="0000CC"/>
                </a:solidFill>
                <a:latin typeface="Calibri" panose="020F0502020204030204" pitchFamily="34" charset="0"/>
              </a:rPr>
              <a:t>and</a:t>
            </a:r>
            <a:r>
              <a:rPr lang="en-US" sz="3200" b="1" dirty="0">
                <a:solidFill>
                  <a:srgbClr val="0000CC"/>
                </a:solidFill>
                <a:latin typeface="Calibri" panose="020F0502020204030204" pitchFamily="34" charset="0"/>
              </a:rPr>
              <a:t> thanksgivings, be made on behalf of all men</a:t>
            </a:r>
            <a:r>
              <a:rPr lang="en-US" sz="3200" dirty="0">
                <a:latin typeface="Calibri" panose="020F0502020204030204" pitchFamily="34" charset="0"/>
              </a:rPr>
              <a:t>,</a:t>
            </a:r>
            <a:r>
              <a:rPr lang="en-US" sz="2800" dirty="0">
                <a:latin typeface="Calibri" panose="020F0502020204030204" pitchFamily="34" charset="0"/>
              </a:rPr>
              <a:t> </a:t>
            </a:r>
            <a:r>
              <a:rPr lang="en-US" sz="2800" baseline="30000" dirty="0">
                <a:latin typeface="Calibri" panose="020F0502020204030204" pitchFamily="34" charset="0"/>
              </a:rPr>
              <a:t>2</a:t>
            </a:r>
            <a:r>
              <a:rPr lang="en-US" sz="2800" dirty="0">
                <a:latin typeface="Calibri" panose="020F0502020204030204" pitchFamily="34" charset="0"/>
              </a:rPr>
              <a:t> </a:t>
            </a:r>
            <a:r>
              <a:rPr lang="en-US" sz="3200" dirty="0">
                <a:latin typeface="Calibri" panose="020F0502020204030204" pitchFamily="34" charset="0"/>
              </a:rPr>
              <a:t>for kings and all who are in authority, so that we may lead a tranquil and quiet life in all godliness and dignity.</a:t>
            </a:r>
            <a:r>
              <a:rPr lang="en-US" sz="2800" dirty="0">
                <a:latin typeface="Calibri" panose="020F0502020204030204" pitchFamily="34" charset="0"/>
              </a:rPr>
              <a:t> </a:t>
            </a:r>
            <a:r>
              <a:rPr lang="en-US" sz="2800" baseline="30000" dirty="0">
                <a:latin typeface="Calibri" panose="020F0502020204030204" pitchFamily="34" charset="0"/>
              </a:rPr>
              <a:t>3</a:t>
            </a:r>
            <a:r>
              <a:rPr lang="en-US" sz="2800" dirty="0">
                <a:latin typeface="Calibri" panose="020F0502020204030204" pitchFamily="34" charset="0"/>
              </a:rPr>
              <a:t> </a:t>
            </a:r>
            <a:r>
              <a:rPr lang="en-US" sz="3200" b="1" dirty="0">
                <a:solidFill>
                  <a:srgbClr val="0000CC"/>
                </a:solidFill>
                <a:latin typeface="Calibri" panose="020F0502020204030204" pitchFamily="34" charset="0"/>
              </a:rPr>
              <a:t>This is good and acceptable in the sight of God our Savior,</a:t>
            </a:r>
            <a:r>
              <a:rPr lang="en-US" sz="2800" dirty="0">
                <a:latin typeface="Calibri" panose="020F0502020204030204" pitchFamily="34" charset="0"/>
              </a:rPr>
              <a:t> </a:t>
            </a:r>
            <a:r>
              <a:rPr lang="en-US" sz="2800" baseline="30000" dirty="0">
                <a:latin typeface="Calibri" panose="020F0502020204030204" pitchFamily="34" charset="0"/>
              </a:rPr>
              <a:t>4</a:t>
            </a:r>
            <a:r>
              <a:rPr lang="en-US" sz="2800" dirty="0">
                <a:latin typeface="Calibri" panose="020F0502020204030204" pitchFamily="34" charset="0"/>
              </a:rPr>
              <a:t> </a:t>
            </a:r>
            <a:r>
              <a:rPr lang="en-US" sz="3200" b="1" u="sng" dirty="0">
                <a:solidFill>
                  <a:srgbClr val="0000CC"/>
                </a:solidFill>
                <a:latin typeface="Calibri" panose="020F0502020204030204" pitchFamily="34" charset="0"/>
              </a:rPr>
              <a:t>who desires all men to be saved </a:t>
            </a:r>
            <a:r>
              <a:rPr lang="en-US" sz="3200" dirty="0">
                <a:latin typeface="Calibri" panose="020F0502020204030204" pitchFamily="34" charset="0"/>
              </a:rPr>
              <a:t>and to come to the knowledge of the truth.”</a:t>
            </a:r>
            <a:r>
              <a:rPr lang="en-US" sz="2800" dirty="0">
                <a:latin typeface="Calibri" panose="020F0502020204030204" pitchFamily="34" charset="0"/>
              </a:rPr>
              <a:t> </a:t>
            </a:r>
          </a:p>
        </p:txBody>
      </p:sp>
    </p:spTree>
    <p:extLst>
      <p:ext uri="{BB962C8B-B14F-4D97-AF65-F5344CB8AC3E}">
        <p14:creationId xmlns:p14="http://schemas.microsoft.com/office/powerpoint/2010/main" val="3879550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John 3:16</a:t>
            </a:r>
          </a:p>
          <a:p>
            <a:pPr algn="just">
              <a:spcAft>
                <a:spcPts val="1000"/>
              </a:spcAft>
            </a:pPr>
            <a:r>
              <a:rPr lang="en-US" sz="3200" dirty="0">
                <a:latin typeface="Calibri" panose="020F0502020204030204" pitchFamily="34" charset="0"/>
              </a:rPr>
              <a:t>“</a:t>
            </a:r>
            <a:r>
              <a:rPr lang="en-US" sz="3200" b="1" dirty="0">
                <a:solidFill>
                  <a:srgbClr val="0000CC"/>
                </a:solidFill>
                <a:latin typeface="Calibri" panose="020F0502020204030204" pitchFamily="34" charset="0"/>
              </a:rPr>
              <a:t>For God so loved the world</a:t>
            </a:r>
            <a:r>
              <a:rPr lang="en-US" sz="3200" dirty="0">
                <a:latin typeface="Calibri" panose="020F0502020204030204" pitchFamily="34" charset="0"/>
              </a:rPr>
              <a:t>, that He gave His only begotten Son, that whoever believes in Him shall not perish, but have eternal life.” </a:t>
            </a:r>
          </a:p>
        </p:txBody>
      </p:sp>
      <p:pic>
        <p:nvPicPr>
          <p:cNvPr id="3" name="Picture 2">
            <a:extLst>
              <a:ext uri="{FF2B5EF4-FFF2-40B4-BE49-F238E27FC236}">
                <a16:creationId xmlns:a16="http://schemas.microsoft.com/office/drawing/2014/main" id="{CE48A397-B8AB-4462-81C8-DC25187D9E87}"/>
              </a:ext>
            </a:extLst>
          </p:cNvPr>
          <p:cNvPicPr>
            <a:picLocks noChangeAspect="1"/>
          </p:cNvPicPr>
          <p:nvPr/>
        </p:nvPicPr>
        <p:blipFill>
          <a:blip r:embed="rId3"/>
          <a:stretch>
            <a:fillRect/>
          </a:stretch>
        </p:blipFill>
        <p:spPr>
          <a:xfrm>
            <a:off x="3319462" y="2278926"/>
            <a:ext cx="2505075" cy="2857500"/>
          </a:xfrm>
          <a:prstGeom prst="rect">
            <a:avLst/>
          </a:prstGeom>
        </p:spPr>
      </p:pic>
    </p:spTree>
    <p:extLst>
      <p:ext uri="{BB962C8B-B14F-4D97-AF65-F5344CB8AC3E}">
        <p14:creationId xmlns:p14="http://schemas.microsoft.com/office/powerpoint/2010/main" val="3667420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40578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1 Timothy 2:5</a:t>
            </a:r>
          </a:p>
          <a:p>
            <a:pPr algn="just">
              <a:spcAft>
                <a:spcPts val="1000"/>
              </a:spcAft>
            </a:pPr>
            <a:r>
              <a:rPr lang="en-US" sz="3200" dirty="0">
                <a:latin typeface="Calibri" panose="020F0502020204030204" pitchFamily="34" charset="0"/>
              </a:rPr>
              <a:t>“For there is </a:t>
            </a:r>
            <a:r>
              <a:rPr lang="en-US" sz="3200" b="1" dirty="0">
                <a:solidFill>
                  <a:srgbClr val="0000CC"/>
                </a:solidFill>
                <a:latin typeface="Calibri" panose="020F0502020204030204" pitchFamily="34" charset="0"/>
              </a:rPr>
              <a:t>one God, </a:t>
            </a:r>
            <a:r>
              <a:rPr lang="en-US" sz="3200" dirty="0">
                <a:latin typeface="Calibri" panose="020F0502020204030204" pitchFamily="34" charset="0"/>
              </a:rPr>
              <a:t>and</a:t>
            </a:r>
            <a:r>
              <a:rPr lang="en-US" sz="3200" b="1" dirty="0">
                <a:solidFill>
                  <a:srgbClr val="0000CC"/>
                </a:solidFill>
                <a:latin typeface="Calibri" panose="020F0502020204030204" pitchFamily="34" charset="0"/>
              </a:rPr>
              <a:t> </a:t>
            </a:r>
            <a:r>
              <a:rPr lang="en-US" sz="3200" b="1" u="sng" dirty="0">
                <a:solidFill>
                  <a:srgbClr val="0000CC"/>
                </a:solidFill>
                <a:latin typeface="Calibri" panose="020F0502020204030204" pitchFamily="34" charset="0"/>
              </a:rPr>
              <a:t>one mediator</a:t>
            </a:r>
            <a:r>
              <a:rPr lang="en-US" sz="3200" b="1" dirty="0">
                <a:solidFill>
                  <a:srgbClr val="0000CC"/>
                </a:solidFill>
                <a:latin typeface="Calibri" panose="020F0502020204030204" pitchFamily="34" charset="0"/>
              </a:rPr>
              <a:t> </a:t>
            </a:r>
            <a:r>
              <a:rPr lang="en-US" sz="3200" dirty="0">
                <a:latin typeface="Calibri" panose="020F0502020204030204" pitchFamily="34" charset="0"/>
              </a:rPr>
              <a:t>also between God and men, </a:t>
            </a:r>
            <a:r>
              <a:rPr lang="en-US" sz="3200" b="1" dirty="0">
                <a:solidFill>
                  <a:srgbClr val="0000CC"/>
                </a:solidFill>
                <a:latin typeface="Calibri" panose="020F0502020204030204" pitchFamily="34" charset="0"/>
              </a:rPr>
              <a:t>the man Christ Jesus…”</a:t>
            </a:r>
          </a:p>
          <a:p>
            <a:pPr algn="just">
              <a:spcAft>
                <a:spcPts val="1000"/>
              </a:spcAft>
            </a:pPr>
            <a:endParaRPr lang="en-US" sz="3200" dirty="0">
              <a:latin typeface="Calibri" panose="020F0502020204030204" pitchFamily="34" charset="0"/>
            </a:endParaRPr>
          </a:p>
        </p:txBody>
      </p:sp>
      <p:pic>
        <p:nvPicPr>
          <p:cNvPr id="4" name="Picture 3">
            <a:extLst>
              <a:ext uri="{FF2B5EF4-FFF2-40B4-BE49-F238E27FC236}">
                <a16:creationId xmlns:a16="http://schemas.microsoft.com/office/drawing/2014/main" id="{58AF74A4-FC41-446A-BC4E-106F2FB4CB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286000"/>
            <a:ext cx="3048000" cy="2286000"/>
          </a:xfrm>
          <a:prstGeom prst="rect">
            <a:avLst/>
          </a:prstGeom>
        </p:spPr>
      </p:pic>
    </p:spTree>
    <p:extLst>
      <p:ext uri="{BB962C8B-B14F-4D97-AF65-F5344CB8AC3E}">
        <p14:creationId xmlns:p14="http://schemas.microsoft.com/office/powerpoint/2010/main" val="23027619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1 John 2:1</a:t>
            </a:r>
          </a:p>
          <a:p>
            <a:pPr algn="just"/>
            <a:r>
              <a:rPr lang="en-US" sz="3200" dirty="0">
                <a:latin typeface="Calibri" panose="020F0502020204030204" pitchFamily="34" charset="0"/>
              </a:rPr>
              <a:t>“My little children, I am writing these things to you so that you may not sin. And if anyone sins, </a:t>
            </a:r>
            <a:r>
              <a:rPr lang="en-US" sz="3200" b="1" dirty="0">
                <a:solidFill>
                  <a:srgbClr val="0000CC"/>
                </a:solidFill>
                <a:latin typeface="Calibri" panose="020F0502020204030204" pitchFamily="34" charset="0"/>
              </a:rPr>
              <a:t>we have an Advocate with the Father, Jesus Christ the righteous</a:t>
            </a:r>
            <a:r>
              <a:rPr lang="en-US" sz="3200" dirty="0">
                <a:latin typeface="Calibri" panose="020F0502020204030204" pitchFamily="34" charset="0"/>
              </a:rPr>
              <a:t>” </a:t>
            </a:r>
          </a:p>
        </p:txBody>
      </p:sp>
      <p:pic>
        <p:nvPicPr>
          <p:cNvPr id="3" name="Picture 2">
            <a:extLst>
              <a:ext uri="{FF2B5EF4-FFF2-40B4-BE49-F238E27FC236}">
                <a16:creationId xmlns:a16="http://schemas.microsoft.com/office/drawing/2014/main" id="{7C8D1652-4211-47C4-BA89-A52CFA44ADF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2190750" y="2345344"/>
            <a:ext cx="4762500" cy="2800350"/>
          </a:xfrm>
          <a:prstGeom prst="rect">
            <a:avLst/>
          </a:prstGeom>
        </p:spPr>
      </p:pic>
    </p:spTree>
    <p:extLst>
      <p:ext uri="{BB962C8B-B14F-4D97-AF65-F5344CB8AC3E}">
        <p14:creationId xmlns:p14="http://schemas.microsoft.com/office/powerpoint/2010/main" val="27183250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262432"/>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Luke 22:31-32a</a:t>
            </a:r>
          </a:p>
          <a:p>
            <a:pPr algn="just">
              <a:spcAft>
                <a:spcPts val="1000"/>
              </a:spcAft>
            </a:pPr>
            <a:r>
              <a:rPr lang="en-US" sz="3200" dirty="0">
                <a:latin typeface="Calibri" panose="020F0502020204030204" pitchFamily="34" charset="0"/>
              </a:rPr>
              <a:t>“</a:t>
            </a:r>
            <a:r>
              <a:rPr lang="en-US" sz="2800" baseline="30000" dirty="0">
                <a:latin typeface="Calibri" panose="020F0502020204030204" pitchFamily="34" charset="0"/>
              </a:rPr>
              <a:t>31</a:t>
            </a:r>
            <a:r>
              <a:rPr lang="en-US" sz="2800" dirty="0">
                <a:latin typeface="Calibri" panose="020F0502020204030204" pitchFamily="34" charset="0"/>
              </a:rPr>
              <a:t> </a:t>
            </a:r>
            <a:r>
              <a:rPr lang="en-US" sz="3200" dirty="0">
                <a:latin typeface="Calibri" panose="020F0502020204030204" pitchFamily="34" charset="0"/>
              </a:rPr>
              <a:t>“Simon, Simon, behold, Satan has demanded </a:t>
            </a:r>
            <a:r>
              <a:rPr lang="en-US" sz="3200" i="1" dirty="0">
                <a:latin typeface="Calibri" panose="020F0502020204030204" pitchFamily="34" charset="0"/>
              </a:rPr>
              <a:t>permission</a:t>
            </a:r>
            <a:r>
              <a:rPr lang="en-US" sz="3200" dirty="0">
                <a:latin typeface="Calibri" panose="020F0502020204030204" pitchFamily="34" charset="0"/>
              </a:rPr>
              <a:t> to sift you like wheat;</a:t>
            </a:r>
            <a:r>
              <a:rPr lang="en-US" sz="2800" dirty="0">
                <a:latin typeface="Calibri" panose="020F0502020204030204" pitchFamily="34" charset="0"/>
              </a:rPr>
              <a:t> </a:t>
            </a:r>
            <a:r>
              <a:rPr lang="en-US" sz="2800" baseline="30000" dirty="0">
                <a:latin typeface="Calibri" panose="020F0502020204030204" pitchFamily="34" charset="0"/>
              </a:rPr>
              <a:t>32</a:t>
            </a:r>
            <a:r>
              <a:rPr lang="en-US" sz="2800" dirty="0">
                <a:latin typeface="Calibri" panose="020F0502020204030204" pitchFamily="34" charset="0"/>
              </a:rPr>
              <a:t> </a:t>
            </a:r>
            <a:r>
              <a:rPr lang="en-US" sz="3200" dirty="0">
                <a:latin typeface="Calibri" panose="020F0502020204030204" pitchFamily="34" charset="0"/>
              </a:rPr>
              <a:t>but </a:t>
            </a:r>
            <a:r>
              <a:rPr lang="en-US" sz="3200" b="1" dirty="0">
                <a:solidFill>
                  <a:srgbClr val="0000CC"/>
                </a:solidFill>
                <a:latin typeface="Calibri" panose="020F0502020204030204" pitchFamily="34" charset="0"/>
              </a:rPr>
              <a:t>I have prayed for you</a:t>
            </a:r>
            <a:r>
              <a:rPr lang="en-US" sz="3200" dirty="0">
                <a:latin typeface="Calibri" panose="020F0502020204030204" pitchFamily="34" charset="0"/>
              </a:rPr>
              <a:t>, that your faith may not fail; and you, when once you have turned again, strengthen your brothers.”</a:t>
            </a:r>
            <a:r>
              <a:rPr lang="en-US" sz="2800" dirty="0">
                <a:latin typeface="Calibri" panose="020F0502020204030204" pitchFamily="34" charset="0"/>
              </a:rPr>
              <a:t> </a:t>
            </a:r>
            <a:r>
              <a:rPr lang="en-US" sz="3200" dirty="0">
                <a:latin typeface="Calibri" panose="020F0502020204030204" pitchFamily="34" charset="0"/>
              </a:rPr>
              <a:t> </a:t>
            </a:r>
          </a:p>
        </p:txBody>
      </p:sp>
      <p:pic>
        <p:nvPicPr>
          <p:cNvPr id="4" name="Picture 3">
            <a:extLst>
              <a:ext uri="{FF2B5EF4-FFF2-40B4-BE49-F238E27FC236}">
                <a16:creationId xmlns:a16="http://schemas.microsoft.com/office/drawing/2014/main" id="{997512C0-84A5-4769-88EB-F1AAB77472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5231" y="3262432"/>
            <a:ext cx="2813538" cy="1828800"/>
          </a:xfrm>
          <a:prstGeom prst="rect">
            <a:avLst/>
          </a:prstGeom>
        </p:spPr>
      </p:pic>
    </p:spTree>
    <p:extLst>
      <p:ext uri="{BB962C8B-B14F-4D97-AF65-F5344CB8AC3E}">
        <p14:creationId xmlns:p14="http://schemas.microsoft.com/office/powerpoint/2010/main" val="859735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Outline</a:t>
            </a:r>
          </a:p>
        </p:txBody>
      </p:sp>
      <p:sp>
        <p:nvSpPr>
          <p:cNvPr id="4" name="Rectangle 3">
            <a:extLst>
              <a:ext uri="{FF2B5EF4-FFF2-40B4-BE49-F238E27FC236}">
                <a16:creationId xmlns:a16="http://schemas.microsoft.com/office/drawing/2014/main" id="{25C16A2E-DDF3-44F2-B520-50C58998D4BA}"/>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5" name="Rectangle 3">
            <a:extLst>
              <a:ext uri="{FF2B5EF4-FFF2-40B4-BE49-F238E27FC236}">
                <a16:creationId xmlns:a16="http://schemas.microsoft.com/office/drawing/2014/main" id="{8C291190-E30F-4CA7-87AD-D39801F824A9}"/>
              </a:ext>
            </a:extLst>
          </p:cNvPr>
          <p:cNvSpPr txBox="1">
            <a:spLocks noChangeArrowheads="1"/>
          </p:cNvSpPr>
          <p:nvPr/>
        </p:nvSpPr>
        <p:spPr bwMode="auto">
          <a:xfrm>
            <a:off x="2772864" y="1592580"/>
            <a:ext cx="3598273" cy="327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Introduction</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Exposition</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Romans 8:34</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Hebrew 7:23</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John 17</a:t>
            </a:r>
          </a:p>
          <a:p>
            <a:pPr marL="571500" lvl="1" indent="-571500" defTabSz="914400" fontAlgn="base">
              <a:spcBef>
                <a:spcPct val="0"/>
              </a:spcBef>
              <a:spcAft>
                <a:spcPts val="1200"/>
              </a:spcAft>
              <a:buFont typeface="+mj-lt"/>
              <a:buAutoNum type="romanUcPeriod"/>
              <a:defRPr/>
            </a:pPr>
            <a:r>
              <a:rPr lang="en-US" altLang="en-US" sz="3200" b="1" dirty="0">
                <a:solidFill>
                  <a:srgbClr val="000000"/>
                </a:solidFill>
              </a:rPr>
              <a:t>Conclusion</a:t>
            </a:r>
            <a:endParaRPr kumimoji="0" lang="en-US" alt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02101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357C9E-DEAB-41B1-B836-77DE19988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3676" y="1084885"/>
            <a:ext cx="3956647" cy="4688230"/>
          </a:xfrm>
          <a:prstGeom prst="rect">
            <a:avLst/>
          </a:prstGeom>
        </p:spPr>
      </p:pic>
    </p:spTree>
    <p:extLst>
      <p:ext uri="{BB962C8B-B14F-4D97-AF65-F5344CB8AC3E}">
        <p14:creationId xmlns:p14="http://schemas.microsoft.com/office/powerpoint/2010/main" val="16900048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2277547"/>
          </a:xfrm>
          <a:prstGeom prst="rect">
            <a:avLst/>
          </a:prstGeom>
        </p:spPr>
        <p:txBody>
          <a:bodyPr wrap="square">
            <a:spAutoFit/>
          </a:bodyPr>
          <a:lstStyle/>
          <a:p>
            <a:pPr algn="ctr" fontAlgn="base">
              <a:spcBef>
                <a:spcPct val="0"/>
              </a:spcBef>
              <a:spcAft>
                <a:spcPts val="1200"/>
              </a:spcAft>
              <a:defRPr/>
            </a:pPr>
            <a:r>
              <a:rPr lang="en-US" sz="3600" b="1" dirty="0">
                <a:solidFill>
                  <a:srgbClr val="0000CC"/>
                </a:solidFill>
                <a:latin typeface="Calibri" panose="020F0502020204030204" pitchFamily="34" charset="0"/>
                <a:cs typeface="Calibri" panose="020F0502020204030204" pitchFamily="34" charset="0"/>
              </a:rPr>
              <a:t>Jude 1</a:t>
            </a:r>
          </a:p>
          <a:p>
            <a:pPr algn="just"/>
            <a:r>
              <a:rPr lang="en-US" sz="3200" dirty="0">
                <a:latin typeface="Calibri" panose="020F0502020204030204" pitchFamily="34" charset="0"/>
              </a:rPr>
              <a:t>“Jude, a bond-servant of Jesus Christ, and brother of James, To those who are the called, beloved in God the Father, and </a:t>
            </a:r>
            <a:r>
              <a:rPr lang="en-US" sz="3200" b="1" dirty="0">
                <a:solidFill>
                  <a:srgbClr val="0000CC"/>
                </a:solidFill>
                <a:latin typeface="Calibri" panose="020F0502020204030204" pitchFamily="34" charset="0"/>
              </a:rPr>
              <a:t>kept</a:t>
            </a:r>
            <a:r>
              <a:rPr lang="en-US" sz="3200" dirty="0">
                <a:latin typeface="Calibri" panose="020F0502020204030204" pitchFamily="34" charset="0"/>
              </a:rPr>
              <a:t> for Jesus Christ:”</a:t>
            </a:r>
          </a:p>
        </p:txBody>
      </p:sp>
      <p:pic>
        <p:nvPicPr>
          <p:cNvPr id="3" name="Picture 2">
            <a:extLst>
              <a:ext uri="{FF2B5EF4-FFF2-40B4-BE49-F238E27FC236}">
                <a16:creationId xmlns:a16="http://schemas.microsoft.com/office/drawing/2014/main" id="{220AA4F0-4098-45BF-872E-748E4956F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2362200"/>
            <a:ext cx="2743200" cy="2743200"/>
          </a:xfrm>
          <a:prstGeom prst="rect">
            <a:avLst/>
          </a:prstGeom>
        </p:spPr>
      </p:pic>
    </p:spTree>
    <p:extLst>
      <p:ext uri="{BB962C8B-B14F-4D97-AF65-F5344CB8AC3E}">
        <p14:creationId xmlns:p14="http://schemas.microsoft.com/office/powerpoint/2010/main" val="271980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A07541E-D667-426E-A1E6-E6427A9315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2655" y="1899401"/>
            <a:ext cx="3998691" cy="3200399"/>
          </a:xfrm>
          <a:prstGeom prst="rect">
            <a:avLst/>
          </a:prstGeom>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78510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8:37</a:t>
            </a:r>
          </a:p>
          <a:p>
            <a:pPr algn="just">
              <a:spcAft>
                <a:spcPts val="1000"/>
              </a:spcAft>
            </a:pPr>
            <a:r>
              <a:rPr lang="en-US" sz="3200" dirty="0">
                <a:latin typeface="Calibri" panose="020F0502020204030204" pitchFamily="34" charset="0"/>
              </a:rPr>
              <a:t>“But in all these things we overwhelmingly conquer [</a:t>
            </a:r>
            <a:r>
              <a:rPr lang="en-US" sz="3200" dirty="0" err="1">
                <a:latin typeface="Calibri" panose="020F0502020204030204" pitchFamily="34" charset="0"/>
              </a:rPr>
              <a:t>huper-nikáō</a:t>
            </a:r>
            <a:r>
              <a:rPr lang="en-US" sz="3200" dirty="0">
                <a:latin typeface="Calibri" panose="020F0502020204030204" pitchFamily="34" charset="0"/>
              </a:rPr>
              <a:t>] through Him who loved us.” </a:t>
            </a:r>
          </a:p>
        </p:txBody>
      </p:sp>
      <p:pic>
        <p:nvPicPr>
          <p:cNvPr id="3" name="Picture 2">
            <a:extLst>
              <a:ext uri="{FF2B5EF4-FFF2-40B4-BE49-F238E27FC236}">
                <a16:creationId xmlns:a16="http://schemas.microsoft.com/office/drawing/2014/main" id="{2CF74D05-9B73-42F8-8A25-F3405903F0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72655" y="1899400"/>
            <a:ext cx="3998691" cy="3200400"/>
          </a:xfrm>
          <a:prstGeom prst="rect">
            <a:avLst/>
          </a:prstGeom>
        </p:spPr>
      </p:pic>
    </p:spTree>
    <p:extLst>
      <p:ext uri="{BB962C8B-B14F-4D97-AF65-F5344CB8AC3E}">
        <p14:creationId xmlns:p14="http://schemas.microsoft.com/office/powerpoint/2010/main" val="18052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C0290-A80B-4871-B871-7C2E38A2F7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2277547"/>
          </a:xfrm>
          <a:prstGeom prst="rect">
            <a:avLst/>
          </a:prstGeom>
        </p:spPr>
        <p:txBody>
          <a:bodyPr wrap="square">
            <a:spAutoFit/>
          </a:bodyPr>
          <a:lstStyle/>
          <a:p>
            <a:pPr algn="ctr" fontAlgn="base">
              <a:spcBef>
                <a:spcPct val="0"/>
              </a:spcBef>
              <a:spcAft>
                <a:spcPts val="1200"/>
              </a:spcAft>
              <a:defRPr/>
            </a:pPr>
            <a:r>
              <a:rPr lang="en-US" sz="3600" b="1" dirty="0">
                <a:solidFill>
                  <a:srgbClr val="0000CC"/>
                </a:solidFill>
                <a:latin typeface="Calibri" panose="020F0502020204030204" pitchFamily="34" charset="0"/>
                <a:cs typeface="Calibri" panose="020F0502020204030204" pitchFamily="34" charset="0"/>
              </a:rPr>
              <a:t>Jude 24a</a:t>
            </a:r>
          </a:p>
          <a:p>
            <a:pPr algn="just">
              <a:defRPr/>
            </a:pP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24</a:t>
            </a:r>
            <a:r>
              <a:rPr lang="en-US" sz="3200" dirty="0">
                <a:latin typeface="Calibri" panose="020F0502020204030204" pitchFamily="34" charset="0"/>
                <a:cs typeface="Calibri" panose="020F0502020204030204" pitchFamily="34" charset="0"/>
              </a:rPr>
              <a:t> </a:t>
            </a:r>
            <a:r>
              <a:rPr lang="en-US" sz="3200" b="1" dirty="0">
                <a:solidFill>
                  <a:srgbClr val="0000CC"/>
                </a:solidFill>
                <a:latin typeface="Calibri" panose="020F0502020204030204" pitchFamily="34" charset="0"/>
              </a:rPr>
              <a:t>Now to Him who is able to </a:t>
            </a:r>
            <a:r>
              <a:rPr lang="en-US" sz="3200" b="1" u="sng" dirty="0">
                <a:solidFill>
                  <a:srgbClr val="0000CC"/>
                </a:solidFill>
                <a:latin typeface="Calibri" panose="020F0502020204030204" pitchFamily="34" charset="0"/>
              </a:rPr>
              <a:t>keep you from stumbling</a:t>
            </a:r>
            <a:r>
              <a:rPr lang="en-US" sz="3200" b="1" dirty="0">
                <a:solidFill>
                  <a:srgbClr val="0000CC"/>
                </a:solidFill>
                <a:latin typeface="Calibri" panose="020F0502020204030204" pitchFamily="34" charset="0"/>
              </a:rPr>
              <a:t>, </a:t>
            </a:r>
            <a:r>
              <a:rPr lang="en-US" sz="3200" dirty="0">
                <a:latin typeface="Calibri" panose="020F0502020204030204" pitchFamily="34" charset="0"/>
                <a:cs typeface="Calibri" panose="020F0502020204030204" pitchFamily="34" charset="0"/>
              </a:rPr>
              <a:t>and to make you stand in the presence of His glory blameless with great joy.”</a:t>
            </a:r>
          </a:p>
        </p:txBody>
      </p:sp>
      <p:pic>
        <p:nvPicPr>
          <p:cNvPr id="2" name="Picture 1">
            <a:extLst>
              <a:ext uri="{FF2B5EF4-FFF2-40B4-BE49-F238E27FC236}">
                <a16:creationId xmlns:a16="http://schemas.microsoft.com/office/drawing/2014/main" id="{C0B17175-E92F-4DE5-972F-3790B6C2784B}"/>
              </a:ext>
            </a:extLst>
          </p:cNvPr>
          <p:cNvPicPr>
            <a:picLocks noChangeAspect="1"/>
          </p:cNvPicPr>
          <p:nvPr/>
        </p:nvPicPr>
        <p:blipFill>
          <a:blip r:embed="rId3"/>
          <a:stretch>
            <a:fillRect/>
          </a:stretch>
        </p:blipFill>
        <p:spPr>
          <a:xfrm>
            <a:off x="2743200" y="2383428"/>
            <a:ext cx="3657600"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C0290-A80B-4871-B871-7C2E38A2F7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2277547"/>
          </a:xfrm>
          <a:prstGeom prst="rect">
            <a:avLst/>
          </a:prstGeom>
        </p:spPr>
        <p:txBody>
          <a:bodyPr wrap="square">
            <a:spAutoFit/>
          </a:bodyPr>
          <a:lstStyle/>
          <a:p>
            <a:pPr algn="ctr" fontAlgn="base">
              <a:spcBef>
                <a:spcPct val="0"/>
              </a:spcBef>
              <a:spcAft>
                <a:spcPts val="1200"/>
              </a:spcAft>
              <a:defRPr/>
            </a:pPr>
            <a:r>
              <a:rPr lang="en-US" sz="3600" b="1" dirty="0">
                <a:solidFill>
                  <a:srgbClr val="0000CC"/>
                </a:solidFill>
                <a:latin typeface="Calibri" panose="020F0502020204030204" pitchFamily="34" charset="0"/>
                <a:cs typeface="Calibri" panose="020F0502020204030204" pitchFamily="34" charset="0"/>
              </a:rPr>
              <a:t>Jude 24b</a:t>
            </a:r>
          </a:p>
          <a:p>
            <a:pPr algn="just">
              <a:defRPr/>
            </a:pP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24</a:t>
            </a:r>
            <a:r>
              <a:rPr lang="en-US" sz="3200" dirty="0">
                <a:latin typeface="Calibri" panose="020F0502020204030204" pitchFamily="34" charset="0"/>
                <a:cs typeface="Calibri" panose="020F0502020204030204" pitchFamily="34" charset="0"/>
              </a:rPr>
              <a:t> Now to Him who is able to keep you from stumbling, and </a:t>
            </a:r>
            <a:r>
              <a:rPr lang="en-US" sz="3200" b="1" u="sng" dirty="0">
                <a:solidFill>
                  <a:srgbClr val="0000CC"/>
                </a:solidFill>
                <a:latin typeface="Calibri" panose="020F0502020204030204" pitchFamily="34" charset="0"/>
              </a:rPr>
              <a:t>to make you stand</a:t>
            </a:r>
            <a:r>
              <a:rPr lang="en-US" sz="3200" b="1" dirty="0">
                <a:solidFill>
                  <a:srgbClr val="0000CC"/>
                </a:solidFill>
                <a:latin typeface="Calibri" panose="020F0502020204030204" pitchFamily="34" charset="0"/>
              </a:rPr>
              <a:t> in the presence of His glory blameless with great joy</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183ECB76-C608-4545-AC79-50FED84F97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1376" y="2294454"/>
            <a:ext cx="4241249" cy="2743200"/>
          </a:xfrm>
          <a:prstGeom prst="rect">
            <a:avLst/>
          </a:prstGeom>
        </p:spPr>
      </p:pic>
    </p:spTree>
    <p:extLst>
      <p:ext uri="{BB962C8B-B14F-4D97-AF65-F5344CB8AC3E}">
        <p14:creationId xmlns:p14="http://schemas.microsoft.com/office/powerpoint/2010/main" val="185005704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215504-91E1-4535-BE10-F5BD672E07EF}"/>
              </a:ext>
            </a:extLst>
          </p:cNvPr>
          <p:cNvPicPr>
            <a:picLocks noChangeAspect="1"/>
          </p:cNvPicPr>
          <p:nvPr/>
        </p:nvPicPr>
        <p:blipFill>
          <a:blip r:embed="rId2"/>
          <a:stretch>
            <a:fillRect/>
          </a:stretch>
        </p:blipFill>
        <p:spPr>
          <a:xfrm>
            <a:off x="0" y="0"/>
            <a:ext cx="9144000" cy="6857999"/>
          </a:xfrm>
          <a:prstGeom prst="rect">
            <a:avLst/>
          </a:prstGeom>
        </p:spPr>
      </p:pic>
      <p:sp>
        <p:nvSpPr>
          <p:cNvPr id="4" name="Rectangle 3">
            <a:extLst>
              <a:ext uri="{FF2B5EF4-FFF2-40B4-BE49-F238E27FC236}">
                <a16:creationId xmlns:a16="http://schemas.microsoft.com/office/drawing/2014/main" id="{359FFBFD-DF68-44D7-8F2F-911B1731D154}"/>
              </a:ext>
            </a:extLst>
          </p:cNvPr>
          <p:cNvSpPr/>
          <p:nvPr/>
        </p:nvSpPr>
        <p:spPr>
          <a:xfrm>
            <a:off x="0" y="0"/>
            <a:ext cx="9144000" cy="2465931"/>
          </a:xfrm>
          <a:prstGeom prst="rect">
            <a:avLst/>
          </a:prstGeom>
        </p:spPr>
        <p:txBody>
          <a:bodyPr wrap="square">
            <a:spAutoFit/>
          </a:bodyPr>
          <a:lstStyle/>
          <a:p>
            <a:pPr algn="ctr" fontAlgn="base">
              <a:spcBef>
                <a:spcPct val="0"/>
              </a:spcBef>
              <a:spcAft>
                <a:spcPts val="1200"/>
              </a:spcAft>
              <a:defRPr/>
            </a:pPr>
            <a:r>
              <a:rPr lang="en-US" sz="3600" b="1" dirty="0">
                <a:solidFill>
                  <a:srgbClr val="0000CC"/>
                </a:solidFill>
                <a:latin typeface="Calibri" panose="020F0502020204030204" pitchFamily="34" charset="0"/>
                <a:cs typeface="Calibri" panose="020F0502020204030204" pitchFamily="34" charset="0"/>
              </a:rPr>
              <a:t>Ephesians 2:8–9</a:t>
            </a:r>
          </a:p>
          <a:p>
            <a:pPr algn="just" fontAlgn="base">
              <a:lnSpc>
                <a:spcPct val="115000"/>
              </a:lnSpc>
              <a:spcBef>
                <a:spcPct val="0"/>
              </a:spcBef>
              <a:spcAft>
                <a:spcPts val="1200"/>
              </a:spcAft>
              <a:defRPr/>
            </a:pPr>
            <a:r>
              <a:rPr lang="en-US" sz="3200" dirty="0">
                <a:latin typeface="Calibri" panose="020F0502020204030204" pitchFamily="34" charset="0"/>
                <a:cs typeface="Calibri" panose="020F0502020204030204" pitchFamily="34" charset="0"/>
              </a:rPr>
              <a:t>“</a:t>
            </a:r>
            <a:r>
              <a:rPr lang="en-US" sz="2800" baseline="30000" dirty="0">
                <a:latin typeface="Calibri" panose="020F0502020204030204" pitchFamily="34" charset="0"/>
              </a:rPr>
              <a:t>8</a:t>
            </a:r>
            <a:r>
              <a:rPr lang="en-US" sz="2800" dirty="0">
                <a:latin typeface="Calibri" panose="020F0502020204030204" pitchFamily="34" charset="0"/>
              </a:rPr>
              <a:t> </a:t>
            </a:r>
            <a:r>
              <a:rPr lang="en-US" sz="3200" dirty="0">
                <a:latin typeface="Calibri" panose="020F0502020204030204" pitchFamily="34" charset="0"/>
              </a:rPr>
              <a:t>For </a:t>
            </a:r>
            <a:r>
              <a:rPr lang="en-US" sz="3200" b="1" u="sng" dirty="0">
                <a:solidFill>
                  <a:srgbClr val="0000CC"/>
                </a:solidFill>
                <a:latin typeface="Calibri" panose="020F0502020204030204" pitchFamily="34" charset="0"/>
              </a:rPr>
              <a:t>by grace</a:t>
            </a:r>
            <a:r>
              <a:rPr lang="en-US" sz="3200" dirty="0">
                <a:latin typeface="Calibri" panose="020F0502020204030204" pitchFamily="34" charset="0"/>
              </a:rPr>
              <a:t> you have been saved </a:t>
            </a:r>
            <a:r>
              <a:rPr lang="en-US" sz="3200" b="1" u="sng" dirty="0">
                <a:solidFill>
                  <a:srgbClr val="0000CC"/>
                </a:solidFill>
                <a:latin typeface="Calibri" panose="020F0502020204030204" pitchFamily="34" charset="0"/>
              </a:rPr>
              <a:t>through faith</a:t>
            </a:r>
            <a:r>
              <a:rPr lang="en-US" sz="3200" dirty="0">
                <a:latin typeface="Calibri" panose="020F0502020204030204" pitchFamily="34" charset="0"/>
              </a:rPr>
              <a:t>; and that </a:t>
            </a:r>
            <a:r>
              <a:rPr lang="en-US" sz="3200" b="1" u="sng" dirty="0">
                <a:solidFill>
                  <a:srgbClr val="0000CC"/>
                </a:solidFill>
                <a:latin typeface="Calibri" panose="020F0502020204030204" pitchFamily="34" charset="0"/>
              </a:rPr>
              <a:t>not of yourselves</a:t>
            </a:r>
            <a:r>
              <a:rPr lang="en-US" sz="3200" dirty="0">
                <a:latin typeface="Calibri" panose="020F0502020204030204" pitchFamily="34" charset="0"/>
              </a:rPr>
              <a:t>, </a:t>
            </a:r>
            <a:r>
              <a:rPr lang="en-US" sz="3200" i="1" dirty="0">
                <a:latin typeface="Calibri" panose="020F0502020204030204" pitchFamily="34" charset="0"/>
              </a:rPr>
              <a:t>it is</a:t>
            </a:r>
            <a:r>
              <a:rPr lang="en-US" sz="3200" dirty="0">
                <a:latin typeface="Calibri" panose="020F0502020204030204" pitchFamily="34" charset="0"/>
              </a:rPr>
              <a:t> </a:t>
            </a:r>
            <a:r>
              <a:rPr lang="en-US" sz="3200" b="1" u="sng" dirty="0">
                <a:solidFill>
                  <a:srgbClr val="0000CC"/>
                </a:solidFill>
                <a:latin typeface="Calibri" panose="020F0502020204030204" pitchFamily="34" charset="0"/>
              </a:rPr>
              <a:t>the gift of God</a:t>
            </a:r>
            <a:r>
              <a:rPr lang="en-US" sz="3200" dirty="0">
                <a:latin typeface="Calibri" panose="020F0502020204030204" pitchFamily="34" charset="0"/>
              </a:rPr>
              <a:t>;</a:t>
            </a:r>
            <a:r>
              <a:rPr lang="en-US" sz="2800" dirty="0">
                <a:latin typeface="Calibri" panose="020F0502020204030204" pitchFamily="34" charset="0"/>
              </a:rPr>
              <a:t> </a:t>
            </a:r>
            <a:r>
              <a:rPr lang="en-US" sz="2800" baseline="30000" dirty="0">
                <a:latin typeface="Calibri" panose="020F0502020204030204" pitchFamily="34" charset="0"/>
              </a:rPr>
              <a:t>9</a:t>
            </a:r>
            <a:r>
              <a:rPr lang="en-US" sz="2800" dirty="0">
                <a:latin typeface="Calibri" panose="020F0502020204030204" pitchFamily="34" charset="0"/>
              </a:rPr>
              <a:t> </a:t>
            </a:r>
            <a:r>
              <a:rPr lang="en-US" sz="3200" b="1" u="sng" dirty="0">
                <a:solidFill>
                  <a:srgbClr val="0000CC"/>
                </a:solidFill>
                <a:latin typeface="Calibri" panose="020F0502020204030204" pitchFamily="34" charset="0"/>
              </a:rPr>
              <a:t>not as a result of works</a:t>
            </a:r>
            <a:r>
              <a:rPr lang="en-US" sz="3200" dirty="0">
                <a:latin typeface="Calibri" panose="020F0502020204030204" pitchFamily="34" charset="0"/>
              </a:rPr>
              <a:t>, so that </a:t>
            </a:r>
            <a:r>
              <a:rPr lang="en-US" sz="3200" b="1" u="sng" dirty="0">
                <a:solidFill>
                  <a:srgbClr val="0000CC"/>
                </a:solidFill>
                <a:latin typeface="Calibri" panose="020F0502020204030204" pitchFamily="34" charset="0"/>
              </a:rPr>
              <a:t>no one may boast</a:t>
            </a:r>
            <a:r>
              <a:rPr lang="en-US" sz="3200" dirty="0">
                <a:latin typeface="Calibri" panose="020F0502020204030204" pitchFamily="34" charset="0"/>
              </a:rPr>
              <a:t>.</a:t>
            </a:r>
            <a:r>
              <a:rPr lang="en-US" sz="3200" dirty="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CFF5FE-FD0D-40C9-8AC5-915AC67359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6945" y="2465931"/>
            <a:ext cx="3990109" cy="2743200"/>
          </a:xfrm>
          <a:prstGeom prst="rect">
            <a:avLst/>
          </a:prstGeom>
          <a:ln>
            <a:solidFill>
              <a:schemeClr val="tx1"/>
            </a:solidFill>
          </a:ln>
        </p:spPr>
      </p:pic>
    </p:spTree>
    <p:extLst>
      <p:ext uri="{BB962C8B-B14F-4D97-AF65-F5344CB8AC3E}">
        <p14:creationId xmlns:p14="http://schemas.microsoft.com/office/powerpoint/2010/main" val="587665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C0290-A80B-4871-B871-7C2E38A2F7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3754874"/>
          </a:xfrm>
          <a:prstGeom prst="rect">
            <a:avLst/>
          </a:prstGeom>
        </p:spPr>
        <p:txBody>
          <a:bodyPr wrap="square">
            <a:spAutoFit/>
          </a:bodyPr>
          <a:lstStyle/>
          <a:p>
            <a:pPr algn="ctr" fontAlgn="base">
              <a:spcBef>
                <a:spcPct val="0"/>
              </a:spcBef>
              <a:spcAft>
                <a:spcPts val="1200"/>
              </a:spcAft>
              <a:defRPr/>
            </a:pPr>
            <a:r>
              <a:rPr lang="en-US" sz="3600" b="1" dirty="0">
                <a:solidFill>
                  <a:srgbClr val="0000CC"/>
                </a:solidFill>
                <a:latin typeface="Calibri" panose="020F0502020204030204" pitchFamily="34" charset="0"/>
                <a:cs typeface="Calibri" panose="020F0502020204030204" pitchFamily="34" charset="0"/>
              </a:rPr>
              <a:t>Jude 24–25</a:t>
            </a:r>
          </a:p>
          <a:p>
            <a:pPr algn="just">
              <a:defRPr/>
            </a:pP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24</a:t>
            </a:r>
            <a:r>
              <a:rPr lang="en-US" sz="3200" dirty="0">
                <a:latin typeface="Calibri" panose="020F0502020204030204" pitchFamily="34" charset="0"/>
                <a:cs typeface="Calibri" panose="020F0502020204030204" pitchFamily="34" charset="0"/>
              </a:rPr>
              <a:t> </a:t>
            </a:r>
            <a:r>
              <a:rPr lang="en-US" sz="3200" b="1" dirty="0">
                <a:solidFill>
                  <a:srgbClr val="0000CC"/>
                </a:solidFill>
                <a:latin typeface="Calibri" panose="020F0502020204030204" pitchFamily="34" charset="0"/>
              </a:rPr>
              <a:t>Now to Him</a:t>
            </a:r>
            <a:r>
              <a:rPr lang="en-US" sz="3200" dirty="0">
                <a:latin typeface="Calibri" panose="020F0502020204030204" pitchFamily="34" charset="0"/>
                <a:cs typeface="Calibri" panose="020F0502020204030204" pitchFamily="34" charset="0"/>
              </a:rPr>
              <a:t> who is able to keep you from stumbling, and to make you stand in the presence of His glory blameless with great joy, </a:t>
            </a:r>
            <a:r>
              <a:rPr lang="en-US" sz="3200" baseline="30000" dirty="0">
                <a:latin typeface="Calibri" panose="020F0502020204030204" pitchFamily="34" charset="0"/>
              </a:rPr>
              <a:t>25</a:t>
            </a:r>
            <a:r>
              <a:rPr lang="en-US" sz="3200" dirty="0">
                <a:latin typeface="Calibri" panose="020F0502020204030204" pitchFamily="34" charset="0"/>
                <a:cs typeface="Calibri" panose="020F0502020204030204" pitchFamily="34" charset="0"/>
              </a:rPr>
              <a:t> </a:t>
            </a:r>
            <a:r>
              <a:rPr lang="en-US" sz="3200" b="1" dirty="0">
                <a:solidFill>
                  <a:srgbClr val="0000CC"/>
                </a:solidFill>
                <a:latin typeface="Calibri" panose="020F0502020204030204" pitchFamily="34" charset="0"/>
              </a:rPr>
              <a:t>to the only God our Savior, through Jesus Christ our Lord</a:t>
            </a:r>
            <a:r>
              <a:rPr lang="en-US" sz="3200" dirty="0">
                <a:latin typeface="Calibri" panose="020F0502020204030204" pitchFamily="34" charset="0"/>
                <a:cs typeface="Calibri" panose="020F0502020204030204" pitchFamily="34" charset="0"/>
              </a:rPr>
              <a:t>, be glory, majesty, dominion and authority, before all time and now and forever. Amen.”</a:t>
            </a:r>
          </a:p>
        </p:txBody>
      </p:sp>
    </p:spTree>
    <p:extLst>
      <p:ext uri="{BB962C8B-B14F-4D97-AF65-F5344CB8AC3E}">
        <p14:creationId xmlns:p14="http://schemas.microsoft.com/office/powerpoint/2010/main" val="272110433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E5848BF-B2BE-4A3C-A0BB-39B491A5C0FD}"/>
              </a:ext>
            </a:extLst>
          </p:cNvPr>
          <p:cNvSpPr txBox="1">
            <a:spLocks/>
          </p:cNvSpPr>
          <p:nvPr/>
        </p:nvSpPr>
        <p:spPr bwMode="auto">
          <a:xfrm>
            <a:off x="457200" y="180340"/>
            <a:ext cx="82296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lvl="0" defTabSz="914400" eaLnBrk="1" hangingPunct="1">
              <a:defRPr/>
            </a:pPr>
            <a:r>
              <a:rPr lang="en-US" sz="3200" b="1" kern="0" dirty="0">
                <a:solidFill>
                  <a:srgbClr val="000000"/>
                </a:solidFill>
              </a:rPr>
              <a:t>CHRIST’S PRESENT INTERCESSORY MINISTRY</a:t>
            </a:r>
          </a:p>
          <a:p>
            <a:pPr lvl="0" defTabSz="914400" eaLnBrk="1" fontAlgn="auto" hangingPunct="1">
              <a:spcBef>
                <a:spcPts val="0"/>
              </a:spcBef>
              <a:spcAft>
                <a:spcPts val="0"/>
              </a:spcAft>
              <a:defRPr/>
            </a:pPr>
            <a:r>
              <a:rPr lang="en-US" altLang="en-US" sz="2000" b="1" kern="0" dirty="0">
                <a:solidFill>
                  <a:srgbClr val="000000"/>
                </a:solidFill>
                <a:ea typeface="+mn-ea"/>
              </a:rPr>
              <a:t>Jim McGowan, Th.D.</a:t>
            </a:r>
            <a:br>
              <a:rPr lang="en-US" altLang="en-US" sz="2000" b="1" kern="0" dirty="0">
                <a:solidFill>
                  <a:srgbClr val="000000"/>
                </a:solidFill>
                <a:ea typeface="+mn-ea"/>
              </a:rPr>
            </a:br>
            <a:r>
              <a:rPr lang="en-US" altLang="en-US" sz="2000" b="1" kern="0" dirty="0">
                <a:solidFill>
                  <a:srgbClr val="000000"/>
                </a:solidFill>
                <a:ea typeface="+mn-ea"/>
              </a:rPr>
              <a:t>Sugar Land Bible Church</a:t>
            </a:r>
          </a:p>
          <a:p>
            <a:pPr lvl="0" defTabSz="914400" eaLnBrk="1" fontAlgn="auto" hangingPunct="1">
              <a:spcBef>
                <a:spcPts val="0"/>
              </a:spcBef>
              <a:spcAft>
                <a:spcPts val="0"/>
              </a:spcAft>
              <a:defRPr/>
            </a:pPr>
            <a:r>
              <a:rPr lang="en-US" sz="2000" b="1" kern="0" dirty="0">
                <a:solidFill>
                  <a:srgbClr val="000000"/>
                </a:solidFill>
                <a:ea typeface="+mn-ea"/>
              </a:rPr>
              <a:t>06-30-2019</a:t>
            </a:r>
            <a:endParaRPr lang="en-US" sz="2800" b="1" kern="0" dirty="0">
              <a:solidFill>
                <a:srgbClr val="000000"/>
              </a:solidFill>
              <a:ea typeface="+mn-ea"/>
            </a:endParaRPr>
          </a:p>
        </p:txBody>
      </p:sp>
      <p:sp>
        <p:nvSpPr>
          <p:cNvPr id="13" name="TextBox 3">
            <a:extLst>
              <a:ext uri="{FF2B5EF4-FFF2-40B4-BE49-F238E27FC236}">
                <a16:creationId xmlns:a16="http://schemas.microsoft.com/office/drawing/2014/main" id="{11DD7731-DD13-43B8-8DB9-D5DFD56833AF}"/>
              </a:ext>
            </a:extLst>
          </p:cNvPr>
          <p:cNvSpPr txBox="1">
            <a:spLocks noChangeArrowheads="1"/>
          </p:cNvSpPr>
          <p:nvPr/>
        </p:nvSpPr>
        <p:spPr bwMode="auto">
          <a:xfrm>
            <a:off x="1333500" y="6573838"/>
            <a:ext cx="6477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cs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9pPr>
          </a:lstStyle>
          <a:p>
            <a:pPr lvl="0" algn="ctr" defTabSz="914400" fontAlgn="base">
              <a:spcBef>
                <a:spcPct val="0"/>
              </a:spcBef>
              <a:spcAft>
                <a:spcPct val="0"/>
              </a:spcAft>
              <a:buNone/>
              <a:defRPr/>
            </a:pPr>
            <a:r>
              <a:rPr kumimoji="0" lang="en-US" altLang="en-US" sz="800" b="1" u="none" strike="noStrike" kern="1200" cap="none" spc="0" normalizeH="0" baseline="0" noProof="0" dirty="0">
                <a:ln>
                  <a:noFill/>
                </a:ln>
                <a:solidFill>
                  <a:srgbClr val="000000"/>
                </a:solidFill>
                <a:effectLst/>
                <a:uLnTx/>
                <a:uFillTx/>
              </a:rPr>
              <a:t>Special thanks to </a:t>
            </a:r>
            <a:r>
              <a:rPr lang="en-US" sz="800" b="1" dirty="0"/>
              <a:t>The Middletown Bible Church </a:t>
            </a:r>
            <a:r>
              <a:rPr kumimoji="0" lang="en-US" altLang="en-US" sz="800" b="1" u="none" strike="noStrike" kern="1200" cap="none" spc="0" normalizeH="0" baseline="0" noProof="0" dirty="0">
                <a:ln>
                  <a:noFill/>
                </a:ln>
                <a:solidFill>
                  <a:srgbClr val="000000"/>
                </a:solidFill>
                <a:effectLst/>
                <a:uLnTx/>
                <a:uFillTx/>
              </a:rPr>
              <a:t>for access to their resources.</a:t>
            </a:r>
          </a:p>
        </p:txBody>
      </p:sp>
      <p:pic>
        <p:nvPicPr>
          <p:cNvPr id="2" name="Picture 1">
            <a:extLst>
              <a:ext uri="{FF2B5EF4-FFF2-40B4-BE49-F238E27FC236}">
                <a16:creationId xmlns:a16="http://schemas.microsoft.com/office/drawing/2014/main" id="{4DDD9082-CCEB-421B-BA46-AB15114B93E5}"/>
              </a:ext>
            </a:extLst>
          </p:cNvPr>
          <p:cNvPicPr>
            <a:picLocks noChangeAspect="1"/>
          </p:cNvPicPr>
          <p:nvPr/>
        </p:nvPicPr>
        <p:blipFill>
          <a:blip r:embed="rId3"/>
          <a:stretch>
            <a:fillRect/>
          </a:stretch>
        </p:blipFill>
        <p:spPr>
          <a:xfrm>
            <a:off x="1143000" y="2004643"/>
            <a:ext cx="6858000" cy="4114800"/>
          </a:xfrm>
          <a:prstGeom prst="rect">
            <a:avLst/>
          </a:prstGeom>
        </p:spPr>
      </p:pic>
    </p:spTree>
    <p:extLst>
      <p:ext uri="{BB962C8B-B14F-4D97-AF65-F5344CB8AC3E}">
        <p14:creationId xmlns:p14="http://schemas.microsoft.com/office/powerpoint/2010/main" val="156490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3816429"/>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8:38-39</a:t>
            </a:r>
          </a:p>
          <a:p>
            <a:pPr algn="just">
              <a:spcAft>
                <a:spcPts val="1000"/>
              </a:spcAft>
            </a:pPr>
            <a:r>
              <a:rPr lang="en-US" sz="3200" dirty="0">
                <a:latin typeface="Calibri" panose="020F0502020204030204" pitchFamily="34" charset="0"/>
              </a:rPr>
              <a:t>“</a:t>
            </a:r>
            <a:r>
              <a:rPr lang="en-US" sz="3200" baseline="30000" dirty="0">
                <a:latin typeface="Calibri" panose="020F0502020204030204" pitchFamily="34" charset="0"/>
              </a:rPr>
              <a:t>38</a:t>
            </a:r>
            <a:r>
              <a:rPr lang="en-US" sz="3200" dirty="0">
                <a:latin typeface="Calibri" panose="020F0502020204030204" pitchFamily="34" charset="0"/>
              </a:rPr>
              <a:t> For </a:t>
            </a:r>
            <a:r>
              <a:rPr lang="en-US" sz="3200" b="1" dirty="0">
                <a:solidFill>
                  <a:srgbClr val="0000CC"/>
                </a:solidFill>
                <a:latin typeface="Calibri" panose="020F0502020204030204" pitchFamily="34" charset="0"/>
                <a:cs typeface="Calibri" panose="020F0502020204030204" pitchFamily="34" charset="0"/>
              </a:rPr>
              <a:t>I am convinced</a:t>
            </a:r>
            <a:r>
              <a:rPr lang="en-US" sz="3200" dirty="0">
                <a:latin typeface="Calibri" panose="020F0502020204030204" pitchFamily="34" charset="0"/>
              </a:rPr>
              <a:t> that neither death, nor life, nor angels, nor principalities, nor things present, nor things to come, nor powers, </a:t>
            </a:r>
            <a:r>
              <a:rPr lang="en-US" sz="3200" baseline="30000" dirty="0">
                <a:latin typeface="Calibri" panose="020F0502020204030204" pitchFamily="34" charset="0"/>
              </a:rPr>
              <a:t>39</a:t>
            </a:r>
            <a:r>
              <a:rPr lang="en-US" sz="3200" dirty="0">
                <a:latin typeface="Calibri" panose="020F0502020204030204" pitchFamily="34" charset="0"/>
              </a:rPr>
              <a:t> nor height, nor depth, nor any other created thing, </a:t>
            </a:r>
            <a:r>
              <a:rPr lang="en-US" sz="3200" b="1" dirty="0">
                <a:solidFill>
                  <a:srgbClr val="0000CC"/>
                </a:solidFill>
                <a:latin typeface="Calibri" panose="020F0502020204030204" pitchFamily="34" charset="0"/>
                <a:cs typeface="Calibri" panose="020F0502020204030204" pitchFamily="34" charset="0"/>
              </a:rPr>
              <a:t>will be able to separate us</a:t>
            </a:r>
            <a:r>
              <a:rPr lang="en-US" sz="3200" dirty="0">
                <a:latin typeface="Calibri" panose="020F0502020204030204" pitchFamily="34" charset="0"/>
              </a:rPr>
              <a:t> from the love of God, which is in Christ Jesus our Lord.” </a:t>
            </a:r>
          </a:p>
        </p:txBody>
      </p:sp>
      <p:pic>
        <p:nvPicPr>
          <p:cNvPr id="3" name="Picture 2">
            <a:extLst>
              <a:ext uri="{FF2B5EF4-FFF2-40B4-BE49-F238E27FC236}">
                <a16:creationId xmlns:a16="http://schemas.microsoft.com/office/drawing/2014/main" id="{01A55FB4-6F3D-4B1F-9054-0A5C51E07E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2800" y="3323487"/>
            <a:ext cx="2438400" cy="1828800"/>
          </a:xfrm>
          <a:prstGeom prst="rect">
            <a:avLst/>
          </a:prstGeom>
        </p:spPr>
      </p:pic>
    </p:spTree>
    <p:extLst>
      <p:ext uri="{BB962C8B-B14F-4D97-AF65-F5344CB8AC3E}">
        <p14:creationId xmlns:p14="http://schemas.microsoft.com/office/powerpoint/2010/main" val="4115281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15B33B-B39B-43E2-82FA-D9B230E09760}"/>
              </a:ext>
            </a:extLst>
          </p:cNvPr>
          <p:cNvSpPr txBox="1">
            <a:spLocks/>
          </p:cNvSpPr>
          <p:nvPr/>
        </p:nvSpPr>
        <p:spPr>
          <a:xfrm>
            <a:off x="457200" y="182880"/>
            <a:ext cx="8229600" cy="119634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Outline</a:t>
            </a:r>
          </a:p>
        </p:txBody>
      </p:sp>
      <p:sp>
        <p:nvSpPr>
          <p:cNvPr id="4" name="Rectangle 3">
            <a:extLst>
              <a:ext uri="{FF2B5EF4-FFF2-40B4-BE49-F238E27FC236}">
                <a16:creationId xmlns:a16="http://schemas.microsoft.com/office/drawing/2014/main" id="{C4335791-9DEB-47CB-9B5E-E7CA8C63C076}"/>
              </a:ext>
            </a:extLst>
          </p:cNvPr>
          <p:cNvSpPr/>
          <p:nvPr/>
        </p:nvSpPr>
        <p:spPr>
          <a:xfrm>
            <a:off x="2315818" y="103363"/>
            <a:ext cx="4512365" cy="307777"/>
          </a:xfrm>
          <a:prstGeom prst="rect">
            <a:avLst/>
          </a:prstGeom>
        </p:spPr>
        <p:txBody>
          <a:bodyPr wrap="square">
            <a:spAutoFit/>
          </a:bodyPr>
          <a:lstStyle/>
          <a:p>
            <a:pPr lvl="0" algn="ctr" defTabSz="914400">
              <a:defRPr/>
            </a:pPr>
            <a:r>
              <a:rPr lang="en-US" sz="1400" b="1" kern="0" dirty="0">
                <a:solidFill>
                  <a:srgbClr val="000000"/>
                </a:solidFill>
              </a:rPr>
              <a:t>CHRIST’S PRESENT MINISTRY OF INTERCESSION</a:t>
            </a:r>
          </a:p>
        </p:txBody>
      </p:sp>
      <p:sp>
        <p:nvSpPr>
          <p:cNvPr id="5" name="Rectangle 3">
            <a:extLst>
              <a:ext uri="{FF2B5EF4-FFF2-40B4-BE49-F238E27FC236}">
                <a16:creationId xmlns:a16="http://schemas.microsoft.com/office/drawing/2014/main" id="{04F34226-42F7-4BA9-8A87-3BB8352418C5}"/>
              </a:ext>
            </a:extLst>
          </p:cNvPr>
          <p:cNvSpPr txBox="1">
            <a:spLocks noChangeArrowheads="1"/>
          </p:cNvSpPr>
          <p:nvPr/>
        </p:nvSpPr>
        <p:spPr bwMode="auto">
          <a:xfrm>
            <a:off x="2772864" y="1592580"/>
            <a:ext cx="3598273" cy="327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tabLst>
                <a:tab pos="1939925" algn="l"/>
              </a:tabLst>
              <a:defRPr sz="3200">
                <a:solidFill>
                  <a:schemeClr val="tx1"/>
                </a:solidFill>
                <a:latin typeface="Calibri" panose="020F0502020204030204" pitchFamily="34" charset="0"/>
                <a:cs typeface="Calibri" panose="020F0502020204030204" pitchFamily="34" charset="0"/>
              </a:defRPr>
            </a:lvl1pPr>
            <a:lvl2pPr marL="461963" indent="-461963">
              <a:spcBef>
                <a:spcPct val="20000"/>
              </a:spcBef>
              <a:buChar char="–"/>
              <a:tabLst>
                <a:tab pos="1939925" algn="l"/>
              </a:tabLst>
              <a:defRPr sz="2800">
                <a:solidFill>
                  <a:schemeClr val="tx1"/>
                </a:solidFill>
                <a:latin typeface="Calibri" panose="020F0502020204030204" pitchFamily="34" charset="0"/>
                <a:cs typeface="Calibri" panose="020F0502020204030204" pitchFamily="34" charset="0"/>
              </a:defRPr>
            </a:lvl2pPr>
            <a:lvl3pPr indent="-452438">
              <a:spcBef>
                <a:spcPct val="20000"/>
              </a:spcBef>
              <a:buChar char="•"/>
              <a:tabLst>
                <a:tab pos="1939925" algn="l"/>
              </a:tabLst>
              <a:defRPr sz="2400">
                <a:solidFill>
                  <a:schemeClr val="tx1"/>
                </a:solidFill>
                <a:latin typeface="Calibri" panose="020F0502020204030204" pitchFamily="34" charset="0"/>
                <a:cs typeface="Calibri" panose="020F0502020204030204" pitchFamily="34" charset="0"/>
              </a:defRPr>
            </a:lvl3pPr>
            <a:lvl4pPr marL="16002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4pPr>
            <a:lvl5pPr marL="2057400" indent="-228600">
              <a:spcBef>
                <a:spcPct val="20000"/>
              </a:spcBef>
              <a:buChar char="»"/>
              <a:tabLst>
                <a:tab pos="1939925" algn="l"/>
              </a:tabLst>
              <a:defRPr sz="2000">
                <a:solidFill>
                  <a:schemeClr val="tx1"/>
                </a:solidFill>
                <a:latin typeface="Calibri" panose="020F0502020204030204" pitchFamily="34" charset="0"/>
                <a:cs typeface="Calibri" panose="020F0502020204030204" pitchFamily="34" charset="0"/>
              </a:defRPr>
            </a:lvl5pPr>
            <a:lvl6pPr marL="25146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6pPr>
            <a:lvl7pPr marL="29718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7pPr>
            <a:lvl8pPr marL="34290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8pPr>
            <a:lvl9pPr marL="3886200" indent="-228600" eaLnBrk="0" fontAlgn="base" hangingPunct="0">
              <a:spcBef>
                <a:spcPct val="20000"/>
              </a:spcBef>
              <a:spcAft>
                <a:spcPct val="0"/>
              </a:spcAft>
              <a:buChar char="»"/>
              <a:tabLst>
                <a:tab pos="1939925" algn="l"/>
              </a:tabLst>
              <a:defRPr sz="2000">
                <a:solidFill>
                  <a:schemeClr val="tx1"/>
                </a:solidFill>
                <a:latin typeface="Calibri" panose="020F0502020204030204" pitchFamily="34" charset="0"/>
                <a:cs typeface="Calibri" panose="020F0502020204030204" pitchFamily="34" charset="0"/>
              </a:defRPr>
            </a:lvl9pPr>
          </a:lstStyle>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Introduction</a:t>
            </a:r>
          </a:p>
          <a:p>
            <a:pPr marL="571500" lvl="1" indent="-571500" defTabSz="914400" fontAlgn="base">
              <a:spcBef>
                <a:spcPct val="0"/>
              </a:spcBef>
              <a:spcAft>
                <a:spcPts val="1200"/>
              </a:spcAft>
              <a:buFont typeface="+mj-lt"/>
              <a:buAutoNum type="romanUcPeriod"/>
              <a:defRPr/>
            </a:pPr>
            <a:r>
              <a:rPr lang="en-US" altLang="en-US" sz="3200" b="1" dirty="0">
                <a:solidFill>
                  <a:srgbClr val="000000"/>
                </a:solidFill>
              </a:rPr>
              <a:t>Exposition</a:t>
            </a:r>
          </a:p>
          <a:p>
            <a:pPr marL="1023937" lvl="2" indent="-571500" defTabSz="914400" fontAlgn="base">
              <a:spcBef>
                <a:spcPct val="0"/>
              </a:spcBef>
              <a:spcAft>
                <a:spcPts val="1200"/>
              </a:spcAft>
              <a:buFont typeface="+mj-lt"/>
              <a:buAutoNum type="alphaUcPeriod"/>
              <a:defRPr/>
            </a:pPr>
            <a:r>
              <a:rPr lang="en-US" altLang="en-US" sz="3200" b="1" dirty="0">
                <a:solidFill>
                  <a:srgbClr val="000000"/>
                </a:solidFill>
              </a:rPr>
              <a:t>Romans 8:34</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Hebrew 7:23</a:t>
            </a:r>
          </a:p>
          <a:p>
            <a:pPr marL="1023937" lvl="2" indent="-571500" defTabSz="914400" fontAlgn="base">
              <a:spcBef>
                <a:spcPct val="0"/>
              </a:spcBef>
              <a:spcAft>
                <a:spcPts val="1200"/>
              </a:spcAft>
              <a:buFont typeface="+mj-lt"/>
              <a:buAutoNum type="alphaUcPeriod"/>
              <a:defRPr/>
            </a:pPr>
            <a:r>
              <a:rPr lang="en-US" altLang="en-US" sz="3200" dirty="0">
                <a:solidFill>
                  <a:srgbClr val="000000"/>
                </a:solidFill>
              </a:rPr>
              <a:t>John 17</a:t>
            </a:r>
          </a:p>
          <a:p>
            <a:pPr marL="571500" lvl="1" indent="-571500" defTabSz="914400" fontAlgn="base">
              <a:spcBef>
                <a:spcPct val="0"/>
              </a:spcBef>
              <a:spcAft>
                <a:spcPts val="1200"/>
              </a:spcAft>
              <a:buFont typeface="+mj-lt"/>
              <a:buAutoNum type="romanUcPeriod"/>
              <a:defRPr/>
            </a:pPr>
            <a:r>
              <a:rPr lang="en-US" altLang="en-US" sz="3200" dirty="0">
                <a:solidFill>
                  <a:srgbClr val="000000"/>
                </a:solidFill>
              </a:rPr>
              <a:t>Conclusion</a:t>
            </a:r>
            <a:endParaRPr kumimoji="0" lang="en-US" altLang="en-US" sz="32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5366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a:extLst>
              <a:ext uri="{FF2B5EF4-FFF2-40B4-BE49-F238E27FC236}">
                <a16:creationId xmlns:a16="http://schemas.microsoft.com/office/drawing/2014/main" id="{55B25D02-32EC-4D9F-AFED-0D29906CC7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65440F0-4F05-4928-A077-9184636869C3}"/>
              </a:ext>
            </a:extLst>
          </p:cNvPr>
          <p:cNvSpPr/>
          <p:nvPr/>
        </p:nvSpPr>
        <p:spPr>
          <a:xfrm>
            <a:off x="0" y="0"/>
            <a:ext cx="9144000" cy="1785104"/>
          </a:xfrm>
          <a:prstGeom prst="rect">
            <a:avLst/>
          </a:prstGeom>
        </p:spPr>
        <p:txBody>
          <a:bodyPr wrap="square">
            <a:spAutoFit/>
          </a:bodyPr>
          <a:lstStyle/>
          <a:p>
            <a:pPr algn="ctr" fontAlgn="base">
              <a:spcBef>
                <a:spcPct val="0"/>
              </a:spcBef>
              <a:spcAft>
                <a:spcPts val="1200"/>
              </a:spcAft>
            </a:pPr>
            <a:r>
              <a:rPr lang="en-US" sz="3600" b="1" dirty="0">
                <a:solidFill>
                  <a:srgbClr val="0000CC"/>
                </a:solidFill>
                <a:latin typeface="Calibri" panose="020F0502020204030204" pitchFamily="34" charset="0"/>
                <a:cs typeface="Calibri" panose="020F0502020204030204" pitchFamily="34" charset="0"/>
              </a:rPr>
              <a:t>Romans 8:33</a:t>
            </a:r>
          </a:p>
          <a:p>
            <a:pPr algn="just">
              <a:spcAft>
                <a:spcPts val="1000"/>
              </a:spcAft>
            </a:pPr>
            <a:r>
              <a:rPr lang="en-US" sz="3200" dirty="0">
                <a:latin typeface="Calibri" panose="020F0502020204030204" pitchFamily="34" charset="0"/>
              </a:rPr>
              <a:t>“Who will bring a charge against God’s elect? God is the one who justifies;.” </a:t>
            </a:r>
          </a:p>
        </p:txBody>
      </p:sp>
      <p:pic>
        <p:nvPicPr>
          <p:cNvPr id="4" name="Picture 3">
            <a:extLst>
              <a:ext uri="{FF2B5EF4-FFF2-40B4-BE49-F238E27FC236}">
                <a16:creationId xmlns:a16="http://schemas.microsoft.com/office/drawing/2014/main" id="{D6356B7C-B226-4E5B-81B6-99C8F191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9233" y="1916720"/>
            <a:ext cx="4205535" cy="3200400"/>
          </a:xfrm>
          <a:prstGeom prst="rect">
            <a:avLst/>
          </a:prstGeom>
        </p:spPr>
      </p:pic>
    </p:spTree>
    <p:extLst>
      <p:ext uri="{BB962C8B-B14F-4D97-AF65-F5344CB8AC3E}">
        <p14:creationId xmlns:p14="http://schemas.microsoft.com/office/powerpoint/2010/main" val="423654283"/>
      </p:ext>
    </p:extLst>
  </p:cSld>
  <p:clrMapOvr>
    <a:masterClrMapping/>
  </p:clrMapOvr>
</p:sld>
</file>

<file path=ppt/theme/theme1.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1463</TotalTime>
  <Words>2785</Words>
  <Application>Microsoft Office PowerPoint</Application>
  <PresentationFormat>On-screen Show (4:3)</PresentationFormat>
  <Paragraphs>264</Paragraphs>
  <Slides>64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Tenses of Salvation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McGowan</dc:creator>
  <cp:lastModifiedBy>Jim McGowan</cp:lastModifiedBy>
  <cp:revision>145</cp:revision>
  <cp:lastPrinted>2019-06-30T12:03:03Z</cp:lastPrinted>
  <dcterms:created xsi:type="dcterms:W3CDTF">2019-05-30T18:28:27Z</dcterms:created>
  <dcterms:modified xsi:type="dcterms:W3CDTF">2019-06-30T12:03:24Z</dcterms:modified>
</cp:coreProperties>
</file>