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9"/>
  </p:notesMasterIdLst>
  <p:handoutMasterIdLst>
    <p:handoutMasterId r:id="rId70"/>
  </p:handoutMasterIdLst>
  <p:sldIdLst>
    <p:sldId id="2067" r:id="rId2"/>
    <p:sldId id="322" r:id="rId3"/>
    <p:sldId id="4884" r:id="rId4"/>
    <p:sldId id="4942" r:id="rId5"/>
    <p:sldId id="4943" r:id="rId6"/>
    <p:sldId id="4944" r:id="rId7"/>
    <p:sldId id="4945" r:id="rId8"/>
    <p:sldId id="4946" r:id="rId9"/>
    <p:sldId id="4947" r:id="rId10"/>
    <p:sldId id="4955" r:id="rId11"/>
    <p:sldId id="682" r:id="rId12"/>
    <p:sldId id="664" r:id="rId13"/>
    <p:sldId id="4990" r:id="rId14"/>
    <p:sldId id="4981" r:id="rId15"/>
    <p:sldId id="4991" r:id="rId16"/>
    <p:sldId id="662" r:id="rId17"/>
    <p:sldId id="663" r:id="rId18"/>
    <p:sldId id="4956" r:id="rId19"/>
    <p:sldId id="4989" r:id="rId20"/>
    <p:sldId id="4992" r:id="rId21"/>
    <p:sldId id="4957" r:id="rId22"/>
    <p:sldId id="4993" r:id="rId23"/>
    <p:sldId id="4994" r:id="rId24"/>
    <p:sldId id="4995" r:id="rId25"/>
    <p:sldId id="4996" r:id="rId26"/>
    <p:sldId id="4997" r:id="rId27"/>
    <p:sldId id="4958" r:id="rId28"/>
    <p:sldId id="4998" r:id="rId29"/>
    <p:sldId id="4986" r:id="rId30"/>
    <p:sldId id="4999" r:id="rId31"/>
    <p:sldId id="5000" r:id="rId32"/>
    <p:sldId id="5001" r:id="rId33"/>
    <p:sldId id="5011" r:id="rId34"/>
    <p:sldId id="5012" r:id="rId35"/>
    <p:sldId id="1727" r:id="rId36"/>
    <p:sldId id="287" r:id="rId37"/>
    <p:sldId id="3848" r:id="rId38"/>
    <p:sldId id="3908" r:id="rId39"/>
    <p:sldId id="1260" r:id="rId40"/>
    <p:sldId id="5013" r:id="rId41"/>
    <p:sldId id="5002" r:id="rId42"/>
    <p:sldId id="3822" r:id="rId43"/>
    <p:sldId id="2647" r:id="rId44"/>
    <p:sldId id="3823" r:id="rId45"/>
    <p:sldId id="2259" r:id="rId46"/>
    <p:sldId id="5014" r:id="rId47"/>
    <p:sldId id="4985" r:id="rId48"/>
    <p:sldId id="879" r:id="rId49"/>
    <p:sldId id="880" r:id="rId50"/>
    <p:sldId id="4983" r:id="rId51"/>
    <p:sldId id="4984" r:id="rId52"/>
    <p:sldId id="4850" r:id="rId53"/>
    <p:sldId id="5003" r:id="rId54"/>
    <p:sldId id="4959" r:id="rId55"/>
    <p:sldId id="5004" r:id="rId56"/>
    <p:sldId id="5005" r:id="rId57"/>
    <p:sldId id="5006" r:id="rId58"/>
    <p:sldId id="5007" r:id="rId59"/>
    <p:sldId id="5008" r:id="rId60"/>
    <p:sldId id="1263" r:id="rId61"/>
    <p:sldId id="3738" r:id="rId62"/>
    <p:sldId id="5009" r:id="rId63"/>
    <p:sldId id="4842" r:id="rId64"/>
    <p:sldId id="5015" r:id="rId65"/>
    <p:sldId id="2248" r:id="rId66"/>
    <p:sldId id="5010" r:id="rId67"/>
    <p:sldId id="3488" r:id="rId6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CC"/>
    <a:srgbClr val="006600"/>
    <a:srgbClr val="003300"/>
    <a:srgbClr val="008000"/>
    <a:srgbClr val="FFFF99"/>
    <a:srgbClr val="A50021"/>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5071" autoAdjust="0"/>
  </p:normalViewPr>
  <p:slideViewPr>
    <p:cSldViewPr>
      <p:cViewPr varScale="1">
        <p:scale>
          <a:sx n="57" d="100"/>
          <a:sy n="57" d="100"/>
        </p:scale>
        <p:origin x="7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757"/>
    </inkml:context>
    <inkml:brush xml:id="br0">
      <inkml:brushProperty name="width" value="0.025" units="cm"/>
      <inkml:brushProperty name="height" value="0.025" units="cm"/>
    </inkml:brush>
  </inkml:definitions>
  <inkml:trace contextRef="#ctx0" brushRef="#br0">19872 11085 6144,'-33'0'2272,"33"0"-1216,-34 0-960,34 0 480,0 0-352,0 0-64,0 0-1024,0 0-448,0 0-1312,17 0-576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922"/>
    </inkml:context>
    <inkml:brush xml:id="br0">
      <inkml:brushProperty name="width" value="0.025" units="cm"/>
      <inkml:brushProperty name="height" value="0.025" units="cm"/>
    </inkml:brush>
  </inkml:definitions>
  <inkml:trace contextRef="#ctx0" brushRef="#br0">19906 11051 3328,'0'33'1312,"0"-33"-704,33 0-2112,-33 0-448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789"/>
    </inkml:context>
    <inkml:brush xml:id="br0">
      <inkml:brushProperty name="width" value="0.025" units="cm"/>
      <inkml:brushProperty name="height" value="0.025" units="cm"/>
    </inkml:brush>
  </inkml:definitions>
  <inkml:trace contextRef="#ctx0" brushRef="#br0">19939 11484 5376,'-17'0'2112,"17"-17"-1152,0 0-3296,0 17-704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960"/>
    </inkml:context>
    <inkml:brush xml:id="br0">
      <inkml:brushProperty name="width" value="0.025" units="cm"/>
      <inkml:brushProperty name="height" value="0.025" units="cm"/>
    </inkml:brush>
  </inkml:definitions>
  <inkml:trace contextRef="#ctx0" brushRef="#br0">20171 11301 7296,'-17'-17'2720,"17"17"-1472,17 0-1952,0 0 256,-1-17-2496,1 0-992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and </a:t>
            </a:r>
            <a:r>
              <a:rPr lang="en-US" dirty="0" err="1"/>
              <a:t>fro</a:t>
            </a:r>
            <a:r>
              <a:rPr lang="en-US" dirty="0"/>
              <a:t>‘ – refers to the increase in knowledge through searching out the scriptures; progressive illumination</a:t>
            </a:r>
          </a:p>
          <a:p>
            <a:r>
              <a:rPr lang="en-US" dirty="0"/>
              <a:t>Inspiration – not today (2 Tim. 3:16-17; 2 Pet. 1:21)</a:t>
            </a:r>
          </a:p>
          <a:p>
            <a:r>
              <a:rPr lang="en-US" dirty="0"/>
              <a:t>Revelation – not today (Jude 3; Rev. 22:18-19)</a:t>
            </a:r>
          </a:p>
          <a:p>
            <a:r>
              <a:rPr lang="en-US" dirty="0"/>
              <a:t>Illumination – for today (Eph. 1:18; 1 Cor. 2:14-15; 1 John 2:27)</a:t>
            </a:r>
          </a:p>
        </p:txBody>
      </p:sp>
      <p:sp>
        <p:nvSpPr>
          <p:cNvPr id="4" name="Header Placeholder 3"/>
          <p:cNvSpPr>
            <a:spLocks noGrp="1"/>
          </p:cNvSpPr>
          <p:nvPr>
            <p:ph type="hdr" sz="quarter" idx="10"/>
          </p:nvPr>
        </p:nvSpPr>
        <p:spPr/>
        <p:txBody>
          <a:bodyPr/>
          <a:lstStyle/>
          <a:p>
            <a:pPr>
              <a:defRPr/>
            </a:pPr>
            <a:r>
              <a:rPr lang="en-US"/>
              <a:t>Dr. Andy Woods - The Protestant Reformation</a:t>
            </a:r>
            <a:endParaRPr lang="en-US" dirty="0"/>
          </a:p>
        </p:txBody>
      </p:sp>
      <p:sp>
        <p:nvSpPr>
          <p:cNvPr id="5" name="Date Placeholder 4"/>
          <p:cNvSpPr>
            <a:spLocks noGrp="1"/>
          </p:cNvSpPr>
          <p:nvPr>
            <p:ph type="dt" idx="11"/>
          </p:nvPr>
        </p:nvSpPr>
        <p:spPr/>
        <p:txBody>
          <a:bodyPr/>
          <a:lstStyle/>
          <a:p>
            <a:pPr>
              <a:defRPr/>
            </a:pPr>
            <a:r>
              <a:rPr lang="en-US"/>
              <a:t>9/10/2017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B4BBA7F9-A4F9-41CD-9EEF-64BAB7350056}" type="slidenum">
              <a:rPr lang="en-US" altLang="en-US" smtClean="0"/>
              <a:pPr>
                <a:defRPr/>
              </a:pPr>
              <a:t>38</a:t>
            </a:fld>
            <a:endParaRPr lang="en-US" altLang="en-US" dirty="0"/>
          </a:p>
        </p:txBody>
      </p:sp>
    </p:spTree>
    <p:extLst>
      <p:ext uri="{BB962C8B-B14F-4D97-AF65-F5344CB8AC3E}">
        <p14:creationId xmlns:p14="http://schemas.microsoft.com/office/powerpoint/2010/main" val="331420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and </a:t>
            </a:r>
            <a:r>
              <a:rPr lang="en-US" dirty="0" err="1"/>
              <a:t>fro</a:t>
            </a:r>
            <a:r>
              <a:rPr lang="en-US" dirty="0"/>
              <a:t>‘ – refers to the increase in knowledge through searching out the scriptures; progressive illumination</a:t>
            </a:r>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39</a:t>
            </a:fld>
            <a:endParaRPr lang="en-US" altLang="en-US" dirty="0"/>
          </a:p>
        </p:txBody>
      </p:sp>
    </p:spTree>
    <p:extLst>
      <p:ext uri="{BB962C8B-B14F-4D97-AF65-F5344CB8AC3E}">
        <p14:creationId xmlns:p14="http://schemas.microsoft.com/office/powerpoint/2010/main" val="3790572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and </a:t>
            </a:r>
            <a:r>
              <a:rPr lang="en-US" dirty="0" err="1"/>
              <a:t>fro</a:t>
            </a:r>
            <a:r>
              <a:rPr lang="en-US" dirty="0"/>
              <a:t>‘ – refers to the increase in knowledge through searching out the scriptures; progressive illumination</a:t>
            </a:r>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40</a:t>
            </a:fld>
            <a:endParaRPr lang="en-US" altLang="en-US" dirty="0"/>
          </a:p>
        </p:txBody>
      </p:sp>
    </p:spTree>
    <p:extLst>
      <p:ext uri="{BB962C8B-B14F-4D97-AF65-F5344CB8AC3E}">
        <p14:creationId xmlns:p14="http://schemas.microsoft.com/office/powerpoint/2010/main" val="148850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3/1/2019</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3/1/2019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427140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7"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1.jpeg"/><Relationship Id="rId7" Type="http://schemas.openxmlformats.org/officeDocument/2006/relationships/image" Target="../media/image8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130.png"/><Relationship Id="rId5" Type="http://schemas.openxmlformats.org/officeDocument/2006/relationships/image" Target="../media/image11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6</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3582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124"/>
            <a:ext cx="8864352" cy="5486876"/>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t>Rev 7 – 144,000 Jews</a:t>
            </a:r>
          </a:p>
          <a:p>
            <a:pPr marL="514350" indent="-514350">
              <a:spcBef>
                <a:spcPts val="0"/>
              </a:spcBef>
              <a:spcAft>
                <a:spcPts val="1800"/>
              </a:spcAft>
              <a:buSzPct val="100000"/>
              <a:buFont typeface="+mj-lt"/>
              <a:buAutoNum type="arabicPeriod"/>
              <a:defRPr/>
            </a:pPr>
            <a:r>
              <a:rPr lang="en-US" dirty="0"/>
              <a:t>Rev 10:1-</a:t>
            </a:r>
            <a:r>
              <a:rPr lang="en-US" dirty="0">
                <a:cs typeface="Times New Roman" charset="0"/>
              </a:rPr>
              <a:t>11:14</a:t>
            </a:r>
            <a:r>
              <a:rPr lang="en-US" dirty="0"/>
              <a:t> – </a:t>
            </a:r>
            <a:r>
              <a:rPr lang="en-US" dirty="0">
                <a:cs typeface="Times New Roman" charset="0"/>
              </a:rPr>
              <a:t>Announcement of no more delay and the two witnesses</a:t>
            </a:r>
          </a:p>
          <a:p>
            <a:pPr marL="514350" indent="-514350">
              <a:spcBef>
                <a:spcPts val="0"/>
              </a:spcBef>
              <a:spcAft>
                <a:spcPts val="1800"/>
              </a:spcAft>
              <a:buSzPct val="100000"/>
              <a:buFont typeface="+mj-lt"/>
              <a:buAutoNum type="arabicPeriod"/>
              <a:defRPr/>
            </a:pPr>
            <a:r>
              <a:rPr lang="en-US" dirty="0"/>
              <a:t>Rev 12-</a:t>
            </a:r>
            <a:r>
              <a:rPr lang="en-US" dirty="0">
                <a:cs typeface="Times New Roman" charset="0"/>
              </a:rPr>
              <a:t>14</a:t>
            </a:r>
            <a:r>
              <a:rPr lang="en-US" dirty="0"/>
              <a:t> – </a:t>
            </a:r>
            <a:r>
              <a:rPr lang="en-US" dirty="0">
                <a:cs typeface="Times New Roman" charset="0"/>
              </a:rPr>
              <a:t>Israel’s flight, two beasts, six scenes of hope</a:t>
            </a:r>
          </a:p>
          <a:p>
            <a:pPr marL="514350" indent="-514350">
              <a:spcBef>
                <a:spcPts val="0"/>
              </a:spcBef>
              <a:spcAft>
                <a:spcPts val="1800"/>
              </a:spcAft>
              <a:buSzPct val="100000"/>
              <a:buFont typeface="+mj-lt"/>
              <a:buAutoNum type="arabicPeriod"/>
              <a:defRPr/>
            </a:pPr>
            <a:r>
              <a:rPr lang="en-US" dirty="0"/>
              <a:t>Rev 16</a:t>
            </a:r>
            <a:r>
              <a:rPr lang="en-US" dirty="0">
                <a:cs typeface="Times New Roman" charset="0"/>
              </a:rPr>
              <a:t>:13-16</a:t>
            </a:r>
            <a:r>
              <a:rPr lang="en-US" dirty="0"/>
              <a:t> – </a:t>
            </a:r>
            <a:r>
              <a:rPr lang="en-US" dirty="0">
                <a:cs typeface="Times New Roman" charset="0"/>
              </a:rPr>
              <a:t>Gathering of the nations to Armageddon</a:t>
            </a:r>
          </a:p>
          <a:p>
            <a:pPr marL="514350" indent="-514350">
              <a:spcBef>
                <a:spcPts val="0"/>
              </a:spcBef>
              <a:spcAft>
                <a:spcPts val="1800"/>
              </a:spcAft>
              <a:buSzPct val="100000"/>
              <a:buFont typeface="+mj-lt"/>
              <a:buAutoNum type="arabicPeriod"/>
              <a:defRPr/>
            </a:pPr>
            <a:r>
              <a:rPr lang="en-US" dirty="0"/>
              <a:t>Rev 17:1-</a:t>
            </a:r>
            <a:r>
              <a:rPr lang="en-US" dirty="0">
                <a:cs typeface="Times New Roman" charset="0"/>
              </a:rPr>
              <a:t>19:6</a:t>
            </a:r>
            <a:r>
              <a:rPr lang="en-US" dirty="0"/>
              <a:t> – </a:t>
            </a:r>
            <a:r>
              <a:rPr lang="en-US" dirty="0">
                <a:cs typeface="Times New Roman" charset="0"/>
              </a:rPr>
              <a:t>Babylon’s fall</a:t>
            </a:r>
            <a:endParaRPr lang="en-US" sz="3600" dirty="0">
              <a:cs typeface="Times New Roman"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t>Rev 7 – 144,000 Jews</a:t>
            </a:r>
          </a:p>
          <a:p>
            <a:pPr marL="514350" indent="-514350">
              <a:spcBef>
                <a:spcPts val="0"/>
              </a:spcBef>
              <a:spcAft>
                <a:spcPts val="1800"/>
              </a:spcAft>
              <a:buSzPct val="100000"/>
              <a:buFont typeface="+mj-lt"/>
              <a:buAutoNum type="arabicPeriod"/>
              <a:defRPr/>
            </a:pPr>
            <a:r>
              <a:rPr lang="en-US" b="1" u="sng" dirty="0">
                <a:solidFill>
                  <a:srgbClr val="FFFFCC"/>
                </a:solidFill>
              </a:rPr>
              <a:t>Rev 10:1-11:14 – Announcement of no more delay and the two witnesses</a:t>
            </a:r>
          </a:p>
          <a:p>
            <a:pPr marL="514350" indent="-514350">
              <a:spcBef>
                <a:spcPts val="0"/>
              </a:spcBef>
              <a:spcAft>
                <a:spcPts val="1800"/>
              </a:spcAft>
              <a:buSzPct val="100000"/>
              <a:buFont typeface="+mj-lt"/>
              <a:buAutoNum type="arabicPeriod"/>
              <a:defRPr/>
            </a:pPr>
            <a:r>
              <a:rPr lang="en-US" dirty="0"/>
              <a:t>Rev 12-</a:t>
            </a:r>
            <a:r>
              <a:rPr lang="en-US" dirty="0">
                <a:cs typeface="Times New Roman" charset="0"/>
              </a:rPr>
              <a:t>14</a:t>
            </a:r>
            <a:r>
              <a:rPr lang="en-US" dirty="0"/>
              <a:t> – </a:t>
            </a:r>
            <a:r>
              <a:rPr lang="en-US" dirty="0">
                <a:cs typeface="Times New Roman" charset="0"/>
              </a:rPr>
              <a:t>Israel’s flight, two beasts, six scenes of hope</a:t>
            </a:r>
          </a:p>
          <a:p>
            <a:pPr marL="514350" indent="-514350">
              <a:spcBef>
                <a:spcPts val="0"/>
              </a:spcBef>
              <a:spcAft>
                <a:spcPts val="1800"/>
              </a:spcAft>
              <a:buSzPct val="100000"/>
              <a:buFont typeface="+mj-lt"/>
              <a:buAutoNum type="arabicPeriod"/>
              <a:defRPr/>
            </a:pPr>
            <a:r>
              <a:rPr lang="en-US" dirty="0"/>
              <a:t>Rev 16</a:t>
            </a:r>
            <a:r>
              <a:rPr lang="en-US" dirty="0">
                <a:cs typeface="Times New Roman" charset="0"/>
              </a:rPr>
              <a:t>:13-16</a:t>
            </a:r>
            <a:r>
              <a:rPr lang="en-US" dirty="0"/>
              <a:t> – </a:t>
            </a:r>
            <a:r>
              <a:rPr lang="en-US" dirty="0">
                <a:cs typeface="Times New Roman" charset="0"/>
              </a:rPr>
              <a:t>Gathering of the nations to Armageddon</a:t>
            </a:r>
          </a:p>
          <a:p>
            <a:pPr marL="514350" indent="-514350">
              <a:spcBef>
                <a:spcPts val="0"/>
              </a:spcBef>
              <a:spcAft>
                <a:spcPts val="1800"/>
              </a:spcAft>
              <a:buSzPct val="100000"/>
              <a:buFont typeface="+mj-lt"/>
              <a:buAutoNum type="arabicPeriod"/>
              <a:defRPr/>
            </a:pPr>
            <a:r>
              <a:rPr lang="en-US" dirty="0"/>
              <a:t>Rev 17:1-</a:t>
            </a:r>
            <a:r>
              <a:rPr lang="en-US" dirty="0">
                <a:cs typeface="Times New Roman" charset="0"/>
              </a:rPr>
              <a:t>19:6</a:t>
            </a:r>
            <a:r>
              <a:rPr lang="en-US" dirty="0"/>
              <a:t> – </a:t>
            </a:r>
            <a:r>
              <a:rPr lang="en-US" dirty="0">
                <a:cs typeface="Times New Roman" charset="0"/>
              </a:rPr>
              <a:t>Babylon’s fall</a:t>
            </a:r>
            <a:endParaRPr lang="en-US" sz="3600" dirty="0">
              <a:cs typeface="Times New Roman" charset="0"/>
            </a:endParaRPr>
          </a:p>
        </p:txBody>
      </p:sp>
    </p:spTree>
    <p:extLst>
      <p:ext uri="{BB962C8B-B14F-4D97-AF65-F5344CB8AC3E}">
        <p14:creationId xmlns:p14="http://schemas.microsoft.com/office/powerpoint/2010/main" val="16198940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2. Revelation 10:1</a:t>
            </a:r>
            <a:r>
              <a:rPr lang="en-US" altLang="en-US" sz="3600" dirty="0">
                <a:cs typeface="Calibri" panose="020F0502020204030204" pitchFamily="34" charset="0"/>
              </a:rPr>
              <a:t>‒11:14</a:t>
            </a:r>
            <a:endParaRPr lang="en-US" altLang="en-US" sz="3600" dirty="0"/>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381000" y="1600200"/>
            <a:ext cx="8382000" cy="2895600"/>
          </a:xfrm>
        </p:spPr>
        <p:txBody>
          <a:bodyPr/>
          <a:lstStyle/>
          <a:p>
            <a:pPr marL="514350" indent="-514350">
              <a:spcBef>
                <a:spcPts val="0"/>
              </a:spcBef>
              <a:spcAft>
                <a:spcPts val="3600"/>
              </a:spcAft>
              <a:buSzPct val="100000"/>
              <a:buFont typeface="+mj-lt"/>
              <a:buAutoNum type="alphaUcPeriod"/>
              <a:defRPr/>
            </a:pPr>
            <a:r>
              <a:rPr lang="en-US" dirty="0"/>
              <a:t>Rev 10 – </a:t>
            </a:r>
            <a:r>
              <a:rPr lang="en-US" dirty="0">
                <a:cs typeface="Times New Roman" charset="0"/>
              </a:rPr>
              <a:t>Announcement of no more delay</a:t>
            </a:r>
          </a:p>
          <a:p>
            <a:pPr marL="514350" indent="-514350">
              <a:spcBef>
                <a:spcPts val="0"/>
              </a:spcBef>
              <a:spcAft>
                <a:spcPts val="3600"/>
              </a:spcAft>
              <a:buSzPct val="100000"/>
              <a:buFont typeface="+mj-lt"/>
              <a:buAutoNum type="alphaUcPeriod"/>
              <a:defRPr/>
            </a:pPr>
            <a:r>
              <a:rPr lang="en-US" dirty="0">
                <a:cs typeface="Times New Roman" charset="0"/>
              </a:rPr>
              <a:t>Rev 11:1-2</a:t>
            </a:r>
            <a:r>
              <a:rPr lang="en-US" dirty="0"/>
              <a:t> – </a:t>
            </a:r>
            <a:r>
              <a:rPr lang="en-US" dirty="0">
                <a:cs typeface="Times New Roman" charset="0"/>
              </a:rPr>
              <a:t>End of the Times of the Gentiles</a:t>
            </a:r>
          </a:p>
          <a:p>
            <a:pPr marL="514350" indent="-514350">
              <a:spcBef>
                <a:spcPts val="0"/>
              </a:spcBef>
              <a:spcAft>
                <a:spcPts val="3600"/>
              </a:spcAft>
              <a:buSzPct val="100000"/>
              <a:buFont typeface="+mj-lt"/>
              <a:buAutoNum type="alphaUcPeriod"/>
              <a:defRPr/>
            </a:pPr>
            <a:r>
              <a:rPr lang="en-US" dirty="0">
                <a:cs typeface="Times New Roman" charset="0"/>
              </a:rPr>
              <a:t>Rev 11:3-14</a:t>
            </a:r>
            <a:r>
              <a:rPr lang="en-US" dirty="0"/>
              <a:t> – </a:t>
            </a:r>
            <a:r>
              <a:rPr lang="en-US" dirty="0">
                <a:cs typeface="Times New Roman" charset="0"/>
              </a:rPr>
              <a:t>Ministry of the Two Witnesses</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1799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2. Revelation 10:1</a:t>
            </a:r>
            <a:r>
              <a:rPr lang="en-US" altLang="en-US" sz="3600" dirty="0">
                <a:cs typeface="Calibri" panose="020F0502020204030204" pitchFamily="34" charset="0"/>
              </a:rPr>
              <a:t>‒11:14</a:t>
            </a:r>
            <a:endParaRPr lang="en-US" altLang="en-US" sz="3600" dirty="0"/>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381000" y="1600200"/>
            <a:ext cx="8382000" cy="2895600"/>
          </a:xfrm>
        </p:spPr>
        <p:txBody>
          <a:bodyPr/>
          <a:lstStyle/>
          <a:p>
            <a:pPr marL="514350" indent="-514350">
              <a:spcBef>
                <a:spcPts val="0"/>
              </a:spcBef>
              <a:spcAft>
                <a:spcPts val="3600"/>
              </a:spcAft>
              <a:buSzPct val="100000"/>
              <a:buFont typeface="+mj-lt"/>
              <a:buAutoNum type="alphaUcPeriod"/>
              <a:defRPr/>
            </a:pPr>
            <a:r>
              <a:rPr lang="en-US" b="1" u="sng" dirty="0">
                <a:solidFill>
                  <a:srgbClr val="FFFFCC"/>
                </a:solidFill>
              </a:rPr>
              <a:t>Rev 10 – Announcement of no more delay</a:t>
            </a:r>
          </a:p>
          <a:p>
            <a:pPr marL="514350" indent="-514350">
              <a:spcBef>
                <a:spcPts val="0"/>
              </a:spcBef>
              <a:spcAft>
                <a:spcPts val="3600"/>
              </a:spcAft>
              <a:buSzPct val="100000"/>
              <a:buFont typeface="+mj-lt"/>
              <a:buAutoNum type="alphaUcPeriod"/>
              <a:defRPr/>
            </a:pPr>
            <a:r>
              <a:rPr lang="en-US" dirty="0">
                <a:cs typeface="Times New Roman" charset="0"/>
              </a:rPr>
              <a:t>Rev 11:1-2</a:t>
            </a:r>
            <a:r>
              <a:rPr lang="en-US" dirty="0"/>
              <a:t> – </a:t>
            </a:r>
            <a:r>
              <a:rPr lang="en-US" dirty="0">
                <a:cs typeface="Times New Roman" charset="0"/>
              </a:rPr>
              <a:t>End of the Times of the Gentiles</a:t>
            </a:r>
          </a:p>
          <a:p>
            <a:pPr marL="514350" indent="-514350">
              <a:spcBef>
                <a:spcPts val="0"/>
              </a:spcBef>
              <a:spcAft>
                <a:spcPts val="3600"/>
              </a:spcAft>
              <a:buSzPct val="100000"/>
              <a:buFont typeface="+mj-lt"/>
              <a:buAutoNum type="alphaUcPeriod"/>
              <a:defRPr/>
            </a:pPr>
            <a:r>
              <a:rPr lang="en-US" dirty="0">
                <a:cs typeface="Times New Roman" charset="0"/>
              </a:rPr>
              <a:t>Rev 11:3-14</a:t>
            </a:r>
            <a:r>
              <a:rPr lang="en-US" dirty="0"/>
              <a:t> – </a:t>
            </a:r>
            <a:r>
              <a:rPr lang="en-US" dirty="0">
                <a:cs typeface="Times New Roman" charset="0"/>
              </a:rPr>
              <a:t>Ministry of the Two Witnesses</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82521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1B2AE40-6A08-44A7-8BB5-736F2230B7B2}"/>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Recapitulation</a:t>
            </a:r>
          </a:p>
        </p:txBody>
      </p:sp>
      <p:sp>
        <p:nvSpPr>
          <p:cNvPr id="4099" name="Rectangle 3">
            <a:extLst>
              <a:ext uri="{FF2B5EF4-FFF2-40B4-BE49-F238E27FC236}">
                <a16:creationId xmlns:a16="http://schemas.microsoft.com/office/drawing/2014/main" id="{6A04EE17-6256-40E9-B177-97FF5FFDBFE7}"/>
              </a:ext>
            </a:extLst>
          </p:cNvPr>
          <p:cNvSpPr>
            <a:spLocks noGrp="1" noChangeArrowheads="1"/>
          </p:cNvSpPr>
          <p:nvPr>
            <p:ph type="body" idx="1"/>
          </p:nvPr>
        </p:nvSpPr>
        <p:spPr>
          <a:xfrm>
            <a:off x="762000" y="1600201"/>
            <a:ext cx="7620000" cy="3200400"/>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Calibri" panose="020F0502020204030204" pitchFamily="34" charset="0"/>
              </a:rPr>
              <a:t>View that judgments overlap</a:t>
            </a:r>
          </a:p>
          <a:p>
            <a:pPr algn="ctr" eaLnBrk="1" hangingPunct="1">
              <a:buFont typeface="Wingdings" pitchFamily="2" charset="2"/>
              <a:buNone/>
              <a:defRPr/>
            </a:pPr>
            <a:endParaRPr lang="en-US" sz="1600" dirty="0">
              <a:solidFill>
                <a:srgbClr val="FFFF00"/>
              </a:solidFill>
              <a:effectLst>
                <a:outerShdw blurRad="38100" dist="38100" dir="2700000" algn="tl">
                  <a:srgbClr val="000000">
                    <a:alpha val="43137"/>
                  </a:srgbClr>
                </a:outerShdw>
              </a:effectLst>
              <a:cs typeface="Times New Roman" pitchFamily="18" charset="0"/>
            </a:endParaRPr>
          </a:p>
          <a:p>
            <a:pPr lvl="3" eaLnBrk="1" hangingPunct="1">
              <a:buNone/>
              <a:defRPr/>
            </a:pPr>
            <a:r>
              <a:rPr lang="en-US" sz="3600" dirty="0">
                <a:effectLst>
                  <a:outerShdw blurRad="38100" dist="38100" dir="2700000" algn="tl">
                    <a:srgbClr val="000000">
                      <a:alpha val="43137"/>
                    </a:srgbClr>
                  </a:outerShdw>
                </a:effectLst>
                <a:cs typeface="Times New Roman" pitchFamily="18" charset="0"/>
              </a:rPr>
              <a:t>Seals:		1 2 3 4 5 6 7</a:t>
            </a:r>
            <a:r>
              <a:rPr lang="en-US" sz="3600" b="1" dirty="0">
                <a:effectLst>
                  <a:outerShdw blurRad="38100" dist="38100" dir="2700000" algn="tl">
                    <a:srgbClr val="000000">
                      <a:alpha val="43137"/>
                    </a:srgbClr>
                  </a:outerShdw>
                </a:effectLst>
                <a:cs typeface="Times New Roman" pitchFamily="18" charset="0"/>
              </a:rPr>
              <a:t> </a:t>
            </a:r>
            <a:endParaRPr lang="en-US" sz="3600" b="1" u="sng" dirty="0">
              <a:effectLst>
                <a:outerShdw blurRad="38100" dist="38100" dir="2700000" algn="tl">
                  <a:srgbClr val="000000">
                    <a:alpha val="43137"/>
                  </a:srgbClr>
                </a:outerShdw>
              </a:effectLst>
              <a:cs typeface="Times New Roman" pitchFamily="18" charset="0"/>
            </a:endParaRPr>
          </a:p>
          <a:p>
            <a:pPr lvl="3" eaLnBrk="1" hangingPunct="1">
              <a:buNone/>
              <a:defRPr/>
            </a:pPr>
            <a:r>
              <a:rPr lang="en-US" sz="3600" dirty="0">
                <a:effectLst>
                  <a:outerShdw blurRad="38100" dist="38100" dir="2700000" algn="tl">
                    <a:srgbClr val="000000">
                      <a:alpha val="43137"/>
                    </a:srgbClr>
                  </a:outerShdw>
                </a:effectLst>
                <a:cs typeface="Times New Roman" pitchFamily="18" charset="0"/>
              </a:rPr>
              <a:t>Trumpets:	1</a:t>
            </a:r>
            <a:r>
              <a:rPr lang="en-US" sz="3600" b="1" dirty="0">
                <a:effectLst>
                  <a:outerShdw blurRad="38100" dist="38100" dir="2700000" algn="tl">
                    <a:srgbClr val="000000">
                      <a:alpha val="43137"/>
                    </a:srgbClr>
                  </a:outerShdw>
                </a:effectLst>
                <a:cs typeface="Times New Roman" pitchFamily="18" charset="0"/>
              </a:rPr>
              <a:t> </a:t>
            </a:r>
            <a:r>
              <a:rPr lang="en-US" sz="3600" dirty="0">
                <a:effectLst>
                  <a:outerShdw blurRad="38100" dist="38100" dir="2700000" algn="tl">
                    <a:srgbClr val="000000">
                      <a:alpha val="43137"/>
                    </a:srgbClr>
                  </a:outerShdw>
                </a:effectLst>
                <a:cs typeface="Times New Roman" pitchFamily="18" charset="0"/>
              </a:rPr>
              <a:t>2 3 4 5 6 7</a:t>
            </a:r>
            <a:endParaRPr lang="en-US" sz="3600" u="sng" dirty="0">
              <a:effectLst>
                <a:outerShdw blurRad="38100" dist="38100" dir="2700000" algn="tl">
                  <a:srgbClr val="000000">
                    <a:alpha val="43137"/>
                  </a:srgbClr>
                </a:outerShdw>
              </a:effectLst>
              <a:cs typeface="Times New Roman" pitchFamily="18" charset="0"/>
            </a:endParaRPr>
          </a:p>
          <a:p>
            <a:pPr lvl="3" eaLnBrk="1" hangingPunct="1">
              <a:buNone/>
              <a:defRPr/>
            </a:pPr>
            <a:r>
              <a:rPr lang="en-US" sz="3600" dirty="0">
                <a:effectLst>
                  <a:outerShdw blurRad="38100" dist="38100" dir="2700000" algn="tl">
                    <a:srgbClr val="000000">
                      <a:alpha val="43137"/>
                    </a:srgbClr>
                  </a:outerShdw>
                </a:effectLst>
                <a:cs typeface="Times New Roman" pitchFamily="18" charset="0"/>
              </a:rPr>
              <a:t>Bowls:		1 2 3 4 5 6 7</a:t>
            </a:r>
            <a:r>
              <a:rPr lang="en-US" sz="3600" dirty="0">
                <a:effectLst>
                  <a:outerShdw blurRad="38100" dist="38100" dir="2700000" algn="tl">
                    <a:srgbClr val="000000">
                      <a:alpha val="43137"/>
                    </a:srgbClr>
                  </a:outerShdw>
                </a:effectLst>
              </a:rPr>
              <a:t>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0F23B93-C82B-465B-9FA4-28464250B0ED}"/>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Telescoping</a:t>
            </a:r>
          </a:p>
        </p:txBody>
      </p:sp>
      <p:sp>
        <p:nvSpPr>
          <p:cNvPr id="5123" name="Rectangle 3">
            <a:extLst>
              <a:ext uri="{FF2B5EF4-FFF2-40B4-BE49-F238E27FC236}">
                <a16:creationId xmlns:a16="http://schemas.microsoft.com/office/drawing/2014/main" id="{C977EBDF-18A7-4225-9116-0F3D90BFA17D}"/>
              </a:ext>
            </a:extLst>
          </p:cNvPr>
          <p:cNvSpPr>
            <a:spLocks noGrp="1" noChangeArrowheads="1"/>
          </p:cNvSpPr>
          <p:nvPr>
            <p:ph type="body" idx="1"/>
          </p:nvPr>
        </p:nvSpPr>
        <p:spPr>
          <a:xfrm>
            <a:off x="685800" y="1600200"/>
            <a:ext cx="7772400" cy="4460875"/>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Times New Roman" pitchFamily="18" charset="0"/>
              </a:rPr>
              <a:t>7</a:t>
            </a:r>
            <a:r>
              <a:rPr lang="en-US" sz="3600" baseline="30000" dirty="0">
                <a:solidFill>
                  <a:srgbClr val="FFFFCC"/>
                </a:solidFill>
                <a:effectLst>
                  <a:outerShdw blurRad="38100" dist="38100" dir="2700000" algn="tl">
                    <a:srgbClr val="000000">
                      <a:alpha val="43137"/>
                    </a:srgbClr>
                  </a:outerShdw>
                </a:effectLst>
                <a:cs typeface="Times New Roman" pitchFamily="18" charset="0"/>
              </a:rPr>
              <a:t>th</a:t>
            </a:r>
            <a:r>
              <a:rPr lang="en-US" sz="3600" dirty="0">
                <a:solidFill>
                  <a:srgbClr val="FFFFCC"/>
                </a:solidFill>
                <a:effectLst>
                  <a:outerShdw blurRad="38100" dist="38100" dir="2700000" algn="tl">
                    <a:srgbClr val="000000">
                      <a:alpha val="43137"/>
                    </a:srgbClr>
                  </a:outerShdw>
                </a:effectLst>
                <a:cs typeface="Times New Roman" pitchFamily="18" charset="0"/>
              </a:rPr>
              <a:t> judgment releases 1</a:t>
            </a:r>
            <a:r>
              <a:rPr lang="en-US" sz="3600" baseline="30000" dirty="0">
                <a:solidFill>
                  <a:srgbClr val="FFFFCC"/>
                </a:solidFill>
                <a:effectLst>
                  <a:outerShdw blurRad="38100" dist="38100" dir="2700000" algn="tl">
                    <a:srgbClr val="000000">
                      <a:alpha val="43137"/>
                    </a:srgbClr>
                  </a:outerShdw>
                </a:effectLst>
                <a:cs typeface="Times New Roman" pitchFamily="18" charset="0"/>
              </a:rPr>
              <a:t>st</a:t>
            </a:r>
            <a:r>
              <a:rPr lang="en-US" sz="3600" dirty="0">
                <a:solidFill>
                  <a:srgbClr val="FFFFCC"/>
                </a:solidFill>
                <a:effectLst>
                  <a:outerShdw blurRad="38100" dist="38100" dir="2700000" algn="tl">
                    <a:srgbClr val="000000">
                      <a:alpha val="43137"/>
                    </a:srgbClr>
                  </a:outerShdw>
                </a:effectLst>
                <a:cs typeface="Times New Roman" pitchFamily="18" charset="0"/>
              </a:rPr>
              <a:t> in next series</a:t>
            </a:r>
          </a:p>
          <a:p>
            <a:pPr algn="ctr" eaLnBrk="1" hangingPunct="1">
              <a:buFont typeface="Wingdings" pitchFamily="2" charset="2"/>
              <a:buNone/>
              <a:defRPr/>
            </a:pPr>
            <a:endParaRPr lang="en-US"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Seals: 1 2 3 4 5 6 </a:t>
            </a:r>
            <a:r>
              <a:rPr lang="en-US" b="1" dirty="0">
                <a:solidFill>
                  <a:srgbClr val="FFFF00"/>
                </a:solidFill>
                <a:effectLst>
                  <a:outerShdw blurRad="38100" dist="38100" dir="2700000" algn="tl">
                    <a:srgbClr val="000000">
                      <a:alpha val="43137"/>
                    </a:srgbClr>
                  </a:outerShdw>
                </a:effectLst>
                <a:cs typeface="Times New Roman" pitchFamily="18" charset="0"/>
              </a:rPr>
              <a:t>7 </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           Trumpets: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2 3 4 5 6 </a:t>
            </a:r>
            <a:r>
              <a:rPr lang="en-US" b="1" dirty="0">
                <a:solidFill>
                  <a:srgbClr val="FFFF00"/>
                </a:solidFill>
                <a:effectLst>
                  <a:outerShdw blurRad="38100" dist="38100" dir="2700000" algn="tl">
                    <a:srgbClr val="000000">
                      <a:alpha val="43137"/>
                    </a:srgbClr>
                  </a:outerShdw>
                </a:effectLst>
                <a:cs typeface="Times New Roman" pitchFamily="18" charset="0"/>
              </a:rPr>
              <a:t>7</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Bowls: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dirty="0">
                <a:effectLst>
                  <a:outerShdw blurRad="38100" dist="38100" dir="2700000" algn="tl">
                    <a:srgbClr val="000000">
                      <a:alpha val="43137"/>
                    </a:srgbClr>
                  </a:outerShdw>
                </a:effectLst>
                <a:cs typeface="Times New Roman" pitchFamily="18" charset="0"/>
              </a:rPr>
              <a:t> 2 3 4 5 6 7</a:t>
            </a:r>
            <a:r>
              <a:rPr lang="en-US" dirty="0">
                <a:effectLst>
                  <a:outerShdw blurRad="38100" dist="38100" dir="2700000" algn="tl">
                    <a:srgbClr val="000000">
                      <a:alpha val="43137"/>
                    </a:srgbClr>
                  </a:outerShdw>
                </a:effectLst>
              </a:rPr>
              <a:t> </a:t>
            </a:r>
          </a:p>
        </p:txBody>
      </p:sp>
      <p:pic>
        <p:nvPicPr>
          <p:cNvPr id="2" name="Picture 1">
            <a:extLst>
              <a:ext uri="{FF2B5EF4-FFF2-40B4-BE49-F238E27FC236}">
                <a16:creationId xmlns:a16="http://schemas.microsoft.com/office/drawing/2014/main" id="{7D32B1D0-FE3F-4748-A3CE-794E4CE857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0314" y="4724400"/>
            <a:ext cx="2203373" cy="1828800"/>
          </a:xfrm>
          <a:prstGeom prst="roundRect">
            <a:avLst/>
          </a:prstGeom>
          <a:scene3d>
            <a:camera prst="orthographicFront"/>
            <a:lightRig rig="threePt" dir="t"/>
          </a:scene3d>
          <a:sp3d>
            <a:bevelT w="114300" prst="artDeco"/>
          </a:sp3d>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No Further Delay</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303056" y="1600200"/>
            <a:ext cx="6537889" cy="2895600"/>
          </a:xfrm>
        </p:spPr>
        <p:txBody>
          <a:bodyPr/>
          <a:lstStyle/>
          <a:p>
            <a:pPr marL="457200" indent="-457200">
              <a:spcBef>
                <a:spcPts val="0"/>
              </a:spcBef>
              <a:spcAft>
                <a:spcPts val="3600"/>
              </a:spcAft>
              <a:buSzPct val="100000"/>
              <a:buFont typeface="+mj-lt"/>
              <a:buAutoNum type="romanUcPeriod"/>
              <a:defRPr/>
            </a:pPr>
            <a:r>
              <a:rPr lang="en-US" dirty="0">
                <a:cs typeface="Times New Roman" charset="0"/>
              </a:rPr>
              <a:t>The Angel’s Appearance (10:1)</a:t>
            </a:r>
          </a:p>
          <a:p>
            <a:pPr marL="457200" indent="-457200">
              <a:spcBef>
                <a:spcPts val="0"/>
              </a:spcBef>
              <a:spcAft>
                <a:spcPts val="3600"/>
              </a:spcAft>
              <a:buSzPct val="100000"/>
              <a:buFont typeface="+mj-lt"/>
              <a:buAutoNum type="romanUcPeriod"/>
              <a:defRPr/>
            </a:pPr>
            <a:r>
              <a:rPr lang="en-US" dirty="0">
                <a:cs typeface="Times New Roman" charset="0"/>
              </a:rPr>
              <a:t>The Angel’s Actions (10:2-7)</a:t>
            </a:r>
          </a:p>
          <a:p>
            <a:pPr marL="457200" indent="-457200">
              <a:spcBef>
                <a:spcPts val="0"/>
              </a:spcBef>
              <a:spcAft>
                <a:spcPts val="3600"/>
              </a:spcAft>
              <a:buSzPct val="100000"/>
              <a:buFont typeface="+mj-lt"/>
              <a:buAutoNum type="romanUcPeriod"/>
              <a:defRPr/>
            </a:pPr>
            <a:r>
              <a:rPr lang="en-US" dirty="0">
                <a:cs typeface="Times New Roman" charset="0"/>
              </a:rPr>
              <a:t>The Angel’s Commission (10:8-11)</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6725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No Further Delay</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303056" y="1600200"/>
            <a:ext cx="6537889" cy="2895600"/>
          </a:xfrm>
        </p:spPr>
        <p:txBody>
          <a:bodyPr/>
          <a:lstStyle/>
          <a:p>
            <a:pPr marL="457200" indent="-457200">
              <a:spcBef>
                <a:spcPts val="0"/>
              </a:spcBef>
              <a:spcAft>
                <a:spcPts val="3600"/>
              </a:spcAft>
              <a:buSzPct val="100000"/>
              <a:buFont typeface="+mj-lt"/>
              <a:buAutoNum type="romanUcPeriod"/>
              <a:defRPr/>
            </a:pPr>
            <a:r>
              <a:rPr lang="en-US" b="1" u="sng" dirty="0">
                <a:solidFill>
                  <a:srgbClr val="FFFFCC"/>
                </a:solidFill>
                <a:cs typeface="Times New Roman" charset="0"/>
              </a:rPr>
              <a:t>The Angel’s Appearance (10:1)</a:t>
            </a:r>
          </a:p>
          <a:p>
            <a:pPr marL="457200" indent="-457200">
              <a:spcBef>
                <a:spcPts val="0"/>
              </a:spcBef>
              <a:spcAft>
                <a:spcPts val="3600"/>
              </a:spcAft>
              <a:buSzPct val="100000"/>
              <a:buFont typeface="+mj-lt"/>
              <a:buAutoNum type="romanUcPeriod"/>
              <a:defRPr/>
            </a:pPr>
            <a:r>
              <a:rPr lang="en-US" dirty="0">
                <a:cs typeface="Times New Roman" charset="0"/>
              </a:rPr>
              <a:t>The Angel’s Actions (10:2-7)</a:t>
            </a:r>
          </a:p>
          <a:p>
            <a:pPr marL="457200" indent="-457200">
              <a:spcBef>
                <a:spcPts val="0"/>
              </a:spcBef>
              <a:spcAft>
                <a:spcPts val="3600"/>
              </a:spcAft>
              <a:buSzPct val="100000"/>
              <a:buFont typeface="+mj-lt"/>
              <a:buAutoNum type="romanUcPeriod"/>
              <a:defRPr/>
            </a:pPr>
            <a:r>
              <a:rPr lang="en-US" dirty="0">
                <a:cs typeface="Times New Roman" charset="0"/>
              </a:rPr>
              <a:t>The Angel’s Commission (10:8-11)</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6708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 Angel’s Appearance</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600200"/>
            <a:ext cx="5410200" cy="3886200"/>
          </a:xfrm>
        </p:spPr>
        <p:txBody>
          <a:bodyPr/>
          <a:lstStyle/>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Another Angel (10:1a)</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Clothes (10:1b)</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Head (10:1c)</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Face (10:1d)</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Legs (10:1e)</a:t>
            </a:r>
            <a:endParaRPr lang="en-US" sz="3600" dirty="0">
              <a:effectLst>
                <a:outerShdw blurRad="38100" dist="38100" dir="2700000" algn="tl">
                  <a:srgbClr val="000000">
                    <a:alpha val="43137"/>
                  </a:srgbClr>
                </a:outerShdw>
              </a:effectLst>
              <a:cs typeface="Calibri" panose="020F0502020204030204" pitchFamily="34" charset="0"/>
            </a:endParaRP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2570877"/>
            <a:ext cx="2593128" cy="194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42796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 Angel’s Appearance</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600200"/>
            <a:ext cx="5410200" cy="3886200"/>
          </a:xfrm>
        </p:spPr>
        <p:txBody>
          <a:bodyPr/>
          <a:lstStyle/>
          <a:p>
            <a:pPr marL="571500" indent="-571500" eaLnBrk="1" hangingPunct="1">
              <a:spcBef>
                <a:spcPts val="0"/>
              </a:spcBef>
              <a:spcAft>
                <a:spcPts val="2400"/>
              </a:spcAft>
              <a:buSzPct val="100000"/>
              <a:buFont typeface="+mj-lt"/>
              <a:buAutoNum type="alphaUcPeriod"/>
              <a:defRPr/>
            </a:pPr>
            <a:r>
              <a:rPr lang="en-US" b="1" u="sng" dirty="0">
                <a:solidFill>
                  <a:srgbClr val="FFFFCC"/>
                </a:solidFill>
                <a:cs typeface="Times New Roman" charset="0"/>
              </a:rPr>
              <a:t>Another Angel (10:1a)</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Clothes (10:1b)</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Head (10:1c)</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Face (10:1d)</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Legs (10:1e)</a:t>
            </a:r>
            <a:endParaRPr lang="en-US" sz="3600" dirty="0">
              <a:effectLst>
                <a:outerShdw blurRad="38100" dist="38100" dir="2700000" algn="tl">
                  <a:srgbClr val="000000">
                    <a:alpha val="43137"/>
                  </a:srgbClr>
                </a:outerShdw>
              </a:effectLst>
              <a:cs typeface="Calibri" panose="020F0502020204030204" pitchFamily="34" charset="0"/>
            </a:endParaRP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2570877"/>
            <a:ext cx="2593128" cy="194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3891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 Angel’s Appearance</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600200"/>
            <a:ext cx="5410200" cy="3886200"/>
          </a:xfrm>
        </p:spPr>
        <p:txBody>
          <a:bodyPr/>
          <a:lstStyle/>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Another Angel (10:1a)</a:t>
            </a:r>
          </a:p>
          <a:p>
            <a:pPr marL="571500" indent="-571500" eaLnBrk="1" hangingPunct="1">
              <a:spcBef>
                <a:spcPts val="0"/>
              </a:spcBef>
              <a:spcAft>
                <a:spcPts val="2400"/>
              </a:spcAft>
              <a:buSzPct val="100000"/>
              <a:buFont typeface="+mj-lt"/>
              <a:buAutoNum type="alphaUcPeriod"/>
              <a:defRPr/>
            </a:pPr>
            <a:r>
              <a:rPr lang="en-US" b="1" u="sng" dirty="0">
                <a:solidFill>
                  <a:srgbClr val="FFFFCC"/>
                </a:solidFill>
                <a:cs typeface="Times New Roman" charset="0"/>
              </a:rPr>
              <a:t>The Angel’s Clothes (10:1b)</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Head (10:1c)</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Face (10:1d)</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Legs (10:1e)</a:t>
            </a:r>
            <a:endParaRPr lang="en-US" sz="3600" dirty="0">
              <a:effectLst>
                <a:outerShdw blurRad="38100" dist="38100" dir="2700000" algn="tl">
                  <a:srgbClr val="000000">
                    <a:alpha val="43137"/>
                  </a:srgbClr>
                </a:outerShdw>
              </a:effectLst>
              <a:cs typeface="Calibri" panose="020F0502020204030204" pitchFamily="34" charset="0"/>
            </a:endParaRP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2570877"/>
            <a:ext cx="2593128" cy="194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067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 Angel’s Appearance</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600200"/>
            <a:ext cx="5410200" cy="3886200"/>
          </a:xfrm>
        </p:spPr>
        <p:txBody>
          <a:bodyPr/>
          <a:lstStyle/>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Another Angel (10:1a)</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Clothes (10:1b)</a:t>
            </a:r>
          </a:p>
          <a:p>
            <a:pPr marL="571500" indent="-571500" eaLnBrk="1" hangingPunct="1">
              <a:spcBef>
                <a:spcPts val="0"/>
              </a:spcBef>
              <a:spcAft>
                <a:spcPts val="2400"/>
              </a:spcAft>
              <a:buSzPct val="100000"/>
              <a:buFont typeface="+mj-lt"/>
              <a:buAutoNum type="alphaUcPeriod"/>
              <a:defRPr/>
            </a:pPr>
            <a:r>
              <a:rPr lang="en-US" b="1" u="sng" dirty="0">
                <a:solidFill>
                  <a:srgbClr val="FFFFCC"/>
                </a:solidFill>
                <a:cs typeface="Times New Roman" charset="0"/>
              </a:rPr>
              <a:t>The Angel’s Head (10:1c)</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Face (10:1d)</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Legs (10:1e)</a:t>
            </a:r>
            <a:endParaRPr lang="en-US" sz="3600" dirty="0">
              <a:effectLst>
                <a:outerShdw blurRad="38100" dist="38100" dir="2700000" algn="tl">
                  <a:srgbClr val="000000">
                    <a:alpha val="43137"/>
                  </a:srgbClr>
                </a:outerShdw>
              </a:effectLst>
              <a:cs typeface="Calibri" panose="020F0502020204030204" pitchFamily="34" charset="0"/>
            </a:endParaRP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2570877"/>
            <a:ext cx="2593128" cy="194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000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 Angel’s Appearance</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600200"/>
            <a:ext cx="5410200" cy="3886200"/>
          </a:xfrm>
        </p:spPr>
        <p:txBody>
          <a:bodyPr/>
          <a:lstStyle/>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Another Angel (10:1a)</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Clothes (10:1b)</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Head (10:1c)</a:t>
            </a:r>
          </a:p>
          <a:p>
            <a:pPr marL="571500" indent="-571500" eaLnBrk="1" hangingPunct="1">
              <a:spcBef>
                <a:spcPts val="0"/>
              </a:spcBef>
              <a:spcAft>
                <a:spcPts val="2400"/>
              </a:spcAft>
              <a:buSzPct val="100000"/>
              <a:buFont typeface="+mj-lt"/>
              <a:buAutoNum type="alphaUcPeriod"/>
              <a:defRPr/>
            </a:pPr>
            <a:r>
              <a:rPr lang="en-US" b="1" u="sng" dirty="0">
                <a:solidFill>
                  <a:srgbClr val="FFFFCC"/>
                </a:solidFill>
                <a:cs typeface="Times New Roman" charset="0"/>
              </a:rPr>
              <a:t>The Angel’s Face (10:1d)</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Legs (10:1e)</a:t>
            </a:r>
            <a:endParaRPr lang="en-US" sz="3600" dirty="0">
              <a:effectLst>
                <a:outerShdw blurRad="38100" dist="38100" dir="2700000" algn="tl">
                  <a:srgbClr val="000000">
                    <a:alpha val="43137"/>
                  </a:srgbClr>
                </a:outerShdw>
              </a:effectLst>
              <a:cs typeface="Calibri" panose="020F0502020204030204" pitchFamily="34" charset="0"/>
            </a:endParaRP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2570877"/>
            <a:ext cx="2593128" cy="194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5668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 Angel’s Appearance</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600200"/>
            <a:ext cx="5410200" cy="3886200"/>
          </a:xfrm>
        </p:spPr>
        <p:txBody>
          <a:bodyPr/>
          <a:lstStyle/>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Another Angel (10:1a)</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Clothes (10:1b)</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Head (10:1c)</a:t>
            </a:r>
          </a:p>
          <a:p>
            <a:pPr marL="571500" indent="-5715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Angel’s Face (10:1d)</a:t>
            </a:r>
          </a:p>
          <a:p>
            <a:pPr marL="571500" indent="-571500" eaLnBrk="1" hangingPunct="1">
              <a:spcBef>
                <a:spcPts val="0"/>
              </a:spcBef>
              <a:spcAft>
                <a:spcPts val="2400"/>
              </a:spcAft>
              <a:buSzPct val="100000"/>
              <a:buFont typeface="+mj-lt"/>
              <a:buAutoNum type="alphaUcPeriod"/>
              <a:defRPr/>
            </a:pPr>
            <a:r>
              <a:rPr lang="en-US" b="1" u="sng" dirty="0">
                <a:solidFill>
                  <a:srgbClr val="FFFFCC"/>
                </a:solidFill>
                <a:cs typeface="Times New Roman" charset="0"/>
              </a:rPr>
              <a:t>The Angel’s Legs (10:1e)</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2570877"/>
            <a:ext cx="2593128" cy="194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309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No Further Delay</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303056" y="1600200"/>
            <a:ext cx="6537889" cy="2895600"/>
          </a:xfrm>
        </p:spPr>
        <p:txBody>
          <a:bodyPr/>
          <a:lstStyle/>
          <a:p>
            <a:pPr marL="457200" indent="-457200">
              <a:spcBef>
                <a:spcPts val="0"/>
              </a:spcBef>
              <a:spcAft>
                <a:spcPts val="3600"/>
              </a:spcAft>
              <a:buSzPct val="100000"/>
              <a:buFont typeface="+mj-lt"/>
              <a:buAutoNum type="romanUcPeriod"/>
              <a:defRPr/>
            </a:pPr>
            <a:r>
              <a:rPr lang="en-US" dirty="0">
                <a:cs typeface="Times New Roman" charset="0"/>
              </a:rPr>
              <a:t>The Angel’s Appearance (10:1)</a:t>
            </a:r>
          </a:p>
          <a:p>
            <a:pPr marL="457200" indent="-457200">
              <a:spcBef>
                <a:spcPts val="0"/>
              </a:spcBef>
              <a:spcAft>
                <a:spcPts val="3600"/>
              </a:spcAft>
              <a:buSzPct val="100000"/>
              <a:buFont typeface="+mj-lt"/>
              <a:buAutoNum type="romanUcPeriod"/>
              <a:defRPr/>
            </a:pPr>
            <a:r>
              <a:rPr lang="en-US" b="1" u="sng" dirty="0">
                <a:solidFill>
                  <a:srgbClr val="FFFFCC"/>
                </a:solidFill>
                <a:cs typeface="Times New Roman" charset="0"/>
              </a:rPr>
              <a:t>The Angel’s Actions (10:2-7)</a:t>
            </a:r>
          </a:p>
          <a:p>
            <a:pPr marL="457200" indent="-457200">
              <a:spcBef>
                <a:spcPts val="0"/>
              </a:spcBef>
              <a:spcAft>
                <a:spcPts val="3600"/>
              </a:spcAft>
              <a:buSzPct val="100000"/>
              <a:buFont typeface="+mj-lt"/>
              <a:buAutoNum type="romanUcPeriod"/>
              <a:defRPr/>
            </a:pPr>
            <a:r>
              <a:rPr lang="en-US" dirty="0">
                <a:cs typeface="Times New Roman" charset="0"/>
              </a:rPr>
              <a:t>The Angel’s Commission (10:8-11)</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7620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 Angel’s Actions</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788954"/>
            <a:ext cx="8046578" cy="4002246"/>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What the Angel Holds (10:2a)</a:t>
            </a:r>
          </a:p>
          <a:p>
            <a:pPr marL="557213" indent="-55721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What the Angel Does (10:2b)</a:t>
            </a:r>
          </a:p>
          <a:p>
            <a:pPr marL="557213" indent="-55721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What the Angel Says (10:3-7)</a:t>
            </a:r>
          </a:p>
          <a:p>
            <a:pPr marL="1143000" lvl="1" indent="-5715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Concerning the 7 Thunders (10:3-4)</a:t>
            </a:r>
          </a:p>
          <a:p>
            <a:pPr marL="1143000" lvl="1" indent="-5715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Concerning the 7</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Trumpet (10:5-7)</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5433" y="2286000"/>
            <a:ext cx="1923767" cy="144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12063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 Angel’s Actions</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788954"/>
            <a:ext cx="8046578" cy="4002246"/>
          </a:xfrm>
        </p:spPr>
        <p:txBody>
          <a:bodyPr/>
          <a:lstStyle/>
          <a:p>
            <a:pPr marL="576263" indent="-576263"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What the Angel Holds (10:2a)</a:t>
            </a:r>
          </a:p>
          <a:p>
            <a:pPr marL="557213" indent="-55721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What the Angel Does (10:2b)</a:t>
            </a:r>
          </a:p>
          <a:p>
            <a:pPr marL="557213" indent="-55721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What the Angel Says (10:3-7)</a:t>
            </a:r>
          </a:p>
          <a:p>
            <a:pPr marL="1143000" lvl="1" indent="-5715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Concerning the 7 Thunders (10:3-4)</a:t>
            </a:r>
          </a:p>
          <a:p>
            <a:pPr marL="1143000" lvl="1" indent="-5715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Concerning the 7</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Trumpet (10:5-7)</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5433" y="2286000"/>
            <a:ext cx="1923767" cy="144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16283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36134155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18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 Angel’s Actions</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788954"/>
            <a:ext cx="8046578" cy="4002246"/>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What the Angel Holds (10:2a)</a:t>
            </a:r>
          </a:p>
          <a:p>
            <a:pPr marL="557213" indent="-557213"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What the Angel Does (10:2b)</a:t>
            </a:r>
          </a:p>
          <a:p>
            <a:pPr marL="557213" indent="-55721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What the Angel Says (10:3-7)</a:t>
            </a:r>
          </a:p>
          <a:p>
            <a:pPr marL="1143000" lvl="1" indent="-5715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Concerning the 7 Thunders (10:3-4)</a:t>
            </a:r>
          </a:p>
          <a:p>
            <a:pPr marL="1143000" lvl="1" indent="-5715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Concerning the 7</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Trumpet (10:5-7)</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5433" y="2286000"/>
            <a:ext cx="1923767" cy="144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0173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 Angel’s Actions</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788954"/>
            <a:ext cx="8046578" cy="4002246"/>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What the Angel Holds (10:2a)</a:t>
            </a:r>
          </a:p>
          <a:p>
            <a:pPr marL="557213" indent="-55721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What the Angel Does (10:2b)</a:t>
            </a:r>
          </a:p>
          <a:p>
            <a:pPr marL="557213" indent="-557213"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What the Angel Says (10:3-7)</a:t>
            </a:r>
          </a:p>
          <a:p>
            <a:pPr marL="1143000" lvl="1" indent="-5715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Concerning the 7 Thunders (10:3-4)</a:t>
            </a:r>
          </a:p>
          <a:p>
            <a:pPr marL="1143000" lvl="1" indent="-5715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Concerning the 7</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Trumpet (10:5-7)</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5433" y="2286000"/>
            <a:ext cx="1923767" cy="144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292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 Angel’s Actions</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788954"/>
            <a:ext cx="8046578" cy="4002246"/>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What the Angel Holds (10:2a)</a:t>
            </a:r>
          </a:p>
          <a:p>
            <a:pPr marL="557213" indent="-55721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What the Angel Does (10:2b)</a:t>
            </a:r>
          </a:p>
          <a:p>
            <a:pPr marL="557213" indent="-557213" eaLnBrk="1" hangingPunct="1">
              <a:spcBef>
                <a:spcPts val="0"/>
              </a:spcBef>
              <a:spcAft>
                <a:spcPts val="24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What the Angel Says (10:3-7)</a:t>
            </a:r>
          </a:p>
          <a:p>
            <a:pPr marL="1143000" lvl="1" indent="-571500" eaLnBrk="1" hangingPunct="1">
              <a:spcBef>
                <a:spcPts val="0"/>
              </a:spcBef>
              <a:spcAft>
                <a:spcPts val="24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Concerning the 7 Thunders (10:3-4)</a:t>
            </a:r>
          </a:p>
          <a:p>
            <a:pPr marL="1143000" lvl="1" indent="-5715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Concerning the 7</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Trumpet (10:5-7)</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5433" y="2286000"/>
            <a:ext cx="1923767" cy="144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0133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468"/>
            <a:ext cx="9144000" cy="6857999"/>
          </a:xfrm>
          <a:prstGeom prst="rect">
            <a:avLst/>
          </a:prstGeom>
        </p:spPr>
      </p:pic>
      <p:sp>
        <p:nvSpPr>
          <p:cNvPr id="38914" name="Rectangle 3"/>
          <p:cNvSpPr>
            <a:spLocks noChangeArrowheads="1"/>
          </p:cNvSpPr>
          <p:nvPr/>
        </p:nvSpPr>
        <p:spPr bwMode="auto">
          <a:xfrm>
            <a:off x="0" y="0"/>
            <a:ext cx="91440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Hosea 11:10</a:t>
            </a:r>
          </a:p>
          <a:p>
            <a:pPr algn="just">
              <a:spcAft>
                <a:spcPts val="12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walk after the Lord,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will roar like a lion</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Indeed He will roar And His sons will come trembling from the west.”</a:t>
            </a:r>
          </a:p>
        </p:txBody>
      </p:sp>
      <p:pic>
        <p:nvPicPr>
          <p:cNvPr id="2" name="Picture 1">
            <a:extLst>
              <a:ext uri="{FF2B5EF4-FFF2-40B4-BE49-F238E27FC236}">
                <a16:creationId xmlns:a16="http://schemas.microsoft.com/office/drawing/2014/main" id="{74C71C7D-C456-4BF2-867F-5DAC006B40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400" y="2954416"/>
            <a:ext cx="2458529" cy="1828800"/>
          </a:xfrm>
          <a:prstGeom prst="rect">
            <a:avLst/>
          </a:prstGeom>
        </p:spPr>
      </p:pic>
    </p:spTree>
    <p:extLst>
      <p:ext uri="{BB962C8B-B14F-4D97-AF65-F5344CB8AC3E}">
        <p14:creationId xmlns:p14="http://schemas.microsoft.com/office/powerpoint/2010/main" val="14599670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Amos 3:8</a:t>
            </a:r>
          </a:p>
          <a:p>
            <a:pPr algn="just">
              <a:spcAft>
                <a:spcPts val="12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lion has roared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will not fear? The Lord God has spoken! Who can but prophesy?”</a:t>
            </a:r>
          </a:p>
        </p:txBody>
      </p:sp>
      <p:pic>
        <p:nvPicPr>
          <p:cNvPr id="2" name="Picture 1">
            <a:extLst>
              <a:ext uri="{FF2B5EF4-FFF2-40B4-BE49-F238E27FC236}">
                <a16:creationId xmlns:a16="http://schemas.microsoft.com/office/drawing/2014/main" id="{74C71C7D-C456-4BF2-867F-5DAC006B40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2742301"/>
            <a:ext cx="2458529" cy="1828800"/>
          </a:xfrm>
          <a:prstGeom prst="rect">
            <a:avLst/>
          </a:prstGeom>
        </p:spPr>
      </p:pic>
    </p:spTree>
    <p:extLst>
      <p:ext uri="{BB962C8B-B14F-4D97-AF65-F5344CB8AC3E}">
        <p14:creationId xmlns:p14="http://schemas.microsoft.com/office/powerpoint/2010/main" val="237489376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a:spcBef>
                <a:spcPct val="0"/>
              </a:spcBef>
              <a:spcAft>
                <a:spcPts val="1200"/>
              </a:spcAft>
              <a:buNone/>
            </a:pPr>
            <a:r>
              <a:rPr lang="en-US" sz="4000" dirty="0">
                <a:solidFill>
                  <a:schemeClr val="tx2"/>
                </a:solidFill>
                <a:effectLst>
                  <a:outerShdw blurRad="38100" dist="38100" dir="2700000" algn="tl">
                    <a:srgbClr val="000000">
                      <a:alpha val="43137"/>
                    </a:srgbClr>
                  </a:outerShdw>
                </a:effectLst>
                <a:ea typeface="+mj-ea"/>
                <a:cs typeface="+mj-cs"/>
              </a:rPr>
              <a:t>2 Timothy 3:16-17</a:t>
            </a:r>
          </a:p>
          <a:p>
            <a:pPr marL="0" indent="0" algn="just">
              <a:buNone/>
            </a:pPr>
            <a:r>
              <a:rPr 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16</a:t>
            </a:r>
            <a:r>
              <a:rPr lang="en-US" dirty="0">
                <a:effectLst>
                  <a:outerShdw blurRad="38100" dist="38100" dir="2700000" algn="tl">
                    <a:srgbClr val="000000">
                      <a:alpha val="43137"/>
                    </a:srgbClr>
                  </a:outerShdw>
                </a:effectLst>
              </a:rPr>
              <a:t> All Scripture is </a:t>
            </a:r>
            <a:r>
              <a:rPr lang="en-US" b="1" u="sng" dirty="0">
                <a:solidFill>
                  <a:srgbClr val="FFFFCC"/>
                </a:solidFill>
                <a:effectLst>
                  <a:outerShdw blurRad="38100" dist="38100" dir="2700000" algn="tl">
                    <a:srgbClr val="000000">
                      <a:alpha val="43137"/>
                    </a:srgbClr>
                  </a:outerShdw>
                </a:effectLst>
              </a:rPr>
              <a:t>inspired by God [</a:t>
            </a:r>
            <a:r>
              <a:rPr lang="en-US" b="1" i="1" u="sng" dirty="0">
                <a:solidFill>
                  <a:srgbClr val="FFFFCC"/>
                </a:solidFill>
                <a:effectLst>
                  <a:outerShdw blurRad="38100" dist="38100" dir="2700000" algn="tl">
                    <a:srgbClr val="000000">
                      <a:alpha val="43137"/>
                    </a:srgbClr>
                  </a:outerShdw>
                </a:effectLst>
              </a:rPr>
              <a:t>theopneustos</a:t>
            </a:r>
            <a:r>
              <a:rPr lang="en-US" b="1" u="sng" dirty="0">
                <a:solidFill>
                  <a:srgbClr val="FFFFCC"/>
                </a:solidFill>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and profitable for teaching, for reproof, for correction, for training in righteousness</a:t>
            </a:r>
            <a:r>
              <a:rPr lang="en-US" sz="2800" dirty="0">
                <a:effectLst>
                  <a:outerShdw blurRad="38100" dist="38100" dir="2700000" algn="tl">
                    <a:srgbClr val="000000">
                      <a:alpha val="43137"/>
                    </a:srgbClr>
                  </a:outerShdw>
                </a:effectLst>
              </a:rPr>
              <a:t>; </a:t>
            </a:r>
            <a:r>
              <a:rPr lang="en-US" baseline="30000" dirty="0">
                <a:effectLst>
                  <a:outerShdw blurRad="38100" dist="38100" dir="2700000" algn="tl">
                    <a:srgbClr val="000000">
                      <a:alpha val="43137"/>
                    </a:srgbClr>
                  </a:outerShdw>
                </a:effectLst>
              </a:rPr>
              <a:t>17 </a:t>
            </a:r>
            <a:r>
              <a:rPr lang="en-US" dirty="0">
                <a:effectLst>
                  <a:outerShdw blurRad="38100" dist="38100" dir="2700000" algn="tl">
                    <a:srgbClr val="000000">
                      <a:alpha val="43137"/>
                    </a:srgbClr>
                  </a:outerShdw>
                </a:effectLst>
                <a:latin typeface="Calibri" panose="020F0502020204030204" pitchFamily="34" charset="0"/>
              </a:rPr>
              <a:t>so that the man of God may be adequate, equipped for </a:t>
            </a:r>
            <a:r>
              <a:rPr lang="en-US" dirty="0">
                <a:effectLst>
                  <a:outerShdw blurRad="38100" dist="38100" dir="2700000" algn="tl">
                    <a:srgbClr val="000000">
                      <a:alpha val="43137"/>
                    </a:srgbClr>
                  </a:outerShdw>
                </a:effectLst>
              </a:rPr>
              <a:t>every</a:t>
            </a:r>
            <a:r>
              <a:rPr lang="en-US" dirty="0">
                <a:effectLst>
                  <a:outerShdw blurRad="38100" dist="38100" dir="2700000" algn="tl">
                    <a:srgbClr val="000000">
                      <a:alpha val="43137"/>
                    </a:srgbClr>
                  </a:outerShdw>
                </a:effectLst>
                <a:latin typeface="Calibri" panose="020F0502020204030204" pitchFamily="34" charset="0"/>
              </a:rPr>
              <a:t> good work.”</a:t>
            </a:r>
          </a:p>
        </p:txBody>
      </p:sp>
      <p:pic>
        <p:nvPicPr>
          <p:cNvPr id="2" name="Picture 1">
            <a:extLst>
              <a:ext uri="{FF2B5EF4-FFF2-40B4-BE49-F238E27FC236}">
                <a16:creationId xmlns:a16="http://schemas.microsoft.com/office/drawing/2014/main" id="{88278642-2592-4505-BE98-5C6E5005CE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3955" y="2895600"/>
            <a:ext cx="2256090" cy="2011680"/>
          </a:xfrm>
          <a:prstGeom prst="rect">
            <a:avLst/>
          </a:prstGeom>
        </p:spPr>
      </p:pic>
    </p:spTree>
    <p:extLst>
      <p:ext uri="{BB962C8B-B14F-4D97-AF65-F5344CB8AC3E}">
        <p14:creationId xmlns:p14="http://schemas.microsoft.com/office/powerpoint/2010/main" val="102765846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E5BDC3D-FD2D-40EE-A591-DA4134D12F9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INSPIRATION OF SCRIPTURE</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2 Peter 1:20-21</a:t>
            </a:r>
          </a:p>
        </p:txBody>
      </p:sp>
      <p:sp>
        <p:nvSpPr>
          <p:cNvPr id="93187" name="Rectangle 3">
            <a:extLst>
              <a:ext uri="{FF2B5EF4-FFF2-40B4-BE49-F238E27FC236}">
                <a16:creationId xmlns:a16="http://schemas.microsoft.com/office/drawing/2014/main" id="{A8E44069-8AF2-4EBE-842F-5A4C48C53F73}"/>
              </a:ext>
            </a:extLst>
          </p:cNvPr>
          <p:cNvSpPr>
            <a:spLocks noGrp="1" noChangeArrowheads="1"/>
          </p:cNvSpPr>
          <p:nvPr>
            <p:ph type="body" sz="half" idx="4294967295"/>
          </p:nvPr>
        </p:nvSpPr>
        <p:spPr>
          <a:xfrm>
            <a:off x="609600" y="1676400"/>
            <a:ext cx="4343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800" dirty="0">
                <a:effectLst>
                  <a:outerShdw blurRad="38100" dist="38100" dir="2700000" algn="tl">
                    <a:srgbClr val="000000">
                      <a:alpha val="43137"/>
                    </a:srgbClr>
                  </a:outerShdw>
                </a:effectLst>
              </a:rPr>
              <a:t>Men Wrote as they were inspired by Holy Spirit</a:t>
            </a:r>
          </a:p>
          <a:p>
            <a:pPr lvl="1">
              <a:lnSpc>
                <a:spcPct val="90000"/>
              </a:lnSpc>
              <a:buFont typeface="Wingdings" panose="05000000000000000000" pitchFamily="2" charset="2"/>
              <a:buNone/>
            </a:pPr>
            <a:r>
              <a:rPr lang="en-US" altLang="en-US" sz="2800" i="1" dirty="0">
                <a:effectLst>
                  <a:outerShdw blurRad="38100" dist="38100" dir="2700000" algn="tl">
                    <a:srgbClr val="000000">
                      <a:alpha val="43137"/>
                    </a:srgbClr>
                  </a:outerShdw>
                </a:effectLst>
              </a:rPr>
              <a:t>“phero” = to carry</a:t>
            </a:r>
            <a:r>
              <a:rPr lang="en-US" altLang="en-US" sz="2800" dirty="0">
                <a:effectLst>
                  <a:outerShdw blurRad="38100" dist="38100" dir="2700000" algn="tl">
                    <a:srgbClr val="000000">
                      <a:alpha val="43137"/>
                    </a:srgbClr>
                  </a:outerShdw>
                </a:effectLst>
              </a:rPr>
              <a:t> </a:t>
            </a:r>
          </a:p>
          <a:p>
            <a:pPr lvl="2">
              <a:lnSpc>
                <a:spcPct val="90000"/>
              </a:lnSpc>
              <a:buFont typeface="Wingdings" panose="05000000000000000000" pitchFamily="2" charset="2"/>
              <a:buNone/>
            </a:pPr>
            <a:r>
              <a:rPr lang="en-US" altLang="en-US" sz="2800" i="1" dirty="0">
                <a:effectLst>
                  <a:outerShdw blurRad="38100" dist="38100" dir="2700000" algn="tl">
                    <a:srgbClr val="000000">
                      <a:alpha val="43137"/>
                    </a:srgbClr>
                  </a:outerShdw>
                </a:effectLst>
              </a:rPr>
              <a:t>Acts 27:15,17</a:t>
            </a:r>
          </a:p>
          <a:p>
            <a:pPr lvl="2">
              <a:lnSpc>
                <a:spcPct val="90000"/>
              </a:lnSpc>
              <a:buFont typeface="Wingdings" panose="05000000000000000000" pitchFamily="2" charset="2"/>
              <a:buNone/>
            </a:pPr>
            <a:endParaRPr lang="en-US" altLang="en-US" sz="2800" i="1" dirty="0">
              <a:effectLst>
                <a:outerShdw blurRad="38100" dist="38100" dir="2700000" algn="tl">
                  <a:srgbClr val="000000">
                    <a:alpha val="43137"/>
                  </a:srgbClr>
                </a:outerShdw>
              </a:effectLst>
            </a:endParaRPr>
          </a:p>
          <a:p>
            <a:pPr>
              <a:lnSpc>
                <a:spcPct val="90000"/>
              </a:lnSpc>
            </a:pPr>
            <a:r>
              <a:rPr lang="en-US" altLang="en-US" sz="2800" dirty="0">
                <a:effectLst>
                  <a:outerShdw blurRad="38100" dist="38100" dir="2700000" algn="tl">
                    <a:srgbClr val="000000">
                      <a:alpha val="43137"/>
                    </a:srgbClr>
                  </a:outerShdw>
                </a:effectLst>
              </a:rPr>
              <a:t>Opposite of Knowledge of False Teachers</a:t>
            </a:r>
          </a:p>
          <a:p>
            <a:pPr lvl="1">
              <a:lnSpc>
                <a:spcPct val="90000"/>
              </a:lnSpc>
            </a:pPr>
            <a:r>
              <a:rPr lang="en-US" altLang="en-US" sz="2800" i="1" dirty="0">
                <a:effectLst>
                  <a:outerShdw blurRad="38100" dist="38100" dir="2700000" algn="tl">
                    <a:srgbClr val="000000">
                      <a:alpha val="43137"/>
                    </a:srgbClr>
                  </a:outerShdw>
                </a:effectLst>
              </a:rPr>
              <a:t>Which is their own imagination</a:t>
            </a:r>
          </a:p>
          <a:p>
            <a:pPr lvl="2">
              <a:lnSpc>
                <a:spcPct val="90000"/>
              </a:lnSpc>
            </a:pPr>
            <a:r>
              <a:rPr lang="en-US" altLang="en-US" sz="2800" i="1" dirty="0">
                <a:effectLst>
                  <a:outerShdw blurRad="38100" dist="38100" dir="2700000" algn="tl">
                    <a:srgbClr val="000000">
                      <a:alpha val="43137"/>
                    </a:srgbClr>
                  </a:outerShdw>
                </a:effectLst>
              </a:rPr>
              <a:t>Jer. 23:16</a:t>
            </a:r>
          </a:p>
        </p:txBody>
      </p:sp>
      <p:pic>
        <p:nvPicPr>
          <p:cNvPr id="93188" name="Picture 4" descr="C:\WINDOWS\Profiles\default\Application Data\Microsoft\Media Catalog\Downloaded Clips\cl0\TN00706_.wmf">
            <a:extLst>
              <a:ext uri="{FF2B5EF4-FFF2-40B4-BE49-F238E27FC236}">
                <a16:creationId xmlns:a16="http://schemas.microsoft.com/office/drawing/2014/main" id="{1D007ACF-A955-46C1-892C-0F847E420B21}"/>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5334000" y="1912937"/>
            <a:ext cx="3300413" cy="3733800"/>
          </a:xfrm>
        </p:spPr>
      </p:pic>
    </p:spTree>
    <p:extLst>
      <p:ext uri="{BB962C8B-B14F-4D97-AF65-F5344CB8AC3E}">
        <p14:creationId xmlns:p14="http://schemas.microsoft.com/office/powerpoint/2010/main" val="265351448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apokalypsis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Jesus Christ, which God gave Him to show to His bond-servants, the things which must soon take place; and He sent and communicated it by His angel to His bond-servant John.”</a:t>
            </a:r>
          </a:p>
        </p:txBody>
      </p:sp>
      <p:pic>
        <p:nvPicPr>
          <p:cNvPr id="5" name="Picture 4">
            <a:extLst>
              <a:ext uri="{FF2B5EF4-FFF2-40B4-BE49-F238E27FC236}">
                <a16:creationId xmlns:a16="http://schemas.microsoft.com/office/drawing/2014/main" id="{73B7573A-0221-4FA4-9CE7-24EA8F01DD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105884618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9850E9-FD64-42B5-922A-F7A36B6387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22:10</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said to me,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seal up the words of the prophecy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this book, for the time is near.”</a:t>
            </a:r>
          </a:p>
          <a:p>
            <a:pPr algn="just">
              <a:spcBef>
                <a:spcPts val="600"/>
              </a:spcBef>
              <a:spcAft>
                <a:spcPts val="600"/>
              </a:spcAft>
            </a:pPr>
            <a:endParaRPr lang="en-US" altLang="en-US" sz="4000" dirty="0">
              <a:effectLst>
                <a:outerShdw blurRad="38100" dist="38100" dir="2700000" algn="tl">
                  <a:srgbClr val="000000">
                    <a:alpha val="43137"/>
                  </a:srgbClr>
                </a:outerShdw>
              </a:effectLst>
              <a:latin typeface="Calibri" panose="020F0502020204030204" pitchFamily="34" charset="0"/>
            </a:endParaRPr>
          </a:p>
        </p:txBody>
      </p:sp>
      <p:pic>
        <p:nvPicPr>
          <p:cNvPr id="4" name="Picture 3">
            <a:extLst>
              <a:ext uri="{FF2B5EF4-FFF2-40B4-BE49-F238E27FC236}">
                <a16:creationId xmlns:a16="http://schemas.microsoft.com/office/drawing/2014/main" id="{46D69A33-057E-4A5A-8DD2-791ADA7177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5200" y="2819400"/>
            <a:ext cx="2600514" cy="1932325"/>
          </a:xfrm>
          <a:prstGeom prst="rect">
            <a:avLst/>
          </a:prstGeom>
        </p:spPr>
      </p:pic>
    </p:spTree>
    <p:extLst>
      <p:ext uri="{BB962C8B-B14F-4D97-AF65-F5344CB8AC3E}">
        <p14:creationId xmlns:p14="http://schemas.microsoft.com/office/powerpoint/2010/main" val="199142113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7BF77-7B35-448F-97B6-D51F691920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fontAlgn="auto">
              <a:spcBef>
                <a:spcPts val="0"/>
              </a:spcBef>
              <a:spcAft>
                <a:spcPts val="1200"/>
              </a:spcAft>
              <a:buClrTx/>
              <a:buSzTx/>
              <a:buNone/>
              <a:defRPr/>
            </a:pPr>
            <a:r>
              <a:rPr lang="en-US" altLang="en-US" sz="4400" dirty="0">
                <a:solidFill>
                  <a:srgbClr val="00FFFF"/>
                </a:solidFill>
                <a:effectLst>
                  <a:outerShdw blurRad="38100" dist="38100" dir="2700000" algn="tl">
                    <a:srgbClr val="000000">
                      <a:alpha val="43137"/>
                    </a:srgbClr>
                  </a:outerShdw>
                </a:effectLst>
                <a:ea typeface="+mj-ea"/>
                <a:cs typeface="+mj-cs"/>
              </a:rPr>
              <a:t>Daniel 12:4, 9</a:t>
            </a:r>
          </a:p>
          <a:p>
            <a:pPr marL="0" lvl="0" indent="0" algn="just">
              <a:spcBef>
                <a:spcPct val="0"/>
              </a:spcBef>
              <a:buClrTx/>
              <a:buSzTx/>
              <a:buNone/>
            </a:pPr>
            <a:r>
              <a:rPr lang="en-US" altLang="en-US" sz="3600" dirty="0">
                <a:solidFill>
                  <a:srgbClr val="FFFFCC"/>
                </a:solidFill>
                <a:effectLst/>
                <a:cs typeface="Arial" panose="020B0604020202020204" pitchFamily="34" charset="0"/>
              </a:rPr>
              <a:t>“</a:t>
            </a:r>
            <a:r>
              <a:rPr lang="en-US" sz="3600" dirty="0"/>
              <a:t>But as for you, Daniel, conceal these words </a:t>
            </a:r>
            <a:r>
              <a:rPr lang="en-US" sz="3600" b="1" u="sng" dirty="0">
                <a:solidFill>
                  <a:srgbClr val="FFFFCC"/>
                </a:solidFill>
              </a:rPr>
              <a:t>and seal up the book</a:t>
            </a:r>
            <a:r>
              <a:rPr lang="en-US" sz="3600" dirty="0"/>
              <a:t> until the end of time; many will go back and forth, and knowledge will increase...Go </a:t>
            </a:r>
            <a:r>
              <a:rPr lang="en-US" sz="3600" i="1" dirty="0"/>
              <a:t>your way</a:t>
            </a:r>
            <a:r>
              <a:rPr lang="en-US" sz="3600" dirty="0"/>
              <a:t>, Daniel, for </a:t>
            </a:r>
            <a:r>
              <a:rPr lang="en-US" sz="3600" b="1" u="sng" dirty="0">
                <a:solidFill>
                  <a:srgbClr val="FFFFCC"/>
                </a:solidFill>
              </a:rPr>
              <a:t>these words are concealed and sealed up</a:t>
            </a:r>
            <a:r>
              <a:rPr lang="en-US" sz="3600" dirty="0"/>
              <a:t> until the end time.</a:t>
            </a:r>
            <a:r>
              <a:rPr lang="en-US" altLang="en-US" sz="3600" dirty="0">
                <a:solidFill>
                  <a:srgbClr val="FFFFCC"/>
                </a:solidFill>
                <a:effectLst/>
                <a:cs typeface="Arial" panose="020B0604020202020204" pitchFamily="34" charset="0"/>
              </a:rPr>
              <a:t>”</a:t>
            </a:r>
          </a:p>
        </p:txBody>
      </p:sp>
    </p:spTree>
    <p:extLst>
      <p:ext uri="{BB962C8B-B14F-4D97-AF65-F5344CB8AC3E}">
        <p14:creationId xmlns:p14="http://schemas.microsoft.com/office/powerpoint/2010/main" val="33253301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3467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7BF77-7B35-448F-97B6-D51F691920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fontAlgn="auto">
              <a:spcBef>
                <a:spcPts val="0"/>
              </a:spcBef>
              <a:spcAft>
                <a:spcPts val="1200"/>
              </a:spcAft>
              <a:buClrTx/>
              <a:buSzTx/>
              <a:buNone/>
              <a:defRPr/>
            </a:pPr>
            <a:r>
              <a:rPr lang="en-US" altLang="en-US" sz="4400" dirty="0">
                <a:solidFill>
                  <a:srgbClr val="00FFFF"/>
                </a:solidFill>
                <a:effectLst>
                  <a:outerShdw blurRad="38100" dist="38100" dir="2700000" algn="tl">
                    <a:srgbClr val="000000">
                      <a:alpha val="43137"/>
                    </a:srgbClr>
                  </a:outerShdw>
                </a:effectLst>
                <a:ea typeface="+mj-ea"/>
                <a:cs typeface="+mj-cs"/>
              </a:rPr>
              <a:t>Matthew 24:21-22</a:t>
            </a:r>
          </a:p>
          <a:p>
            <a:pPr marL="0" lvl="0" indent="0" algn="just">
              <a:spcBef>
                <a:spcPct val="0"/>
              </a:spcBef>
              <a:buClrTx/>
              <a:buSzTx/>
              <a:buNone/>
            </a:pPr>
            <a:r>
              <a:rPr lang="en-US" altLang="en-US" sz="3600" dirty="0">
                <a:solidFill>
                  <a:srgbClr val="FFFFCC"/>
                </a:solidFill>
                <a:effectLst/>
                <a:latin typeface="+mn-lt"/>
                <a:cs typeface="Arial" panose="020B0604020202020204" pitchFamily="34" charset="0"/>
              </a:rPr>
              <a:t>“</a:t>
            </a:r>
            <a:r>
              <a:rPr lang="en-US" sz="3600" b="1" baseline="30000" dirty="0">
                <a:effectLst/>
                <a:latin typeface="+mn-lt"/>
              </a:rPr>
              <a:t>21 </a:t>
            </a:r>
            <a:r>
              <a:rPr lang="en-US" sz="3600" dirty="0">
                <a:effectLst/>
                <a:latin typeface="+mn-lt"/>
              </a:rPr>
              <a:t>For then there will be a great tribulation, such as has not occurred since the beginning of the world until now, nor ever will. </a:t>
            </a:r>
            <a:r>
              <a:rPr lang="en-US" sz="3600" b="1" baseline="30000" dirty="0">
                <a:effectLst/>
                <a:latin typeface="+mn-lt"/>
              </a:rPr>
              <a:t>22 </a:t>
            </a:r>
            <a:r>
              <a:rPr lang="en-US" sz="3600" dirty="0">
                <a:effectLst/>
                <a:latin typeface="+mn-lt"/>
              </a:rPr>
              <a:t>Unless those days had been cut short, no life would have been saved; but for the sake of the elect those days will be cut short</a:t>
            </a:r>
            <a:r>
              <a:rPr lang="en-US" sz="3600" dirty="0">
                <a:latin typeface="+mn-lt"/>
              </a:rPr>
              <a:t>.</a:t>
            </a:r>
            <a:r>
              <a:rPr lang="en-US" altLang="en-US" sz="3600" dirty="0">
                <a:solidFill>
                  <a:srgbClr val="FFFFCC"/>
                </a:solidFill>
                <a:effectLst/>
                <a:latin typeface="+mn-lt"/>
                <a:cs typeface="Arial" panose="020B0604020202020204" pitchFamily="34" charset="0"/>
              </a:rPr>
              <a:t>”</a:t>
            </a:r>
          </a:p>
        </p:txBody>
      </p:sp>
    </p:spTree>
    <p:extLst>
      <p:ext uri="{BB962C8B-B14F-4D97-AF65-F5344CB8AC3E}">
        <p14:creationId xmlns:p14="http://schemas.microsoft.com/office/powerpoint/2010/main" val="34978085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 Angel’s Actions</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788954"/>
            <a:ext cx="8046578" cy="4002246"/>
          </a:xfrm>
        </p:spPr>
        <p:txBody>
          <a:bodyPr/>
          <a:lstStyle/>
          <a:p>
            <a:pPr marL="576263" indent="-57626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What the Angel Holds (10:2a)</a:t>
            </a:r>
          </a:p>
          <a:p>
            <a:pPr marL="557213" indent="-557213"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What the Angel Does (10:2b)</a:t>
            </a:r>
          </a:p>
          <a:p>
            <a:pPr marL="557213" indent="-557213" eaLnBrk="1" hangingPunct="1">
              <a:spcBef>
                <a:spcPts val="0"/>
              </a:spcBef>
              <a:spcAft>
                <a:spcPts val="24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What the Angel Says (10:3-7)</a:t>
            </a:r>
          </a:p>
          <a:p>
            <a:pPr marL="1143000" lvl="1" indent="-5715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Concerning the 7 Thunders (10:3-4)</a:t>
            </a:r>
          </a:p>
          <a:p>
            <a:pPr marL="1143000" lvl="1" indent="-571500" eaLnBrk="1" hangingPunct="1">
              <a:spcBef>
                <a:spcPts val="0"/>
              </a:spcBef>
              <a:spcAft>
                <a:spcPts val="24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Concerning the 7</a:t>
            </a:r>
            <a:r>
              <a:rPr lang="en-US" b="1" u="sng" baseline="30000" dirty="0">
                <a:solidFill>
                  <a:srgbClr val="FFFFCC"/>
                </a:solidFill>
                <a:effectLst>
                  <a:outerShdw blurRad="38100" dist="38100" dir="2700000" algn="tl">
                    <a:srgbClr val="000000">
                      <a:alpha val="43137"/>
                    </a:srgbClr>
                  </a:outerShdw>
                </a:effectLst>
                <a:ea typeface="+mn-ea"/>
                <a:cs typeface="Calibri" panose="020F0502020204030204" pitchFamily="34" charset="0"/>
              </a:rPr>
              <a:t>th</a:t>
            </a: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 Trumpet (10:5-7)</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5433" y="2286000"/>
            <a:ext cx="1923767" cy="144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52396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90:2</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pic>
        <p:nvPicPr>
          <p:cNvPr id="2" name="Picture 1">
            <a:extLst>
              <a:ext uri="{FF2B5EF4-FFF2-40B4-BE49-F238E27FC236}">
                <a16:creationId xmlns:a16="http://schemas.microsoft.com/office/drawing/2014/main" id="{36C9D95A-EFA3-43F1-AFBA-BE3C6D3065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2819" y="2514600"/>
            <a:ext cx="3658362" cy="2286000"/>
          </a:xfrm>
          <a:prstGeom prst="rect">
            <a:avLst/>
          </a:prstGeom>
        </p:spPr>
      </p:pic>
    </p:spTree>
    <p:extLst>
      <p:ext uri="{BB962C8B-B14F-4D97-AF65-F5344CB8AC3E}">
        <p14:creationId xmlns:p14="http://schemas.microsoft.com/office/powerpoint/2010/main" val="407165696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2EA5C4-1562-4800-91D6-F7DFEB686D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Micah 5:2</a:t>
            </a:r>
          </a:p>
          <a:p>
            <a:pPr algn="just"/>
            <a:r>
              <a:rPr lang="en-US" altLang="en-US" sz="3200" dirty="0">
                <a:latin typeface="Calibri" panose="020F0502020204030204" pitchFamily="34" charset="0"/>
              </a:rPr>
              <a:t>“</a:t>
            </a:r>
            <a:r>
              <a:rPr lang="en-US" sz="3200" dirty="0">
                <a:latin typeface="Calibri" panose="020F0502020204030204" pitchFamily="34" charset="0"/>
              </a:rPr>
              <a:t>But as for you, Bethlehem </a:t>
            </a:r>
            <a:r>
              <a:rPr lang="en-US" sz="3200" dirty="0" err="1">
                <a:latin typeface="Calibri" panose="020F0502020204030204" pitchFamily="34" charset="0"/>
              </a:rPr>
              <a:t>Ephrathah</a:t>
            </a:r>
            <a:r>
              <a:rPr lang="en-US" sz="3200" dirty="0">
                <a:latin typeface="Calibri" panose="020F0502020204030204" pitchFamily="34" charset="0"/>
              </a:rPr>
              <a:t>, </a:t>
            </a:r>
            <a:r>
              <a:rPr lang="en-US" sz="3200" i="1" dirty="0">
                <a:latin typeface="Calibri" panose="020F0502020204030204" pitchFamily="34" charset="0"/>
              </a:rPr>
              <a:t>Too</a:t>
            </a:r>
            <a:r>
              <a:rPr lang="en-US" sz="3200" dirty="0">
                <a:latin typeface="Calibri" panose="020F0502020204030204" pitchFamily="34" charset="0"/>
              </a:rPr>
              <a:t> little to be among the clans of Judah, From you One will go forth for Me to be ruler in Israel. His goings forth are from long ago, From the days of </a:t>
            </a:r>
            <a:r>
              <a:rPr lang="en-US" sz="3200" b="1" u="sng" dirty="0">
                <a:solidFill>
                  <a:srgbClr val="FFFFCC"/>
                </a:solidFill>
                <a:latin typeface="Calibri" panose="020F0502020204030204" pitchFamily="34" charset="0"/>
              </a:rPr>
              <a:t>eternity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rPr>
              <a:t>.</a:t>
            </a:r>
            <a:r>
              <a:rPr lang="en-US" altLang="en-US" sz="3200" dirty="0">
                <a:latin typeface="Calibri" panose="020F0502020204030204" pitchFamily="34" charset="0"/>
              </a:rPr>
              <a:t>”</a:t>
            </a:r>
          </a:p>
        </p:txBody>
      </p:sp>
      <p:pic>
        <p:nvPicPr>
          <p:cNvPr id="3" name="Picture 2">
            <a:extLst>
              <a:ext uri="{FF2B5EF4-FFF2-40B4-BE49-F238E27FC236}">
                <a16:creationId xmlns:a16="http://schemas.microsoft.com/office/drawing/2014/main" id="{58E9078A-E7DF-4EC2-9EF7-7F5465FE2D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2421" y="2828925"/>
            <a:ext cx="3679158" cy="2011680"/>
          </a:xfrm>
          <a:prstGeom prst="rect">
            <a:avLst/>
          </a:prstGeom>
        </p:spPr>
      </p:pic>
    </p:spTree>
    <p:extLst>
      <p:ext uri="{BB962C8B-B14F-4D97-AF65-F5344CB8AC3E}">
        <p14:creationId xmlns:p14="http://schemas.microsoft.com/office/powerpoint/2010/main" val="13787308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16:26</a:t>
            </a:r>
          </a:p>
          <a:p>
            <a:pPr algn="just">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 and by the Scriptures of the prophets, according to the commandment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been made known to all the 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p>
        </p:txBody>
      </p:sp>
      <p:pic>
        <p:nvPicPr>
          <p:cNvPr id="2" name="Picture 1">
            <a:extLst>
              <a:ext uri="{FF2B5EF4-FFF2-40B4-BE49-F238E27FC236}">
                <a16:creationId xmlns:a16="http://schemas.microsoft.com/office/drawing/2014/main" id="{74C71C7D-C456-4BF2-867F-5DAC006B40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2736" y="2895600"/>
            <a:ext cx="2458529" cy="1828800"/>
          </a:xfrm>
          <a:prstGeom prst="rect">
            <a:avLst/>
          </a:prstGeom>
        </p:spPr>
      </p:pic>
    </p:spTree>
    <p:extLst>
      <p:ext uri="{BB962C8B-B14F-4D97-AF65-F5344CB8AC3E}">
        <p14:creationId xmlns:p14="http://schemas.microsoft.com/office/powerpoint/2010/main" val="235883463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FAA506F-E742-44FD-AE14-3C26AFA16C5E}"/>
              </a:ext>
            </a:extLst>
          </p:cNvPr>
          <p:cNvGraphicFramePr>
            <a:graphicFrameLocks noGrp="1"/>
          </p:cNvGraphicFramePr>
          <p:nvPr>
            <p:extLst>
              <p:ext uri="{D42A27DB-BD31-4B8C-83A1-F6EECF244321}">
                <p14:modId xmlns:p14="http://schemas.microsoft.com/office/powerpoint/2010/main" val="3820232643"/>
              </p:ext>
            </p:extLst>
          </p:nvPr>
        </p:nvGraphicFramePr>
        <p:xfrm>
          <a:off x="1524000" y="548640"/>
          <a:ext cx="6096000" cy="5760720"/>
        </p:xfrm>
        <a:graphic>
          <a:graphicData uri="http://schemas.openxmlformats.org/drawingml/2006/table">
            <a:tbl>
              <a:tblPr firstRow="1" bandRow="1">
                <a:tableStyleId>{AF606853-7671-496A-8E4F-DF71F8EC918B}</a:tableStyleId>
              </a:tblPr>
              <a:tblGrid>
                <a:gridCol w="1676400">
                  <a:extLst>
                    <a:ext uri="{9D8B030D-6E8A-4147-A177-3AD203B41FA5}">
                      <a16:colId xmlns:a16="http://schemas.microsoft.com/office/drawing/2014/main" val="3198766399"/>
                    </a:ext>
                  </a:extLst>
                </a:gridCol>
                <a:gridCol w="4419600">
                  <a:extLst>
                    <a:ext uri="{9D8B030D-6E8A-4147-A177-3AD203B41FA5}">
                      <a16:colId xmlns:a16="http://schemas.microsoft.com/office/drawing/2014/main" val="971710536"/>
                    </a:ext>
                  </a:extLst>
                </a:gridCol>
              </a:tblGrid>
              <a:tr h="1371600">
                <a:tc gridSpan="2">
                  <a:txBody>
                    <a:bodyPr/>
                    <a:lstStyle/>
                    <a:p>
                      <a:pPr algn="ctr"/>
                      <a:r>
                        <a:rPr lang="en-US" sz="4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Shaping and Populating</a:t>
                      </a:r>
                    </a:p>
                    <a:p>
                      <a:pPr algn="ctr"/>
                      <a:r>
                        <a:rPr kumimoji="0" lang="en-US" sz="2800" b="0" u="none" strike="noStrike" kern="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(Gen 1:1-31)</a:t>
                      </a:r>
                      <a:endParaRPr lang="en-US" sz="1600"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568404436"/>
                  </a:ext>
                </a:extLst>
              </a:tr>
              <a:tr h="731520">
                <a:tc>
                  <a:txBody>
                    <a:bodyPr/>
                    <a:lstStyle/>
                    <a:p>
                      <a:pPr marL="0" indent="0" algn="ctr"/>
                      <a:r>
                        <a:rPr kumimoji="0" lang="en-US" sz="320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Day 1</a:t>
                      </a:r>
                      <a:endParaRPr kumimoji="0" lang="en-US" sz="3200" b="0" i="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0" indent="0"/>
                      <a:r>
                        <a:rPr kumimoji="0" lang="en-US" sz="3200" u="none" strike="noStrike" kern="0" cap="none" spc="0" normalizeH="0" baseline="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Light </a:t>
                      </a:r>
                      <a:endParaRPr kumimoji="0" lang="en-US" sz="3200" b="0" i="0" u="none" strike="noStrike" kern="0" cap="none" spc="0" normalizeH="0" baseline="0" dirty="0">
                        <a:ln>
                          <a:noFill/>
                        </a:ln>
                        <a:solidFill>
                          <a:schemeClr val="bg2"/>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866159"/>
                  </a:ext>
                </a:extLst>
              </a:tr>
              <a:tr h="731520">
                <a:tc>
                  <a:txBody>
                    <a:bodyPr/>
                    <a:lstStyle/>
                    <a:p>
                      <a:pPr algn="ctr"/>
                      <a:r>
                        <a:rPr kumimoji="0" lang="en-US" sz="320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Day 2</a:t>
                      </a:r>
                      <a:endParaRPr kumimoji="0" lang="en-US" sz="3200" b="0" i="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0" indent="0" algn="l" defTabSz="914400" rtl="0" eaLnBrk="1" latinLnBrk="0" hangingPunct="1"/>
                      <a:r>
                        <a:rPr kumimoji="0" lang="en-US" sz="3200" u="none" strike="noStrike" kern="0" cap="none" spc="0" normalizeH="0" baseline="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Water, sky</a:t>
                      </a:r>
                      <a:endParaRPr kumimoji="0" lang="en-US" sz="3200" b="0" i="0" u="none" strike="noStrike" kern="0" cap="none" spc="0" normalizeH="0" baseline="0" dirty="0">
                        <a:ln>
                          <a:noFill/>
                        </a:ln>
                        <a:solidFill>
                          <a:schemeClr val="bg2"/>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4524851"/>
                  </a:ext>
                </a:extLst>
              </a:tr>
              <a:tr h="731520">
                <a:tc>
                  <a:txBody>
                    <a:bodyPr/>
                    <a:lstStyle/>
                    <a:p>
                      <a:pPr algn="ctr"/>
                      <a:r>
                        <a:rPr kumimoji="0" lang="en-US" sz="320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Day 3</a:t>
                      </a:r>
                      <a:endParaRPr kumimoji="0" lang="en-US" sz="3200" b="0" i="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0" indent="0" algn="l" defTabSz="914400" rtl="0" eaLnBrk="1" latinLnBrk="0" hangingPunct="1"/>
                      <a:r>
                        <a:rPr kumimoji="0" lang="en-US" sz="3200" u="none" strike="noStrike" kern="0" cap="none" spc="0" normalizeH="0" baseline="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Land, vegetation</a:t>
                      </a:r>
                      <a:endParaRPr kumimoji="0" lang="en-US" sz="3200" b="0" i="0" u="none" strike="noStrike" kern="0" cap="none" spc="0" normalizeH="0" baseline="0" dirty="0">
                        <a:ln>
                          <a:noFill/>
                        </a:ln>
                        <a:solidFill>
                          <a:schemeClr val="bg2"/>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468778"/>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Day 4</a:t>
                      </a:r>
                      <a:endParaRPr kumimoji="0" lang="en-US" sz="3200" b="0" i="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0" indent="0" algn="l" defTabSz="914400" rtl="0" eaLnBrk="1" latinLnBrk="0" hangingPunct="1"/>
                      <a:r>
                        <a:rPr kumimoji="0" lang="en-US" sz="3200" u="none" strike="noStrike" kern="0" cap="none" spc="0" normalizeH="0" baseline="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Luminaries</a:t>
                      </a:r>
                      <a:endParaRPr kumimoji="0" lang="en-US" sz="3200" b="0" i="0" u="none" strike="noStrike" kern="0" cap="none" spc="0" normalizeH="0" baseline="0" dirty="0">
                        <a:ln>
                          <a:noFill/>
                        </a:ln>
                        <a:solidFill>
                          <a:schemeClr val="bg2"/>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341661"/>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Day 5</a:t>
                      </a:r>
                      <a:endParaRPr kumimoji="0" lang="en-US" sz="3200" b="0" i="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0" indent="0" algn="l" defTabSz="914400" rtl="0" eaLnBrk="1" latinLnBrk="0" hangingPunct="1"/>
                      <a:r>
                        <a:rPr kumimoji="0" lang="en-US" sz="3200" u="none" strike="noStrike" kern="0" cap="none" spc="0" normalizeH="0" baseline="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Sea animals, birds</a:t>
                      </a:r>
                      <a:endParaRPr kumimoji="0" lang="en-US" sz="3200" b="0" i="0" u="none" strike="noStrike" kern="0" cap="none" spc="0" normalizeH="0" baseline="0" dirty="0">
                        <a:ln>
                          <a:noFill/>
                        </a:ln>
                        <a:solidFill>
                          <a:schemeClr val="bg2"/>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429655"/>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Day 6</a:t>
                      </a:r>
                      <a:endParaRPr kumimoji="0" lang="en-US" sz="3200" b="0" i="0" u="none" strike="noStrike" kern="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0" indent="0" algn="l" defTabSz="914400" rtl="0" eaLnBrk="1" latinLnBrk="0" hangingPunct="1"/>
                      <a:r>
                        <a:rPr kumimoji="0" lang="en-US" sz="3200" u="none" strike="noStrike" kern="0" cap="none" spc="0" normalizeH="0" baseline="0" dirty="0">
                          <a:ln>
                            <a:noFill/>
                          </a:ln>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Land animals, man</a:t>
                      </a:r>
                      <a:endParaRPr kumimoji="0" lang="en-US" sz="3200" b="0" i="0" u="none" strike="noStrike" kern="0" cap="none" spc="0" normalizeH="0" baseline="0" dirty="0">
                        <a:ln>
                          <a:noFill/>
                        </a:ln>
                        <a:solidFill>
                          <a:schemeClr val="bg2"/>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410942"/>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seventh angel sounded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were loud voices in heaven, saying, ‘The kingdom of the world has become the kingdom of our Lord and of His Christ; and He will reign forever and ever.’”</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283386871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a:t>
            </a:r>
          </a:p>
          <a:p>
            <a:pPr algn="just">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25</a:t>
            </a:r>
            <a:r>
              <a:rPr lang="en-US" sz="3200" b="1" baseline="30000" dirty="0">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to Him who is able to establish you according to my gospel and the preaching of Jesus Christ, according to the revelation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which has been kept secret for long ages past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26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 and by the Scriptures of the prophets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p>
        </p:txBody>
      </p:sp>
    </p:spTree>
    <p:extLst>
      <p:ext uri="{BB962C8B-B14F-4D97-AF65-F5344CB8AC3E}">
        <p14:creationId xmlns:p14="http://schemas.microsoft.com/office/powerpoint/2010/main" val="176774990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AF6CC7F0-4088-4CDF-936B-977C4612458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48" y="0"/>
            <a:ext cx="9108705" cy="23391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 </a:t>
            </a:r>
          </a:p>
          <a:p>
            <a:pPr algn="just">
              <a:spcBef>
                <a:spcPts val="0"/>
              </a:spcBef>
              <a:spcAft>
                <a:spcPts val="1200"/>
              </a:spcAft>
            </a:pPr>
            <a:r>
              <a:rPr lang="en-US" sz="3200" dirty="0">
                <a:latin typeface="Calibri" panose="020F0502020204030204" pitchFamily="34" charset="0"/>
                <a:cs typeface="Calibri" panose="020F0502020204030204" pitchFamily="34" charset="0"/>
              </a:rPr>
              <a:t>“</a:t>
            </a:r>
            <a:r>
              <a:rPr lang="en-US" sz="3200" i="1" dirty="0">
                <a:latin typeface="Calibri" panose="020F0502020204030204" pitchFamily="34" charset="0"/>
                <a:cs typeface="Calibri" panose="020F0502020204030204" pitchFamily="34" charset="0"/>
              </a:rPr>
              <a:t>that is</a:t>
            </a:r>
            <a:r>
              <a:rPr lang="en-US" sz="3200" dirty="0">
                <a:latin typeface="Calibri" panose="020F0502020204030204" pitchFamily="34" charset="0"/>
                <a:cs typeface="Calibri" panose="020F0502020204030204" pitchFamily="34" charset="0"/>
              </a:rPr>
              <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3200" dirty="0">
                <a:latin typeface="Calibri" panose="020F0502020204030204" pitchFamily="34" charset="0"/>
                <a:cs typeface="Calibri" panose="020F0502020204030204" pitchFamily="34" charset="0"/>
              </a:rPr>
              <a:t> which has been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hidden</a:t>
            </a:r>
            <a:r>
              <a:rPr lang="en-US" sz="3200" dirty="0">
                <a:latin typeface="Calibri" panose="020F0502020204030204" pitchFamily="34" charset="0"/>
                <a:cs typeface="Calibri" panose="020F0502020204030204" pitchFamily="34" charset="0"/>
              </a:rPr>
              <a:t> from the </a:t>
            </a:r>
            <a:r>
              <a:rPr lang="en-US" sz="3200" i="1" dirty="0">
                <a:latin typeface="Calibri" panose="020F0502020204030204" pitchFamily="34" charset="0"/>
                <a:cs typeface="Calibri" panose="020F0502020204030204" pitchFamily="34" charset="0"/>
              </a:rPr>
              <a:t>past</a:t>
            </a:r>
            <a:r>
              <a:rPr lang="en-US" sz="3200" dirty="0">
                <a:latin typeface="Calibri" panose="020F0502020204030204" pitchFamily="34" charset="0"/>
                <a:cs typeface="Calibri" panose="020F0502020204030204" pitchFamily="34" charset="0"/>
              </a:rPr>
              <a:t> ages and generations,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200" dirty="0">
                <a:latin typeface="Calibri" panose="020F0502020204030204" pitchFamily="34" charset="0"/>
                <a:cs typeface="Calibri" panose="020F0502020204030204" pitchFamily="34" charset="0"/>
              </a:rPr>
              <a:t> has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been manifested</a:t>
            </a:r>
            <a:r>
              <a:rPr lang="en-US" sz="3200" dirty="0">
                <a:latin typeface="Calibri" panose="020F0502020204030204" pitchFamily="34" charset="0"/>
                <a:cs typeface="Calibri" panose="020F0502020204030204" pitchFamily="34" charset="0"/>
              </a:rPr>
              <a:t> to His.”</a:t>
            </a:r>
            <a:endParaRPr lang="en-US" altLang="en-US" sz="3200" kern="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899409E-620A-4BB4-B55B-27B66C889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590800"/>
            <a:ext cx="2769993" cy="2286000"/>
          </a:xfrm>
          <a:prstGeom prst="ellipse">
            <a:avLst/>
          </a:prstGeom>
          <a:ln>
            <a:noFill/>
          </a:ln>
          <a:effectLst>
            <a:softEdge rad="112500"/>
          </a:effec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788B94B-F02B-4366-BCB6-FB1593123494}"/>
                  </a:ext>
                </a:extLst>
              </p14:cNvPr>
              <p14:cNvContentPartPr/>
              <p14:nvPr/>
            </p14:nvContentPartPr>
            <p14:xfrm>
              <a:off x="5217329" y="3900593"/>
              <a:ext cx="24120" cy="180"/>
            </p14:xfrm>
          </p:contentPart>
        </mc:Choice>
        <mc:Fallback xmlns="">
          <p:pic>
            <p:nvPicPr>
              <p:cNvPr id="2" name="Ink 1">
                <a:extLst>
                  <a:ext uri="{FF2B5EF4-FFF2-40B4-BE49-F238E27FC236}">
                    <a16:creationId xmlns:a16="http://schemas.microsoft.com/office/drawing/2014/main" id="{0788B94B-F02B-4366-BCB6-FB1593123494}"/>
                  </a:ext>
                </a:extLst>
              </p:cNvPr>
              <p:cNvPicPr/>
              <p:nvPr/>
            </p:nvPicPr>
            <p:blipFill>
              <a:blip r:embed="rId5"/>
              <a:stretch>
                <a:fillRect/>
              </a:stretch>
            </p:blipFill>
            <p:spPr>
              <a:xfrm>
                <a:off x="5213009" y="3898433"/>
                <a:ext cx="3276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CA384A3-9D6C-4CE8-972D-4964ECEC420A}"/>
                  </a:ext>
                </a:extLst>
              </p14:cNvPr>
              <p14:cNvContentPartPr/>
              <p14:nvPr/>
            </p14:nvContentPartPr>
            <p14:xfrm>
              <a:off x="5253149" y="3888713"/>
              <a:ext cx="6120" cy="6120"/>
            </p14:xfrm>
          </p:contentPart>
        </mc:Choice>
        <mc:Fallback xmlns="">
          <p:pic>
            <p:nvPicPr>
              <p:cNvPr id="3" name="Ink 2">
                <a:extLst>
                  <a:ext uri="{FF2B5EF4-FFF2-40B4-BE49-F238E27FC236}">
                    <a16:creationId xmlns:a16="http://schemas.microsoft.com/office/drawing/2014/main" id="{5CA384A3-9D6C-4CE8-972D-4964ECEC420A}"/>
                  </a:ext>
                </a:extLst>
              </p:cNvPr>
              <p:cNvPicPr/>
              <p:nvPr/>
            </p:nvPicPr>
            <p:blipFill>
              <a:blip r:embed="rId7"/>
              <a:stretch>
                <a:fillRect/>
              </a:stretch>
            </p:blipFill>
            <p:spPr>
              <a:xfrm>
                <a:off x="5250989" y="3886553"/>
                <a:ext cx="10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B66CEB4-C165-473F-8CE2-E4A4FE11143E}"/>
                  </a:ext>
                </a:extLst>
              </p14:cNvPr>
              <p14:cNvContentPartPr/>
              <p14:nvPr/>
            </p14:nvContentPartPr>
            <p14:xfrm>
              <a:off x="5259269" y="4032173"/>
              <a:ext cx="6120" cy="12060"/>
            </p14:xfrm>
          </p:contentPart>
        </mc:Choice>
        <mc:Fallback xmlns="">
          <p:pic>
            <p:nvPicPr>
              <p:cNvPr id="5" name="Ink 4">
                <a:extLst>
                  <a:ext uri="{FF2B5EF4-FFF2-40B4-BE49-F238E27FC236}">
                    <a16:creationId xmlns:a16="http://schemas.microsoft.com/office/drawing/2014/main" id="{FB66CEB4-C165-473F-8CE2-E4A4FE11143E}"/>
                  </a:ext>
                </a:extLst>
              </p:cNvPr>
              <p:cNvPicPr/>
              <p:nvPr/>
            </p:nvPicPr>
            <p:blipFill>
              <a:blip r:embed="rId9"/>
              <a:stretch>
                <a:fillRect/>
              </a:stretch>
            </p:blipFill>
            <p:spPr>
              <a:xfrm>
                <a:off x="5255189" y="4028038"/>
                <a:ext cx="14280" cy="2033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4604F0A6-7792-4FD2-B5B9-EE59AF5CBC88}"/>
                  </a:ext>
                </a:extLst>
              </p14:cNvPr>
              <p14:cNvContentPartPr/>
              <p14:nvPr/>
            </p14:nvContentPartPr>
            <p14:xfrm>
              <a:off x="5342789" y="3960353"/>
              <a:ext cx="24120" cy="18180"/>
            </p14:xfrm>
          </p:contentPart>
        </mc:Choice>
        <mc:Fallback xmlns="">
          <p:pic>
            <p:nvPicPr>
              <p:cNvPr id="6" name="Ink 5">
                <a:extLst>
                  <a:ext uri="{FF2B5EF4-FFF2-40B4-BE49-F238E27FC236}">
                    <a16:creationId xmlns:a16="http://schemas.microsoft.com/office/drawing/2014/main" id="{4604F0A6-7792-4FD2-B5B9-EE59AF5CBC88}"/>
                  </a:ext>
                </a:extLst>
              </p:cNvPr>
              <p:cNvPicPr/>
              <p:nvPr/>
            </p:nvPicPr>
            <p:blipFill>
              <a:blip r:embed="rId11"/>
              <a:stretch>
                <a:fillRect/>
              </a:stretch>
            </p:blipFill>
            <p:spPr>
              <a:xfrm>
                <a:off x="5338469" y="3956075"/>
                <a:ext cx="32760" cy="26735"/>
              </a:xfrm>
              <a:prstGeom prst="rect">
                <a:avLst/>
              </a:prstGeom>
            </p:spPr>
          </p:pic>
        </mc:Fallback>
      </mc:AlternateContent>
    </p:spTree>
    <p:extLst>
      <p:ext uri="{BB962C8B-B14F-4D97-AF65-F5344CB8AC3E}">
        <p14:creationId xmlns:p14="http://schemas.microsoft.com/office/powerpoint/2010/main" val="366054583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0" y="1143000"/>
            <a:ext cx="9144000" cy="4267200"/>
          </a:xfrm>
        </p:spPr>
        <p:txBody>
          <a:bodyPr/>
          <a:lstStyle/>
          <a:p>
            <a:pPr marL="0" indent="0" algn="just">
              <a:buNone/>
            </a:pPr>
            <a:r>
              <a:rPr lang="en-US" dirty="0">
                <a:effectLst>
                  <a:outerShdw blurRad="38100" dist="38100" dir="2700000" algn="tl">
                    <a:srgbClr val="000000">
                      <a:alpha val="43137"/>
                    </a:srgbClr>
                  </a:outerShdw>
                </a:effectLst>
              </a:rPr>
              <a:t>“In the N.T, it [</a:t>
            </a:r>
            <a:r>
              <a:rPr lang="en-US" i="1" dirty="0" err="1">
                <a:effectLst>
                  <a:outerShdw blurRad="38100" dist="38100" dir="2700000" algn="tl">
                    <a:srgbClr val="000000">
                      <a:alpha val="43137"/>
                    </a:srgbClr>
                  </a:outerShdw>
                </a:effectLst>
              </a:rPr>
              <a:t>mustērion</a:t>
            </a:r>
            <a:r>
              <a:rPr lang="en-US" dirty="0">
                <a:effectLst>
                  <a:outerShdw blurRad="38100" dist="38100" dir="2700000" algn="tl">
                    <a:srgbClr val="000000">
                      <a:alpha val="43137"/>
                    </a:srgbClr>
                  </a:outerShdw>
                </a:effectLst>
              </a:rPr>
              <a:t>] denotes, not the mysterious (as with the Eng. word), but </a:t>
            </a:r>
            <a:r>
              <a:rPr lang="en-US" b="1" u="sng" dirty="0">
                <a:solidFill>
                  <a:srgbClr val="FFFFCC"/>
                </a:solidFill>
                <a:effectLst>
                  <a:outerShdw blurRad="38100" dist="38100" dir="2700000" algn="tl">
                    <a:srgbClr val="000000">
                      <a:alpha val="43137"/>
                    </a:srgbClr>
                  </a:outerShdw>
                </a:effectLst>
              </a:rPr>
              <a:t>that which, being outside the range of unassisted natural apprehension, can be made known only by Divine revelation</a:t>
            </a:r>
            <a:r>
              <a:rPr lang="en-US" dirty="0">
                <a:effectLst>
                  <a:outerShdw blurRad="38100" dist="38100" dir="2700000" algn="tl">
                    <a:srgbClr val="000000">
                      <a:alpha val="43137"/>
                    </a:srgbClr>
                  </a:outerShdw>
                </a:effectLst>
              </a:rPr>
              <a:t>,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15592328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1</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st</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29133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0F23B93-C82B-465B-9FA4-28464250B0ED}"/>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Telescoping</a:t>
            </a:r>
          </a:p>
        </p:txBody>
      </p:sp>
      <p:sp>
        <p:nvSpPr>
          <p:cNvPr id="5123" name="Rectangle 3">
            <a:extLst>
              <a:ext uri="{FF2B5EF4-FFF2-40B4-BE49-F238E27FC236}">
                <a16:creationId xmlns:a16="http://schemas.microsoft.com/office/drawing/2014/main" id="{C977EBDF-18A7-4225-9116-0F3D90BFA17D}"/>
              </a:ext>
            </a:extLst>
          </p:cNvPr>
          <p:cNvSpPr>
            <a:spLocks noGrp="1" noChangeArrowheads="1"/>
          </p:cNvSpPr>
          <p:nvPr>
            <p:ph type="body" idx="1"/>
          </p:nvPr>
        </p:nvSpPr>
        <p:spPr>
          <a:xfrm>
            <a:off x="685800" y="1600200"/>
            <a:ext cx="7772400" cy="4460875"/>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Times New Roman" pitchFamily="18" charset="0"/>
              </a:rPr>
              <a:t>7</a:t>
            </a:r>
            <a:r>
              <a:rPr lang="en-US" sz="3600" baseline="30000" dirty="0">
                <a:solidFill>
                  <a:srgbClr val="FFFFCC"/>
                </a:solidFill>
                <a:effectLst>
                  <a:outerShdw blurRad="38100" dist="38100" dir="2700000" algn="tl">
                    <a:srgbClr val="000000">
                      <a:alpha val="43137"/>
                    </a:srgbClr>
                  </a:outerShdw>
                </a:effectLst>
                <a:cs typeface="Times New Roman" pitchFamily="18" charset="0"/>
              </a:rPr>
              <a:t>th</a:t>
            </a:r>
            <a:r>
              <a:rPr lang="en-US" sz="3600" dirty="0">
                <a:solidFill>
                  <a:srgbClr val="FFFFCC"/>
                </a:solidFill>
                <a:effectLst>
                  <a:outerShdw blurRad="38100" dist="38100" dir="2700000" algn="tl">
                    <a:srgbClr val="000000">
                      <a:alpha val="43137"/>
                    </a:srgbClr>
                  </a:outerShdw>
                </a:effectLst>
                <a:cs typeface="Times New Roman" pitchFamily="18" charset="0"/>
              </a:rPr>
              <a:t> judgment releases 1</a:t>
            </a:r>
            <a:r>
              <a:rPr lang="en-US" sz="3600" baseline="30000" dirty="0">
                <a:solidFill>
                  <a:srgbClr val="FFFFCC"/>
                </a:solidFill>
                <a:effectLst>
                  <a:outerShdw blurRad="38100" dist="38100" dir="2700000" algn="tl">
                    <a:srgbClr val="000000">
                      <a:alpha val="43137"/>
                    </a:srgbClr>
                  </a:outerShdw>
                </a:effectLst>
                <a:cs typeface="Times New Roman" pitchFamily="18" charset="0"/>
              </a:rPr>
              <a:t>st</a:t>
            </a:r>
            <a:r>
              <a:rPr lang="en-US" sz="3600" dirty="0">
                <a:solidFill>
                  <a:srgbClr val="FFFFCC"/>
                </a:solidFill>
                <a:effectLst>
                  <a:outerShdw blurRad="38100" dist="38100" dir="2700000" algn="tl">
                    <a:srgbClr val="000000">
                      <a:alpha val="43137"/>
                    </a:srgbClr>
                  </a:outerShdw>
                </a:effectLst>
                <a:cs typeface="Times New Roman" pitchFamily="18" charset="0"/>
              </a:rPr>
              <a:t> in next series</a:t>
            </a:r>
          </a:p>
          <a:p>
            <a:pPr algn="ctr" eaLnBrk="1" hangingPunct="1">
              <a:buFont typeface="Wingdings" pitchFamily="2" charset="2"/>
              <a:buNone/>
              <a:defRPr/>
            </a:pPr>
            <a:endParaRPr lang="en-US"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Seals: 1 2 3 4 5 6 </a:t>
            </a:r>
            <a:r>
              <a:rPr lang="en-US" b="1" dirty="0">
                <a:solidFill>
                  <a:srgbClr val="FFFF00"/>
                </a:solidFill>
                <a:effectLst>
                  <a:outerShdw blurRad="38100" dist="38100" dir="2700000" algn="tl">
                    <a:srgbClr val="000000">
                      <a:alpha val="43137"/>
                    </a:srgbClr>
                  </a:outerShdw>
                </a:effectLst>
                <a:cs typeface="Times New Roman" pitchFamily="18" charset="0"/>
              </a:rPr>
              <a:t>7 </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           Trumpets: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2 3 4 5 6 </a:t>
            </a:r>
            <a:r>
              <a:rPr lang="en-US" b="1" dirty="0">
                <a:solidFill>
                  <a:srgbClr val="FFFF00"/>
                </a:solidFill>
                <a:effectLst>
                  <a:outerShdw blurRad="38100" dist="38100" dir="2700000" algn="tl">
                    <a:srgbClr val="000000">
                      <a:alpha val="43137"/>
                    </a:srgbClr>
                  </a:outerShdw>
                </a:effectLst>
                <a:cs typeface="Times New Roman" pitchFamily="18" charset="0"/>
              </a:rPr>
              <a:t>7</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Bowls: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dirty="0">
                <a:effectLst>
                  <a:outerShdw blurRad="38100" dist="38100" dir="2700000" algn="tl">
                    <a:srgbClr val="000000">
                      <a:alpha val="43137"/>
                    </a:srgbClr>
                  </a:outerShdw>
                </a:effectLst>
                <a:cs typeface="Times New Roman" pitchFamily="18" charset="0"/>
              </a:rPr>
              <a:t> 2 3 4 5 6 7</a:t>
            </a:r>
            <a:r>
              <a:rPr lang="en-US" dirty="0">
                <a:effectLst>
                  <a:outerShdw blurRad="38100" dist="38100" dir="2700000" algn="tl">
                    <a:srgbClr val="000000">
                      <a:alpha val="43137"/>
                    </a:srgbClr>
                  </a:outerShdw>
                </a:effectLst>
              </a:rPr>
              <a:t> </a:t>
            </a:r>
          </a:p>
        </p:txBody>
      </p:sp>
      <p:pic>
        <p:nvPicPr>
          <p:cNvPr id="2" name="Picture 1">
            <a:extLst>
              <a:ext uri="{FF2B5EF4-FFF2-40B4-BE49-F238E27FC236}">
                <a16:creationId xmlns:a16="http://schemas.microsoft.com/office/drawing/2014/main" id="{7D32B1D0-FE3F-4748-A3CE-794E4CE857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0314" y="4724400"/>
            <a:ext cx="2203373" cy="1828800"/>
          </a:xfrm>
          <a:prstGeom prst="roundRect">
            <a:avLst/>
          </a:prstGeom>
          <a:scene3d>
            <a:camera prst="orthographicFront"/>
            <a:lightRig rig="threePt" dir="t"/>
          </a:scene3d>
          <a:sp3d>
            <a:bevelT w="114300" prst="artDeco"/>
          </a:sp3d>
        </p:spPr>
      </p:pic>
    </p:spTree>
    <p:extLst>
      <p:ext uri="{BB962C8B-B14F-4D97-AF65-F5344CB8AC3E}">
        <p14:creationId xmlns:p14="http://schemas.microsoft.com/office/powerpoint/2010/main" val="191950214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86574274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48811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No Further Delay</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303056" y="1600200"/>
            <a:ext cx="6537889" cy="2895600"/>
          </a:xfrm>
        </p:spPr>
        <p:txBody>
          <a:bodyPr/>
          <a:lstStyle/>
          <a:p>
            <a:pPr marL="457200" indent="-457200">
              <a:spcBef>
                <a:spcPts val="0"/>
              </a:spcBef>
              <a:spcAft>
                <a:spcPts val="3600"/>
              </a:spcAft>
              <a:buSzPct val="100000"/>
              <a:buFont typeface="+mj-lt"/>
              <a:buAutoNum type="romanUcPeriod"/>
              <a:defRPr/>
            </a:pPr>
            <a:r>
              <a:rPr lang="en-US" dirty="0">
                <a:cs typeface="Times New Roman" charset="0"/>
              </a:rPr>
              <a:t>The Angel’s Appearance (10:1)</a:t>
            </a:r>
          </a:p>
          <a:p>
            <a:pPr marL="457200" indent="-457200">
              <a:spcBef>
                <a:spcPts val="0"/>
              </a:spcBef>
              <a:spcAft>
                <a:spcPts val="3600"/>
              </a:spcAft>
              <a:buSzPct val="100000"/>
              <a:buFont typeface="+mj-lt"/>
              <a:buAutoNum type="romanUcPeriod"/>
              <a:defRPr/>
            </a:pPr>
            <a:r>
              <a:rPr lang="en-US" dirty="0">
                <a:cs typeface="Times New Roman" charset="0"/>
              </a:rPr>
              <a:t>The Angel’s Actions (10:2-7)</a:t>
            </a:r>
          </a:p>
          <a:p>
            <a:pPr marL="457200" indent="-457200">
              <a:spcBef>
                <a:spcPts val="0"/>
              </a:spcBef>
              <a:spcAft>
                <a:spcPts val="3600"/>
              </a:spcAft>
              <a:buSzPct val="100000"/>
              <a:buFont typeface="+mj-lt"/>
              <a:buAutoNum type="romanUcPeriod"/>
              <a:defRPr/>
            </a:pPr>
            <a:r>
              <a:rPr lang="en-US" b="1" u="sng" dirty="0">
                <a:solidFill>
                  <a:srgbClr val="FFFFCC"/>
                </a:solidFill>
                <a:cs typeface="Times New Roman" charset="0"/>
              </a:rPr>
              <a:t>The Angel’s Commission (10:8-11)</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09886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 Angel’s Commission</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600200"/>
            <a:ext cx="5334000" cy="4648200"/>
          </a:xfrm>
        </p:spPr>
        <p:txBody>
          <a:bodyPr/>
          <a:lstStyle/>
          <a:p>
            <a:pPr marL="576263" indent="-576263" eaLnBrk="1" hangingPunct="1">
              <a:spcBef>
                <a:spcPts val="0"/>
              </a:spcBef>
              <a:spcAft>
                <a:spcPts val="20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Partake (10:8-10)</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Take the book (8)</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John’s obedience (9a)</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Eat the book (9b)</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John’s obedience (10)</a:t>
            </a:r>
          </a:p>
          <a:p>
            <a:pPr marL="557213" indent="-557213" eaLnBrk="1" hangingPunct="1">
              <a:spcBef>
                <a:spcPts val="0"/>
              </a:spcBef>
              <a:spcAft>
                <a:spcPts val="20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Prophesy (10:11)</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3227" y="2778310"/>
            <a:ext cx="3055973" cy="229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12436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 Angel’s Commission</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600200"/>
            <a:ext cx="5334000" cy="4648200"/>
          </a:xfrm>
        </p:spPr>
        <p:txBody>
          <a:bodyPr/>
          <a:lstStyle/>
          <a:p>
            <a:pPr marL="576263" indent="-576263" eaLnBrk="1" hangingPunct="1">
              <a:spcBef>
                <a:spcPts val="0"/>
              </a:spcBef>
              <a:spcAft>
                <a:spcPts val="2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Partake (10:8-10)</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Take the book (8)</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John’s obedience (9a)</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Eat the book (9b)</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John’s obedience (10)</a:t>
            </a:r>
          </a:p>
          <a:p>
            <a:pPr marL="557213" indent="-557213" eaLnBrk="1" hangingPunct="1">
              <a:spcBef>
                <a:spcPts val="0"/>
              </a:spcBef>
              <a:spcAft>
                <a:spcPts val="20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Prophesy (10:11)</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3227" y="2778310"/>
            <a:ext cx="3055973" cy="229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7715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 Angel’s Commission</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600200"/>
            <a:ext cx="5334000" cy="4648200"/>
          </a:xfrm>
        </p:spPr>
        <p:txBody>
          <a:bodyPr/>
          <a:lstStyle/>
          <a:p>
            <a:pPr marL="576263" indent="-576263" eaLnBrk="1" hangingPunct="1">
              <a:spcBef>
                <a:spcPts val="0"/>
              </a:spcBef>
              <a:spcAft>
                <a:spcPts val="20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Partake (10:8-10)</a:t>
            </a:r>
          </a:p>
          <a:p>
            <a:pPr marL="1143000" lvl="1" indent="-571500" eaLnBrk="1" hangingPunct="1">
              <a:spcBef>
                <a:spcPts val="0"/>
              </a:spcBef>
              <a:spcAft>
                <a:spcPts val="20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Take the book (8)</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John’s obedience (9a)</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Eat the book (9b)</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John’s obedience (10)</a:t>
            </a:r>
          </a:p>
          <a:p>
            <a:pPr marL="557213" indent="-557213" eaLnBrk="1" hangingPunct="1">
              <a:spcBef>
                <a:spcPts val="0"/>
              </a:spcBef>
              <a:spcAft>
                <a:spcPts val="20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Prophesy (10:11)</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3227" y="2778310"/>
            <a:ext cx="3055973" cy="229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13044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 Angel’s Commission</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600200"/>
            <a:ext cx="5334000" cy="4648200"/>
          </a:xfrm>
        </p:spPr>
        <p:txBody>
          <a:bodyPr/>
          <a:lstStyle/>
          <a:p>
            <a:pPr marL="576263" indent="-576263" eaLnBrk="1" hangingPunct="1">
              <a:spcBef>
                <a:spcPts val="0"/>
              </a:spcBef>
              <a:spcAft>
                <a:spcPts val="20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Partake (10:8-10)</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Take the book (8)</a:t>
            </a:r>
          </a:p>
          <a:p>
            <a:pPr marL="1143000" lvl="1" indent="-571500" eaLnBrk="1" hangingPunct="1">
              <a:spcBef>
                <a:spcPts val="0"/>
              </a:spcBef>
              <a:spcAft>
                <a:spcPts val="20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John’s obedience (9a)</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Eat the book (9b)</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John’s obedience (10)</a:t>
            </a:r>
          </a:p>
          <a:p>
            <a:pPr marL="557213" indent="-557213" eaLnBrk="1" hangingPunct="1">
              <a:spcBef>
                <a:spcPts val="0"/>
              </a:spcBef>
              <a:spcAft>
                <a:spcPts val="20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Prophesy (10:11)</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3227" y="2778310"/>
            <a:ext cx="3055973" cy="229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01441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 Angel’s Commission</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600200"/>
            <a:ext cx="5334000" cy="4648200"/>
          </a:xfrm>
        </p:spPr>
        <p:txBody>
          <a:bodyPr/>
          <a:lstStyle/>
          <a:p>
            <a:pPr marL="576263" indent="-576263" eaLnBrk="1" hangingPunct="1">
              <a:spcBef>
                <a:spcPts val="0"/>
              </a:spcBef>
              <a:spcAft>
                <a:spcPts val="20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Partake (10:8-10)</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Take the book (8)</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John’s obedience (9a)</a:t>
            </a:r>
          </a:p>
          <a:p>
            <a:pPr marL="1143000" lvl="1" indent="-571500" eaLnBrk="1" hangingPunct="1">
              <a:spcBef>
                <a:spcPts val="0"/>
              </a:spcBef>
              <a:spcAft>
                <a:spcPts val="20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Eat the book (9b)</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John’s obedience (10)</a:t>
            </a:r>
          </a:p>
          <a:p>
            <a:pPr marL="557213" indent="-557213" eaLnBrk="1" hangingPunct="1">
              <a:spcBef>
                <a:spcPts val="0"/>
              </a:spcBef>
              <a:spcAft>
                <a:spcPts val="20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Prophesy (10:11)</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3227" y="2778310"/>
            <a:ext cx="3055973" cy="229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8210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 Angel’s Commission</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600200"/>
            <a:ext cx="5334000" cy="4648200"/>
          </a:xfrm>
        </p:spPr>
        <p:txBody>
          <a:bodyPr/>
          <a:lstStyle/>
          <a:p>
            <a:pPr marL="576263" indent="-576263" eaLnBrk="1" hangingPunct="1">
              <a:spcBef>
                <a:spcPts val="0"/>
              </a:spcBef>
              <a:spcAft>
                <a:spcPts val="20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Partake (10:8-10)</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Take the book (8)</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John’s obedience (9a)</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Eat the book (9b)</a:t>
            </a:r>
          </a:p>
          <a:p>
            <a:pPr marL="1143000" lvl="1" indent="-571500" eaLnBrk="1" hangingPunct="1">
              <a:spcBef>
                <a:spcPts val="0"/>
              </a:spcBef>
              <a:spcAft>
                <a:spcPts val="20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John’s obedience (10)</a:t>
            </a:r>
          </a:p>
          <a:p>
            <a:pPr marL="557213" indent="-557213" eaLnBrk="1" hangingPunct="1">
              <a:spcBef>
                <a:spcPts val="0"/>
              </a:spcBef>
              <a:spcAft>
                <a:spcPts val="20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Prophesy (10:11)</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3227" y="2778310"/>
            <a:ext cx="3055973" cy="229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2421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2</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nd</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8502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246313676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 Angel’s Commission</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304800" y="1600200"/>
            <a:ext cx="5334000" cy="4648200"/>
          </a:xfrm>
        </p:spPr>
        <p:txBody>
          <a:bodyPr/>
          <a:lstStyle/>
          <a:p>
            <a:pPr marL="576263" indent="-576263" eaLnBrk="1" hangingPunct="1">
              <a:spcBef>
                <a:spcPts val="0"/>
              </a:spcBef>
              <a:spcAft>
                <a:spcPts val="20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Partake (10:8-10)</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Take the book (8)</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John’s obedience (9a)</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Eat the book (9b)</a:t>
            </a:r>
          </a:p>
          <a:p>
            <a:pPr marL="1143000" lvl="1" indent="-571500" eaLnBrk="1" hangingPunct="1">
              <a:spcBef>
                <a:spcPts val="0"/>
              </a:spcBef>
              <a:spcAft>
                <a:spcPts val="20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John’s obedience (10)</a:t>
            </a:r>
          </a:p>
          <a:p>
            <a:pPr marL="557213" indent="-557213" eaLnBrk="1" hangingPunct="1">
              <a:spcBef>
                <a:spcPts val="0"/>
              </a:spcBef>
              <a:spcAft>
                <a:spcPts val="2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Prophesy (10:11)</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angel in revelation 10">
            <a:extLst>
              <a:ext uri="{FF2B5EF4-FFF2-40B4-BE49-F238E27FC236}">
                <a16:creationId xmlns:a16="http://schemas.microsoft.com/office/drawing/2014/main" id="{1B264C4E-D343-4ED3-8AC1-6BB5E8A72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3227" y="2778310"/>
            <a:ext cx="3055973" cy="229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69602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6200" y="1551579"/>
            <a:ext cx="8991600" cy="4828841"/>
          </a:xfrm>
        </p:spPr>
        <p:txBody>
          <a:bodyPr/>
          <a:lstStyle/>
          <a:p>
            <a:pPr marL="0" indent="0" algn="just">
              <a:spcBef>
                <a:spcPts val="0"/>
              </a:spcBef>
              <a:buFontTx/>
              <a:buNone/>
              <a:defRPr/>
            </a:pPr>
            <a:r>
              <a:rPr lang="en-US" sz="3000" i="1" dirty="0">
                <a:effectLst>
                  <a:outerShdw blurRad="38100" dist="38100" dir="2700000" algn="tl">
                    <a:srgbClr val="000000">
                      <a:alpha val="43137"/>
                    </a:srgbClr>
                  </a:outerShdw>
                </a:effectLst>
              </a:rPr>
              <a:t>“</a:t>
            </a:r>
            <a:r>
              <a:rPr lang="en-US" dirty="0">
                <a:effectLst/>
              </a:rPr>
              <a:t>To all preachers of the Word of God, God‘s Word must be proclaimed no matter how it affects or offends people. We should speak God‘s truth in love, of course, but there is too much compromise in the pulpits of our churches. The Bible’s message about God‘s wrath and judgment is rarely heard or understood by today’s culture. There is no message more important for our world than that which the Book of Revelation clearly presents. May God help us to be faithful to it, and to heed what it says!</a:t>
            </a:r>
            <a:r>
              <a:rPr lang="en-US" sz="3000"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1443038" y="304800"/>
            <a:ext cx="6257925"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371.</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a:stretch>
            <a:fillRect/>
          </a:stretch>
        </p:blipFill>
        <p:spPr>
          <a:xfrm>
            <a:off x="127407" y="121920"/>
            <a:ext cx="1167993" cy="1097280"/>
          </a:xfrm>
          <a:prstGeom prst="rect">
            <a:avLst/>
          </a:prstGeom>
        </p:spPr>
      </p:pic>
    </p:spTree>
    <p:extLst>
      <p:ext uri="{BB962C8B-B14F-4D97-AF65-F5344CB8AC3E}">
        <p14:creationId xmlns:p14="http://schemas.microsoft.com/office/powerpoint/2010/main" val="204960089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607082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No Further Delay</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303056" y="1600200"/>
            <a:ext cx="6537889" cy="2895600"/>
          </a:xfrm>
        </p:spPr>
        <p:txBody>
          <a:bodyPr/>
          <a:lstStyle/>
          <a:p>
            <a:pPr marL="457200" indent="-457200">
              <a:spcBef>
                <a:spcPts val="0"/>
              </a:spcBef>
              <a:spcAft>
                <a:spcPts val="3600"/>
              </a:spcAft>
              <a:buSzPct val="100000"/>
              <a:buFont typeface="+mj-lt"/>
              <a:buAutoNum type="romanUcPeriod"/>
              <a:defRPr/>
            </a:pPr>
            <a:r>
              <a:rPr lang="en-US" dirty="0">
                <a:cs typeface="Times New Roman" charset="0"/>
              </a:rPr>
              <a:t>The Angel’s Appearance (10:1)</a:t>
            </a:r>
          </a:p>
          <a:p>
            <a:pPr marL="457200" indent="-457200">
              <a:spcBef>
                <a:spcPts val="0"/>
              </a:spcBef>
              <a:spcAft>
                <a:spcPts val="3600"/>
              </a:spcAft>
              <a:buSzPct val="100000"/>
              <a:buFont typeface="+mj-lt"/>
              <a:buAutoNum type="romanUcPeriod"/>
              <a:defRPr/>
            </a:pPr>
            <a:r>
              <a:rPr lang="en-US" dirty="0">
                <a:cs typeface="Times New Roman" charset="0"/>
              </a:rPr>
              <a:t>The Angel’s Actions (10:2-7)</a:t>
            </a:r>
          </a:p>
          <a:p>
            <a:pPr marL="457200" indent="-457200">
              <a:spcBef>
                <a:spcPts val="0"/>
              </a:spcBef>
              <a:spcAft>
                <a:spcPts val="3600"/>
              </a:spcAft>
              <a:buSzPct val="100000"/>
              <a:buFont typeface="+mj-lt"/>
              <a:buAutoNum type="romanUcPeriod"/>
              <a:defRPr/>
            </a:pPr>
            <a:r>
              <a:rPr lang="en-US" dirty="0">
                <a:cs typeface="Times New Roman" charset="0"/>
              </a:rPr>
              <a:t>The Angel’s Commission (10:8-11)</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2487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3</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rd</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6023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4</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0821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5</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101628"/>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19940</TotalTime>
  <Words>2458</Words>
  <Application>Microsoft Office PowerPoint</Application>
  <PresentationFormat>On-screen Show (4:3)</PresentationFormat>
  <Paragraphs>349</Paragraphs>
  <Slides>67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Calibri</vt:lpstr>
      <vt:lpstr>Times New Roman</vt:lpstr>
      <vt:lpstr>Wingdings</vt:lpstr>
      <vt:lpstr>Azure</vt:lpstr>
      <vt:lpstr>PowerPoint Presentation</vt:lpstr>
      <vt:lpstr>PowerPoint Presentation</vt:lpstr>
      <vt:lpstr>7th Seal &amp; 1st Six Trumpets (Revelation 8‒9)</vt:lpstr>
      <vt:lpstr>7th Seal &amp; 1st Six Trumpets (Revelation 8‒9)</vt:lpstr>
      <vt:lpstr>7th Seal &amp; 1st Six Trumpets (Revelation 8‒9)</vt:lpstr>
      <vt:lpstr>7th Seal &amp; 1st Six Trumpets (Revelation 8‒9)</vt:lpstr>
      <vt:lpstr>7th Seal &amp; 1st Six Trumpets (Revelation 8‒9)</vt:lpstr>
      <vt:lpstr>7th Seal &amp; 1st Six Trumpets (Revelation 8‒9)</vt:lpstr>
      <vt:lpstr>7th Seal &amp; 1st Six Trumpets (Revelation 8‒9)</vt:lpstr>
      <vt:lpstr>7th Seal &amp; 1st Six Trumpets (Revelation 8‒9)</vt:lpstr>
      <vt:lpstr>PowerPoint Presentation</vt:lpstr>
      <vt:lpstr>5 Non-Chronological Parenthetical Insertions</vt:lpstr>
      <vt:lpstr>5 Non-Chronological Parenthetical Insertions</vt:lpstr>
      <vt:lpstr>2. Revelation 10:1‒11:14</vt:lpstr>
      <vt:lpstr>2. Revelation 10:1‒11:14</vt:lpstr>
      <vt:lpstr>Recapitulation</vt:lpstr>
      <vt:lpstr>Telescoping</vt:lpstr>
      <vt:lpstr>No Further Delay  (Revelation 10)</vt:lpstr>
      <vt:lpstr>No Further Delay  (Revelation 10)</vt:lpstr>
      <vt:lpstr>I. The Angel’s Appearance  (Revelation 10:1)</vt:lpstr>
      <vt:lpstr>I. The Angel’s Appearance  (Revelation 10:1)</vt:lpstr>
      <vt:lpstr>I. The Angel’s Appearance  (Revelation 10:1)</vt:lpstr>
      <vt:lpstr>I. The Angel’s Appearance  (Revelation 10:1)</vt:lpstr>
      <vt:lpstr>I. The Angel’s Appearance  (Revelation 10:1)</vt:lpstr>
      <vt:lpstr>I. The Angel’s Appearance  (Revelation 10:1)</vt:lpstr>
      <vt:lpstr>No Further Delay  (Revelation 10)</vt:lpstr>
      <vt:lpstr>II. The Angel’s Actions  (Revelation 10:2-7)</vt:lpstr>
      <vt:lpstr>II. The Angel’s Actions  (Revelation 10:2-7)</vt:lpstr>
      <vt:lpstr>PowerPoint Presentation</vt:lpstr>
      <vt:lpstr>II. The Angel’s Actions  (Revelation 10:2-7)</vt:lpstr>
      <vt:lpstr>II. The Angel’s Actions  (Revelation 10:2-7)</vt:lpstr>
      <vt:lpstr>II. The Angel’s Actions  (Revelation 10:2-7)</vt:lpstr>
      <vt:lpstr>PowerPoint Presentation</vt:lpstr>
      <vt:lpstr>PowerPoint Presentation</vt:lpstr>
      <vt:lpstr>PowerPoint Presentation</vt:lpstr>
      <vt:lpstr>INSPIRATION OF SCRIPTURE 2 Peter 1:20-21</vt:lpstr>
      <vt:lpstr>PowerPoint Presentation</vt:lpstr>
      <vt:lpstr>PowerPoint Presentation</vt:lpstr>
      <vt:lpstr>PowerPoint Presentation</vt:lpstr>
      <vt:lpstr>PowerPoint Presentation</vt:lpstr>
      <vt:lpstr>II. The Angel’s Actions  (Revelation 10:2-7)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“Mystery” Defined</vt:lpstr>
      <vt:lpstr>Telescoping</vt:lpstr>
      <vt:lpstr>PowerPoint Presentation</vt:lpstr>
      <vt:lpstr>1st Six Seals (Revelation 6)</vt:lpstr>
      <vt:lpstr>No Further Delay  (Revelation 10)</vt:lpstr>
      <vt:lpstr>III. The Angel’s Commission  (Revelation 10:8-11)</vt:lpstr>
      <vt:lpstr>III. The Angel’s Commission  (Revelation 10:8-11)</vt:lpstr>
      <vt:lpstr>III. The Angel’s Commission  (Revelation 10:8-11)</vt:lpstr>
      <vt:lpstr>III. The Angel’s Commission  (Revelation 10:8-11)</vt:lpstr>
      <vt:lpstr>III. The Angel’s Commission  (Revelation 10:8-11)</vt:lpstr>
      <vt:lpstr>III. The Angel’s Commission  (Revelation 10:8-11)</vt:lpstr>
      <vt:lpstr>PowerPoint Presentation</vt:lpstr>
      <vt:lpstr>PowerPoint Presentation</vt:lpstr>
      <vt:lpstr>III. The Angel’s Commission  (Revelation 10:8-11)</vt:lpstr>
      <vt:lpstr>PowerPoint Presentation</vt:lpstr>
      <vt:lpstr>PowerPoint Presentation</vt:lpstr>
      <vt:lpstr>Conclusion</vt:lpstr>
      <vt:lpstr>No Further Delay  (Revelation 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Andy Woods</cp:lastModifiedBy>
  <cp:revision>2117</cp:revision>
  <cp:lastPrinted>2019-01-24T17:00:53Z</cp:lastPrinted>
  <dcterms:created xsi:type="dcterms:W3CDTF">2009-03-17T12:21:13Z</dcterms:created>
  <dcterms:modified xsi:type="dcterms:W3CDTF">2019-03-02T01:38:33Z</dcterms:modified>
</cp:coreProperties>
</file>