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4"/>
  </p:notesMasterIdLst>
  <p:handoutMasterIdLst>
    <p:handoutMasterId r:id="rId45"/>
  </p:handoutMasterIdLst>
  <p:sldIdLst>
    <p:sldId id="2067" r:id="rId2"/>
    <p:sldId id="322" r:id="rId3"/>
    <p:sldId id="4884" r:id="rId4"/>
    <p:sldId id="4942" r:id="rId5"/>
    <p:sldId id="663" r:id="rId6"/>
    <p:sldId id="4943" r:id="rId7"/>
    <p:sldId id="4944" r:id="rId8"/>
    <p:sldId id="4945" r:id="rId9"/>
    <p:sldId id="4946" r:id="rId10"/>
    <p:sldId id="4947" r:id="rId11"/>
    <p:sldId id="4931" r:id="rId12"/>
    <p:sldId id="4948" r:id="rId13"/>
    <p:sldId id="4949" r:id="rId14"/>
    <p:sldId id="4950" r:id="rId15"/>
    <p:sldId id="2622" r:id="rId16"/>
    <p:sldId id="4967" r:id="rId17"/>
    <p:sldId id="4951" r:id="rId18"/>
    <p:sldId id="4952" r:id="rId19"/>
    <p:sldId id="4953" r:id="rId20"/>
    <p:sldId id="4954" r:id="rId21"/>
    <p:sldId id="4939" r:id="rId22"/>
    <p:sldId id="4940" r:id="rId23"/>
    <p:sldId id="4955" r:id="rId24"/>
    <p:sldId id="4518" r:id="rId25"/>
    <p:sldId id="4925" r:id="rId26"/>
    <p:sldId id="4956" r:id="rId27"/>
    <p:sldId id="3035" r:id="rId28"/>
    <p:sldId id="3058" r:id="rId29"/>
    <p:sldId id="4968" r:id="rId30"/>
    <p:sldId id="3030" r:id="rId31"/>
    <p:sldId id="4941" r:id="rId32"/>
    <p:sldId id="4591" r:id="rId33"/>
    <p:sldId id="4957" r:id="rId34"/>
    <p:sldId id="2917" r:id="rId35"/>
    <p:sldId id="4958" r:id="rId36"/>
    <p:sldId id="4959" r:id="rId37"/>
    <p:sldId id="4961" r:id="rId38"/>
    <p:sldId id="1301" r:id="rId39"/>
    <p:sldId id="1259" r:id="rId40"/>
    <p:sldId id="2248" r:id="rId41"/>
    <p:sldId id="4962" r:id="rId42"/>
    <p:sldId id="3488" r:id="rId43"/>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66"/>
    <a:srgbClr val="0000CC"/>
    <a:srgbClr val="006600"/>
    <a:srgbClr val="003300"/>
    <a:srgbClr val="008000"/>
    <a:srgbClr val="FFFF99"/>
    <a:srgbClr val="A50021"/>
    <a:srgbClr val="33CC33"/>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50" autoAdjust="0"/>
    <p:restoredTop sz="95071" autoAdjust="0"/>
  </p:normalViewPr>
  <p:slideViewPr>
    <p:cSldViewPr>
      <p:cViewPr varScale="1">
        <p:scale>
          <a:sx n="104" d="100"/>
          <a:sy n="104" d="100"/>
        </p:scale>
        <p:origin x="163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1/27/2019</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a:t>1/27/2019</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091472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D67403-144F-4AEC-BC88-67C5B66B5E64}"/>
              </a:ext>
            </a:extLst>
          </p:cNvPr>
          <p:cNvSpPr>
            <a:spLocks noGrp="1" noChangeArrowheads="1"/>
          </p:cNvSpPr>
          <p:nvPr>
            <p:ph type="dt" sz="half" idx="10"/>
          </p:nvPr>
        </p:nvSpPr>
        <p:spPr>
          <a:ln/>
        </p:spPr>
        <p:txBody>
          <a:bodyPr/>
          <a:lstStyle>
            <a:lvl1pPr>
              <a:defRPr/>
            </a:lvl1pPr>
          </a:lstStyle>
          <a:p>
            <a:pPr>
              <a:defRPr/>
            </a:pPr>
            <a:fld id="{B34F64C5-3DB7-4AC4-A6E4-BEC91B3E2FBA}" type="datetime1">
              <a:rPr lang="en-US"/>
              <a:pPr>
                <a:defRPr/>
              </a:pPr>
              <a:t>2/16/2019</a:t>
            </a:fld>
            <a:endParaRPr lang="en-US"/>
          </a:p>
        </p:txBody>
      </p:sp>
      <p:sp>
        <p:nvSpPr>
          <p:cNvPr id="6" name="Rectangle 5">
            <a:extLst>
              <a:ext uri="{FF2B5EF4-FFF2-40B4-BE49-F238E27FC236}">
                <a16:creationId xmlns:a16="http://schemas.microsoft.com/office/drawing/2014/main" id="{23CB1886-C67F-4246-8472-984A0C9423EB}"/>
              </a:ext>
            </a:extLst>
          </p:cNvPr>
          <p:cNvSpPr>
            <a:spLocks noGrp="1" noChangeArrowheads="1"/>
          </p:cNvSpPr>
          <p:nvPr>
            <p:ph type="ftr" sz="quarter" idx="11"/>
          </p:nvPr>
        </p:nvSpPr>
        <p:spPr>
          <a:ln/>
        </p:spPr>
        <p:txBody>
          <a:bodyPr/>
          <a:lstStyle>
            <a:lvl1pPr>
              <a:defRPr/>
            </a:lvl1pPr>
          </a:lstStyle>
          <a:p>
            <a:pPr>
              <a:defRPr/>
            </a:pPr>
            <a:r>
              <a:rPr lang="en-US"/>
              <a:t>DANIEL 9</a:t>
            </a:r>
          </a:p>
        </p:txBody>
      </p:sp>
      <p:sp>
        <p:nvSpPr>
          <p:cNvPr id="7" name="Rectangle 6">
            <a:extLst>
              <a:ext uri="{FF2B5EF4-FFF2-40B4-BE49-F238E27FC236}">
                <a16:creationId xmlns:a16="http://schemas.microsoft.com/office/drawing/2014/main" id="{AB9FFE0C-7104-4250-9847-A3BCCD531A22}"/>
              </a:ext>
            </a:extLst>
          </p:cNvPr>
          <p:cNvSpPr>
            <a:spLocks noGrp="1" noChangeArrowheads="1"/>
          </p:cNvSpPr>
          <p:nvPr>
            <p:ph type="sldNum" sz="quarter" idx="12"/>
          </p:nvPr>
        </p:nvSpPr>
        <p:spPr>
          <a:ln/>
        </p:spPr>
        <p:txBody>
          <a:bodyPr/>
          <a:lstStyle>
            <a:lvl1pPr>
              <a:defRPr/>
            </a:lvl1pPr>
          </a:lstStyle>
          <a:p>
            <a:fld id="{F0448DBA-96FE-4E7C-9802-95FE3A1458D8}" type="slidenum">
              <a:rPr lang="en-US" altLang="en-US"/>
              <a:pPr/>
              <a:t>‹#›</a:t>
            </a:fld>
            <a:endParaRPr lang="en-US" altLang="en-US"/>
          </a:p>
        </p:txBody>
      </p:sp>
    </p:spTree>
    <p:extLst>
      <p:ext uri="{BB962C8B-B14F-4D97-AF65-F5344CB8AC3E}">
        <p14:creationId xmlns:p14="http://schemas.microsoft.com/office/powerpoint/2010/main" val="698424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34100415"/>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6" r:id="rId13"/>
    <p:sldLayoutId id="2147483919"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s3.amazonaws.com/slbc-wordpress/wp-content/uploads/2018/05/21010127/TheBookofRevelation-SLBC-WebsiteImage.jpg">
            <a:extLst>
              <a:ext uri="{FF2B5EF4-FFF2-40B4-BE49-F238E27FC236}">
                <a16:creationId xmlns:a16="http://schemas.microsoft.com/office/drawing/2014/main" id="{6BBCB659-9ABA-4634-8520-21702CE6D2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E5DCF4-598D-41E1-94AB-D150A65AB6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1" y="5181600"/>
            <a:ext cx="1002323" cy="1371600"/>
          </a:xfrm>
          <a:prstGeom prst="rect">
            <a:avLst/>
          </a:prstGeom>
          <a:ln>
            <a:noFill/>
          </a:ln>
        </p:spPr>
      </p:pic>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838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00065"/>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Seal &amp; 1</a:t>
            </a:r>
            <a:r>
              <a:rPr lang="en-US" altLang="en-US" sz="3600" baseline="30000" dirty="0">
                <a:effectLst>
                  <a:outerShdw blurRad="38100" dist="38100" dir="2700000" algn="tl">
                    <a:srgbClr val="000000">
                      <a:alpha val="43137"/>
                    </a:srgbClr>
                  </a:outerShdw>
                </a:effectLst>
                <a:cs typeface="Calibri" panose="020F0502020204030204" pitchFamily="34" charset="0"/>
              </a:rPr>
              <a:t>st</a:t>
            </a:r>
            <a:r>
              <a:rPr lang="en-US" altLang="en-US" sz="3600" dirty="0">
                <a:effectLst>
                  <a:outerShdw blurRad="38100" dist="38100" dir="2700000" algn="tl">
                    <a:srgbClr val="000000">
                      <a:alpha val="43137"/>
                    </a:srgbClr>
                  </a:outerShdw>
                </a:effectLst>
                <a:cs typeface="Calibri" panose="020F0502020204030204" pitchFamily="34" charset="0"/>
              </a:rPr>
              <a:t> Six Trumpets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8‒9)</a:t>
            </a:r>
          </a:p>
        </p:txBody>
      </p:sp>
      <p:sp>
        <p:nvSpPr>
          <p:cNvPr id="77827" name="Content Placeholder 2"/>
          <p:cNvSpPr>
            <a:spLocks noGrp="1"/>
          </p:cNvSpPr>
          <p:nvPr>
            <p:ph idx="1"/>
          </p:nvPr>
        </p:nvSpPr>
        <p:spPr>
          <a:xfrm>
            <a:off x="548711" y="1588889"/>
            <a:ext cx="8046578"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Seal (8:1-6) – Trumpet preparation</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Trumpet (8:7) – 1/3 vegetation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Trumpet (8:8-9) – 1/3 ocean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Trumpet (8:10-11) – 1/3 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(8:12-13) – 1/3 luminaries darkened</a:t>
            </a:r>
          </a:p>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5</a:t>
            </a:r>
            <a:r>
              <a:rPr lang="en-US" sz="2800" b="1" u="sng" baseline="30000" dirty="0">
                <a:solidFill>
                  <a:srgbClr val="FFFFCC"/>
                </a:solidFill>
                <a:effectLst>
                  <a:outerShdw blurRad="38100" dist="38100" dir="2700000" algn="tl">
                    <a:srgbClr val="000000">
                      <a:alpha val="43137"/>
                    </a:srgbClr>
                  </a:outerShdw>
                </a:effectLst>
                <a:cs typeface="Calibri" panose="020F0502020204030204" pitchFamily="34" charset="0"/>
              </a:rPr>
              <a:t>th</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 Trumpet (9:1-12) – Demons released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(9:13-21) – 1/3 humanity destroyed</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10162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400175" y="209550"/>
            <a:ext cx="6343650" cy="8572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6. 5</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Trumpet (Rev. 9:1-12)</a:t>
            </a:r>
          </a:p>
        </p:txBody>
      </p:sp>
      <p:sp>
        <p:nvSpPr>
          <p:cNvPr id="77827" name="Content Placeholder 2"/>
          <p:cNvSpPr>
            <a:spLocks noGrp="1"/>
          </p:cNvSpPr>
          <p:nvPr>
            <p:ph idx="1"/>
          </p:nvPr>
        </p:nvSpPr>
        <p:spPr>
          <a:xfrm>
            <a:off x="1467345" y="1371600"/>
            <a:ext cx="6209311" cy="5105400"/>
          </a:xfrm>
        </p:spPr>
        <p:txBody>
          <a:bodyPr/>
          <a:lstStyle/>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Discharging angel (9:1)</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Angel opens the abyss (9:2)</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Demons emerge from the abyss (9:3) </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Demonic activity (9:4-6)</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Demonic description (9:7-10)</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Demonic leader (9:11)</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Remaining trumpets (9:12)</a:t>
            </a:r>
          </a:p>
        </p:txBody>
      </p:sp>
      <p:pic>
        <p:nvPicPr>
          <p:cNvPr id="5" name="Picture 4" descr="Image result for the seven trumpets">
            <a:extLst>
              <a:ext uri="{FF2B5EF4-FFF2-40B4-BE49-F238E27FC236}">
                <a16:creationId xmlns:a16="http://schemas.microsoft.com/office/drawing/2014/main" id="{FC53BD29-372D-4AC5-BE68-6D4A4C626E5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he seven trumpets">
            <a:extLst>
              <a:ext uri="{FF2B5EF4-FFF2-40B4-BE49-F238E27FC236}">
                <a16:creationId xmlns:a16="http://schemas.microsoft.com/office/drawing/2014/main" id="{88CB65AC-A8EB-4668-B999-A42984B544A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55369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400175" y="209550"/>
            <a:ext cx="6343650" cy="8572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6. 5</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Trumpet (Rev. 9:1-12)</a:t>
            </a:r>
          </a:p>
        </p:txBody>
      </p:sp>
      <p:sp>
        <p:nvSpPr>
          <p:cNvPr id="77827" name="Content Placeholder 2"/>
          <p:cNvSpPr>
            <a:spLocks noGrp="1"/>
          </p:cNvSpPr>
          <p:nvPr>
            <p:ph idx="1"/>
          </p:nvPr>
        </p:nvSpPr>
        <p:spPr>
          <a:xfrm>
            <a:off x="1467345" y="1371600"/>
            <a:ext cx="6209311" cy="5105400"/>
          </a:xfrm>
        </p:spPr>
        <p:txBody>
          <a:bodyPr/>
          <a:lstStyle/>
          <a:p>
            <a:pPr marL="461963" indent="-461963" eaLnBrk="1" hangingPunct="1">
              <a:spcBef>
                <a:spcPts val="0"/>
              </a:spcBef>
              <a:spcAft>
                <a:spcPts val="1800"/>
              </a:spcAft>
              <a:buSzPct val="100000"/>
              <a:buFont typeface="+mj-lt"/>
              <a:buAutoNum type="alphaL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Discharging angel (9:1)</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Angel opens the abyss (9:2)</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Demons emerge from the abyss (9:3) </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Demonic activity (9:4-6)</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Demonic description (9:7-10)</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Demonic leader (9:11)</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Remaining trumpets (9:12)</a:t>
            </a:r>
          </a:p>
        </p:txBody>
      </p:sp>
      <p:pic>
        <p:nvPicPr>
          <p:cNvPr id="5" name="Picture 4" descr="Image result for the seven trumpets">
            <a:extLst>
              <a:ext uri="{FF2B5EF4-FFF2-40B4-BE49-F238E27FC236}">
                <a16:creationId xmlns:a16="http://schemas.microsoft.com/office/drawing/2014/main" id="{FC53BD29-372D-4AC5-BE68-6D4A4C626E5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he seven trumpets">
            <a:extLst>
              <a:ext uri="{FF2B5EF4-FFF2-40B4-BE49-F238E27FC236}">
                <a16:creationId xmlns:a16="http://schemas.microsoft.com/office/drawing/2014/main" id="{88CB65AC-A8EB-4668-B999-A42984B544A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99846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400175" y="209550"/>
            <a:ext cx="6343650" cy="8572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6. 5</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Trumpet (Rev. 9:1-12)</a:t>
            </a:r>
          </a:p>
        </p:txBody>
      </p:sp>
      <p:sp>
        <p:nvSpPr>
          <p:cNvPr id="77827" name="Content Placeholder 2"/>
          <p:cNvSpPr>
            <a:spLocks noGrp="1"/>
          </p:cNvSpPr>
          <p:nvPr>
            <p:ph idx="1"/>
          </p:nvPr>
        </p:nvSpPr>
        <p:spPr>
          <a:xfrm>
            <a:off x="1467345" y="1371600"/>
            <a:ext cx="6209311" cy="5105400"/>
          </a:xfrm>
        </p:spPr>
        <p:txBody>
          <a:bodyPr/>
          <a:lstStyle/>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Discharging angel (9:1)</a:t>
            </a:r>
          </a:p>
          <a:p>
            <a:pPr marL="461963" indent="-461963" eaLnBrk="1" hangingPunct="1">
              <a:spcBef>
                <a:spcPts val="0"/>
              </a:spcBef>
              <a:spcAft>
                <a:spcPts val="1800"/>
              </a:spcAft>
              <a:buSzPct val="100000"/>
              <a:buFont typeface="+mj-lt"/>
              <a:buAutoNum type="alphaL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Angel opens the abyss (9:2)</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Demons emerge from the abyss (9:3) </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Demonic activity (9:4-6)</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Demonic description (9:7-10)</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Demonic leader (9:11)</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Remaining trumpets (9:12)</a:t>
            </a:r>
          </a:p>
        </p:txBody>
      </p:sp>
      <p:pic>
        <p:nvPicPr>
          <p:cNvPr id="5" name="Picture 4" descr="Image result for the seven trumpets">
            <a:extLst>
              <a:ext uri="{FF2B5EF4-FFF2-40B4-BE49-F238E27FC236}">
                <a16:creationId xmlns:a16="http://schemas.microsoft.com/office/drawing/2014/main" id="{FC53BD29-372D-4AC5-BE68-6D4A4C626E5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he seven trumpets">
            <a:extLst>
              <a:ext uri="{FF2B5EF4-FFF2-40B4-BE49-F238E27FC236}">
                <a16:creationId xmlns:a16="http://schemas.microsoft.com/office/drawing/2014/main" id="{88CB65AC-A8EB-4668-B999-A42984B544A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60512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400175" y="209550"/>
            <a:ext cx="6343650" cy="8572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6. 5</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Trumpet (Rev. 9:1-12)</a:t>
            </a:r>
          </a:p>
        </p:txBody>
      </p:sp>
      <p:sp>
        <p:nvSpPr>
          <p:cNvPr id="77827" name="Content Placeholder 2"/>
          <p:cNvSpPr>
            <a:spLocks noGrp="1"/>
          </p:cNvSpPr>
          <p:nvPr>
            <p:ph idx="1"/>
          </p:nvPr>
        </p:nvSpPr>
        <p:spPr>
          <a:xfrm>
            <a:off x="1467345" y="1371600"/>
            <a:ext cx="6209311" cy="5105400"/>
          </a:xfrm>
        </p:spPr>
        <p:txBody>
          <a:bodyPr/>
          <a:lstStyle/>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Discharging angel (9:1)</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Angel opens the abyss (9:2)</a:t>
            </a:r>
          </a:p>
          <a:p>
            <a:pPr marL="461963" indent="-461963" eaLnBrk="1" hangingPunct="1">
              <a:spcBef>
                <a:spcPts val="0"/>
              </a:spcBef>
              <a:spcAft>
                <a:spcPts val="1800"/>
              </a:spcAft>
              <a:buSzPct val="100000"/>
              <a:buFont typeface="+mj-lt"/>
              <a:buAutoNum type="alphaL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Demons emerge from the abyss (9:3) </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Demonic activity (9:4-6)</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Demonic description (9:7-10)</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Demonic leader (9:11)</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Remaining trumpets (9:12)</a:t>
            </a:r>
          </a:p>
        </p:txBody>
      </p:sp>
      <p:pic>
        <p:nvPicPr>
          <p:cNvPr id="5" name="Picture 4" descr="Image result for the seven trumpets">
            <a:extLst>
              <a:ext uri="{FF2B5EF4-FFF2-40B4-BE49-F238E27FC236}">
                <a16:creationId xmlns:a16="http://schemas.microsoft.com/office/drawing/2014/main" id="{FC53BD29-372D-4AC5-BE68-6D4A4C626E5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he seven trumpets">
            <a:extLst>
              <a:ext uri="{FF2B5EF4-FFF2-40B4-BE49-F238E27FC236}">
                <a16:creationId xmlns:a16="http://schemas.microsoft.com/office/drawing/2014/main" id="{88CB65AC-A8EB-4668-B999-A42984B544A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86963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a:extLst>
              <a:ext uri="{FF2B5EF4-FFF2-40B4-BE49-F238E27FC236}">
                <a16:creationId xmlns:a16="http://schemas.microsoft.com/office/drawing/2014/main" id="{F8C92A1F-41FF-4175-967F-66940FA48DEA}"/>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a:extLst>
              <a:ext uri="{FF2B5EF4-FFF2-40B4-BE49-F238E27FC236}">
                <a16:creationId xmlns:a16="http://schemas.microsoft.com/office/drawing/2014/main" id="{739C781B-48FA-42E0-A53A-021AB1C905EE}"/>
              </a:ext>
            </a:extLst>
          </p:cNvPr>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cs typeface="+mn-cs"/>
              </a:rPr>
              <a:t>Genesis 3:15</a:t>
            </a:r>
          </a:p>
          <a:p>
            <a:pPr algn="just" eaLnBrk="1" hangingPunct="1">
              <a:defRPr/>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3" name="Picture 2">
            <a:extLst>
              <a:ext uri="{FF2B5EF4-FFF2-40B4-BE49-F238E27FC236}">
                <a16:creationId xmlns:a16="http://schemas.microsoft.com/office/drawing/2014/main" id="{08CFD4FE-9E3D-4801-AAFD-2406960B89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42512" y="3048000"/>
            <a:ext cx="1458976" cy="1828800"/>
          </a:xfrm>
          <a:prstGeom prst="rect">
            <a:avLst/>
          </a:prstGeom>
          <a:ln>
            <a:solidFill>
              <a:schemeClr val="tx1"/>
            </a:solidFill>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53192C-824F-4A0D-969C-65D84414328F}"/>
              </a:ext>
            </a:extLst>
          </p:cNvPr>
          <p:cNvPicPr>
            <a:picLocks noChangeAspect="1"/>
          </p:cNvPicPr>
          <p:nvPr/>
        </p:nvPicPr>
        <p:blipFill>
          <a:blip r:embed="rId2"/>
          <a:stretch>
            <a:fillRect/>
          </a:stretch>
        </p:blipFill>
        <p:spPr>
          <a:xfrm>
            <a:off x="152017" y="130778"/>
            <a:ext cx="8839966" cy="6596444"/>
          </a:xfrm>
          <a:prstGeom prst="rect">
            <a:avLst/>
          </a:prstGeom>
        </p:spPr>
      </p:pic>
    </p:spTree>
    <p:extLst>
      <p:ext uri="{BB962C8B-B14F-4D97-AF65-F5344CB8AC3E}">
        <p14:creationId xmlns:p14="http://schemas.microsoft.com/office/powerpoint/2010/main" val="13117119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400175" y="209550"/>
            <a:ext cx="6343650" cy="8572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6. 5</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Trumpet (Rev. 9:1-12)</a:t>
            </a:r>
          </a:p>
        </p:txBody>
      </p:sp>
      <p:sp>
        <p:nvSpPr>
          <p:cNvPr id="77827" name="Content Placeholder 2"/>
          <p:cNvSpPr>
            <a:spLocks noGrp="1"/>
          </p:cNvSpPr>
          <p:nvPr>
            <p:ph idx="1"/>
          </p:nvPr>
        </p:nvSpPr>
        <p:spPr>
          <a:xfrm>
            <a:off x="1467345" y="1371600"/>
            <a:ext cx="6209311" cy="5105400"/>
          </a:xfrm>
        </p:spPr>
        <p:txBody>
          <a:bodyPr/>
          <a:lstStyle/>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Discharging angel (9:1)</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Angel opens the abyss (9:2)</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Demons emerge from the abyss (9:3) </a:t>
            </a:r>
          </a:p>
          <a:p>
            <a:pPr marL="461963" indent="-461963" eaLnBrk="1" hangingPunct="1">
              <a:spcBef>
                <a:spcPts val="0"/>
              </a:spcBef>
              <a:spcAft>
                <a:spcPts val="1800"/>
              </a:spcAft>
              <a:buSzPct val="100000"/>
              <a:buFont typeface="+mj-lt"/>
              <a:buAutoNum type="alphaL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Demonic activity (9:4-6)</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Demonic description (9:7-10)</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Demonic leader (9:11)</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Remaining trumpets (9:12)</a:t>
            </a:r>
          </a:p>
        </p:txBody>
      </p:sp>
      <p:pic>
        <p:nvPicPr>
          <p:cNvPr id="5" name="Picture 4" descr="Image result for the seven trumpets">
            <a:extLst>
              <a:ext uri="{FF2B5EF4-FFF2-40B4-BE49-F238E27FC236}">
                <a16:creationId xmlns:a16="http://schemas.microsoft.com/office/drawing/2014/main" id="{FC53BD29-372D-4AC5-BE68-6D4A4C626E5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he seven trumpets">
            <a:extLst>
              <a:ext uri="{FF2B5EF4-FFF2-40B4-BE49-F238E27FC236}">
                <a16:creationId xmlns:a16="http://schemas.microsoft.com/office/drawing/2014/main" id="{88CB65AC-A8EB-4668-B999-A42984B544A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28287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400175" y="209550"/>
            <a:ext cx="6343650" cy="8572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6. 5</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Trumpet (Rev. 9:1-12)</a:t>
            </a:r>
          </a:p>
        </p:txBody>
      </p:sp>
      <p:sp>
        <p:nvSpPr>
          <p:cNvPr id="77827" name="Content Placeholder 2"/>
          <p:cNvSpPr>
            <a:spLocks noGrp="1"/>
          </p:cNvSpPr>
          <p:nvPr>
            <p:ph idx="1"/>
          </p:nvPr>
        </p:nvSpPr>
        <p:spPr>
          <a:xfrm>
            <a:off x="1467345" y="1371600"/>
            <a:ext cx="6209311" cy="5105400"/>
          </a:xfrm>
        </p:spPr>
        <p:txBody>
          <a:bodyPr/>
          <a:lstStyle/>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Discharging angel (9:1)</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Angel opens the abyss (9:2)</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Demons emerge from the abyss (9:3) </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Demonic activity (9:4-6)</a:t>
            </a:r>
          </a:p>
          <a:p>
            <a:pPr marL="461963" indent="-461963" eaLnBrk="1" hangingPunct="1">
              <a:spcBef>
                <a:spcPts val="0"/>
              </a:spcBef>
              <a:spcAft>
                <a:spcPts val="1800"/>
              </a:spcAft>
              <a:buSzPct val="100000"/>
              <a:buFont typeface="+mj-lt"/>
              <a:buAutoNum type="alphaL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Demonic description (9:7-10)</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Demonic leader (9:11)</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Remaining trumpets (9:12)</a:t>
            </a:r>
          </a:p>
        </p:txBody>
      </p:sp>
      <p:pic>
        <p:nvPicPr>
          <p:cNvPr id="5" name="Picture 4" descr="Image result for the seven trumpets">
            <a:extLst>
              <a:ext uri="{FF2B5EF4-FFF2-40B4-BE49-F238E27FC236}">
                <a16:creationId xmlns:a16="http://schemas.microsoft.com/office/drawing/2014/main" id="{FC53BD29-372D-4AC5-BE68-6D4A4C626E5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he seven trumpets">
            <a:extLst>
              <a:ext uri="{FF2B5EF4-FFF2-40B4-BE49-F238E27FC236}">
                <a16:creationId xmlns:a16="http://schemas.microsoft.com/office/drawing/2014/main" id="{88CB65AC-A8EB-4668-B999-A42984B544A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31321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400175" y="209550"/>
            <a:ext cx="6343650" cy="8572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6. 5</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Trumpet (Rev. 9:1-12)</a:t>
            </a:r>
          </a:p>
        </p:txBody>
      </p:sp>
      <p:sp>
        <p:nvSpPr>
          <p:cNvPr id="77827" name="Content Placeholder 2"/>
          <p:cNvSpPr>
            <a:spLocks noGrp="1"/>
          </p:cNvSpPr>
          <p:nvPr>
            <p:ph idx="1"/>
          </p:nvPr>
        </p:nvSpPr>
        <p:spPr>
          <a:xfrm>
            <a:off x="1467345" y="1371600"/>
            <a:ext cx="6209311" cy="5105400"/>
          </a:xfrm>
        </p:spPr>
        <p:txBody>
          <a:bodyPr/>
          <a:lstStyle/>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Discharging angel (9:1)</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Angel opens the abyss (9:2)</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Demons emerge from the abyss (9:3) </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Demonic activity (9:4-6)</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Demonic description (9:7-10)</a:t>
            </a:r>
          </a:p>
          <a:p>
            <a:pPr marL="461963" indent="-461963" eaLnBrk="1" hangingPunct="1">
              <a:spcBef>
                <a:spcPts val="0"/>
              </a:spcBef>
              <a:spcAft>
                <a:spcPts val="1800"/>
              </a:spcAft>
              <a:buSzPct val="100000"/>
              <a:buFont typeface="+mj-lt"/>
              <a:buAutoNum type="alphaL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Demonic leader (9:11)</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Remaining trumpets (9:12)</a:t>
            </a:r>
          </a:p>
        </p:txBody>
      </p:sp>
      <p:pic>
        <p:nvPicPr>
          <p:cNvPr id="5" name="Picture 4" descr="Image result for the seven trumpets">
            <a:extLst>
              <a:ext uri="{FF2B5EF4-FFF2-40B4-BE49-F238E27FC236}">
                <a16:creationId xmlns:a16="http://schemas.microsoft.com/office/drawing/2014/main" id="{FC53BD29-372D-4AC5-BE68-6D4A4C626E5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he seven trumpets">
            <a:extLst>
              <a:ext uri="{FF2B5EF4-FFF2-40B4-BE49-F238E27FC236}">
                <a16:creationId xmlns:a16="http://schemas.microsoft.com/office/drawing/2014/main" id="{88CB65AC-A8EB-4668-B999-A42984B544A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01969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217782100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400175" y="209550"/>
            <a:ext cx="6343650" cy="8572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6. 5</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Trumpet (Rev. 9:1-12)</a:t>
            </a:r>
          </a:p>
        </p:txBody>
      </p:sp>
      <p:sp>
        <p:nvSpPr>
          <p:cNvPr id="77827" name="Content Placeholder 2"/>
          <p:cNvSpPr>
            <a:spLocks noGrp="1"/>
          </p:cNvSpPr>
          <p:nvPr>
            <p:ph idx="1"/>
          </p:nvPr>
        </p:nvSpPr>
        <p:spPr>
          <a:xfrm>
            <a:off x="1467345" y="1371600"/>
            <a:ext cx="6209311" cy="5105400"/>
          </a:xfrm>
        </p:spPr>
        <p:txBody>
          <a:bodyPr/>
          <a:lstStyle/>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Discharging angel (9:1)</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Angel opens the abyss (9:2)</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Demons emerge from the abyss (9:3) </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Demonic activity (9:4-6)</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Demonic description (9:7-10)</a:t>
            </a:r>
          </a:p>
          <a:p>
            <a:pPr marL="461963" indent="-461963" eaLnBrk="1" hangingPunct="1">
              <a:spcBef>
                <a:spcPts val="0"/>
              </a:spcBef>
              <a:spcAft>
                <a:spcPts val="18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Demonic leader (9:11)</a:t>
            </a:r>
          </a:p>
          <a:p>
            <a:pPr marL="461963" indent="-461963" eaLnBrk="1" hangingPunct="1">
              <a:spcBef>
                <a:spcPts val="0"/>
              </a:spcBef>
              <a:spcAft>
                <a:spcPts val="1800"/>
              </a:spcAft>
              <a:buSzPct val="100000"/>
              <a:buFont typeface="+mj-lt"/>
              <a:buAutoNum type="alphaL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Remaining trumpets (9:12)</a:t>
            </a:r>
          </a:p>
        </p:txBody>
      </p:sp>
      <p:pic>
        <p:nvPicPr>
          <p:cNvPr id="5" name="Picture 4" descr="Image result for the seven trumpets">
            <a:extLst>
              <a:ext uri="{FF2B5EF4-FFF2-40B4-BE49-F238E27FC236}">
                <a16:creationId xmlns:a16="http://schemas.microsoft.com/office/drawing/2014/main" id="{FC53BD29-372D-4AC5-BE68-6D4A4C626E5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he seven trumpets">
            <a:extLst>
              <a:ext uri="{FF2B5EF4-FFF2-40B4-BE49-F238E27FC236}">
                <a16:creationId xmlns:a16="http://schemas.microsoft.com/office/drawing/2014/main" id="{88CB65AC-A8EB-4668-B999-A42984B544A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09218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A1B2AE40-6A08-44A7-8BB5-736F2230B7B2}"/>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Recapitulation</a:t>
            </a:r>
          </a:p>
        </p:txBody>
      </p:sp>
      <p:sp>
        <p:nvSpPr>
          <p:cNvPr id="4099" name="Rectangle 3">
            <a:extLst>
              <a:ext uri="{FF2B5EF4-FFF2-40B4-BE49-F238E27FC236}">
                <a16:creationId xmlns:a16="http://schemas.microsoft.com/office/drawing/2014/main" id="{6A04EE17-6256-40E9-B177-97FF5FFDBFE7}"/>
              </a:ext>
            </a:extLst>
          </p:cNvPr>
          <p:cNvSpPr>
            <a:spLocks noGrp="1" noChangeArrowheads="1"/>
          </p:cNvSpPr>
          <p:nvPr>
            <p:ph type="body" idx="1"/>
          </p:nvPr>
        </p:nvSpPr>
        <p:spPr>
          <a:xfrm>
            <a:off x="838200" y="1600201"/>
            <a:ext cx="7620000" cy="3200400"/>
          </a:xfrm>
        </p:spPr>
        <p:txBody>
          <a:bodyPr/>
          <a:lstStyle/>
          <a:p>
            <a:pPr marL="0" indent="0" algn="ctr" eaLnBrk="1" hangingPunct="1">
              <a:buFont typeface="Wingdings" pitchFamily="2" charset="2"/>
              <a:buNone/>
              <a:defRPr/>
            </a:pPr>
            <a:r>
              <a:rPr lang="en-US" sz="3600" dirty="0">
                <a:solidFill>
                  <a:srgbClr val="FFFFCC"/>
                </a:solidFill>
                <a:effectLst>
                  <a:outerShdw blurRad="38100" dist="38100" dir="2700000" algn="tl">
                    <a:srgbClr val="000000">
                      <a:alpha val="43137"/>
                    </a:srgbClr>
                  </a:outerShdw>
                </a:effectLst>
                <a:cs typeface="Calibri" panose="020F0502020204030204" pitchFamily="34" charset="0"/>
              </a:rPr>
              <a:t>View that judgments overlap</a:t>
            </a:r>
          </a:p>
          <a:p>
            <a:pPr algn="ctr" eaLnBrk="1" hangingPunct="1">
              <a:buFont typeface="Wingdings" pitchFamily="2" charset="2"/>
              <a:buNone/>
              <a:defRPr/>
            </a:pPr>
            <a:endParaRPr lang="en-US" sz="1600" dirty="0">
              <a:solidFill>
                <a:srgbClr val="FFFF00"/>
              </a:solidFill>
              <a:effectLst>
                <a:outerShdw blurRad="38100" dist="38100" dir="2700000" algn="tl">
                  <a:srgbClr val="000000">
                    <a:alpha val="43137"/>
                  </a:srgbClr>
                </a:outerShdw>
              </a:effectLst>
              <a:cs typeface="Times New Roman" pitchFamily="18" charset="0"/>
            </a:endParaRPr>
          </a:p>
          <a:p>
            <a:pPr marL="3657600" lvl="3" indent="-2286000" eaLnBrk="1" hangingPunct="1">
              <a:buNone/>
              <a:defRPr/>
            </a:pPr>
            <a:r>
              <a:rPr lang="en-US" sz="3600" dirty="0">
                <a:effectLst>
                  <a:outerShdw blurRad="38100" dist="38100" dir="2700000" algn="tl">
                    <a:srgbClr val="000000">
                      <a:alpha val="43137"/>
                    </a:srgbClr>
                  </a:outerShdw>
                </a:effectLst>
                <a:cs typeface="Times New Roman" pitchFamily="18" charset="0"/>
              </a:rPr>
              <a:t>Seals:	1 2 3 4 5 6 7</a:t>
            </a:r>
            <a:r>
              <a:rPr lang="en-US" sz="3600" b="1" dirty="0">
                <a:effectLst>
                  <a:outerShdw blurRad="38100" dist="38100" dir="2700000" algn="tl">
                    <a:srgbClr val="000000">
                      <a:alpha val="43137"/>
                    </a:srgbClr>
                  </a:outerShdw>
                </a:effectLst>
                <a:cs typeface="Times New Roman" pitchFamily="18" charset="0"/>
              </a:rPr>
              <a:t> </a:t>
            </a:r>
            <a:endParaRPr lang="en-US" sz="3600" b="1" u="sng" dirty="0">
              <a:effectLst>
                <a:outerShdw blurRad="38100" dist="38100" dir="2700000" algn="tl">
                  <a:srgbClr val="000000">
                    <a:alpha val="43137"/>
                  </a:srgbClr>
                </a:outerShdw>
              </a:effectLst>
              <a:cs typeface="Times New Roman" pitchFamily="18" charset="0"/>
            </a:endParaRPr>
          </a:p>
          <a:p>
            <a:pPr marL="3657600" lvl="3" indent="-2286000" eaLnBrk="1" hangingPunct="1">
              <a:buNone/>
              <a:defRPr/>
            </a:pPr>
            <a:r>
              <a:rPr lang="en-US" sz="3600" dirty="0">
                <a:effectLst>
                  <a:outerShdw blurRad="38100" dist="38100" dir="2700000" algn="tl">
                    <a:srgbClr val="000000">
                      <a:alpha val="43137"/>
                    </a:srgbClr>
                  </a:outerShdw>
                </a:effectLst>
                <a:cs typeface="Times New Roman" pitchFamily="18" charset="0"/>
              </a:rPr>
              <a:t>Trumpets:	1</a:t>
            </a:r>
            <a:r>
              <a:rPr lang="en-US" sz="3600" b="1" dirty="0">
                <a:effectLst>
                  <a:outerShdw blurRad="38100" dist="38100" dir="2700000" algn="tl">
                    <a:srgbClr val="000000">
                      <a:alpha val="43137"/>
                    </a:srgbClr>
                  </a:outerShdw>
                </a:effectLst>
                <a:cs typeface="Times New Roman" pitchFamily="18" charset="0"/>
              </a:rPr>
              <a:t> </a:t>
            </a:r>
            <a:r>
              <a:rPr lang="en-US" sz="3600" dirty="0">
                <a:effectLst>
                  <a:outerShdw blurRad="38100" dist="38100" dir="2700000" algn="tl">
                    <a:srgbClr val="000000">
                      <a:alpha val="43137"/>
                    </a:srgbClr>
                  </a:outerShdw>
                </a:effectLst>
                <a:cs typeface="Times New Roman" pitchFamily="18" charset="0"/>
              </a:rPr>
              <a:t>2 3 4 5 6 7</a:t>
            </a:r>
            <a:endParaRPr lang="en-US" sz="3600" u="sng" dirty="0">
              <a:effectLst>
                <a:outerShdw blurRad="38100" dist="38100" dir="2700000" algn="tl">
                  <a:srgbClr val="000000">
                    <a:alpha val="43137"/>
                  </a:srgbClr>
                </a:outerShdw>
              </a:effectLst>
              <a:cs typeface="Times New Roman" pitchFamily="18" charset="0"/>
            </a:endParaRPr>
          </a:p>
          <a:p>
            <a:pPr marL="3657600" lvl="3" indent="-2286000" eaLnBrk="1" hangingPunct="1">
              <a:buNone/>
              <a:defRPr/>
            </a:pPr>
            <a:r>
              <a:rPr lang="en-US" sz="3600" dirty="0">
                <a:effectLst>
                  <a:outerShdw blurRad="38100" dist="38100" dir="2700000" algn="tl">
                    <a:srgbClr val="000000">
                      <a:alpha val="43137"/>
                    </a:srgbClr>
                  </a:outerShdw>
                </a:effectLst>
                <a:cs typeface="Times New Roman" pitchFamily="18" charset="0"/>
              </a:rPr>
              <a:t>Bowls:	1 2 3 4 5 6 7</a:t>
            </a:r>
            <a:r>
              <a:rPr lang="en-US" sz="3600"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5164913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C0F23B93-C82B-465B-9FA4-28464250B0ED}"/>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Telescoping</a:t>
            </a:r>
          </a:p>
        </p:txBody>
      </p:sp>
      <p:sp>
        <p:nvSpPr>
          <p:cNvPr id="5123" name="Rectangle 3">
            <a:extLst>
              <a:ext uri="{FF2B5EF4-FFF2-40B4-BE49-F238E27FC236}">
                <a16:creationId xmlns:a16="http://schemas.microsoft.com/office/drawing/2014/main" id="{C977EBDF-18A7-4225-9116-0F3D90BFA17D}"/>
              </a:ext>
            </a:extLst>
          </p:cNvPr>
          <p:cNvSpPr>
            <a:spLocks noGrp="1" noChangeArrowheads="1"/>
          </p:cNvSpPr>
          <p:nvPr>
            <p:ph type="body" idx="1"/>
          </p:nvPr>
        </p:nvSpPr>
        <p:spPr>
          <a:xfrm>
            <a:off x="685800" y="1600201"/>
            <a:ext cx="7772400" cy="3124200"/>
          </a:xfrm>
        </p:spPr>
        <p:txBody>
          <a:bodyPr/>
          <a:lstStyle/>
          <a:p>
            <a:pPr marL="0" indent="0" algn="ctr" eaLnBrk="1" hangingPunct="1">
              <a:buFont typeface="Wingdings" pitchFamily="2" charset="2"/>
              <a:buNone/>
              <a:defRPr/>
            </a:pPr>
            <a:r>
              <a:rPr lang="en-US" sz="3600" dirty="0">
                <a:solidFill>
                  <a:srgbClr val="FFFFCC"/>
                </a:solidFill>
                <a:effectLst>
                  <a:outerShdw blurRad="38100" dist="38100" dir="2700000" algn="tl">
                    <a:srgbClr val="000000">
                      <a:alpha val="43137"/>
                    </a:srgbClr>
                  </a:outerShdw>
                </a:effectLst>
                <a:cs typeface="Times New Roman" pitchFamily="18" charset="0"/>
              </a:rPr>
              <a:t>7</a:t>
            </a:r>
            <a:r>
              <a:rPr lang="en-US" sz="3600" baseline="30000" dirty="0">
                <a:solidFill>
                  <a:srgbClr val="FFFFCC"/>
                </a:solidFill>
                <a:effectLst>
                  <a:outerShdw blurRad="38100" dist="38100" dir="2700000" algn="tl">
                    <a:srgbClr val="000000">
                      <a:alpha val="43137"/>
                    </a:srgbClr>
                  </a:outerShdw>
                </a:effectLst>
                <a:cs typeface="Times New Roman" pitchFamily="18" charset="0"/>
              </a:rPr>
              <a:t>th</a:t>
            </a:r>
            <a:r>
              <a:rPr lang="en-US" sz="3600" dirty="0">
                <a:solidFill>
                  <a:srgbClr val="FFFFCC"/>
                </a:solidFill>
                <a:effectLst>
                  <a:outerShdw blurRad="38100" dist="38100" dir="2700000" algn="tl">
                    <a:srgbClr val="000000">
                      <a:alpha val="43137"/>
                    </a:srgbClr>
                  </a:outerShdw>
                </a:effectLst>
                <a:cs typeface="Times New Roman" pitchFamily="18" charset="0"/>
              </a:rPr>
              <a:t> judgment releases 1</a:t>
            </a:r>
            <a:r>
              <a:rPr lang="en-US" sz="3600" baseline="30000" dirty="0">
                <a:solidFill>
                  <a:srgbClr val="FFFFCC"/>
                </a:solidFill>
                <a:effectLst>
                  <a:outerShdw blurRad="38100" dist="38100" dir="2700000" algn="tl">
                    <a:srgbClr val="000000">
                      <a:alpha val="43137"/>
                    </a:srgbClr>
                  </a:outerShdw>
                </a:effectLst>
                <a:cs typeface="Times New Roman" pitchFamily="18" charset="0"/>
              </a:rPr>
              <a:t>st</a:t>
            </a:r>
            <a:r>
              <a:rPr lang="en-US" sz="3600" dirty="0">
                <a:solidFill>
                  <a:srgbClr val="FFFFCC"/>
                </a:solidFill>
                <a:effectLst>
                  <a:outerShdw blurRad="38100" dist="38100" dir="2700000" algn="tl">
                    <a:srgbClr val="000000">
                      <a:alpha val="43137"/>
                    </a:srgbClr>
                  </a:outerShdw>
                </a:effectLst>
                <a:cs typeface="Times New Roman" pitchFamily="18" charset="0"/>
              </a:rPr>
              <a:t> in next series</a:t>
            </a:r>
          </a:p>
          <a:p>
            <a:pPr algn="ctr" eaLnBrk="1" hangingPunct="1">
              <a:buFont typeface="Wingdings" pitchFamily="2" charset="2"/>
              <a:buNone/>
              <a:defRPr/>
            </a:pPr>
            <a:endParaRPr lang="en-US" dirty="0">
              <a:solidFill>
                <a:srgbClr val="FFFF00"/>
              </a:solidFill>
              <a:effectLst>
                <a:outerShdw blurRad="38100" dist="38100" dir="2700000" algn="tl">
                  <a:srgbClr val="000000">
                    <a:alpha val="43137"/>
                  </a:srgbClr>
                </a:outerShdw>
              </a:effectLst>
              <a:cs typeface="Times New Roman" pitchFamily="18" charset="0"/>
            </a:endParaRPr>
          </a:p>
          <a:p>
            <a:pPr eaLnBrk="1" hangingPunct="1">
              <a:buFont typeface="Wingdings" pitchFamily="2" charset="2"/>
              <a:buNone/>
              <a:defRPr/>
            </a:pPr>
            <a:r>
              <a:rPr lang="en-US" dirty="0">
                <a:effectLst>
                  <a:outerShdw blurRad="38100" dist="38100" dir="2700000" algn="tl">
                    <a:srgbClr val="000000">
                      <a:alpha val="43137"/>
                    </a:srgbClr>
                  </a:outerShdw>
                </a:effectLst>
                <a:cs typeface="Times New Roman" pitchFamily="18" charset="0"/>
              </a:rPr>
              <a:t>Seals: 1 2 3 4 5 6 </a:t>
            </a:r>
            <a:r>
              <a:rPr lang="en-US" b="1" dirty="0">
                <a:solidFill>
                  <a:srgbClr val="FFFFCC"/>
                </a:solidFill>
                <a:effectLst>
                  <a:outerShdw blurRad="38100" dist="38100" dir="2700000" algn="tl">
                    <a:srgbClr val="000000">
                      <a:alpha val="43137"/>
                    </a:srgbClr>
                  </a:outerShdw>
                </a:effectLst>
                <a:cs typeface="Times New Roman" pitchFamily="18" charset="0"/>
              </a:rPr>
              <a:t>7</a:t>
            </a:r>
            <a:r>
              <a:rPr lang="en-US" b="1" dirty="0">
                <a:solidFill>
                  <a:srgbClr val="FFFF00"/>
                </a:solidFill>
                <a:effectLst>
                  <a:outerShdw blurRad="38100" dist="38100" dir="2700000" algn="tl">
                    <a:srgbClr val="000000">
                      <a:alpha val="43137"/>
                    </a:srgbClr>
                  </a:outerShdw>
                </a:effectLst>
                <a:cs typeface="Times New Roman" pitchFamily="18" charset="0"/>
              </a:rPr>
              <a:t> </a:t>
            </a:r>
            <a:endParaRPr lang="en-US" b="1" u="sng" dirty="0">
              <a:solidFill>
                <a:srgbClr val="FFFF00"/>
              </a:solidFill>
              <a:effectLst>
                <a:outerShdw blurRad="38100" dist="38100" dir="2700000" algn="tl">
                  <a:srgbClr val="000000">
                    <a:alpha val="43137"/>
                  </a:srgbClr>
                </a:outerShdw>
              </a:effectLst>
              <a:cs typeface="Times New Roman" pitchFamily="18" charset="0"/>
            </a:endParaRPr>
          </a:p>
          <a:p>
            <a:pPr eaLnBrk="1" hangingPunct="1">
              <a:buFont typeface="Wingdings" pitchFamily="2" charset="2"/>
              <a:buNone/>
              <a:defRPr/>
            </a:pPr>
            <a:r>
              <a:rPr lang="en-US" dirty="0">
                <a:effectLst>
                  <a:outerShdw blurRad="38100" dist="38100" dir="2700000" algn="tl">
                    <a:srgbClr val="000000">
                      <a:alpha val="43137"/>
                    </a:srgbClr>
                  </a:outerShdw>
                </a:effectLst>
                <a:cs typeface="Times New Roman" pitchFamily="18" charset="0"/>
              </a:rPr>
              <a:t>           Trumpets: </a:t>
            </a:r>
            <a:r>
              <a:rPr lang="en-US" b="1" dirty="0">
                <a:solidFill>
                  <a:srgbClr val="FFFFCC"/>
                </a:solidFill>
                <a:effectLst>
                  <a:outerShdw blurRad="38100" dist="38100" dir="2700000" algn="tl">
                    <a:srgbClr val="000000">
                      <a:alpha val="43137"/>
                    </a:srgbClr>
                  </a:outerShdw>
                </a:effectLst>
                <a:cs typeface="Times New Roman" pitchFamily="18" charset="0"/>
              </a:rPr>
              <a:t>1</a:t>
            </a:r>
            <a:r>
              <a:rPr lang="en-US" b="1" dirty="0">
                <a:effectLst>
                  <a:outerShdw blurRad="38100" dist="38100" dir="2700000" algn="tl">
                    <a:srgbClr val="000000">
                      <a:alpha val="43137"/>
                    </a:srgbClr>
                  </a:outerShdw>
                </a:effectLst>
                <a:cs typeface="Times New Roman" pitchFamily="18" charset="0"/>
              </a:rPr>
              <a:t> </a:t>
            </a:r>
            <a:r>
              <a:rPr lang="en-US" dirty="0">
                <a:effectLst>
                  <a:outerShdw blurRad="38100" dist="38100" dir="2700000" algn="tl">
                    <a:srgbClr val="000000">
                      <a:alpha val="43137"/>
                    </a:srgbClr>
                  </a:outerShdw>
                </a:effectLst>
                <a:cs typeface="Times New Roman" pitchFamily="18" charset="0"/>
              </a:rPr>
              <a:t>2 3 4 5 6 </a:t>
            </a:r>
            <a:r>
              <a:rPr lang="en-US" b="1" dirty="0">
                <a:solidFill>
                  <a:srgbClr val="FFFFCC"/>
                </a:solidFill>
                <a:effectLst>
                  <a:outerShdw blurRad="38100" dist="38100" dir="2700000" algn="tl">
                    <a:srgbClr val="000000">
                      <a:alpha val="43137"/>
                    </a:srgbClr>
                  </a:outerShdw>
                </a:effectLst>
                <a:cs typeface="Times New Roman" pitchFamily="18" charset="0"/>
              </a:rPr>
              <a:t>7</a:t>
            </a:r>
          </a:p>
          <a:p>
            <a:pPr eaLnBrk="1" hangingPunct="1">
              <a:buFont typeface="Wingdings" pitchFamily="2" charset="2"/>
              <a:buNone/>
              <a:defRPr/>
            </a:pPr>
            <a:r>
              <a:rPr lang="en-US" b="1" dirty="0">
                <a:effectLst>
                  <a:outerShdw blurRad="38100" dist="38100" dir="2700000" algn="tl">
                    <a:srgbClr val="000000">
                      <a:alpha val="43137"/>
                    </a:srgbClr>
                  </a:outerShdw>
                </a:effectLst>
                <a:cs typeface="Times New Roman" pitchFamily="18" charset="0"/>
              </a:rPr>
              <a:t>                                     </a:t>
            </a:r>
            <a:r>
              <a:rPr lang="en-US" dirty="0">
                <a:effectLst>
                  <a:outerShdw blurRad="38100" dist="38100" dir="2700000" algn="tl">
                    <a:srgbClr val="000000">
                      <a:alpha val="43137"/>
                    </a:srgbClr>
                  </a:outerShdw>
                </a:effectLst>
                <a:cs typeface="Times New Roman" pitchFamily="18" charset="0"/>
              </a:rPr>
              <a:t>Bowls: </a:t>
            </a:r>
            <a:r>
              <a:rPr lang="en-US" b="1" dirty="0">
                <a:solidFill>
                  <a:srgbClr val="FFFFCC"/>
                </a:solidFill>
                <a:effectLst>
                  <a:outerShdw blurRad="38100" dist="38100" dir="2700000" algn="tl">
                    <a:srgbClr val="000000">
                      <a:alpha val="43137"/>
                    </a:srgbClr>
                  </a:outerShdw>
                </a:effectLst>
                <a:cs typeface="Times New Roman" pitchFamily="18" charset="0"/>
              </a:rPr>
              <a:t>1</a:t>
            </a:r>
            <a:r>
              <a:rPr lang="en-US" dirty="0">
                <a:effectLst>
                  <a:outerShdw blurRad="38100" dist="38100" dir="2700000" algn="tl">
                    <a:srgbClr val="000000">
                      <a:alpha val="43137"/>
                    </a:srgbClr>
                  </a:outerShdw>
                </a:effectLst>
                <a:cs typeface="Times New Roman" pitchFamily="18" charset="0"/>
              </a:rPr>
              <a:t> 2 3 4 5 6 7</a:t>
            </a:r>
            <a:r>
              <a:rPr lang="en-US" dirty="0">
                <a:effectLst>
                  <a:outerShdw blurRad="38100" dist="38100" dir="2700000" algn="tl">
                    <a:srgbClr val="000000">
                      <a:alpha val="43137"/>
                    </a:srgbClr>
                  </a:outerShdw>
                </a:effectLst>
              </a:rPr>
              <a:t> </a:t>
            </a:r>
          </a:p>
        </p:txBody>
      </p:sp>
      <p:pic>
        <p:nvPicPr>
          <p:cNvPr id="2" name="Picture 1">
            <a:extLst>
              <a:ext uri="{FF2B5EF4-FFF2-40B4-BE49-F238E27FC236}">
                <a16:creationId xmlns:a16="http://schemas.microsoft.com/office/drawing/2014/main" id="{7D32B1D0-FE3F-4748-A3CE-794E4CE857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70314" y="4724400"/>
            <a:ext cx="2203373" cy="1828800"/>
          </a:xfrm>
          <a:prstGeom prst="roundRect">
            <a:avLst/>
          </a:prstGeom>
          <a:scene3d>
            <a:camera prst="orthographicFront"/>
            <a:lightRig rig="threePt" dir="t"/>
          </a:scene3d>
          <a:sp3d>
            <a:bevelT w="114300" prst="artDeco"/>
          </a:sp3d>
        </p:spPr>
      </p:pic>
    </p:spTree>
    <p:extLst>
      <p:ext uri="{BB962C8B-B14F-4D97-AF65-F5344CB8AC3E}">
        <p14:creationId xmlns:p14="http://schemas.microsoft.com/office/powerpoint/2010/main" val="182390013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00065"/>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Seal &amp; 1</a:t>
            </a:r>
            <a:r>
              <a:rPr lang="en-US" altLang="en-US" sz="3600" baseline="30000" dirty="0">
                <a:effectLst>
                  <a:outerShdw blurRad="38100" dist="38100" dir="2700000" algn="tl">
                    <a:srgbClr val="000000">
                      <a:alpha val="43137"/>
                    </a:srgbClr>
                  </a:outerShdw>
                </a:effectLst>
                <a:cs typeface="Calibri" panose="020F0502020204030204" pitchFamily="34" charset="0"/>
              </a:rPr>
              <a:t>st</a:t>
            </a:r>
            <a:r>
              <a:rPr lang="en-US" altLang="en-US" sz="3600" dirty="0">
                <a:effectLst>
                  <a:outerShdw blurRad="38100" dist="38100" dir="2700000" algn="tl">
                    <a:srgbClr val="000000">
                      <a:alpha val="43137"/>
                    </a:srgbClr>
                  </a:outerShdw>
                </a:effectLst>
                <a:cs typeface="Calibri" panose="020F0502020204030204" pitchFamily="34" charset="0"/>
              </a:rPr>
              <a:t> Six Trumpets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8‒9)</a:t>
            </a:r>
          </a:p>
        </p:txBody>
      </p:sp>
      <p:sp>
        <p:nvSpPr>
          <p:cNvPr id="77827" name="Content Placeholder 2"/>
          <p:cNvSpPr>
            <a:spLocks noGrp="1"/>
          </p:cNvSpPr>
          <p:nvPr>
            <p:ph idx="1"/>
          </p:nvPr>
        </p:nvSpPr>
        <p:spPr>
          <a:xfrm>
            <a:off x="548711" y="1588889"/>
            <a:ext cx="8046578"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Seal (8:1-6) – Trumpet preparation</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Trumpet (8:7) – 1/3 vegetation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Trumpet (8:8-9) – 1/3 ocean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Trumpet (8:10-11) – 1/3 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(8:12-13) – 1/3 luminaries darkened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(9:1-12) – Demons released</a:t>
            </a:r>
          </a:p>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6</a:t>
            </a:r>
            <a:r>
              <a:rPr lang="en-US" sz="2800" b="1" u="sng" baseline="30000" dirty="0">
                <a:solidFill>
                  <a:srgbClr val="FFFFCC"/>
                </a:solidFill>
                <a:effectLst>
                  <a:outerShdw blurRad="38100" dist="38100" dir="2700000" algn="tl">
                    <a:srgbClr val="000000">
                      <a:alpha val="43137"/>
                    </a:srgbClr>
                  </a:outerShdw>
                </a:effectLst>
                <a:cs typeface="Calibri" panose="020F0502020204030204" pitchFamily="34" charset="0"/>
              </a:rPr>
              <a:t>th</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 Trumpet (9:13-21) – 1/3 humanity destroyed</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35823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3386EFB9-830F-4A11-9069-29F8D8401807}"/>
              </a:ext>
            </a:extLst>
          </p:cNvPr>
          <p:cNvGraphicFramePr>
            <a:graphicFrameLocks noGrp="1"/>
          </p:cNvGraphicFramePr>
          <p:nvPr>
            <p:ph/>
            <p:extLst>
              <p:ext uri="{D42A27DB-BD31-4B8C-83A1-F6EECF244321}">
                <p14:modId xmlns:p14="http://schemas.microsoft.com/office/powerpoint/2010/main" val="1319558459"/>
              </p:ext>
            </p:extLst>
          </p:nvPr>
        </p:nvGraphicFramePr>
        <p:xfrm>
          <a:off x="76200" y="1188720"/>
          <a:ext cx="8991600" cy="4267200"/>
        </p:xfrm>
        <a:graphic>
          <a:graphicData uri="http://schemas.openxmlformats.org/drawingml/2006/table">
            <a:tbl>
              <a:tblPr firstRow="1" bandRow="1">
                <a:tableStyleId>{073A0DAA-6AF3-43AB-8588-CEC1D06C72B9}</a:tableStyleId>
              </a:tblPr>
              <a:tblGrid>
                <a:gridCol w="2997200">
                  <a:extLst>
                    <a:ext uri="{9D8B030D-6E8A-4147-A177-3AD203B41FA5}">
                      <a16:colId xmlns:a16="http://schemas.microsoft.com/office/drawing/2014/main" val="3561167396"/>
                    </a:ext>
                  </a:extLst>
                </a:gridCol>
                <a:gridCol w="2997200">
                  <a:extLst>
                    <a:ext uri="{9D8B030D-6E8A-4147-A177-3AD203B41FA5}">
                      <a16:colId xmlns:a16="http://schemas.microsoft.com/office/drawing/2014/main" val="980899094"/>
                    </a:ext>
                  </a:extLst>
                </a:gridCol>
                <a:gridCol w="2997200">
                  <a:extLst>
                    <a:ext uri="{9D8B030D-6E8A-4147-A177-3AD203B41FA5}">
                      <a16:colId xmlns:a16="http://schemas.microsoft.com/office/drawing/2014/main" val="2934671267"/>
                    </a:ext>
                  </a:extLst>
                </a:gridCol>
              </a:tblGrid>
              <a:tr h="1524000">
                <a:tc>
                  <a:txBody>
                    <a:bodyPr/>
                    <a:lstStyle/>
                    <a:p>
                      <a:pPr algn="ctr"/>
                      <a:r>
                        <a:rPr lang="en-US" sz="3600" b="0" dirty="0">
                          <a:solidFill>
                            <a:srgbClr val="00FFFF"/>
                          </a:solidFill>
                          <a:effectLst/>
                          <a:latin typeface="Calibri" panose="020F0502020204030204" pitchFamily="34" charset="0"/>
                          <a:ea typeface="+mj-ea"/>
                          <a:cs typeface="Calibri" panose="020F0502020204030204" pitchFamily="34" charset="0"/>
                        </a:rPr>
                        <a:t>Transitions</a:t>
                      </a:r>
                    </a:p>
                  </a:txBody>
                  <a:tcPr anchor="ctr"/>
                </a:tc>
                <a:tc>
                  <a:txBody>
                    <a:bodyPr/>
                    <a:lstStyle/>
                    <a:p>
                      <a:pPr algn="ctr"/>
                      <a:r>
                        <a:rPr lang="en-US" sz="3600" b="0" dirty="0">
                          <a:solidFill>
                            <a:srgbClr val="00FFFF"/>
                          </a:solidFill>
                          <a:effectLst/>
                          <a:latin typeface="Calibri" panose="020F0502020204030204" pitchFamily="34" charset="0"/>
                          <a:ea typeface="+mj-ea"/>
                          <a:cs typeface="Calibri" panose="020F0502020204030204" pitchFamily="34" charset="0"/>
                        </a:rPr>
                        <a:t>Fifth Trumpet</a:t>
                      </a:r>
                    </a:p>
                  </a:txBody>
                  <a:tcPr anchor="ctr"/>
                </a:tc>
                <a:tc>
                  <a:txBody>
                    <a:bodyPr/>
                    <a:lstStyle/>
                    <a:p>
                      <a:pPr algn="ctr"/>
                      <a:r>
                        <a:rPr lang="en-US" sz="3600" b="0" dirty="0">
                          <a:solidFill>
                            <a:srgbClr val="00FFFF"/>
                          </a:solidFill>
                          <a:effectLst/>
                          <a:latin typeface="Calibri" panose="020F0502020204030204" pitchFamily="34" charset="0"/>
                          <a:ea typeface="+mj-ea"/>
                          <a:cs typeface="Calibri" panose="020F0502020204030204" pitchFamily="34" charset="0"/>
                        </a:rPr>
                        <a:t>Sixth Trumpet</a:t>
                      </a:r>
                    </a:p>
                  </a:txBody>
                  <a:tcPr anchor="ctr"/>
                </a:tc>
                <a:extLst>
                  <a:ext uri="{0D108BD9-81ED-4DB2-BD59-A6C34878D82A}">
                    <a16:rowId xmlns:a16="http://schemas.microsoft.com/office/drawing/2014/main" val="2178549750"/>
                  </a:ext>
                </a:extLst>
              </a:tr>
              <a:tr h="914400">
                <a:tc>
                  <a:txBody>
                    <a:bodyPr/>
                    <a:lstStyle/>
                    <a:p>
                      <a:pPr marL="112713" indent="0" algn="l"/>
                      <a:r>
                        <a:rPr lang="en-US" sz="3600" b="1" dirty="0">
                          <a:latin typeface="Calibri" panose="020F0502020204030204" pitchFamily="34" charset="0"/>
                          <a:cs typeface="Calibri" panose="020F0502020204030204" pitchFamily="34" charset="0"/>
                        </a:rPr>
                        <a:t>Scripture:</a:t>
                      </a:r>
                    </a:p>
                  </a:txBody>
                  <a:tcPr anchor="ctr"/>
                </a:tc>
                <a:tc>
                  <a:txBody>
                    <a:bodyPr/>
                    <a:lstStyle/>
                    <a:p>
                      <a:pPr algn="ctr"/>
                      <a:r>
                        <a:rPr lang="en-US" sz="3600" b="1" dirty="0">
                          <a:solidFill>
                            <a:srgbClr val="C00000"/>
                          </a:solidFill>
                          <a:latin typeface="Calibri" panose="020F0502020204030204" pitchFamily="34" charset="0"/>
                          <a:cs typeface="Calibri" panose="020F0502020204030204" pitchFamily="34" charset="0"/>
                        </a:rPr>
                        <a:t>Rev. 9:1-12</a:t>
                      </a:r>
                    </a:p>
                  </a:txBody>
                  <a:tcPr anchor="ctr"/>
                </a:tc>
                <a:tc>
                  <a:txBody>
                    <a:bodyPr/>
                    <a:lstStyle/>
                    <a:p>
                      <a:pPr algn="ctr"/>
                      <a:r>
                        <a:rPr lang="en-US" sz="3600" b="1" dirty="0">
                          <a:solidFill>
                            <a:srgbClr val="0000FF"/>
                          </a:solidFill>
                          <a:latin typeface="Calibri" panose="020F0502020204030204" pitchFamily="34" charset="0"/>
                          <a:cs typeface="Calibri" panose="020F0502020204030204" pitchFamily="34" charset="0"/>
                        </a:rPr>
                        <a:t>Rev. 9:13-21</a:t>
                      </a:r>
                    </a:p>
                  </a:txBody>
                  <a:tcPr anchor="ctr"/>
                </a:tc>
                <a:extLst>
                  <a:ext uri="{0D108BD9-81ED-4DB2-BD59-A6C34878D82A}">
                    <a16:rowId xmlns:a16="http://schemas.microsoft.com/office/drawing/2014/main" val="745773342"/>
                  </a:ext>
                </a:extLst>
              </a:tr>
              <a:tr h="914400">
                <a:tc>
                  <a:txBody>
                    <a:bodyPr/>
                    <a:lstStyle/>
                    <a:p>
                      <a:pPr marL="112713" indent="0" algn="l" defTabSz="914400" rtl="0" eaLnBrk="1" latinLnBrk="0" hangingPunct="1"/>
                      <a:r>
                        <a:rPr lang="en-US" sz="3600" b="1" kern="1200" dirty="0">
                          <a:solidFill>
                            <a:schemeClr val="dk1"/>
                          </a:solidFill>
                          <a:latin typeface="Calibri" panose="020F0502020204030204" pitchFamily="34" charset="0"/>
                          <a:ea typeface="+mn-ea"/>
                          <a:cs typeface="Calibri" panose="020F0502020204030204" pitchFamily="34" charset="0"/>
                        </a:rPr>
                        <a:t>Source:</a:t>
                      </a:r>
                    </a:p>
                  </a:txBody>
                  <a:tcPr anchor="ctr"/>
                </a:tc>
                <a:tc>
                  <a:txBody>
                    <a:bodyPr/>
                    <a:lstStyle/>
                    <a:p>
                      <a:pPr algn="ctr"/>
                      <a:r>
                        <a:rPr lang="en-US" sz="3600" b="1" dirty="0">
                          <a:solidFill>
                            <a:srgbClr val="C00000"/>
                          </a:solidFill>
                          <a:latin typeface="Calibri" panose="020F0502020204030204" pitchFamily="34" charset="0"/>
                          <a:cs typeface="Calibri" panose="020F0502020204030204" pitchFamily="34" charset="0"/>
                        </a:rPr>
                        <a:t>Abyss</a:t>
                      </a:r>
                    </a:p>
                  </a:txBody>
                  <a:tcPr anchor="ctr"/>
                </a:tc>
                <a:tc>
                  <a:txBody>
                    <a:bodyPr/>
                    <a:lstStyle/>
                    <a:p>
                      <a:pPr algn="ctr"/>
                      <a:r>
                        <a:rPr lang="en-US" sz="3600" b="1" dirty="0">
                          <a:solidFill>
                            <a:srgbClr val="0000FF"/>
                          </a:solidFill>
                          <a:latin typeface="Calibri" panose="020F0502020204030204" pitchFamily="34" charset="0"/>
                          <a:cs typeface="Calibri" panose="020F0502020204030204" pitchFamily="34" charset="0"/>
                        </a:rPr>
                        <a:t>East</a:t>
                      </a:r>
                    </a:p>
                  </a:txBody>
                  <a:tcPr anchor="ctr"/>
                </a:tc>
                <a:extLst>
                  <a:ext uri="{0D108BD9-81ED-4DB2-BD59-A6C34878D82A}">
                    <a16:rowId xmlns:a16="http://schemas.microsoft.com/office/drawing/2014/main" val="1199476003"/>
                  </a:ext>
                </a:extLst>
              </a:tr>
              <a:tr h="914400">
                <a:tc>
                  <a:txBody>
                    <a:bodyPr/>
                    <a:lstStyle/>
                    <a:p>
                      <a:pPr marL="112713" indent="0" algn="l" defTabSz="914400" rtl="0" eaLnBrk="1" latinLnBrk="0" hangingPunct="1"/>
                      <a:r>
                        <a:rPr lang="en-US" sz="3600" b="1" kern="1200" dirty="0">
                          <a:solidFill>
                            <a:schemeClr val="dk1"/>
                          </a:solidFill>
                          <a:latin typeface="Calibri" panose="020F0502020204030204" pitchFamily="34" charset="0"/>
                          <a:ea typeface="+mn-ea"/>
                          <a:cs typeface="Calibri" panose="020F0502020204030204" pitchFamily="34" charset="0"/>
                        </a:rPr>
                        <a:t>Kind of army:</a:t>
                      </a:r>
                    </a:p>
                  </a:txBody>
                  <a:tcPr anchor="ctr"/>
                </a:tc>
                <a:tc>
                  <a:txBody>
                    <a:bodyPr/>
                    <a:lstStyle/>
                    <a:p>
                      <a:pPr algn="ctr"/>
                      <a:r>
                        <a:rPr lang="en-US" sz="3600" b="1" dirty="0">
                          <a:solidFill>
                            <a:srgbClr val="C00000"/>
                          </a:solidFill>
                          <a:latin typeface="Calibri" panose="020F0502020204030204" pitchFamily="34" charset="0"/>
                          <a:cs typeface="Calibri" panose="020F0502020204030204" pitchFamily="34" charset="0"/>
                        </a:rPr>
                        <a:t>Demonic</a:t>
                      </a:r>
                    </a:p>
                  </a:txBody>
                  <a:tcPr anchor="ctr"/>
                </a:tc>
                <a:tc>
                  <a:txBody>
                    <a:bodyPr/>
                    <a:lstStyle/>
                    <a:p>
                      <a:pPr algn="ctr"/>
                      <a:r>
                        <a:rPr lang="en-US" sz="3600" b="1" dirty="0">
                          <a:solidFill>
                            <a:srgbClr val="0000FF"/>
                          </a:solidFill>
                          <a:latin typeface="Calibri" panose="020F0502020204030204" pitchFamily="34" charset="0"/>
                          <a:cs typeface="Calibri" panose="020F0502020204030204" pitchFamily="34" charset="0"/>
                        </a:rPr>
                        <a:t>Human</a:t>
                      </a:r>
                    </a:p>
                  </a:txBody>
                  <a:tcPr anchor="ctr"/>
                </a:tc>
                <a:extLst>
                  <a:ext uri="{0D108BD9-81ED-4DB2-BD59-A6C34878D82A}">
                    <a16:rowId xmlns:a16="http://schemas.microsoft.com/office/drawing/2014/main" val="2593988310"/>
                  </a:ext>
                </a:extLst>
              </a:tr>
            </a:tbl>
          </a:graphicData>
        </a:graphic>
      </p:graphicFrame>
    </p:spTree>
    <p:extLst>
      <p:ext uri="{BB962C8B-B14F-4D97-AF65-F5344CB8AC3E}">
        <p14:creationId xmlns:p14="http://schemas.microsoft.com/office/powerpoint/2010/main" val="196698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986088" y="209550"/>
            <a:ext cx="3171825" cy="11620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7. 6</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Trumpet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 9:13-21)</a:t>
            </a:r>
          </a:p>
        </p:txBody>
      </p:sp>
      <p:sp>
        <p:nvSpPr>
          <p:cNvPr id="77827" name="Content Placeholder 2"/>
          <p:cNvSpPr>
            <a:spLocks noGrp="1"/>
          </p:cNvSpPr>
          <p:nvPr>
            <p:ph idx="1"/>
          </p:nvPr>
        </p:nvSpPr>
        <p:spPr>
          <a:xfrm>
            <a:off x="1348811" y="1828800"/>
            <a:ext cx="6446378" cy="3443601"/>
          </a:xfrm>
        </p:spPr>
        <p:txBody>
          <a:bodyPr/>
          <a:lstStyle/>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 released (9:13-15)</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Army’s number (9:16)</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Army’s description (9:17) </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Army’s destruction (9:18-19)</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Humanity’s non-repentance (9:20-21)</a:t>
            </a:r>
          </a:p>
        </p:txBody>
      </p:sp>
      <p:pic>
        <p:nvPicPr>
          <p:cNvPr id="5" name="Picture 4" descr="Image result for the seven trumpets">
            <a:extLst>
              <a:ext uri="{FF2B5EF4-FFF2-40B4-BE49-F238E27FC236}">
                <a16:creationId xmlns:a16="http://schemas.microsoft.com/office/drawing/2014/main" id="{471FCBB1-A94D-4255-A873-68F12D4D259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he seven trumpets">
            <a:extLst>
              <a:ext uri="{FF2B5EF4-FFF2-40B4-BE49-F238E27FC236}">
                <a16:creationId xmlns:a16="http://schemas.microsoft.com/office/drawing/2014/main" id="{222B6716-1F02-4D8A-9CE2-9F4B11B6077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79724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986088" y="209550"/>
            <a:ext cx="3171825" cy="11620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7. 6</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Trumpet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 9:13-21)</a:t>
            </a:r>
          </a:p>
        </p:txBody>
      </p:sp>
      <p:sp>
        <p:nvSpPr>
          <p:cNvPr id="77827" name="Content Placeholder 2"/>
          <p:cNvSpPr>
            <a:spLocks noGrp="1"/>
          </p:cNvSpPr>
          <p:nvPr>
            <p:ph idx="1"/>
          </p:nvPr>
        </p:nvSpPr>
        <p:spPr>
          <a:xfrm>
            <a:off x="1348811" y="1828800"/>
            <a:ext cx="6446378" cy="3440311"/>
          </a:xfrm>
        </p:spPr>
        <p:txBody>
          <a:bodyPr/>
          <a:lstStyle/>
          <a:p>
            <a:pPr marL="557213" indent="-557213" eaLnBrk="1" hangingPunct="1">
              <a:spcBef>
                <a:spcPts val="0"/>
              </a:spcBef>
              <a:spcAft>
                <a:spcPts val="2400"/>
              </a:spcAft>
              <a:buSzPct val="100000"/>
              <a:buFont typeface="+mj-lt"/>
              <a:buAutoNum type="alphaL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Army released (9:13-15)</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Army’s number (9:16)</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Army’s description (9:17) </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Army’s destruction (9:18-19)</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Humanity’s non-repentance (9:20-21)</a:t>
            </a:r>
          </a:p>
        </p:txBody>
      </p:sp>
      <p:pic>
        <p:nvPicPr>
          <p:cNvPr id="5" name="Picture 4" descr="Image result for the seven trumpets">
            <a:extLst>
              <a:ext uri="{FF2B5EF4-FFF2-40B4-BE49-F238E27FC236}">
                <a16:creationId xmlns:a16="http://schemas.microsoft.com/office/drawing/2014/main" id="{471FCBB1-A94D-4255-A873-68F12D4D259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he seven trumpets">
            <a:extLst>
              <a:ext uri="{FF2B5EF4-FFF2-40B4-BE49-F238E27FC236}">
                <a16:creationId xmlns:a16="http://schemas.microsoft.com/office/drawing/2014/main" id="{222B6716-1F02-4D8A-9CE2-9F4B11B6077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22077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244" y="569728"/>
            <a:ext cx="8937511" cy="5718544"/>
          </a:xfrm>
          <a:prstGeom prst="rect">
            <a:avLst/>
          </a:prstGeom>
        </p:spPr>
      </p:pic>
    </p:spTree>
    <p:extLst>
      <p:ext uri="{BB962C8B-B14F-4D97-AF65-F5344CB8AC3E}">
        <p14:creationId xmlns:p14="http://schemas.microsoft.com/office/powerpoint/2010/main" val="271172680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764706241"/>
              </p:ext>
            </p:extLst>
          </p:nvPr>
        </p:nvGraphicFramePr>
        <p:xfrm>
          <a:off x="381000" y="260898"/>
          <a:ext cx="8382000" cy="6336204"/>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693548043"/>
                    </a:ext>
                  </a:extLst>
                </a:gridCol>
                <a:gridCol w="1524000">
                  <a:extLst>
                    <a:ext uri="{9D8B030D-6E8A-4147-A177-3AD203B41FA5}">
                      <a16:colId xmlns:a16="http://schemas.microsoft.com/office/drawing/2014/main" val="3074207953"/>
                    </a:ext>
                  </a:extLst>
                </a:gridCol>
                <a:gridCol w="2514600">
                  <a:extLst>
                    <a:ext uri="{9D8B030D-6E8A-4147-A177-3AD203B41FA5}">
                      <a16:colId xmlns:a16="http://schemas.microsoft.com/office/drawing/2014/main" val="2121096268"/>
                    </a:ext>
                  </a:extLst>
                </a:gridCol>
                <a:gridCol w="1981200">
                  <a:extLst>
                    <a:ext uri="{9D8B030D-6E8A-4147-A177-3AD203B41FA5}">
                      <a16:colId xmlns:a16="http://schemas.microsoft.com/office/drawing/2014/main" val="1144338633"/>
                    </a:ext>
                  </a:extLst>
                </a:gridCol>
              </a:tblGrid>
              <a:tr h="1364828">
                <a:tc gridSpan="4">
                  <a:txBody>
                    <a:bodyPr/>
                    <a:lstStyle/>
                    <a:p>
                      <a:pPr algn="ctr"/>
                      <a:r>
                        <a:rPr lang="en-US" altLang="en-US" sz="3600" b="0" kern="1200" noProof="0" dirty="0">
                          <a:solidFill>
                            <a:srgbClr val="00FFFF"/>
                          </a:solidFill>
                          <a:effectLst/>
                          <a:latin typeface="Calibri" panose="020F0502020204030204" pitchFamily="34" charset="0"/>
                          <a:ea typeface="+mj-ea"/>
                          <a:cs typeface="Calibri" panose="020F0502020204030204" pitchFamily="34" charset="0"/>
                        </a:rPr>
                        <a:t>Literal Geography in Revelation</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2400" b="0" i="1" kern="1200" noProof="0" dirty="0">
                          <a:solidFill>
                            <a:schemeClr val="tx1"/>
                          </a:solidFill>
                          <a:effectLst/>
                          <a:latin typeface="Calibri" panose="020F0502020204030204" pitchFamily="34" charset="0"/>
                          <a:ea typeface="+mn-ea"/>
                          <a:cs typeface="+mn-cs"/>
                        </a:rPr>
                        <a:t>Thomas, Revelation 8 to 22: An Exegetical Commentary, 206-207. </a:t>
                      </a:r>
                    </a:p>
                  </a:txBody>
                  <a:tcPr anchor="ctr"/>
                </a:tc>
                <a:tc hMerge="1">
                  <a:txBody>
                    <a:bodyPr/>
                    <a:lstStyle/>
                    <a:p>
                      <a:endParaRPr lang="en-US"/>
                    </a:p>
                  </a:txBody>
                  <a:tcPr/>
                </a:tc>
                <a:tc hMerge="1">
                  <a:txBody>
                    <a:bodyPr/>
                    <a:lstStyle/>
                    <a:p>
                      <a:endParaRPr lang="en-US" dirty="0"/>
                    </a:p>
                  </a:txBody>
                  <a:tcPr/>
                </a:tc>
                <a:tc hMerge="1">
                  <a:txBody>
                    <a:bodyPr/>
                    <a:lstStyle/>
                    <a:p>
                      <a:pPr algn="ctr"/>
                      <a:endParaRPr lang="en-US" sz="3400" dirty="0">
                        <a:solidFill>
                          <a:schemeClr val="tx2"/>
                        </a:solidFill>
                        <a:latin typeface="Calibri" panose="020F0502020204030204" pitchFamily="34" charset="0"/>
                        <a:ea typeface="+mj-ea"/>
                        <a:cs typeface="Calibri" panose="020F0502020204030204" pitchFamily="34" charset="0"/>
                      </a:endParaRPr>
                    </a:p>
                  </a:txBody>
                  <a:tcPr anchor="ctr"/>
                </a:tc>
                <a:extLst>
                  <a:ext uri="{0D108BD9-81ED-4DB2-BD59-A6C34878D82A}">
                    <a16:rowId xmlns:a16="http://schemas.microsoft.com/office/drawing/2014/main" val="2272506135"/>
                  </a:ext>
                </a:extLst>
              </a:tr>
              <a:tr h="854224">
                <a:tc>
                  <a:txBody>
                    <a:bodyPr/>
                    <a:lstStyle/>
                    <a:p>
                      <a:pPr marL="0" indent="0" eaLnBrk="1" hangingPunct="1">
                        <a:buClr>
                          <a:srgbClr val="C00000"/>
                        </a:buClr>
                        <a:buFont typeface="Wingdings" panose="05000000000000000000" pitchFamily="2" charset="2"/>
                        <a:buNone/>
                      </a:pPr>
                      <a:r>
                        <a:rPr lang="en-US" altLang="en-US" sz="3200" b="1" dirty="0">
                          <a:solidFill>
                            <a:srgbClr val="C00000"/>
                          </a:solidFill>
                          <a:latin typeface="Calibri" panose="020F0502020204030204" pitchFamily="34" charset="0"/>
                          <a:cs typeface="Calibri" panose="020F0502020204030204" pitchFamily="34" charset="0"/>
                        </a:rPr>
                        <a:t>Asia</a:t>
                      </a:r>
                    </a:p>
                  </a:txBody>
                  <a:tcPr anchor="ctr"/>
                </a:tc>
                <a:tc>
                  <a:txBody>
                    <a:bodyPr/>
                    <a:lstStyle/>
                    <a:p>
                      <a:pPr marL="0" indent="0" algn="ctr" eaLnBrk="1" hangingPunct="1">
                        <a:buClr>
                          <a:srgbClr val="C00000"/>
                        </a:buClr>
                        <a:buFont typeface="Wingdings" panose="05000000000000000000" pitchFamily="2" charset="2"/>
                        <a:buNone/>
                      </a:pPr>
                      <a:r>
                        <a:rPr lang="en-US" altLang="en-US" sz="3200" dirty="0">
                          <a:solidFill>
                            <a:srgbClr val="0000CC"/>
                          </a:solidFill>
                          <a:latin typeface="Calibri" panose="020F0502020204030204" pitchFamily="34" charset="0"/>
                          <a:cs typeface="Calibri" panose="020F0502020204030204" pitchFamily="34" charset="0"/>
                        </a:rPr>
                        <a:t>1:4</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Sardis	</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3:1</a:t>
                      </a:r>
                    </a:p>
                  </a:txBody>
                  <a:tcPr anchor="ctr"/>
                </a:tc>
                <a:extLst>
                  <a:ext uri="{0D108BD9-81ED-4DB2-BD59-A6C34878D82A}">
                    <a16:rowId xmlns:a16="http://schemas.microsoft.com/office/drawing/2014/main" val="3375767282"/>
                  </a:ext>
                </a:extLst>
              </a:tr>
              <a:tr h="854224">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Ephesus</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2:1</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Philadelphia</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3:7</a:t>
                      </a:r>
                    </a:p>
                  </a:txBody>
                  <a:tcPr anchor="ctr"/>
                </a:tc>
                <a:extLst>
                  <a:ext uri="{0D108BD9-81ED-4DB2-BD59-A6C34878D82A}">
                    <a16:rowId xmlns:a16="http://schemas.microsoft.com/office/drawing/2014/main" val="671669581"/>
                  </a:ext>
                </a:extLst>
              </a:tr>
              <a:tr h="854224">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Smyrna</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2:8</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Laodicea	</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3:14</a:t>
                      </a:r>
                    </a:p>
                  </a:txBody>
                  <a:tcPr anchor="ctr"/>
                </a:tc>
                <a:extLst>
                  <a:ext uri="{0D108BD9-81ED-4DB2-BD59-A6C34878D82A}">
                    <a16:rowId xmlns:a16="http://schemas.microsoft.com/office/drawing/2014/main" val="1145695758"/>
                  </a:ext>
                </a:extLst>
              </a:tr>
              <a:tr h="854224">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Pergamum</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2:12</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Euphrates	</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9:14;16:12</a:t>
                      </a:r>
                    </a:p>
                  </a:txBody>
                  <a:tcPr anchor="ctr"/>
                </a:tc>
                <a:extLst>
                  <a:ext uri="{0D108BD9-81ED-4DB2-BD59-A6C34878D82A}">
                    <a16:rowId xmlns:a16="http://schemas.microsoft.com/office/drawing/2014/main" val="291402366"/>
                  </a:ext>
                </a:extLst>
              </a:tr>
              <a:tr h="1502255">
                <a:tc>
                  <a:txBody>
                    <a:bodyPr/>
                    <a:lstStyle/>
                    <a:p>
                      <a:pPr marL="0" marR="0" lvl="0" indent="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b="1" kern="1200" dirty="0">
                          <a:solidFill>
                            <a:srgbClr val="C00000"/>
                          </a:solidFill>
                          <a:latin typeface="Calibri" panose="020F0502020204030204" pitchFamily="34" charset="0"/>
                          <a:ea typeface="+mn-ea"/>
                          <a:cs typeface="Calibri" panose="020F0502020204030204" pitchFamily="34" charset="0"/>
                        </a:rPr>
                        <a:t>Thyatira</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kern="1200" dirty="0">
                          <a:solidFill>
                            <a:srgbClr val="0000CC"/>
                          </a:solidFill>
                          <a:latin typeface="Calibri" panose="020F0502020204030204" pitchFamily="34" charset="0"/>
                          <a:ea typeface="+mn-ea"/>
                          <a:cs typeface="Calibri" panose="020F0502020204030204" pitchFamily="34" charset="0"/>
                        </a:rPr>
                        <a:t>2:18</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endParaRPr lang="en-US" altLang="en-US" sz="3200" b="1" kern="1200" dirty="0">
                        <a:solidFill>
                          <a:srgbClr val="C00000"/>
                        </a:solidFill>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b="1" kern="1200" dirty="0">
                          <a:solidFill>
                            <a:srgbClr val="C00000"/>
                          </a:solidFill>
                          <a:latin typeface="Calibri" panose="020F0502020204030204" pitchFamily="34" charset="0"/>
                          <a:ea typeface="+mn-ea"/>
                          <a:cs typeface="Calibri" panose="020F0502020204030204" pitchFamily="34" charset="0"/>
                        </a:rPr>
                        <a:t>Armageddon	</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kern="1200" dirty="0">
                          <a:solidFill>
                            <a:srgbClr val="0000CC"/>
                          </a:solidFill>
                          <a:latin typeface="Calibri" panose="020F0502020204030204" pitchFamily="34" charset="0"/>
                          <a:ea typeface="+mn-ea"/>
                          <a:cs typeface="Calibri" panose="020F0502020204030204" pitchFamily="34" charset="0"/>
                        </a:rPr>
                        <a:t>16:16</a:t>
                      </a:r>
                    </a:p>
                  </a:txBody>
                  <a:tcPr anchor="ctr"/>
                </a:tc>
                <a:extLst>
                  <a:ext uri="{0D108BD9-81ED-4DB2-BD59-A6C34878D82A}">
                    <a16:rowId xmlns:a16="http://schemas.microsoft.com/office/drawing/2014/main" val="2222842766"/>
                  </a:ext>
                </a:extLst>
              </a:tr>
            </a:tbl>
          </a:graphicData>
        </a:graphic>
      </p:graphicFrame>
    </p:spTree>
    <p:extLst>
      <p:ext uri="{BB962C8B-B14F-4D97-AF65-F5344CB8AC3E}">
        <p14:creationId xmlns:p14="http://schemas.microsoft.com/office/powerpoint/2010/main" val="301396097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408045616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00065"/>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Seal &amp; 1</a:t>
            </a:r>
            <a:r>
              <a:rPr lang="en-US" altLang="en-US" sz="3600" baseline="30000" dirty="0">
                <a:effectLst>
                  <a:outerShdw blurRad="38100" dist="38100" dir="2700000" algn="tl">
                    <a:srgbClr val="000000">
                      <a:alpha val="43137"/>
                    </a:srgbClr>
                  </a:outerShdw>
                </a:effectLst>
                <a:cs typeface="Calibri" panose="020F0502020204030204" pitchFamily="34" charset="0"/>
              </a:rPr>
              <a:t>st</a:t>
            </a:r>
            <a:r>
              <a:rPr lang="en-US" altLang="en-US" sz="3600" dirty="0">
                <a:effectLst>
                  <a:outerShdw blurRad="38100" dist="38100" dir="2700000" algn="tl">
                    <a:srgbClr val="000000">
                      <a:alpha val="43137"/>
                    </a:srgbClr>
                  </a:outerShdw>
                </a:effectLst>
                <a:cs typeface="Calibri" panose="020F0502020204030204" pitchFamily="34" charset="0"/>
              </a:rPr>
              <a:t> Six Trumpets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8‒9)</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548711" y="1588889"/>
            <a:ext cx="8046578"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Seal (8:1-6) – Trumpet preparation</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Trumpet (8:7) – 1/3 vegetation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Trumpet (8:8-9) – 1/3 ocean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Trumpet (8:10-11) – 1/3 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(8:12-13) – 1/3 luminaries darkened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(9:1-12) – Demons released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(9:13-21) – 1/3 humanity destroyed</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7189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E8B4E9F8-4A1B-47F2-989B-217F3C1BB2DF}"/>
              </a:ext>
            </a:extLst>
          </p:cNvPr>
          <p:cNvSpPr>
            <a:spLocks noGrp="1" noChangeArrowheads="1"/>
          </p:cNvSpPr>
          <p:nvPr>
            <p:ph type="title"/>
          </p:nvPr>
        </p:nvSpPr>
        <p:spPr>
          <a:xfrm>
            <a:off x="2705100" y="228600"/>
            <a:ext cx="3733800" cy="838200"/>
          </a:xfrm>
        </p:spPr>
        <p:txBody>
          <a:bodyPr/>
          <a:lstStyle/>
          <a:p>
            <a:pPr algn="ctr"/>
            <a:r>
              <a:rPr lang="en-US" altLang="en-US" sz="4000" kern="1200" dirty="0">
                <a:solidFill>
                  <a:srgbClr val="00FFFF"/>
                </a:solidFill>
                <a:effectLst>
                  <a:outerShdw blurRad="38100" dist="38100" dir="2700000" algn="tl">
                    <a:srgbClr val="000000">
                      <a:alpha val="43137"/>
                    </a:srgbClr>
                  </a:outerShdw>
                </a:effectLst>
                <a:cs typeface="Calibri" panose="020F0502020204030204" pitchFamily="34" charset="0"/>
              </a:rPr>
              <a:t>East = Babylon</a:t>
            </a:r>
          </a:p>
        </p:txBody>
      </p:sp>
      <p:sp>
        <p:nvSpPr>
          <p:cNvPr id="92163" name="Rectangle 3">
            <a:extLst>
              <a:ext uri="{FF2B5EF4-FFF2-40B4-BE49-F238E27FC236}">
                <a16:creationId xmlns:a16="http://schemas.microsoft.com/office/drawing/2014/main" id="{118B8289-F4E0-4517-B5F4-B4AB654BE4AA}"/>
              </a:ext>
            </a:extLst>
          </p:cNvPr>
          <p:cNvSpPr>
            <a:spLocks noGrp="1" noChangeArrowheads="1"/>
          </p:cNvSpPr>
          <p:nvPr>
            <p:ph type="body" idx="1"/>
          </p:nvPr>
        </p:nvSpPr>
        <p:spPr>
          <a:xfrm>
            <a:off x="914400" y="1943100"/>
            <a:ext cx="3429000" cy="2971800"/>
          </a:xfrm>
        </p:spPr>
        <p:txBody>
          <a:bodyPr/>
          <a:lstStyle/>
          <a:p>
            <a:pPr marL="461963" indent="-461963">
              <a:spcBef>
                <a:spcPts val="0"/>
              </a:spcBef>
              <a:spcAft>
                <a:spcPts val="3600"/>
              </a:spcAft>
              <a:defRPr/>
            </a:pPr>
            <a:r>
              <a:rPr lang="en-US" sz="3600" dirty="0">
                <a:effectLst>
                  <a:outerShdw blurRad="38100" dist="38100" dir="2700000" algn="tl">
                    <a:srgbClr val="000000">
                      <a:alpha val="43137"/>
                    </a:srgbClr>
                  </a:outerShdw>
                </a:effectLst>
              </a:rPr>
              <a:t>Genesis 2:8</a:t>
            </a:r>
          </a:p>
          <a:p>
            <a:pPr marL="461963" indent="-461963">
              <a:spcBef>
                <a:spcPts val="0"/>
              </a:spcBef>
              <a:spcAft>
                <a:spcPts val="3600"/>
              </a:spcAft>
              <a:defRPr/>
            </a:pPr>
            <a:r>
              <a:rPr lang="en-US" sz="3600" dirty="0">
                <a:effectLst>
                  <a:outerShdw blurRad="38100" dist="38100" dir="2700000" algn="tl">
                    <a:srgbClr val="000000">
                      <a:alpha val="43137"/>
                    </a:srgbClr>
                  </a:outerShdw>
                </a:effectLst>
              </a:rPr>
              <a:t>Genesis 11:2</a:t>
            </a:r>
          </a:p>
          <a:p>
            <a:pPr marL="461963" indent="-461963">
              <a:spcBef>
                <a:spcPts val="0"/>
              </a:spcBef>
              <a:spcAft>
                <a:spcPts val="3600"/>
              </a:spcAft>
              <a:defRPr/>
            </a:pPr>
            <a:r>
              <a:rPr lang="en-US" sz="3600" dirty="0">
                <a:effectLst>
                  <a:outerShdw blurRad="38100" dist="38100" dir="2700000" algn="tl">
                    <a:srgbClr val="000000">
                      <a:alpha val="43137"/>
                    </a:srgbClr>
                  </a:outerShdw>
                </a:effectLst>
              </a:rPr>
              <a:t>Matthew 2:2</a:t>
            </a:r>
          </a:p>
        </p:txBody>
      </p:sp>
      <p:pic>
        <p:nvPicPr>
          <p:cNvPr id="157700" name="Picture 4" descr="clip0091">
            <a:extLst>
              <a:ext uri="{FF2B5EF4-FFF2-40B4-BE49-F238E27FC236}">
                <a16:creationId xmlns:a16="http://schemas.microsoft.com/office/drawing/2014/main" id="{D4C0CE48-068B-40E9-864C-57037FF4FB8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4000" y="1439862"/>
            <a:ext cx="2933700" cy="419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032575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2:4</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Jesus said to her, ‘Woman, what does that have to do with us? My hour </a:t>
            </a:r>
            <a:r>
              <a:rPr lang="en-US" sz="36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hour</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hōra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has not yet come.’”</a:t>
            </a:r>
          </a:p>
        </p:txBody>
      </p:sp>
      <p:pic>
        <p:nvPicPr>
          <p:cNvPr id="6" name="Picture 2" descr="Image result for church of philadelphia">
            <a:extLst>
              <a:ext uri="{FF2B5EF4-FFF2-40B4-BE49-F238E27FC236}">
                <a16:creationId xmlns:a16="http://schemas.microsoft.com/office/drawing/2014/main" id="{277E03AE-1998-4A6D-A765-1F29AF14D92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3088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2320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12:27</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My soul has become troubled; and what shall I say, ‘Father, save Me from this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hour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hōra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for this purpose I came to this hour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hōra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2" descr="Image result for church of philadelphia">
            <a:extLst>
              <a:ext uri="{FF2B5EF4-FFF2-40B4-BE49-F238E27FC236}">
                <a16:creationId xmlns:a16="http://schemas.microsoft.com/office/drawing/2014/main" id="{277E03AE-1998-4A6D-A765-1F29AF14D92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3088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2122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986088" y="209550"/>
            <a:ext cx="3171825" cy="11620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7. 6</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Trumpet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 9:13-21)</a:t>
            </a:r>
          </a:p>
        </p:txBody>
      </p:sp>
      <p:sp>
        <p:nvSpPr>
          <p:cNvPr id="77827" name="Content Placeholder 2"/>
          <p:cNvSpPr>
            <a:spLocks noGrp="1"/>
          </p:cNvSpPr>
          <p:nvPr>
            <p:ph idx="1"/>
          </p:nvPr>
        </p:nvSpPr>
        <p:spPr>
          <a:xfrm>
            <a:off x="1348811" y="1828800"/>
            <a:ext cx="6446378" cy="3440311"/>
          </a:xfrm>
        </p:spPr>
        <p:txBody>
          <a:bodyPr/>
          <a:lstStyle/>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 released (9:13-15)</a:t>
            </a:r>
          </a:p>
          <a:p>
            <a:pPr marL="557213" indent="-557213" eaLnBrk="1" hangingPunct="1">
              <a:spcBef>
                <a:spcPts val="0"/>
              </a:spcBef>
              <a:spcAft>
                <a:spcPts val="2400"/>
              </a:spcAft>
              <a:buSzPct val="100000"/>
              <a:buFont typeface="+mj-lt"/>
              <a:buAutoNum type="alphaL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Army’s number (9:16)</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Army’s description (9:17) </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Army’s destruction (9:18-19)</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Humanity’s non-repentance (9:20-21)</a:t>
            </a:r>
          </a:p>
        </p:txBody>
      </p:sp>
      <p:pic>
        <p:nvPicPr>
          <p:cNvPr id="5" name="Picture 4" descr="Image result for the seven trumpets">
            <a:extLst>
              <a:ext uri="{FF2B5EF4-FFF2-40B4-BE49-F238E27FC236}">
                <a16:creationId xmlns:a16="http://schemas.microsoft.com/office/drawing/2014/main" id="{471FCBB1-A94D-4255-A873-68F12D4D259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he seven trumpets">
            <a:extLst>
              <a:ext uri="{FF2B5EF4-FFF2-40B4-BE49-F238E27FC236}">
                <a16:creationId xmlns:a16="http://schemas.microsoft.com/office/drawing/2014/main" id="{222B6716-1F02-4D8A-9CE2-9F4B11B6077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68801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3429000" y="2514600"/>
            <a:ext cx="5257800" cy="1828800"/>
          </a:xfrm>
        </p:spPr>
        <p:txBody>
          <a:bodyPr lIns="91440" tIns="91440" bIns="91440"/>
          <a:lstStyle/>
          <a:p>
            <a:pPr marL="0" indent="0" algn="just" eaLnBrk="1" hangingPunct="1">
              <a:buFontTx/>
              <a:buNone/>
            </a:pPr>
            <a:r>
              <a:rPr lang="en-US" altLang="en-US" dirty="0">
                <a:effectLst>
                  <a:outerShdw blurRad="38100" dist="38100" dir="2700000" algn="tl">
                    <a:srgbClr val="000000">
                      <a:alpha val="43137"/>
                    </a:srgbClr>
                  </a:outerShdw>
                </a:effectLst>
              </a:rPr>
              <a:t>Robert</a:t>
            </a:r>
            <a:r>
              <a:rPr lang="en-US" altLang="en-US" i="1"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Thomas observes that, "no number in Revelation is verifiably a symbolic number</a:t>
            </a:r>
            <a:r>
              <a:rPr lang="en-US" altLang="en-US" i="1" dirty="0">
                <a:effectLst>
                  <a:outerShdw blurRad="38100" dist="38100" dir="2700000" algn="tl">
                    <a:srgbClr val="000000">
                      <a:alpha val="43137"/>
                    </a:srgbClr>
                  </a:outerShdw>
                </a:effectLst>
              </a:rPr>
              <a:t>.”</a:t>
            </a:r>
            <a:endParaRPr lang="en-US" altLang="en-US" sz="2000" i="1"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2305050" y="219670"/>
            <a:ext cx="4533900" cy="1477328"/>
          </a:xfrm>
          <a:prstGeom prst="rect">
            <a:avLst/>
          </a:prstGeom>
          <a:noFill/>
        </p:spPr>
        <p:txBody>
          <a:bodyPr wrap="square" rtlCol="0">
            <a:spAutoFit/>
          </a:bodyPr>
          <a:lstStyle/>
          <a:p>
            <a:pPr algn="ct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Robert Thomas</a:t>
            </a:r>
          </a:p>
          <a:p>
            <a:pPr algn="ctr"/>
            <a:r>
              <a:rPr lang="en-US" sz="1800" i="1" dirty="0">
                <a:effectLst>
                  <a:outerShdw blurRad="38100" dist="38100" dir="2700000" algn="tl">
                    <a:srgbClr val="000000">
                      <a:alpha val="43137"/>
                    </a:srgbClr>
                  </a:outerShdw>
                </a:effectLst>
                <a:latin typeface="Calibri" panose="020F0502020204030204" pitchFamily="34" charset="0"/>
                <a:cs typeface="+mn-cs"/>
              </a:rPr>
              <a:t>Revelation 8 to 22: An Exegetical Commentary (Chicago: Moody Press, 1992), 408.</a:t>
            </a:r>
          </a:p>
          <a:p>
            <a:pPr algn="ctr"/>
            <a:endParaRPr lang="en-US" altLang="en-US" sz="1800" i="1" dirty="0">
              <a:effectLst>
                <a:outerShdw blurRad="38100" dist="38100" dir="2700000" algn="tl">
                  <a:srgbClr val="000000">
                    <a:alpha val="43137"/>
                  </a:srgbClr>
                </a:outerShdw>
              </a:effectLst>
              <a:latin typeface="Calibri" panose="020F0502020204030204" pitchFamily="34" charset="0"/>
              <a:cs typeface="+mn-cs"/>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7207" y="1828800"/>
            <a:ext cx="2683193" cy="4114800"/>
          </a:xfrm>
          <a:prstGeom prst="rect">
            <a:avLst/>
          </a:prstGeom>
        </p:spPr>
      </p:pic>
    </p:spTree>
    <p:extLst>
      <p:ext uri="{BB962C8B-B14F-4D97-AF65-F5344CB8AC3E}">
        <p14:creationId xmlns:p14="http://schemas.microsoft.com/office/powerpoint/2010/main" val="360220675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986088" y="209550"/>
            <a:ext cx="3171825" cy="11620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7. 6</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Trumpet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 9:13-21)</a:t>
            </a:r>
          </a:p>
        </p:txBody>
      </p:sp>
      <p:sp>
        <p:nvSpPr>
          <p:cNvPr id="77827" name="Content Placeholder 2"/>
          <p:cNvSpPr>
            <a:spLocks noGrp="1"/>
          </p:cNvSpPr>
          <p:nvPr>
            <p:ph idx="1"/>
          </p:nvPr>
        </p:nvSpPr>
        <p:spPr>
          <a:xfrm>
            <a:off x="1348811" y="1828800"/>
            <a:ext cx="6446378" cy="3440311"/>
          </a:xfrm>
        </p:spPr>
        <p:txBody>
          <a:bodyPr/>
          <a:lstStyle/>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 released (9:13-15)</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Army’s number (9:16)</a:t>
            </a:r>
          </a:p>
          <a:p>
            <a:pPr marL="557213" indent="-557213" eaLnBrk="1" hangingPunct="1">
              <a:spcBef>
                <a:spcPts val="0"/>
              </a:spcBef>
              <a:spcAft>
                <a:spcPts val="2400"/>
              </a:spcAft>
              <a:buSzPct val="100000"/>
              <a:buFont typeface="+mj-lt"/>
              <a:buAutoNum type="alphaL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Army’s description (9:17) </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Army’s destruction (9:18-19)</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Humanity’s non-repentance (9:20-21)</a:t>
            </a:r>
          </a:p>
        </p:txBody>
      </p:sp>
      <p:pic>
        <p:nvPicPr>
          <p:cNvPr id="5" name="Picture 4" descr="Image result for the seven trumpets">
            <a:extLst>
              <a:ext uri="{FF2B5EF4-FFF2-40B4-BE49-F238E27FC236}">
                <a16:creationId xmlns:a16="http://schemas.microsoft.com/office/drawing/2014/main" id="{471FCBB1-A94D-4255-A873-68F12D4D259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he seven trumpets">
            <a:extLst>
              <a:ext uri="{FF2B5EF4-FFF2-40B4-BE49-F238E27FC236}">
                <a16:creationId xmlns:a16="http://schemas.microsoft.com/office/drawing/2014/main" id="{222B6716-1F02-4D8A-9CE2-9F4B11B6077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65614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986088" y="209550"/>
            <a:ext cx="3171825" cy="11620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7. 6</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Trumpet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 9:13-21)</a:t>
            </a:r>
          </a:p>
        </p:txBody>
      </p:sp>
      <p:sp>
        <p:nvSpPr>
          <p:cNvPr id="77827" name="Content Placeholder 2"/>
          <p:cNvSpPr>
            <a:spLocks noGrp="1"/>
          </p:cNvSpPr>
          <p:nvPr>
            <p:ph idx="1"/>
          </p:nvPr>
        </p:nvSpPr>
        <p:spPr>
          <a:xfrm>
            <a:off x="1348811" y="1828800"/>
            <a:ext cx="6446378" cy="3440311"/>
          </a:xfrm>
        </p:spPr>
        <p:txBody>
          <a:bodyPr/>
          <a:lstStyle/>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 released (9:13-15)</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Army’s number (9:16)</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Army’s description (9:17) </a:t>
            </a:r>
          </a:p>
          <a:p>
            <a:pPr marL="557213" indent="-557213" eaLnBrk="1" hangingPunct="1">
              <a:spcBef>
                <a:spcPts val="0"/>
              </a:spcBef>
              <a:spcAft>
                <a:spcPts val="2400"/>
              </a:spcAft>
              <a:buSzPct val="100000"/>
              <a:buFont typeface="+mj-lt"/>
              <a:buAutoNum type="alphaL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Army’s destruction (9:18-19)</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Humanity’s non-repentance (9:20-21)</a:t>
            </a:r>
          </a:p>
        </p:txBody>
      </p:sp>
      <p:pic>
        <p:nvPicPr>
          <p:cNvPr id="5" name="Picture 4" descr="Image result for the seven trumpets">
            <a:extLst>
              <a:ext uri="{FF2B5EF4-FFF2-40B4-BE49-F238E27FC236}">
                <a16:creationId xmlns:a16="http://schemas.microsoft.com/office/drawing/2014/main" id="{471FCBB1-A94D-4255-A873-68F12D4D259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he seven trumpets">
            <a:extLst>
              <a:ext uri="{FF2B5EF4-FFF2-40B4-BE49-F238E27FC236}">
                <a16:creationId xmlns:a16="http://schemas.microsoft.com/office/drawing/2014/main" id="{222B6716-1F02-4D8A-9CE2-9F4B11B6077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98052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986088" y="209550"/>
            <a:ext cx="3171825" cy="11620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7. 6</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Trumpet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 9:13-21)</a:t>
            </a:r>
          </a:p>
        </p:txBody>
      </p:sp>
      <p:sp>
        <p:nvSpPr>
          <p:cNvPr id="77827" name="Content Placeholder 2"/>
          <p:cNvSpPr>
            <a:spLocks noGrp="1"/>
          </p:cNvSpPr>
          <p:nvPr>
            <p:ph idx="1"/>
          </p:nvPr>
        </p:nvSpPr>
        <p:spPr>
          <a:xfrm>
            <a:off x="1348811" y="1828800"/>
            <a:ext cx="6446378" cy="3440311"/>
          </a:xfrm>
        </p:spPr>
        <p:txBody>
          <a:bodyPr/>
          <a:lstStyle/>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 released (9:13-15)</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Army’s number (9:16)</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Army’s description (9:17) </a:t>
            </a:r>
          </a:p>
          <a:p>
            <a:pPr marL="557213" indent="-557213" eaLnBrk="1" hangingPunct="1">
              <a:spcBef>
                <a:spcPts val="0"/>
              </a:spcBef>
              <a:spcAft>
                <a:spcPts val="2400"/>
              </a:spcAft>
              <a:buSzPct val="100000"/>
              <a:buFont typeface="+mj-lt"/>
              <a:buAutoNum type="alphaLcPeriod"/>
              <a:defRPr/>
            </a:pPr>
            <a:r>
              <a:rPr lang="en-US" sz="2800" dirty="0">
                <a:effectLst>
                  <a:outerShdw blurRad="38100" dist="38100" dir="2700000" algn="tl">
                    <a:srgbClr val="000000">
                      <a:alpha val="43137"/>
                    </a:srgbClr>
                  </a:outerShdw>
                </a:effectLst>
                <a:cs typeface="Calibri" panose="020F0502020204030204" pitchFamily="34" charset="0"/>
              </a:rPr>
              <a:t>Army’s destruction (9:18-19)</a:t>
            </a:r>
          </a:p>
          <a:p>
            <a:pPr marL="557213" indent="-557213" eaLnBrk="1" hangingPunct="1">
              <a:spcBef>
                <a:spcPts val="0"/>
              </a:spcBef>
              <a:spcAft>
                <a:spcPts val="2400"/>
              </a:spcAft>
              <a:buSzPct val="100000"/>
              <a:buFont typeface="+mj-lt"/>
              <a:buAutoNum type="alphaL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Humanity’s non-repentance (9:20-21)</a:t>
            </a:r>
          </a:p>
        </p:txBody>
      </p:sp>
      <p:pic>
        <p:nvPicPr>
          <p:cNvPr id="5" name="Picture 4" descr="Image result for the seven trumpets">
            <a:extLst>
              <a:ext uri="{FF2B5EF4-FFF2-40B4-BE49-F238E27FC236}">
                <a16:creationId xmlns:a16="http://schemas.microsoft.com/office/drawing/2014/main" id="{471FCBB1-A94D-4255-A873-68F12D4D259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he seven trumpets">
            <a:extLst>
              <a:ext uri="{FF2B5EF4-FFF2-40B4-BE49-F238E27FC236}">
                <a16:creationId xmlns:a16="http://schemas.microsoft.com/office/drawing/2014/main" id="{222B6716-1F02-4D8A-9CE2-9F4B11B6077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30522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04B0E2-D4E5-4060-9FD4-0CC50A6660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ct val="0"/>
              </a:spcBef>
              <a:spcAft>
                <a:spcPts val="1200"/>
              </a:spcAft>
              <a:buClrTx/>
              <a:buSzTx/>
              <a:buNone/>
              <a:defRPr/>
            </a:pPr>
            <a:r>
              <a:rPr lang="en-US" altLang="en-US" sz="3600" dirty="0">
                <a:solidFill>
                  <a:srgbClr val="00FFFF"/>
                </a:solidFill>
                <a:effectLst>
                  <a:outerShdw blurRad="38100" dist="38100" dir="2700000" algn="tl">
                    <a:srgbClr val="000000">
                      <a:alpha val="43137"/>
                    </a:srgbClr>
                  </a:outerShdw>
                </a:effectLst>
                <a:ea typeface="+mj-ea"/>
                <a:cs typeface="+mj-cs"/>
              </a:rPr>
              <a:t>Revelation 9:20-21</a:t>
            </a:r>
          </a:p>
          <a:p>
            <a:pPr marL="0" lvl="0" indent="0" algn="just">
              <a:spcBef>
                <a:spcPct val="0"/>
              </a:spcBef>
              <a:buClrTx/>
              <a:buSzTx/>
              <a:buNone/>
            </a:pPr>
            <a:r>
              <a:rPr lang="en-US" altLang="en-US" sz="3000" baseline="30000" dirty="0">
                <a:effectLst>
                  <a:outerShdw blurRad="38100" dist="38100" dir="2700000" algn="tl">
                    <a:srgbClr val="000000">
                      <a:alpha val="43137"/>
                    </a:srgbClr>
                  </a:outerShdw>
                </a:effectLst>
              </a:rPr>
              <a:t>20</a:t>
            </a:r>
            <a:r>
              <a:rPr lang="en-US" altLang="en-US" sz="3000" dirty="0">
                <a:effectLst>
                  <a:outerShdw blurRad="38100" dist="38100" dir="2700000" algn="tl">
                    <a:srgbClr val="000000">
                      <a:alpha val="43137"/>
                    </a:srgbClr>
                  </a:outerShdw>
                </a:effectLst>
              </a:rPr>
              <a:t> “</a:t>
            </a:r>
            <a:r>
              <a:rPr lang="en-US" sz="3000" dirty="0">
                <a:effectLst>
                  <a:outerShdw blurRad="38100" dist="38100" dir="2700000" algn="tl">
                    <a:srgbClr val="000000">
                      <a:alpha val="43137"/>
                    </a:srgbClr>
                  </a:outerShdw>
                </a:effectLst>
              </a:rPr>
              <a:t>The rest of mankind, who were not killed by these plagues, did not repent of the works of their hands, so as not to worship demons, and the idols of gold and of silver and of brass and of stone and of wood, which can neither see nor hear nor walk; </a:t>
            </a:r>
            <a:r>
              <a:rPr lang="en-US" sz="3000" baseline="30000" dirty="0">
                <a:effectLst>
                  <a:outerShdw blurRad="38100" dist="38100" dir="2700000" algn="tl">
                    <a:srgbClr val="000000">
                      <a:alpha val="43137"/>
                    </a:srgbClr>
                  </a:outerShdw>
                </a:effectLst>
              </a:rPr>
              <a:t>21</a:t>
            </a:r>
            <a:r>
              <a:rPr lang="en-US" sz="3000" dirty="0">
                <a:effectLst>
                  <a:outerShdw blurRad="38100" dist="38100" dir="2700000" algn="tl">
                    <a:srgbClr val="000000">
                      <a:alpha val="43137"/>
                    </a:srgbClr>
                  </a:outerShdw>
                </a:effectLst>
              </a:rPr>
              <a:t> and they did not repent of their murders nor of their sorceries nor of their immorality nor of their thefts.</a:t>
            </a:r>
            <a:r>
              <a:rPr lang="en-US" altLang="en-US" sz="30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4388149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53C69A-636A-4C6D-AD58-6A04BCDA9D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ct val="0"/>
              </a:spcBef>
              <a:spcAft>
                <a:spcPts val="1200"/>
              </a:spcAft>
              <a:buClrTx/>
              <a:buSzTx/>
              <a:buNone/>
              <a:defRPr/>
            </a:pPr>
            <a:r>
              <a:rPr lang="en-US" altLang="en-US" sz="3600" dirty="0">
                <a:solidFill>
                  <a:srgbClr val="00FFFF"/>
                </a:solidFill>
                <a:effectLst>
                  <a:outerShdw blurRad="38100" dist="38100" dir="2700000" algn="tl">
                    <a:srgbClr val="000000">
                      <a:alpha val="43137"/>
                    </a:srgbClr>
                  </a:outerShdw>
                </a:effectLst>
                <a:ea typeface="+mj-ea"/>
                <a:cs typeface="+mj-cs"/>
              </a:rPr>
              <a:t>Revelation 9:20-21</a:t>
            </a:r>
          </a:p>
          <a:p>
            <a:pPr marL="0" lvl="0" indent="0" algn="just">
              <a:spcBef>
                <a:spcPct val="0"/>
              </a:spcBef>
              <a:buClrTx/>
              <a:buSzTx/>
              <a:buNone/>
            </a:pPr>
            <a:r>
              <a:rPr lang="en-US" altLang="en-US" sz="3000" dirty="0">
                <a:solidFill>
                  <a:srgbClr val="FFFFCC"/>
                </a:solidFill>
                <a:effectLst>
                  <a:outerShdw blurRad="38100" dist="38100" dir="2700000" algn="tl">
                    <a:srgbClr val="000000">
                      <a:alpha val="43137"/>
                    </a:srgbClr>
                  </a:outerShdw>
                </a:effectLst>
                <a:cs typeface="Arial" panose="020B0604020202020204" pitchFamily="34" charset="0"/>
              </a:rPr>
              <a:t>“</a:t>
            </a:r>
            <a:r>
              <a:rPr lang="en-US" sz="3000" dirty="0">
                <a:effectLst>
                  <a:outerShdw blurRad="38100" dist="38100" dir="2700000" algn="tl">
                    <a:srgbClr val="000000">
                      <a:alpha val="43137"/>
                    </a:srgbClr>
                  </a:outerShdw>
                </a:effectLst>
              </a:rPr>
              <a:t>The rest of mankind, who were not killed by these plagues, did not repent of the works of their hands, so as not to </a:t>
            </a:r>
            <a:r>
              <a:rPr lang="en-US" sz="3000" b="1" u="sng" dirty="0">
                <a:solidFill>
                  <a:srgbClr val="FFFFCC"/>
                </a:solidFill>
                <a:effectLst>
                  <a:outerShdw blurRad="38100" dist="38100" dir="2700000" algn="tl">
                    <a:srgbClr val="000000">
                      <a:alpha val="43137"/>
                    </a:srgbClr>
                  </a:outerShdw>
                </a:effectLst>
              </a:rPr>
              <a:t>worship demons</a:t>
            </a:r>
            <a:r>
              <a:rPr lang="en-US" sz="3000" dirty="0">
                <a:effectLst>
                  <a:outerShdw blurRad="38100" dist="38100" dir="2700000" algn="tl">
                    <a:srgbClr val="000000">
                      <a:alpha val="43137"/>
                    </a:srgbClr>
                  </a:outerShdw>
                </a:effectLst>
              </a:rPr>
              <a:t>, and the </a:t>
            </a:r>
            <a:r>
              <a:rPr lang="en-US" sz="3000" b="1" u="sng" dirty="0">
                <a:solidFill>
                  <a:srgbClr val="FFFFCC"/>
                </a:solidFill>
                <a:effectLst>
                  <a:outerShdw blurRad="38100" dist="38100" dir="2700000" algn="tl">
                    <a:srgbClr val="000000">
                      <a:alpha val="43137"/>
                    </a:srgbClr>
                  </a:outerShdw>
                </a:effectLst>
              </a:rPr>
              <a:t>idols</a:t>
            </a:r>
            <a:r>
              <a:rPr lang="en-US" sz="3000" dirty="0">
                <a:effectLst>
                  <a:outerShdw blurRad="38100" dist="38100" dir="2700000" algn="tl">
                    <a:srgbClr val="000000">
                      <a:alpha val="43137"/>
                    </a:srgbClr>
                  </a:outerShdw>
                </a:effectLst>
              </a:rPr>
              <a:t> of gold and of silver and of brass and of stone and of wood, which can neither see nor hear nor walk; </a:t>
            </a:r>
            <a:r>
              <a:rPr lang="en-US" sz="3000" baseline="30000" dirty="0">
                <a:effectLst>
                  <a:outerShdw blurRad="38100" dist="38100" dir="2700000" algn="tl">
                    <a:srgbClr val="000000">
                      <a:alpha val="43137"/>
                    </a:srgbClr>
                  </a:outerShdw>
                </a:effectLst>
              </a:rPr>
              <a:t>21 </a:t>
            </a:r>
            <a:r>
              <a:rPr lang="en-US" sz="3000" dirty="0">
                <a:effectLst>
                  <a:outerShdw blurRad="38100" dist="38100" dir="2700000" algn="tl">
                    <a:srgbClr val="000000">
                      <a:alpha val="43137"/>
                    </a:srgbClr>
                  </a:outerShdw>
                </a:effectLst>
              </a:rPr>
              <a:t>and they did not repent of their </a:t>
            </a:r>
            <a:r>
              <a:rPr lang="en-US" sz="3000" b="1" u="sng" dirty="0">
                <a:solidFill>
                  <a:srgbClr val="FFFFCC"/>
                </a:solidFill>
                <a:effectLst>
                  <a:outerShdw blurRad="38100" dist="38100" dir="2700000" algn="tl">
                    <a:srgbClr val="000000">
                      <a:alpha val="43137"/>
                    </a:srgbClr>
                  </a:outerShdw>
                </a:effectLst>
              </a:rPr>
              <a:t>murders</a:t>
            </a:r>
            <a:r>
              <a:rPr lang="en-US" sz="3000" dirty="0">
                <a:effectLst>
                  <a:outerShdw blurRad="38100" dist="38100" dir="2700000" algn="tl">
                    <a:srgbClr val="000000">
                      <a:alpha val="43137"/>
                    </a:srgbClr>
                  </a:outerShdw>
                </a:effectLst>
              </a:rPr>
              <a:t> nor of their </a:t>
            </a:r>
            <a:r>
              <a:rPr lang="en-US" sz="3000" b="1" u="sng" dirty="0">
                <a:solidFill>
                  <a:srgbClr val="FFFFCC"/>
                </a:solidFill>
                <a:effectLst>
                  <a:outerShdw blurRad="38100" dist="38100" dir="2700000" algn="tl">
                    <a:srgbClr val="000000">
                      <a:alpha val="43137"/>
                    </a:srgbClr>
                  </a:outerShdw>
                </a:effectLst>
              </a:rPr>
              <a:t>sorceries (</a:t>
            </a:r>
            <a:r>
              <a:rPr lang="en-US" sz="3000" b="1" i="1" u="sng" dirty="0">
                <a:solidFill>
                  <a:srgbClr val="FFFFCC"/>
                </a:solidFill>
                <a:effectLst>
                  <a:outerShdw blurRad="38100" dist="38100" dir="2700000" algn="tl">
                    <a:srgbClr val="000000">
                      <a:alpha val="43137"/>
                    </a:srgbClr>
                  </a:outerShdw>
                </a:effectLst>
              </a:rPr>
              <a:t>pharmakeia</a:t>
            </a:r>
            <a:r>
              <a:rPr lang="en-US" sz="3000" b="1" u="sng" dirty="0">
                <a:solidFill>
                  <a:srgbClr val="FFFFCC"/>
                </a:solidFill>
                <a:effectLst>
                  <a:outerShdw blurRad="38100" dist="38100" dir="2700000" algn="tl">
                    <a:srgbClr val="000000">
                      <a:alpha val="43137"/>
                    </a:srgbClr>
                  </a:outerShdw>
                </a:effectLst>
              </a:rPr>
              <a:t>)</a:t>
            </a:r>
            <a:r>
              <a:rPr lang="en-US" sz="3000" b="1" dirty="0">
                <a:solidFill>
                  <a:srgbClr val="FFFFCC"/>
                </a:solidFill>
                <a:effectLst>
                  <a:outerShdw blurRad="38100" dist="38100" dir="2700000" algn="tl">
                    <a:srgbClr val="000000">
                      <a:alpha val="43137"/>
                    </a:srgbClr>
                  </a:outerShdw>
                </a:effectLst>
              </a:rPr>
              <a:t> </a:t>
            </a:r>
            <a:r>
              <a:rPr lang="en-US" sz="3000" dirty="0">
                <a:effectLst>
                  <a:outerShdw blurRad="38100" dist="38100" dir="2700000" algn="tl">
                    <a:srgbClr val="000000">
                      <a:alpha val="43137"/>
                    </a:srgbClr>
                  </a:outerShdw>
                </a:effectLst>
              </a:rPr>
              <a:t>nor of their </a:t>
            </a:r>
            <a:r>
              <a:rPr lang="en-US" sz="3000" b="1" u="sng" dirty="0">
                <a:solidFill>
                  <a:srgbClr val="FFFFCC"/>
                </a:solidFill>
                <a:effectLst>
                  <a:outerShdw blurRad="38100" dist="38100" dir="2700000" algn="tl">
                    <a:srgbClr val="000000">
                      <a:alpha val="43137"/>
                    </a:srgbClr>
                  </a:outerShdw>
                </a:effectLst>
              </a:rPr>
              <a:t>immorality</a:t>
            </a:r>
            <a:r>
              <a:rPr lang="en-US" sz="3000" dirty="0">
                <a:effectLst>
                  <a:outerShdw blurRad="38100" dist="38100" dir="2700000" algn="tl">
                    <a:srgbClr val="000000">
                      <a:alpha val="43137"/>
                    </a:srgbClr>
                  </a:outerShdw>
                </a:effectLst>
              </a:rPr>
              <a:t> nor of their </a:t>
            </a:r>
            <a:r>
              <a:rPr lang="en-US" sz="3000" b="1" u="sng" dirty="0">
                <a:solidFill>
                  <a:srgbClr val="FFFFCC"/>
                </a:solidFill>
                <a:effectLst>
                  <a:outerShdw blurRad="38100" dist="38100" dir="2700000" algn="tl">
                    <a:srgbClr val="000000">
                      <a:alpha val="43137"/>
                    </a:srgbClr>
                  </a:outerShdw>
                </a:effectLst>
              </a:rPr>
              <a:t>thefts</a:t>
            </a:r>
            <a:r>
              <a:rPr lang="en-US" sz="3000" dirty="0">
                <a:effectLst>
                  <a:outerShdw blurRad="38100" dist="38100" dir="2700000" algn="tl">
                    <a:srgbClr val="000000">
                      <a:alpha val="43137"/>
                    </a:srgbClr>
                  </a:outerShdw>
                </a:effectLst>
              </a:rPr>
              <a:t>.</a:t>
            </a:r>
            <a:r>
              <a:rPr lang="en-US" altLang="en-US" sz="3000" dirty="0">
                <a:solidFill>
                  <a:srgbClr val="FFFFCC"/>
                </a:solidFill>
                <a:effectLst>
                  <a:outerShdw blurRad="38100" dist="38100" dir="2700000" algn="tl">
                    <a:srgbClr val="000000">
                      <a:alpha val="43137"/>
                    </a:srgbClr>
                  </a:outerShdw>
                </a:effectLst>
                <a:cs typeface="Arial" panose="020B0604020202020204" pitchFamily="34" charset="0"/>
              </a:rPr>
              <a:t>”</a:t>
            </a:r>
          </a:p>
        </p:txBody>
      </p:sp>
    </p:spTree>
    <p:extLst>
      <p:ext uri="{BB962C8B-B14F-4D97-AF65-F5344CB8AC3E}">
        <p14:creationId xmlns:p14="http://schemas.microsoft.com/office/powerpoint/2010/main" val="5950701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00065"/>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Seal &amp; 1</a:t>
            </a:r>
            <a:r>
              <a:rPr lang="en-US" altLang="en-US" sz="3600" baseline="30000" dirty="0">
                <a:effectLst>
                  <a:outerShdw blurRad="38100" dist="38100" dir="2700000" algn="tl">
                    <a:srgbClr val="000000">
                      <a:alpha val="43137"/>
                    </a:srgbClr>
                  </a:outerShdw>
                </a:effectLst>
                <a:cs typeface="Calibri" panose="020F0502020204030204" pitchFamily="34" charset="0"/>
              </a:rPr>
              <a:t>st</a:t>
            </a:r>
            <a:r>
              <a:rPr lang="en-US" altLang="en-US" sz="3600" dirty="0">
                <a:effectLst>
                  <a:outerShdw blurRad="38100" dist="38100" dir="2700000" algn="tl">
                    <a:srgbClr val="000000">
                      <a:alpha val="43137"/>
                    </a:srgbClr>
                  </a:outerShdw>
                </a:effectLst>
                <a:cs typeface="Calibri" panose="020F0502020204030204" pitchFamily="34" charset="0"/>
              </a:rPr>
              <a:t> Six Trumpets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8‒9)</a:t>
            </a:r>
          </a:p>
        </p:txBody>
      </p:sp>
      <p:sp>
        <p:nvSpPr>
          <p:cNvPr id="77827" name="Content Placeholder 2"/>
          <p:cNvSpPr>
            <a:spLocks noGrp="1"/>
          </p:cNvSpPr>
          <p:nvPr>
            <p:ph idx="1"/>
          </p:nvPr>
        </p:nvSpPr>
        <p:spPr>
          <a:xfrm>
            <a:off x="548711" y="1588889"/>
            <a:ext cx="8046578" cy="5069046"/>
          </a:xfrm>
        </p:spPr>
        <p:txBody>
          <a:bodyPr/>
          <a:lstStyle/>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7</a:t>
            </a:r>
            <a:r>
              <a:rPr lang="en-US" sz="2800" b="1" u="sng" baseline="30000" dirty="0">
                <a:solidFill>
                  <a:srgbClr val="FFFFCC"/>
                </a:solidFill>
                <a:effectLst>
                  <a:outerShdw blurRad="38100" dist="38100" dir="2700000" algn="tl">
                    <a:srgbClr val="000000">
                      <a:alpha val="43137"/>
                    </a:srgbClr>
                  </a:outerShdw>
                </a:effectLst>
                <a:cs typeface="Calibri" panose="020F0502020204030204" pitchFamily="34" charset="0"/>
              </a:rPr>
              <a:t>th</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 Seal (8:1-6) – Trumpet preparation</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Trumpet (8:7) – 1/3 vegetation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Trumpet (8:8-9) – 1/3 ocean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Trumpet (8:10-11) – 1/3 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(8:12-13) – 1/3 luminaries darkened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(9:1-12) – Demons released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(9:13-21) – 1/3 humanity destroyed</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43467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00065"/>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Seal &amp; 1</a:t>
            </a:r>
            <a:r>
              <a:rPr lang="en-US" altLang="en-US" sz="3600" baseline="30000" dirty="0">
                <a:effectLst>
                  <a:outerShdw blurRad="38100" dist="38100" dir="2700000" algn="tl">
                    <a:srgbClr val="000000">
                      <a:alpha val="43137"/>
                    </a:srgbClr>
                  </a:outerShdw>
                </a:effectLst>
                <a:cs typeface="Calibri" panose="020F0502020204030204" pitchFamily="34" charset="0"/>
              </a:rPr>
              <a:t>st</a:t>
            </a:r>
            <a:r>
              <a:rPr lang="en-US" altLang="en-US" sz="3600" dirty="0">
                <a:effectLst>
                  <a:outerShdw blurRad="38100" dist="38100" dir="2700000" algn="tl">
                    <a:srgbClr val="000000">
                      <a:alpha val="43137"/>
                    </a:srgbClr>
                  </a:outerShdw>
                </a:effectLst>
                <a:cs typeface="Calibri" panose="020F0502020204030204" pitchFamily="34" charset="0"/>
              </a:rPr>
              <a:t> Six Trumpets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8‒9)</a:t>
            </a:r>
          </a:p>
        </p:txBody>
      </p:sp>
      <p:sp>
        <p:nvSpPr>
          <p:cNvPr id="77827" name="Content Placeholder 2"/>
          <p:cNvSpPr>
            <a:spLocks noGrp="1"/>
          </p:cNvSpPr>
          <p:nvPr>
            <p:ph idx="1"/>
          </p:nvPr>
        </p:nvSpPr>
        <p:spPr>
          <a:xfrm>
            <a:off x="548711" y="1588889"/>
            <a:ext cx="8046578"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Seal (8:1-6) – Trumpet preparation</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Trumpet (8:7) – 1/3 vegetation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Trumpet (8:8-9) – 1/3 ocean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Trumpet (8:10-11) – 1/3 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(8:12-13) – 1/3 luminaries darkened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(9:1-12) – Demons released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(9:13-21) – 1/3 humanity destroyed</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952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329831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C0F23B93-C82B-465B-9FA4-28464250B0ED}"/>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Telescoping</a:t>
            </a:r>
          </a:p>
        </p:txBody>
      </p:sp>
      <p:sp>
        <p:nvSpPr>
          <p:cNvPr id="5123" name="Rectangle 3">
            <a:extLst>
              <a:ext uri="{FF2B5EF4-FFF2-40B4-BE49-F238E27FC236}">
                <a16:creationId xmlns:a16="http://schemas.microsoft.com/office/drawing/2014/main" id="{C977EBDF-18A7-4225-9116-0F3D90BFA17D}"/>
              </a:ext>
            </a:extLst>
          </p:cNvPr>
          <p:cNvSpPr>
            <a:spLocks noGrp="1" noChangeArrowheads="1"/>
          </p:cNvSpPr>
          <p:nvPr>
            <p:ph type="body" idx="1"/>
          </p:nvPr>
        </p:nvSpPr>
        <p:spPr>
          <a:xfrm>
            <a:off x="685800" y="1600200"/>
            <a:ext cx="7772400" cy="4460875"/>
          </a:xfrm>
        </p:spPr>
        <p:txBody>
          <a:bodyPr/>
          <a:lstStyle/>
          <a:p>
            <a:pPr marL="0" indent="0" algn="ctr" eaLnBrk="1" hangingPunct="1">
              <a:buFont typeface="Wingdings" pitchFamily="2" charset="2"/>
              <a:buNone/>
              <a:defRPr/>
            </a:pPr>
            <a:r>
              <a:rPr lang="en-US" sz="3600" dirty="0">
                <a:solidFill>
                  <a:srgbClr val="FFFFCC"/>
                </a:solidFill>
                <a:effectLst>
                  <a:outerShdw blurRad="38100" dist="38100" dir="2700000" algn="tl">
                    <a:srgbClr val="000000">
                      <a:alpha val="43137"/>
                    </a:srgbClr>
                  </a:outerShdw>
                </a:effectLst>
                <a:cs typeface="Times New Roman" pitchFamily="18" charset="0"/>
              </a:rPr>
              <a:t>7</a:t>
            </a:r>
            <a:r>
              <a:rPr lang="en-US" sz="3600" baseline="30000" dirty="0">
                <a:solidFill>
                  <a:srgbClr val="FFFFCC"/>
                </a:solidFill>
                <a:effectLst>
                  <a:outerShdw blurRad="38100" dist="38100" dir="2700000" algn="tl">
                    <a:srgbClr val="000000">
                      <a:alpha val="43137"/>
                    </a:srgbClr>
                  </a:outerShdw>
                </a:effectLst>
                <a:cs typeface="Times New Roman" pitchFamily="18" charset="0"/>
              </a:rPr>
              <a:t>th</a:t>
            </a:r>
            <a:r>
              <a:rPr lang="en-US" sz="3600" dirty="0">
                <a:solidFill>
                  <a:srgbClr val="FFFFCC"/>
                </a:solidFill>
                <a:effectLst>
                  <a:outerShdw blurRad="38100" dist="38100" dir="2700000" algn="tl">
                    <a:srgbClr val="000000">
                      <a:alpha val="43137"/>
                    </a:srgbClr>
                  </a:outerShdw>
                </a:effectLst>
                <a:cs typeface="Times New Roman" pitchFamily="18" charset="0"/>
              </a:rPr>
              <a:t> judgment releases 1</a:t>
            </a:r>
            <a:r>
              <a:rPr lang="en-US" sz="3600" baseline="30000" dirty="0">
                <a:solidFill>
                  <a:srgbClr val="FFFFCC"/>
                </a:solidFill>
                <a:effectLst>
                  <a:outerShdw blurRad="38100" dist="38100" dir="2700000" algn="tl">
                    <a:srgbClr val="000000">
                      <a:alpha val="43137"/>
                    </a:srgbClr>
                  </a:outerShdw>
                </a:effectLst>
                <a:cs typeface="Times New Roman" pitchFamily="18" charset="0"/>
              </a:rPr>
              <a:t>st</a:t>
            </a:r>
            <a:r>
              <a:rPr lang="en-US" sz="3600" dirty="0">
                <a:solidFill>
                  <a:srgbClr val="FFFFCC"/>
                </a:solidFill>
                <a:effectLst>
                  <a:outerShdw blurRad="38100" dist="38100" dir="2700000" algn="tl">
                    <a:srgbClr val="000000">
                      <a:alpha val="43137"/>
                    </a:srgbClr>
                  </a:outerShdw>
                </a:effectLst>
                <a:cs typeface="Times New Roman" pitchFamily="18" charset="0"/>
              </a:rPr>
              <a:t> in next series</a:t>
            </a:r>
          </a:p>
          <a:p>
            <a:pPr algn="ctr" eaLnBrk="1" hangingPunct="1">
              <a:buFont typeface="Wingdings" pitchFamily="2" charset="2"/>
              <a:buNone/>
              <a:defRPr/>
            </a:pPr>
            <a:endParaRPr lang="en-US" dirty="0">
              <a:solidFill>
                <a:srgbClr val="FFFF00"/>
              </a:solidFill>
              <a:effectLst>
                <a:outerShdw blurRad="38100" dist="38100" dir="2700000" algn="tl">
                  <a:srgbClr val="000000">
                    <a:alpha val="43137"/>
                  </a:srgbClr>
                </a:outerShdw>
              </a:effectLst>
              <a:cs typeface="Times New Roman" pitchFamily="18" charset="0"/>
            </a:endParaRPr>
          </a:p>
          <a:p>
            <a:pPr eaLnBrk="1" hangingPunct="1">
              <a:buFont typeface="Wingdings" pitchFamily="2" charset="2"/>
              <a:buNone/>
              <a:defRPr/>
            </a:pPr>
            <a:r>
              <a:rPr lang="en-US" dirty="0">
                <a:effectLst>
                  <a:outerShdw blurRad="38100" dist="38100" dir="2700000" algn="tl">
                    <a:srgbClr val="000000">
                      <a:alpha val="43137"/>
                    </a:srgbClr>
                  </a:outerShdw>
                </a:effectLst>
                <a:cs typeface="Times New Roman" pitchFamily="18" charset="0"/>
              </a:rPr>
              <a:t>Seals: 1 2 3 4 5 6 </a:t>
            </a:r>
            <a:r>
              <a:rPr lang="en-US" b="1" dirty="0">
                <a:solidFill>
                  <a:srgbClr val="FFFF00"/>
                </a:solidFill>
                <a:effectLst>
                  <a:outerShdw blurRad="38100" dist="38100" dir="2700000" algn="tl">
                    <a:srgbClr val="000000">
                      <a:alpha val="43137"/>
                    </a:srgbClr>
                  </a:outerShdw>
                </a:effectLst>
                <a:cs typeface="Times New Roman" pitchFamily="18" charset="0"/>
              </a:rPr>
              <a:t>7 </a:t>
            </a:r>
            <a:endParaRPr lang="en-US" b="1" u="sng" dirty="0">
              <a:solidFill>
                <a:srgbClr val="FFFF00"/>
              </a:solidFill>
              <a:effectLst>
                <a:outerShdw blurRad="38100" dist="38100" dir="2700000" algn="tl">
                  <a:srgbClr val="000000">
                    <a:alpha val="43137"/>
                  </a:srgbClr>
                </a:outerShdw>
              </a:effectLst>
              <a:cs typeface="Times New Roman" pitchFamily="18" charset="0"/>
            </a:endParaRPr>
          </a:p>
          <a:p>
            <a:pPr eaLnBrk="1" hangingPunct="1">
              <a:buFont typeface="Wingdings" pitchFamily="2" charset="2"/>
              <a:buNone/>
              <a:defRPr/>
            </a:pPr>
            <a:r>
              <a:rPr lang="en-US" dirty="0">
                <a:effectLst>
                  <a:outerShdw blurRad="38100" dist="38100" dir="2700000" algn="tl">
                    <a:srgbClr val="000000">
                      <a:alpha val="43137"/>
                    </a:srgbClr>
                  </a:outerShdw>
                </a:effectLst>
                <a:cs typeface="Times New Roman" pitchFamily="18" charset="0"/>
              </a:rPr>
              <a:t>           Trumpets: </a:t>
            </a:r>
            <a:r>
              <a:rPr lang="en-US" b="1" dirty="0">
                <a:solidFill>
                  <a:srgbClr val="FFFF00"/>
                </a:solidFill>
                <a:effectLst>
                  <a:outerShdw blurRad="38100" dist="38100" dir="2700000" algn="tl">
                    <a:srgbClr val="000000">
                      <a:alpha val="43137"/>
                    </a:srgbClr>
                  </a:outerShdw>
                </a:effectLst>
                <a:cs typeface="Times New Roman" pitchFamily="18" charset="0"/>
              </a:rPr>
              <a:t>1</a:t>
            </a:r>
            <a:r>
              <a:rPr lang="en-US" b="1" dirty="0">
                <a:effectLst>
                  <a:outerShdw blurRad="38100" dist="38100" dir="2700000" algn="tl">
                    <a:srgbClr val="000000">
                      <a:alpha val="43137"/>
                    </a:srgbClr>
                  </a:outerShdw>
                </a:effectLst>
                <a:cs typeface="Times New Roman" pitchFamily="18" charset="0"/>
              </a:rPr>
              <a:t> </a:t>
            </a:r>
            <a:r>
              <a:rPr lang="en-US" dirty="0">
                <a:effectLst>
                  <a:outerShdw blurRad="38100" dist="38100" dir="2700000" algn="tl">
                    <a:srgbClr val="000000">
                      <a:alpha val="43137"/>
                    </a:srgbClr>
                  </a:outerShdw>
                </a:effectLst>
                <a:cs typeface="Times New Roman" pitchFamily="18" charset="0"/>
              </a:rPr>
              <a:t>2 3 4 5 6 </a:t>
            </a:r>
            <a:r>
              <a:rPr lang="en-US" b="1" dirty="0">
                <a:solidFill>
                  <a:srgbClr val="FFFF00"/>
                </a:solidFill>
                <a:effectLst>
                  <a:outerShdw blurRad="38100" dist="38100" dir="2700000" algn="tl">
                    <a:srgbClr val="000000">
                      <a:alpha val="43137"/>
                    </a:srgbClr>
                  </a:outerShdw>
                </a:effectLst>
                <a:cs typeface="Times New Roman" pitchFamily="18" charset="0"/>
              </a:rPr>
              <a:t>7</a:t>
            </a:r>
            <a:endParaRPr lang="en-US" b="1" u="sng" dirty="0">
              <a:solidFill>
                <a:srgbClr val="FFFF00"/>
              </a:solidFill>
              <a:effectLst>
                <a:outerShdw blurRad="38100" dist="38100" dir="2700000" algn="tl">
                  <a:srgbClr val="000000">
                    <a:alpha val="43137"/>
                  </a:srgbClr>
                </a:outerShdw>
              </a:effectLst>
              <a:cs typeface="Times New Roman" pitchFamily="18" charset="0"/>
            </a:endParaRPr>
          </a:p>
          <a:p>
            <a:pPr eaLnBrk="1" hangingPunct="1">
              <a:buFont typeface="Wingdings" pitchFamily="2" charset="2"/>
              <a:buNone/>
              <a:defRPr/>
            </a:pPr>
            <a:r>
              <a:rPr lang="en-US" b="1" dirty="0">
                <a:effectLst>
                  <a:outerShdw blurRad="38100" dist="38100" dir="2700000" algn="tl">
                    <a:srgbClr val="000000">
                      <a:alpha val="43137"/>
                    </a:srgbClr>
                  </a:outerShdw>
                </a:effectLst>
                <a:cs typeface="Times New Roman" pitchFamily="18" charset="0"/>
              </a:rPr>
              <a:t>                                     </a:t>
            </a:r>
            <a:r>
              <a:rPr lang="en-US" dirty="0">
                <a:effectLst>
                  <a:outerShdw blurRad="38100" dist="38100" dir="2700000" algn="tl">
                    <a:srgbClr val="000000">
                      <a:alpha val="43137"/>
                    </a:srgbClr>
                  </a:outerShdw>
                </a:effectLst>
                <a:cs typeface="Times New Roman" pitchFamily="18" charset="0"/>
              </a:rPr>
              <a:t>Bowls: </a:t>
            </a:r>
            <a:r>
              <a:rPr lang="en-US" b="1" dirty="0">
                <a:solidFill>
                  <a:srgbClr val="FFFF00"/>
                </a:solidFill>
                <a:effectLst>
                  <a:outerShdw blurRad="38100" dist="38100" dir="2700000" algn="tl">
                    <a:srgbClr val="000000">
                      <a:alpha val="43137"/>
                    </a:srgbClr>
                  </a:outerShdw>
                </a:effectLst>
                <a:cs typeface="Times New Roman" pitchFamily="18" charset="0"/>
              </a:rPr>
              <a:t>1</a:t>
            </a:r>
            <a:r>
              <a:rPr lang="en-US" dirty="0">
                <a:effectLst>
                  <a:outerShdw blurRad="38100" dist="38100" dir="2700000" algn="tl">
                    <a:srgbClr val="000000">
                      <a:alpha val="43137"/>
                    </a:srgbClr>
                  </a:outerShdw>
                </a:effectLst>
                <a:cs typeface="Times New Roman" pitchFamily="18" charset="0"/>
              </a:rPr>
              <a:t> 2 3 4 5 6 7</a:t>
            </a:r>
            <a:r>
              <a:rPr lang="en-US" dirty="0">
                <a:effectLst>
                  <a:outerShdw blurRad="38100" dist="38100" dir="2700000" algn="tl">
                    <a:srgbClr val="000000">
                      <a:alpha val="43137"/>
                    </a:srgbClr>
                  </a:outerShdw>
                </a:effectLst>
              </a:rPr>
              <a:t> </a:t>
            </a:r>
          </a:p>
        </p:txBody>
      </p:sp>
      <p:pic>
        <p:nvPicPr>
          <p:cNvPr id="2" name="Picture 1">
            <a:extLst>
              <a:ext uri="{FF2B5EF4-FFF2-40B4-BE49-F238E27FC236}">
                <a16:creationId xmlns:a16="http://schemas.microsoft.com/office/drawing/2014/main" id="{7D32B1D0-FE3F-4748-A3CE-794E4CE857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70314" y="4724400"/>
            <a:ext cx="2203373" cy="1828800"/>
          </a:xfrm>
          <a:prstGeom prst="roundRect">
            <a:avLst/>
          </a:prstGeom>
          <a:scene3d>
            <a:camera prst="orthographicFront"/>
            <a:lightRig rig="threePt" dir="t"/>
          </a:scene3d>
          <a:sp3d>
            <a:bevelT w="114300" prst="artDeco"/>
          </a:sp3d>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00065"/>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Seal &amp; 1</a:t>
            </a:r>
            <a:r>
              <a:rPr lang="en-US" altLang="en-US" sz="3600" baseline="30000" dirty="0">
                <a:effectLst>
                  <a:outerShdw blurRad="38100" dist="38100" dir="2700000" algn="tl">
                    <a:srgbClr val="000000">
                      <a:alpha val="43137"/>
                    </a:srgbClr>
                  </a:outerShdw>
                </a:effectLst>
                <a:cs typeface="Calibri" panose="020F0502020204030204" pitchFamily="34" charset="0"/>
              </a:rPr>
              <a:t>st</a:t>
            </a:r>
            <a:r>
              <a:rPr lang="en-US" altLang="en-US" sz="3600" dirty="0">
                <a:effectLst>
                  <a:outerShdw blurRad="38100" dist="38100" dir="2700000" algn="tl">
                    <a:srgbClr val="000000">
                      <a:alpha val="43137"/>
                    </a:srgbClr>
                  </a:outerShdw>
                </a:effectLst>
                <a:cs typeface="Calibri" panose="020F0502020204030204" pitchFamily="34" charset="0"/>
              </a:rPr>
              <a:t> Six Trumpets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8‒9)</a:t>
            </a:r>
          </a:p>
        </p:txBody>
      </p:sp>
      <p:sp>
        <p:nvSpPr>
          <p:cNvPr id="77827" name="Content Placeholder 2"/>
          <p:cNvSpPr>
            <a:spLocks noGrp="1"/>
          </p:cNvSpPr>
          <p:nvPr>
            <p:ph idx="1"/>
          </p:nvPr>
        </p:nvSpPr>
        <p:spPr>
          <a:xfrm>
            <a:off x="548711" y="1588889"/>
            <a:ext cx="8046578"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Seal (8:1-6) – Trumpet preparation</a:t>
            </a:r>
          </a:p>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1</a:t>
            </a:r>
            <a:r>
              <a:rPr lang="en-US" sz="2800" b="1" u="sng" baseline="30000" dirty="0">
                <a:solidFill>
                  <a:srgbClr val="FFFFCC"/>
                </a:solidFill>
                <a:effectLst>
                  <a:outerShdw blurRad="38100" dist="38100" dir="2700000" algn="tl">
                    <a:srgbClr val="000000">
                      <a:alpha val="43137"/>
                    </a:srgbClr>
                  </a:outerShdw>
                </a:effectLst>
                <a:cs typeface="Calibri" panose="020F0502020204030204" pitchFamily="34" charset="0"/>
              </a:rPr>
              <a:t>st</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 Trumpet (8:7) – 1/3 vegetation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Trumpet (8:8-9) – 1/3 ocean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Trumpet (8:10-11) – 1/3 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(8:12-13) – 1/3 luminaries darkened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(9:1-12) – Demons released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(9:13-21) – 1/3 humanity destroyed</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29133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00065"/>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Seal &amp; 1</a:t>
            </a:r>
            <a:r>
              <a:rPr lang="en-US" altLang="en-US" sz="3600" baseline="30000" dirty="0">
                <a:effectLst>
                  <a:outerShdw blurRad="38100" dist="38100" dir="2700000" algn="tl">
                    <a:srgbClr val="000000">
                      <a:alpha val="43137"/>
                    </a:srgbClr>
                  </a:outerShdw>
                </a:effectLst>
                <a:cs typeface="Calibri" panose="020F0502020204030204" pitchFamily="34" charset="0"/>
              </a:rPr>
              <a:t>st</a:t>
            </a:r>
            <a:r>
              <a:rPr lang="en-US" altLang="en-US" sz="3600" dirty="0">
                <a:effectLst>
                  <a:outerShdw blurRad="38100" dist="38100" dir="2700000" algn="tl">
                    <a:srgbClr val="000000">
                      <a:alpha val="43137"/>
                    </a:srgbClr>
                  </a:outerShdw>
                </a:effectLst>
                <a:cs typeface="Calibri" panose="020F0502020204030204" pitchFamily="34" charset="0"/>
              </a:rPr>
              <a:t> Six Trumpets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8‒9)</a:t>
            </a:r>
          </a:p>
        </p:txBody>
      </p:sp>
      <p:sp>
        <p:nvSpPr>
          <p:cNvPr id="77827" name="Content Placeholder 2"/>
          <p:cNvSpPr>
            <a:spLocks noGrp="1"/>
          </p:cNvSpPr>
          <p:nvPr>
            <p:ph idx="1"/>
          </p:nvPr>
        </p:nvSpPr>
        <p:spPr>
          <a:xfrm>
            <a:off x="548711" y="1588889"/>
            <a:ext cx="8046578"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Seal (8:1-6) – Trumpet preparation</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Trumpet (8:7) – 1/3 vegetation destroyed</a:t>
            </a:r>
          </a:p>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2</a:t>
            </a:r>
            <a:r>
              <a:rPr lang="en-US" sz="2800" b="1" u="sng" baseline="30000" dirty="0">
                <a:solidFill>
                  <a:srgbClr val="FFFFCC"/>
                </a:solidFill>
                <a:effectLst>
                  <a:outerShdw blurRad="38100" dist="38100" dir="2700000" algn="tl">
                    <a:srgbClr val="000000">
                      <a:alpha val="43137"/>
                    </a:srgbClr>
                  </a:outerShdw>
                </a:effectLst>
                <a:cs typeface="Calibri" panose="020F0502020204030204" pitchFamily="34" charset="0"/>
              </a:rPr>
              <a:t>nd</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 Trumpet (8:8-9) – 1/3 ocean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Trumpet (8:10-11) – 1/3 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(8:12-13) – 1/3 luminaries darkened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(9:1-12) – Demons released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(9:13-21) – 1/3 humanity destroyed</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68502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00065"/>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Seal &amp; 1</a:t>
            </a:r>
            <a:r>
              <a:rPr lang="en-US" altLang="en-US" sz="3600" baseline="30000" dirty="0">
                <a:effectLst>
                  <a:outerShdw blurRad="38100" dist="38100" dir="2700000" algn="tl">
                    <a:srgbClr val="000000">
                      <a:alpha val="43137"/>
                    </a:srgbClr>
                  </a:outerShdw>
                </a:effectLst>
                <a:cs typeface="Calibri" panose="020F0502020204030204" pitchFamily="34" charset="0"/>
              </a:rPr>
              <a:t>st</a:t>
            </a:r>
            <a:r>
              <a:rPr lang="en-US" altLang="en-US" sz="3600" dirty="0">
                <a:effectLst>
                  <a:outerShdw blurRad="38100" dist="38100" dir="2700000" algn="tl">
                    <a:srgbClr val="000000">
                      <a:alpha val="43137"/>
                    </a:srgbClr>
                  </a:outerShdw>
                </a:effectLst>
                <a:cs typeface="Calibri" panose="020F0502020204030204" pitchFamily="34" charset="0"/>
              </a:rPr>
              <a:t> Six Trumpets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8‒9)</a:t>
            </a:r>
          </a:p>
        </p:txBody>
      </p:sp>
      <p:sp>
        <p:nvSpPr>
          <p:cNvPr id="77827" name="Content Placeholder 2"/>
          <p:cNvSpPr>
            <a:spLocks noGrp="1"/>
          </p:cNvSpPr>
          <p:nvPr>
            <p:ph idx="1"/>
          </p:nvPr>
        </p:nvSpPr>
        <p:spPr>
          <a:xfrm>
            <a:off x="548711" y="1588889"/>
            <a:ext cx="8046578"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Seal (8:1-6) – Trumpet preparation</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Trumpet (8:7) – 1/3 vegetation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Trumpet (8:8-9) – 1/3 ocean destroyed</a:t>
            </a:r>
          </a:p>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3</a:t>
            </a:r>
            <a:r>
              <a:rPr lang="en-US" sz="2800" b="1" u="sng" baseline="30000" dirty="0">
                <a:solidFill>
                  <a:srgbClr val="FFFFCC"/>
                </a:solidFill>
                <a:effectLst>
                  <a:outerShdw blurRad="38100" dist="38100" dir="2700000" algn="tl">
                    <a:srgbClr val="000000">
                      <a:alpha val="43137"/>
                    </a:srgbClr>
                  </a:outerShdw>
                </a:effectLst>
                <a:cs typeface="Calibri" panose="020F0502020204030204" pitchFamily="34" charset="0"/>
              </a:rPr>
              <a:t>rd</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 Trumpet (8:10-11) – 1/3 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(8:12-13) – 1/3 luminaries darkened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(9:1-12) – Demons released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(9:13-21) – 1/3 humanity destroyed</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60233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00065"/>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Seal &amp; 1</a:t>
            </a:r>
            <a:r>
              <a:rPr lang="en-US" altLang="en-US" sz="3600" baseline="30000" dirty="0">
                <a:effectLst>
                  <a:outerShdw blurRad="38100" dist="38100" dir="2700000" algn="tl">
                    <a:srgbClr val="000000">
                      <a:alpha val="43137"/>
                    </a:srgbClr>
                  </a:outerShdw>
                </a:effectLst>
                <a:cs typeface="Calibri" panose="020F0502020204030204" pitchFamily="34" charset="0"/>
              </a:rPr>
              <a:t>st</a:t>
            </a:r>
            <a:r>
              <a:rPr lang="en-US" altLang="en-US" sz="3600" dirty="0">
                <a:effectLst>
                  <a:outerShdw blurRad="38100" dist="38100" dir="2700000" algn="tl">
                    <a:srgbClr val="000000">
                      <a:alpha val="43137"/>
                    </a:srgbClr>
                  </a:outerShdw>
                </a:effectLst>
                <a:cs typeface="Calibri" panose="020F0502020204030204" pitchFamily="34" charset="0"/>
              </a:rPr>
              <a:t> Six Trumpets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8‒9)</a:t>
            </a:r>
          </a:p>
        </p:txBody>
      </p:sp>
      <p:sp>
        <p:nvSpPr>
          <p:cNvPr id="77827" name="Content Placeholder 2"/>
          <p:cNvSpPr>
            <a:spLocks noGrp="1"/>
          </p:cNvSpPr>
          <p:nvPr>
            <p:ph idx="1"/>
          </p:nvPr>
        </p:nvSpPr>
        <p:spPr>
          <a:xfrm>
            <a:off x="548711" y="1588889"/>
            <a:ext cx="8046578"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Seal (8:1-6) – Trumpet preparation</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Trumpet (8:7) – 1/3 vegetation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Trumpet (8:8-9) – 1/3 ocean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Trumpet (8:10-11) – 1/3 water destroyed </a:t>
            </a:r>
          </a:p>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4</a:t>
            </a:r>
            <a:r>
              <a:rPr lang="en-US" sz="2800" b="1" u="sng" baseline="30000" dirty="0">
                <a:solidFill>
                  <a:srgbClr val="FFFFCC"/>
                </a:solidFill>
                <a:effectLst>
                  <a:outerShdw blurRad="38100" dist="38100" dir="2700000" algn="tl">
                    <a:srgbClr val="000000">
                      <a:alpha val="43137"/>
                    </a:srgbClr>
                  </a:outerShdw>
                </a:effectLst>
                <a:cs typeface="Calibri" panose="020F0502020204030204" pitchFamily="34" charset="0"/>
              </a:rPr>
              <a:t>th</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 Trumpet (8:12-13) – 1/3 luminaries darkened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(9:1-12) – Demons released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(9:13-21) – 1/3 humanity destroyed</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082102"/>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19602</TotalTime>
  <Words>1610</Words>
  <Application>Microsoft Office PowerPoint</Application>
  <PresentationFormat>On-screen Show (4:3)</PresentationFormat>
  <Paragraphs>247</Paragraphs>
  <Slides>42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Calibri</vt:lpstr>
      <vt:lpstr>Times New Roman</vt:lpstr>
      <vt:lpstr>Wingdings</vt:lpstr>
      <vt:lpstr>Azure</vt:lpstr>
      <vt:lpstr>PowerPoint Presentation</vt:lpstr>
      <vt:lpstr>PowerPoint Presentation</vt:lpstr>
      <vt:lpstr>7th Seal &amp; 1st Six Trumpets (Revelation 8‒9)</vt:lpstr>
      <vt:lpstr>7th Seal &amp; 1st Six Trumpets (Revelation 8‒9)</vt:lpstr>
      <vt:lpstr>Telescoping</vt:lpstr>
      <vt:lpstr>7th Seal &amp; 1st Six Trumpets (Revelation 8‒9)</vt:lpstr>
      <vt:lpstr>7th Seal &amp; 1st Six Trumpets (Revelation 8‒9)</vt:lpstr>
      <vt:lpstr>7th Seal &amp; 1st Six Trumpets (Revelation 8‒9)</vt:lpstr>
      <vt:lpstr>7th Seal &amp; 1st Six Trumpets (Revelation 8‒9)</vt:lpstr>
      <vt:lpstr>7th Seal &amp; 1st Six Trumpets (Revelation 8‒9)</vt:lpstr>
      <vt:lpstr>6. 5th Trumpet (Rev. 9:1-12)</vt:lpstr>
      <vt:lpstr>6. 5th Trumpet (Rev. 9:1-12)</vt:lpstr>
      <vt:lpstr>6. 5th Trumpet (Rev. 9:1-12)</vt:lpstr>
      <vt:lpstr>6. 5th Trumpet (Rev. 9:1-12)</vt:lpstr>
      <vt:lpstr>PowerPoint Presentation</vt:lpstr>
      <vt:lpstr>PowerPoint Presentation</vt:lpstr>
      <vt:lpstr>6. 5th Trumpet (Rev. 9:1-12)</vt:lpstr>
      <vt:lpstr>6. 5th Trumpet (Rev. 9:1-12)</vt:lpstr>
      <vt:lpstr>6. 5th Trumpet (Rev. 9:1-12)</vt:lpstr>
      <vt:lpstr>6. 5th Trumpet (Rev. 9:1-12)</vt:lpstr>
      <vt:lpstr>Recapitulation</vt:lpstr>
      <vt:lpstr>Telescoping</vt:lpstr>
      <vt:lpstr>7th Seal &amp; 1st Six Trumpets (Revelation 8‒9)</vt:lpstr>
      <vt:lpstr>PowerPoint Presentation</vt:lpstr>
      <vt:lpstr>7. 6th Trumpet  (Rev. 9:13-21)</vt:lpstr>
      <vt:lpstr>7. 6th Trumpet  (Rev. 9:13-21)</vt:lpstr>
      <vt:lpstr>PowerPoint Presentation</vt:lpstr>
      <vt:lpstr>PowerPoint Presentation</vt:lpstr>
      <vt:lpstr>PowerPoint Presentation</vt:lpstr>
      <vt:lpstr>East = Babylon</vt:lpstr>
      <vt:lpstr>PowerPoint Presentation</vt:lpstr>
      <vt:lpstr>PowerPoint Presentation</vt:lpstr>
      <vt:lpstr>7. 6th Trumpet  (Rev. 9:13-21)</vt:lpstr>
      <vt:lpstr>PowerPoint Presentation</vt:lpstr>
      <vt:lpstr>7. 6th Trumpet  (Rev. 9:13-21)</vt:lpstr>
      <vt:lpstr>7. 6th Trumpet  (Rev. 9:13-21)</vt:lpstr>
      <vt:lpstr>7. 6th Trumpet  (Rev. 9:13-21)</vt:lpstr>
      <vt:lpstr>PowerPoint Presentation</vt:lpstr>
      <vt:lpstr>PowerPoint Presentation</vt:lpstr>
      <vt:lpstr>Conclusion</vt:lpstr>
      <vt:lpstr>7th Seal &amp; 1st Six Trumpets (Revelation 8‒9)</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16-Revelation-6v9-17</dc:title>
  <dc:subject>Revelation</dc:subject>
  <dc:creator>A. Woods</dc:creator>
  <dc:description>Modified by Jim McGowan</dc:description>
  <cp:lastModifiedBy>Jim McGowan</cp:lastModifiedBy>
  <cp:revision>2070</cp:revision>
  <cp:lastPrinted>2019-01-24T17:00:53Z</cp:lastPrinted>
  <dcterms:created xsi:type="dcterms:W3CDTF">2009-03-17T12:21:13Z</dcterms:created>
  <dcterms:modified xsi:type="dcterms:W3CDTF">2019-02-17T00:18:29Z</dcterms:modified>
</cp:coreProperties>
</file>