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0"/>
  </p:notesMasterIdLst>
  <p:handoutMasterIdLst>
    <p:handoutMasterId r:id="rId71"/>
  </p:handoutMasterIdLst>
  <p:sldIdLst>
    <p:sldId id="2781" r:id="rId2"/>
    <p:sldId id="4232" r:id="rId3"/>
    <p:sldId id="4207" r:id="rId4"/>
    <p:sldId id="4492" r:id="rId5"/>
    <p:sldId id="4447" r:id="rId6"/>
    <p:sldId id="4501" r:id="rId7"/>
    <p:sldId id="4495" r:id="rId8"/>
    <p:sldId id="4503" r:id="rId9"/>
    <p:sldId id="4518" r:id="rId10"/>
    <p:sldId id="4531" r:id="rId11"/>
    <p:sldId id="4730" r:id="rId12"/>
    <p:sldId id="4729" r:id="rId13"/>
    <p:sldId id="4374" r:id="rId14"/>
    <p:sldId id="4731" r:id="rId15"/>
    <p:sldId id="4732" r:id="rId16"/>
    <p:sldId id="4737" r:id="rId17"/>
    <p:sldId id="4762" r:id="rId18"/>
    <p:sldId id="4787" r:id="rId19"/>
    <p:sldId id="4738" r:id="rId20"/>
    <p:sldId id="4739" r:id="rId21"/>
    <p:sldId id="4740" r:id="rId22"/>
    <p:sldId id="3100" r:id="rId23"/>
    <p:sldId id="4741" r:id="rId24"/>
    <p:sldId id="4745" r:id="rId25"/>
    <p:sldId id="4748" r:id="rId26"/>
    <p:sldId id="4749" r:id="rId27"/>
    <p:sldId id="4750" r:id="rId28"/>
    <p:sldId id="4751" r:id="rId29"/>
    <p:sldId id="4723" r:id="rId30"/>
    <p:sldId id="4742" r:id="rId31"/>
    <p:sldId id="4743" r:id="rId32"/>
    <p:sldId id="2930" r:id="rId33"/>
    <p:sldId id="4701" r:id="rId34"/>
    <p:sldId id="4744" r:id="rId35"/>
    <p:sldId id="4767" r:id="rId36"/>
    <p:sldId id="3089" r:id="rId37"/>
    <p:sldId id="3091" r:id="rId38"/>
    <p:sldId id="4768" r:id="rId39"/>
    <p:sldId id="4769" r:id="rId40"/>
    <p:sldId id="4770" r:id="rId41"/>
    <p:sldId id="4788" r:id="rId42"/>
    <p:sldId id="453" r:id="rId43"/>
    <p:sldId id="452" r:id="rId44"/>
    <p:sldId id="879" r:id="rId45"/>
    <p:sldId id="880" r:id="rId46"/>
    <p:sldId id="4771" r:id="rId47"/>
    <p:sldId id="4772" r:id="rId48"/>
    <p:sldId id="876" r:id="rId49"/>
    <p:sldId id="930" r:id="rId50"/>
    <p:sldId id="865" r:id="rId51"/>
    <p:sldId id="869" r:id="rId52"/>
    <p:sldId id="868" r:id="rId53"/>
    <p:sldId id="4773" r:id="rId54"/>
    <p:sldId id="4774" r:id="rId55"/>
    <p:sldId id="4775" r:id="rId56"/>
    <p:sldId id="4776" r:id="rId57"/>
    <p:sldId id="4777" r:id="rId58"/>
    <p:sldId id="4778" r:id="rId59"/>
    <p:sldId id="4780" r:id="rId60"/>
    <p:sldId id="4779" r:id="rId61"/>
    <p:sldId id="4781" r:id="rId62"/>
    <p:sldId id="4782" r:id="rId63"/>
    <p:sldId id="4783" r:id="rId64"/>
    <p:sldId id="4784" r:id="rId65"/>
    <p:sldId id="4785" r:id="rId66"/>
    <p:sldId id="4760" r:id="rId67"/>
    <p:sldId id="4758" r:id="rId68"/>
    <p:sldId id="4759" r:id="rId69"/>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000066"/>
    <a:srgbClr val="A50021"/>
    <a:srgbClr val="990099"/>
    <a:srgbClr val="006600"/>
    <a:srgbClr val="FF9900"/>
    <a:srgbClr val="00CC00"/>
    <a:srgbClr val="A6A6A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1" autoAdjust="0"/>
    <p:restoredTop sz="93083" autoAdjust="0"/>
  </p:normalViewPr>
  <p:slideViewPr>
    <p:cSldViewPr>
      <p:cViewPr>
        <p:scale>
          <a:sx n="100" d="100"/>
          <a:sy n="100" d="100"/>
        </p:scale>
        <p:origin x="1356" y="46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1/16/2019</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3"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a:t>
            </a:r>
            <a:r>
              <a:rPr lang="en-US" dirty="0" err="1">
                <a:latin typeface="Calibri" panose="020F0502020204030204" pitchFamily="34" charset="0"/>
                <a:cs typeface="Calibri" panose="020F0502020204030204" pitchFamily="34" charset="0"/>
              </a:rPr>
              <a:t>BIble</a:t>
            </a:r>
            <a:r>
              <a:rPr lang="en-US" dirty="0">
                <a:latin typeface="Calibri" panose="020F0502020204030204" pitchFamily="34" charset="0"/>
                <a:cs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6:14:03.757"/>
    </inkml:context>
    <inkml:brush xml:id="br0">
      <inkml:brushProperty name="width" value="0.025" units="cm"/>
      <inkml:brushProperty name="height" value="0.025" units="cm"/>
    </inkml:brush>
  </inkml:definitions>
  <inkml:trace contextRef="#ctx0" brushRef="#br0">19872 11085 6144,'-33'0'2272,"33"0"-1216,-34 0-960,34 0 480,0 0-352,0 0-64,0 0-1024,0 0-448,0 0-1312,17 0-576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6:14:03.922"/>
    </inkml:context>
    <inkml:brush xml:id="br0">
      <inkml:brushProperty name="width" value="0.025" units="cm"/>
      <inkml:brushProperty name="height" value="0.025" units="cm"/>
    </inkml:brush>
  </inkml:definitions>
  <inkml:trace contextRef="#ctx0" brushRef="#br0">19906 11051 3328,'0'33'1312,"0"-33"-704,33 0-2112,-33 0-448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6:14:04.789"/>
    </inkml:context>
    <inkml:brush xml:id="br0">
      <inkml:brushProperty name="width" value="0.025" units="cm"/>
      <inkml:brushProperty name="height" value="0.025" units="cm"/>
    </inkml:brush>
  </inkml:definitions>
  <inkml:trace contextRef="#ctx0" brushRef="#br0">19939 11484 5376,'-17'0'2112,"17"-17"-1152,0 0-3296,0 17-704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6:14:04.960"/>
    </inkml:context>
    <inkml:brush xml:id="br0">
      <inkml:brushProperty name="width" value="0.025" units="cm"/>
      <inkml:brushProperty name="height" value="0.025" units="cm"/>
    </inkml:brush>
  </inkml:definitions>
  <inkml:trace contextRef="#ctx0" brushRef="#br0">20171 11301 7296,'-17'-17'2720,"17"17"-1472,17 0-1952,0 0 256,-1-17-2496,1 0-992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1" y="0"/>
            <a:ext cx="3170763"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r>
              <a:rPr lang="en-US"/>
              <a:t>1/16/2019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09" tIns="50504" rIns="101009" bIns="50504" rtlCol="0" anchor="ctr"/>
          <a:lstStyle/>
          <a:p>
            <a:pPr lvl="0"/>
            <a:endParaRPr lang="en-US" noProof="0" dirty="0"/>
          </a:p>
        </p:txBody>
      </p:sp>
      <p:sp>
        <p:nvSpPr>
          <p:cNvPr id="5" name="Notes Placeholder 4"/>
          <p:cNvSpPr>
            <a:spLocks noGrp="1"/>
          </p:cNvSpPr>
          <p:nvPr>
            <p:ph type="body" sz="quarter" idx="3"/>
          </p:nvPr>
        </p:nvSpPr>
        <p:spPr bwMode="auto">
          <a:xfrm>
            <a:off x="732366" y="4561228"/>
            <a:ext cx="5850473" cy="4318573"/>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bwMode="auto">
          <a:xfrm>
            <a:off x="3" y="9120813"/>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1" y="9120813"/>
            <a:ext cx="3170763"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917">
              <a:defRPr>
                <a:solidFill>
                  <a:schemeClr val="tx1"/>
                </a:solidFill>
                <a:latin typeface="Arial" panose="020B0604020202020204" pitchFamily="34" charset="0"/>
                <a:cs typeface="Arial" panose="020B0604020202020204" pitchFamily="34" charset="0"/>
              </a:defRPr>
            </a:lvl1pPr>
            <a:lvl2pPr marL="776602" indent="-298693" defTabSz="1008917">
              <a:defRPr>
                <a:solidFill>
                  <a:schemeClr val="tx1"/>
                </a:solidFill>
                <a:latin typeface="Arial" panose="020B0604020202020204" pitchFamily="34" charset="0"/>
                <a:cs typeface="Arial" panose="020B0604020202020204" pitchFamily="34" charset="0"/>
              </a:defRPr>
            </a:lvl2pPr>
            <a:lvl3pPr marL="1194770" indent="-238953" defTabSz="1008917">
              <a:defRPr>
                <a:solidFill>
                  <a:schemeClr val="tx1"/>
                </a:solidFill>
                <a:latin typeface="Arial" panose="020B0604020202020204" pitchFamily="34" charset="0"/>
                <a:cs typeface="Arial" panose="020B0604020202020204" pitchFamily="34" charset="0"/>
              </a:defRPr>
            </a:lvl3pPr>
            <a:lvl4pPr marL="1672678" indent="-238953" defTabSz="1008917">
              <a:defRPr>
                <a:solidFill>
                  <a:schemeClr val="tx1"/>
                </a:solidFill>
                <a:latin typeface="Arial" panose="020B0604020202020204" pitchFamily="34" charset="0"/>
                <a:cs typeface="Arial" panose="020B0604020202020204" pitchFamily="34" charset="0"/>
              </a:defRPr>
            </a:lvl4pPr>
            <a:lvl5pPr marL="2150586" indent="-238953" defTabSz="1008917">
              <a:defRPr>
                <a:solidFill>
                  <a:schemeClr val="tx1"/>
                </a:solidFill>
                <a:latin typeface="Arial" panose="020B0604020202020204" pitchFamily="34" charset="0"/>
                <a:cs typeface="Arial" panose="020B0604020202020204" pitchFamily="34" charset="0"/>
              </a:defRPr>
            </a:lvl5pPr>
            <a:lvl6pPr marL="2628494"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403"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31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22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307">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307">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1/16/2019</a:t>
            </a:r>
            <a:endParaRPr lang="en-US" dirty="0"/>
          </a:p>
        </p:txBody>
      </p:sp>
    </p:spTree>
    <p:extLst>
      <p:ext uri="{BB962C8B-B14F-4D97-AF65-F5344CB8AC3E}">
        <p14:creationId xmlns:p14="http://schemas.microsoft.com/office/powerpoint/2010/main" val="2459694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1/16/2019</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13</a:t>
            </a:fld>
            <a:endParaRPr lang="en-US" altLang="en-US" dirty="0"/>
          </a:p>
        </p:txBody>
      </p:sp>
    </p:spTree>
    <p:extLst>
      <p:ext uri="{BB962C8B-B14F-4D97-AF65-F5344CB8AC3E}">
        <p14:creationId xmlns:p14="http://schemas.microsoft.com/office/powerpoint/2010/main" val="2957382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1/16/2019</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14</a:t>
            </a:fld>
            <a:endParaRPr lang="en-US" altLang="en-US" dirty="0"/>
          </a:p>
        </p:txBody>
      </p:sp>
    </p:spTree>
    <p:extLst>
      <p:ext uri="{BB962C8B-B14F-4D97-AF65-F5344CB8AC3E}">
        <p14:creationId xmlns:p14="http://schemas.microsoft.com/office/powerpoint/2010/main" val="3087277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1/16/2019</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15</a:t>
            </a:fld>
            <a:endParaRPr lang="en-US" altLang="en-US" dirty="0"/>
          </a:p>
        </p:txBody>
      </p:sp>
    </p:spTree>
    <p:extLst>
      <p:ext uri="{BB962C8B-B14F-4D97-AF65-F5344CB8AC3E}">
        <p14:creationId xmlns:p14="http://schemas.microsoft.com/office/powerpoint/2010/main" val="3970701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 - The Coming Kingdom</a:t>
            </a:r>
            <a:endParaRPr lang="en-US" dirty="0"/>
          </a:p>
        </p:txBody>
      </p:sp>
      <p:sp>
        <p:nvSpPr>
          <p:cNvPr id="5" name="Date Placeholder 4"/>
          <p:cNvSpPr>
            <a:spLocks noGrp="1"/>
          </p:cNvSpPr>
          <p:nvPr>
            <p:ph type="dt" idx="1"/>
          </p:nvPr>
        </p:nvSpPr>
        <p:spPr/>
        <p:txBody>
          <a:bodyPr/>
          <a:lstStyle/>
          <a:p>
            <a:pPr>
              <a:defRPr/>
            </a:pPr>
            <a:r>
              <a:rPr lang="en-US"/>
              <a:t>1/16/2019</a:t>
            </a:r>
            <a:endParaRPr lang="en-US" dirty="0"/>
          </a:p>
        </p:txBody>
      </p:sp>
      <p:sp>
        <p:nvSpPr>
          <p:cNvPr id="6" name="Footer Placeholder 5"/>
          <p:cNvSpPr>
            <a:spLocks noGrp="1"/>
          </p:cNvSpPr>
          <p:nvPr>
            <p:ph type="ftr" sz="quarter" idx="4"/>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5"/>
          </p:nvPr>
        </p:nvSpPr>
        <p:spPr/>
        <p:txBody>
          <a:bodyPr/>
          <a:lstStyle/>
          <a:p>
            <a:pPr>
              <a:defRPr/>
            </a:pPr>
            <a:fld id="{B1F4E4D5-D111-482F-97CA-316C84D86ECF}" type="slidenum">
              <a:rPr lang="en-US" smtClean="0"/>
              <a:pPr>
                <a:defRPr/>
              </a:pPr>
              <a:t>56</a:t>
            </a:fld>
            <a:endParaRPr lang="en-US" dirty="0"/>
          </a:p>
        </p:txBody>
      </p:sp>
    </p:spTree>
    <p:extLst>
      <p:ext uri="{BB962C8B-B14F-4D97-AF65-F5344CB8AC3E}">
        <p14:creationId xmlns:p14="http://schemas.microsoft.com/office/powerpoint/2010/main" val="4171448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 - The Coming Kingdom</a:t>
            </a:r>
            <a:endParaRPr lang="en-US" dirty="0"/>
          </a:p>
        </p:txBody>
      </p:sp>
      <p:sp>
        <p:nvSpPr>
          <p:cNvPr id="5" name="Date Placeholder 4"/>
          <p:cNvSpPr>
            <a:spLocks noGrp="1"/>
          </p:cNvSpPr>
          <p:nvPr>
            <p:ph type="dt" idx="1"/>
          </p:nvPr>
        </p:nvSpPr>
        <p:spPr/>
        <p:txBody>
          <a:bodyPr/>
          <a:lstStyle/>
          <a:p>
            <a:pPr>
              <a:defRPr/>
            </a:pPr>
            <a:r>
              <a:rPr lang="en-US"/>
              <a:t>1/16/2019</a:t>
            </a:r>
            <a:endParaRPr lang="en-US" dirty="0"/>
          </a:p>
        </p:txBody>
      </p:sp>
      <p:sp>
        <p:nvSpPr>
          <p:cNvPr id="6" name="Footer Placeholder 5"/>
          <p:cNvSpPr>
            <a:spLocks noGrp="1"/>
          </p:cNvSpPr>
          <p:nvPr>
            <p:ph type="ftr" sz="quarter" idx="4"/>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5"/>
          </p:nvPr>
        </p:nvSpPr>
        <p:spPr/>
        <p:txBody>
          <a:bodyPr/>
          <a:lstStyle/>
          <a:p>
            <a:pPr>
              <a:defRPr/>
            </a:pPr>
            <a:fld id="{B1F4E4D5-D111-482F-97CA-316C84D86ECF}" type="slidenum">
              <a:rPr lang="en-US" smtClean="0"/>
              <a:pPr>
                <a:defRPr/>
              </a:pPr>
              <a:t>57</a:t>
            </a:fld>
            <a:endParaRPr lang="en-US" dirty="0"/>
          </a:p>
        </p:txBody>
      </p:sp>
    </p:spTree>
    <p:extLst>
      <p:ext uri="{BB962C8B-B14F-4D97-AF65-F5344CB8AC3E}">
        <p14:creationId xmlns:p14="http://schemas.microsoft.com/office/powerpoint/2010/main" val="2523986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p:txBody>
          <a:bodyPr/>
          <a:lstStyle>
            <a:lvl1pPr>
              <a:defRPr/>
            </a:lvl1pPr>
          </a:lstStyle>
          <a:p>
            <a:pPr>
              <a:defRPr/>
            </a:pPr>
            <a:endParaRPr lang="en-US"/>
          </a:p>
        </p:txBody>
      </p:sp>
      <p:sp>
        <p:nvSpPr>
          <p:cNvPr id="3" name="Rectangle 37"/>
          <p:cNvSpPr>
            <a:spLocks noGrp="1" noChangeArrowheads="1"/>
          </p:cNvSpPr>
          <p:nvPr>
            <p:ph type="ftr" sz="quarter" idx="11"/>
          </p:nvPr>
        </p:nvSpPr>
        <p:spPr/>
        <p:txBody>
          <a:bodyPr/>
          <a:lstStyle>
            <a:lvl1pPr>
              <a:defRPr/>
            </a:lvl1pPr>
          </a:lstStyle>
          <a:p>
            <a:pPr>
              <a:defRPr/>
            </a:pPr>
            <a:endParaRPr lang="en-US"/>
          </a:p>
        </p:txBody>
      </p:sp>
      <p:sp>
        <p:nvSpPr>
          <p:cNvPr id="4" name="Rectangle 38"/>
          <p:cNvSpPr>
            <a:spLocks noGrp="1" noChangeArrowheads="1"/>
          </p:cNvSpPr>
          <p:nvPr>
            <p:ph type="sldNum" sz="quarter" idx="12"/>
          </p:nvPr>
        </p:nvSpPr>
        <p:spPr/>
        <p:txBody>
          <a:bodyPr/>
          <a:lstStyle>
            <a:lvl1pPr>
              <a:defRPr/>
            </a:lvl1pPr>
          </a:lstStyle>
          <a:p>
            <a:pPr>
              <a:defRPr/>
            </a:pPr>
            <a:fld id="{E88018D1-EB7A-42CC-8926-8191D263DE2B}" type="slidenum">
              <a:rPr lang="en-US"/>
              <a:pPr>
                <a:defRPr/>
              </a:pPr>
              <a:t>‹#›</a:t>
            </a:fld>
            <a:endParaRPr lang="en-US"/>
          </a:p>
        </p:txBody>
      </p:sp>
    </p:spTree>
    <p:extLst>
      <p:ext uri="{BB962C8B-B14F-4D97-AF65-F5344CB8AC3E}">
        <p14:creationId xmlns:p14="http://schemas.microsoft.com/office/powerpoint/2010/main" val="4198473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3539942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1" r:id="rId11"/>
    <p:sldLayoutId id="2147492669" r:id="rId12"/>
    <p:sldLayoutId id="2147492671"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customXml" Target="../ink/ink1.xml"/><Relationship Id="rId1" Type="http://schemas.openxmlformats.org/officeDocument/2006/relationships/slideLayout" Target="../slideLayouts/slideLayout10.xml"/><Relationship Id="rId6" Type="http://schemas.openxmlformats.org/officeDocument/2006/relationships/customXml" Target="../ink/ink3.xml"/><Relationship Id="rId5" Type="http://schemas.openxmlformats.org/officeDocument/2006/relationships/image" Target="../media/image22.emf"/><Relationship Id="rId4" Type="http://schemas.openxmlformats.org/officeDocument/2006/relationships/customXml" Target="../ink/ink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19.jpeg"/><Relationship Id="rId7" Type="http://schemas.openxmlformats.org/officeDocument/2006/relationships/image" Target="../media/image80.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customXml" Target="../ink/ink5.xml"/><Relationship Id="rId11" Type="http://schemas.openxmlformats.org/officeDocument/2006/relationships/image" Target="../media/image130.png"/><Relationship Id="rId5" Type="http://schemas.openxmlformats.org/officeDocument/2006/relationships/image" Target="../media/image110.png"/><Relationship Id="rId10" Type="http://schemas.openxmlformats.org/officeDocument/2006/relationships/customXml" Target="../ink/ink7.xml"/><Relationship Id="rId4" Type="http://schemas.openxmlformats.org/officeDocument/2006/relationships/customXml" Target="../ink/ink4.xml"/><Relationship Id="rId9" Type="http://schemas.openxmlformats.org/officeDocument/2006/relationships/image" Target="../media/image1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customXml" Target="../ink/ink8.xml"/><Relationship Id="rId7" Type="http://schemas.openxmlformats.org/officeDocument/2006/relationships/customXml" Target="../ink/ink10.xml"/><Relationship Id="rId2" Type="http://schemas.openxmlformats.org/officeDocument/2006/relationships/image" Target="../media/image23.jpeg"/><Relationship Id="rId1" Type="http://schemas.openxmlformats.org/officeDocument/2006/relationships/slideLayout" Target="../slideLayouts/slideLayout10.xml"/><Relationship Id="rId6" Type="http://schemas.openxmlformats.org/officeDocument/2006/relationships/image" Target="../media/image22.emf"/><Relationship Id="rId5" Type="http://schemas.openxmlformats.org/officeDocument/2006/relationships/customXml" Target="../ink/ink9.xml"/><Relationship Id="rId4" Type="http://schemas.openxmlformats.org/officeDocument/2006/relationships/image" Target="../media/image21.emf"/></Relationships>
</file>

<file path=ppt/slides/_rels/slide4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customXml" Target="../ink/ink11.xml"/><Relationship Id="rId1" Type="http://schemas.openxmlformats.org/officeDocument/2006/relationships/slideLayout" Target="../slideLayouts/slideLayout10.xml"/><Relationship Id="rId6" Type="http://schemas.openxmlformats.org/officeDocument/2006/relationships/customXml" Target="../ink/ink13.xml"/><Relationship Id="rId5" Type="http://schemas.openxmlformats.org/officeDocument/2006/relationships/image" Target="../media/image22.emf"/><Relationship Id="rId4" Type="http://schemas.openxmlformats.org/officeDocument/2006/relationships/customXml" Target="../ink/ink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customXml" Target="../ink/ink14.xml"/><Relationship Id="rId1" Type="http://schemas.openxmlformats.org/officeDocument/2006/relationships/slideLayout" Target="../slideLayouts/slideLayout10.xml"/><Relationship Id="rId6" Type="http://schemas.openxmlformats.org/officeDocument/2006/relationships/customXml" Target="../ink/ink16.xml"/><Relationship Id="rId5" Type="http://schemas.openxmlformats.org/officeDocument/2006/relationships/image" Target="../media/image22.emf"/><Relationship Id="rId4" Type="http://schemas.openxmlformats.org/officeDocument/2006/relationships/customXml" Target="../ink/ink15.xml"/></Relationships>
</file>

<file path=ppt/slides/_rels/slide5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customXml" Target="../ink/ink17.xml"/><Relationship Id="rId1" Type="http://schemas.openxmlformats.org/officeDocument/2006/relationships/slideLayout" Target="../slideLayouts/slideLayout10.xml"/><Relationship Id="rId6" Type="http://schemas.openxmlformats.org/officeDocument/2006/relationships/customXml" Target="../ink/ink19.xml"/><Relationship Id="rId5" Type="http://schemas.openxmlformats.org/officeDocument/2006/relationships/image" Target="../media/image22.emf"/><Relationship Id="rId4" Type="http://schemas.openxmlformats.org/officeDocument/2006/relationships/customXml" Target="../ink/ink18.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customXml" Target="../ink/ink20.xml"/><Relationship Id="rId1" Type="http://schemas.openxmlformats.org/officeDocument/2006/relationships/slideLayout" Target="../slideLayouts/slideLayout10.xml"/><Relationship Id="rId6" Type="http://schemas.openxmlformats.org/officeDocument/2006/relationships/customXml" Target="../ink/ink22.xml"/><Relationship Id="rId5" Type="http://schemas.openxmlformats.org/officeDocument/2006/relationships/image" Target="../media/image22.emf"/><Relationship Id="rId4" Type="http://schemas.openxmlformats.org/officeDocument/2006/relationships/customXml" Target="../ink/ink21.xml"/></Relationships>
</file>

<file path=ppt/slides/_rels/slide5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customXml" Target="../ink/ink23.xml"/><Relationship Id="rId1" Type="http://schemas.openxmlformats.org/officeDocument/2006/relationships/slideLayout" Target="../slideLayouts/slideLayout10.xml"/><Relationship Id="rId6" Type="http://schemas.openxmlformats.org/officeDocument/2006/relationships/customXml" Target="../ink/ink25.xml"/><Relationship Id="rId5" Type="http://schemas.openxmlformats.org/officeDocument/2006/relationships/image" Target="../media/image22.emf"/><Relationship Id="rId4" Type="http://schemas.openxmlformats.org/officeDocument/2006/relationships/customXml" Target="../ink/ink2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customXml" Target="../ink/ink26.xml"/><Relationship Id="rId1" Type="http://schemas.openxmlformats.org/officeDocument/2006/relationships/slideLayout" Target="../slideLayouts/slideLayout10.xml"/><Relationship Id="rId6" Type="http://schemas.openxmlformats.org/officeDocument/2006/relationships/customXml" Target="../ink/ink28.xml"/><Relationship Id="rId5" Type="http://schemas.openxmlformats.org/officeDocument/2006/relationships/image" Target="../media/image22.emf"/><Relationship Id="rId4" Type="http://schemas.openxmlformats.org/officeDocument/2006/relationships/customXml" Target="../ink/ink27.xml"/></Relationships>
</file>

<file path=ppt/slides/_rels/slide6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customXml" Target="../ink/ink29.xml"/><Relationship Id="rId1" Type="http://schemas.openxmlformats.org/officeDocument/2006/relationships/slideLayout" Target="../slideLayouts/slideLayout10.xml"/><Relationship Id="rId6" Type="http://schemas.openxmlformats.org/officeDocument/2006/relationships/customXml" Target="../ink/ink31.xml"/><Relationship Id="rId5" Type="http://schemas.openxmlformats.org/officeDocument/2006/relationships/image" Target="../media/image22.emf"/><Relationship Id="rId4" Type="http://schemas.openxmlformats.org/officeDocument/2006/relationships/customXml" Target="../ink/ink30.xml"/></Relationships>
</file>

<file path=ppt/slides/_rels/slide62.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34.xml"/><Relationship Id="rId2" Type="http://schemas.openxmlformats.org/officeDocument/2006/relationships/customXml" Target="../ink/ink32.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33.xml"/><Relationship Id="rId4" Type="http://schemas.openxmlformats.org/officeDocument/2006/relationships/image" Target="../media/image100.png"/><Relationship Id="rId9" Type="http://schemas.openxmlformats.org/officeDocument/2006/relationships/image" Target="../media/image29.jpeg"/></Relationships>
</file>

<file path=ppt/slides/_rels/slide6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customXml" Target="../ink/ink35.xml"/><Relationship Id="rId1" Type="http://schemas.openxmlformats.org/officeDocument/2006/relationships/slideLayout" Target="../slideLayouts/slideLayout10.xml"/><Relationship Id="rId6" Type="http://schemas.openxmlformats.org/officeDocument/2006/relationships/customXml" Target="../ink/ink37.xml"/><Relationship Id="rId5" Type="http://schemas.openxmlformats.org/officeDocument/2006/relationships/image" Target="../media/image22.emf"/><Relationship Id="rId4" Type="http://schemas.openxmlformats.org/officeDocument/2006/relationships/customXml" Target="../ink/ink36.xml"/></Relationships>
</file>

<file path=ppt/slides/_rels/slide64.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40.xml"/><Relationship Id="rId2" Type="http://schemas.openxmlformats.org/officeDocument/2006/relationships/customXml" Target="../ink/ink38.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39.xml"/><Relationship Id="rId4" Type="http://schemas.openxmlformats.org/officeDocument/2006/relationships/image" Target="../media/image100.png"/><Relationship Id="rId9" Type="http://schemas.openxmlformats.org/officeDocument/2006/relationships/image" Target="../media/image29.jpeg"/></Relationships>
</file>

<file path=ppt/slides/_rels/slide65.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43.xml"/><Relationship Id="rId2" Type="http://schemas.openxmlformats.org/officeDocument/2006/relationships/customXml" Target="../ink/ink41.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42.xml"/><Relationship Id="rId4" Type="http://schemas.openxmlformats.org/officeDocument/2006/relationships/image" Target="../media/image100.png"/><Relationship Id="rId9" Type="http://schemas.openxmlformats.org/officeDocument/2006/relationships/image" Target="../media/image29.jpeg"/></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40752"/>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328650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2:30</a:t>
            </a:r>
          </a:p>
          <a:p>
            <a:pPr algn="just">
              <a:spcBef>
                <a:spcPts val="0"/>
              </a:spcBef>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so, because he was a prophet and knew that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had sworn to him with an oath to seat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his descendants on his throne.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AC304C57-2C29-4296-A274-AB02CF347A2B}"/>
              </a:ext>
            </a:extLst>
          </p:cNvPr>
          <p:cNvPicPr>
            <a:picLocks noChangeAspect="1"/>
          </p:cNvPicPr>
          <p:nvPr/>
        </p:nvPicPr>
        <p:blipFill>
          <a:blip r:embed="rId3"/>
          <a:stretch>
            <a:fillRect/>
          </a:stretch>
        </p:blipFill>
        <p:spPr>
          <a:xfrm>
            <a:off x="3203787" y="3048000"/>
            <a:ext cx="2736427" cy="1828800"/>
          </a:xfrm>
          <a:prstGeom prst="rect">
            <a:avLst/>
          </a:prstGeom>
        </p:spPr>
      </p:pic>
    </p:spTree>
    <p:extLst>
      <p:ext uri="{BB962C8B-B14F-4D97-AF65-F5344CB8AC3E}">
        <p14:creationId xmlns:p14="http://schemas.microsoft.com/office/powerpoint/2010/main" val="3689341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2:34-35</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it was not David who ascended into heaven, but he himself says: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Lord said to my 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Sit at My right hand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make Your enemies a footstool for Your feet.</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D66AD78-FD93-4EF8-9789-B7F9A92071C2}"/>
              </a:ext>
            </a:extLst>
          </p:cNvPr>
          <p:cNvPicPr>
            <a:picLocks noChangeAspect="1"/>
          </p:cNvPicPr>
          <p:nvPr/>
        </p:nvPicPr>
        <p:blipFill>
          <a:blip r:embed="rId3"/>
          <a:stretch>
            <a:fillRect/>
          </a:stretch>
        </p:blipFill>
        <p:spPr>
          <a:xfrm>
            <a:off x="3203787" y="3048000"/>
            <a:ext cx="2736427" cy="1828800"/>
          </a:xfrm>
          <a:prstGeom prst="rect">
            <a:avLst/>
          </a:prstGeom>
        </p:spPr>
      </p:pic>
    </p:spTree>
    <p:extLst>
      <p:ext uri="{BB962C8B-B14F-4D97-AF65-F5344CB8AC3E}">
        <p14:creationId xmlns:p14="http://schemas.microsoft.com/office/powerpoint/2010/main" val="3984633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166615" y="228600"/>
            <a:ext cx="4810770" cy="1066800"/>
          </a:xfrm>
        </p:spPr>
        <p:txBody>
          <a:bodyPr/>
          <a:lstStyle/>
          <a:p>
            <a:pPr algn="ctr">
              <a:spcAft>
                <a:spcPts val="600"/>
              </a:spcAft>
            </a:pPr>
            <a:r>
              <a:rPr lang="en-US" sz="3200" dirty="0">
                <a:effectLst>
                  <a:outerShdw blurRad="38100" dist="38100" dir="2700000" algn="tl">
                    <a:srgbClr val="000000">
                      <a:alpha val="43137"/>
                    </a:srgbClr>
                  </a:outerShdw>
                </a:effectLst>
              </a:rPr>
              <a:t>E.R. Craven</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t>
            </a:r>
            <a:r>
              <a:rPr lang="en-US" sz="1800" i="1" dirty="0">
                <a:solidFill>
                  <a:schemeClr val="tx1"/>
                </a:solidFill>
                <a:effectLst>
                  <a:outerShdw blurRad="38100" dist="38100" dir="2700000" algn="tl">
                    <a:srgbClr val="000000">
                      <a:alpha val="43137"/>
                    </a:srgbClr>
                  </a:outerShdw>
                </a:effectLst>
              </a:rPr>
              <a:t>Excursus on the </a:t>
            </a:r>
            <a:r>
              <a:rPr lang="en-US" sz="1800" i="1" dirty="0" err="1">
                <a:solidFill>
                  <a:schemeClr val="tx1"/>
                </a:solidFill>
                <a:effectLst>
                  <a:outerShdw blurRad="38100" dist="38100" dir="2700000" algn="tl">
                    <a:srgbClr val="000000">
                      <a:alpha val="43137"/>
                    </a:srgbClr>
                  </a:outerShdw>
                </a:effectLst>
              </a:rPr>
              <a:t>Basileia</a:t>
            </a:r>
            <a:r>
              <a:rPr lang="en-US" sz="1800" dirty="0">
                <a:solidFill>
                  <a:schemeClr val="tx1"/>
                </a:solidFill>
                <a:effectLst>
                  <a:outerShdw blurRad="38100" dist="38100" dir="2700000" algn="tl">
                    <a:srgbClr val="000000">
                      <a:alpha val="43137"/>
                    </a:srgbClr>
                  </a:outerShdw>
                </a:effectLst>
              </a:rPr>
              <a:t>,” in Revelation of John, J. P. Lange (New York: Scribner, 1874), 97.</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447800"/>
            <a:ext cx="9144000" cy="5181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 assumed by many that the exaltation of ver. 33 constitutes the session on the throne of David of ver. 30. But the assumption is wholly gratuitous.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Nowhere in his sermon did the apostle declare the oneness of the two events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most certainly the exaltation there spoken of does not imply the session as already existing—it may be an exaltation begun, to culminate in a visible occupancy of the throne of David. (The visible establishment by an emperor of the seat of his government in the heart of a once revolted province, does not derogate from his dignity—does not imply an abdication of government in the rest of his empire.).”</a:t>
            </a:r>
          </a:p>
        </p:txBody>
      </p:sp>
      <p:pic>
        <p:nvPicPr>
          <p:cNvPr id="8" name="Picture 7">
            <a:extLst>
              <a:ext uri="{FF2B5EF4-FFF2-40B4-BE49-F238E27FC236}">
                <a16:creationId xmlns:a16="http://schemas.microsoft.com/office/drawing/2014/main" id="{F1FE37CA-99BB-4F8B-A0E0-30E2B2BB61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96200" y="76200"/>
            <a:ext cx="1370381" cy="914400"/>
          </a:xfrm>
          <a:prstGeom prst="rect">
            <a:avLst/>
          </a:prstGeom>
        </p:spPr>
      </p:pic>
    </p:spTree>
    <p:extLst>
      <p:ext uri="{BB962C8B-B14F-4D97-AF65-F5344CB8AC3E}">
        <p14:creationId xmlns:p14="http://schemas.microsoft.com/office/powerpoint/2010/main" val="2964347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166615" y="228600"/>
            <a:ext cx="4810770" cy="1066800"/>
          </a:xfrm>
        </p:spPr>
        <p:txBody>
          <a:bodyPr/>
          <a:lstStyle/>
          <a:p>
            <a:pPr algn="ctr">
              <a:spcAft>
                <a:spcPts val="600"/>
              </a:spcAft>
            </a:pPr>
            <a:r>
              <a:rPr lang="en-US" sz="3200" dirty="0">
                <a:effectLst>
                  <a:outerShdw blurRad="38100" dist="38100" dir="2700000" algn="tl">
                    <a:srgbClr val="000000">
                      <a:alpha val="43137"/>
                    </a:srgbClr>
                  </a:outerShdw>
                </a:effectLst>
              </a:rPr>
              <a:t>E.R. Craven</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t>
            </a:r>
            <a:r>
              <a:rPr lang="en-US" sz="1800" i="1" dirty="0">
                <a:solidFill>
                  <a:schemeClr val="tx1"/>
                </a:solidFill>
                <a:effectLst>
                  <a:outerShdw blurRad="38100" dist="38100" dir="2700000" algn="tl">
                    <a:srgbClr val="000000">
                      <a:alpha val="43137"/>
                    </a:srgbClr>
                  </a:outerShdw>
                </a:effectLst>
              </a:rPr>
              <a:t>Excursus on the </a:t>
            </a:r>
            <a:r>
              <a:rPr lang="en-US" sz="1800" i="1" dirty="0" err="1">
                <a:solidFill>
                  <a:schemeClr val="tx1"/>
                </a:solidFill>
                <a:effectLst>
                  <a:outerShdw blurRad="38100" dist="38100" dir="2700000" algn="tl">
                    <a:srgbClr val="000000">
                      <a:alpha val="43137"/>
                    </a:srgbClr>
                  </a:outerShdw>
                </a:effectLst>
              </a:rPr>
              <a:t>Basileia</a:t>
            </a:r>
            <a:r>
              <a:rPr lang="en-US" sz="1800" dirty="0">
                <a:solidFill>
                  <a:schemeClr val="tx1"/>
                </a:solidFill>
                <a:effectLst>
                  <a:outerShdw blurRad="38100" dist="38100" dir="2700000" algn="tl">
                    <a:srgbClr val="000000">
                      <a:alpha val="43137"/>
                    </a:srgbClr>
                  </a:outerShdw>
                </a:effectLst>
              </a:rPr>
              <a:t>,” in Revelation of John, J. P. Lange (New York: Scribner, 1874), 97.</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447800"/>
            <a:ext cx="9144000" cy="5181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beyond this, not only is the assumption gratuitous; it is against probabilities that amount to certainty.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apostle, be it remembered, was arguing with Jews, to prove that the absent Jesus was the Messiah (ver. 36); he was arguing with those, one of whose most cherished beliefs it was that the Messiah should occupy a visible throne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suppose that, under such circumstances, he should advance a doctrine at war with this belief without a word of explanation or proof, and that too in a sentence capable of an interpretation consistent therewith, is inconceivable.”</a:t>
            </a:r>
          </a:p>
        </p:txBody>
      </p:sp>
      <p:pic>
        <p:nvPicPr>
          <p:cNvPr id="8" name="Picture 7">
            <a:extLst>
              <a:ext uri="{FF2B5EF4-FFF2-40B4-BE49-F238E27FC236}">
                <a16:creationId xmlns:a16="http://schemas.microsoft.com/office/drawing/2014/main" id="{F1FE37CA-99BB-4F8B-A0E0-30E2B2BB61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96200" y="76200"/>
            <a:ext cx="1370381" cy="914400"/>
          </a:xfrm>
          <a:prstGeom prst="rect">
            <a:avLst/>
          </a:prstGeom>
        </p:spPr>
      </p:pic>
    </p:spTree>
    <p:extLst>
      <p:ext uri="{BB962C8B-B14F-4D97-AF65-F5344CB8AC3E}">
        <p14:creationId xmlns:p14="http://schemas.microsoft.com/office/powerpoint/2010/main" val="140000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166615" y="228600"/>
            <a:ext cx="4810770" cy="1066800"/>
          </a:xfrm>
        </p:spPr>
        <p:txBody>
          <a:bodyPr/>
          <a:lstStyle/>
          <a:p>
            <a:pPr algn="ctr">
              <a:spcAft>
                <a:spcPts val="600"/>
              </a:spcAft>
            </a:pPr>
            <a:r>
              <a:rPr lang="en-US" sz="3200" dirty="0">
                <a:effectLst>
                  <a:outerShdw blurRad="38100" dist="38100" dir="2700000" algn="tl">
                    <a:srgbClr val="000000">
                      <a:alpha val="43137"/>
                    </a:srgbClr>
                  </a:outerShdw>
                </a:effectLst>
              </a:rPr>
              <a:t>E.R. Craven</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t>
            </a:r>
            <a:r>
              <a:rPr lang="en-US" sz="1800" i="1" dirty="0">
                <a:solidFill>
                  <a:schemeClr val="tx1"/>
                </a:solidFill>
                <a:effectLst>
                  <a:outerShdw blurRad="38100" dist="38100" dir="2700000" algn="tl">
                    <a:srgbClr val="000000">
                      <a:alpha val="43137"/>
                    </a:srgbClr>
                  </a:outerShdw>
                </a:effectLst>
              </a:rPr>
              <a:t>Excursus on the </a:t>
            </a:r>
            <a:r>
              <a:rPr lang="en-US" sz="1800" i="1" dirty="0" err="1">
                <a:solidFill>
                  <a:schemeClr val="tx1"/>
                </a:solidFill>
                <a:effectLst>
                  <a:outerShdw blurRad="38100" dist="38100" dir="2700000" algn="tl">
                    <a:srgbClr val="000000">
                      <a:alpha val="43137"/>
                    </a:srgbClr>
                  </a:outerShdw>
                </a:effectLst>
              </a:rPr>
              <a:t>Basileia</a:t>
            </a:r>
            <a:r>
              <a:rPr lang="en-US" sz="1800" dirty="0">
                <a:solidFill>
                  <a:schemeClr val="tx1"/>
                </a:solidFill>
                <a:effectLst>
                  <a:outerShdw blurRad="38100" dist="38100" dir="2700000" algn="tl">
                    <a:srgbClr val="000000">
                      <a:alpha val="43137"/>
                    </a:srgbClr>
                  </a:outerShdw>
                </a:effectLst>
              </a:rPr>
              <a:t>,” in Revelation of John, J. P. Lange (New York: Scribner, 1874), 97.</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786" y="1447800"/>
            <a:ext cx="9144000" cy="5181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interpretation suggested by the writer is confirmed not only by its consistency with the previous teachings of our Lord, but by the address delivered by the Apostle Peter shortly after, Acts 3:19, 20</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literal translation of the passage referred to is as follows. . . . “Repent ye, therefore, and be converted, that your sins may be blotted out, in order that the times of refreshing may come from the presence of the Lord, and that He may send the Messiah Jesus, who was appointed unto you, whom the heavens must receive until the times of the restitution of all things,” etc. It is also confirmed by the subsequent teachings of the apostle in his epistles; comp.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Peter 1:4–7, 13; 2 Peter 1:11, 16; the </a:t>
            </a:r>
            <a:r>
              <a:rPr lang="en-US" sz="26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kleronomia</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26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apokalypsis</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I Epistle are manifestly synonymous with the </a:t>
            </a:r>
            <a:r>
              <a:rPr lang="en-US" sz="26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basileia</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26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parousia</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II</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8" name="Picture 7">
            <a:extLst>
              <a:ext uri="{FF2B5EF4-FFF2-40B4-BE49-F238E27FC236}">
                <a16:creationId xmlns:a16="http://schemas.microsoft.com/office/drawing/2014/main" id="{F1FE37CA-99BB-4F8B-A0E0-30E2B2BB61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96200" y="76200"/>
            <a:ext cx="1370381" cy="914400"/>
          </a:xfrm>
          <a:prstGeom prst="rect">
            <a:avLst/>
          </a:prstGeom>
        </p:spPr>
      </p:pic>
    </p:spTree>
    <p:extLst>
      <p:ext uri="{BB962C8B-B14F-4D97-AF65-F5344CB8AC3E}">
        <p14:creationId xmlns:p14="http://schemas.microsoft.com/office/powerpoint/2010/main" val="3429574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1:4-7, 13</a:t>
            </a:r>
          </a:p>
          <a:p>
            <a:pPr algn="just">
              <a:spcBef>
                <a:spcPts val="0"/>
              </a:spcBef>
              <a:spcAft>
                <a:spcPts val="12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rPr>
              <a:t>4 </a:t>
            </a:r>
            <a:r>
              <a:rPr lang="en-US" sz="3200" dirty="0">
                <a:effectLst>
                  <a:outerShdw blurRad="38100" dist="38100" dir="2700000" algn="tl">
                    <a:srgbClr val="000000">
                      <a:alpha val="43137"/>
                    </a:srgbClr>
                  </a:outerShdw>
                </a:effectLst>
                <a:latin typeface="Calibri" panose="020F0502020204030204" pitchFamily="34" charset="0"/>
              </a:rPr>
              <a:t>to </a:t>
            </a:r>
            <a:r>
              <a:rPr lang="en-US" sz="3200" i="1" dirty="0">
                <a:effectLst>
                  <a:outerShdw blurRad="38100" dist="38100" dir="2700000" algn="tl">
                    <a:srgbClr val="000000">
                      <a:alpha val="43137"/>
                    </a:srgbClr>
                  </a:outerShdw>
                </a:effectLst>
                <a:latin typeface="Calibri" panose="020F0502020204030204" pitchFamily="34" charset="0"/>
              </a:rPr>
              <a:t>obtain</a:t>
            </a:r>
            <a:r>
              <a:rPr lang="en-US" sz="3200" dirty="0">
                <a:effectLst>
                  <a:outerShdw blurRad="38100" dist="38100" dir="2700000" algn="tl">
                    <a:srgbClr val="000000">
                      <a:alpha val="43137"/>
                    </a:srgbClr>
                  </a:outerShdw>
                </a:effectLst>
                <a:latin typeface="Calibri" panose="020F0502020204030204" pitchFamily="34" charset="0"/>
              </a:rPr>
              <a:t> an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inheritance</a:t>
            </a:r>
            <a:r>
              <a:rPr lang="en-US" sz="3200" dirty="0">
                <a:effectLst>
                  <a:outerShdw blurRad="38100" dist="38100" dir="2700000" algn="tl">
                    <a:srgbClr val="000000">
                      <a:alpha val="43137"/>
                    </a:srgbClr>
                  </a:outerShdw>
                </a:effectLst>
                <a:latin typeface="Calibri" panose="020F0502020204030204" pitchFamily="34" charset="0"/>
              </a:rPr>
              <a:t> </a:t>
            </a:r>
            <a:r>
              <a:rPr lang="en-US" sz="3200" i="1" dirty="0">
                <a:effectLst>
                  <a:outerShdw blurRad="38100" dist="38100" dir="2700000" algn="tl">
                    <a:srgbClr val="000000">
                      <a:alpha val="43137"/>
                    </a:srgbClr>
                  </a:outerShdw>
                </a:effectLst>
                <a:latin typeface="Calibri" panose="020F0502020204030204" pitchFamily="34" charset="0"/>
              </a:rPr>
              <a:t>which is</a:t>
            </a:r>
            <a:r>
              <a:rPr lang="en-US" sz="3200" dirty="0">
                <a:effectLst>
                  <a:outerShdw blurRad="38100" dist="38100" dir="2700000" algn="tl">
                    <a:srgbClr val="000000">
                      <a:alpha val="43137"/>
                    </a:srgbClr>
                  </a:outerShdw>
                </a:effectLst>
                <a:latin typeface="Calibri" panose="020F0502020204030204" pitchFamily="34" charset="0"/>
              </a:rPr>
              <a:t> imperishable and undefiled and will not fade away, reserved in heaven for you, </a:t>
            </a:r>
            <a:r>
              <a:rPr lang="en-US" sz="3200" baseline="30000" dirty="0">
                <a:effectLst>
                  <a:outerShdw blurRad="38100" dist="38100" dir="2700000" algn="tl">
                    <a:srgbClr val="000000">
                      <a:alpha val="43137"/>
                    </a:srgbClr>
                  </a:outerShdw>
                </a:effectLst>
                <a:latin typeface="Calibri" panose="020F0502020204030204" pitchFamily="34" charset="0"/>
              </a:rPr>
              <a:t>5 </a:t>
            </a:r>
            <a:r>
              <a:rPr lang="en-US" sz="3200" dirty="0">
                <a:effectLst>
                  <a:outerShdw blurRad="38100" dist="38100" dir="2700000" algn="tl">
                    <a:srgbClr val="000000">
                      <a:alpha val="43137"/>
                    </a:srgbClr>
                  </a:outerShdw>
                </a:effectLst>
                <a:latin typeface="Calibri" panose="020F0502020204030204" pitchFamily="34" charset="0"/>
              </a:rPr>
              <a:t>who are protected by the power of God through faith for a salvation ready to be revealed in the last time. </a:t>
            </a:r>
            <a:r>
              <a:rPr lang="en-US" sz="3200" baseline="30000" dirty="0">
                <a:effectLst>
                  <a:outerShdw blurRad="38100" dist="38100" dir="2700000" algn="tl">
                    <a:srgbClr val="000000">
                      <a:alpha val="43137"/>
                    </a:srgbClr>
                  </a:outerShdw>
                </a:effectLst>
                <a:latin typeface="Calibri" panose="020F0502020204030204" pitchFamily="34" charset="0"/>
              </a:rPr>
              <a:t>6 </a:t>
            </a:r>
            <a:r>
              <a:rPr lang="en-US" sz="3200" dirty="0">
                <a:effectLst>
                  <a:outerShdw blurRad="38100" dist="38100" dir="2700000" algn="tl">
                    <a:srgbClr val="000000">
                      <a:alpha val="43137"/>
                    </a:srgbClr>
                  </a:outerShdw>
                </a:effectLst>
                <a:latin typeface="Calibri" panose="020F0502020204030204" pitchFamily="34" charset="0"/>
              </a:rPr>
              <a:t>In this you greatly rejoice, even though now for a little while, if necessary, you have been distressed by various trials, </a:t>
            </a:r>
            <a:r>
              <a:rPr lang="en-US" sz="3200" baseline="30000" dirty="0">
                <a:effectLst>
                  <a:outerShdw blurRad="38100" dist="38100" dir="2700000" algn="tl">
                    <a:srgbClr val="000000">
                      <a:alpha val="43137"/>
                    </a:srgbClr>
                  </a:outerShdw>
                </a:effectLst>
                <a:latin typeface="Calibri" panose="020F0502020204030204" pitchFamily="34" charset="0"/>
              </a:rPr>
              <a:t>7 </a:t>
            </a:r>
            <a:r>
              <a:rPr lang="en-US" sz="3200" dirty="0">
                <a:effectLst>
                  <a:outerShdw blurRad="38100" dist="38100" dir="2700000" algn="tl">
                    <a:srgbClr val="000000">
                      <a:alpha val="43137"/>
                    </a:srgbClr>
                  </a:outerShdw>
                </a:effectLst>
                <a:latin typeface="Calibri" panose="020F0502020204030204" pitchFamily="34" charset="0"/>
              </a:rPr>
              <a:t>so that the proof of your faith, </a:t>
            </a:r>
            <a:r>
              <a:rPr lang="en-US" sz="3200" i="1" dirty="0">
                <a:effectLst>
                  <a:outerShdw blurRad="38100" dist="38100" dir="2700000" algn="tl">
                    <a:srgbClr val="000000">
                      <a:alpha val="43137"/>
                    </a:srgbClr>
                  </a:outerShdw>
                </a:effectLst>
                <a:latin typeface="Calibri" panose="020F0502020204030204" pitchFamily="34" charset="0"/>
              </a:rPr>
              <a:t>being</a:t>
            </a:r>
            <a:r>
              <a:rPr lang="en-US" sz="3200" dirty="0">
                <a:effectLst>
                  <a:outerShdw blurRad="38100" dist="38100" dir="2700000" algn="tl">
                    <a:srgbClr val="000000">
                      <a:alpha val="43137"/>
                    </a:srgbClr>
                  </a:outerShdw>
                </a:effectLst>
                <a:latin typeface="Calibri" panose="020F0502020204030204" pitchFamily="34" charset="0"/>
              </a:rPr>
              <a:t> more precious than gold which is . . .</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0377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81642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1:4-7, 13</a:t>
            </a:r>
          </a:p>
          <a:p>
            <a:pPr algn="just">
              <a:spcBef>
                <a:spcPts val="0"/>
              </a:spcBef>
              <a:spcAft>
                <a:spcPts val="1200"/>
              </a:spcAft>
            </a:pPr>
            <a:r>
              <a:rPr lang="en-US" sz="3200" dirty="0">
                <a:effectLst>
                  <a:outerShdw blurRad="38100" dist="38100" dir="2700000" algn="tl">
                    <a:srgbClr val="000000">
                      <a:alpha val="43137"/>
                    </a:srgbClr>
                  </a:outerShdw>
                </a:effectLst>
                <a:latin typeface="Calibri" panose="020F0502020204030204" pitchFamily="34" charset="0"/>
              </a:rPr>
              <a:t> . . . perishable, even though tested by fire, may be found to result in praise and glory and honor at the revelation of Jesus Christ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rPr>
              <a:t>13 </a:t>
            </a:r>
            <a:r>
              <a:rPr lang="en-US" sz="3200" dirty="0">
                <a:effectLst>
                  <a:outerShdw blurRad="38100" dist="38100" dir="2700000" algn="tl">
                    <a:srgbClr val="000000">
                      <a:alpha val="43137"/>
                    </a:srgbClr>
                  </a:outerShdw>
                </a:effectLst>
                <a:latin typeface="Calibri" panose="020F0502020204030204" pitchFamily="34" charset="0"/>
              </a:rPr>
              <a:t>Therefore, prepare your minds for action, keep sober </a:t>
            </a:r>
            <a:r>
              <a:rPr lang="en-US" sz="3200" i="1" dirty="0">
                <a:effectLst>
                  <a:outerShdw blurRad="38100" dist="38100" dir="2700000" algn="tl">
                    <a:srgbClr val="000000">
                      <a:alpha val="43137"/>
                    </a:srgbClr>
                  </a:outerShdw>
                </a:effectLst>
                <a:latin typeface="Calibri" panose="020F0502020204030204" pitchFamily="34" charset="0"/>
              </a:rPr>
              <a:t>in spirit</a:t>
            </a:r>
            <a:r>
              <a:rPr lang="en-US" sz="3200" dirty="0">
                <a:effectLst>
                  <a:outerShdw blurRad="38100" dist="38100" dir="2700000" algn="tl">
                    <a:srgbClr val="000000">
                      <a:alpha val="43137"/>
                    </a:srgbClr>
                  </a:outerShdw>
                </a:effectLst>
                <a:latin typeface="Calibri" panose="020F0502020204030204" pitchFamily="34" charset="0"/>
              </a:rPr>
              <a:t>, fix your hope completely on the grace to be brought to you at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revelation</a:t>
            </a:r>
            <a:r>
              <a:rPr lang="en-US" sz="3200" dirty="0">
                <a:effectLst>
                  <a:outerShdw blurRad="38100" dist="38100" dir="2700000" algn="tl">
                    <a:srgbClr val="000000">
                      <a:alpha val="43137"/>
                    </a:srgbClr>
                  </a:outerShdw>
                </a:effectLst>
                <a:latin typeface="Calibri" panose="020F0502020204030204" pitchFamily="34" charset="0"/>
              </a:rPr>
              <a:t> of Jesus Christ.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28169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Colossians 1:12-13</a:t>
            </a:r>
          </a:p>
          <a:p>
            <a:pPr algn="just">
              <a:spcBef>
                <a:spcPts val="0"/>
              </a:spcBef>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rPr>
              <a:t>12</a:t>
            </a:r>
            <a:r>
              <a:rPr lang="en-US" sz="3600" dirty="0">
                <a:effectLst>
                  <a:outerShdw blurRad="38100" dist="38100" dir="2700000" algn="tl">
                    <a:srgbClr val="000000">
                      <a:alpha val="43137"/>
                    </a:srgbClr>
                  </a:outerShdw>
                </a:effectLst>
                <a:latin typeface="Calibri" panose="020F0502020204030204" pitchFamily="34" charset="0"/>
              </a:rPr>
              <a:t> giving thanks to the Father, who has qualified us to share in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inheritance</a:t>
            </a:r>
            <a:r>
              <a:rPr lang="en-US" sz="3600" dirty="0">
                <a:effectLst>
                  <a:outerShdw blurRad="38100" dist="38100" dir="2700000" algn="tl">
                    <a:srgbClr val="000000">
                      <a:alpha val="43137"/>
                    </a:srgbClr>
                  </a:outerShdw>
                </a:effectLst>
                <a:latin typeface="Calibri" panose="020F0502020204030204" pitchFamily="34" charset="0"/>
              </a:rPr>
              <a:t> of the saints in Light. </a:t>
            </a:r>
            <a:r>
              <a:rPr lang="en-US" sz="3600" baseline="30000" dirty="0">
                <a:effectLst>
                  <a:outerShdw blurRad="38100" dist="38100" dir="2700000" algn="tl">
                    <a:srgbClr val="000000">
                      <a:alpha val="43137"/>
                    </a:srgbClr>
                  </a:outerShdw>
                </a:effectLst>
                <a:latin typeface="Calibri" panose="020F0502020204030204" pitchFamily="34" charset="0"/>
              </a:rPr>
              <a:t>13</a:t>
            </a:r>
            <a:r>
              <a:rPr lang="en-US" sz="3600" dirty="0">
                <a:effectLst>
                  <a:outerShdw blurRad="38100" dist="38100" dir="2700000" algn="tl">
                    <a:srgbClr val="000000">
                      <a:alpha val="43137"/>
                    </a:srgbClr>
                  </a:outerShdw>
                </a:effectLst>
                <a:latin typeface="Calibri" panose="020F0502020204030204" pitchFamily="34" charset="0"/>
              </a:rPr>
              <a:t> For He rescued us from the domain of darkness, and transferred us to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kingdom</a:t>
            </a:r>
            <a:r>
              <a:rPr lang="en-US" sz="3600" dirty="0">
                <a:effectLst>
                  <a:outerShdw blurRad="38100" dist="38100" dir="2700000" algn="tl">
                    <a:srgbClr val="000000">
                      <a:alpha val="43137"/>
                    </a:srgbClr>
                  </a:outerShdw>
                </a:effectLst>
                <a:latin typeface="Calibri" panose="020F0502020204030204" pitchFamily="34" charset="0"/>
              </a:rPr>
              <a:t> of His beloved Son.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215398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81642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Peter 1:11, 16</a:t>
            </a:r>
          </a:p>
          <a:p>
            <a:pPr algn="just">
              <a:spcBef>
                <a:spcPts val="0"/>
              </a:spcBef>
              <a:spcAft>
                <a:spcPts val="12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rPr>
              <a:t>11</a:t>
            </a:r>
            <a:r>
              <a:rPr lang="en-US" sz="3200" b="1" baseline="30000" dirty="0">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for in this way the entrance into the eternal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kingdom</a:t>
            </a:r>
            <a:r>
              <a:rPr lang="en-US" sz="3200" dirty="0">
                <a:effectLst>
                  <a:outerShdw blurRad="38100" dist="38100" dir="2700000" algn="tl">
                    <a:srgbClr val="000000">
                      <a:alpha val="43137"/>
                    </a:srgbClr>
                  </a:outerShdw>
                </a:effectLst>
                <a:latin typeface="Calibri" panose="020F0502020204030204" pitchFamily="34" charset="0"/>
              </a:rPr>
              <a:t> of our Lord and Savior Jesus Christ will be abundantly supplied to you…</a:t>
            </a:r>
            <a:r>
              <a:rPr lang="en-US" sz="3200" baseline="30000" dirty="0">
                <a:effectLst>
                  <a:outerShdw blurRad="38100" dist="38100" dir="2700000" algn="tl">
                    <a:srgbClr val="000000">
                      <a:alpha val="43137"/>
                    </a:srgbClr>
                  </a:outerShdw>
                </a:effectLst>
                <a:latin typeface="Calibri" panose="020F0502020204030204" pitchFamily="34" charset="0"/>
              </a:rPr>
              <a:t>16</a:t>
            </a:r>
            <a:r>
              <a:rPr lang="en-US" sz="3200" b="1" baseline="30000" dirty="0">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For we did not follow cleverly devised tales when we made known to you the power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coming of our Lord Jesus Christ</a:t>
            </a:r>
            <a:r>
              <a:rPr lang="en-US" sz="3200" dirty="0">
                <a:effectLst>
                  <a:outerShdw blurRad="38100" dist="38100" dir="2700000" algn="tl">
                    <a:srgbClr val="000000">
                      <a:alpha val="43137"/>
                    </a:srgbClr>
                  </a:outerShdw>
                </a:effectLst>
                <a:latin typeface="Calibri" panose="020F0502020204030204" pitchFamily="34" charset="0"/>
              </a:rPr>
              <a:t>, but we were eyewitnesses of His majesty.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52951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17</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cs typeface="Calibri" panose="020F0502020204030204" pitchFamily="34" charset="0"/>
              </a:rPr>
              <a:t>Dr. Andy Woods</a:t>
            </a:r>
          </a:p>
          <a:p>
            <a:pPr eaLnBrk="1" hangingPunct="1"/>
            <a:endParaRPr lang="en-US" altLang="en-US" sz="2000" dirty="0">
              <a:effectLst>
                <a:outerShdw blurRad="38100" dist="38100" dir="2700000" algn="tl">
                  <a:srgbClr val="000000">
                    <a:alpha val="43137"/>
                  </a:srgbClr>
                </a:outerShdw>
              </a:effectLst>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 – Chafer Theological Seminary</a:t>
            </a:r>
            <a:r>
              <a:rPr lang="en-US" altLang="en-US" sz="2000" dirty="0">
                <a:solidFill>
                  <a:schemeClr val="bg1"/>
                </a:solidFill>
                <a:effectLst>
                  <a:outerShdw blurRad="38100" dist="38100" dir="2700000" algn="tl">
                    <a:srgbClr val="000000">
                      <a:alpha val="43137"/>
                    </a:srgbClr>
                  </a:outerShdw>
                </a:effectLst>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847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30887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3:19-21</a:t>
            </a:r>
          </a:p>
          <a:p>
            <a:pPr algn="just">
              <a:spcBef>
                <a:spcPts val="0"/>
              </a:spcBef>
              <a:spcAft>
                <a:spcPts val="12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rPr>
              <a:t>19</a:t>
            </a:r>
            <a:r>
              <a:rPr lang="en-US" sz="3200" b="1" baseline="30000" dirty="0">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Therefore repent and return, so that your sins may be wiped away, in order that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times of refreshing may</a:t>
            </a:r>
            <a:r>
              <a:rPr lang="en-US" sz="3200" dirty="0">
                <a:effectLst>
                  <a:outerShdw blurRad="38100" dist="38100" dir="2700000" algn="tl">
                    <a:srgbClr val="000000">
                      <a:alpha val="43137"/>
                    </a:srgbClr>
                  </a:outerShdw>
                </a:effectLst>
                <a:latin typeface="Calibri" panose="020F0502020204030204" pitchFamily="34" charset="0"/>
              </a:rPr>
              <a:t> come from the presence of the Lord; </a:t>
            </a:r>
            <a:r>
              <a:rPr lang="en-US" sz="3200" baseline="30000" dirty="0">
                <a:effectLst>
                  <a:outerShdw blurRad="38100" dist="38100" dir="2700000" algn="tl">
                    <a:srgbClr val="000000">
                      <a:alpha val="43137"/>
                    </a:srgbClr>
                  </a:outerShdw>
                </a:effectLst>
                <a:latin typeface="Calibri" panose="020F0502020204030204" pitchFamily="34" charset="0"/>
              </a:rPr>
              <a:t>20</a:t>
            </a:r>
            <a:r>
              <a:rPr lang="en-US" sz="3200" b="1" baseline="30000" dirty="0">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and that He may send Jesus, the Christ appointed for you,</a:t>
            </a:r>
            <a:r>
              <a:rPr lang="en-US" sz="3200" baseline="30000" dirty="0">
                <a:effectLst>
                  <a:outerShdw blurRad="38100" dist="38100" dir="2700000" algn="tl">
                    <a:srgbClr val="000000">
                      <a:alpha val="43137"/>
                    </a:srgbClr>
                  </a:outerShdw>
                </a:effectLst>
                <a:latin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whom heaven must receive until </a:t>
            </a:r>
            <a:r>
              <a:rPr lang="en-US" sz="3200" i="1" dirty="0">
                <a:effectLst>
                  <a:outerShdw blurRad="38100" dist="38100" dir="2700000" algn="tl">
                    <a:srgbClr val="000000">
                      <a:alpha val="43137"/>
                    </a:srgbClr>
                  </a:outerShdw>
                </a:effectLst>
                <a:latin typeface="Calibri" panose="020F0502020204030204" pitchFamily="34" charset="0"/>
              </a:rPr>
              <a:t>the</a:t>
            </a:r>
            <a:r>
              <a:rPr lang="en-US" sz="3200" dirty="0">
                <a:effectLst>
                  <a:outerShdw blurRad="38100" dist="38100" dir="2700000" algn="tl">
                    <a:srgbClr val="000000">
                      <a:alpha val="43137"/>
                    </a:srgbClr>
                  </a:outerShdw>
                </a:effectLst>
                <a:latin typeface="Calibri" panose="020F0502020204030204" pitchFamily="34" charset="0"/>
              </a:rPr>
              <a:t> period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restoration of all things</a:t>
            </a:r>
            <a:r>
              <a:rPr lang="en-US" sz="3200" dirty="0">
                <a:effectLst>
                  <a:outerShdw blurRad="38100" dist="38100" dir="2700000" algn="tl">
                    <a:srgbClr val="000000">
                      <a:alpha val="43137"/>
                    </a:srgbClr>
                  </a:outerShdw>
                </a:effectLst>
                <a:latin typeface="Calibri" panose="020F0502020204030204" pitchFamily="34" charset="0"/>
              </a:rPr>
              <a:t> about which God spoke by the mouth of His holy prophets from ancient time.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213092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3:19-21</a:t>
            </a:r>
          </a:p>
          <a:p>
            <a:pPr algn="just">
              <a:spcBef>
                <a:spcPts val="0"/>
              </a:spcBef>
              <a:spcAft>
                <a:spcPts val="12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rPr>
              <a:t>19</a:t>
            </a:r>
            <a:r>
              <a:rPr lang="en-US" sz="3200" b="1" baseline="30000" dirty="0">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Therefore repent and return, so that your sins may be wiped away,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in order that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rPr>
              <a:t>hopōs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times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rPr>
              <a:t>kairos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 of refreshing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may come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rPr>
              <a:t>erchomai</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 from the presence of the Lord; </a:t>
            </a:r>
            <a:r>
              <a:rPr lang="en-US" sz="3200" baseline="30000" dirty="0">
                <a:effectLst>
                  <a:outerShdw blurRad="38100" dist="38100" dir="2700000" algn="tl">
                    <a:srgbClr val="000000">
                      <a:alpha val="43137"/>
                    </a:srgbClr>
                  </a:outerShdw>
                </a:effectLst>
                <a:latin typeface="Calibri" panose="020F0502020204030204" pitchFamily="34" charset="0"/>
              </a:rPr>
              <a:t>20</a:t>
            </a:r>
            <a:r>
              <a:rPr lang="en-US" sz="3200" b="1" baseline="30000" dirty="0">
                <a:effectLst>
                  <a:outerShdw blurRad="38100" dist="38100" dir="2700000" algn="tl">
                    <a:srgbClr val="000000">
                      <a:alpha val="43137"/>
                    </a:srgbClr>
                  </a:outerShdw>
                </a:effectLst>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and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rPr>
              <a:t>kai</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 that 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may send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rPr>
              <a:t>apostellō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Jesus, the Christ appointed for you,</a:t>
            </a:r>
            <a:r>
              <a:rPr lang="en-US" sz="3200" baseline="30000" dirty="0">
                <a:effectLst>
                  <a:outerShdw blurRad="38100" dist="38100" dir="2700000" algn="tl">
                    <a:srgbClr val="000000">
                      <a:alpha val="43137"/>
                    </a:srgbClr>
                  </a:outerShdw>
                </a:effectLst>
                <a:latin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whom heaven must receive until </a:t>
            </a:r>
            <a:r>
              <a:rPr lang="en-US" sz="3200" i="1" dirty="0">
                <a:effectLst>
                  <a:outerShdw blurRad="38100" dist="38100" dir="2700000" algn="tl">
                    <a:srgbClr val="000000">
                      <a:alpha val="43137"/>
                    </a:srgbClr>
                  </a:outerShdw>
                </a:effectLst>
                <a:latin typeface="Calibri" panose="020F0502020204030204" pitchFamily="34" charset="0"/>
              </a:rPr>
              <a:t>the</a:t>
            </a:r>
            <a:r>
              <a:rPr lang="en-US" sz="3200" dirty="0">
                <a:effectLst>
                  <a:outerShdw blurRad="38100" dist="38100" dir="2700000" algn="tl">
                    <a:srgbClr val="000000">
                      <a:alpha val="43137"/>
                    </a:srgbClr>
                  </a:outerShdw>
                </a:effectLst>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period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rPr>
              <a:t>chronos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 of restoration of all things about which God spoke by the mouth of His holy prophets from ancient time.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536311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442621"/>
            <a:ext cx="9144000" cy="5262979"/>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rPr>
              <a:t>The two clauses that follow </a:t>
            </a:r>
            <a:r>
              <a:rPr lang="el-GR" sz="2800" dirty="0">
                <a:effectLst>
                  <a:outerShdw blurRad="38100" dist="38100" dir="2700000" algn="tl">
                    <a:srgbClr val="000000">
                      <a:alpha val="43137"/>
                    </a:srgbClr>
                  </a:outerShdw>
                </a:effectLst>
                <a:latin typeface="Calibri" panose="020F0502020204030204" pitchFamily="34" charset="0"/>
              </a:rPr>
              <a:t>ὅπως</a:t>
            </a:r>
            <a:r>
              <a:rPr lang="en-US" sz="2800" dirty="0">
                <a:effectLst>
                  <a:outerShdw blurRad="38100" dist="38100" dir="2700000" algn="tl">
                    <a:srgbClr val="000000">
                      <a:alpha val="43137"/>
                    </a:srgbClr>
                  </a:outerShdw>
                </a:effectLst>
                <a:latin typeface="Calibri" panose="020F0502020204030204" pitchFamily="34" charset="0"/>
              </a:rPr>
              <a:t> go together. In other words the clause ‘that the times of refreshing may come from the presence of the Lord’ must be taken with the words ‘and that He may send Jesus.’ As </a:t>
            </a:r>
            <a:r>
              <a:rPr lang="en-US" sz="2800" dirty="0" err="1">
                <a:effectLst>
                  <a:outerShdw blurRad="38100" dist="38100" dir="2700000" algn="tl">
                    <a:srgbClr val="000000">
                      <a:alpha val="43137"/>
                    </a:srgbClr>
                  </a:outerShdw>
                </a:effectLst>
                <a:latin typeface="Calibri" panose="020F0502020204030204" pitchFamily="34" charset="0"/>
              </a:rPr>
              <a:t>Haenchen</a:t>
            </a:r>
            <a:r>
              <a:rPr lang="en-US" sz="2800" dirty="0">
                <a:effectLst>
                  <a:outerShdw blurRad="38100" dist="38100" dir="2700000" algn="tl">
                    <a:srgbClr val="000000">
                      <a:alpha val="43137"/>
                    </a:srgbClr>
                  </a:outerShdw>
                </a:effectLst>
                <a:latin typeface="Calibri" panose="020F0502020204030204" pitchFamily="34" charset="0"/>
              </a:rPr>
              <a:t> puts it, ‘The two promises are complementary statements about one and the same event.’ Nothing grammatically separates the promises; in fact they are joined together by the connective </a:t>
            </a:r>
            <a:r>
              <a:rPr lang="el-GR" sz="2800" dirty="0">
                <a:effectLst>
                  <a:outerShdw blurRad="38100" dist="38100" dir="2700000" algn="tl">
                    <a:srgbClr val="000000">
                      <a:alpha val="43137"/>
                    </a:srgbClr>
                  </a:outerShdw>
                </a:effectLst>
                <a:latin typeface="Calibri" panose="020F0502020204030204" pitchFamily="34" charset="0"/>
              </a:rPr>
              <a:t>καὶ</a:t>
            </a:r>
            <a:r>
              <a:rPr lang="en-US" sz="2800" dirty="0">
                <a:effectLst>
                  <a:outerShdw blurRad="38100" dist="38100" dir="2700000" algn="tl">
                    <a:srgbClr val="000000">
                      <a:alpha val="43137"/>
                    </a:srgbClr>
                  </a:outerShdw>
                </a:effectLst>
                <a:latin typeface="Calibri" panose="020F0502020204030204" pitchFamily="34" charset="0"/>
              </a:rPr>
              <a:t>. The noun </a:t>
            </a:r>
            <a:r>
              <a:rPr lang="el-GR" sz="2800" dirty="0">
                <a:effectLst>
                  <a:outerShdw blurRad="38100" dist="38100" dir="2700000" algn="tl">
                    <a:srgbClr val="000000">
                      <a:alpha val="43137"/>
                    </a:srgbClr>
                  </a:outerShdw>
                </a:effectLst>
                <a:latin typeface="Calibri" panose="020F0502020204030204" pitchFamily="34" charset="0"/>
              </a:rPr>
              <a:t>ἄναψύξεως</a:t>
            </a:r>
            <a:r>
              <a:rPr lang="en-US" sz="2800" dirty="0">
                <a:effectLst>
                  <a:outerShdw blurRad="38100" dist="38100" dir="2700000" algn="tl">
                    <a:srgbClr val="000000">
                      <a:alpha val="43137"/>
                    </a:srgbClr>
                  </a:outerShdw>
                </a:effectLst>
                <a:latin typeface="Calibri" panose="020F0502020204030204" pitchFamily="34" charset="0"/>
              </a:rPr>
              <a:t>, translated “refreshing,” is a New Testament </a:t>
            </a:r>
            <a:r>
              <a:rPr lang="en-US" sz="2800" i="1" dirty="0">
                <a:effectLst>
                  <a:outerShdw blurRad="38100" dist="38100" dir="2700000" algn="tl">
                    <a:srgbClr val="000000">
                      <a:alpha val="43137"/>
                    </a:srgbClr>
                  </a:outerShdw>
                </a:effectLst>
                <a:latin typeface="Calibri" panose="020F0502020204030204" pitchFamily="34" charset="0"/>
              </a:rPr>
              <a:t>hapax legomenon</a:t>
            </a:r>
            <a:r>
              <a:rPr lang="en-US" sz="2800" dirty="0">
                <a:effectLst>
                  <a:outerShdw blurRad="38100" dist="38100" dir="2700000" algn="tl">
                    <a:srgbClr val="000000">
                      <a:alpha val="43137"/>
                    </a:srgbClr>
                  </a:outerShdw>
                </a:effectLst>
                <a:latin typeface="Calibri" panose="020F0502020204030204" pitchFamily="34" charset="0"/>
              </a:rPr>
              <a:t>. It is used in Greek literature in various forms to refer to ‘cooling by blowing, refreshing, relieving, resting.’ It occurs in the Septuagint only in Exodus (Eng., 8:15; </a:t>
            </a:r>
            <a:r>
              <a:rPr lang="en-US" sz="2800" cap="small" dirty="0">
                <a:effectLst>
                  <a:outerShdw blurRad="38100" dist="38100" dir="2700000" algn="tl">
                    <a:srgbClr val="000000">
                      <a:alpha val="43137"/>
                    </a:srgbClr>
                  </a:outerShdw>
                </a:effectLst>
                <a:latin typeface="Calibri" panose="020F0502020204030204" pitchFamily="34" charset="0"/>
              </a:rPr>
              <a:t>lxx</a:t>
            </a:r>
            <a:r>
              <a:rPr lang="en-US" sz="2800" dirty="0">
                <a:effectLst>
                  <a:outerShdw blurRad="38100" dist="38100" dir="2700000" algn="tl">
                    <a:srgbClr val="000000">
                      <a:alpha val="43137"/>
                    </a:srgbClr>
                  </a:outerShdw>
                </a:effectLst>
                <a:latin typeface="Calibri" panose="020F0502020204030204" pitchFamily="34" charset="0"/>
              </a:rPr>
              <a:t>, v. 11), where it refers to relief from the plague of frogs.”</a:t>
            </a:r>
          </a:p>
        </p:txBody>
      </p:sp>
      <p:sp>
        <p:nvSpPr>
          <p:cNvPr id="3" name="Rectangle 2"/>
          <p:cNvSpPr/>
          <p:nvPr/>
        </p:nvSpPr>
        <p:spPr>
          <a:xfrm>
            <a:off x="1628774" y="228600"/>
            <a:ext cx="5886452" cy="1123384"/>
          </a:xfrm>
          <a:prstGeom prst="rect">
            <a:avLst/>
          </a:prstGeom>
        </p:spPr>
        <p:txBody>
          <a:bodyPr wrap="square">
            <a:spAutoFit/>
          </a:bodyPr>
          <a:lstStyle/>
          <a:p>
            <a:pPr algn="ctr">
              <a:spcAft>
                <a:spcPts val="600"/>
              </a:spcAft>
            </a:pPr>
            <a:r>
              <a:rPr lang="en-US" sz="3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3:19-21</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Stanley D. Toussaint and Jay A. Quine, “No, Not Yet: The Contingency of God’s Promised Kingdom,” </a:t>
            </a:r>
            <a:r>
              <a:rPr lang="en-US" sz="14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Bibliotheca Sacra</a:t>
            </a: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164 (April–June 2007): 138, 144.</a:t>
            </a:r>
          </a:p>
        </p:txBody>
      </p:sp>
      <p:pic>
        <p:nvPicPr>
          <p:cNvPr id="4" name="Picture 2" descr="http://3.bp.blogspot.com/-QEkPt30fRNQ/US-EfJsZfRI/AAAAAAAASK4/JnP_SUUHRas/s1600/a.jpg">
            <a:extLst>
              <a:ext uri="{FF2B5EF4-FFF2-40B4-BE49-F238E27FC236}">
                <a16:creationId xmlns:a16="http://schemas.microsoft.com/office/drawing/2014/main" id="{4C65D9D5-EC76-48A7-9B4A-3A4832A4355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6200" y="76200"/>
            <a:ext cx="1365250" cy="914400"/>
          </a:xfrm>
          <a:prstGeom prst="rect">
            <a:avLst/>
          </a:prstGeom>
          <a:noFill/>
          <a:ln w="9525">
            <a:noFill/>
            <a:miter lim="800000"/>
            <a:headEnd/>
            <a:tailEnd/>
          </a:ln>
        </p:spPr>
      </p:pic>
    </p:spTree>
    <p:extLst>
      <p:ext uri="{BB962C8B-B14F-4D97-AF65-F5344CB8AC3E}">
        <p14:creationId xmlns:p14="http://schemas.microsoft.com/office/powerpoint/2010/main" val="4020781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442621"/>
            <a:ext cx="9144000" cy="5262979"/>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rPr>
              <a:t>Schweizer correctly observes, ‘The context makes sense only if the ‘times of refreshing’ are the definitive age of salvation. The expression is undoubtedly apocalyptic in origin. . . . The reference, then, is to the eschatological redemption which is promised to Israel if it repents.’ Furthermore the plural </a:t>
            </a:r>
            <a:r>
              <a:rPr lang="el-GR" sz="2800" dirty="0">
                <a:effectLst>
                  <a:outerShdw blurRad="38100" dist="38100" dir="2700000" algn="tl">
                    <a:srgbClr val="000000">
                      <a:alpha val="43137"/>
                    </a:srgbClr>
                  </a:outerShdw>
                </a:effectLst>
                <a:latin typeface="Calibri" panose="020F0502020204030204" pitchFamily="34" charset="0"/>
              </a:rPr>
              <a:t>καιροὶ</a:t>
            </a:r>
            <a:r>
              <a:rPr lang="en-US" sz="2800" dirty="0">
                <a:effectLst>
                  <a:outerShdw blurRad="38100" dist="38100" dir="2700000" algn="tl">
                    <a:srgbClr val="000000">
                      <a:alpha val="43137"/>
                    </a:srgbClr>
                  </a:outerShdw>
                </a:effectLst>
                <a:latin typeface="Calibri" panose="020F0502020204030204" pitchFamily="34" charset="0"/>
              </a:rPr>
              <a:t>, ‘times,’ in Acts 3:19, parallels the plural noun </a:t>
            </a:r>
            <a:r>
              <a:rPr lang="el-GR" sz="2800" dirty="0">
                <a:effectLst>
                  <a:outerShdw blurRad="38100" dist="38100" dir="2700000" algn="tl">
                    <a:srgbClr val="000000">
                      <a:alpha val="43137"/>
                    </a:srgbClr>
                  </a:outerShdw>
                </a:effectLst>
                <a:latin typeface="Calibri" panose="020F0502020204030204" pitchFamily="34" charset="0"/>
              </a:rPr>
              <a:t>χρονῶν</a:t>
            </a:r>
            <a:r>
              <a:rPr lang="en-US" sz="2800" dirty="0">
                <a:effectLst>
                  <a:outerShdw blurRad="38100" dist="38100" dir="2700000" algn="tl">
                    <a:srgbClr val="000000">
                      <a:alpha val="43137"/>
                    </a:srgbClr>
                  </a:outerShdw>
                </a:effectLst>
                <a:latin typeface="Calibri" panose="020F0502020204030204" pitchFamily="34" charset="0"/>
              </a:rPr>
              <a:t>, ‘seasons’ or ‘times,’ in verse 21 (which is translated ‘period’ in the </a:t>
            </a:r>
            <a:r>
              <a:rPr lang="en-US" sz="2800" cap="small" dirty="0" err="1">
                <a:effectLst>
                  <a:outerShdw blurRad="38100" dist="38100" dir="2700000" algn="tl">
                    <a:srgbClr val="000000">
                      <a:alpha val="43137"/>
                    </a:srgbClr>
                  </a:outerShdw>
                </a:effectLst>
                <a:latin typeface="Calibri" panose="020F0502020204030204" pitchFamily="34" charset="0"/>
              </a:rPr>
              <a:t>nasb</a:t>
            </a:r>
            <a:r>
              <a:rPr lang="en-US" sz="2800" dirty="0">
                <a:effectLst>
                  <a:outerShdw blurRad="38100" dist="38100" dir="2700000" algn="tl">
                    <a:srgbClr val="000000">
                      <a:alpha val="43137"/>
                    </a:srgbClr>
                  </a:outerShdw>
                </a:effectLst>
                <a:latin typeface="Calibri" panose="020F0502020204030204" pitchFamily="34" charset="0"/>
              </a:rPr>
              <a:t>). The two terms refer to the same era, and the plural forms simply emphasize duration. The context makes it clear that the synonyms refer to the future kingdom, with </a:t>
            </a:r>
            <a:r>
              <a:rPr lang="el-GR" sz="2800" dirty="0">
                <a:effectLst>
                  <a:outerShdw blurRad="38100" dist="38100" dir="2700000" algn="tl">
                    <a:srgbClr val="000000">
                      <a:alpha val="43137"/>
                    </a:srgbClr>
                  </a:outerShdw>
                </a:effectLst>
                <a:latin typeface="Calibri" panose="020F0502020204030204" pitchFamily="34" charset="0"/>
              </a:rPr>
              <a:t>καιροὶ</a:t>
            </a:r>
            <a:r>
              <a:rPr lang="en-US" sz="2800" dirty="0">
                <a:effectLst>
                  <a:outerShdw blurRad="38100" dist="38100" dir="2700000" algn="tl">
                    <a:srgbClr val="000000">
                      <a:alpha val="43137"/>
                    </a:srgbClr>
                  </a:outerShdw>
                </a:effectLst>
                <a:latin typeface="Calibri" panose="020F0502020204030204" pitchFamily="34" charset="0"/>
              </a:rPr>
              <a:t> emphasizing the quality of time and </a:t>
            </a:r>
            <a:r>
              <a:rPr lang="el-GR" sz="2800" dirty="0">
                <a:effectLst>
                  <a:outerShdw blurRad="38100" dist="38100" dir="2700000" algn="tl">
                    <a:srgbClr val="000000">
                      <a:alpha val="43137"/>
                    </a:srgbClr>
                  </a:outerShdw>
                </a:effectLst>
                <a:latin typeface="Calibri" panose="020F0502020204030204" pitchFamily="34" charset="0"/>
              </a:rPr>
              <a:t>χρονῶν</a:t>
            </a:r>
            <a:r>
              <a:rPr lang="en-US" sz="2800" dirty="0">
                <a:effectLst>
                  <a:outerShdw blurRad="38100" dist="38100" dir="2700000" algn="tl">
                    <a:srgbClr val="000000">
                      <a:alpha val="43137"/>
                    </a:srgbClr>
                  </a:outerShdw>
                </a:effectLst>
                <a:latin typeface="Calibri" panose="020F0502020204030204" pitchFamily="34" charset="0"/>
              </a:rPr>
              <a:t> emphasizing the duration of the time.”</a:t>
            </a:r>
          </a:p>
        </p:txBody>
      </p:sp>
      <p:sp>
        <p:nvSpPr>
          <p:cNvPr id="3" name="Rectangle 2"/>
          <p:cNvSpPr/>
          <p:nvPr/>
        </p:nvSpPr>
        <p:spPr>
          <a:xfrm>
            <a:off x="1628774" y="228600"/>
            <a:ext cx="5886452" cy="1123384"/>
          </a:xfrm>
          <a:prstGeom prst="rect">
            <a:avLst/>
          </a:prstGeom>
        </p:spPr>
        <p:txBody>
          <a:bodyPr wrap="square">
            <a:spAutoFit/>
          </a:bodyPr>
          <a:lstStyle/>
          <a:p>
            <a:pPr algn="ctr">
              <a:spcAft>
                <a:spcPts val="600"/>
              </a:spcAft>
            </a:pPr>
            <a:r>
              <a:rPr lang="en-US" sz="3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3:19-21</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Stanley D. Toussaint and Jay A. Quine, “No, Not Yet: The Contingency of God’s Promised Kingdom,” </a:t>
            </a:r>
            <a:r>
              <a:rPr lang="en-US" sz="14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Bibliotheca Sacra</a:t>
            </a: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164 (April–June 2007): 138, 141.</a:t>
            </a:r>
          </a:p>
        </p:txBody>
      </p:sp>
      <p:pic>
        <p:nvPicPr>
          <p:cNvPr id="4" name="Picture 2" descr="http://3.bp.blogspot.com/-QEkPt30fRNQ/US-EfJsZfRI/AAAAAAAASK4/JnP_SUUHRas/s1600/a.jpg">
            <a:extLst>
              <a:ext uri="{FF2B5EF4-FFF2-40B4-BE49-F238E27FC236}">
                <a16:creationId xmlns:a16="http://schemas.microsoft.com/office/drawing/2014/main" id="{4C65D9D5-EC76-48A7-9B4A-3A4832A4355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6200" y="76200"/>
            <a:ext cx="1365250" cy="914400"/>
          </a:xfrm>
          <a:prstGeom prst="rect">
            <a:avLst/>
          </a:prstGeom>
          <a:noFill/>
          <a:ln w="9525">
            <a:noFill/>
            <a:miter lim="800000"/>
            <a:headEnd/>
            <a:tailEnd/>
          </a:ln>
        </p:spPr>
      </p:pic>
    </p:spTree>
    <p:extLst>
      <p:ext uri="{BB962C8B-B14F-4D97-AF65-F5344CB8AC3E}">
        <p14:creationId xmlns:p14="http://schemas.microsoft.com/office/powerpoint/2010/main" val="1032832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442621"/>
            <a:ext cx="9144000" cy="5262979"/>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rPr>
              <a:t>Bock argues for two separate time periods for these events in support of his ‘already, not yet’ view on the Davidic kingdom. He says the ‘periods of refreshing’ refer to the present time when sins can be wiped away through repentance, and that the ‘times of restoration of all things’ refers to the millennium. ‘Among the points in support of this distinction is that in the LXX translation by Symmachus, a reference to the descent of the Spirit in Isaiah 32:15 uses the term </a:t>
            </a:r>
            <a:r>
              <a:rPr lang="el-GR" sz="2800" dirty="0">
                <a:effectLst>
                  <a:outerShdw blurRad="38100" dist="38100" dir="2700000" algn="tl">
                    <a:srgbClr val="000000">
                      <a:alpha val="43137"/>
                    </a:srgbClr>
                  </a:outerShdw>
                </a:effectLst>
                <a:latin typeface="Calibri" panose="020F0502020204030204" pitchFamily="34" charset="0"/>
              </a:rPr>
              <a:t>ἀνάψυξις</a:t>
            </a:r>
            <a:r>
              <a:rPr lang="en-US" sz="2800" dirty="0">
                <a:effectLst>
                  <a:outerShdw blurRad="38100" dist="38100" dir="2700000" algn="tl">
                    <a:srgbClr val="000000">
                      <a:alpha val="43137"/>
                    </a:srgbClr>
                  </a:outerShdw>
                </a:effectLst>
                <a:latin typeface="Calibri" panose="020F0502020204030204" pitchFamily="34" charset="0"/>
              </a:rPr>
              <a:t> (refreshment), a term related to the one in Acts 3:20.’ However, the context of Isaiah 32:15 refers to millennial blessings to national Israel, a fact that supports the single-stage restoration view, not a two-phase ‘already, not…</a:t>
            </a:r>
          </a:p>
        </p:txBody>
      </p:sp>
      <p:sp>
        <p:nvSpPr>
          <p:cNvPr id="3" name="Rectangle 2"/>
          <p:cNvSpPr/>
          <p:nvPr/>
        </p:nvSpPr>
        <p:spPr>
          <a:xfrm>
            <a:off x="1628774" y="228600"/>
            <a:ext cx="5886452" cy="1123384"/>
          </a:xfrm>
          <a:prstGeom prst="rect">
            <a:avLst/>
          </a:prstGeom>
        </p:spPr>
        <p:txBody>
          <a:bodyPr wrap="square">
            <a:spAutoFit/>
          </a:bodyPr>
          <a:lstStyle/>
          <a:p>
            <a:pPr algn="ctr">
              <a:spcAft>
                <a:spcPts val="600"/>
              </a:spcAft>
            </a:pPr>
            <a:r>
              <a:rPr lang="en-US" sz="3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3:19-21</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A. McLean, “Did Jesus Correct the Disciples’ View of the Kingdom?,” </a:t>
            </a:r>
            <a:r>
              <a:rPr lang="en-US" sz="14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Bibliotheca Sacra</a:t>
            </a: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151, no. 602 (April–June 1994): 223–25.</a:t>
            </a:r>
          </a:p>
        </p:txBody>
      </p:sp>
      <p:pic>
        <p:nvPicPr>
          <p:cNvPr id="4" name="Picture 2" descr="http://3.bp.blogspot.com/-QEkPt30fRNQ/US-EfJsZfRI/AAAAAAAASK4/JnP_SUUHRas/s1600/a.jpg">
            <a:extLst>
              <a:ext uri="{FF2B5EF4-FFF2-40B4-BE49-F238E27FC236}">
                <a16:creationId xmlns:a16="http://schemas.microsoft.com/office/drawing/2014/main" id="{4C65D9D5-EC76-48A7-9B4A-3A4832A4355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6200" y="76200"/>
            <a:ext cx="1365250" cy="914400"/>
          </a:xfrm>
          <a:prstGeom prst="rect">
            <a:avLst/>
          </a:prstGeom>
          <a:noFill/>
          <a:ln w="9525">
            <a:noFill/>
            <a:miter lim="800000"/>
            <a:headEnd/>
            <a:tailEnd/>
          </a:ln>
        </p:spPr>
      </p:pic>
    </p:spTree>
    <p:extLst>
      <p:ext uri="{BB962C8B-B14F-4D97-AF65-F5344CB8AC3E}">
        <p14:creationId xmlns:p14="http://schemas.microsoft.com/office/powerpoint/2010/main" val="637946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442621"/>
            <a:ext cx="9144000" cy="5262979"/>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rPr>
              <a:t>yet’ restoration. Walker suggests a two-stage restoration in Acts 3:19–21. He, like Bock, maintains that the </a:t>
            </a:r>
            <a:r>
              <a:rPr lang="el-GR" sz="2800" dirty="0">
                <a:effectLst>
                  <a:outerShdw blurRad="38100" dist="38100" dir="2700000" algn="tl">
                    <a:srgbClr val="000000">
                      <a:alpha val="43137"/>
                    </a:srgbClr>
                  </a:outerShdw>
                </a:effectLst>
                <a:latin typeface="Calibri" panose="020F0502020204030204" pitchFamily="34" charset="0"/>
              </a:rPr>
              <a:t>καιροὶ ἀναψύξεως</a:t>
            </a:r>
            <a:r>
              <a:rPr lang="en-US" sz="2800" dirty="0">
                <a:effectLst>
                  <a:outerShdw blurRad="38100" dist="38100" dir="2700000" algn="tl">
                    <a:srgbClr val="000000">
                      <a:alpha val="43137"/>
                    </a:srgbClr>
                  </a:outerShdw>
                </a:effectLst>
                <a:latin typeface="Calibri" panose="020F0502020204030204" pitchFamily="34" charset="0"/>
              </a:rPr>
              <a:t> (‘times of refreshing’) relates to special experiences of grace and blessing in this age, whereas the </a:t>
            </a:r>
            <a:r>
              <a:rPr lang="el-GR" sz="2800" dirty="0">
                <a:effectLst>
                  <a:outerShdw blurRad="38100" dist="38100" dir="2700000" algn="tl">
                    <a:srgbClr val="000000">
                      <a:alpha val="43137"/>
                    </a:srgbClr>
                  </a:outerShdw>
                </a:effectLst>
                <a:latin typeface="Calibri" panose="020F0502020204030204" pitchFamily="34" charset="0"/>
              </a:rPr>
              <a:t>χρόνων ἀποκαταστάσεως</a:t>
            </a:r>
            <a:r>
              <a:rPr lang="en-US" sz="2800" dirty="0">
                <a:effectLst>
                  <a:outerShdw blurRad="38100" dist="38100" dir="2700000" algn="tl">
                    <a:srgbClr val="000000">
                      <a:alpha val="43137"/>
                    </a:srgbClr>
                  </a:outerShdw>
                </a:effectLst>
                <a:latin typeface="Calibri" panose="020F0502020204030204" pitchFamily="34" charset="0"/>
              </a:rPr>
              <a:t> (‘period of restoration’) in verse 21 refers to the climactic age of blessings for the nation of Israel in fulfillment of Old Testament messianic promises. . . .” “The main weakness in dividing these two events into separate time periods is that the text connects the events with a coordinating και (‘and’) in Acts 3:20. The syntactical structure coordinates the two verbs </a:t>
            </a:r>
            <a:r>
              <a:rPr lang="en-US" sz="2800" dirty="0" err="1">
                <a:effectLst>
                  <a:outerShdw blurRad="38100" dist="38100" dir="2700000" algn="tl">
                    <a:srgbClr val="000000">
                      <a:alpha val="43137"/>
                    </a:srgbClr>
                  </a:outerShdw>
                </a:effectLst>
                <a:latin typeface="Calibri" panose="020F0502020204030204" pitchFamily="34" charset="0"/>
              </a:rPr>
              <a:t>ἔλθωσιν</a:t>
            </a:r>
            <a:r>
              <a:rPr lang="en-US" sz="2800" dirty="0">
                <a:effectLst>
                  <a:outerShdw blurRad="38100" dist="38100" dir="2700000" algn="tl">
                    <a:srgbClr val="000000">
                      <a:alpha val="43137"/>
                    </a:srgbClr>
                  </a:outerShdw>
                </a:effectLst>
                <a:latin typeface="Calibri" panose="020F0502020204030204" pitchFamily="34" charset="0"/>
              </a:rPr>
              <a:t> (‘come,’ v. 19) and ἀπ</a:t>
            </a:r>
            <a:r>
              <a:rPr lang="en-US" sz="2800" dirty="0" err="1">
                <a:effectLst>
                  <a:outerShdw blurRad="38100" dist="38100" dir="2700000" algn="tl">
                    <a:srgbClr val="000000">
                      <a:alpha val="43137"/>
                    </a:srgbClr>
                  </a:outerShdw>
                </a:effectLst>
                <a:latin typeface="Calibri" panose="020F0502020204030204" pitchFamily="34" charset="0"/>
              </a:rPr>
              <a:t>οστείλῃ</a:t>
            </a:r>
            <a:r>
              <a:rPr lang="en-US" sz="2800" dirty="0">
                <a:effectLst>
                  <a:outerShdw blurRad="38100" dist="38100" dir="2700000" algn="tl">
                    <a:srgbClr val="000000">
                      <a:alpha val="43137"/>
                    </a:srgbClr>
                  </a:outerShdw>
                </a:effectLst>
                <a:latin typeface="Calibri" panose="020F0502020204030204" pitchFamily="34" charset="0"/>
              </a:rPr>
              <a:t> (‘send’) of the subordinate clause ὅπ</a:t>
            </a:r>
            <a:r>
              <a:rPr lang="en-US" sz="2800" dirty="0" err="1">
                <a:effectLst>
                  <a:outerShdw blurRad="38100" dist="38100" dir="2700000" algn="tl">
                    <a:srgbClr val="000000">
                      <a:alpha val="43137"/>
                    </a:srgbClr>
                  </a:outerShdw>
                </a:effectLst>
                <a:latin typeface="Calibri" panose="020F0502020204030204" pitchFamily="34" charset="0"/>
              </a:rPr>
              <a:t>ως</a:t>
            </a:r>
            <a:r>
              <a:rPr lang="en-US" sz="2800" dirty="0">
                <a:effectLst>
                  <a:outerShdw blurRad="38100" dist="38100" dir="2700000" algn="tl">
                    <a:srgbClr val="000000">
                      <a:alpha val="43137"/>
                    </a:srgbClr>
                  </a:outerShdw>
                </a:effectLst>
                <a:latin typeface="Calibri" panose="020F0502020204030204" pitchFamily="34" charset="0"/>
              </a:rPr>
              <a:t> </a:t>
            </a:r>
            <a:r>
              <a:rPr lang="en-US" sz="2800" dirty="0" err="1">
                <a:effectLst>
                  <a:outerShdw blurRad="38100" dist="38100" dir="2700000" algn="tl">
                    <a:srgbClr val="000000">
                      <a:alpha val="43137"/>
                    </a:srgbClr>
                  </a:outerShdw>
                </a:effectLst>
                <a:latin typeface="Calibri" panose="020F0502020204030204" pitchFamily="34" charset="0"/>
              </a:rPr>
              <a:t>ἂν</a:t>
            </a:r>
            <a:r>
              <a:rPr lang="en-US" sz="2800" dirty="0">
                <a:effectLst>
                  <a:outerShdw blurRad="38100" dist="38100" dir="2700000" algn="tl">
                    <a:srgbClr val="000000">
                      <a:alpha val="43137"/>
                    </a:srgbClr>
                  </a:outerShdw>
                </a:effectLst>
                <a:latin typeface="Calibri" panose="020F0502020204030204" pitchFamily="34" charset="0"/>
              </a:rPr>
              <a:t> in . . .</a:t>
            </a:r>
          </a:p>
        </p:txBody>
      </p:sp>
      <p:sp>
        <p:nvSpPr>
          <p:cNvPr id="3" name="Rectangle 2"/>
          <p:cNvSpPr/>
          <p:nvPr/>
        </p:nvSpPr>
        <p:spPr>
          <a:xfrm>
            <a:off x="1628774" y="228600"/>
            <a:ext cx="5886452" cy="1123384"/>
          </a:xfrm>
          <a:prstGeom prst="rect">
            <a:avLst/>
          </a:prstGeom>
        </p:spPr>
        <p:txBody>
          <a:bodyPr wrap="square">
            <a:spAutoFit/>
          </a:bodyPr>
          <a:lstStyle/>
          <a:p>
            <a:pPr algn="ctr">
              <a:spcAft>
                <a:spcPts val="600"/>
              </a:spcAft>
            </a:pPr>
            <a:r>
              <a:rPr lang="en-US" sz="3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3:19-21</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A. McLean, “Did Jesus Correct the Disciples’ View of the Kingdom?,” </a:t>
            </a:r>
            <a:r>
              <a:rPr lang="en-US" sz="14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Bibliotheca Sacra</a:t>
            </a: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151, no. 602 (April–June 1994): 223–25.</a:t>
            </a:r>
          </a:p>
        </p:txBody>
      </p:sp>
      <p:pic>
        <p:nvPicPr>
          <p:cNvPr id="4" name="Picture 2" descr="http://3.bp.blogspot.com/-QEkPt30fRNQ/US-EfJsZfRI/AAAAAAAASK4/JnP_SUUHRas/s1600/a.jpg">
            <a:extLst>
              <a:ext uri="{FF2B5EF4-FFF2-40B4-BE49-F238E27FC236}">
                <a16:creationId xmlns:a16="http://schemas.microsoft.com/office/drawing/2014/main" id="{4C65D9D5-EC76-48A7-9B4A-3A4832A4355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6200" y="76200"/>
            <a:ext cx="1365250" cy="914400"/>
          </a:xfrm>
          <a:prstGeom prst="rect">
            <a:avLst/>
          </a:prstGeom>
          <a:noFill/>
          <a:ln w="9525">
            <a:noFill/>
            <a:miter lim="800000"/>
            <a:headEnd/>
            <a:tailEnd/>
          </a:ln>
        </p:spPr>
      </p:pic>
    </p:spTree>
    <p:extLst>
      <p:ext uri="{BB962C8B-B14F-4D97-AF65-F5344CB8AC3E}">
        <p14:creationId xmlns:p14="http://schemas.microsoft.com/office/powerpoint/2010/main" val="945025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442621"/>
            <a:ext cx="9144000" cy="5262979"/>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rPr>
              <a:t>…verse 20 with the two main verbs </a:t>
            </a:r>
            <a:r>
              <a:rPr lang="en-US" sz="2800" dirty="0" err="1">
                <a:effectLst>
                  <a:outerShdw blurRad="38100" dist="38100" dir="2700000" algn="tl">
                    <a:srgbClr val="000000">
                      <a:alpha val="43137"/>
                    </a:srgbClr>
                  </a:outerShdw>
                </a:effectLst>
                <a:latin typeface="Calibri" panose="020F0502020204030204" pitchFamily="34" charset="0"/>
              </a:rPr>
              <a:t>μετ</a:t>
            </a:r>
            <a:r>
              <a:rPr lang="en-US" sz="2800" dirty="0">
                <a:effectLst>
                  <a:outerShdw blurRad="38100" dist="38100" dir="2700000" algn="tl">
                    <a:srgbClr val="000000">
                      <a:alpha val="43137"/>
                    </a:srgbClr>
                  </a:outerShdw>
                </a:effectLst>
                <a:latin typeface="Calibri" panose="020F0502020204030204" pitchFamily="34" charset="0"/>
              </a:rPr>
              <a:t>ανοήσατε (‘repent’) and ἐπιστρέψατε (‘return’) in verse 19. Repentance and turning to God result in the coming of the times of refreshing and the sending of Jesus Christ at the restoration of all things God spoke about in the prophets. The sending of Jesus Christ will provide the personal presence that will result in the times of refreshing. These results are not events separated by time. They are mutual benefits that will come when the Father sends the Son so that believers may be refreshed in His presence. </a:t>
            </a:r>
            <a:r>
              <a:rPr lang="en-US" sz="2800" dirty="0" err="1">
                <a:effectLst>
                  <a:outerShdw blurRad="38100" dist="38100" dir="2700000" algn="tl">
                    <a:srgbClr val="000000">
                      <a:alpha val="43137"/>
                    </a:srgbClr>
                  </a:outerShdw>
                </a:effectLst>
                <a:latin typeface="Calibri" panose="020F0502020204030204" pitchFamily="34" charset="0"/>
              </a:rPr>
              <a:t>Conzelmann</a:t>
            </a:r>
            <a:r>
              <a:rPr lang="en-US" sz="2800" dirty="0">
                <a:effectLst>
                  <a:outerShdw blurRad="38100" dist="38100" dir="2700000" algn="tl">
                    <a:srgbClr val="000000">
                      <a:alpha val="43137"/>
                    </a:srgbClr>
                  </a:outerShdw>
                </a:effectLst>
                <a:latin typeface="Calibri" panose="020F0502020204030204" pitchFamily="34" charset="0"/>
              </a:rPr>
              <a:t> argues that ‘the parallelism between the two halves of the verse shows that the κα</a:t>
            </a:r>
            <a:r>
              <a:rPr lang="en-US" sz="2800" dirty="0" err="1">
                <a:effectLst>
                  <a:outerShdw blurRad="38100" dist="38100" dir="2700000" algn="tl">
                    <a:srgbClr val="000000">
                      <a:alpha val="43137"/>
                    </a:srgbClr>
                  </a:outerShdw>
                </a:effectLst>
                <a:latin typeface="Calibri" panose="020F0502020204030204" pitchFamily="34" charset="0"/>
              </a:rPr>
              <a:t>ιροὶ</a:t>
            </a:r>
            <a:r>
              <a:rPr lang="en-US" sz="2800" dirty="0">
                <a:effectLst>
                  <a:outerShdw blurRad="38100" dist="38100" dir="2700000" algn="tl">
                    <a:srgbClr val="000000">
                      <a:alpha val="43137"/>
                    </a:srgbClr>
                  </a:outerShdw>
                </a:effectLst>
                <a:latin typeface="Calibri" panose="020F0502020204030204" pitchFamily="34" charset="0"/>
              </a:rPr>
              <a:t> </a:t>
            </a:r>
            <a:r>
              <a:rPr lang="en-US" sz="2800" dirty="0" err="1">
                <a:effectLst>
                  <a:outerShdw blurRad="38100" dist="38100" dir="2700000" algn="tl">
                    <a:srgbClr val="000000">
                      <a:alpha val="43137"/>
                    </a:srgbClr>
                  </a:outerShdw>
                </a:effectLst>
                <a:latin typeface="Calibri" panose="020F0502020204030204" pitchFamily="34" charset="0"/>
              </a:rPr>
              <a:t>ἀν</a:t>
            </a:r>
            <a:r>
              <a:rPr lang="en-US" sz="2800" dirty="0">
                <a:effectLst>
                  <a:outerShdw blurRad="38100" dist="38100" dir="2700000" algn="tl">
                    <a:srgbClr val="000000">
                      <a:alpha val="43137"/>
                    </a:srgbClr>
                  </a:outerShdw>
                </a:effectLst>
                <a:latin typeface="Calibri" panose="020F0502020204030204" pitchFamily="34" charset="0"/>
              </a:rPr>
              <a:t>αψύξεως, ‘times of refreshing,’ are not intervals of respite…</a:t>
            </a:r>
          </a:p>
        </p:txBody>
      </p:sp>
      <p:sp>
        <p:nvSpPr>
          <p:cNvPr id="3" name="Rectangle 2"/>
          <p:cNvSpPr/>
          <p:nvPr/>
        </p:nvSpPr>
        <p:spPr>
          <a:xfrm>
            <a:off x="1628774" y="228600"/>
            <a:ext cx="5886452" cy="1123384"/>
          </a:xfrm>
          <a:prstGeom prst="rect">
            <a:avLst/>
          </a:prstGeom>
        </p:spPr>
        <p:txBody>
          <a:bodyPr wrap="square">
            <a:spAutoFit/>
          </a:bodyPr>
          <a:lstStyle/>
          <a:p>
            <a:pPr algn="ctr">
              <a:spcAft>
                <a:spcPts val="600"/>
              </a:spcAft>
            </a:pPr>
            <a:r>
              <a:rPr lang="en-US" sz="3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3:19-21</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A. McLean, “Did Jesus Correct the Disciples’ View of the Kingdom?,” </a:t>
            </a:r>
            <a:r>
              <a:rPr lang="en-US" sz="14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Bibliotheca Sacra</a:t>
            </a: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151, no. 602 (April–June 1994): 223–25.</a:t>
            </a:r>
          </a:p>
        </p:txBody>
      </p:sp>
      <p:pic>
        <p:nvPicPr>
          <p:cNvPr id="4" name="Picture 2" descr="http://3.bp.blogspot.com/-QEkPt30fRNQ/US-EfJsZfRI/AAAAAAAASK4/JnP_SUUHRas/s1600/a.jpg">
            <a:extLst>
              <a:ext uri="{FF2B5EF4-FFF2-40B4-BE49-F238E27FC236}">
                <a16:creationId xmlns:a16="http://schemas.microsoft.com/office/drawing/2014/main" id="{4C65D9D5-EC76-48A7-9B4A-3A4832A4355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6200" y="76200"/>
            <a:ext cx="1365250" cy="914400"/>
          </a:xfrm>
          <a:prstGeom prst="rect">
            <a:avLst/>
          </a:prstGeom>
          <a:noFill/>
          <a:ln w="9525">
            <a:noFill/>
            <a:miter lim="800000"/>
            <a:headEnd/>
            <a:tailEnd/>
          </a:ln>
        </p:spPr>
      </p:pic>
    </p:spTree>
    <p:extLst>
      <p:ext uri="{BB962C8B-B14F-4D97-AF65-F5344CB8AC3E}">
        <p14:creationId xmlns:p14="http://schemas.microsoft.com/office/powerpoint/2010/main" val="2338655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442621"/>
            <a:ext cx="9144000" cy="5262979"/>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rPr>
              <a:t>…in the eschatological distress, but rather the final salvation (like the χρόνοι ἀποκαταστάσεως, ‘restoration’).” “The main weakness in dividing these two events into separate time periods is that the text connects the events with a coordinating και (‘and’) in Acts 3:20. The syntactical structure coordinates the two verbs </a:t>
            </a:r>
            <a:r>
              <a:rPr lang="en-US" sz="2800" dirty="0" err="1">
                <a:effectLst>
                  <a:outerShdw blurRad="38100" dist="38100" dir="2700000" algn="tl">
                    <a:srgbClr val="000000">
                      <a:alpha val="43137"/>
                    </a:srgbClr>
                  </a:outerShdw>
                </a:effectLst>
                <a:latin typeface="Calibri" panose="020F0502020204030204" pitchFamily="34" charset="0"/>
              </a:rPr>
              <a:t>ἔλθωσιν</a:t>
            </a:r>
            <a:r>
              <a:rPr lang="en-US" sz="2800" dirty="0">
                <a:effectLst>
                  <a:outerShdw blurRad="38100" dist="38100" dir="2700000" algn="tl">
                    <a:srgbClr val="000000">
                      <a:alpha val="43137"/>
                    </a:srgbClr>
                  </a:outerShdw>
                </a:effectLst>
                <a:latin typeface="Calibri" panose="020F0502020204030204" pitchFamily="34" charset="0"/>
              </a:rPr>
              <a:t> (‘come,’ v. 19) and ἀπ</a:t>
            </a:r>
            <a:r>
              <a:rPr lang="en-US" sz="2800" dirty="0" err="1">
                <a:effectLst>
                  <a:outerShdw blurRad="38100" dist="38100" dir="2700000" algn="tl">
                    <a:srgbClr val="000000">
                      <a:alpha val="43137"/>
                    </a:srgbClr>
                  </a:outerShdw>
                </a:effectLst>
                <a:latin typeface="Calibri" panose="020F0502020204030204" pitchFamily="34" charset="0"/>
              </a:rPr>
              <a:t>οστείλῃ</a:t>
            </a:r>
            <a:r>
              <a:rPr lang="en-US" sz="2800" dirty="0">
                <a:effectLst>
                  <a:outerShdw blurRad="38100" dist="38100" dir="2700000" algn="tl">
                    <a:srgbClr val="000000">
                      <a:alpha val="43137"/>
                    </a:srgbClr>
                  </a:outerShdw>
                </a:effectLst>
                <a:latin typeface="Calibri" panose="020F0502020204030204" pitchFamily="34" charset="0"/>
              </a:rPr>
              <a:t> (‘send’) of the subordinate clause ὅπ</a:t>
            </a:r>
            <a:r>
              <a:rPr lang="en-US" sz="2800" dirty="0" err="1">
                <a:effectLst>
                  <a:outerShdw blurRad="38100" dist="38100" dir="2700000" algn="tl">
                    <a:srgbClr val="000000">
                      <a:alpha val="43137"/>
                    </a:srgbClr>
                  </a:outerShdw>
                </a:effectLst>
                <a:latin typeface="Calibri" panose="020F0502020204030204" pitchFamily="34" charset="0"/>
              </a:rPr>
              <a:t>ως</a:t>
            </a:r>
            <a:r>
              <a:rPr lang="en-US" sz="2800" dirty="0">
                <a:effectLst>
                  <a:outerShdw blurRad="38100" dist="38100" dir="2700000" algn="tl">
                    <a:srgbClr val="000000">
                      <a:alpha val="43137"/>
                    </a:srgbClr>
                  </a:outerShdw>
                </a:effectLst>
                <a:latin typeface="Calibri" panose="020F0502020204030204" pitchFamily="34" charset="0"/>
              </a:rPr>
              <a:t> </a:t>
            </a:r>
            <a:r>
              <a:rPr lang="en-US" sz="2800" dirty="0" err="1">
                <a:effectLst>
                  <a:outerShdw blurRad="38100" dist="38100" dir="2700000" algn="tl">
                    <a:srgbClr val="000000">
                      <a:alpha val="43137"/>
                    </a:srgbClr>
                  </a:outerShdw>
                </a:effectLst>
                <a:latin typeface="Calibri" panose="020F0502020204030204" pitchFamily="34" charset="0"/>
              </a:rPr>
              <a:t>ἂν</a:t>
            </a:r>
            <a:r>
              <a:rPr lang="en-US" sz="2800" dirty="0">
                <a:effectLst>
                  <a:outerShdw blurRad="38100" dist="38100" dir="2700000" algn="tl">
                    <a:srgbClr val="000000">
                      <a:alpha val="43137"/>
                    </a:srgbClr>
                  </a:outerShdw>
                </a:effectLst>
                <a:latin typeface="Calibri" panose="020F0502020204030204" pitchFamily="34" charset="0"/>
              </a:rPr>
              <a:t> in verse 20 with the two main verbs </a:t>
            </a:r>
            <a:r>
              <a:rPr lang="en-US" sz="2800" dirty="0" err="1">
                <a:effectLst>
                  <a:outerShdw blurRad="38100" dist="38100" dir="2700000" algn="tl">
                    <a:srgbClr val="000000">
                      <a:alpha val="43137"/>
                    </a:srgbClr>
                  </a:outerShdw>
                </a:effectLst>
                <a:latin typeface="Calibri" panose="020F0502020204030204" pitchFamily="34" charset="0"/>
              </a:rPr>
              <a:t>μετ</a:t>
            </a:r>
            <a:r>
              <a:rPr lang="en-US" sz="2800" dirty="0">
                <a:effectLst>
                  <a:outerShdw blurRad="38100" dist="38100" dir="2700000" algn="tl">
                    <a:srgbClr val="000000">
                      <a:alpha val="43137"/>
                    </a:srgbClr>
                  </a:outerShdw>
                </a:effectLst>
                <a:latin typeface="Calibri" panose="020F0502020204030204" pitchFamily="34" charset="0"/>
              </a:rPr>
              <a:t>ανοήσατε (‘repent’) and ἐπιστρέψατε (‘return’) in verse 19. Repentance and turning to God result in the coming of the times of refreshing and the sending of Jesus Christ at the restoration of all things God spoke about in the prophets. The sending of Jesus Christ will…</a:t>
            </a:r>
          </a:p>
        </p:txBody>
      </p:sp>
      <p:sp>
        <p:nvSpPr>
          <p:cNvPr id="3" name="Rectangle 2"/>
          <p:cNvSpPr/>
          <p:nvPr/>
        </p:nvSpPr>
        <p:spPr>
          <a:xfrm>
            <a:off x="1628774" y="228600"/>
            <a:ext cx="5886452" cy="1123384"/>
          </a:xfrm>
          <a:prstGeom prst="rect">
            <a:avLst/>
          </a:prstGeom>
        </p:spPr>
        <p:txBody>
          <a:bodyPr wrap="square">
            <a:spAutoFit/>
          </a:bodyPr>
          <a:lstStyle/>
          <a:p>
            <a:pPr algn="ctr">
              <a:spcAft>
                <a:spcPts val="600"/>
              </a:spcAft>
            </a:pPr>
            <a:r>
              <a:rPr lang="en-US" sz="3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3:19-21</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A. McLean, “Did Jesus Correct the Disciples’ View of the Kingdom?,” </a:t>
            </a:r>
            <a:r>
              <a:rPr lang="en-US" sz="14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Bibliotheca Sacra</a:t>
            </a: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151, no. 602 (April–June 1994): 223–25.</a:t>
            </a:r>
          </a:p>
        </p:txBody>
      </p:sp>
      <p:pic>
        <p:nvPicPr>
          <p:cNvPr id="4" name="Picture 2" descr="http://3.bp.blogspot.com/-QEkPt30fRNQ/US-EfJsZfRI/AAAAAAAASK4/JnP_SUUHRas/s1600/a.jpg">
            <a:extLst>
              <a:ext uri="{FF2B5EF4-FFF2-40B4-BE49-F238E27FC236}">
                <a16:creationId xmlns:a16="http://schemas.microsoft.com/office/drawing/2014/main" id="{4C65D9D5-EC76-48A7-9B4A-3A4832A4355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6200" y="76200"/>
            <a:ext cx="1365250" cy="914400"/>
          </a:xfrm>
          <a:prstGeom prst="rect">
            <a:avLst/>
          </a:prstGeom>
          <a:noFill/>
          <a:ln w="9525">
            <a:noFill/>
            <a:miter lim="800000"/>
            <a:headEnd/>
            <a:tailEnd/>
          </a:ln>
        </p:spPr>
      </p:pic>
    </p:spTree>
    <p:extLst>
      <p:ext uri="{BB962C8B-B14F-4D97-AF65-F5344CB8AC3E}">
        <p14:creationId xmlns:p14="http://schemas.microsoft.com/office/powerpoint/2010/main" val="3096492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416308"/>
            <a:ext cx="9144000" cy="4832092"/>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rPr>
              <a:t>… provide the personal presence that will result in the times of refreshing. These results are not events separated by time. They are mutual benefits that will come when the Father sends the Son so that believers may be refreshed in His presence. </a:t>
            </a:r>
            <a:r>
              <a:rPr lang="en-US" sz="2800" dirty="0" err="1">
                <a:effectLst>
                  <a:outerShdw blurRad="38100" dist="38100" dir="2700000" algn="tl">
                    <a:srgbClr val="000000">
                      <a:alpha val="43137"/>
                    </a:srgbClr>
                  </a:outerShdw>
                </a:effectLst>
                <a:latin typeface="Calibri" panose="020F0502020204030204" pitchFamily="34" charset="0"/>
              </a:rPr>
              <a:t>Conzelmann</a:t>
            </a:r>
            <a:r>
              <a:rPr lang="en-US" sz="2800" dirty="0">
                <a:effectLst>
                  <a:outerShdw blurRad="38100" dist="38100" dir="2700000" algn="tl">
                    <a:srgbClr val="000000">
                      <a:alpha val="43137"/>
                    </a:srgbClr>
                  </a:outerShdw>
                </a:effectLst>
                <a:latin typeface="Calibri" panose="020F0502020204030204" pitchFamily="34" charset="0"/>
              </a:rPr>
              <a:t> argues that ‘the parallelism between the two halves of the verse shows that the κα</a:t>
            </a:r>
            <a:r>
              <a:rPr lang="en-US" sz="2800" dirty="0" err="1">
                <a:effectLst>
                  <a:outerShdw blurRad="38100" dist="38100" dir="2700000" algn="tl">
                    <a:srgbClr val="000000">
                      <a:alpha val="43137"/>
                    </a:srgbClr>
                  </a:outerShdw>
                </a:effectLst>
                <a:latin typeface="Calibri" panose="020F0502020204030204" pitchFamily="34" charset="0"/>
              </a:rPr>
              <a:t>ιροὶ</a:t>
            </a:r>
            <a:r>
              <a:rPr lang="en-US" sz="2800" dirty="0">
                <a:effectLst>
                  <a:outerShdw blurRad="38100" dist="38100" dir="2700000" algn="tl">
                    <a:srgbClr val="000000">
                      <a:alpha val="43137"/>
                    </a:srgbClr>
                  </a:outerShdw>
                </a:effectLst>
                <a:latin typeface="Calibri" panose="020F0502020204030204" pitchFamily="34" charset="0"/>
              </a:rPr>
              <a:t> </a:t>
            </a:r>
            <a:r>
              <a:rPr lang="en-US" sz="2800" dirty="0" err="1">
                <a:effectLst>
                  <a:outerShdw blurRad="38100" dist="38100" dir="2700000" algn="tl">
                    <a:srgbClr val="000000">
                      <a:alpha val="43137"/>
                    </a:srgbClr>
                  </a:outerShdw>
                </a:effectLst>
                <a:latin typeface="Calibri" panose="020F0502020204030204" pitchFamily="34" charset="0"/>
              </a:rPr>
              <a:t>ἀν</a:t>
            </a:r>
            <a:r>
              <a:rPr lang="en-US" sz="2800" dirty="0">
                <a:effectLst>
                  <a:outerShdw blurRad="38100" dist="38100" dir="2700000" algn="tl">
                    <a:srgbClr val="000000">
                      <a:alpha val="43137"/>
                    </a:srgbClr>
                  </a:outerShdw>
                </a:effectLst>
                <a:latin typeface="Calibri" panose="020F0502020204030204" pitchFamily="34" charset="0"/>
              </a:rPr>
              <a:t>αψύξεως, ‘times of refreshing,’ are not intervals of respite in the eschatological distress, but rather the final salvation (like the χρόνοι ἀποκαταστάσεως, ‘restoration’).”</a:t>
            </a:r>
          </a:p>
          <a:p>
            <a:pPr algn="just"/>
            <a:endParaRPr lang="en-US" sz="2800" dirty="0">
              <a:effectLst>
                <a:outerShdw blurRad="38100" dist="38100" dir="2700000" algn="tl">
                  <a:srgbClr val="000000">
                    <a:alpha val="43137"/>
                  </a:srgbClr>
                </a:outerShdw>
              </a:effectLst>
              <a:latin typeface="Calibri" panose="020F0502020204030204" pitchFamily="34" charset="0"/>
            </a:endParaRPr>
          </a:p>
          <a:p>
            <a:pPr algn="just"/>
            <a:endParaRPr lang="en-US" sz="2800" dirty="0">
              <a:effectLst>
                <a:outerShdw blurRad="38100" dist="38100" dir="2700000" algn="tl">
                  <a:srgbClr val="000000">
                    <a:alpha val="43137"/>
                  </a:srgbClr>
                </a:outerShdw>
              </a:effectLst>
              <a:latin typeface="Calibri" panose="020F0502020204030204" pitchFamily="34" charset="0"/>
            </a:endParaRPr>
          </a:p>
        </p:txBody>
      </p:sp>
      <p:sp>
        <p:nvSpPr>
          <p:cNvPr id="3" name="Rectangle 2"/>
          <p:cNvSpPr/>
          <p:nvPr/>
        </p:nvSpPr>
        <p:spPr>
          <a:xfrm>
            <a:off x="1628774" y="228600"/>
            <a:ext cx="5886452" cy="1123384"/>
          </a:xfrm>
          <a:prstGeom prst="rect">
            <a:avLst/>
          </a:prstGeom>
        </p:spPr>
        <p:txBody>
          <a:bodyPr wrap="square">
            <a:spAutoFit/>
          </a:bodyPr>
          <a:lstStyle/>
          <a:p>
            <a:pPr algn="ctr">
              <a:spcAft>
                <a:spcPts val="600"/>
              </a:spcAft>
            </a:pPr>
            <a:r>
              <a:rPr lang="en-US" sz="3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3:19-21</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A. McLean, “Did Jesus Correct the Disciples’ View of the Kingdom?,” </a:t>
            </a:r>
            <a:r>
              <a:rPr lang="en-US" sz="14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Bibliotheca Sacra</a:t>
            </a: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151, no. 602 (April–June 1994): 223–25.</a:t>
            </a:r>
          </a:p>
        </p:txBody>
      </p:sp>
      <p:pic>
        <p:nvPicPr>
          <p:cNvPr id="4" name="Picture 2" descr="http://3.bp.blogspot.com/-QEkPt30fRNQ/US-EfJsZfRI/AAAAAAAASK4/JnP_SUUHRas/s1600/a.jpg">
            <a:extLst>
              <a:ext uri="{FF2B5EF4-FFF2-40B4-BE49-F238E27FC236}">
                <a16:creationId xmlns:a16="http://schemas.microsoft.com/office/drawing/2014/main" id="{4C65D9D5-EC76-48A7-9B4A-3A4832A4355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6200" y="76200"/>
            <a:ext cx="1365250" cy="914400"/>
          </a:xfrm>
          <a:prstGeom prst="rect">
            <a:avLst/>
          </a:prstGeom>
          <a:noFill/>
          <a:ln w="9525">
            <a:noFill/>
            <a:miter lim="800000"/>
            <a:headEnd/>
            <a:tailEnd/>
          </a:ln>
        </p:spPr>
      </p:pic>
    </p:spTree>
    <p:extLst>
      <p:ext uri="{BB962C8B-B14F-4D97-AF65-F5344CB8AC3E}">
        <p14:creationId xmlns:p14="http://schemas.microsoft.com/office/powerpoint/2010/main" val="54679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title" idx="4294967295"/>
          </p:nvPr>
        </p:nvSpPr>
        <p:spPr>
          <a:xfrm>
            <a:off x="1676400" y="228600"/>
            <a:ext cx="5791200" cy="838200"/>
          </a:xfrm>
        </p:spPr>
        <p:txBody>
          <a:bodyPr/>
          <a:lstStyle/>
          <a:p>
            <a:pPr algn="ctr"/>
            <a:r>
              <a:rPr lang="en-US" altLang="en-US" sz="4000" dirty="0">
                <a:effectLst>
                  <a:outerShdw blurRad="38100" dist="38100" dir="2700000" algn="tl">
                    <a:srgbClr val="000000">
                      <a:alpha val="43137"/>
                    </a:srgbClr>
                  </a:outerShdw>
                </a:effectLst>
              </a:rPr>
              <a:t>Christ’s Three Offices</a:t>
            </a:r>
          </a:p>
        </p:txBody>
      </p:sp>
      <p:sp>
        <p:nvSpPr>
          <p:cNvPr id="6" name="Content Placeholder 5"/>
          <p:cNvSpPr>
            <a:spLocks noGrp="1"/>
          </p:cNvSpPr>
          <p:nvPr>
            <p:ph idx="4294967295"/>
          </p:nvPr>
        </p:nvSpPr>
        <p:spPr>
          <a:xfrm>
            <a:off x="571500" y="1143000"/>
            <a:ext cx="8001000" cy="2895600"/>
          </a:xfrm>
        </p:spPr>
        <p:txBody>
          <a:bodyPr/>
          <a:lstStyle/>
          <a:p>
            <a:pPr marL="463550" indent="-4635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Prophet – 1</a:t>
            </a:r>
            <a:r>
              <a:rPr lang="en-US" baseline="30000" dirty="0">
                <a:effectLst>
                  <a:outerShdw blurRad="38100" dist="38100" dir="2700000" algn="tl">
                    <a:srgbClr val="000000">
                      <a:alpha val="43137"/>
                    </a:srgbClr>
                  </a:outerShdw>
                </a:effectLst>
              </a:rPr>
              <a:t>st</a:t>
            </a:r>
            <a:r>
              <a:rPr lang="en-US" dirty="0">
                <a:effectLst>
                  <a:outerShdw blurRad="38100" dist="38100" dir="2700000" algn="tl">
                    <a:srgbClr val="000000">
                      <a:alpha val="43137"/>
                    </a:srgbClr>
                  </a:outerShdw>
                </a:effectLst>
              </a:rPr>
              <a:t> Coming (Matt. 4:17)</a:t>
            </a:r>
          </a:p>
          <a:p>
            <a:pPr marL="463550" indent="-463550" eaLnBrk="1" hangingPunct="1">
              <a:spcBef>
                <a:spcPts val="0"/>
              </a:spcBef>
              <a:spcAft>
                <a:spcPts val="3600"/>
              </a:spcAft>
              <a:buSzPct val="100000"/>
              <a:buFont typeface="+mj-lt"/>
              <a:buAutoNum type="arabicPeriod"/>
              <a:defRPr/>
            </a:pPr>
            <a:r>
              <a:rPr lang="en-US" b="1" dirty="0">
                <a:solidFill>
                  <a:srgbClr val="FFFFCC"/>
                </a:solidFill>
                <a:effectLst>
                  <a:outerShdw blurRad="38100" dist="38100" dir="2700000" algn="tl">
                    <a:srgbClr val="000000">
                      <a:alpha val="43137"/>
                    </a:srgbClr>
                  </a:outerShdw>
                </a:effectLst>
              </a:rPr>
              <a:t>Priest – Present Session (Heb. 4:15)</a:t>
            </a:r>
          </a:p>
          <a:p>
            <a:pPr marL="463550" indent="-4635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King – 2nd Coming (Isa. 9:6-7; Matt. 25:31)</a:t>
            </a:r>
          </a:p>
        </p:txBody>
      </p:sp>
      <p:pic>
        <p:nvPicPr>
          <p:cNvPr id="5"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59107" y="3962400"/>
            <a:ext cx="2025786" cy="2743200"/>
          </a:xfrm>
          <a:prstGeom prst="rect">
            <a:avLst/>
          </a:prstGeom>
          <a:noFill/>
          <a:ln w="9525">
            <a:noFill/>
            <a:miter lim="800000"/>
            <a:headEnd/>
            <a:tailEnd/>
          </a:ln>
          <a:effectLst/>
        </p:spPr>
      </p:pic>
    </p:spTree>
    <p:extLst>
      <p:ext uri="{BB962C8B-B14F-4D97-AF65-F5344CB8AC3E}">
        <p14:creationId xmlns:p14="http://schemas.microsoft.com/office/powerpoint/2010/main" val="2235390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762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44196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7"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pic>
        <p:nvPicPr>
          <p:cNvPr id="8" name="Picture 2" descr="http://3.bp.blogspot.com/-QEkPt30fRNQ/US-EfJsZfRI/AAAAAAAASK4/JnP_SUUHRas/s1600/a.jpg">
            <a:extLst>
              <a:ext uri="{FF2B5EF4-FFF2-40B4-BE49-F238E27FC236}">
                <a16:creationId xmlns:a16="http://schemas.microsoft.com/office/drawing/2014/main" id="{2E8192B3-0D50-4A94-AF06-092F24ABAD82}"/>
              </a:ext>
            </a:extLst>
          </p:cNvPr>
          <p:cNvPicPr>
            <a:picLocks noChangeAspect="1" noChangeArrowheads="1"/>
          </p:cNvPicPr>
          <p:nvPr/>
        </p:nvPicPr>
        <p:blipFill>
          <a:blip r:embed="rId3"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898847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95465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Hebrews 10:12-13</a:t>
            </a:r>
          </a:p>
          <a:p>
            <a:pPr algn="just">
              <a:spcBef>
                <a:spcPts val="0"/>
              </a:spcBef>
              <a:spcAft>
                <a:spcPts val="12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rPr>
              <a:t>12</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but He, having offered one sacrifice for sins for all time, </a:t>
            </a:r>
            <a:r>
              <a:rPr lang="en-US" sz="3400" cap="small" dirty="0">
                <a:effectLst>
                  <a:outerShdw blurRad="38100" dist="38100" dir="2700000" algn="tl">
                    <a:srgbClr val="000000">
                      <a:alpha val="43137"/>
                    </a:srgbClr>
                  </a:outerShdw>
                </a:effectLst>
                <a:latin typeface="Calibri" panose="020F0502020204030204" pitchFamily="34" charset="0"/>
              </a:rPr>
              <a:t>sat down at the right hand of God</a:t>
            </a:r>
            <a:r>
              <a:rPr lang="en-US" sz="3400" dirty="0">
                <a:effectLst>
                  <a:outerShdw blurRad="38100" dist="38100" dir="2700000" algn="tl">
                    <a:srgbClr val="000000">
                      <a:alpha val="43137"/>
                    </a:srgbClr>
                  </a:outerShdw>
                </a:effectLst>
                <a:latin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rPr>
              <a:t>13</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waiting from that time onward </a:t>
            </a:r>
            <a:r>
              <a:rPr lang="en-US" sz="3400" cap="small" dirty="0">
                <a:effectLst>
                  <a:outerShdw blurRad="38100" dist="38100" dir="2700000" algn="tl">
                    <a:srgbClr val="000000">
                      <a:alpha val="43137"/>
                    </a:srgbClr>
                  </a:outerShdw>
                </a:effectLst>
                <a:latin typeface="Calibri" panose="020F0502020204030204" pitchFamily="34" charset="0"/>
              </a:rPr>
              <a:t>until His enemies be made a footstool for His feet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CB6F7790-88FC-4008-BC26-E9D4C4FC16EE}"/>
              </a:ext>
            </a:extLst>
          </p:cNvPr>
          <p:cNvPicPr>
            <a:picLocks noChangeAspect="1"/>
          </p:cNvPicPr>
          <p:nvPr/>
        </p:nvPicPr>
        <p:blipFill>
          <a:blip r:embed="rId3"/>
          <a:stretch>
            <a:fillRect/>
          </a:stretch>
        </p:blipFill>
        <p:spPr>
          <a:xfrm>
            <a:off x="3340607" y="3230880"/>
            <a:ext cx="2462786" cy="1645920"/>
          </a:xfrm>
          <a:prstGeom prst="rect">
            <a:avLst/>
          </a:prstGeom>
        </p:spPr>
      </p:pic>
    </p:spTree>
    <p:extLst>
      <p:ext uri="{BB962C8B-B14F-4D97-AF65-F5344CB8AC3E}">
        <p14:creationId xmlns:p14="http://schemas.microsoft.com/office/powerpoint/2010/main" val="2231505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3200400" y="1524000"/>
            <a:ext cx="5454091" cy="3519840"/>
          </a:xfrm>
        </p:spPr>
        <p:txBody>
          <a:bodyPr/>
          <a:lstStyle/>
          <a:p>
            <a:pPr marL="0" indent="0" algn="just" eaLnBrk="1" hangingPunct="1">
              <a:buFont typeface="Arial" panose="020B0604020202020204" pitchFamily="34" charset="0"/>
              <a:buNone/>
              <a:defRPr/>
            </a:pPr>
            <a:r>
              <a:rPr lang="en-US" sz="2800" dirty="0">
                <a:effectLst>
                  <a:outerShdw blurRad="38100" dist="38100" dir="2700000" algn="tl">
                    <a:srgbClr val="000000">
                      <a:alpha val="43137"/>
                    </a:srgbClr>
                  </a:outerShdw>
                </a:effectLst>
              </a:rPr>
              <a:t>“Our Lord is not now on His own throne, the throne of David. He is at the Father’s right hand, on the Father’s throne, and is now the Great High Priest, leading the worship of His saints; and also our Advocate against the enemy. But He is there in an expectant attitude</a:t>
            </a:r>
            <a:r>
              <a:rPr lang="en-US" sz="2800" kern="1200" dirty="0">
                <a:effectLst>
                  <a:outerShdw blurRad="38100" dist="38100" dir="2700000" algn="tl">
                    <a:srgbClr val="000000">
                      <a:alpha val="43137"/>
                    </a:srgbClr>
                  </a:outerShdw>
                </a:effectLst>
                <a:cs typeface="Calibri" panose="020F0502020204030204" pitchFamily="34" charset="0"/>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3" name="Picture 2">
            <a:extLst>
              <a:ext uri="{FF2B5EF4-FFF2-40B4-BE49-F238E27FC236}">
                <a16:creationId xmlns:a16="http://schemas.microsoft.com/office/drawing/2014/main" id="{001035FC-58D8-4091-B386-7999120BBF21}"/>
              </a:ext>
            </a:extLst>
          </p:cNvPr>
          <p:cNvPicPr>
            <a:picLocks noChangeAspect="1"/>
          </p:cNvPicPr>
          <p:nvPr/>
        </p:nvPicPr>
        <p:blipFill>
          <a:blip r:embed="rId8"/>
          <a:stretch>
            <a:fillRect/>
          </a:stretch>
        </p:blipFill>
        <p:spPr>
          <a:xfrm>
            <a:off x="597980" y="1724025"/>
            <a:ext cx="2221420" cy="3216086"/>
          </a:xfrm>
          <a:prstGeom prst="rect">
            <a:avLst/>
          </a:prstGeom>
        </p:spPr>
      </p:pic>
      <p:sp>
        <p:nvSpPr>
          <p:cNvPr id="6" name="Rectangle 5">
            <a:extLst>
              <a:ext uri="{FF2B5EF4-FFF2-40B4-BE49-F238E27FC236}">
                <a16:creationId xmlns:a16="http://schemas.microsoft.com/office/drawing/2014/main" id="{8E34A412-55E6-499B-8A4F-546941B7D29B}"/>
              </a:ext>
            </a:extLst>
          </p:cNvPr>
          <p:cNvSpPr/>
          <p:nvPr/>
        </p:nvSpPr>
        <p:spPr>
          <a:xfrm>
            <a:off x="1041900" y="228600"/>
            <a:ext cx="7060200" cy="969496"/>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William Newell</a:t>
            </a: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Book of the Revelation (Chicago: Moody, 1935), 82.</a:t>
            </a:r>
          </a:p>
        </p:txBody>
      </p:sp>
    </p:spTree>
    <p:extLst>
      <p:ext uri="{BB962C8B-B14F-4D97-AF65-F5344CB8AC3E}">
        <p14:creationId xmlns:p14="http://schemas.microsoft.com/office/powerpoint/2010/main" val="980114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Hebrews 7:3</a:t>
            </a:r>
          </a:p>
          <a:p>
            <a:pPr algn="just">
              <a:spcBef>
                <a:spcPts val="0"/>
              </a:spcBef>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“Without father, without mother, without genealogy, having neither beginning of days nor end of life, but made like the Son of God, he remains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priest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perpetually.”</a:t>
            </a:r>
          </a:p>
        </p:txBody>
      </p:sp>
      <p:pic>
        <p:nvPicPr>
          <p:cNvPr id="4" name="Picture 3">
            <a:extLst>
              <a:ext uri="{FF2B5EF4-FFF2-40B4-BE49-F238E27FC236}">
                <a16:creationId xmlns:a16="http://schemas.microsoft.com/office/drawing/2014/main" id="{F42D4E5E-63A3-45BC-9AA1-54D523249069}"/>
              </a:ext>
            </a:extLst>
          </p:cNvPr>
          <p:cNvPicPr>
            <a:picLocks noChangeAspect="1"/>
          </p:cNvPicPr>
          <p:nvPr/>
        </p:nvPicPr>
        <p:blipFill>
          <a:blip r:embed="rId3"/>
          <a:stretch>
            <a:fillRect/>
          </a:stretch>
        </p:blipFill>
        <p:spPr>
          <a:xfrm>
            <a:off x="3340607" y="3230880"/>
            <a:ext cx="2462786" cy="1645920"/>
          </a:xfrm>
          <a:prstGeom prst="rect">
            <a:avLst/>
          </a:prstGeom>
        </p:spPr>
      </p:pic>
    </p:spTree>
    <p:extLst>
      <p:ext uri="{BB962C8B-B14F-4D97-AF65-F5344CB8AC3E}">
        <p14:creationId xmlns:p14="http://schemas.microsoft.com/office/powerpoint/2010/main" val="921942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EA13FC-C69E-498E-8CF5-C673B8DAAC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Hebrews 6:20</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“where Jesus has entered as a forerunner for us, having become a high priest forever according to the order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Melchizedek</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BD77C395-154C-4129-8424-6CC84636D6B0}"/>
              </a:ext>
            </a:extLst>
          </p:cNvPr>
          <p:cNvPicPr>
            <a:picLocks noChangeAspect="1"/>
          </p:cNvPicPr>
          <p:nvPr/>
        </p:nvPicPr>
        <p:blipFill>
          <a:blip r:embed="rId3"/>
          <a:stretch>
            <a:fillRect/>
          </a:stretch>
        </p:blipFill>
        <p:spPr>
          <a:xfrm>
            <a:off x="3340607" y="3230880"/>
            <a:ext cx="2462786" cy="1645920"/>
          </a:xfrm>
          <a:prstGeom prst="rect">
            <a:avLst/>
          </a:prstGeom>
        </p:spPr>
      </p:pic>
    </p:spTree>
    <p:extLst>
      <p:ext uri="{BB962C8B-B14F-4D97-AF65-F5344CB8AC3E}">
        <p14:creationId xmlns:p14="http://schemas.microsoft.com/office/powerpoint/2010/main" val="954142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505075" y="228600"/>
            <a:ext cx="4133850" cy="1066800"/>
          </a:xfrm>
        </p:spPr>
        <p:txBody>
          <a:bodyPr/>
          <a:lstStyle/>
          <a:p>
            <a:pPr algn="ctr">
              <a:spcBef>
                <a:spcPts val="1200"/>
              </a:spcBef>
            </a:pPr>
            <a:r>
              <a:rPr lang="en-US" sz="3600" dirty="0">
                <a:effectLst>
                  <a:outerShdw blurRad="38100" dist="38100" dir="2700000" algn="tl">
                    <a:srgbClr val="000000">
                      <a:alpha val="43137"/>
                    </a:srgbClr>
                  </a:outerShdw>
                </a:effectLst>
              </a:rPr>
              <a:t>John F. Walvoord</a:t>
            </a:r>
            <a:br>
              <a:rPr lang="en-US" sz="18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John F. Walvoord, </a:t>
            </a:r>
            <a:r>
              <a:rPr lang="en-US" sz="1800" i="1" dirty="0">
                <a:solidFill>
                  <a:schemeClr val="tx1"/>
                </a:solidFill>
                <a:effectLst>
                  <a:outerShdw blurRad="38100" dist="38100" dir="2700000" algn="tl">
                    <a:srgbClr val="000000">
                      <a:alpha val="43137"/>
                    </a:srgbClr>
                  </a:outerShdw>
                </a:effectLst>
              </a:rPr>
              <a:t>The Millennial Kingdom</a:t>
            </a:r>
            <a:r>
              <a:rPr lang="en-US" sz="1800" dirty="0">
                <a:solidFill>
                  <a:schemeClr val="tx1"/>
                </a:solidFill>
                <a:effectLst>
                  <a:outerShdw blurRad="38100" dist="38100" dir="2700000" algn="tl">
                    <a:srgbClr val="000000">
                      <a:alpha val="43137"/>
                    </a:srgbClr>
                  </a:outerShdw>
                </a:effectLst>
              </a:rPr>
              <a:t> (Findlay, OH: Dunham, 1959), 203.</a:t>
            </a:r>
          </a:p>
        </p:txBody>
      </p:sp>
      <p:sp>
        <p:nvSpPr>
          <p:cNvPr id="16387" name="Rectangle 3"/>
          <p:cNvSpPr>
            <a:spLocks noGrp="1" noChangeArrowheads="1"/>
          </p:cNvSpPr>
          <p:nvPr>
            <p:ph type="body" idx="1"/>
          </p:nvPr>
        </p:nvSpPr>
        <p:spPr>
          <a:xfrm>
            <a:off x="0" y="1524000"/>
            <a:ext cx="9144000" cy="5334000"/>
          </a:xfrm>
        </p:spPr>
        <p:txBody>
          <a:bodyPr/>
          <a:lstStyle/>
          <a:p>
            <a:pPr marL="0" indent="0" algn="just">
              <a:buFontTx/>
              <a:buNone/>
              <a:defRPr/>
            </a:pPr>
            <a:r>
              <a:rPr lang="en-US" sz="2600" b="1" dirty="0">
                <a:effectLst>
                  <a:outerShdw blurRad="38100" dist="38100" dir="2700000" algn="tl">
                    <a:srgbClr val="000000">
                      <a:alpha val="43137"/>
                    </a:srgbClr>
                  </a:outerShdw>
                </a:effectLst>
              </a:rPr>
              <a:t>“</a:t>
            </a:r>
            <a:r>
              <a:rPr lang="en-US" sz="2600" dirty="0">
                <a:effectLst>
                  <a:outerShdw blurRad="38100" dist="38100" dir="2700000" algn="tl">
                    <a:srgbClr val="000000">
                      <a:alpha val="43137"/>
                    </a:srgbClr>
                  </a:outerShdw>
                </a:effectLst>
              </a:rPr>
              <a:t>The New Testament has fifty-nine references to David. It also has many references to the present session of Christ. A search of the New Testament reveals that </a:t>
            </a:r>
            <a:r>
              <a:rPr lang="en-US" sz="2600" i="1" dirty="0">
                <a:effectLst>
                  <a:outerShdw blurRad="38100" dist="38100" dir="2700000" algn="tl">
                    <a:srgbClr val="000000">
                      <a:alpha val="43137"/>
                    </a:srgbClr>
                  </a:outerShdw>
                </a:effectLst>
              </a:rPr>
              <a:t>there is not one reference connecting the present session of Christ with the Davidic throne</a:t>
            </a:r>
            <a:r>
              <a:rPr lang="en-US" sz="2600" dirty="0">
                <a:effectLst>
                  <a:outerShdw blurRad="38100" dist="38100" dir="2700000" algn="tl">
                    <a:srgbClr val="000000">
                      <a:alpha val="43137"/>
                    </a:srgbClr>
                  </a:outerShdw>
                </a:effectLst>
              </a:rPr>
              <a:t>. While this argument is, of course, not conclusive, it is almost incredible that in so many references to David and in so frequent reference to the present session of Christ on the Father’s throne there should be not one reference connecting the two in any authoritative way. The New Testament is totally lacking in positive teaching that the throne of the Father in heaven is to be identified with the Davidic throne. The inference is plain that Christ is seated on the Father’s throne, but that this is not at all the same as being seated on the throne of David.”</a:t>
            </a:r>
          </a:p>
        </p:txBody>
      </p:sp>
      <p:pic>
        <p:nvPicPr>
          <p:cNvPr id="28676"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996792" cy="1188720"/>
          </a:xfrm>
          <a:prstGeom prst="rect">
            <a:avLst/>
          </a:prstGeom>
          <a:noFill/>
          <a:ln w="9525">
            <a:noFill/>
            <a:miter lim="800000"/>
            <a:headEnd/>
            <a:tailEnd/>
          </a:ln>
        </p:spPr>
      </p:pic>
    </p:spTree>
    <p:extLst>
      <p:ext uri="{BB962C8B-B14F-4D97-AF65-F5344CB8AC3E}">
        <p14:creationId xmlns:p14="http://schemas.microsoft.com/office/powerpoint/2010/main" val="3253820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2916615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t>Statue </a:t>
            </a:r>
          </a:p>
          <a:p>
            <a:pPr algn="ctr" eaLnBrk="1" hangingPunct="1">
              <a:defRPr/>
            </a:pPr>
            <a:r>
              <a:rPr lang="en-US" altLang="en-US" kern="0" dirty="0"/>
              <a:t>&amp; </a:t>
            </a:r>
          </a:p>
          <a:p>
            <a:pPr algn="ctr" eaLnBrk="1" hangingPunct="1">
              <a:defRPr/>
            </a:pPr>
            <a:r>
              <a:rPr lang="en-US" altLang="en-US" kern="0" dirty="0"/>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96131"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p:txBody>
          <a:bodyPr/>
          <a:lstStyle/>
          <a:p>
            <a:r>
              <a:rPr lang="en-US">
                <a:solidFill>
                  <a:schemeClr val="bg1"/>
                </a:solidFill>
              </a:rPr>
              <a:t>CHART1</a:t>
            </a:r>
          </a:p>
        </p:txBody>
      </p:sp>
      <p:pic>
        <p:nvPicPr>
          <p:cNvPr id="117764" name="Picture 4" descr="4KINGS"/>
          <p:cNvPicPr>
            <a:picLocks noChangeAspect="1" noChangeArrowheads="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85800" y="381000"/>
            <a:ext cx="7848600" cy="6096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4629363"/>
          </a:xfrm>
        </p:spPr>
        <p:txBody>
          <a:bodyPr/>
          <a:lstStyle/>
          <a:p>
            <a:pPr marL="0" indent="0" algn="just">
              <a:buFontTx/>
              <a:buNone/>
              <a:defRPr/>
            </a:pPr>
            <a:r>
              <a:rPr lang="en-US" sz="2400" dirty="0">
                <a:effectLst>
                  <a:outerShdw blurRad="38100" dist="38100" dir="2700000" algn="tl">
                    <a:srgbClr val="000000">
                      <a:alpha val="43137"/>
                    </a:srgbClr>
                  </a:outerShdw>
                </a:effectLst>
              </a:rPr>
              <a:t>“</a:t>
            </a:r>
            <a:r>
              <a:rPr lang="en-US" sz="2400" dirty="0" err="1">
                <a:effectLst>
                  <a:outerShdw blurRad="38100" dist="38100" dir="2700000" algn="tl">
                    <a:srgbClr val="000000">
                      <a:alpha val="43137"/>
                    </a:srgbClr>
                  </a:outerShdw>
                </a:effectLst>
              </a:rPr>
              <a:t>Amillennialists</a:t>
            </a:r>
            <a:r>
              <a:rPr lang="en-US" sz="2400" dirty="0">
                <a:effectLst>
                  <a:outerShdw blurRad="38100" dist="38100" dir="2700000" algn="tl">
                    <a:srgbClr val="000000">
                      <a:alpha val="43137"/>
                    </a:srgbClr>
                  </a:outerShdw>
                </a:effectLst>
              </a:rPr>
              <a:t> hold that this kingdom was established by Christ at His First Advent and that now the church is that kingdom. They argue that: (a) Christianity, like the growing mountain, began to grow and spread geographically and is still doing so; (b) Christ came in the days of the Roman Empire; (c) the Roman Empire fell into the hands of 10 kingdoms (10 toes); (d) Christ is the chief Cornerstone (Eph. 2:20). </a:t>
            </a:r>
            <a:r>
              <a:rPr lang="en-US" sz="2400" dirty="0" err="1">
                <a:effectLst>
                  <a:outerShdw blurRad="38100" dist="38100" dir="2700000" algn="tl">
                    <a:srgbClr val="000000">
                      <a:alpha val="43137"/>
                    </a:srgbClr>
                  </a:outerShdw>
                </a:effectLst>
              </a:rPr>
              <a:t>Premillenarians</a:t>
            </a:r>
            <a:r>
              <a:rPr lang="en-US" sz="2400" dirty="0">
                <a:effectLst>
                  <a:outerShdw blurRad="38100" dist="38100" dir="2700000" algn="tl">
                    <a:srgbClr val="000000">
                      <a:alpha val="43137"/>
                    </a:srgbClr>
                  </a:outerShdw>
                </a:effectLst>
              </a:rPr>
              <a:t>, however, hold that the kingdom to be established by Christ on earth is yet future. At least six points favor that view: (1) The stone will become a mountain suddenly, not gradually. Christianity did not suddenly fill “the whole earth” (Dan. 2:35) at Christ’s First Advent. (2) Though Christ came in the days of the Roman Empire, He did not destroy it. (3) During Christ’s time on earth the Roman Empire did not have 10 kings at once.”</a:t>
            </a:r>
          </a:p>
        </p:txBody>
      </p:sp>
      <p:pic>
        <p:nvPicPr>
          <p:cNvPr id="2" name="Picture 1">
            <a:extLst>
              <a:ext uri="{FF2B5EF4-FFF2-40B4-BE49-F238E27FC236}">
                <a16:creationId xmlns:a16="http://schemas.microsoft.com/office/drawing/2014/main" id="{E3343DA2-301C-45F7-B60B-E8D9AAC6B4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04564"/>
            <a:ext cx="806696" cy="1097280"/>
          </a:xfrm>
          <a:prstGeom prst="rect">
            <a:avLst/>
          </a:prstGeom>
        </p:spPr>
      </p:pic>
      <p:sp>
        <p:nvSpPr>
          <p:cNvPr id="6" name="Rectangle 5">
            <a:extLst>
              <a:ext uri="{FF2B5EF4-FFF2-40B4-BE49-F238E27FC236}">
                <a16:creationId xmlns:a16="http://schemas.microsoft.com/office/drawing/2014/main" id="{EE7029BF-8EAA-4334-9E5B-20D3596C7594}"/>
              </a:ext>
            </a:extLst>
          </p:cNvPr>
          <p:cNvSpPr/>
          <p:nvPr/>
        </p:nvSpPr>
        <p:spPr>
          <a:xfrm>
            <a:off x="1203448" y="217438"/>
            <a:ext cx="6737104" cy="1154162"/>
          </a:xfrm>
          <a:prstGeom prst="rect">
            <a:avLst/>
          </a:prstGeom>
        </p:spPr>
        <p:txBody>
          <a:bodyPr wrap="square">
            <a:spAutoFit/>
          </a:bodyPr>
          <a:lstStyle/>
          <a:p>
            <a:pPr algn="ctr">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 Dwight Pentecost</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 in Bible Knowledge Commentary, Old Testament, ed. John F. Walvoord and Roy B. </a:t>
            </a:r>
            <a:r>
              <a:rPr lang="en-US"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Zuck</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(Colorado Springs, CO: Chariot Victor, 1985), 1336.</a:t>
            </a:r>
          </a:p>
        </p:txBody>
      </p:sp>
    </p:spTree>
    <p:extLst>
      <p:ext uri="{BB962C8B-B14F-4D97-AF65-F5344CB8AC3E}">
        <p14:creationId xmlns:p14="http://schemas.microsoft.com/office/powerpoint/2010/main" val="19241285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5334000"/>
          </a:xfrm>
        </p:spPr>
        <p:txBody>
          <a:bodyPr/>
          <a:lstStyle/>
          <a:p>
            <a:pPr marL="0" indent="0" algn="just">
              <a:buFontTx/>
              <a:buNone/>
              <a:defRPr/>
            </a:pPr>
            <a:r>
              <a:rPr lang="en-US" sz="2400" dirty="0">
                <a:effectLst>
                  <a:outerShdw blurRad="38100" dist="38100" dir="2700000" algn="tl">
                    <a:srgbClr val="000000">
                      <a:alpha val="43137"/>
                    </a:srgbClr>
                  </a:outerShdw>
                </a:effectLst>
              </a:rPr>
              <a:t>“Yet Nebuchadnezzar’s statue suggests that when Christ comes to establish His kingdom, 10 rulers will be in existence and will be destroyed by Him. (4) Though Christ is now the chief Cornerstone to the church (Eph. 2:20) and “a stone that causes [unbelievers] to stumble” (1 Peter 2:8), He is not yet a smiting Stone as He will be when He comes again. (5) The Stone (Messiah) will crush and end all the kingdoms of the world. But the church has not and will not conquer the world’s kingdoms. (6) The church is not a kingdom with a political realm, but the future Millennium will be. Thus Nebuchadnezzar’s dream clearly teaches premillennialism, that Christ will return to earth to establish His rule on the earth, thereby subduing all nations. The church is not that kingdom.”</a:t>
            </a:r>
          </a:p>
        </p:txBody>
      </p:sp>
      <p:pic>
        <p:nvPicPr>
          <p:cNvPr id="7" name="Picture 6">
            <a:extLst>
              <a:ext uri="{FF2B5EF4-FFF2-40B4-BE49-F238E27FC236}">
                <a16:creationId xmlns:a16="http://schemas.microsoft.com/office/drawing/2014/main" id="{FAB1C111-6FF6-413D-975F-981A0D814A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04564"/>
            <a:ext cx="806696" cy="1097280"/>
          </a:xfrm>
          <a:prstGeom prst="rect">
            <a:avLst/>
          </a:prstGeom>
        </p:spPr>
      </p:pic>
      <p:sp>
        <p:nvSpPr>
          <p:cNvPr id="8" name="Rectangle 7">
            <a:extLst>
              <a:ext uri="{FF2B5EF4-FFF2-40B4-BE49-F238E27FC236}">
                <a16:creationId xmlns:a16="http://schemas.microsoft.com/office/drawing/2014/main" id="{1CF44CA9-6D2C-46DB-890F-A1A6624E2781}"/>
              </a:ext>
            </a:extLst>
          </p:cNvPr>
          <p:cNvSpPr/>
          <p:nvPr/>
        </p:nvSpPr>
        <p:spPr>
          <a:xfrm>
            <a:off x="1203448" y="217438"/>
            <a:ext cx="6737104" cy="1154162"/>
          </a:xfrm>
          <a:prstGeom prst="rect">
            <a:avLst/>
          </a:prstGeom>
        </p:spPr>
        <p:txBody>
          <a:bodyPr wrap="square">
            <a:spAutoFit/>
          </a:bodyPr>
          <a:lstStyle/>
          <a:p>
            <a:pPr algn="ctr">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 Dwight Pentecost</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 in Bible Knowledge Commentary, Old Testament, ed. John F. Walvoord and Roy B. </a:t>
            </a:r>
            <a:r>
              <a:rPr lang="en-US"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Zuck</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(Colorado Springs, CO: Chariot Victor, 1985), 1336.</a:t>
            </a:r>
          </a:p>
        </p:txBody>
      </p:sp>
    </p:spTree>
    <p:extLst>
      <p:ext uri="{BB962C8B-B14F-4D97-AF65-F5344CB8AC3E}">
        <p14:creationId xmlns:p14="http://schemas.microsoft.com/office/powerpoint/2010/main" val="4230550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7" name="Picture 2" descr="http://3.bp.blogspot.com/-QEkPt30fRNQ/US-EfJsZfRI/AAAAAAAASK4/JnP_SUUHRas/s1600/a.jpg">
            <a:extLst>
              <a:ext uri="{FF2B5EF4-FFF2-40B4-BE49-F238E27FC236}">
                <a16:creationId xmlns:a16="http://schemas.microsoft.com/office/drawing/2014/main" id="{67026CC2-71B5-4224-B61E-F81A6B8CF897}"/>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3171653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972162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A5FD1C-8B91-445F-8B3C-E4C9C22DB3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49353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2:14-16</a:t>
            </a:r>
          </a:p>
          <a:p>
            <a:pPr algn="just">
              <a:spcBef>
                <a:spcPts val="600"/>
              </a:spcBef>
              <a:spcAft>
                <a:spcPts val="60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He Himself is our peace, who made both groups into one and broke down the barrier of the dividing wall,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abolishing in His flesh the enmity, which is the Law of commandments contained in ordinances, so that in Himself He might make the two into one new man, thus establishing peace,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might reconcile them both in one body to God through the cross, by it having put to death the enmity.”</a:t>
            </a:r>
          </a:p>
        </p:txBody>
      </p:sp>
    </p:spTree>
    <p:extLst>
      <p:ext uri="{BB962C8B-B14F-4D97-AF65-F5344CB8AC3E}">
        <p14:creationId xmlns:p14="http://schemas.microsoft.com/office/powerpoint/2010/main" val="11781294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A5FD1C-8B91-445F-8B3C-E4C9C22DB3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1675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3:3-6</a:t>
            </a:r>
          </a:p>
          <a:p>
            <a:pPr algn="just">
              <a:spcBef>
                <a:spcPts val="600"/>
              </a:spcBef>
              <a:spcAft>
                <a:spcPts val="60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by revelation there was made known to me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I wrote before in brief.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referring to this, when you read you can understand my insight into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Christ,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in other generations was not made known to the sons of men, as it has now been revealed to His holy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apostles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prophets in the Spirit;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to be specific, that the Gentiles are fellow heirs and fellow members of the body, and fellow partakers of the promise in Christ Jesus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the gospel”.</a:t>
            </a:r>
            <a:endParaRPr lang="en-US" alt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6843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518CA1-EC45-4CC7-9DFD-5D90E96588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3:9</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to bring to light what is the administration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mystery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for ages has been </a:t>
            </a:r>
            <a:r>
              <a:rPr lang="en-US" sz="3600" dirty="0">
                <a:effectLst>
                  <a:outerShdw blurRad="38100" dist="38100" dir="2700000" algn="tl">
                    <a:srgbClr val="000000">
                      <a:alpha val="43137"/>
                    </a:srgbClr>
                  </a:outerShdw>
                </a:effectLst>
                <a:latin typeface="Calibri" panose="020F0502020204030204" pitchFamily="34" charset="0"/>
              </a:rPr>
              <a:t>hidden in God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created all things.”</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BBFAB11C-0C5C-47DE-9AE9-947CBCEA31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7004" y="2819399"/>
            <a:ext cx="2769993" cy="2286000"/>
          </a:xfrm>
          <a:prstGeom prst="ellipse">
            <a:avLst/>
          </a:prstGeom>
          <a:ln>
            <a:noFill/>
          </a:ln>
          <a:effectLst>
            <a:softEdge rad="112500"/>
          </a:effectLst>
        </p:spPr>
      </p:pic>
    </p:spTree>
    <p:extLst>
      <p:ext uri="{BB962C8B-B14F-4D97-AF65-F5344CB8AC3E}">
        <p14:creationId xmlns:p14="http://schemas.microsoft.com/office/powerpoint/2010/main" val="26442001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AF6CC7F0-4088-4CDF-936B-977C4612458F}"/>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17648" y="0"/>
            <a:ext cx="9108705"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Colossians 1:26 </a:t>
            </a:r>
          </a:p>
          <a:p>
            <a:pPr algn="just">
              <a:spcBef>
                <a:spcPts val="0"/>
              </a:spcBef>
              <a:spcAft>
                <a:spcPts val="1200"/>
              </a:spcAft>
            </a:pPr>
            <a:r>
              <a:rPr lang="en-US" sz="3600" dirty="0">
                <a:latin typeface="Calibri" panose="020F0502020204030204" pitchFamily="34" charset="0"/>
                <a:cs typeface="Calibri" panose="020F0502020204030204" pitchFamily="34" charset="0"/>
              </a:rPr>
              <a:t>“</a:t>
            </a:r>
            <a:r>
              <a:rPr lang="en-US" sz="3600" i="1" dirty="0">
                <a:latin typeface="Calibri" panose="020F0502020204030204" pitchFamily="34" charset="0"/>
                <a:cs typeface="Calibri" panose="020F0502020204030204" pitchFamily="34" charset="0"/>
              </a:rPr>
              <a:t>that is</a:t>
            </a:r>
            <a:r>
              <a:rPr lang="en-US" sz="3600" dirty="0">
                <a:latin typeface="Calibri" panose="020F0502020204030204" pitchFamily="34" charset="0"/>
                <a:cs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a:t>
            </a:r>
            <a:r>
              <a:rPr lang="en-US" sz="3600" dirty="0">
                <a:latin typeface="Calibri" panose="020F0502020204030204" pitchFamily="34" charset="0"/>
                <a:cs typeface="Calibri" panose="020F0502020204030204" pitchFamily="34" charset="0"/>
              </a:rPr>
              <a:t> which has been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hidden</a:t>
            </a:r>
            <a:r>
              <a:rPr lang="en-US" sz="3600" dirty="0">
                <a:latin typeface="Calibri" panose="020F0502020204030204" pitchFamily="34" charset="0"/>
                <a:cs typeface="Calibri" panose="020F0502020204030204" pitchFamily="34" charset="0"/>
              </a:rPr>
              <a:t> from the </a:t>
            </a:r>
            <a:r>
              <a:rPr lang="en-US" sz="3600" i="1" dirty="0">
                <a:latin typeface="Calibri" panose="020F0502020204030204" pitchFamily="34" charset="0"/>
                <a:cs typeface="Calibri" panose="020F0502020204030204" pitchFamily="34" charset="0"/>
              </a:rPr>
              <a:t>past</a:t>
            </a:r>
            <a:r>
              <a:rPr lang="en-US" sz="3600" dirty="0">
                <a:latin typeface="Calibri" panose="020F0502020204030204" pitchFamily="34" charset="0"/>
                <a:cs typeface="Calibri" panose="020F0502020204030204" pitchFamily="34" charset="0"/>
              </a:rPr>
              <a:t> ages and generations,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3600" dirty="0">
                <a:latin typeface="Calibri" panose="020F0502020204030204" pitchFamily="34" charset="0"/>
                <a:cs typeface="Calibri" panose="020F0502020204030204" pitchFamily="34" charset="0"/>
              </a:rPr>
              <a:t> has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been manifested</a:t>
            </a:r>
            <a:r>
              <a:rPr lang="en-US" sz="3600" dirty="0">
                <a:latin typeface="Calibri" panose="020F0502020204030204" pitchFamily="34" charset="0"/>
                <a:cs typeface="Calibri" panose="020F0502020204030204" pitchFamily="34" charset="0"/>
              </a:rPr>
              <a:t> to His.”</a:t>
            </a:r>
            <a:endParaRPr lang="en-US" altLang="en-US" sz="3600" kern="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899409E-620A-4BB4-B55B-27B66C889B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7004" y="2819399"/>
            <a:ext cx="2769993" cy="2286000"/>
          </a:xfrm>
          <a:prstGeom prst="ellipse">
            <a:avLst/>
          </a:prstGeom>
          <a:ln>
            <a:noFill/>
          </a:ln>
          <a:effectLst>
            <a:softEdge rad="112500"/>
          </a:effec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788B94B-F02B-4366-BCB6-FB1593123494}"/>
                  </a:ext>
                </a:extLst>
              </p14:cNvPr>
              <p14:cNvContentPartPr/>
              <p14:nvPr/>
            </p14:nvContentPartPr>
            <p14:xfrm>
              <a:off x="5217329" y="3900593"/>
              <a:ext cx="24120" cy="180"/>
            </p14:xfrm>
          </p:contentPart>
        </mc:Choice>
        <mc:Fallback xmlns="">
          <p:pic>
            <p:nvPicPr>
              <p:cNvPr id="2" name="Ink 1">
                <a:extLst>
                  <a:ext uri="{FF2B5EF4-FFF2-40B4-BE49-F238E27FC236}">
                    <a16:creationId xmlns:a16="http://schemas.microsoft.com/office/drawing/2014/main" id="{0788B94B-F02B-4366-BCB6-FB1593123494}"/>
                  </a:ext>
                </a:extLst>
              </p:cNvPr>
              <p:cNvPicPr/>
              <p:nvPr/>
            </p:nvPicPr>
            <p:blipFill>
              <a:blip r:embed="rId5"/>
              <a:stretch>
                <a:fillRect/>
              </a:stretch>
            </p:blipFill>
            <p:spPr>
              <a:xfrm>
                <a:off x="5213009" y="3898433"/>
                <a:ext cx="32760" cy="45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5CA384A3-9D6C-4CE8-972D-4964ECEC420A}"/>
                  </a:ext>
                </a:extLst>
              </p14:cNvPr>
              <p14:cNvContentPartPr/>
              <p14:nvPr/>
            </p14:nvContentPartPr>
            <p14:xfrm>
              <a:off x="5253149" y="3888713"/>
              <a:ext cx="6120" cy="6120"/>
            </p14:xfrm>
          </p:contentPart>
        </mc:Choice>
        <mc:Fallback xmlns="">
          <p:pic>
            <p:nvPicPr>
              <p:cNvPr id="3" name="Ink 2">
                <a:extLst>
                  <a:ext uri="{FF2B5EF4-FFF2-40B4-BE49-F238E27FC236}">
                    <a16:creationId xmlns:a16="http://schemas.microsoft.com/office/drawing/2014/main" id="{5CA384A3-9D6C-4CE8-972D-4964ECEC420A}"/>
                  </a:ext>
                </a:extLst>
              </p:cNvPr>
              <p:cNvPicPr/>
              <p:nvPr/>
            </p:nvPicPr>
            <p:blipFill>
              <a:blip r:embed="rId7"/>
              <a:stretch>
                <a:fillRect/>
              </a:stretch>
            </p:blipFill>
            <p:spPr>
              <a:xfrm>
                <a:off x="5250989" y="3886553"/>
                <a:ext cx="104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B66CEB4-C165-473F-8CE2-E4A4FE11143E}"/>
                  </a:ext>
                </a:extLst>
              </p14:cNvPr>
              <p14:cNvContentPartPr/>
              <p14:nvPr/>
            </p14:nvContentPartPr>
            <p14:xfrm>
              <a:off x="5259269" y="4032173"/>
              <a:ext cx="6120" cy="12060"/>
            </p14:xfrm>
          </p:contentPart>
        </mc:Choice>
        <mc:Fallback xmlns="">
          <p:pic>
            <p:nvPicPr>
              <p:cNvPr id="5" name="Ink 4">
                <a:extLst>
                  <a:ext uri="{FF2B5EF4-FFF2-40B4-BE49-F238E27FC236}">
                    <a16:creationId xmlns:a16="http://schemas.microsoft.com/office/drawing/2014/main" id="{FB66CEB4-C165-473F-8CE2-E4A4FE11143E}"/>
                  </a:ext>
                </a:extLst>
              </p:cNvPr>
              <p:cNvPicPr/>
              <p:nvPr/>
            </p:nvPicPr>
            <p:blipFill>
              <a:blip r:embed="rId9"/>
              <a:stretch>
                <a:fillRect/>
              </a:stretch>
            </p:blipFill>
            <p:spPr>
              <a:xfrm>
                <a:off x="5255189" y="4028038"/>
                <a:ext cx="14280" cy="2033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4604F0A6-7792-4FD2-B5B9-EE59AF5CBC88}"/>
                  </a:ext>
                </a:extLst>
              </p14:cNvPr>
              <p14:cNvContentPartPr/>
              <p14:nvPr/>
            </p14:nvContentPartPr>
            <p14:xfrm>
              <a:off x="5342789" y="3960353"/>
              <a:ext cx="24120" cy="18180"/>
            </p14:xfrm>
          </p:contentPart>
        </mc:Choice>
        <mc:Fallback xmlns="">
          <p:pic>
            <p:nvPicPr>
              <p:cNvPr id="6" name="Ink 5">
                <a:extLst>
                  <a:ext uri="{FF2B5EF4-FFF2-40B4-BE49-F238E27FC236}">
                    <a16:creationId xmlns:a16="http://schemas.microsoft.com/office/drawing/2014/main" id="{4604F0A6-7792-4FD2-B5B9-EE59AF5CBC88}"/>
                  </a:ext>
                </a:extLst>
              </p:cNvPr>
              <p:cNvPicPr/>
              <p:nvPr/>
            </p:nvPicPr>
            <p:blipFill>
              <a:blip r:embed="rId11"/>
              <a:stretch>
                <a:fillRect/>
              </a:stretch>
            </p:blipFill>
            <p:spPr>
              <a:xfrm>
                <a:off x="5338469" y="3956075"/>
                <a:ext cx="32760" cy="26735"/>
              </a:xfrm>
              <a:prstGeom prst="rect">
                <a:avLst/>
              </a:prstGeom>
            </p:spPr>
          </p:pic>
        </mc:Fallback>
      </mc:AlternateContent>
    </p:spTree>
    <p:extLst>
      <p:ext uri="{BB962C8B-B14F-4D97-AF65-F5344CB8AC3E}">
        <p14:creationId xmlns:p14="http://schemas.microsoft.com/office/powerpoint/2010/main" val="36605458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438400" y="228600"/>
            <a:ext cx="4267200" cy="762000"/>
          </a:xfrm>
        </p:spPr>
        <p:txBody>
          <a:bodyPr/>
          <a:lstStyle/>
          <a:p>
            <a:pPr>
              <a:defRPr/>
            </a:pPr>
            <a:r>
              <a:rPr lang="en-US" altLang="en-US" sz="4000" dirty="0">
                <a:solidFill>
                  <a:srgbClr val="00FFFF"/>
                </a:solidFill>
                <a:effectLst>
                  <a:outerShdw blurRad="38100" dist="38100" dir="2700000" algn="tl">
                    <a:srgbClr val="000000">
                      <a:alpha val="43137"/>
                    </a:srgbClr>
                  </a:outerShdw>
                </a:effectLst>
              </a:rPr>
              <a:t>“Mystery” Defined</a:t>
            </a:r>
          </a:p>
        </p:txBody>
      </p:sp>
      <p:sp>
        <p:nvSpPr>
          <p:cNvPr id="108547" name="Content Placeholder 2"/>
          <p:cNvSpPr>
            <a:spLocks noGrp="1"/>
          </p:cNvSpPr>
          <p:nvPr>
            <p:ph idx="1"/>
          </p:nvPr>
        </p:nvSpPr>
        <p:spPr>
          <a:xfrm>
            <a:off x="495300" y="1143000"/>
            <a:ext cx="8153400" cy="4267200"/>
          </a:xfrm>
        </p:spPr>
        <p:txBody>
          <a:bodyPr/>
          <a:lstStyle/>
          <a:p>
            <a:pPr marL="0" indent="0" algn="just">
              <a:buNone/>
            </a:pPr>
            <a:r>
              <a:rPr lang="en-US" sz="3600" dirty="0">
                <a:effectLst>
                  <a:outerShdw blurRad="38100" dist="38100" dir="2700000" algn="tl">
                    <a:srgbClr val="000000">
                      <a:alpha val="43137"/>
                    </a:srgbClr>
                  </a:outerShdw>
                </a:effectLst>
              </a:rPr>
              <a:t>“In the N.T, it [</a:t>
            </a:r>
            <a:r>
              <a:rPr lang="en-US" sz="3600" i="1" dirty="0" err="1">
                <a:effectLst>
                  <a:outerShdw blurRad="38100" dist="38100" dir="2700000" algn="tl">
                    <a:srgbClr val="000000">
                      <a:alpha val="43137"/>
                    </a:srgbClr>
                  </a:outerShdw>
                </a:effectLst>
              </a:rPr>
              <a:t>mystērion</a:t>
            </a:r>
            <a:r>
              <a:rPr lang="en-US" sz="3600" dirty="0">
                <a:effectLst>
                  <a:outerShdw blurRad="38100" dist="38100" dir="2700000" algn="tl">
                    <a:srgbClr val="000000">
                      <a:alpha val="43137"/>
                    </a:srgbClr>
                  </a:outerShdw>
                </a:effectLst>
              </a:rPr>
              <a:t>] denotes, not the mysterious (as with the Eng. word), but </a:t>
            </a:r>
            <a:r>
              <a:rPr lang="en-US" sz="3600" b="1" u="sng" dirty="0">
                <a:solidFill>
                  <a:srgbClr val="FFFFCC"/>
                </a:solidFill>
                <a:effectLst>
                  <a:outerShdw blurRad="38100" dist="38100" dir="2700000" algn="tl">
                    <a:srgbClr val="000000">
                      <a:alpha val="43137"/>
                    </a:srgbClr>
                  </a:outerShdw>
                </a:effectLst>
              </a:rPr>
              <a:t>that which, being outside the range of unassisted natural apprehension, can be made known only by Divine reve</a:t>
            </a:r>
            <a:r>
              <a:rPr lang="en-US" sz="3600" b="1" dirty="0">
                <a:solidFill>
                  <a:srgbClr val="FFFFCC"/>
                </a:solidFill>
                <a:effectLst>
                  <a:outerShdw blurRad="38100" dist="38100" dir="2700000" algn="tl">
                    <a:srgbClr val="000000">
                      <a:alpha val="43137"/>
                    </a:srgbClr>
                  </a:outerShdw>
                </a:effectLst>
              </a:rPr>
              <a:t>lation</a:t>
            </a:r>
            <a:r>
              <a:rPr lang="en-US" sz="3600" dirty="0">
                <a:effectLst>
                  <a:outerShdw blurRad="38100" dist="38100" dir="2700000" algn="tl">
                    <a:srgbClr val="000000">
                      <a:alpha val="43137"/>
                    </a:srgbClr>
                  </a:outerShdw>
                </a:effectLst>
              </a:rPr>
              <a:t>, and is made known in a manner and at a time appointed by God, and to those who are illumined by His Spirit.”</a:t>
            </a: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p:txBody>
      </p:sp>
      <p:sp>
        <p:nvSpPr>
          <p:cNvPr id="108548" name="TextBox 3"/>
          <p:cNvSpPr txBox="1">
            <a:spLocks noChangeArrowheads="1"/>
          </p:cNvSpPr>
          <p:nvPr/>
        </p:nvSpPr>
        <p:spPr bwMode="auto">
          <a:xfrm>
            <a:off x="800100" y="6096000"/>
            <a:ext cx="7543800" cy="584200"/>
          </a:xfrm>
          <a:prstGeom prst="rect">
            <a:avLst/>
          </a:prstGeom>
          <a:noFill/>
          <a:ln w="9525">
            <a:noFill/>
            <a:miter lim="800000"/>
            <a:headEnd/>
            <a:tailEnd/>
          </a:ln>
        </p:spPr>
        <p:txBody>
          <a:bodyPr>
            <a:spAutoFit/>
          </a:bodyPr>
          <a:lstStyle/>
          <a:p>
            <a:pPr algn="ct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 E. Vine, Merrill F. Unger, and William White, </a:t>
            </a:r>
            <a:r>
              <a:rPr lang="en-US" alt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Vine's Complete Expository Dictionary of the Old and New Testament Words</a:t>
            </a: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(Nashville: Nelson, 1996), 424.</a:t>
            </a:r>
          </a:p>
        </p:txBody>
      </p:sp>
    </p:spTree>
    <p:extLst>
      <p:ext uri="{BB962C8B-B14F-4D97-AF65-F5344CB8AC3E}">
        <p14:creationId xmlns:p14="http://schemas.microsoft.com/office/powerpoint/2010/main" val="15592328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276600" y="1600200"/>
            <a:ext cx="5562600" cy="3200400"/>
          </a:xfrm>
        </p:spPr>
        <p:txBody>
          <a:bodyPr/>
          <a:lstStyle/>
          <a:p>
            <a:pPr marL="0" indent="0" algn="just">
              <a:spcBef>
                <a:spcPts val="0"/>
              </a:spcBef>
              <a:buFontTx/>
              <a:buNone/>
              <a:defRPr/>
            </a:pPr>
            <a:r>
              <a:rPr lang="en-US" sz="2800" dirty="0">
                <a:effectLst>
                  <a:outerShdw blurRad="38100" dist="38100" dir="2700000" algn="tl">
                    <a:srgbClr val="000000">
                      <a:alpha val="43137"/>
                    </a:srgbClr>
                  </a:outerShdw>
                </a:effectLst>
              </a:rPr>
              <a:t>Ryrie presents a word study from both the biblical and extra-biblical material and concludes “that the mystery of the equality of Jews and Gentiles in the one body of Christ was unknown and unrevealed in the Old Testament.”</a:t>
            </a:r>
            <a:endParaRPr lang="en-US" sz="2800" i="1" dirty="0">
              <a:effectLst>
                <a:outerShdw blurRad="38100" dist="38100" dir="2700000" algn="tl">
                  <a:srgbClr val="000000">
                    <a:alpha val="43137"/>
                  </a:srgbClr>
                </a:outerShdw>
              </a:effectLst>
            </a:endParaRP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06780"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a:extLst>
              <a:ext uri="{FF2B5EF4-FFF2-40B4-BE49-F238E27FC236}">
                <a16:creationId xmlns:a16="http://schemas.microsoft.com/office/drawing/2014/main" id="{DDED8C29-5312-47D5-972D-3ABE15909AE2}"/>
              </a:ext>
            </a:extLst>
          </p:cNvPr>
          <p:cNvSpPr/>
          <p:nvPr/>
        </p:nvSpPr>
        <p:spPr>
          <a:xfrm>
            <a:off x="1971675" y="228600"/>
            <a:ext cx="5200650" cy="938719"/>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Ryrie, </a:t>
            </a:r>
            <a:r>
              <a:rPr lang="en-US" sz="1800" i="1" dirty="0">
                <a:effectLst>
                  <a:outerShdw blurRad="38100" dist="38100" dir="2700000" algn="tl">
                    <a:srgbClr val="000000">
                      <a:alpha val="43137"/>
                    </a:srgbClr>
                  </a:outerShdw>
                </a:effectLst>
                <a:latin typeface="Calibri" panose="020F0502020204030204" pitchFamily="34" charset="0"/>
              </a:rPr>
              <a:t>Dispensationalism</a:t>
            </a:r>
            <a:r>
              <a:rPr lang="en-US" sz="1800" dirty="0">
                <a:effectLst>
                  <a:outerShdw blurRad="38100" dist="38100" dir="2700000" algn="tl">
                    <a:srgbClr val="000000">
                      <a:alpha val="43137"/>
                    </a:srgbClr>
                  </a:outerShdw>
                </a:effectLst>
                <a:latin typeface="Calibri" panose="020F0502020204030204" pitchFamily="34" charset="0"/>
              </a:rPr>
              <a:t>, 134</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FF8EC4B-2C71-4698-ACA8-67D1013912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1752600"/>
            <a:ext cx="2788699" cy="4232052"/>
          </a:xfrm>
          <a:prstGeom prst="rect">
            <a:avLst/>
          </a:prstGeom>
        </p:spPr>
      </p:pic>
    </p:spTree>
    <p:extLst>
      <p:ext uri="{BB962C8B-B14F-4D97-AF65-F5344CB8AC3E}">
        <p14:creationId xmlns:p14="http://schemas.microsoft.com/office/powerpoint/2010/main" val="24998256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23545268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76200" y="1600200"/>
            <a:ext cx="8915400" cy="5151406"/>
          </a:xfrm>
        </p:spPr>
        <p:txBody>
          <a:bodyPr/>
          <a:lstStyle/>
          <a:p>
            <a:pPr marL="0" indent="0" algn="just" eaLnBrk="1" hangingPunct="1">
              <a:buNone/>
              <a:defRPr/>
            </a:pPr>
            <a:r>
              <a:rPr lang="en-US" sz="3000" dirty="0">
                <a:effectLst>
                  <a:outerShdw blurRad="38100" dist="38100" dir="2700000" algn="tl">
                    <a:srgbClr val="000000">
                      <a:alpha val="43137"/>
                    </a:srgbClr>
                  </a:outerShdw>
                </a:effectLst>
              </a:rPr>
              <a:t>“In fact, the new, hitherto unrevealed purpose of God in the out calling of a heavenly people from Jews and Gentiles is so divergent with respect to the divine purpose toward Israel, which purpose preceded it and will yet follow it, that the term </a:t>
            </a:r>
            <a:r>
              <a:rPr lang="en-US" sz="3000" i="1" dirty="0">
                <a:effectLst>
                  <a:outerShdw blurRad="38100" dist="38100" dir="2700000" algn="tl">
                    <a:srgbClr val="000000">
                      <a:alpha val="43137"/>
                    </a:srgbClr>
                  </a:outerShdw>
                </a:effectLst>
              </a:rPr>
              <a:t>parenthetical</a:t>
            </a:r>
            <a:r>
              <a:rPr lang="en-US" sz="3000" dirty="0">
                <a:effectLst>
                  <a:outerShdw blurRad="38100" dist="38100" dir="2700000" algn="tl">
                    <a:srgbClr val="000000">
                      <a:alpha val="43137"/>
                    </a:srgbClr>
                  </a:outerShdw>
                </a:effectLst>
              </a:rPr>
              <a:t>, commonly employed to describe the new age purpose, is inaccurate. A parenthetical portion sustains some direct and indirect relation to that which goes before or that which follows; but the present age-purpose is not thus related and therefore is more properly termed an </a:t>
            </a:r>
            <a:r>
              <a:rPr lang="en-US" sz="3000" b="1" i="1" dirty="0">
                <a:solidFill>
                  <a:srgbClr val="FFFFCC"/>
                </a:solidFill>
                <a:effectLst>
                  <a:outerShdw blurRad="38100" dist="38100" dir="2700000" algn="tl">
                    <a:srgbClr val="000000">
                      <a:alpha val="43137"/>
                    </a:srgbClr>
                  </a:outerShdw>
                </a:effectLst>
              </a:rPr>
              <a:t>intercalation</a:t>
            </a:r>
            <a:r>
              <a:rPr lang="en-US" sz="3000" dirty="0">
                <a:effectLst>
                  <a:outerShdw blurRad="38100" dist="38100" dir="2700000" algn="tl">
                    <a:srgbClr val="000000">
                      <a:alpha val="43137"/>
                    </a:srgbClr>
                  </a:outerShdw>
                </a:effectLst>
              </a:rPr>
              <a:t>. The appropriateness of this word will . . .</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2"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2" name="Rectangle 11">
            <a:extLst>
              <a:ext uri="{FF2B5EF4-FFF2-40B4-BE49-F238E27FC236}">
                <a16:creationId xmlns:a16="http://schemas.microsoft.com/office/drawing/2014/main" id="{03E4F7E3-7C4F-40D5-A2E9-83F82963F977}"/>
              </a:ext>
            </a:extLst>
          </p:cNvPr>
          <p:cNvSpPr/>
          <p:nvPr/>
        </p:nvSpPr>
        <p:spPr>
          <a:xfrm>
            <a:off x="1303651" y="235059"/>
            <a:ext cx="6536699" cy="90794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Lewis Sperry Chafer</a:t>
            </a:r>
          </a:p>
          <a:p>
            <a:pPr algn="ctr"/>
            <a:r>
              <a:rPr lang="en-US" sz="1600" dirty="0">
                <a:effectLst>
                  <a:outerShdw blurRad="38100" dist="38100" dir="2700000" algn="tl">
                    <a:srgbClr val="000000">
                      <a:alpha val="43137"/>
                    </a:srgbClr>
                  </a:outerShdw>
                </a:effectLst>
                <a:latin typeface="Calibri" panose="020F0502020204030204" pitchFamily="34" charset="0"/>
                <a:ea typeface="+mj-ea"/>
                <a:cs typeface="+mj-cs"/>
              </a:rPr>
              <a:t>vol. 4, </a:t>
            </a:r>
            <a:r>
              <a:rPr lang="en-US" sz="1600" i="1" dirty="0">
                <a:effectLst>
                  <a:outerShdw blurRad="38100" dist="38100" dir="2700000" algn="tl">
                    <a:srgbClr val="000000">
                      <a:alpha val="43137"/>
                    </a:srgbClr>
                  </a:outerShdw>
                </a:effectLst>
                <a:latin typeface="Calibri" panose="020F0502020204030204" pitchFamily="34" charset="0"/>
                <a:ea typeface="+mj-ea"/>
                <a:cs typeface="+mj-cs"/>
              </a:rPr>
              <a:t>Systematic Theology </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(Grand Rapids, MI: Kregel Publications, 1993), 41.</a:t>
            </a:r>
          </a:p>
        </p:txBody>
      </p:sp>
    </p:spTree>
    <p:extLst>
      <p:ext uri="{BB962C8B-B14F-4D97-AF65-F5344CB8AC3E}">
        <p14:creationId xmlns:p14="http://schemas.microsoft.com/office/powerpoint/2010/main" val="15456506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200"/>
            <a:ext cx="9067800" cy="3886200"/>
          </a:xfrm>
        </p:spPr>
        <p:txBody>
          <a:bodyPr/>
          <a:lstStyle/>
          <a:p>
            <a:pPr marL="0" indent="0" algn="just" eaLnBrk="1" hangingPunct="1">
              <a:buNone/>
              <a:defRPr/>
            </a:pPr>
            <a:r>
              <a:rPr lang="en-US" sz="3000" dirty="0">
                <a:effectLst>
                  <a:outerShdw blurRad="38100" dist="38100" dir="2700000" algn="tl">
                    <a:srgbClr val="000000">
                      <a:alpha val="43137"/>
                    </a:srgbClr>
                  </a:outerShdw>
                </a:effectLst>
              </a:rPr>
              <a:t>. . . be seen in the fact that, as an interpolation is formed by inserting a word or phrase into a context, so when intercalation is formed by introducing a day or a period of time into the calendar. The present age of the church is an intercalation into the revealed calendar or program of God as that program was foreseen by the prophets of old. Such, indeed, is the precise character of the present age.”</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8" name="Picture 2" descr="http://t1.gstatic.com/images?q=tbn:ANd9GcQxv3vyi4YqgamHAJTIgWkNJkLqWWIuAG2pkecTpX67vjz6XE96Kw">
            <a:extLst>
              <a:ext uri="{FF2B5EF4-FFF2-40B4-BE49-F238E27FC236}">
                <a16:creationId xmlns:a16="http://schemas.microsoft.com/office/drawing/2014/main" id="{E917A3D0-B52B-4C8C-8E25-8B0E321AEE26}"/>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202"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Rectangle 1">
            <a:extLst>
              <a:ext uri="{FF2B5EF4-FFF2-40B4-BE49-F238E27FC236}">
                <a16:creationId xmlns:a16="http://schemas.microsoft.com/office/drawing/2014/main" id="{E986DCB5-460C-4D5C-AE96-872965F746CD}"/>
              </a:ext>
            </a:extLst>
          </p:cNvPr>
          <p:cNvSpPr/>
          <p:nvPr/>
        </p:nvSpPr>
        <p:spPr>
          <a:xfrm>
            <a:off x="1303651" y="235059"/>
            <a:ext cx="6536699" cy="90794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Lewis Sperry Chafer</a:t>
            </a:r>
          </a:p>
          <a:p>
            <a:pPr algn="ctr"/>
            <a:r>
              <a:rPr lang="en-US" sz="1600" dirty="0">
                <a:effectLst>
                  <a:outerShdw blurRad="38100" dist="38100" dir="2700000" algn="tl">
                    <a:srgbClr val="000000">
                      <a:alpha val="43137"/>
                    </a:srgbClr>
                  </a:outerShdw>
                </a:effectLst>
                <a:latin typeface="Calibri" panose="020F0502020204030204" pitchFamily="34" charset="0"/>
                <a:ea typeface="+mj-ea"/>
                <a:cs typeface="+mj-cs"/>
              </a:rPr>
              <a:t>vol. 4, </a:t>
            </a:r>
            <a:r>
              <a:rPr lang="en-US" sz="1600" i="1" dirty="0">
                <a:effectLst>
                  <a:outerShdw blurRad="38100" dist="38100" dir="2700000" algn="tl">
                    <a:srgbClr val="000000">
                      <a:alpha val="43137"/>
                    </a:srgbClr>
                  </a:outerShdw>
                </a:effectLst>
                <a:latin typeface="Calibri" panose="020F0502020204030204" pitchFamily="34" charset="0"/>
                <a:ea typeface="+mj-ea"/>
                <a:cs typeface="+mj-cs"/>
              </a:rPr>
              <a:t>Systematic Theology </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(Grand Rapids, MI: Kregel Publications, 1993), 41.</a:t>
            </a:r>
          </a:p>
        </p:txBody>
      </p:sp>
    </p:spTree>
    <p:extLst>
      <p:ext uri="{BB962C8B-B14F-4D97-AF65-F5344CB8AC3E}">
        <p14:creationId xmlns:p14="http://schemas.microsoft.com/office/powerpoint/2010/main" val="1171002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33122161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4112" y="868680"/>
            <a:ext cx="8875776" cy="5120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560760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B1EE7C-54B3-44CF-949E-A8E5572B118A}"/>
              </a:ext>
            </a:extLst>
          </p:cNvPr>
          <p:cNvPicPr>
            <a:picLocks noChangeAspect="1"/>
          </p:cNvPicPr>
          <p:nvPr/>
        </p:nvPicPr>
        <p:blipFill>
          <a:blip r:embed="rId2"/>
          <a:stretch>
            <a:fillRect/>
          </a:stretch>
        </p:blipFill>
        <p:spPr>
          <a:xfrm>
            <a:off x="288524" y="1143000"/>
            <a:ext cx="8566952" cy="4572000"/>
          </a:xfrm>
          <a:prstGeom prst="rect">
            <a:avLst/>
          </a:prstGeom>
        </p:spPr>
      </p:pic>
    </p:spTree>
    <p:extLst>
      <p:ext uri="{BB962C8B-B14F-4D97-AF65-F5344CB8AC3E}">
        <p14:creationId xmlns:p14="http://schemas.microsoft.com/office/powerpoint/2010/main" val="7153380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CE8B87-F111-475F-83B4-E69D85F5B2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967" y="1234440"/>
            <a:ext cx="8806066" cy="4389120"/>
          </a:xfrm>
          <a:prstGeom prst="rect">
            <a:avLst/>
          </a:prstGeom>
          <a:ln>
            <a:solidFill>
              <a:schemeClr val="tx1"/>
            </a:solidFill>
          </a:ln>
        </p:spPr>
      </p:pic>
    </p:spTree>
    <p:extLst>
      <p:ext uri="{BB962C8B-B14F-4D97-AF65-F5344CB8AC3E}">
        <p14:creationId xmlns:p14="http://schemas.microsoft.com/office/powerpoint/2010/main" val="41625945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930538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819755"/>
            <a:ext cx="9144000" cy="4047645"/>
          </a:xfrm>
        </p:spPr>
        <p:txBody>
          <a:bodyPr/>
          <a:lstStyle/>
          <a:p>
            <a:pPr marL="0" indent="0" algn="just" eaLnBrk="1" hangingPunct="1">
              <a:buNone/>
              <a:defRPr/>
            </a:pPr>
            <a:r>
              <a:rPr lang="en-US" sz="2600" dirty="0">
                <a:effectLst>
                  <a:outerShdw blurRad="38100" dist="38100" dir="2700000" algn="tl">
                    <a:srgbClr val="000000">
                      <a:alpha val="43137"/>
                    </a:srgbClr>
                  </a:outerShdw>
                </a:effectLst>
              </a:rPr>
              <a:t>“Although the progressive dispensationalists are careful to express their commitment to a future for ethnic Israel and a future, literal fulfillment of Israel’s covenant promise, these views concerning the inaugural fulfillment of Old Testament promise, especially that of the Davidic covenant, and the redefining of the present form of the church mark an aberration from normative dispensationalism. The consistently held offer, rejection, postponement, and fully future fulfillment of the Davidic kingdom is absent from their teaching.”</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1026" name="Picture 2" descr="Related image">
            <a:extLst>
              <a:ext uri="{FF2B5EF4-FFF2-40B4-BE49-F238E27FC236}">
                <a16:creationId xmlns:a16="http://schemas.microsoft.com/office/drawing/2014/main" id="{ACCF9764-BA04-411E-B8A4-43656AA57DF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201" y="76200"/>
            <a:ext cx="686486" cy="9144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61327FBD-C262-4041-AB30-5C07015B9B18}"/>
              </a:ext>
            </a:extLst>
          </p:cNvPr>
          <p:cNvSpPr/>
          <p:nvPr/>
        </p:nvSpPr>
        <p:spPr>
          <a:xfrm>
            <a:off x="750233" y="219555"/>
            <a:ext cx="7643534" cy="1400383"/>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Stephen Nichols</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Dispensational View of the Davidic Kingdom: A Response to Progressive Dispensationalism,” in The Master’s Perspective on Biblical Prophecy, ed. Richard L. </a:t>
            </a:r>
            <a:r>
              <a:rPr lang="en-US"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Mayue</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Robert L. Thomas, Master’s Perspective Series (Grand Rapids: Kregel, 2002), 54.</a:t>
            </a:r>
          </a:p>
        </p:txBody>
      </p:sp>
    </p:spTree>
    <p:extLst>
      <p:ext uri="{BB962C8B-B14F-4D97-AF65-F5344CB8AC3E}">
        <p14:creationId xmlns:p14="http://schemas.microsoft.com/office/powerpoint/2010/main" val="20135349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4354" y="1524000"/>
            <a:ext cx="9139646" cy="5456206"/>
          </a:xfrm>
        </p:spPr>
        <p:txBody>
          <a:bodyPr/>
          <a:lstStyle/>
          <a:p>
            <a:pPr marL="0" indent="0" algn="just" eaLnBrk="1" hangingPunct="1">
              <a:buNone/>
              <a:defRPr/>
            </a:pPr>
            <a:r>
              <a:rPr lang="en-US" sz="2500" dirty="0">
                <a:effectLst>
                  <a:outerShdw blurRad="38100" dist="38100" dir="2700000" algn="tl">
                    <a:srgbClr val="000000">
                      <a:alpha val="43137"/>
                    </a:srgbClr>
                  </a:outerShdw>
                </a:effectLst>
              </a:rPr>
              <a:t>“From the perspective of dispensational tradition, the current landscape of progressive dispensationalists appears to be a different terrain. The view of the offer, rejection, postponement, and fully future fulfillment of the Davidic kingdom and the corollary view of the church as something different and distinct is and has been the consistent view of normative dispensationalism. By viewing the present form of the church as an inaugural stage of the Davidic kingdom with Christ seated on the Davidic throne in heaven, the progressive dispensational position has distanced itself from this distinguishing feature of dispensationalism. </a:t>
            </a:r>
            <a:r>
              <a:rPr lang="en-US" sz="2500" i="1" dirty="0">
                <a:effectLst>
                  <a:outerShdw blurRad="38100" dist="38100" dir="2700000" algn="tl">
                    <a:srgbClr val="000000">
                      <a:alpha val="43137"/>
                    </a:srgbClr>
                  </a:outerShdw>
                </a:effectLst>
              </a:rPr>
              <a:t>The </a:t>
            </a:r>
            <a:r>
              <a:rPr lang="en-US" sz="2500" dirty="0">
                <a:effectLst>
                  <a:outerShdw blurRad="38100" dist="38100" dir="2700000" algn="tl">
                    <a:srgbClr val="000000">
                      <a:alpha val="43137"/>
                    </a:srgbClr>
                  </a:outerShdw>
                </a:effectLst>
              </a:rPr>
              <a:t>distinguishing feature of dispensationalism, i.e., the consistent distinction between Israel and the church, is all but absent. Consequently, the legitimacy of calling PD part of the dispensational tradition is questionable.”</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8" name="Picture 2" descr="Related image">
            <a:extLst>
              <a:ext uri="{FF2B5EF4-FFF2-40B4-BE49-F238E27FC236}">
                <a16:creationId xmlns:a16="http://schemas.microsoft.com/office/drawing/2014/main" id="{DB2021E7-97B5-4301-B354-B8E048724C6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201" y="76200"/>
            <a:ext cx="686486" cy="9144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F43055C5-5D32-4E4B-B7DC-3B49692E1A21}"/>
              </a:ext>
            </a:extLst>
          </p:cNvPr>
          <p:cNvSpPr/>
          <p:nvPr/>
        </p:nvSpPr>
        <p:spPr>
          <a:xfrm>
            <a:off x="1588433" y="228600"/>
            <a:ext cx="5967135"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Stephen Nichols</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Dispensational View of the Kingdom: A Response to Progressive Dispensationalism,” The Master’s Seminary Journal 7 (Fall 1996): 238.</a:t>
            </a:r>
          </a:p>
        </p:txBody>
      </p:sp>
    </p:spTree>
    <p:extLst>
      <p:ext uri="{BB962C8B-B14F-4D97-AF65-F5344CB8AC3E}">
        <p14:creationId xmlns:p14="http://schemas.microsoft.com/office/powerpoint/2010/main" val="30381587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228600"/>
            <a:ext cx="8229600" cy="914400"/>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Is Jesus Now Reigning on David’s Throne?</a:t>
            </a:r>
          </a:p>
        </p:txBody>
      </p:sp>
      <p:sp>
        <p:nvSpPr>
          <p:cNvPr id="61443" name="Content Placeholder 2"/>
          <p:cNvSpPr>
            <a:spLocks noGrp="1"/>
          </p:cNvSpPr>
          <p:nvPr>
            <p:ph idx="1"/>
          </p:nvPr>
        </p:nvSpPr>
        <p:spPr>
          <a:xfrm>
            <a:off x="0" y="1371601"/>
            <a:ext cx="9144000" cy="2667000"/>
          </a:xfrm>
        </p:spPr>
        <p:txBody>
          <a:bodyPr/>
          <a:lstStyle/>
          <a:p>
            <a:pPr marL="0" indent="0" algn="just">
              <a:buNone/>
              <a:defRPr/>
            </a:pPr>
            <a:r>
              <a:rPr lang="en-US" sz="2800" dirty="0">
                <a:effectLst>
                  <a:outerShdw blurRad="38100" dist="38100" dir="2700000" algn="tl">
                    <a:srgbClr val="000000">
                      <a:alpha val="43137"/>
                    </a:srgbClr>
                  </a:outerShdw>
                </a:effectLst>
                <a:cs typeface="Calibri" panose="020F0502020204030204" pitchFamily="34" charset="0"/>
              </a:rPr>
              <a:t>“</a:t>
            </a:r>
            <a:r>
              <a:rPr lang="en-US" sz="2800" dirty="0">
                <a:effectLst>
                  <a:outerShdw blurRad="38100" dist="38100" dir="2700000" algn="tl">
                    <a:srgbClr val="000000">
                      <a:alpha val="43137"/>
                    </a:srgbClr>
                  </a:outerShdw>
                </a:effectLst>
              </a:rPr>
              <a:t>Many who are classic dispensationalists—and even those who are not dispensationalists at all—question why those who no longer believe in the foundational essentials of dispensationalism still want to be part of the dispensationalism family. This is truly something not yet revealed</a:t>
            </a:r>
            <a:r>
              <a:rPr lang="en-US" sz="2800" b="1" dirty="0">
                <a:solidFill>
                  <a:srgbClr val="FFFFCC"/>
                </a:solidFill>
                <a:effectLst>
                  <a:outerShdw blurRad="38100" dist="38100" dir="2700000" algn="tl">
                    <a:srgbClr val="000000">
                      <a:alpha val="43137"/>
                    </a:srgbClr>
                  </a:outerShdw>
                </a:effectLst>
                <a:cs typeface="Calibri" panose="020F0502020204030204" pitchFamily="34" charset="0"/>
              </a:rPr>
              <a:t>.”</a:t>
            </a:r>
          </a:p>
        </p:txBody>
      </p:sp>
      <p:sp>
        <p:nvSpPr>
          <p:cNvPr id="61444" name="TextBox 3"/>
          <p:cNvSpPr txBox="1">
            <a:spLocks noChangeArrowheads="1"/>
          </p:cNvSpPr>
          <p:nvPr/>
        </p:nvSpPr>
        <p:spPr bwMode="auto">
          <a:xfrm>
            <a:off x="619125" y="6400800"/>
            <a:ext cx="7905750" cy="369332"/>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Robert Lightner,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Last Days Handbook</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(Nashville: Thomas Nelson, 1997), 211.</a:t>
            </a:r>
            <a:endParaRPr lang="en-US" alt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0C138092-6401-4FE3-8026-DE08F9A7ED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6610" y="4038600"/>
            <a:ext cx="1730781" cy="2286000"/>
          </a:xfrm>
          <a:prstGeom prst="rect">
            <a:avLst/>
          </a:prstGeom>
        </p:spPr>
      </p:pic>
    </p:spTree>
    <p:extLst>
      <p:ext uri="{BB962C8B-B14F-4D97-AF65-F5344CB8AC3E}">
        <p14:creationId xmlns:p14="http://schemas.microsoft.com/office/powerpoint/2010/main" val="32502165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2"/>
          <p:cNvSpPr>
            <a:spLocks noGrp="1"/>
          </p:cNvSpPr>
          <p:nvPr>
            <p:ph idx="1"/>
          </p:nvPr>
        </p:nvSpPr>
        <p:spPr>
          <a:xfrm>
            <a:off x="0" y="1371600"/>
            <a:ext cx="9144000" cy="2743200"/>
          </a:xfrm>
        </p:spPr>
        <p:txBody>
          <a:bodyPr/>
          <a:lstStyle/>
          <a:p>
            <a:pPr marL="0" indent="0" algn="just">
              <a:buNone/>
              <a:defRPr/>
            </a:pPr>
            <a:r>
              <a:rPr lang="en-US" sz="2800" dirty="0">
                <a:effectLst>
                  <a:outerShdw blurRad="38100" dist="38100" dir="2700000" algn="tl">
                    <a:srgbClr val="000000">
                      <a:alpha val="43137"/>
                    </a:srgbClr>
                  </a:outerShdw>
                </a:effectLst>
                <a:cs typeface="Calibri" panose="020F0502020204030204" pitchFamily="34" charset="0"/>
              </a:rPr>
              <a:t>“The term used by those who still wish to be called dispensationalists but who do not believe some of the basic essentials of dispensationalism. They do not believe God has a program for Israel and one for the church. They believe that Christ is presently on the throne of David in heaven and the Davidic kingdom is being fulfilled now in part.”</a:t>
            </a:r>
          </a:p>
        </p:txBody>
      </p:sp>
      <p:sp>
        <p:nvSpPr>
          <p:cNvPr id="61444" name="TextBox 3"/>
          <p:cNvSpPr txBox="1">
            <a:spLocks noChangeArrowheads="1"/>
          </p:cNvSpPr>
          <p:nvPr/>
        </p:nvSpPr>
        <p:spPr bwMode="auto">
          <a:xfrm>
            <a:off x="619125" y="6400800"/>
            <a:ext cx="7905750" cy="369332"/>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Robert Lightner,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Last Days Handbook</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(Nashville: Thomas Nelson, 1997), 233.</a:t>
            </a:r>
            <a:endParaRPr lang="en-US" alt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D407D8B9-6685-41A1-9DD6-2E63AC86DCDD}"/>
              </a:ext>
            </a:extLst>
          </p:cNvPr>
          <p:cNvSpPr>
            <a:spLocks noGrp="1"/>
          </p:cNvSpPr>
          <p:nvPr>
            <p:ph type="title"/>
          </p:nvPr>
        </p:nvSpPr>
        <p:spPr>
          <a:xfrm>
            <a:off x="457200" y="228600"/>
            <a:ext cx="8229600" cy="914400"/>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Is Jesus Now Reigning on David’s Throne?</a:t>
            </a:r>
          </a:p>
        </p:txBody>
      </p:sp>
      <p:pic>
        <p:nvPicPr>
          <p:cNvPr id="9" name="Picture 8">
            <a:extLst>
              <a:ext uri="{FF2B5EF4-FFF2-40B4-BE49-F238E27FC236}">
                <a16:creationId xmlns:a16="http://schemas.microsoft.com/office/drawing/2014/main" id="{E46F388D-AF99-4020-8370-0E35865A12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6610" y="4038600"/>
            <a:ext cx="1730781" cy="2286000"/>
          </a:xfrm>
          <a:prstGeom prst="rect">
            <a:avLst/>
          </a:prstGeom>
        </p:spPr>
      </p:pic>
    </p:spTree>
    <p:extLst>
      <p:ext uri="{BB962C8B-B14F-4D97-AF65-F5344CB8AC3E}">
        <p14:creationId xmlns:p14="http://schemas.microsoft.com/office/powerpoint/2010/main" val="32604979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8466" y="1600200"/>
            <a:ext cx="9135533" cy="4807084"/>
          </a:xfrm>
        </p:spPr>
        <p:txBody>
          <a:bodyPr/>
          <a:lstStyle/>
          <a:p>
            <a:pPr marL="0" indent="0" algn="just" eaLnBrk="1" hangingPunct="1">
              <a:buNone/>
              <a:defRPr/>
            </a:pPr>
            <a:r>
              <a:rPr lang="en-US" sz="2800" dirty="0">
                <a:effectLst>
                  <a:outerShdw blurRad="38100" dist="38100" dir="2700000" algn="tl">
                    <a:srgbClr val="000000">
                      <a:alpha val="43137"/>
                    </a:srgbClr>
                  </a:outerShdw>
                </a:effectLst>
              </a:rPr>
              <a:t>“Progressives are very set on finding various periods within the history of dispensationalism where there have been changes made or developments. They like to talk about the initial period. They like to talk about the classical period and the essentialist or revised period. I personally do not wish to get involved in that kind of breakdown of category. I do not think that is genuine at all. I think that this is an attempt to pave the way for their defense of their own system. What they’re really wanting to say is that since dispensationalism has changed from year to year or decade to decade, why get so excited about this new change that we are introducing?”</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8" name="Picture 4" descr="http://t1.gstatic.com/images?q=tbn:ANd9GcRVEkk3EF6aIGxY0Yz0z_uevMi3B1FPvrIm0btZT0dvwfQOys6K">
            <a:extLst>
              <a:ext uri="{FF2B5EF4-FFF2-40B4-BE49-F238E27FC236}">
                <a16:creationId xmlns:a16="http://schemas.microsoft.com/office/drawing/2014/main" id="{866AA2AB-AD02-4CCB-9F85-02C8213F56F2}"/>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5888" y="76200"/>
            <a:ext cx="868864" cy="1097280"/>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Rectangle 3">
            <a:extLst>
              <a:ext uri="{FF2B5EF4-FFF2-40B4-BE49-F238E27FC236}">
                <a16:creationId xmlns:a16="http://schemas.microsoft.com/office/drawing/2014/main" id="{E2DAF236-C6DB-407A-9EB0-3822F5CC9DFF}"/>
              </a:ext>
            </a:extLst>
          </p:cNvPr>
          <p:cNvSpPr/>
          <p:nvPr/>
        </p:nvSpPr>
        <p:spPr>
          <a:xfrm>
            <a:off x="2064420" y="217438"/>
            <a:ext cx="501516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Lightner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Dispensationalism,” Conservative Theological Journal 4, no. 11 (March 2000): 47–49, 54.</a:t>
            </a:r>
          </a:p>
        </p:txBody>
      </p:sp>
    </p:spTree>
    <p:extLst>
      <p:ext uri="{BB962C8B-B14F-4D97-AF65-F5344CB8AC3E}">
        <p14:creationId xmlns:p14="http://schemas.microsoft.com/office/powerpoint/2010/main" val="3080214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8466" y="1600199"/>
            <a:ext cx="9135533" cy="4807085"/>
          </a:xfrm>
        </p:spPr>
        <p:txBody>
          <a:bodyPr/>
          <a:lstStyle/>
          <a:p>
            <a:pPr marL="0" indent="0" algn="just">
              <a:buNone/>
            </a:pPr>
            <a:r>
              <a:rPr lang="en-US" sz="2800" dirty="0">
                <a:effectLst>
                  <a:outerShdw blurRad="38100" dist="38100" dir="2700000" algn="tl">
                    <a:srgbClr val="000000">
                      <a:alpha val="43137"/>
                    </a:srgbClr>
                  </a:outerShdw>
                </a:effectLst>
              </a:rPr>
              <a:t>“Our change is just like the other changes. Dispensationalism has always had various people believing certain things about it within dispensationalism. There has been change; therefore, this is just another one of those changes. However, I do not believe the changes are the same at all. To be sure, dispensationalists have always differed, Dr. Walvoord differs at points with Dr. Chafer, Dr. Chafer differs at points with Dr. Ryrie, Dr. Ryrie with Dr. Pentecost, but the core beliefs of dispensationalism </a:t>
            </a:r>
            <a:r>
              <a:rPr lang="en-US" sz="2800" i="1" dirty="0">
                <a:effectLst>
                  <a:outerShdw blurRad="38100" dist="38100" dir="2700000" algn="tl">
                    <a:srgbClr val="000000">
                      <a:alpha val="43137"/>
                    </a:srgbClr>
                  </a:outerShdw>
                </a:effectLst>
              </a:rPr>
              <a:t>have not changed since Darby</a:t>
            </a:r>
            <a:r>
              <a:rPr lang="en-US" sz="2800" dirty="0">
                <a:effectLst>
                  <a:outerShdw blurRad="38100" dist="38100" dir="2700000" algn="tl">
                    <a:srgbClr val="000000">
                      <a:alpha val="43137"/>
                    </a:srgbClr>
                  </a:outerShdw>
                </a:effectLst>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12" name="Picture 4" descr="http://t1.gstatic.com/images?q=tbn:ANd9GcRVEkk3EF6aIGxY0Yz0z_uevMi3B1FPvrIm0btZT0dvwfQOys6K">
            <a:extLst>
              <a:ext uri="{FF2B5EF4-FFF2-40B4-BE49-F238E27FC236}">
                <a16:creationId xmlns:a16="http://schemas.microsoft.com/office/drawing/2014/main" id="{3D8B1830-55AD-47C2-B9EC-C0A9C890E542}"/>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5888" y="76200"/>
            <a:ext cx="868864" cy="1097280"/>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Rectangle 12">
            <a:extLst>
              <a:ext uri="{FF2B5EF4-FFF2-40B4-BE49-F238E27FC236}">
                <a16:creationId xmlns:a16="http://schemas.microsoft.com/office/drawing/2014/main" id="{1F1C9768-B468-4F54-AA18-9AFADB5299B1}"/>
              </a:ext>
            </a:extLst>
          </p:cNvPr>
          <p:cNvSpPr/>
          <p:nvPr/>
        </p:nvSpPr>
        <p:spPr>
          <a:xfrm>
            <a:off x="2064420" y="217438"/>
            <a:ext cx="501516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Lightner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Dispensationalism,” Conservative Theological Journal 4, no. 11 (March 2000): 47–49, 54.</a:t>
            </a:r>
          </a:p>
        </p:txBody>
      </p:sp>
    </p:spTree>
    <p:extLst>
      <p:ext uri="{BB962C8B-B14F-4D97-AF65-F5344CB8AC3E}">
        <p14:creationId xmlns:p14="http://schemas.microsoft.com/office/powerpoint/2010/main" val="1770308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9674895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8466" y="1600199"/>
            <a:ext cx="9135533" cy="4807085"/>
          </a:xfrm>
        </p:spPr>
        <p:txBody>
          <a:bodyPr/>
          <a:lstStyle/>
          <a:p>
            <a:pPr marL="0" indent="0" algn="just">
              <a:buNone/>
            </a:pPr>
            <a:r>
              <a:rPr lang="en-US" sz="2800" dirty="0">
                <a:effectLst>
                  <a:outerShdw blurRad="38100" dist="38100" dir="2700000" algn="tl">
                    <a:srgbClr val="000000">
                      <a:alpha val="43137"/>
                    </a:srgbClr>
                  </a:outerShdw>
                </a:effectLst>
              </a:rPr>
              <a:t>“The core beliefs involved are what Ryrie calls the </a:t>
            </a:r>
            <a:r>
              <a:rPr lang="en-US" sz="2800" i="1" dirty="0">
                <a:effectLst>
                  <a:outerShdw blurRad="38100" dist="38100" dir="2700000" algn="tl">
                    <a:srgbClr val="000000">
                      <a:alpha val="43137"/>
                    </a:srgbClr>
                  </a:outerShdw>
                </a:effectLst>
              </a:rPr>
              <a:t>“sine qua non,”</a:t>
            </a:r>
            <a:r>
              <a:rPr lang="en-US" sz="2800" dirty="0">
                <a:effectLst>
                  <a:outerShdw blurRad="38100" dist="38100" dir="2700000" algn="tl">
                    <a:srgbClr val="000000">
                      <a:alpha val="43137"/>
                    </a:srgbClr>
                  </a:outerShdw>
                </a:effectLst>
              </a:rPr>
              <a:t> which simply means the most essential, bedrock, bases for dispensationalism. First, Ryrie proposed that the </a:t>
            </a:r>
            <a:r>
              <a:rPr lang="en-US" sz="2800" i="1" dirty="0">
                <a:effectLst>
                  <a:outerShdw blurRad="38100" dist="38100" dir="2700000" algn="tl">
                    <a:srgbClr val="000000">
                      <a:alpha val="43137"/>
                    </a:srgbClr>
                  </a:outerShdw>
                </a:effectLst>
              </a:rPr>
              <a:t>sine qua non</a:t>
            </a:r>
            <a:r>
              <a:rPr lang="en-US" sz="2800" dirty="0">
                <a:effectLst>
                  <a:outerShdw blurRad="38100" dist="38100" dir="2700000" algn="tl">
                    <a:srgbClr val="000000">
                      <a:alpha val="43137"/>
                    </a:srgbClr>
                  </a:outerShdw>
                </a:effectLst>
              </a:rPr>
              <a:t>, the least common denominator, the most basic beliefs, involve distinction between God’s program with Israel and His program with the Church. The first distinction is one part of the sine qua non. A second would be that the view of the distinction between those two programs is based on a literal hermeneutic consistently applied to Scripture.”</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12" name="Picture 4" descr="http://t1.gstatic.com/images?q=tbn:ANd9GcRVEkk3EF6aIGxY0Yz0z_uevMi3B1FPvrIm0btZT0dvwfQOys6K">
            <a:extLst>
              <a:ext uri="{FF2B5EF4-FFF2-40B4-BE49-F238E27FC236}">
                <a16:creationId xmlns:a16="http://schemas.microsoft.com/office/drawing/2014/main" id="{BA3F4CD4-AACA-4C49-9B11-A94435CDF5BD}"/>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5888" y="76200"/>
            <a:ext cx="868864" cy="1097280"/>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Rectangle 12">
            <a:extLst>
              <a:ext uri="{FF2B5EF4-FFF2-40B4-BE49-F238E27FC236}">
                <a16:creationId xmlns:a16="http://schemas.microsoft.com/office/drawing/2014/main" id="{EFBC8DB7-5148-4740-9692-42D8528A92EC}"/>
              </a:ext>
            </a:extLst>
          </p:cNvPr>
          <p:cNvSpPr/>
          <p:nvPr/>
        </p:nvSpPr>
        <p:spPr>
          <a:xfrm>
            <a:off x="2064420" y="217438"/>
            <a:ext cx="501516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Lightner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Dispensationalism,” Conservative Theological Journal 4, no. 11 (March 2000): 47–49, 54.</a:t>
            </a:r>
          </a:p>
        </p:txBody>
      </p:sp>
    </p:spTree>
    <p:extLst>
      <p:ext uri="{BB962C8B-B14F-4D97-AF65-F5344CB8AC3E}">
        <p14:creationId xmlns:p14="http://schemas.microsoft.com/office/powerpoint/2010/main" val="29957869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8468" y="1600200"/>
            <a:ext cx="9152467" cy="4404502"/>
          </a:xfrm>
        </p:spPr>
        <p:txBody>
          <a:bodyPr/>
          <a:lstStyle/>
          <a:p>
            <a:pPr marL="0" indent="0" algn="just">
              <a:buNone/>
            </a:pPr>
            <a:r>
              <a:rPr lang="en-US" sz="2800" dirty="0">
                <a:effectLst>
                  <a:outerShdw blurRad="38100" dist="38100" dir="2700000" algn="tl">
                    <a:srgbClr val="000000">
                      <a:alpha val="43137"/>
                    </a:srgbClr>
                  </a:outerShdw>
                </a:effectLst>
              </a:rPr>
              <a:t>“The third </a:t>
            </a:r>
            <a:r>
              <a:rPr lang="en-US" sz="2800" i="1" dirty="0">
                <a:effectLst>
                  <a:outerShdw blurRad="38100" dist="38100" dir="2700000" algn="tl">
                    <a:srgbClr val="000000">
                      <a:alpha val="43137"/>
                    </a:srgbClr>
                  </a:outerShdw>
                </a:effectLst>
              </a:rPr>
              <a:t>sine qua non</a:t>
            </a:r>
            <a:r>
              <a:rPr lang="en-US" sz="2800" dirty="0">
                <a:effectLst>
                  <a:outerShdw blurRad="38100" dist="38100" dir="2700000" algn="tl">
                    <a:srgbClr val="000000">
                      <a:alpha val="43137"/>
                    </a:srgbClr>
                  </a:outerShdw>
                </a:effectLst>
              </a:rPr>
              <a:t> is that God has introduced these various economies—dispensations—in the history of time so as to bring the most glory to Himself. God’s major purpose in the world as He implements His sovereign plan is to bring glory to Himself. Certainly, there are other purposes but dispensationalists have always believed the overriding one is for God to bring glory to Himself. In progressive dispensationalism all three of these basic essentials, which Ryrie pointed out and that have been believed from the beginning of the dispensational emphasis, have been rejected.”</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12" name="Picture 4" descr="http://t1.gstatic.com/images?q=tbn:ANd9GcRVEkk3EF6aIGxY0Yz0z_uevMi3B1FPvrIm0btZT0dvwfQOys6K">
            <a:extLst>
              <a:ext uri="{FF2B5EF4-FFF2-40B4-BE49-F238E27FC236}">
                <a16:creationId xmlns:a16="http://schemas.microsoft.com/office/drawing/2014/main" id="{64A98E9C-7AA7-4590-A284-46C194E06766}"/>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5888" y="76200"/>
            <a:ext cx="868864" cy="1097280"/>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Rectangle 12">
            <a:extLst>
              <a:ext uri="{FF2B5EF4-FFF2-40B4-BE49-F238E27FC236}">
                <a16:creationId xmlns:a16="http://schemas.microsoft.com/office/drawing/2014/main" id="{6E797B38-9761-44BC-87BE-BF6AB76B36AE}"/>
              </a:ext>
            </a:extLst>
          </p:cNvPr>
          <p:cNvSpPr/>
          <p:nvPr/>
        </p:nvSpPr>
        <p:spPr>
          <a:xfrm>
            <a:off x="2064420" y="217438"/>
            <a:ext cx="501516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Lightner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Dispensationalism,” Conservative Theological Journal 4, no. 11 (March 2000): 47–49, 54.</a:t>
            </a:r>
          </a:p>
        </p:txBody>
      </p:sp>
    </p:spTree>
    <p:extLst>
      <p:ext uri="{BB962C8B-B14F-4D97-AF65-F5344CB8AC3E}">
        <p14:creationId xmlns:p14="http://schemas.microsoft.com/office/powerpoint/2010/main" val="5631984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199"/>
            <a:ext cx="9144000" cy="4404503"/>
          </a:xfrm>
        </p:spPr>
        <p:txBody>
          <a:bodyPr/>
          <a:lstStyle/>
          <a:p>
            <a:pPr marL="0" indent="0" algn="just">
              <a:buNone/>
            </a:pPr>
            <a:r>
              <a:rPr lang="en-US" sz="2800" dirty="0">
                <a:effectLst/>
              </a:rPr>
              <a:t>“At least two of them, have been categorically rejected. Namely, a distinction between God’s program for Israel and the Church has been blurred, and the concept of a literal, consistent, interpretation has been replaced by a complementary hermeneutic. The third has been rejected, the glory of God as the primary purpose of God. It has been replaced by a Christological salvific purpose. The salvation of sinners has been the primary purpose of God, progressives say. So it is a salvific purpose rather than a doxological, glory to God purpose that includes salvation.”</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pic>
        <p:nvPicPr>
          <p:cNvPr id="12" name="Picture 4" descr="http://t1.gstatic.com/images?q=tbn:ANd9GcRVEkk3EF6aIGxY0Yz0z_uevMi3B1FPvrIm0btZT0dvwfQOys6K">
            <a:extLst>
              <a:ext uri="{FF2B5EF4-FFF2-40B4-BE49-F238E27FC236}">
                <a16:creationId xmlns:a16="http://schemas.microsoft.com/office/drawing/2014/main" id="{D1300A8E-D216-4879-B477-A579712464F1}"/>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5888" y="76200"/>
            <a:ext cx="868864" cy="1097280"/>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Rectangle 12">
            <a:extLst>
              <a:ext uri="{FF2B5EF4-FFF2-40B4-BE49-F238E27FC236}">
                <a16:creationId xmlns:a16="http://schemas.microsoft.com/office/drawing/2014/main" id="{74D6C31F-07F3-4848-8944-767835947C3A}"/>
              </a:ext>
            </a:extLst>
          </p:cNvPr>
          <p:cNvSpPr/>
          <p:nvPr/>
        </p:nvSpPr>
        <p:spPr>
          <a:xfrm>
            <a:off x="2064420" y="217438"/>
            <a:ext cx="501516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Lightner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Dispensationalism,” Conservative Theological Journal 4, no. 11 (March 2000): 47–49, 54.</a:t>
            </a:r>
          </a:p>
        </p:txBody>
      </p:sp>
    </p:spTree>
    <p:extLst>
      <p:ext uri="{BB962C8B-B14F-4D97-AF65-F5344CB8AC3E}">
        <p14:creationId xmlns:p14="http://schemas.microsoft.com/office/powerpoint/2010/main" val="2807171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200"/>
            <a:ext cx="9144000" cy="4694206"/>
          </a:xfrm>
        </p:spPr>
        <p:txBody>
          <a:bodyPr/>
          <a:lstStyle/>
          <a:p>
            <a:pPr marL="0" indent="0" algn="just">
              <a:buNone/>
            </a:pPr>
            <a:r>
              <a:rPr lang="en-US" sz="2800" dirty="0">
                <a:effectLst>
                  <a:outerShdw blurRad="38100" dist="38100" dir="2700000" algn="tl">
                    <a:srgbClr val="000000">
                      <a:alpha val="43137"/>
                    </a:srgbClr>
                  </a:outerShdw>
                </a:effectLst>
              </a:rPr>
              <a:t>“I think that progressive dispensationalists have made this classification of initial, classical, and essential in order to simply argue that there have been these spurts of growth, development, and change; therefore, their view is just another one. I want to categorically reject that thesis because I think there is a world of difference between various differences within the system and altering the foundation of the system. I liken the three essentials, or </a:t>
            </a:r>
            <a:r>
              <a:rPr lang="en-US" sz="2800" i="1" dirty="0">
                <a:effectLst>
                  <a:outerShdw blurRad="38100" dist="38100" dir="2700000" algn="tl">
                    <a:srgbClr val="000000">
                      <a:alpha val="43137"/>
                    </a:srgbClr>
                  </a:outerShdw>
                </a:effectLst>
              </a:rPr>
              <a:t>sine qua non</a:t>
            </a:r>
            <a:r>
              <a:rPr lang="en-US" sz="2800" dirty="0">
                <a:effectLst>
                  <a:outerShdw blurRad="38100" dist="38100" dir="2700000" algn="tl">
                    <a:srgbClr val="000000">
                      <a:alpha val="43137"/>
                    </a:srgbClr>
                  </a:outerShdw>
                </a:effectLst>
              </a:rPr>
              <a:t>, as the foundation upon which dispensationalism rests. You can’t be a dispensationalist without these essentials, in my opinion.”</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12" name="Picture 4" descr="http://t1.gstatic.com/images?q=tbn:ANd9GcRVEkk3EF6aIGxY0Yz0z_uevMi3B1FPvrIm0btZT0dvwfQOys6K">
            <a:extLst>
              <a:ext uri="{FF2B5EF4-FFF2-40B4-BE49-F238E27FC236}">
                <a16:creationId xmlns:a16="http://schemas.microsoft.com/office/drawing/2014/main" id="{0E878DF2-9296-4543-A06D-83F1E42BC88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5888" y="76200"/>
            <a:ext cx="868864" cy="1097280"/>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Rectangle 12">
            <a:extLst>
              <a:ext uri="{FF2B5EF4-FFF2-40B4-BE49-F238E27FC236}">
                <a16:creationId xmlns:a16="http://schemas.microsoft.com/office/drawing/2014/main" id="{49E328CD-57EA-4A17-B092-9B038BD6EAD8}"/>
              </a:ext>
            </a:extLst>
          </p:cNvPr>
          <p:cNvSpPr/>
          <p:nvPr/>
        </p:nvSpPr>
        <p:spPr>
          <a:xfrm>
            <a:off x="2064420" y="217438"/>
            <a:ext cx="501516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Lightner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Dispensationalism,” Conservative Theological Journal 4, no. 11 (March 2000): 47–49, 54.</a:t>
            </a:r>
          </a:p>
        </p:txBody>
      </p:sp>
    </p:spTree>
    <p:extLst>
      <p:ext uri="{BB962C8B-B14F-4D97-AF65-F5344CB8AC3E}">
        <p14:creationId xmlns:p14="http://schemas.microsoft.com/office/powerpoint/2010/main" val="11918172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200"/>
            <a:ext cx="9144000" cy="4541806"/>
          </a:xfrm>
        </p:spPr>
        <p:txBody>
          <a:bodyPr/>
          <a:lstStyle/>
          <a:p>
            <a:pPr marL="0" indent="0" algn="just">
              <a:buNone/>
            </a:pPr>
            <a:r>
              <a:rPr lang="en-US" sz="2800" dirty="0">
                <a:effectLst>
                  <a:outerShdw blurRad="38100" dist="38100" dir="2700000" algn="tl">
                    <a:srgbClr val="000000">
                      <a:alpha val="43137"/>
                    </a:srgbClr>
                  </a:outerShdw>
                </a:effectLst>
              </a:rPr>
              <a:t>“The other changes, the differences between how to interpret the New Covenant, for example, and whether or not the Tribulation is another dispensation or a thousand other things such as that, I liken to moving furniture around a room. It doesn’t affect the system. In fact, it’s healthy to have differences as to where this piece of furniture belongs and that one, and you may get tired of it being this way, so you shift it. That doesn’t affect the structure of the house. But the dispensational house is built upon the foundation of the three essentials I just named, and progressive dispensationalism is attacking these essentials.”</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pic>
        <p:nvPicPr>
          <p:cNvPr id="12" name="Picture 4" descr="http://t1.gstatic.com/images?q=tbn:ANd9GcRVEkk3EF6aIGxY0Yz0z_uevMi3B1FPvrIm0btZT0dvwfQOys6K">
            <a:extLst>
              <a:ext uri="{FF2B5EF4-FFF2-40B4-BE49-F238E27FC236}">
                <a16:creationId xmlns:a16="http://schemas.microsoft.com/office/drawing/2014/main" id="{F0C18DB7-84B3-4F65-B11B-09651166E305}"/>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5888" y="76200"/>
            <a:ext cx="868864" cy="1097280"/>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Rectangle 12">
            <a:extLst>
              <a:ext uri="{FF2B5EF4-FFF2-40B4-BE49-F238E27FC236}">
                <a16:creationId xmlns:a16="http://schemas.microsoft.com/office/drawing/2014/main" id="{03B0F2B1-854D-4A01-A544-40470566ED05}"/>
              </a:ext>
            </a:extLst>
          </p:cNvPr>
          <p:cNvSpPr/>
          <p:nvPr/>
        </p:nvSpPr>
        <p:spPr>
          <a:xfrm>
            <a:off x="2064420" y="217438"/>
            <a:ext cx="501516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Lightner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Dispensationalism,” Conservative Theological Journal 4, no. 11 (March 2000): 47–49, 54.</a:t>
            </a:r>
          </a:p>
        </p:txBody>
      </p:sp>
    </p:spTree>
    <p:extLst>
      <p:ext uri="{BB962C8B-B14F-4D97-AF65-F5344CB8AC3E}">
        <p14:creationId xmlns:p14="http://schemas.microsoft.com/office/powerpoint/2010/main" val="6928386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200"/>
            <a:ext cx="9144000" cy="4541806"/>
          </a:xfrm>
        </p:spPr>
        <p:txBody>
          <a:bodyPr/>
          <a:lstStyle/>
          <a:p>
            <a:pPr marL="0" indent="0" algn="just">
              <a:buNone/>
            </a:pPr>
            <a:r>
              <a:rPr lang="en-US" sz="2700" dirty="0">
                <a:effectLst/>
              </a:rPr>
              <a:t>“That is a world of difference between any change, any development that has ever taken place since Darby. So, it’s not fair, it’s a misrepresentation to say that here’s another development just like all the other ones. No, it </a:t>
            </a:r>
            <a:r>
              <a:rPr lang="en-US" sz="2700" b="1" i="1" dirty="0">
                <a:effectLst/>
              </a:rPr>
              <a:t>is not</a:t>
            </a:r>
            <a:r>
              <a:rPr lang="en-US" sz="2700" dirty="0">
                <a:effectLst/>
              </a:rPr>
              <a:t> like all the other ones. It is </a:t>
            </a:r>
            <a:r>
              <a:rPr lang="en-US" sz="2700" b="1" i="1" u="sng" dirty="0">
                <a:solidFill>
                  <a:srgbClr val="FFFFCC"/>
                </a:solidFill>
                <a:effectLst/>
              </a:rPr>
              <a:t>drastically different</a:t>
            </a:r>
            <a:r>
              <a:rPr lang="en-US" sz="2700" u="sng" dirty="0">
                <a:solidFill>
                  <a:srgbClr val="FFFFCC"/>
                </a:solidFill>
                <a:effectLst/>
              </a:rPr>
              <a:t> </a:t>
            </a:r>
            <a:r>
              <a:rPr lang="en-US" sz="2700" dirty="0">
                <a:effectLst/>
              </a:rPr>
              <a:t>from all the other ones because it attacks the foundation upon which the system has been built. That is different from moving the furniture around to different places in the dispensational house, or to carry it through more literally the household, the economy, the stewardship. . . . I am not manufacturing these doctrines. These are the core beliefs of progressive dispensationalism and are at great variance with normative dispensationalism.”</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pic>
        <p:nvPicPr>
          <p:cNvPr id="12" name="Picture 4" descr="http://t1.gstatic.com/images?q=tbn:ANd9GcRVEkk3EF6aIGxY0Yz0z_uevMi3B1FPvrIm0btZT0dvwfQOys6K">
            <a:extLst>
              <a:ext uri="{FF2B5EF4-FFF2-40B4-BE49-F238E27FC236}">
                <a16:creationId xmlns:a16="http://schemas.microsoft.com/office/drawing/2014/main" id="{36370F13-AA6A-470F-AED9-BC0122154CDA}"/>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5888" y="76200"/>
            <a:ext cx="868864" cy="1097280"/>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Rectangle 12">
            <a:extLst>
              <a:ext uri="{FF2B5EF4-FFF2-40B4-BE49-F238E27FC236}">
                <a16:creationId xmlns:a16="http://schemas.microsoft.com/office/drawing/2014/main" id="{3B17536E-5DE8-4003-A8D5-CC8DD1540766}"/>
              </a:ext>
            </a:extLst>
          </p:cNvPr>
          <p:cNvSpPr/>
          <p:nvPr/>
        </p:nvSpPr>
        <p:spPr>
          <a:xfrm>
            <a:off x="2064420" y="217438"/>
            <a:ext cx="501516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Lightner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Dispensationalism,” Conservative Theological Journal 4, no. 11 (March 2000): 47–49, 54.</a:t>
            </a:r>
          </a:p>
        </p:txBody>
      </p:sp>
    </p:spTree>
    <p:extLst>
      <p:ext uri="{BB962C8B-B14F-4D97-AF65-F5344CB8AC3E}">
        <p14:creationId xmlns:p14="http://schemas.microsoft.com/office/powerpoint/2010/main" val="21397765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24618675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21D5-8896-46A3-B445-B7807A4F35A4}"/>
              </a:ext>
            </a:extLst>
          </p:cNvPr>
          <p:cNvSpPr txBox="1">
            <a:spLocks/>
          </p:cNvSpPr>
          <p:nvPr/>
        </p:nvSpPr>
        <p:spPr>
          <a:xfrm>
            <a:off x="226219" y="2807494"/>
            <a:ext cx="8691562" cy="1243012"/>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sz="48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8371051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6" name="Picture 2" descr="http://3.bp.blogspot.com/-QEkPt30fRNQ/US-EfJsZfRI/AAAAAAAASK4/JnP_SUUHRas/s1600/a.jpg">
            <a:extLst>
              <a:ext uri="{FF2B5EF4-FFF2-40B4-BE49-F238E27FC236}">
                <a16:creationId xmlns:a16="http://schemas.microsoft.com/office/drawing/2014/main" id="{6258E415-00B6-42AC-BD7C-F0E89C87077C}"/>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02454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323987"/>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1 Kings 2:11-12</a:t>
            </a:r>
          </a:p>
          <a:p>
            <a:pPr algn="just"/>
            <a:r>
              <a:rPr lang="en-US" sz="3200" dirty="0">
                <a:effectLst>
                  <a:outerShdw blurRad="38100" dist="38100" dir="2700000" algn="tl">
                    <a:srgbClr val="000000">
                      <a:alpha val="43137"/>
                    </a:srgbClr>
                  </a:outerShdw>
                </a:effectLst>
                <a:latin typeface="Calibri" panose="020F0502020204030204" pitchFamily="34" charset="0"/>
              </a:rPr>
              <a:t>“The days that David reigned over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Israel</a:t>
            </a:r>
            <a:r>
              <a:rPr lang="en-US" sz="3200" dirty="0">
                <a:effectLst>
                  <a:outerShdw blurRad="38100" dist="38100" dir="2700000" algn="tl">
                    <a:srgbClr val="000000">
                      <a:alpha val="43137"/>
                    </a:srgbClr>
                  </a:outerShdw>
                </a:effectLst>
                <a:latin typeface="Calibri" panose="020F0502020204030204" pitchFamily="34" charset="0"/>
              </a:rPr>
              <a:t> were forty years: seven years he reigned in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Hebron</a:t>
            </a:r>
            <a:r>
              <a:rPr lang="en-US" sz="3200" dirty="0">
                <a:effectLst>
                  <a:outerShdw blurRad="38100" dist="38100" dir="2700000" algn="tl">
                    <a:srgbClr val="000000">
                      <a:alpha val="43137"/>
                    </a:srgbClr>
                  </a:outerShdw>
                </a:effectLst>
                <a:latin typeface="Calibri" panose="020F0502020204030204" pitchFamily="34" charset="0"/>
              </a:rPr>
              <a:t> and thirty-three years he reigned in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Jerusalem</a:t>
            </a:r>
            <a:r>
              <a:rPr lang="en-US" sz="3200" dirty="0">
                <a:effectLst>
                  <a:outerShdw blurRad="38100" dist="38100" dir="2700000" algn="tl">
                    <a:srgbClr val="000000">
                      <a:alpha val="43137"/>
                    </a:srgbClr>
                  </a:outerShdw>
                </a:effectLst>
                <a:latin typeface="Calibri" panose="020F0502020204030204" pitchFamily="34" charset="0"/>
              </a:rPr>
              <a: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Solomon sat on the throne of David</a:t>
            </a:r>
            <a:r>
              <a:rPr lang="en-US" sz="3200" dirty="0">
                <a:effectLst>
                  <a:outerShdw blurRad="38100" dist="38100" dir="2700000" algn="tl">
                    <a:srgbClr val="000000">
                      <a:alpha val="43137"/>
                    </a:srgbClr>
                  </a:outerShdw>
                </a:effectLst>
                <a:latin typeface="Calibri" panose="020F0502020204030204" pitchFamily="34" charset="0"/>
              </a:rPr>
              <a:t> his father, and his kingdom was firmly established.”</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F6E98CA-7F29-4522-9EC2-7FAA6ADDE188}"/>
              </a:ext>
            </a:extLst>
          </p:cNvPr>
          <p:cNvPicPr>
            <a:picLocks noChangeAspect="1"/>
          </p:cNvPicPr>
          <p:nvPr/>
        </p:nvPicPr>
        <p:blipFill>
          <a:blip r:embed="rId3"/>
          <a:stretch>
            <a:fillRect/>
          </a:stretch>
        </p:blipFill>
        <p:spPr>
          <a:xfrm>
            <a:off x="3340607" y="3230880"/>
            <a:ext cx="2462786" cy="1645920"/>
          </a:xfrm>
          <a:prstGeom prst="rect">
            <a:avLst/>
          </a:prstGeom>
        </p:spPr>
      </p:pic>
    </p:spTree>
    <p:extLst>
      <p:ext uri="{BB962C8B-B14F-4D97-AF65-F5344CB8AC3E}">
        <p14:creationId xmlns:p14="http://schemas.microsoft.com/office/powerpoint/2010/main" val="598572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528689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3386EFB9-830F-4A11-9069-29F8D8401807}"/>
              </a:ext>
            </a:extLst>
          </p:cNvPr>
          <p:cNvGraphicFramePr>
            <a:graphicFrameLocks noGrp="1"/>
          </p:cNvGraphicFramePr>
          <p:nvPr>
            <p:ph/>
            <p:extLst>
              <p:ext uri="{D42A27DB-BD31-4B8C-83A1-F6EECF244321}">
                <p14:modId xmlns:p14="http://schemas.microsoft.com/office/powerpoint/2010/main" val="2574291200"/>
              </p:ext>
            </p:extLst>
          </p:nvPr>
        </p:nvGraphicFramePr>
        <p:xfrm>
          <a:off x="76200" y="1188720"/>
          <a:ext cx="8991600" cy="4267200"/>
        </p:xfrm>
        <a:graphic>
          <a:graphicData uri="http://schemas.openxmlformats.org/drawingml/2006/table">
            <a:tbl>
              <a:tblPr firstRow="1" bandRow="1">
                <a:tableStyleId>{073A0DAA-6AF3-43AB-8588-CEC1D06C72B9}</a:tableStyleId>
              </a:tblPr>
              <a:tblGrid>
                <a:gridCol w="2997200">
                  <a:extLst>
                    <a:ext uri="{9D8B030D-6E8A-4147-A177-3AD203B41FA5}">
                      <a16:colId xmlns:a16="http://schemas.microsoft.com/office/drawing/2014/main" val="3561167396"/>
                    </a:ext>
                  </a:extLst>
                </a:gridCol>
                <a:gridCol w="2997200">
                  <a:extLst>
                    <a:ext uri="{9D8B030D-6E8A-4147-A177-3AD203B41FA5}">
                      <a16:colId xmlns:a16="http://schemas.microsoft.com/office/drawing/2014/main" val="980899094"/>
                    </a:ext>
                  </a:extLst>
                </a:gridCol>
                <a:gridCol w="2997200">
                  <a:extLst>
                    <a:ext uri="{9D8B030D-6E8A-4147-A177-3AD203B41FA5}">
                      <a16:colId xmlns:a16="http://schemas.microsoft.com/office/drawing/2014/main" val="2934671267"/>
                    </a:ext>
                  </a:extLst>
                </a:gridCol>
              </a:tblGrid>
              <a:tr h="1524000">
                <a:tc>
                  <a:txBody>
                    <a:bodyPr/>
                    <a:lstStyle/>
                    <a:p>
                      <a:pPr algn="ctr"/>
                      <a:r>
                        <a:rPr lang="en-US" sz="3600" b="0" dirty="0">
                          <a:solidFill>
                            <a:srgbClr val="00FFFF"/>
                          </a:solidFill>
                          <a:effectLst/>
                          <a:latin typeface="Calibri" panose="020F0502020204030204" pitchFamily="34" charset="0"/>
                          <a:ea typeface="+mj-ea"/>
                          <a:cs typeface="Calibri" panose="020F0502020204030204" pitchFamily="34" charset="0"/>
                        </a:rPr>
                        <a:t>Changes</a:t>
                      </a:r>
                    </a:p>
                  </a:txBody>
                  <a:tcPr anchor="ctr"/>
                </a:tc>
                <a:tc>
                  <a:txBody>
                    <a:bodyPr/>
                    <a:lstStyle/>
                    <a:p>
                      <a:pPr algn="ctr"/>
                      <a:r>
                        <a:rPr lang="en-US" sz="3600" b="0" dirty="0">
                          <a:solidFill>
                            <a:srgbClr val="00FFFF"/>
                          </a:solidFill>
                          <a:effectLst/>
                          <a:latin typeface="Calibri" panose="020F0502020204030204" pitchFamily="34" charset="0"/>
                          <a:ea typeface="+mj-ea"/>
                          <a:cs typeface="Calibri" panose="020F0502020204030204" pitchFamily="34" charset="0"/>
                        </a:rPr>
                        <a:t>Biblical </a:t>
                      </a:r>
                    </a:p>
                    <a:p>
                      <a:pPr algn="ctr"/>
                      <a:r>
                        <a:rPr lang="en-US" sz="3600" b="0" dirty="0">
                          <a:solidFill>
                            <a:srgbClr val="00FFFF"/>
                          </a:solidFill>
                          <a:effectLst/>
                          <a:latin typeface="Calibri" panose="020F0502020204030204" pitchFamily="34" charset="0"/>
                          <a:ea typeface="+mj-ea"/>
                          <a:cs typeface="Calibri" panose="020F0502020204030204" pitchFamily="34" charset="0"/>
                        </a:rPr>
                        <a:t>Davidic Throne</a:t>
                      </a:r>
                    </a:p>
                  </a:txBody>
                  <a:tcPr anchor="ctr"/>
                </a:tc>
                <a:tc>
                  <a:txBody>
                    <a:bodyPr/>
                    <a:lstStyle/>
                    <a:p>
                      <a:pPr algn="ctr"/>
                      <a:r>
                        <a:rPr lang="en-US" sz="3600" b="0" dirty="0">
                          <a:solidFill>
                            <a:srgbClr val="00FFFF"/>
                          </a:solidFill>
                          <a:effectLst/>
                          <a:latin typeface="Calibri" panose="020F0502020204030204" pitchFamily="34" charset="0"/>
                          <a:ea typeface="+mj-ea"/>
                          <a:cs typeface="Calibri" panose="020F0502020204030204" pitchFamily="34" charset="0"/>
                        </a:rPr>
                        <a:t>Davidic Throne Now?</a:t>
                      </a:r>
                    </a:p>
                  </a:txBody>
                  <a:tcPr anchor="ctr"/>
                </a:tc>
                <a:extLst>
                  <a:ext uri="{0D108BD9-81ED-4DB2-BD59-A6C34878D82A}">
                    <a16:rowId xmlns:a16="http://schemas.microsoft.com/office/drawing/2014/main" val="2178549750"/>
                  </a:ext>
                </a:extLst>
              </a:tr>
              <a:tr h="914400">
                <a:tc>
                  <a:txBody>
                    <a:bodyPr/>
                    <a:lstStyle/>
                    <a:p>
                      <a:pPr marL="112713" indent="0" algn="l"/>
                      <a:r>
                        <a:rPr lang="en-US" sz="3600" b="1" dirty="0">
                          <a:latin typeface="Calibri" panose="020F0502020204030204" pitchFamily="34" charset="0"/>
                          <a:cs typeface="Calibri" panose="020F0502020204030204" pitchFamily="34" charset="0"/>
                        </a:rPr>
                        <a:t>Place:</a:t>
                      </a:r>
                    </a:p>
                  </a:txBody>
                  <a:tcPr anchor="ctr"/>
                </a:tc>
                <a:tc>
                  <a:txBody>
                    <a:bodyPr/>
                    <a:lstStyle/>
                    <a:p>
                      <a:pPr algn="ctr"/>
                      <a:r>
                        <a:rPr lang="en-US" sz="3600" b="1" dirty="0">
                          <a:solidFill>
                            <a:srgbClr val="C00000"/>
                          </a:solidFill>
                          <a:latin typeface="Calibri" panose="020F0502020204030204" pitchFamily="34" charset="0"/>
                          <a:cs typeface="Calibri" panose="020F0502020204030204" pitchFamily="34" charset="0"/>
                        </a:rPr>
                        <a:t>Earth</a:t>
                      </a:r>
                    </a:p>
                  </a:txBody>
                  <a:tcPr anchor="ctr"/>
                </a:tc>
                <a:tc>
                  <a:txBody>
                    <a:bodyPr/>
                    <a:lstStyle/>
                    <a:p>
                      <a:pPr algn="ctr"/>
                      <a:r>
                        <a:rPr lang="en-US" sz="3600" b="1" dirty="0">
                          <a:solidFill>
                            <a:srgbClr val="0000FF"/>
                          </a:solidFill>
                          <a:latin typeface="Calibri" panose="020F0502020204030204" pitchFamily="34" charset="0"/>
                          <a:cs typeface="Calibri" panose="020F0502020204030204" pitchFamily="34" charset="0"/>
                        </a:rPr>
                        <a:t>Heaven</a:t>
                      </a:r>
                    </a:p>
                  </a:txBody>
                  <a:tcPr anchor="ctr"/>
                </a:tc>
                <a:extLst>
                  <a:ext uri="{0D108BD9-81ED-4DB2-BD59-A6C34878D82A}">
                    <a16:rowId xmlns:a16="http://schemas.microsoft.com/office/drawing/2014/main" val="745773342"/>
                  </a:ext>
                </a:extLst>
              </a:tr>
              <a:tr h="914400">
                <a:tc>
                  <a:txBody>
                    <a:bodyPr/>
                    <a:lstStyle/>
                    <a:p>
                      <a:pPr marL="112713" indent="0" algn="l" defTabSz="914400" rtl="0" eaLnBrk="1" latinLnBrk="0" hangingPunct="1"/>
                      <a:r>
                        <a:rPr lang="en-US" sz="3600" b="1" kern="1200" dirty="0">
                          <a:solidFill>
                            <a:schemeClr val="dk1"/>
                          </a:solidFill>
                          <a:latin typeface="Calibri" panose="020F0502020204030204" pitchFamily="34" charset="0"/>
                          <a:ea typeface="+mn-ea"/>
                          <a:cs typeface="Calibri" panose="020F0502020204030204" pitchFamily="34" charset="0"/>
                        </a:rPr>
                        <a:t>People:</a:t>
                      </a:r>
                    </a:p>
                  </a:txBody>
                  <a:tcPr anchor="ctr"/>
                </a:tc>
                <a:tc>
                  <a:txBody>
                    <a:bodyPr/>
                    <a:lstStyle/>
                    <a:p>
                      <a:pPr algn="ctr"/>
                      <a:r>
                        <a:rPr lang="en-US" sz="3600" b="1" dirty="0">
                          <a:solidFill>
                            <a:srgbClr val="C00000"/>
                          </a:solidFill>
                          <a:latin typeface="Calibri" panose="020F0502020204030204" pitchFamily="34" charset="0"/>
                          <a:cs typeface="Calibri" panose="020F0502020204030204" pitchFamily="34" charset="0"/>
                        </a:rPr>
                        <a:t>Israel</a:t>
                      </a:r>
                    </a:p>
                  </a:txBody>
                  <a:tcPr anchor="ctr"/>
                </a:tc>
                <a:tc>
                  <a:txBody>
                    <a:bodyPr/>
                    <a:lstStyle/>
                    <a:p>
                      <a:pPr algn="ctr"/>
                      <a:r>
                        <a:rPr lang="en-US" sz="3600" b="1" dirty="0">
                          <a:solidFill>
                            <a:srgbClr val="0000FF"/>
                          </a:solidFill>
                          <a:latin typeface="Calibri" panose="020F0502020204030204" pitchFamily="34" charset="0"/>
                          <a:cs typeface="Calibri" panose="020F0502020204030204" pitchFamily="34" charset="0"/>
                        </a:rPr>
                        <a:t>Gentile Church</a:t>
                      </a:r>
                    </a:p>
                  </a:txBody>
                  <a:tcPr anchor="ctr"/>
                </a:tc>
                <a:extLst>
                  <a:ext uri="{0D108BD9-81ED-4DB2-BD59-A6C34878D82A}">
                    <a16:rowId xmlns:a16="http://schemas.microsoft.com/office/drawing/2014/main" val="1199476003"/>
                  </a:ext>
                </a:extLst>
              </a:tr>
              <a:tr h="914400">
                <a:tc>
                  <a:txBody>
                    <a:bodyPr/>
                    <a:lstStyle/>
                    <a:p>
                      <a:pPr marL="112713" indent="0" algn="l" defTabSz="914400" rtl="0" eaLnBrk="1" latinLnBrk="0" hangingPunct="1"/>
                      <a:r>
                        <a:rPr lang="en-US" sz="3600" b="1" kern="1200" dirty="0">
                          <a:solidFill>
                            <a:schemeClr val="dk1"/>
                          </a:solidFill>
                          <a:latin typeface="Calibri" panose="020F0502020204030204" pitchFamily="34" charset="0"/>
                          <a:ea typeface="+mn-ea"/>
                          <a:cs typeface="Calibri" panose="020F0502020204030204" pitchFamily="34" charset="0"/>
                        </a:rPr>
                        <a:t>Israel:</a:t>
                      </a:r>
                    </a:p>
                  </a:txBody>
                  <a:tcPr anchor="ctr"/>
                </a:tc>
                <a:tc>
                  <a:txBody>
                    <a:bodyPr/>
                    <a:lstStyle/>
                    <a:p>
                      <a:pPr algn="ctr"/>
                      <a:r>
                        <a:rPr lang="en-US" sz="3600" b="1" dirty="0">
                          <a:solidFill>
                            <a:srgbClr val="C00000"/>
                          </a:solidFill>
                          <a:latin typeface="Calibri" panose="020F0502020204030204" pitchFamily="34" charset="0"/>
                          <a:cs typeface="Calibri" panose="020F0502020204030204" pitchFamily="34" charset="0"/>
                        </a:rPr>
                        <a:t>Converted</a:t>
                      </a:r>
                    </a:p>
                  </a:txBody>
                  <a:tcPr anchor="ctr"/>
                </a:tc>
                <a:tc>
                  <a:txBody>
                    <a:bodyPr/>
                    <a:lstStyle/>
                    <a:p>
                      <a:pPr algn="ctr"/>
                      <a:r>
                        <a:rPr lang="en-US" sz="3600" b="1" dirty="0">
                          <a:solidFill>
                            <a:srgbClr val="0000FF"/>
                          </a:solidFill>
                          <a:latin typeface="Calibri" panose="020F0502020204030204" pitchFamily="34" charset="0"/>
                          <a:cs typeface="Calibri" panose="020F0502020204030204" pitchFamily="34" charset="0"/>
                        </a:rPr>
                        <a:t>Unconverted</a:t>
                      </a:r>
                    </a:p>
                  </a:txBody>
                  <a:tcPr anchor="ctr"/>
                </a:tc>
                <a:extLst>
                  <a:ext uri="{0D108BD9-81ED-4DB2-BD59-A6C34878D82A}">
                    <a16:rowId xmlns:a16="http://schemas.microsoft.com/office/drawing/2014/main" val="2593988310"/>
                  </a:ext>
                </a:extLst>
              </a:tr>
            </a:tbl>
          </a:graphicData>
        </a:graphic>
      </p:graphicFrame>
    </p:spTree>
    <p:extLst>
      <p:ext uri="{BB962C8B-B14F-4D97-AF65-F5344CB8AC3E}">
        <p14:creationId xmlns:p14="http://schemas.microsoft.com/office/powerpoint/2010/main" val="196698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22835</TotalTime>
  <Words>5238</Words>
  <Application>Microsoft Office PowerPoint</Application>
  <PresentationFormat>On-screen Show (4:3)</PresentationFormat>
  <Paragraphs>271</Paragraphs>
  <Slides>68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Calibri</vt:lpstr>
      <vt:lpstr>Times New Roman</vt:lpstr>
      <vt:lpstr>Wingdings</vt:lpstr>
      <vt:lpstr>Azure</vt:lpstr>
      <vt:lpstr>PowerPoint Presentation</vt:lpstr>
      <vt:lpstr>The Coming Kingdom Chapter 17</vt:lpstr>
      <vt:lpstr>Kingdom Study Outline</vt:lpstr>
      <vt:lpstr>Response to Kingdom Now Problem Passages</vt:lpstr>
      <vt:lpstr>2. Is Jesus Now Reigning from David’s Throne?  (Acts 2)</vt:lpstr>
      <vt:lpstr>2. Is Jesus Now Reigning from David’s Throne?  (Acts 2)</vt:lpstr>
      <vt:lpstr>PowerPoint Presentation</vt:lpstr>
      <vt:lpstr>2. Is Jesus Now Reigning from David’s Throne?  (Acts 2)</vt:lpstr>
      <vt:lpstr>PowerPoint Presentation</vt:lpstr>
      <vt:lpstr>2. Is Jesus Now Reigning from David’s Throne?  (Acts 2)</vt:lpstr>
      <vt:lpstr>PowerPoint Presentation</vt:lpstr>
      <vt:lpstr>PowerPoint Presentation</vt:lpstr>
      <vt:lpstr>E.R. Craven “Excursus on the Basileia,” in Revelation of John, J. P. Lange (New York: Scribner, 1874), 97.</vt:lpstr>
      <vt:lpstr>E.R. Craven “Excursus on the Basileia,” in Revelation of John, J. P. Lange (New York: Scribner, 1874), 97.</vt:lpstr>
      <vt:lpstr>E.R. Craven “Excursus on the Basileia,” in Revelation of John, J. P. Lange (New York: Scribner, 1874), 97.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Christ’s Three Offices</vt:lpstr>
      <vt:lpstr>PowerPoint Presentation</vt:lpstr>
      <vt:lpstr>PowerPoint Presentation</vt:lpstr>
      <vt:lpstr>PowerPoint Presentation</vt:lpstr>
      <vt:lpstr>PowerPoint Presentation</vt:lpstr>
      <vt:lpstr>John F. Walvoord John F. Walvoord, The Millennial Kingdom (Findlay, OH: Dunham, 1959), 203.</vt:lpstr>
      <vt:lpstr>2. Is Jesus Now Reigning from David’s Throne?  (Acts 2)</vt:lpstr>
      <vt:lpstr>PowerPoint Presentation</vt:lpstr>
      <vt:lpstr>CHART1</vt:lpstr>
      <vt:lpstr>PowerPoint Presentation</vt:lpstr>
      <vt:lpstr>PowerPoint Presentation</vt:lpstr>
      <vt:lpstr>2. Is Jesus Now Reigning from David’s Throne?  (Acts 2)</vt:lpstr>
      <vt:lpstr>PowerPoint Presentation</vt:lpstr>
      <vt:lpstr>PowerPoint Presentation</vt:lpstr>
      <vt:lpstr>PowerPoint Presentation</vt:lpstr>
      <vt:lpstr>PowerPoint Presentation</vt:lpstr>
      <vt:lpstr>“Mystery” Defined</vt:lpstr>
      <vt:lpstr>PowerPoint Presentation</vt:lpstr>
      <vt:lpstr>2. Is Jesus Now Reigning from David’s Throne?  (Acts 2)</vt:lpstr>
      <vt:lpstr>PowerPoint Presentation</vt:lpstr>
      <vt:lpstr>PowerPoint Presentation</vt:lpstr>
      <vt:lpstr>PowerPoint Presentation</vt:lpstr>
      <vt:lpstr>PowerPoint Presentation</vt:lpstr>
      <vt:lpstr>PowerPoint Presentation</vt:lpstr>
      <vt:lpstr>2. Is Jesus Now Reigning from David’s Throne?  (Acts 2)</vt:lpstr>
      <vt:lpstr>PowerPoint Presentation</vt:lpstr>
      <vt:lpstr>PowerPoint Presentation</vt:lpstr>
      <vt:lpstr>Is Jesus Now Reigning on David’s Throne?</vt:lpstr>
      <vt:lpstr>Is Jesus Now Reigning on David’s Throne?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Is Jesus Now Reigning from David’s Throne?  (Acts 2)</vt:lpstr>
      <vt:lpstr>PowerPoint Presentation</vt:lpstr>
      <vt:lpstr>Response to Kingdom Now Problem Passages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SLBC_053-Kingdom</dc:title>
  <dc:subject>Kingdom Series</dc:subject>
  <dc:creator>A. Woods</dc:creator>
  <dc:description>Modified by Jim McGowan</dc:description>
  <cp:lastModifiedBy>Jim McGowan</cp:lastModifiedBy>
  <cp:revision>2652</cp:revision>
  <cp:lastPrinted>2019-01-15T16:13:27Z</cp:lastPrinted>
  <dcterms:created xsi:type="dcterms:W3CDTF">2009-03-17T12:21:13Z</dcterms:created>
  <dcterms:modified xsi:type="dcterms:W3CDTF">2019-01-15T16:17:00Z</dcterms:modified>
</cp:coreProperties>
</file>