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781" r:id="rId2"/>
    <p:sldId id="4232" r:id="rId3"/>
    <p:sldId id="4207" r:id="rId4"/>
    <p:sldId id="4492" r:id="rId5"/>
    <p:sldId id="4447" r:id="rId6"/>
    <p:sldId id="4501" r:id="rId7"/>
    <p:sldId id="4495" r:id="rId8"/>
    <p:sldId id="4503" r:id="rId9"/>
    <p:sldId id="4518" r:id="rId10"/>
    <p:sldId id="4531" r:id="rId11"/>
    <p:sldId id="4724" r:id="rId12"/>
    <p:sldId id="4761" r:id="rId13"/>
    <p:sldId id="4757" r:id="rId14"/>
    <p:sldId id="4727" r:id="rId15"/>
    <p:sldId id="4728" r:id="rId16"/>
    <p:sldId id="4725" r:id="rId17"/>
    <p:sldId id="4729" r:id="rId18"/>
    <p:sldId id="4753" r:id="rId19"/>
    <p:sldId id="4730" r:id="rId20"/>
    <p:sldId id="4374" r:id="rId21"/>
    <p:sldId id="4731" r:id="rId22"/>
    <p:sldId id="4732" r:id="rId23"/>
    <p:sldId id="4733" r:id="rId24"/>
    <p:sldId id="4747" r:id="rId25"/>
    <p:sldId id="4420" r:id="rId26"/>
    <p:sldId id="713" r:id="rId27"/>
    <p:sldId id="4421" r:id="rId28"/>
    <p:sldId id="4422" r:id="rId29"/>
    <p:sldId id="1020" r:id="rId30"/>
    <p:sldId id="4240" r:id="rId31"/>
    <p:sldId id="4390" r:id="rId32"/>
    <p:sldId id="4735" r:id="rId33"/>
    <p:sldId id="4558" r:id="rId34"/>
    <p:sldId id="411" r:id="rId35"/>
    <p:sldId id="4270" r:id="rId36"/>
    <p:sldId id="4736" r:id="rId37"/>
    <p:sldId id="4737" r:id="rId38"/>
    <p:sldId id="4762" r:id="rId39"/>
    <p:sldId id="4738" r:id="rId40"/>
    <p:sldId id="4739" r:id="rId41"/>
    <p:sldId id="4740" r:id="rId42"/>
    <p:sldId id="3100" r:id="rId43"/>
    <p:sldId id="4741" r:id="rId44"/>
    <p:sldId id="4745" r:id="rId45"/>
    <p:sldId id="4748" r:id="rId46"/>
    <p:sldId id="4749" r:id="rId47"/>
    <p:sldId id="4750" r:id="rId48"/>
    <p:sldId id="4751" r:id="rId49"/>
    <p:sldId id="4723" r:id="rId50"/>
    <p:sldId id="4742" r:id="rId51"/>
    <p:sldId id="4743" r:id="rId52"/>
    <p:sldId id="2930" r:id="rId53"/>
    <p:sldId id="4701" r:id="rId54"/>
    <p:sldId id="4744" r:id="rId55"/>
    <p:sldId id="4767" r:id="rId56"/>
    <p:sldId id="3089" r:id="rId57"/>
    <p:sldId id="3091" r:id="rId58"/>
    <p:sldId id="4768" r:id="rId59"/>
    <p:sldId id="4769" r:id="rId60"/>
    <p:sldId id="4770" r:id="rId61"/>
    <p:sldId id="453" r:id="rId62"/>
    <p:sldId id="452" r:id="rId63"/>
    <p:sldId id="879" r:id="rId64"/>
    <p:sldId id="880" r:id="rId65"/>
    <p:sldId id="4771" r:id="rId66"/>
    <p:sldId id="4772" r:id="rId67"/>
    <p:sldId id="876" r:id="rId68"/>
    <p:sldId id="930" r:id="rId69"/>
    <p:sldId id="865" r:id="rId70"/>
    <p:sldId id="869" r:id="rId71"/>
    <p:sldId id="868" r:id="rId72"/>
    <p:sldId id="4773" r:id="rId73"/>
    <p:sldId id="4774" r:id="rId74"/>
    <p:sldId id="4775" r:id="rId75"/>
    <p:sldId id="4776" r:id="rId76"/>
    <p:sldId id="4777" r:id="rId77"/>
    <p:sldId id="4778" r:id="rId78"/>
    <p:sldId id="4780" r:id="rId79"/>
    <p:sldId id="4779" r:id="rId80"/>
    <p:sldId id="4781" r:id="rId81"/>
    <p:sldId id="4782" r:id="rId82"/>
    <p:sldId id="4783" r:id="rId83"/>
    <p:sldId id="4784" r:id="rId84"/>
    <p:sldId id="4785" r:id="rId85"/>
    <p:sldId id="4760" r:id="rId86"/>
    <p:sldId id="4758" r:id="rId87"/>
    <p:sldId id="4759" r:id="rId8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57" d="100"/>
          <a:sy n="57" d="100"/>
        </p:scale>
        <p:origin x="80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12/5/2018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12/5/2018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12/5/2018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20</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21</a:t>
            </a:fld>
            <a:endParaRPr lang="en-US" altLang="en-US" dirty="0"/>
          </a:p>
        </p:txBody>
      </p:sp>
    </p:spTree>
    <p:extLst>
      <p:ext uri="{BB962C8B-B14F-4D97-AF65-F5344CB8AC3E}">
        <p14:creationId xmlns:p14="http://schemas.microsoft.com/office/powerpoint/2010/main" val="308727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397070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75</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76</a:t>
            </a:fld>
            <a:endParaRPr lang="en-US" dirty="0"/>
          </a:p>
        </p:txBody>
      </p:sp>
    </p:spTree>
    <p:extLst>
      <p:ext uri="{BB962C8B-B14F-4D97-AF65-F5344CB8AC3E}">
        <p14:creationId xmlns:p14="http://schemas.microsoft.com/office/powerpoint/2010/main" val="25239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2.emf"/><Relationship Id="rId4" Type="http://schemas.openxmlformats.org/officeDocument/2006/relationships/customXml" Target="../ink/ink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8.jpeg"/><Relationship Id="rId7" Type="http://schemas.openxmlformats.org/officeDocument/2006/relationships/image" Target="../media/image8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31.jpeg"/><Relationship Id="rId1" Type="http://schemas.openxmlformats.org/officeDocument/2006/relationships/slideLayout" Target="../slideLayouts/slideLayout10.xml"/><Relationship Id="rId6" Type="http://schemas.openxmlformats.org/officeDocument/2006/relationships/image" Target="../media/image22.emf"/><Relationship Id="rId5" Type="http://schemas.openxmlformats.org/officeDocument/2006/relationships/customXml" Target="../ink/ink9.xml"/><Relationship Id="rId4" Type="http://schemas.openxmlformats.org/officeDocument/2006/relationships/image" Target="../media/image21.emf"/></Relationships>
</file>

<file path=ppt/slides/_rels/slide6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10.xml"/><Relationship Id="rId6" Type="http://schemas.openxmlformats.org/officeDocument/2006/relationships/customXml" Target="../ink/ink13.xml"/><Relationship Id="rId5" Type="http://schemas.openxmlformats.org/officeDocument/2006/relationships/image" Target="../media/image22.emf"/><Relationship Id="rId4" Type="http://schemas.openxmlformats.org/officeDocument/2006/relationships/customXml" Target="../ink/ink1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4.xml"/><Relationship Id="rId1" Type="http://schemas.openxmlformats.org/officeDocument/2006/relationships/slideLayout" Target="../slideLayouts/slideLayout10.xml"/><Relationship Id="rId6" Type="http://schemas.openxmlformats.org/officeDocument/2006/relationships/customXml" Target="../ink/ink16.xml"/><Relationship Id="rId5" Type="http://schemas.openxmlformats.org/officeDocument/2006/relationships/image" Target="../media/image22.emf"/><Relationship Id="rId4" Type="http://schemas.openxmlformats.org/officeDocument/2006/relationships/customXml" Target="../ink/ink15.xml"/></Relationships>
</file>

<file path=ppt/slides/_rels/slide7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7.xml"/><Relationship Id="rId1" Type="http://schemas.openxmlformats.org/officeDocument/2006/relationships/slideLayout" Target="../slideLayouts/slideLayout10.xml"/><Relationship Id="rId6" Type="http://schemas.openxmlformats.org/officeDocument/2006/relationships/customXml" Target="../ink/ink19.xml"/><Relationship Id="rId5" Type="http://schemas.openxmlformats.org/officeDocument/2006/relationships/image" Target="../media/image22.emf"/><Relationship Id="rId4" Type="http://schemas.openxmlformats.org/officeDocument/2006/relationships/customXml" Target="../ink/ink18.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10.xml"/><Relationship Id="rId6" Type="http://schemas.openxmlformats.org/officeDocument/2006/relationships/customXml" Target="../ink/ink22.xml"/><Relationship Id="rId5" Type="http://schemas.openxmlformats.org/officeDocument/2006/relationships/image" Target="../media/image22.emf"/><Relationship Id="rId4" Type="http://schemas.openxmlformats.org/officeDocument/2006/relationships/customXml" Target="../ink/ink21.xml"/></Relationships>
</file>

<file path=ppt/slides/_rels/slide7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3.xml"/><Relationship Id="rId1" Type="http://schemas.openxmlformats.org/officeDocument/2006/relationships/slideLayout" Target="../slideLayouts/slideLayout10.xml"/><Relationship Id="rId6" Type="http://schemas.openxmlformats.org/officeDocument/2006/relationships/customXml" Target="../ink/ink25.xml"/><Relationship Id="rId5" Type="http://schemas.openxmlformats.org/officeDocument/2006/relationships/image" Target="../media/image22.emf"/><Relationship Id="rId4" Type="http://schemas.openxmlformats.org/officeDocument/2006/relationships/customXml" Target="../ink/ink24.xml"/></Relationships>
</file>

<file path=ppt/slides/_rels/slide7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6.xml"/><Relationship Id="rId1" Type="http://schemas.openxmlformats.org/officeDocument/2006/relationships/slideLayout" Target="../slideLayouts/slideLayout10.xml"/><Relationship Id="rId6" Type="http://schemas.openxmlformats.org/officeDocument/2006/relationships/customXml" Target="../ink/ink28.xml"/><Relationship Id="rId5" Type="http://schemas.openxmlformats.org/officeDocument/2006/relationships/image" Target="../media/image22.emf"/><Relationship Id="rId4" Type="http://schemas.openxmlformats.org/officeDocument/2006/relationships/customXml" Target="../ink/ink2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9.xml"/><Relationship Id="rId1" Type="http://schemas.openxmlformats.org/officeDocument/2006/relationships/slideLayout" Target="../slideLayouts/slideLayout10.xml"/><Relationship Id="rId6" Type="http://schemas.openxmlformats.org/officeDocument/2006/relationships/customXml" Target="../ink/ink31.xml"/><Relationship Id="rId5" Type="http://schemas.openxmlformats.org/officeDocument/2006/relationships/image" Target="../media/image22.emf"/><Relationship Id="rId4" Type="http://schemas.openxmlformats.org/officeDocument/2006/relationships/customXml" Target="../ink/ink30.xml"/></Relationships>
</file>

<file path=ppt/slides/_rels/slide81.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4.xml"/><Relationship Id="rId2" Type="http://schemas.openxmlformats.org/officeDocument/2006/relationships/customXml" Target="../ink/ink3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3.xml"/><Relationship Id="rId4" Type="http://schemas.openxmlformats.org/officeDocument/2006/relationships/image" Target="../media/image100.png"/><Relationship Id="rId9" Type="http://schemas.openxmlformats.org/officeDocument/2006/relationships/image" Target="../media/image37.jpeg"/></Relationships>
</file>

<file path=ppt/slides/_rels/slide8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35.xml"/><Relationship Id="rId1" Type="http://schemas.openxmlformats.org/officeDocument/2006/relationships/slideLayout" Target="../slideLayouts/slideLayout10.xml"/><Relationship Id="rId6" Type="http://schemas.openxmlformats.org/officeDocument/2006/relationships/customXml" Target="../ink/ink37.xml"/><Relationship Id="rId5" Type="http://schemas.openxmlformats.org/officeDocument/2006/relationships/image" Target="../media/image22.emf"/><Relationship Id="rId4" Type="http://schemas.openxmlformats.org/officeDocument/2006/relationships/customXml" Target="../ink/ink36.xml"/></Relationships>
</file>

<file path=ppt/slides/_rels/slide8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0.xml"/><Relationship Id="rId2" Type="http://schemas.openxmlformats.org/officeDocument/2006/relationships/customXml" Target="../ink/ink3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9.xml"/><Relationship Id="rId4" Type="http://schemas.openxmlformats.org/officeDocument/2006/relationships/image" Target="../media/image100.png"/><Relationship Id="rId9" Type="http://schemas.openxmlformats.org/officeDocument/2006/relationships/image" Target="../media/image37.jpeg"/></Relationships>
</file>

<file path=ppt/slides/_rels/slide8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3.xml"/><Relationship Id="rId2" Type="http://schemas.openxmlformats.org/officeDocument/2006/relationships/customXml" Target="../ink/ink4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2.xml"/><Relationship Id="rId4" Type="http://schemas.openxmlformats.org/officeDocument/2006/relationships/image" Target="../media/image100.png"/><Relationship Id="rId9" Type="http://schemas.openxmlformats.org/officeDocument/2006/relationships/image" Target="../media/image37.jpeg"/></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865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when they had come together, they were asking Him,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 is it at this time You are restoring the kingdom to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‘It is not for you to know times or epochs which the Father has fixed by His own authority.’”</a:t>
            </a:r>
          </a:p>
        </p:txBody>
      </p:sp>
    </p:spTree>
    <p:extLst>
      <p:ext uri="{BB962C8B-B14F-4D97-AF65-F5344CB8AC3E}">
        <p14:creationId xmlns:p14="http://schemas.microsoft.com/office/powerpoint/2010/main" val="164264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12 </a:t>
            </a:r>
            <a:r>
              <a:rPr lang="en-US" dirty="0">
                <a:solidFill>
                  <a:srgbClr val="FFFFFF"/>
                </a:solidFill>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descendant</a:t>
            </a:r>
            <a:r>
              <a:rPr lang="en-US" dirty="0">
                <a:solidFill>
                  <a:srgbClr val="FFFFFF"/>
                </a:solidFill>
                <a:effectLst>
                  <a:outerShdw blurRad="38100" dist="38100" dir="2700000" algn="tl">
                    <a:srgbClr val="000000">
                      <a:alpha val="43137"/>
                    </a:srgbClr>
                  </a:outerShdw>
                </a:effectLst>
                <a:cs typeface="Calibri" panose="020F0502020204030204" pitchFamily="34" charset="0"/>
              </a:rPr>
              <a:t> after you, who will come forth from you, and I will establish his kingdom.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13 </a:t>
            </a:r>
            <a:r>
              <a:rPr lang="en-US" dirty="0">
                <a:solidFill>
                  <a:srgbClr val="FFFFFF"/>
                </a:solidFill>
                <a:effectLst>
                  <a:outerShdw blurRad="38100" dist="38100" dir="2700000" algn="tl">
                    <a:srgbClr val="000000">
                      <a:alpha val="43137"/>
                    </a:srgbClr>
                  </a:outerShdw>
                </a:effectLst>
                <a:cs typeface="Calibri" panose="020F0502020204030204" pitchFamily="34" charset="0"/>
              </a:rPr>
              <a:t>He shall build a house for My name, and I will establish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a:t>
            </a:r>
            <a:r>
              <a:rPr lang="en-US" b="1" u="sng"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throne of his kingdom forever</a:t>
            </a:r>
            <a:r>
              <a:rPr lang="en-US"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14 </a:t>
            </a:r>
            <a:r>
              <a:rPr lang="en-US" dirty="0">
                <a:solidFill>
                  <a:srgbClr val="FFFFFF"/>
                </a:solidFill>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strokes of the . . . </a:t>
            </a:r>
          </a:p>
        </p:txBody>
      </p:sp>
    </p:spTree>
    <p:extLst>
      <p:ext uri="{BB962C8B-B14F-4D97-AF65-F5344CB8AC3E}">
        <p14:creationId xmlns:p14="http://schemas.microsoft.com/office/powerpoint/2010/main" val="153731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dirty="0">
                <a:solidFill>
                  <a:srgbClr val="FFFFFF"/>
                </a:solidFill>
                <a:effectLst>
                  <a:outerShdw blurRad="38100" dist="38100" dir="2700000" algn="tl">
                    <a:srgbClr val="000000">
                      <a:alpha val="43137"/>
                    </a:srgbClr>
                  </a:outerShdw>
                </a:effectLst>
                <a:cs typeface="Calibri" panose="020F0502020204030204" pitchFamily="34" charset="0"/>
              </a:rPr>
              <a:t>. . . sons of men,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15 </a:t>
            </a:r>
            <a:r>
              <a:rPr lang="en-US" dirty="0">
                <a:solidFill>
                  <a:srgbClr val="FFFFFF"/>
                </a:solidFill>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i="1" dirty="0">
                <a:solidFill>
                  <a:srgbClr val="FFFFFF"/>
                </a:solidFill>
                <a:effectLst>
                  <a:outerShdw blurRad="38100" dist="38100" dir="2700000" algn="tl">
                    <a:srgbClr val="000000">
                      <a:alpha val="43137"/>
                    </a:srgbClr>
                  </a:outerShdw>
                </a:effectLst>
                <a:cs typeface="Calibri" panose="020F0502020204030204" pitchFamily="34" charset="0"/>
              </a:rPr>
              <a:t>it</a:t>
            </a:r>
            <a:r>
              <a:rPr lang="en-US" dirty="0">
                <a:solidFill>
                  <a:srgbClr val="FFFFFF"/>
                </a:solidFill>
                <a:effectLst>
                  <a:outerShdw blurRad="38100" dist="38100" dir="2700000" algn="tl">
                    <a:srgbClr val="000000">
                      <a:alpha val="43137"/>
                    </a:srgbClr>
                  </a:outerShdw>
                </a:effectLst>
                <a:cs typeface="Calibri" panose="020F0502020204030204" pitchFamily="34" charset="0"/>
              </a:rPr>
              <a:t> away from Saul, whom I removed from before you.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16 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a:t>
            </a:r>
            <a:r>
              <a:rPr lang="en-US"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17 </a:t>
            </a:r>
            <a:r>
              <a:rPr lang="en-US" dirty="0">
                <a:solidFill>
                  <a:srgbClr val="FFFFFF"/>
                </a:solidFill>
                <a:effectLst>
                  <a:outerShdw blurRad="38100" dist="38100" dir="2700000" algn="tl">
                    <a:srgbClr val="000000">
                      <a:alpha val="43137"/>
                    </a:srgbClr>
                  </a:outerShdw>
                </a:effectLst>
                <a:cs typeface="Calibri" panose="020F0502020204030204" pitchFamily="34" charset="0"/>
              </a:rPr>
              <a:t>In accordance with all these words and all this vision, so Nathan spoke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to David</a:t>
            </a:r>
            <a:r>
              <a:rPr lang="en-US" dirty="0">
                <a:solidFill>
                  <a:srgbClr val="FFFFFF"/>
                </a:solidFill>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231498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284706865"/>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a:t>
            </a:r>
          </a:p>
          <a:p>
            <a:pPr algn="just">
              <a:spcBef>
                <a:spcPts val="0"/>
              </a:spcBef>
              <a:spcAft>
                <a:spcPts val="12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when they had come together, they were asking Him, saying, ‘Lord, is it at this time You are restoring the kingdom to Israel?’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said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for you to know times or epochs which the Father has fixed by His own authority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5444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0480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This passage makes it clear that while the covenanted form of the Theocracy has not been cancelled and has only been postponed, this present age is definitely </a:t>
            </a:r>
            <a:r>
              <a:rPr lang="en-US"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a development of the Davidic form of the kingdom</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5120" y="4572000"/>
            <a:ext cx="3413760" cy="192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9A4A47-A8C3-4A2F-BAA0-1F61F24A190B}"/>
              </a:ext>
            </a:extLst>
          </p:cNvPr>
          <p:cNvSpPr/>
          <p:nvPr/>
        </p:nvSpPr>
        <p:spPr>
          <a:xfrm>
            <a:off x="838200" y="228600"/>
            <a:ext cx="746760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Dwight Pentecost,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 Kingdom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(Wheaton, IL: Victor Books, 1990), 269.</a:t>
            </a:r>
          </a:p>
        </p:txBody>
      </p:sp>
    </p:spTree>
    <p:extLst>
      <p:ext uri="{BB962C8B-B14F-4D97-AF65-F5344CB8AC3E}">
        <p14:creationId xmlns:p14="http://schemas.microsoft.com/office/powerpoint/2010/main" val="405693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510540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Peter’s use of Psalm 110:1 in Acts 2:34–35 is often used to justify Christ’s present Davidic enthronement. Yet of Psalm 110, Elliott Johnson observes that the Messiah’s present position as depicted in this Psalm fails to include imagery of coronation. Only Christ’s priestly activity is mentioned. Such coronation imagery would certainly have been mentioned if in fact the Psalm were intended to describe Christ’s enthronement as Davidic King.</a:t>
            </a:r>
          </a:p>
        </p:txBody>
      </p:sp>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Elliot Johnson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Elliott Johnson, “Hermeneutical Principles and the Interpretation of Psalm 110,” Bibliotheca Sacra 149 (October–December 1992): 433–34.</a:t>
            </a:r>
          </a:p>
        </p:txBody>
      </p:sp>
      <p:pic>
        <p:nvPicPr>
          <p:cNvPr id="1026" name="Picture 2" descr="Image result for dr. elliott johnson DTS">
            <a:extLst>
              <a:ext uri="{FF2B5EF4-FFF2-40B4-BE49-F238E27FC236}">
                <a16:creationId xmlns:a16="http://schemas.microsoft.com/office/drawing/2014/main" id="{8E9FB8A5-3A0D-4CB6-B04D-AAFAA34BD6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57522"/>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2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304C57-2C29-4296-A274-AB02CF347A2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assumed by many that the exaltation of ver. 33 constitutes the session on the throne of David of ver. 30. But the assumption is wholly gratuitous.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Nowhere in his sermon did the apostle declare the oneness of the two events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most certainly the exaltation there spoken of does not imply the session as already existing—it may be an exaltation begun, to culminate in a visible occupancy of the throne of David. (The visible establishment by an emperor of the seat of his government in the heart of a once revolted province, does not derogate from his dignity—does not imply an abdication of government in the rest of his empire.).”</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beyond this, not only is the assumption gratuitous; it is against probabilities that amount to certainty.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apostle, be it remembered, was arguing with Jews, to prove that the absent Jesus was the Messiah (ver. 36); he was arguing with those, one of whose most cherished beliefs it was that the Messiah should occupy a visible throne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suppose that, under such circumstances, he should advance a doctrine at war with this belief without a word of explanation or proof, and that too in a sentence capable of an interpretation consistent therewith, is inconceivable.”</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14000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786"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interpretation suggested by the writer is confirmed not only by its consistency with the previous teachings of our Lord, but by the address delivered by the Apostle Peter shortly after, Acts 3:19, 20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literal translation of the passage referred to is as follows. . . . “Repent ye, therefore, and be converted, that your sins may be blotted out, in order that the times of refreshing may come from the presence of the Lord, and that He may send the Messiah Jesus, who was appointed unto you, whom the heavens must receive until the times of the restitution of all things,” etc. It is also confirmed by the subsequent teachings of the apostle in his epistles; comp.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1:4–7, 13; 2 Peter 1:11, 16; the </a:t>
            </a:r>
            <a:r>
              <a:rPr lang="en-US" sz="2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kleronomia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I Epistle are manifestly synonymous with the </a:t>
            </a:r>
            <a:r>
              <a:rPr lang="en-US" sz="2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II</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42957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1:29</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next day he saw Jesus coming to him and said, “Behold, the Lamb of God who takes away the sin of the world!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5531283-7DBE-4B92-A619-286CD84445AD}"/>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77428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4119892455"/>
              </p:ext>
            </p:extLst>
          </p:nvPr>
        </p:nvGraphicFramePr>
        <p:xfrm>
          <a:off x="76200" y="685800"/>
          <a:ext cx="8991600" cy="576072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Parallels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16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Acts 2:33-35</a:t>
                      </a:r>
                    </a:p>
                  </a:txBody>
                  <a:tcP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2 Sam. 5</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Matt. 25:31</a:t>
                      </a:r>
                    </a:p>
                  </a:txBody>
                  <a:tcP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a:t>
                      </a:r>
                    </a:p>
                  </a:txBody>
                  <a:tcP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24; 26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1 John 5:19</a:t>
                      </a:r>
                    </a:p>
                  </a:txBody>
                  <a:tcP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 v. David</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 v. Jesus</a:t>
                      </a:r>
                    </a:p>
                  </a:txBody>
                  <a:tcPr/>
                </a:tc>
                <a:extLst>
                  <a:ext uri="{0D108BD9-81ED-4DB2-BD59-A6C34878D82A}">
                    <a16:rowId xmlns:a16="http://schemas.microsoft.com/office/drawing/2014/main" val="310839433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Majority v. Minority</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David’s Men</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Matt. 7:13-14</a:t>
                      </a:r>
                    </a:p>
                  </a:txBody>
                  <a:tcPr/>
                </a:tc>
                <a:extLst>
                  <a:ext uri="{0D108BD9-81ED-4DB2-BD59-A6C34878D82A}">
                    <a16:rowId xmlns:a16="http://schemas.microsoft.com/office/drawing/2014/main" val="2882582502"/>
                  </a:ext>
                </a:extLst>
              </a:tr>
            </a:tbl>
          </a:graphicData>
        </a:graphic>
      </p:graphicFrame>
    </p:spTree>
    <p:extLst>
      <p:ext uri="{BB962C8B-B14F-4D97-AF65-F5344CB8AC3E}">
        <p14:creationId xmlns:p14="http://schemas.microsoft.com/office/powerpoint/2010/main" val="274355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2 Peter 3:8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do not let this one </a:t>
            </a:r>
            <a:r>
              <a:rPr lang="en-US" sz="3600" i="1" dirty="0">
                <a:effectLst>
                  <a:outerShdw blurRad="38100" dist="38100" dir="2700000" algn="tl">
                    <a:srgbClr val="000000">
                      <a:alpha val="43137"/>
                    </a:srgbClr>
                  </a:outerShdw>
                </a:effectLst>
              </a:rPr>
              <a:t>fact</a:t>
            </a:r>
            <a:r>
              <a:rPr lang="en-US" sz="3600" dirty="0">
                <a:effectLst>
                  <a:outerShdw blurRad="38100" dist="38100" dir="2700000" algn="tl">
                    <a:srgbClr val="000000">
                      <a:alpha val="43137"/>
                    </a:srgbClr>
                  </a:outerShdw>
                </a:effectLst>
              </a:rPr>
              <a:t> escape your notice, beloved, that with the Lord one day is like a thousand years, and a thousand years like one day.</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8" name="Picture 7">
            <a:extLst>
              <a:ext uri="{FF2B5EF4-FFF2-40B4-BE49-F238E27FC236}">
                <a16:creationId xmlns:a16="http://schemas.microsoft.com/office/drawing/2014/main" id="{7CBFABBE-A447-413D-961E-4928A151C3F9}"/>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15626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4739759"/>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predestined,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called,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justified,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83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Joshua 6:2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said to Joshua, “See, I have given Jericho into your hand, with its king </a:t>
            </a:r>
            <a:r>
              <a:rPr lang="en-US" sz="3600" i="1" dirty="0">
                <a:effectLst>
                  <a:outerShdw blurRad="38100" dist="38100" dir="2700000" algn="tl">
                    <a:srgbClr val="000000">
                      <a:alpha val="43137"/>
                    </a:srgbClr>
                  </a:outerShdw>
                </a:effectLst>
              </a:rPr>
              <a:t>and</a:t>
            </a:r>
            <a:r>
              <a:rPr lang="en-US" sz="3600" dirty="0">
                <a:effectLst>
                  <a:outerShdw blurRad="38100" dist="38100" dir="2700000" algn="tl">
                    <a:srgbClr val="000000">
                      <a:alpha val="43137"/>
                    </a:srgbClr>
                  </a:outerShdw>
                </a:effectLst>
              </a:rPr>
              <a:t> the valiant warriors.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5">
            <a:extLst>
              <a:ext uri="{FF2B5EF4-FFF2-40B4-BE49-F238E27FC236}">
                <a16:creationId xmlns:a16="http://schemas.microsoft.com/office/drawing/2014/main" id="{F90EF30B-0CEC-4B6A-A86D-616F834292AA}"/>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47970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Jude 14 </a:t>
            </a:r>
          </a:p>
          <a:p>
            <a:pPr marL="0" lvl="0" indent="0" algn="just" eaLnBrk="1" hangingPunct="1">
              <a:spcBef>
                <a:spcPct val="0"/>
              </a:spcBef>
              <a:spcAft>
                <a:spcPts val="0"/>
              </a:spcAft>
              <a:buClrTx/>
              <a:buSzTx/>
              <a:buNone/>
            </a:pPr>
            <a:r>
              <a:rPr lang="en-US" sz="3600" dirty="0">
                <a:effectLst>
                  <a:outerShdw blurRad="38100" dist="38100" dir="2700000" algn="tl">
                    <a:srgbClr val="000000">
                      <a:alpha val="43137"/>
                    </a:srgbClr>
                  </a:outerShdw>
                </a:effectLst>
              </a:rPr>
              <a:t>“It was also about these men that Enoch, in the seventh generation from Adam, prophesied, saying, ‘Behold, the Lord </a:t>
            </a:r>
            <a:r>
              <a:rPr lang="en-US" sz="3600" b="1" u="sng" dirty="0">
                <a:solidFill>
                  <a:srgbClr val="FFFFCC"/>
                </a:solidFill>
                <a:effectLst>
                  <a:outerShdw blurRad="38100" dist="38100" dir="2700000" algn="tl">
                    <a:srgbClr val="000000">
                      <a:alpha val="43137"/>
                    </a:srgbClr>
                  </a:outerShdw>
                </a:effectLst>
              </a:rPr>
              <a:t>came</a:t>
            </a:r>
            <a:r>
              <a:rPr lang="en-US" sz="3600" dirty="0">
                <a:effectLst>
                  <a:outerShdw blurRad="38100" dist="38100" dir="2700000" algn="tl">
                    <a:srgbClr val="000000">
                      <a:alpha val="43137"/>
                    </a:srgbClr>
                  </a:outerShdw>
                </a:effectLst>
              </a:rPr>
              <a:t> with many thousands of His holy ones.’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8" name="Picture 7">
            <a:extLst>
              <a:ext uri="{FF2B5EF4-FFF2-40B4-BE49-F238E27FC236}">
                <a16:creationId xmlns:a16="http://schemas.microsoft.com/office/drawing/2014/main" id="{29774B75-0BBD-4D83-AF53-4AA8AE344A53}"/>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30760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1872504" y="1604128"/>
            <a:ext cx="7119096" cy="4034672"/>
          </a:xfrm>
        </p:spPr>
        <p:txBody>
          <a:bodyPr/>
          <a:lstStyle/>
          <a:p>
            <a:pPr marL="0" indent="0" algn="just">
              <a:buNone/>
              <a:defRPr/>
            </a:pPr>
            <a:r>
              <a:rPr lang="en-US" sz="2800" dirty="0">
                <a:effectLst>
                  <a:outerShdw blurRad="38100" dist="38100" dir="2700000" algn="tl">
                    <a:srgbClr val="000000">
                      <a:alpha val="43137"/>
                    </a:srgbClr>
                  </a:outerShdw>
                </a:effectLst>
              </a:rPr>
              <a:t>“The present tense may be used to describe a future event, though. . . . it typically adds connotations of immediacy and certainty....</a:t>
            </a:r>
            <a:r>
              <a:rPr lang="en-US" sz="2800" b="1" u="sng" dirty="0">
                <a:solidFill>
                  <a:srgbClr val="FFFFCC"/>
                </a:solidFill>
                <a:effectLst>
                  <a:outerShdw blurRad="38100" dist="38100" dir="2700000" algn="tl">
                    <a:srgbClr val="000000">
                      <a:alpha val="43137"/>
                    </a:srgbClr>
                  </a:outerShdw>
                </a:effectLst>
              </a:rPr>
              <a:t>The present tense may describe an event that is </a:t>
            </a:r>
            <a:r>
              <a:rPr lang="en-US" sz="2800" b="1" i="1" u="sng" dirty="0">
                <a:solidFill>
                  <a:srgbClr val="FFFFCC"/>
                </a:solidFill>
                <a:effectLst>
                  <a:outerShdw blurRad="38100" dist="38100" dir="2700000" algn="tl">
                    <a:srgbClr val="000000">
                      <a:alpha val="43137"/>
                    </a:srgbClr>
                  </a:outerShdw>
                </a:effectLst>
              </a:rPr>
              <a:t>wholly</a:t>
            </a:r>
            <a:r>
              <a:rPr lang="en-US" sz="2800" b="1" u="sng" dirty="0">
                <a:solidFill>
                  <a:srgbClr val="FFFFCC"/>
                </a:solidFill>
                <a:effectLst>
                  <a:outerShdw blurRad="38100" dist="38100" dir="2700000" algn="tl">
                    <a:srgbClr val="000000">
                      <a:alpha val="43137"/>
                    </a:srgbClr>
                  </a:outerShdw>
                </a:effectLst>
              </a:rPr>
              <a:t> subsequent to the time of speaking, although as if it were present.</a:t>
            </a:r>
            <a:r>
              <a:rPr lang="en-US" sz="2800" dirty="0">
                <a:effectLst>
                  <a:outerShdw blurRad="38100" dist="38100" dir="2700000" algn="tl">
                    <a:srgbClr val="000000">
                      <a:alpha val="43137"/>
                    </a:srgbClr>
                  </a:outerShdw>
                </a:effectLst>
              </a:rPr>
              <a:t>”</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806878"/>
            <a:ext cx="1376083" cy="1828800"/>
          </a:xfrm>
          <a:prstGeom prst="rect">
            <a:avLst/>
          </a:prstGeom>
          <a:noFill/>
          <a:ln w="9525">
            <a:solidFill>
              <a:schemeClr val="tx1"/>
            </a:solidFill>
            <a:miter lim="800000"/>
            <a:headEnd/>
            <a:tailEnd/>
          </a:ln>
        </p:spPr>
      </p:pic>
      <p:sp>
        <p:nvSpPr>
          <p:cNvPr id="2" name="Rectangle 1">
            <a:extLst>
              <a:ext uri="{FF2B5EF4-FFF2-40B4-BE49-F238E27FC236}">
                <a16:creationId xmlns:a16="http://schemas.microsoft.com/office/drawing/2014/main" id="{C4976419-809E-4701-9A54-D15216BD5DB0}"/>
              </a:ext>
            </a:extLst>
          </p:cNvPr>
          <p:cNvSpPr/>
          <p:nvPr/>
        </p:nvSpPr>
        <p:spPr>
          <a:xfrm>
            <a:off x="0" y="217438"/>
            <a:ext cx="9144000"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Futuristic Present</a:t>
            </a:r>
          </a:p>
          <a:p>
            <a:pPr algn="ctr"/>
            <a:r>
              <a:rPr lang="en-US" sz="1600" dirty="0">
                <a:latin typeface="Calibri" panose="020F0502020204030204" pitchFamily="34" charset="0"/>
                <a:cs typeface="Calibri" panose="020F0502020204030204" pitchFamily="34" charset="0"/>
              </a:rPr>
              <a:t>Daniel B. Wallace, Greek Grammar Beyond the Basics: An Exegetical Syntax of the New Testament with </a:t>
            </a:r>
          </a:p>
          <a:p>
            <a:pPr algn="ctr"/>
            <a:r>
              <a:rPr lang="en-US" sz="1600" dirty="0">
                <a:latin typeface="Calibri" panose="020F0502020204030204" pitchFamily="34" charset="0"/>
                <a:cs typeface="Calibri" panose="020F0502020204030204" pitchFamily="34" charset="0"/>
              </a:rPr>
              <a:t>Scripture, Subject, and Greek Word Indexes (Grand Rapids: Zondervan, 1996), 535-35.</a:t>
            </a:r>
          </a:p>
        </p:txBody>
      </p:sp>
    </p:spTree>
    <p:extLst>
      <p:ext uri="{BB962C8B-B14F-4D97-AF65-F5344CB8AC3E}">
        <p14:creationId xmlns:p14="http://schemas.microsoft.com/office/powerpoint/2010/main" val="50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world is passing away </a:t>
            </a:r>
            <a:r>
              <a:rPr lang="en-US" sz="3600" b="1" i="1" dirty="0">
                <a:solidFill>
                  <a:srgbClr val="FFFFCC"/>
                </a:solidFill>
                <a:effectLst>
                  <a:outerShdw blurRad="38100" dist="38100" dir="2700000" algn="tl">
                    <a:srgbClr val="000000">
                      <a:alpha val="43137"/>
                    </a:srgbClr>
                  </a:outerShdw>
                </a:effectLst>
              </a:rPr>
              <a:t>(</a:t>
            </a:r>
            <a:r>
              <a:rPr lang="en-US" sz="3600" b="1" i="1" dirty="0" err="1">
                <a:solidFill>
                  <a:srgbClr val="FFFFCC"/>
                </a:solidFill>
                <a:effectLst>
                  <a:outerShdw blurRad="38100" dist="38100" dir="2700000" algn="tl">
                    <a:srgbClr val="000000">
                      <a:alpha val="43137"/>
                    </a:srgbClr>
                  </a:outerShdw>
                </a:effectLst>
              </a:rPr>
              <a:t>parágō</a:t>
            </a:r>
            <a:r>
              <a:rPr lang="en-US" sz="3600" b="1" i="1"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and </a:t>
            </a:r>
            <a:r>
              <a:rPr lang="en-US" sz="3600" i="1" dirty="0">
                <a:effectLst>
                  <a:outerShdw blurRad="38100" dist="38100" dir="2700000" algn="tl">
                    <a:srgbClr val="000000">
                      <a:alpha val="43137"/>
                    </a:srgbClr>
                  </a:outerShdw>
                </a:effectLst>
              </a:rPr>
              <a:t>also</a:t>
            </a:r>
            <a:r>
              <a:rPr lang="en-US" sz="3600" dirty="0">
                <a:effectLst>
                  <a:outerShdw blurRad="38100" dist="38100" dir="2700000" algn="tl">
                    <a:srgbClr val="000000">
                      <a:alpha val="43137"/>
                    </a:srgbClr>
                  </a:outerShdw>
                </a:effectLst>
              </a:rPr>
              <a:t> its lusts; but the one who does the will of God lives forever.</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8" name="Picture 7">
            <a:extLst>
              <a:ext uri="{FF2B5EF4-FFF2-40B4-BE49-F238E27FC236}">
                <a16:creationId xmlns:a16="http://schemas.microsoft.com/office/drawing/2014/main" id="{F45E36A4-0B01-48A5-8498-ED56102F102E}"/>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96349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9337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Corinthians 15:42-44</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rPr>
              <a:t>God had sworn to him with an oath to seat</a:t>
            </a:r>
            <a:r>
              <a:rPr lang="en-US" sz="3600" dirty="0">
                <a:effectLst>
                  <a:outerShdw blurRad="38100" dist="38100" dir="2700000" algn="tl">
                    <a:srgbClr val="000000">
                      <a:alpha val="43137"/>
                    </a:srgbClr>
                  </a:outerShdw>
                </a:effectLst>
                <a:latin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BF9083E-AE6B-4810-BFEF-24D05A9BCB79}"/>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319678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028644254"/>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u="sng" kern="1200" dirty="0">
                          <a:solidFill>
                            <a:schemeClr val="bg2"/>
                          </a:solidFill>
                          <a:latin typeface="Calibri" panose="020F0502020204030204" pitchFamily="34" charset="0"/>
                          <a:ea typeface="+mn-ea"/>
                          <a:cs typeface="+mn-cs"/>
                        </a:rPr>
                        <a:t>Pentecost</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solidFill>
                      <a:srgbClr val="FFFFCC"/>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91061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571501" y="228600"/>
            <a:ext cx="8000999" cy="1150455"/>
          </a:xfrm>
        </p:spPr>
        <p:txBody>
          <a:bodyPr anchor="t"/>
          <a:lstStyle/>
          <a:p>
            <a:pPr algn="ctr" eaLnBrk="1" hangingPunct="1">
              <a:spcAft>
                <a:spcPts val="1200"/>
              </a:spcAft>
              <a:defRPr/>
            </a:pPr>
            <a:r>
              <a:rPr lang="en-US" sz="3200" dirty="0">
                <a:solidFill>
                  <a:srgbClr val="00FFFF"/>
                </a:solidFill>
                <a:effectLst>
                  <a:outerShdw blurRad="38100" dist="38100" dir="2700000" algn="tl">
                    <a:srgbClr val="000000">
                      <a:alpha val="43137"/>
                    </a:srgbClr>
                  </a:outerShdw>
                </a:effectLst>
              </a:rPr>
              <a:t>Stanley D. Toussaint</a:t>
            </a:r>
            <a:br>
              <a:rPr lang="en-US" sz="18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“Israel and the Church of a Traditional Dispensationalist,” in </a:t>
            </a:r>
            <a:r>
              <a:rPr lang="en-US" sz="1600" i="1" dirty="0">
                <a:solidFill>
                  <a:schemeClr val="tx1"/>
                </a:solidFill>
                <a:effectLst>
                  <a:outerShdw blurRad="38100" dist="38100" dir="2700000" algn="tl">
                    <a:srgbClr val="000000">
                      <a:alpha val="43137"/>
                    </a:srgbClr>
                  </a:outerShdw>
                </a:effectLst>
              </a:rPr>
              <a:t>Three Central Issues in Contemporary Dispensationalism</a:t>
            </a:r>
            <a:r>
              <a:rPr lang="en-US" sz="1600" dirty="0">
                <a:solidFill>
                  <a:schemeClr val="tx1"/>
                </a:solidFill>
                <a:effectLst>
                  <a:outerShdw blurRad="38100" dist="38100" dir="2700000" algn="tl">
                    <a:srgbClr val="000000">
                      <a:alpha val="43137"/>
                    </a:srgbClr>
                  </a:outerShdw>
                </a:effectLst>
              </a:rPr>
              <a:t>, ed. Herbert W. Bateman (Grand Rapids: Kregel, 1999), 242.</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447800"/>
            <a:ext cx="9143999" cy="3276599"/>
          </a:xfrm>
        </p:spPr>
        <p:txBody>
          <a:bodyPr/>
          <a:lstStyle/>
          <a:p>
            <a:pPr marL="0" indent="0" algn="just" eaLnBrk="1" hangingPunct="1">
              <a:spcBef>
                <a:spcPts val="0"/>
              </a:spcBef>
              <a:buNone/>
              <a:defRPr/>
            </a:pPr>
            <a:r>
              <a:rPr lang="en-US" sz="2600" dirty="0">
                <a:effectLst>
                  <a:outerShdw blurRad="38100" dist="38100" dir="2700000" algn="tl">
                    <a:srgbClr val="000000">
                      <a:alpha val="43137"/>
                    </a:srgbClr>
                  </a:outerShdw>
                </a:effectLst>
              </a:rPr>
              <a:t>“[T]he word Kingdom does not occur in Acts 2. . . . It is difficult to explain why Luke does not use the term if the kingdom is being inaugurated. He employs it forty-five times in the gospel and uses it two more times in Acts 1. . . . [O]ne would expect Luke to use the word if such a startling thing as the inauguration of the kingdom had taken place. The fact that Luke uses kingdom only eight times in Acts after such heavy usage in his gospel implies that the kingdom had not begun but was in fact, postponed.”</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7757" y="4876641"/>
            <a:ext cx="3188484" cy="1828959"/>
          </a:xfrm>
          <a:prstGeom prst="rect">
            <a:avLst/>
          </a:prstGeom>
        </p:spPr>
      </p:pic>
    </p:spTree>
    <p:extLst>
      <p:ext uri="{BB962C8B-B14F-4D97-AF65-F5344CB8AC3E}">
        <p14:creationId xmlns:p14="http://schemas.microsoft.com/office/powerpoint/2010/main" val="2535043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819400"/>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If Christ inaugurated His Davidic reign at His Ascension, does it not seem incongruous that His first act as reigning Davidic king was the sending of the Holy Spirit (Acts 2:33), something not included in the promises of the Davidic Covenant?</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169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188" y="3886200"/>
            <a:ext cx="1807624" cy="2743200"/>
          </a:xfrm>
          <a:prstGeom prst="rect">
            <a:avLst/>
          </a:prstGeom>
        </p:spPr>
      </p:pic>
    </p:spTree>
    <p:extLst>
      <p:ext uri="{BB962C8B-B14F-4D97-AF65-F5344CB8AC3E}">
        <p14:creationId xmlns:p14="http://schemas.microsoft.com/office/powerpoint/2010/main" val="289543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1:4-7, 13</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to </a:t>
            </a:r>
            <a:r>
              <a:rPr lang="en-US" sz="3200" i="1" dirty="0">
                <a:effectLst>
                  <a:outerShdw blurRad="38100" dist="38100" dir="2700000" algn="tl">
                    <a:srgbClr val="000000">
                      <a:alpha val="43137"/>
                    </a:srgbClr>
                  </a:outerShdw>
                </a:effectLst>
                <a:latin typeface="Calibri" panose="020F0502020204030204" pitchFamily="34" charset="0"/>
              </a:rPr>
              <a:t>obtain</a:t>
            </a:r>
            <a:r>
              <a:rPr lang="en-US" sz="3200" dirty="0">
                <a:effectLst>
                  <a:outerShdw blurRad="38100" dist="38100" dir="2700000" algn="tl">
                    <a:srgbClr val="000000">
                      <a:alpha val="43137"/>
                    </a:srgbClr>
                  </a:outerShdw>
                </a:effectLst>
                <a:latin typeface="Calibri" panose="020F0502020204030204" pitchFamily="34" charset="0"/>
              </a:rPr>
              <a:t>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inheritance</a:t>
            </a:r>
            <a:r>
              <a:rPr lang="en-US" sz="3200" dirty="0">
                <a:effectLst>
                  <a:outerShdw blurRad="38100" dist="38100" dir="2700000" algn="tl">
                    <a:srgbClr val="000000">
                      <a:alpha val="43137"/>
                    </a:srgbClr>
                  </a:outerShdw>
                </a:effectLst>
                <a:latin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rPr>
              <a:t>which is</a:t>
            </a:r>
            <a:r>
              <a:rPr lang="en-US" sz="3200" dirty="0">
                <a:effectLst>
                  <a:outerShdw blurRad="38100" dist="38100" dir="2700000" algn="tl">
                    <a:srgbClr val="000000">
                      <a:alpha val="43137"/>
                    </a:srgbClr>
                  </a:outerShdw>
                </a:effectLst>
                <a:latin typeface="Calibri" panose="020F0502020204030204" pitchFamily="34" charset="0"/>
              </a:rPr>
              <a:t> imperishable and undefiled and will not fade away, reserved in heaven for you, </a:t>
            </a:r>
            <a:r>
              <a:rPr lang="en-US" sz="3200" baseline="30000" dirty="0">
                <a:effectLst>
                  <a:outerShdw blurRad="38100" dist="38100" dir="2700000" algn="tl">
                    <a:srgbClr val="000000">
                      <a:alpha val="43137"/>
                    </a:srgbClr>
                  </a:outerShdw>
                </a:effectLst>
                <a:latin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rPr>
              <a:t>who are protected by the power of God through faith for a salvation ready to be revealed in the last time.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In this you greatly rejoice, even though now for a little while, if necessary, you have been distressed by various trials,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so that the proof of your faith, </a:t>
            </a:r>
            <a:r>
              <a:rPr lang="en-US" sz="3200" i="1" dirty="0">
                <a:effectLst>
                  <a:outerShdw blurRad="38100" dist="38100" dir="2700000" algn="tl">
                    <a:srgbClr val="000000">
                      <a:alpha val="43137"/>
                    </a:srgbClr>
                  </a:outerShdw>
                </a:effectLst>
                <a:latin typeface="Calibri" panose="020F0502020204030204" pitchFamily="34" charset="0"/>
              </a:rPr>
              <a:t>being</a:t>
            </a:r>
            <a:r>
              <a:rPr lang="en-US" sz="3200" dirty="0">
                <a:effectLst>
                  <a:outerShdw blurRad="38100" dist="38100" dir="2700000" algn="tl">
                    <a:srgbClr val="000000">
                      <a:alpha val="43137"/>
                    </a:srgbClr>
                  </a:outerShdw>
                </a:effectLst>
                <a:latin typeface="Calibri" panose="020F0502020204030204" pitchFamily="34" charset="0"/>
              </a:rPr>
              <a:t> more precious than gold which is . .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37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1:4-7, 13</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rPr>
              <a:t> . . . perishable, even though tested by fire, may be found to result in praise and glory and honor at the revelation of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13 </a:t>
            </a:r>
            <a:r>
              <a:rPr lang="en-US" sz="3200" dirty="0">
                <a:effectLst>
                  <a:outerShdw blurRad="38100" dist="38100" dir="2700000" algn="tl">
                    <a:srgbClr val="000000">
                      <a:alpha val="43137"/>
                    </a:srgbClr>
                  </a:outerShdw>
                </a:effectLst>
                <a:latin typeface="Calibri" panose="020F0502020204030204" pitchFamily="34" charset="0"/>
              </a:rPr>
              <a:t>Therefore, prepare your minds for action, keep sober </a:t>
            </a:r>
            <a:r>
              <a:rPr lang="en-US" sz="3200" i="1" dirty="0">
                <a:effectLst>
                  <a:outerShdw blurRad="38100" dist="38100" dir="2700000" algn="tl">
                    <a:srgbClr val="000000">
                      <a:alpha val="43137"/>
                    </a:srgbClr>
                  </a:outerShdw>
                </a:effectLst>
                <a:latin typeface="Calibri" panose="020F0502020204030204" pitchFamily="34" charset="0"/>
              </a:rPr>
              <a:t>in spirit</a:t>
            </a:r>
            <a:r>
              <a:rPr lang="en-US" sz="3200" dirty="0">
                <a:effectLst>
                  <a:outerShdw blurRad="38100" dist="38100" dir="2700000" algn="tl">
                    <a:srgbClr val="000000">
                      <a:alpha val="43137"/>
                    </a:srgbClr>
                  </a:outerShdw>
                </a:effectLst>
                <a:latin typeface="Calibri" panose="020F0502020204030204" pitchFamily="34" charset="0"/>
              </a:rPr>
              <a:t>, fix your hope completely on the grace to be brought to you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revelation</a:t>
            </a:r>
            <a:r>
              <a:rPr lang="en-US" sz="3200" dirty="0">
                <a:effectLst>
                  <a:outerShdw blurRad="38100" dist="38100" dir="2700000" algn="tl">
                    <a:srgbClr val="000000">
                      <a:alpha val="43137"/>
                    </a:srgbClr>
                  </a:outerShdw>
                </a:effectLst>
                <a:latin typeface="Calibri" panose="020F0502020204030204" pitchFamily="34" charset="0"/>
              </a:rPr>
              <a:t> of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816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1:11, 16</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for in this way the entrance into the eternal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rPr>
              <a:t> of our Lord and Savior Jesus Christ will be abundantly supplied to you…</a:t>
            </a:r>
            <a:r>
              <a:rPr lang="en-US" sz="3200" baseline="30000" dirty="0">
                <a:effectLst>
                  <a:outerShdw blurRad="38100" dist="38100" dir="2700000" algn="tl">
                    <a:srgbClr val="000000">
                      <a:alpha val="43137"/>
                    </a:srgbClr>
                  </a:outerShdw>
                </a:effectLst>
                <a:latin typeface="Calibri" panose="020F0502020204030204" pitchFamily="34" charset="0"/>
              </a:rPr>
              <a:t>16</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For we did not follow cleverly devised tales when we made known to you the power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coming of our Lord Jesus Christ</a:t>
            </a:r>
            <a:r>
              <a:rPr lang="en-US" sz="3200" dirty="0">
                <a:effectLst>
                  <a:outerShdw blurRad="38100" dist="38100" dir="2700000" algn="tl">
                    <a:srgbClr val="000000">
                      <a:alpha val="43137"/>
                    </a:srgbClr>
                  </a:outerShdw>
                </a:effectLst>
                <a:latin typeface="Calibri" panose="020F0502020204030204" pitchFamily="34" charset="0"/>
              </a:rPr>
              <a:t>, but we were eyewitnesses of His majesty.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295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Therefore repent and return, so that your sins may be wiped away, in order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times of refreshing may</a:t>
            </a:r>
            <a:r>
              <a:rPr lang="en-US" sz="3200" dirty="0">
                <a:effectLst>
                  <a:outerShdw blurRad="38100" dist="38100" dir="2700000" algn="tl">
                    <a:srgbClr val="000000">
                      <a:alpha val="43137"/>
                    </a:srgbClr>
                  </a:outerShdw>
                </a:effectLst>
                <a:latin typeface="Calibri" panose="020F0502020204030204" pitchFamily="34" charset="0"/>
              </a:rPr>
              <a:t> come from the presence of the Lord;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that He may send Jesus, the Christ appointed for you,</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whom heaven must receive until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period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restoration of all things</a:t>
            </a:r>
            <a:r>
              <a:rPr lang="en-US" sz="3200" dirty="0">
                <a:effectLst>
                  <a:outerShdw blurRad="38100" dist="38100" dir="2700000" algn="tl">
                    <a:srgbClr val="000000">
                      <a:alpha val="43137"/>
                    </a:srgbClr>
                  </a:outerShdw>
                </a:effectLst>
                <a:latin typeface="Calibri" panose="020F0502020204030204" pitchFamily="34" charset="0"/>
              </a:rPr>
              <a:t>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13092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Therefore repent and return, so that your sins may be wiped away,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 order that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hopōs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times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kairos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of refreshing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may come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erchomai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from the presence of the Lord;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kai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that 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may send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apostellō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Jesus, the Christ appointed for you,</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whom heaven must receive until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period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chronos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of restoration of all things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631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two clauses that follow </a:t>
            </a:r>
            <a:r>
              <a:rPr lang="el-GR" sz="2800" dirty="0">
                <a:effectLst>
                  <a:outerShdw blurRad="38100" dist="38100" dir="2700000" algn="tl">
                    <a:srgbClr val="000000">
                      <a:alpha val="43137"/>
                    </a:srgbClr>
                  </a:outerShdw>
                </a:effectLst>
                <a:latin typeface="Calibri" panose="020F0502020204030204" pitchFamily="34" charset="0"/>
              </a:rPr>
              <a:t>ὅπως</a:t>
            </a:r>
            <a:r>
              <a:rPr lang="en-US" sz="2800" dirty="0">
                <a:effectLst>
                  <a:outerShdw blurRad="38100" dist="38100" dir="2700000" algn="tl">
                    <a:srgbClr val="000000">
                      <a:alpha val="43137"/>
                    </a:srgbClr>
                  </a:outerShdw>
                </a:effectLst>
                <a:latin typeface="Calibri" panose="020F0502020204030204" pitchFamily="34" charset="0"/>
              </a:rPr>
              <a:t> go together. In other words the clause ‘that the times of refreshing may come from the presence of the Lord’ must be taken with the words ‘and that He may send Jesus.’ As </a:t>
            </a:r>
            <a:r>
              <a:rPr lang="en-US" sz="2800" dirty="0" err="1">
                <a:effectLst>
                  <a:outerShdw blurRad="38100" dist="38100" dir="2700000" algn="tl">
                    <a:srgbClr val="000000">
                      <a:alpha val="43137"/>
                    </a:srgbClr>
                  </a:outerShdw>
                </a:effectLst>
                <a:latin typeface="Calibri" panose="020F0502020204030204" pitchFamily="34" charset="0"/>
              </a:rPr>
              <a:t>Haenchen</a:t>
            </a:r>
            <a:r>
              <a:rPr lang="en-US" sz="2800" dirty="0">
                <a:effectLst>
                  <a:outerShdw blurRad="38100" dist="38100" dir="2700000" algn="tl">
                    <a:srgbClr val="000000">
                      <a:alpha val="43137"/>
                    </a:srgbClr>
                  </a:outerShdw>
                </a:effectLst>
                <a:latin typeface="Calibri" panose="020F0502020204030204" pitchFamily="34" charset="0"/>
              </a:rPr>
              <a:t> puts it, ‘The two promises are complementary statements about one and the same event.’ Nothing grammatically separates the promises; in fact they are joined together by the connective </a:t>
            </a:r>
            <a:r>
              <a:rPr lang="el-GR" sz="2800" dirty="0">
                <a:effectLst>
                  <a:outerShdw blurRad="38100" dist="38100" dir="2700000" algn="tl">
                    <a:srgbClr val="000000">
                      <a:alpha val="43137"/>
                    </a:srgbClr>
                  </a:outerShdw>
                </a:effectLst>
                <a:latin typeface="Calibri" panose="020F0502020204030204" pitchFamily="34" charset="0"/>
              </a:rPr>
              <a:t>καὶ</a:t>
            </a:r>
            <a:r>
              <a:rPr lang="en-US" sz="2800" dirty="0">
                <a:effectLst>
                  <a:outerShdw blurRad="38100" dist="38100" dir="2700000" algn="tl">
                    <a:srgbClr val="000000">
                      <a:alpha val="43137"/>
                    </a:srgbClr>
                  </a:outerShdw>
                </a:effectLst>
                <a:latin typeface="Calibri" panose="020F0502020204030204" pitchFamily="34" charset="0"/>
              </a:rPr>
              <a:t>. The noun </a:t>
            </a:r>
            <a:r>
              <a:rPr lang="el-GR" sz="2800" dirty="0">
                <a:effectLst>
                  <a:outerShdw blurRad="38100" dist="38100" dir="2700000" algn="tl">
                    <a:srgbClr val="000000">
                      <a:alpha val="43137"/>
                    </a:srgbClr>
                  </a:outerShdw>
                </a:effectLst>
                <a:latin typeface="Calibri" panose="020F0502020204030204" pitchFamily="34" charset="0"/>
              </a:rPr>
              <a:t>ἄναψύξεως</a:t>
            </a:r>
            <a:r>
              <a:rPr lang="en-US" sz="2800" dirty="0">
                <a:effectLst>
                  <a:outerShdw blurRad="38100" dist="38100" dir="2700000" algn="tl">
                    <a:srgbClr val="000000">
                      <a:alpha val="43137"/>
                    </a:srgbClr>
                  </a:outerShdw>
                </a:effectLst>
                <a:latin typeface="Calibri" panose="020F0502020204030204" pitchFamily="34" charset="0"/>
              </a:rPr>
              <a:t>, translated “refreshing,” is a New Testament </a:t>
            </a:r>
            <a:r>
              <a:rPr lang="en-US" sz="2800" i="1" dirty="0">
                <a:effectLst>
                  <a:outerShdw blurRad="38100" dist="38100" dir="2700000" algn="tl">
                    <a:srgbClr val="000000">
                      <a:alpha val="43137"/>
                    </a:srgbClr>
                  </a:outerShdw>
                </a:effectLst>
                <a:latin typeface="Calibri" panose="020F0502020204030204" pitchFamily="34" charset="0"/>
              </a:rPr>
              <a:t>hapax legomenon</a:t>
            </a:r>
            <a:r>
              <a:rPr lang="en-US" sz="2800" dirty="0">
                <a:effectLst>
                  <a:outerShdw blurRad="38100" dist="38100" dir="2700000" algn="tl">
                    <a:srgbClr val="000000">
                      <a:alpha val="43137"/>
                    </a:srgbClr>
                  </a:outerShdw>
                </a:effectLst>
                <a:latin typeface="Calibri" panose="020F0502020204030204" pitchFamily="34" charset="0"/>
              </a:rPr>
              <a:t>. It is used in Greek literature in various forms to refer to ‘cooling by blowing, refreshing, relieving, resting.’ It occurs in the Septuagint only in Exodus (Eng., 8:15; </a:t>
            </a:r>
            <a:r>
              <a:rPr lang="en-US" sz="2800" cap="small" dirty="0">
                <a:effectLst>
                  <a:outerShdw blurRad="38100" dist="38100" dir="2700000" algn="tl">
                    <a:srgbClr val="000000">
                      <a:alpha val="43137"/>
                    </a:srgbClr>
                  </a:outerShdw>
                </a:effectLst>
                <a:latin typeface="Calibri" panose="020F0502020204030204" pitchFamily="34" charset="0"/>
              </a:rPr>
              <a:t>lxx</a:t>
            </a:r>
            <a:r>
              <a:rPr lang="en-US" sz="2800" dirty="0">
                <a:effectLst>
                  <a:outerShdw blurRad="38100" dist="38100" dir="2700000" algn="tl">
                    <a:srgbClr val="000000">
                      <a:alpha val="43137"/>
                    </a:srgbClr>
                  </a:outerShdw>
                </a:effectLst>
                <a:latin typeface="Calibri" panose="020F0502020204030204" pitchFamily="34" charset="0"/>
              </a:rPr>
              <a:t>, v. 11), where it refers to relief from the plague of frogs.”</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144.</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4020781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Schweizer correctly observes, ‘The context makes sense only if the ‘times of refreshing’ are the definitive age of salvation. The expression is undoubtedly apocalyptic in origin. . . . The reference, then, is to the eschatological redemption which is promised to Israel if it repents.’ Furthermore the plural </a:t>
            </a:r>
            <a:r>
              <a:rPr lang="el-GR" sz="2800" dirty="0">
                <a:effectLst>
                  <a:outerShdw blurRad="38100" dist="38100" dir="2700000" algn="tl">
                    <a:srgbClr val="000000">
                      <a:alpha val="43137"/>
                    </a:srgbClr>
                  </a:outerShdw>
                </a:effectLst>
                <a:latin typeface="Calibri" panose="020F0502020204030204" pitchFamily="34" charset="0"/>
              </a:rPr>
              <a:t>καιροὶ</a:t>
            </a:r>
            <a:r>
              <a:rPr lang="en-US" sz="2800" dirty="0">
                <a:effectLst>
                  <a:outerShdw blurRad="38100" dist="38100" dir="2700000" algn="tl">
                    <a:srgbClr val="000000">
                      <a:alpha val="43137"/>
                    </a:srgbClr>
                  </a:outerShdw>
                </a:effectLst>
                <a:latin typeface="Calibri" panose="020F0502020204030204" pitchFamily="34" charset="0"/>
              </a:rPr>
              <a:t>, ‘times,’ in Acts 3:19, parallels the plural noun </a:t>
            </a:r>
            <a:r>
              <a:rPr lang="el-GR" sz="2800" dirty="0">
                <a:effectLst>
                  <a:outerShdw blurRad="38100" dist="38100" dir="2700000" algn="tl">
                    <a:srgbClr val="000000">
                      <a:alpha val="43137"/>
                    </a:srgbClr>
                  </a:outerShdw>
                </a:effectLst>
                <a:latin typeface="Calibri" panose="020F0502020204030204" pitchFamily="34" charset="0"/>
              </a:rPr>
              <a:t>χρονῶν</a:t>
            </a:r>
            <a:r>
              <a:rPr lang="en-US" sz="2800" dirty="0">
                <a:effectLst>
                  <a:outerShdw blurRad="38100" dist="38100" dir="2700000" algn="tl">
                    <a:srgbClr val="000000">
                      <a:alpha val="43137"/>
                    </a:srgbClr>
                  </a:outerShdw>
                </a:effectLst>
                <a:latin typeface="Calibri" panose="020F0502020204030204" pitchFamily="34" charset="0"/>
              </a:rPr>
              <a:t>, ‘seasons’ or ‘times,’ in verse 21 (which is translated ‘period’ in the </a:t>
            </a:r>
            <a:r>
              <a:rPr lang="en-US" sz="2800" cap="small" dirty="0" err="1">
                <a:effectLst>
                  <a:outerShdw blurRad="38100" dist="38100" dir="2700000" algn="tl">
                    <a:srgbClr val="000000">
                      <a:alpha val="43137"/>
                    </a:srgbClr>
                  </a:outerShdw>
                </a:effectLst>
                <a:latin typeface="Calibri" panose="020F0502020204030204" pitchFamily="34" charset="0"/>
              </a:rPr>
              <a:t>nasb</a:t>
            </a:r>
            <a:r>
              <a:rPr lang="en-US" sz="2800" dirty="0">
                <a:effectLst>
                  <a:outerShdw blurRad="38100" dist="38100" dir="2700000" algn="tl">
                    <a:srgbClr val="000000">
                      <a:alpha val="43137"/>
                    </a:srgbClr>
                  </a:outerShdw>
                </a:effectLst>
                <a:latin typeface="Calibri" panose="020F0502020204030204" pitchFamily="34" charset="0"/>
              </a:rPr>
              <a:t>). The two terms refer to the same era, and the plural forms simply emphasize duration. The context makes it clear that the synonyms refer to the future kingdom, with </a:t>
            </a:r>
            <a:r>
              <a:rPr lang="el-GR" sz="2800" dirty="0">
                <a:effectLst>
                  <a:outerShdw blurRad="38100" dist="38100" dir="2700000" algn="tl">
                    <a:srgbClr val="000000">
                      <a:alpha val="43137"/>
                    </a:srgbClr>
                  </a:outerShdw>
                </a:effectLst>
                <a:latin typeface="Calibri" panose="020F0502020204030204" pitchFamily="34" charset="0"/>
              </a:rPr>
              <a:t>καιροὶ</a:t>
            </a:r>
            <a:r>
              <a:rPr lang="en-US" sz="2800" dirty="0">
                <a:effectLst>
                  <a:outerShdw blurRad="38100" dist="38100" dir="2700000" algn="tl">
                    <a:srgbClr val="000000">
                      <a:alpha val="43137"/>
                    </a:srgbClr>
                  </a:outerShdw>
                </a:effectLst>
                <a:latin typeface="Calibri" panose="020F0502020204030204" pitchFamily="34" charset="0"/>
              </a:rPr>
              <a:t> emphasizing the quality of time and </a:t>
            </a:r>
            <a:r>
              <a:rPr lang="el-GR" sz="2800" dirty="0">
                <a:effectLst>
                  <a:outerShdw blurRad="38100" dist="38100" dir="2700000" algn="tl">
                    <a:srgbClr val="000000">
                      <a:alpha val="43137"/>
                    </a:srgbClr>
                  </a:outerShdw>
                </a:effectLst>
                <a:latin typeface="Calibri" panose="020F0502020204030204" pitchFamily="34" charset="0"/>
              </a:rPr>
              <a:t>χρονῶν</a:t>
            </a:r>
            <a:r>
              <a:rPr lang="en-US" sz="2800" dirty="0">
                <a:effectLst>
                  <a:outerShdw blurRad="38100" dist="38100" dir="2700000" algn="tl">
                    <a:srgbClr val="000000">
                      <a:alpha val="43137"/>
                    </a:srgbClr>
                  </a:outerShdw>
                </a:effectLst>
                <a:latin typeface="Calibri" panose="020F0502020204030204" pitchFamily="34" charset="0"/>
              </a:rPr>
              <a:t> emphasizing the duration of the time.”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103283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Bock argues for two separate time periods for these events in support of his ‘already, not yet’ view on the Davidic kingdom. He says the ‘periods of refreshing’ refer to the present time when sins can be wiped away through repentance, and that the ‘times of restoration of all things’ refers to the millennium. ‘Among the points in support of this distinction is that in the LXX translation by Symmachus, a reference to the descent of the Spirit in Isaiah 32:15 uses the term </a:t>
            </a:r>
            <a:r>
              <a:rPr lang="el-GR" sz="2800" dirty="0">
                <a:effectLst>
                  <a:outerShdw blurRad="38100" dist="38100" dir="2700000" algn="tl">
                    <a:srgbClr val="000000">
                      <a:alpha val="43137"/>
                    </a:srgbClr>
                  </a:outerShdw>
                </a:effectLst>
                <a:latin typeface="Calibri" panose="020F0502020204030204" pitchFamily="34" charset="0"/>
              </a:rPr>
              <a:t>ἀνάψυξις</a:t>
            </a:r>
            <a:r>
              <a:rPr lang="en-US" sz="2800" dirty="0">
                <a:effectLst>
                  <a:outerShdw blurRad="38100" dist="38100" dir="2700000" algn="tl">
                    <a:srgbClr val="000000">
                      <a:alpha val="43137"/>
                    </a:srgbClr>
                  </a:outerShdw>
                </a:effectLst>
                <a:latin typeface="Calibri" panose="020F0502020204030204" pitchFamily="34" charset="0"/>
              </a:rPr>
              <a:t> (refreshment), a term related to the one in Acts 3:20.’ However, the context of Isaiah 32:15 refers to millennial blessings to national Israel, a fact that supports the single-stage restoration view, not a two-phase ‘already, not…</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637946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yet’ restoration. Walker suggests a two-stage restoration in Acts 3:19–21. He, like Bock, maintains that the </a:t>
            </a:r>
            <a:r>
              <a:rPr lang="el-GR" sz="2800" dirty="0">
                <a:effectLst>
                  <a:outerShdw blurRad="38100" dist="38100" dir="2700000" algn="tl">
                    <a:srgbClr val="000000">
                      <a:alpha val="43137"/>
                    </a:srgbClr>
                  </a:outerShdw>
                </a:effectLst>
                <a:latin typeface="Calibri" panose="020F0502020204030204" pitchFamily="34" charset="0"/>
              </a:rPr>
              <a:t>καιροὶ ἀναψύξεως</a:t>
            </a:r>
            <a:r>
              <a:rPr lang="en-US" sz="2800" dirty="0">
                <a:effectLst>
                  <a:outerShdw blurRad="38100" dist="38100" dir="2700000" algn="tl">
                    <a:srgbClr val="000000">
                      <a:alpha val="43137"/>
                    </a:srgbClr>
                  </a:outerShdw>
                </a:effectLst>
                <a:latin typeface="Calibri" panose="020F0502020204030204" pitchFamily="34" charset="0"/>
              </a:rPr>
              <a:t> (‘times of refreshing’) relates to special experiences of grace and blessing in this age, whereas the </a:t>
            </a:r>
            <a:r>
              <a:rPr lang="el-GR" sz="2800" dirty="0">
                <a:effectLst>
                  <a:outerShdw blurRad="38100" dist="38100" dir="2700000" algn="tl">
                    <a:srgbClr val="000000">
                      <a:alpha val="43137"/>
                    </a:srgbClr>
                  </a:outerShdw>
                </a:effectLst>
                <a:latin typeface="Calibri" panose="020F0502020204030204" pitchFamily="34" charset="0"/>
              </a:rPr>
              <a:t>χρόνων ἀποκαταστάσεως</a:t>
            </a:r>
            <a:r>
              <a:rPr lang="en-US" sz="2800" dirty="0">
                <a:effectLst>
                  <a:outerShdw blurRad="38100" dist="38100" dir="2700000" algn="tl">
                    <a:srgbClr val="000000">
                      <a:alpha val="43137"/>
                    </a:srgbClr>
                  </a:outerShdw>
                </a:effectLst>
                <a:latin typeface="Calibri" panose="020F0502020204030204" pitchFamily="34" charset="0"/>
              </a:rPr>
              <a:t> (‘period of restoration’) in verse 21 refers to the climactic age of blessings for the nation of Israel in fulfillment of Old Testament messianic promises. . . .” “The main weakness in dividing these two events into separate time periods is that the text connects the events with a coordinating και (‘and’) in Acts 3:20. The syntactical structure coordinates the two verbs </a:t>
            </a:r>
            <a:r>
              <a:rPr lang="en-US" sz="2800" dirty="0" err="1">
                <a:effectLst>
                  <a:outerShdw blurRad="38100" dist="38100" dir="2700000" algn="tl">
                    <a:srgbClr val="000000">
                      <a:alpha val="43137"/>
                    </a:srgbClr>
                  </a:outerShdw>
                </a:effectLst>
                <a:latin typeface="Calibri" panose="020F0502020204030204" pitchFamily="34" charset="0"/>
              </a:rPr>
              <a:t>ἔλθωσιν</a:t>
            </a:r>
            <a:r>
              <a:rPr lang="en-US" sz="2800" dirty="0">
                <a:effectLst>
                  <a:outerShdw blurRad="38100" dist="38100" dir="2700000" algn="tl">
                    <a:srgbClr val="000000">
                      <a:alpha val="43137"/>
                    </a:srgbClr>
                  </a:outerShdw>
                </a:effectLst>
                <a:latin typeface="Calibri" panose="020F0502020204030204" pitchFamily="34" charset="0"/>
              </a:rPr>
              <a:t> (‘come,’ v. 19) and ἀπ</a:t>
            </a:r>
            <a:r>
              <a:rPr lang="en-US" sz="2800" dirty="0" err="1">
                <a:effectLst>
                  <a:outerShdw blurRad="38100" dist="38100" dir="2700000" algn="tl">
                    <a:srgbClr val="000000">
                      <a:alpha val="43137"/>
                    </a:srgbClr>
                  </a:outerShdw>
                </a:effectLst>
                <a:latin typeface="Calibri" panose="020F0502020204030204" pitchFamily="34" charset="0"/>
              </a:rPr>
              <a:t>οστείλῃ</a:t>
            </a:r>
            <a:r>
              <a:rPr lang="en-US" sz="2800" dirty="0">
                <a:effectLst>
                  <a:outerShdw blurRad="38100" dist="38100" dir="2700000" algn="tl">
                    <a:srgbClr val="000000">
                      <a:alpha val="43137"/>
                    </a:srgbClr>
                  </a:outerShdw>
                </a:effectLst>
                <a:latin typeface="Calibri" panose="020F0502020204030204" pitchFamily="34" charset="0"/>
              </a:rPr>
              <a:t> (‘send’) of the subordinate clause ὅπ</a:t>
            </a:r>
            <a:r>
              <a:rPr lang="en-US" sz="2800" dirty="0" err="1">
                <a:effectLst>
                  <a:outerShdw blurRad="38100" dist="38100" dir="2700000" algn="tl">
                    <a:srgbClr val="000000">
                      <a:alpha val="43137"/>
                    </a:srgbClr>
                  </a:outerShdw>
                </a:effectLst>
                <a:latin typeface="Calibri" panose="020F0502020204030204" pitchFamily="34" charset="0"/>
              </a:rPr>
              <a:t>ως</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ἂν</a:t>
            </a:r>
            <a:r>
              <a:rPr lang="en-US" sz="2800" dirty="0">
                <a:effectLst>
                  <a:outerShdw blurRad="38100" dist="38100" dir="2700000" algn="tl">
                    <a:srgbClr val="000000">
                      <a:alpha val="43137"/>
                    </a:srgbClr>
                  </a:outerShdw>
                </a:effectLst>
                <a:latin typeface="Calibri" panose="020F0502020204030204" pitchFamily="34" charset="0"/>
              </a:rPr>
              <a:t> in . . .</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945025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…verse 20 with the two main verbs </a:t>
            </a:r>
            <a:r>
              <a:rPr lang="en-US" sz="2800" dirty="0" err="1">
                <a:effectLst>
                  <a:outerShdw blurRad="38100" dist="38100" dir="2700000" algn="tl">
                    <a:srgbClr val="000000">
                      <a:alpha val="43137"/>
                    </a:srgbClr>
                  </a:outerShdw>
                </a:effectLst>
                <a:latin typeface="Calibri" panose="020F0502020204030204" pitchFamily="34" charset="0"/>
              </a:rPr>
              <a:t>μετ</a:t>
            </a:r>
            <a:r>
              <a:rPr lang="en-US" sz="2800" dirty="0">
                <a:effectLst>
                  <a:outerShdw blurRad="38100" dist="38100" dir="2700000" algn="tl">
                    <a:srgbClr val="000000">
                      <a:alpha val="43137"/>
                    </a:srgbClr>
                  </a:outerShdw>
                </a:effectLst>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effectLst>
                  <a:outerShdw blurRad="38100" dist="38100" dir="2700000" algn="tl">
                    <a:srgbClr val="000000">
                      <a:alpha val="43137"/>
                    </a:srgbClr>
                  </a:outerShdw>
                </a:effectLst>
                <a:latin typeface="Calibri" panose="020F0502020204030204" pitchFamily="34" charset="0"/>
              </a:rPr>
              <a:t>Conzelmann</a:t>
            </a:r>
            <a:r>
              <a:rPr lang="en-US" sz="2800" dirty="0">
                <a:effectLst>
                  <a:outerShdw blurRad="38100" dist="38100" dir="2700000" algn="tl">
                    <a:srgbClr val="000000">
                      <a:alpha val="43137"/>
                    </a:srgbClr>
                  </a:outerShdw>
                </a:effectLst>
                <a:latin typeface="Calibri" panose="020F0502020204030204" pitchFamily="34" charset="0"/>
              </a:rPr>
              <a:t> argues that ‘the parallelism between the two halves of the verse shows that the κα</a:t>
            </a:r>
            <a:r>
              <a:rPr lang="en-US" sz="2800" dirty="0" err="1">
                <a:effectLst>
                  <a:outerShdw blurRad="38100" dist="38100" dir="2700000" algn="tl">
                    <a:srgbClr val="000000">
                      <a:alpha val="43137"/>
                    </a:srgbClr>
                  </a:outerShdw>
                </a:effectLst>
                <a:latin typeface="Calibri" panose="020F0502020204030204" pitchFamily="34" charset="0"/>
              </a:rPr>
              <a:t>ιροὶ</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ἀν</a:t>
            </a:r>
            <a:r>
              <a:rPr lang="en-US" sz="2800" dirty="0">
                <a:effectLst>
                  <a:outerShdw blurRad="38100" dist="38100" dir="2700000" algn="tl">
                    <a:srgbClr val="000000">
                      <a:alpha val="43137"/>
                    </a:srgbClr>
                  </a:outerShdw>
                </a:effectLst>
                <a:latin typeface="Calibri" panose="020F0502020204030204" pitchFamily="34" charset="0"/>
              </a:rPr>
              <a:t>αψύξεως, ‘times of refreshing,’ are not intervals of respite…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2338655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…in the eschatological distress, but rather the final salvation (like the χρόνοι ἀποκαταστάσεως, ‘restoration’).” “The main weakness in dividing these two events into separate time periods is that the text connects the events with a coordinating και (‘and’) in Acts 3:20. The syntactical structure coordinates the two verbs </a:t>
            </a:r>
            <a:r>
              <a:rPr lang="en-US" sz="2800" dirty="0" err="1">
                <a:effectLst>
                  <a:outerShdw blurRad="38100" dist="38100" dir="2700000" algn="tl">
                    <a:srgbClr val="000000">
                      <a:alpha val="43137"/>
                    </a:srgbClr>
                  </a:outerShdw>
                </a:effectLst>
                <a:latin typeface="Calibri" panose="020F0502020204030204" pitchFamily="34" charset="0"/>
              </a:rPr>
              <a:t>ἔλθωσιν</a:t>
            </a:r>
            <a:r>
              <a:rPr lang="en-US" sz="2800" dirty="0">
                <a:effectLst>
                  <a:outerShdw blurRad="38100" dist="38100" dir="2700000" algn="tl">
                    <a:srgbClr val="000000">
                      <a:alpha val="43137"/>
                    </a:srgbClr>
                  </a:outerShdw>
                </a:effectLst>
                <a:latin typeface="Calibri" panose="020F0502020204030204" pitchFamily="34" charset="0"/>
              </a:rPr>
              <a:t> (‘come,’ v. 19) and ἀπ</a:t>
            </a:r>
            <a:r>
              <a:rPr lang="en-US" sz="2800" dirty="0" err="1">
                <a:effectLst>
                  <a:outerShdw blurRad="38100" dist="38100" dir="2700000" algn="tl">
                    <a:srgbClr val="000000">
                      <a:alpha val="43137"/>
                    </a:srgbClr>
                  </a:outerShdw>
                </a:effectLst>
                <a:latin typeface="Calibri" panose="020F0502020204030204" pitchFamily="34" charset="0"/>
              </a:rPr>
              <a:t>οστείλῃ</a:t>
            </a:r>
            <a:r>
              <a:rPr lang="en-US" sz="2800" dirty="0">
                <a:effectLst>
                  <a:outerShdw blurRad="38100" dist="38100" dir="2700000" algn="tl">
                    <a:srgbClr val="000000">
                      <a:alpha val="43137"/>
                    </a:srgbClr>
                  </a:outerShdw>
                </a:effectLst>
                <a:latin typeface="Calibri" panose="020F0502020204030204" pitchFamily="34" charset="0"/>
              </a:rPr>
              <a:t> (‘send’) of the subordinate clause ὅπ</a:t>
            </a:r>
            <a:r>
              <a:rPr lang="en-US" sz="2800" dirty="0" err="1">
                <a:effectLst>
                  <a:outerShdw blurRad="38100" dist="38100" dir="2700000" algn="tl">
                    <a:srgbClr val="000000">
                      <a:alpha val="43137"/>
                    </a:srgbClr>
                  </a:outerShdw>
                </a:effectLst>
                <a:latin typeface="Calibri" panose="020F0502020204030204" pitchFamily="34" charset="0"/>
              </a:rPr>
              <a:t>ως</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ἂν</a:t>
            </a:r>
            <a:r>
              <a:rPr lang="en-US" sz="2800" dirty="0">
                <a:effectLst>
                  <a:outerShdw blurRad="38100" dist="38100" dir="2700000" algn="tl">
                    <a:srgbClr val="000000">
                      <a:alpha val="43137"/>
                    </a:srgbClr>
                  </a:outerShdw>
                </a:effectLst>
                <a:latin typeface="Calibri" panose="020F0502020204030204" pitchFamily="34" charset="0"/>
              </a:rPr>
              <a:t> in verse 20 with the two main verbs </a:t>
            </a:r>
            <a:r>
              <a:rPr lang="en-US" sz="2800" dirty="0" err="1">
                <a:effectLst>
                  <a:outerShdw blurRad="38100" dist="38100" dir="2700000" algn="tl">
                    <a:srgbClr val="000000">
                      <a:alpha val="43137"/>
                    </a:srgbClr>
                  </a:outerShdw>
                </a:effectLst>
                <a:latin typeface="Calibri" panose="020F0502020204030204" pitchFamily="34" charset="0"/>
              </a:rPr>
              <a:t>μετ</a:t>
            </a:r>
            <a:r>
              <a:rPr lang="en-US" sz="2800" dirty="0">
                <a:effectLst>
                  <a:outerShdw blurRad="38100" dist="38100" dir="2700000" algn="tl">
                    <a:srgbClr val="000000">
                      <a:alpha val="43137"/>
                    </a:srgbClr>
                  </a:outerShdw>
                </a:effectLst>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3096492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6308"/>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effectLst>
                  <a:outerShdw blurRad="38100" dist="38100" dir="2700000" algn="tl">
                    <a:srgbClr val="000000">
                      <a:alpha val="43137"/>
                    </a:srgbClr>
                  </a:outerShdw>
                </a:effectLst>
                <a:latin typeface="Calibri" panose="020F0502020204030204" pitchFamily="34" charset="0"/>
              </a:rPr>
              <a:t>Conzelmann</a:t>
            </a:r>
            <a:r>
              <a:rPr lang="en-US" sz="2800" dirty="0">
                <a:effectLst>
                  <a:outerShdw blurRad="38100" dist="38100" dir="2700000" algn="tl">
                    <a:srgbClr val="000000">
                      <a:alpha val="43137"/>
                    </a:srgbClr>
                  </a:outerShdw>
                </a:effectLst>
                <a:latin typeface="Calibri" panose="020F0502020204030204" pitchFamily="34" charset="0"/>
              </a:rPr>
              <a:t> argues that ‘the parallelism between the two halves of the verse shows that the κα</a:t>
            </a:r>
            <a:r>
              <a:rPr lang="en-US" sz="2800" dirty="0" err="1">
                <a:effectLst>
                  <a:outerShdw blurRad="38100" dist="38100" dir="2700000" algn="tl">
                    <a:srgbClr val="000000">
                      <a:alpha val="43137"/>
                    </a:srgbClr>
                  </a:outerShdw>
                </a:effectLst>
                <a:latin typeface="Calibri" panose="020F0502020204030204" pitchFamily="34" charset="0"/>
              </a:rPr>
              <a:t>ιροὶ</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ἀν</a:t>
            </a:r>
            <a:r>
              <a:rPr lang="en-US" sz="2800" dirty="0">
                <a:effectLst>
                  <a:outerShdw blurRad="38100" dist="38100" dir="2700000" algn="tl">
                    <a:srgbClr val="000000">
                      <a:alpha val="43137"/>
                    </a:srgbClr>
                  </a:outerShdw>
                </a:effectLst>
                <a:latin typeface="Calibri" panose="020F0502020204030204" pitchFamily="34" charset="0"/>
              </a:rPr>
              <a:t>αψύξεως, ‘times of refreshing,’ are not intervals of respite in the eschatological distress, but rather the final salvation (like the χρόνοι ἀποκαταστάσεως, ‘restoration’).”</a:t>
            </a:r>
          </a:p>
          <a:p>
            <a:pPr algn="just"/>
            <a:endParaRPr lang="en-US" sz="2800" dirty="0">
              <a:effectLst>
                <a:outerShdw blurRad="38100" dist="38100" dir="2700000" algn="tl">
                  <a:srgbClr val="000000">
                    <a:alpha val="43137"/>
                  </a:srgbClr>
                </a:outerShdw>
              </a:effectLst>
              <a:latin typeface="Calibri" panose="020F0502020204030204" pitchFamily="34" charset="0"/>
            </a:endParaRPr>
          </a:p>
          <a:p>
            <a:pPr algn="just"/>
            <a:endParaRPr lang="en-US" sz="2800" dirty="0">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54679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571500" y="1143000"/>
            <a:ext cx="8001000" cy="28956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Prophet –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King – 2nd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9107"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23539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algn="just">
              <a:spcBef>
                <a:spcPts val="0"/>
              </a:spcBef>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12</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He, having offered one sacrifice for sins for all time, </a:t>
            </a:r>
            <a:r>
              <a:rPr lang="en-US" sz="3400" cap="small" dirty="0">
                <a:effectLst>
                  <a:outerShdw blurRad="38100" dist="38100" dir="2700000" algn="tl">
                    <a:srgbClr val="000000">
                      <a:alpha val="43137"/>
                    </a:srgbClr>
                  </a:outerShdw>
                </a:effectLst>
                <a:latin typeface="Calibri" panose="020F0502020204030204" pitchFamily="34" charset="0"/>
              </a:rPr>
              <a:t>sat down at the right hand of God</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13</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waiting from that time onward </a:t>
            </a:r>
            <a:r>
              <a:rPr lang="en-US" sz="3400" cap="small" dirty="0">
                <a:effectLst>
                  <a:outerShdw blurRad="38100" dist="38100" dir="2700000" algn="tl">
                    <a:srgbClr val="000000">
                      <a:alpha val="43137"/>
                    </a:srgbClr>
                  </a:outerShdw>
                </a:effectLst>
                <a:latin typeface="Calibri" panose="020F0502020204030204" pitchFamily="34" charset="0"/>
              </a:rPr>
              <a:t>until His enemies be made a footstool for His feet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B6F7790-88FC-4008-BC26-E9D4C4FC16EE}"/>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231505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200400" y="1524000"/>
            <a:ext cx="5454091" cy="351984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“Our Lord is not now on His own throne, the throne of David. He is at the Father’s right hand, on the Father’s throne, and is now the Great High Priest, leading the worship of His saints; and also our Advocate against the enemy. But He is there in an expectant attitude</a:t>
            </a:r>
            <a:r>
              <a:rPr lang="en-US" sz="28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001035FC-58D8-4091-B386-7999120BBF21}"/>
              </a:ext>
            </a:extLst>
          </p:cNvPr>
          <p:cNvPicPr>
            <a:picLocks noChangeAspect="1"/>
          </p:cNvPicPr>
          <p:nvPr/>
        </p:nvPicPr>
        <p:blipFill>
          <a:blip r:embed="rId8"/>
          <a:stretch>
            <a:fillRect/>
          </a:stretch>
        </p:blipFill>
        <p:spPr>
          <a:xfrm>
            <a:off x="597980" y="1724025"/>
            <a:ext cx="2221420" cy="3216086"/>
          </a:xfrm>
          <a:prstGeom prst="rect">
            <a:avLst/>
          </a:prstGeom>
        </p:spPr>
      </p:pic>
      <p:sp>
        <p:nvSpPr>
          <p:cNvPr id="6" name="Rectangle 5">
            <a:extLst>
              <a:ext uri="{FF2B5EF4-FFF2-40B4-BE49-F238E27FC236}">
                <a16:creationId xmlns:a16="http://schemas.microsoft.com/office/drawing/2014/main" id="{8E34A412-55E6-499B-8A4F-546941B7D29B}"/>
              </a:ext>
            </a:extLst>
          </p:cNvPr>
          <p:cNvSpPr/>
          <p:nvPr/>
        </p:nvSpPr>
        <p:spPr>
          <a:xfrm>
            <a:off x="1041900" y="228600"/>
            <a:ext cx="7060200" cy="969496"/>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Newell</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the Revelation (Chicago: Moody, 1935), 82.</a:t>
            </a:r>
          </a:p>
        </p:txBody>
      </p:sp>
    </p:spTree>
    <p:extLst>
      <p:ext uri="{BB962C8B-B14F-4D97-AF65-F5344CB8AC3E}">
        <p14:creationId xmlns:p14="http://schemas.microsoft.com/office/powerpoint/2010/main" val="980114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pic>
        <p:nvPicPr>
          <p:cNvPr id="4" name="Picture 3">
            <a:extLst>
              <a:ext uri="{FF2B5EF4-FFF2-40B4-BE49-F238E27FC236}">
                <a16:creationId xmlns:a16="http://schemas.microsoft.com/office/drawing/2014/main" id="{F42D4E5E-63A3-45BC-9AA1-54D523249069}"/>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21942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A13FC-C69E-498E-8CF5-C673B8DAA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Jesus has entered as a forerunner for us, having become a high priest forever according to the order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Melchizedek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D77C395-154C-4129-8424-6CC84636D6B0}"/>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54142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5075" y="228600"/>
            <a:ext cx="4133850" cy="1066800"/>
          </a:xfrm>
        </p:spPr>
        <p:txBody>
          <a:bodyPr/>
          <a:lstStyle/>
          <a:p>
            <a:pPr algn="ctr">
              <a:spcBef>
                <a:spcPts val="1200"/>
              </a:spcBef>
            </a:pPr>
            <a:r>
              <a:rPr lang="en-US" sz="36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John F. Walvoord, </a:t>
            </a:r>
            <a:r>
              <a:rPr lang="en-US" sz="1800" i="1" dirty="0">
                <a:solidFill>
                  <a:schemeClr val="tx1"/>
                </a:solidFill>
                <a:effectLst>
                  <a:outerShdw blurRad="38100" dist="38100" dir="2700000" algn="tl">
                    <a:srgbClr val="000000">
                      <a:alpha val="43137"/>
                    </a:srgbClr>
                  </a:outerShdw>
                </a:effectLst>
              </a:rPr>
              <a:t>The Millennial Kingdom</a:t>
            </a:r>
            <a:r>
              <a:rPr lang="en-US" sz="1800" dirty="0">
                <a:solidFill>
                  <a:schemeClr val="tx1"/>
                </a:solidFill>
                <a:effectLst>
                  <a:outerShdw blurRad="38100" dist="38100" dir="2700000" algn="tl">
                    <a:srgbClr val="000000">
                      <a:alpha val="43137"/>
                    </a:srgbClr>
                  </a:outerShdw>
                </a:effectLst>
              </a:rPr>
              <a:t> (Findlay, OH: Dunham, 1959), 203.</a:t>
            </a:r>
          </a:p>
        </p:txBody>
      </p:sp>
      <p:sp>
        <p:nvSpPr>
          <p:cNvPr id="16387" name="Rectangle 3"/>
          <p:cNvSpPr>
            <a:spLocks noGrp="1" noChangeArrowheads="1"/>
          </p:cNvSpPr>
          <p:nvPr>
            <p:ph type="body" idx="1"/>
          </p:nvPr>
        </p:nvSpPr>
        <p:spPr>
          <a:xfrm>
            <a:off x="0" y="1524000"/>
            <a:ext cx="9144000" cy="5334000"/>
          </a:xfrm>
        </p:spPr>
        <p:txBody>
          <a:bodyPr/>
          <a:lstStyle/>
          <a:p>
            <a:pPr marL="0" indent="0" algn="just">
              <a:buFontTx/>
              <a:buNone/>
              <a:defRPr/>
            </a:pPr>
            <a:r>
              <a:rPr lang="en-US" sz="2600" b="1"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New Testament has fifty-nine references to David. It also has many references to the present session of Christ. A search of the New Testament reveals that </a:t>
            </a:r>
            <a:r>
              <a:rPr lang="en-US" sz="2600" i="1" dirty="0">
                <a:effectLst>
                  <a:outerShdw blurRad="38100" dist="38100" dir="2700000" algn="tl">
                    <a:srgbClr val="000000">
                      <a:alpha val="43137"/>
                    </a:srgbClr>
                  </a:outerShdw>
                </a:effectLst>
              </a:rPr>
              <a:t>there is not one reference connecting the present session of Christ with the Davidic throne</a:t>
            </a:r>
            <a:r>
              <a:rPr lang="en-US" sz="2600" dirty="0">
                <a:effectLst>
                  <a:outerShdw blurRad="38100" dist="38100" dir="2700000" algn="tl">
                    <a:srgbClr val="000000">
                      <a:alpha val="43137"/>
                    </a:srgbClr>
                  </a:outerShdw>
                </a:effectLst>
              </a:rPr>
              <a:t>. While this argument is, of course, not conclusive, it is almost incredible that in so many references to David and in so frequent reference to the present session of Christ on the Father’s throne there should be not one reference connecting the two in any authoritative way. The New Testament is totally lacking in positive teaching that the throne of the Father in heaven is to be identified with the Davidic throne. The inference is plain that Christ is seated on the Father’s throne, but that this is not at all the same as being seated on the throne of David.”</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253820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916615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131"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629363"/>
          </a:xfrm>
        </p:spPr>
        <p:txBody>
          <a:bodyPr/>
          <a:lstStyle/>
          <a:p>
            <a:pPr marL="0" indent="0" algn="just">
              <a:buFontTx/>
              <a:buNone/>
              <a:defRPr/>
            </a:pP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Amillennialists</a:t>
            </a:r>
            <a:r>
              <a:rPr lang="en-US" sz="2400" dirty="0">
                <a:effectLst>
                  <a:outerShdw blurRad="38100" dist="38100" dir="2700000" algn="tl">
                    <a:srgbClr val="000000">
                      <a:alpha val="43137"/>
                    </a:srgbClr>
                  </a:outerShdw>
                </a:effectLst>
              </a:rPr>
              <a:t> hold that this kingdom was established by Christ at His First Advent and that now the church is that kingdom. They argue that: (a) Christianity, like the growing mountain, began to grow and spread geographically and is still doing so; (b) Christ came in the days of the Roman Empire; (c) the Roman Empire fell into the hands of 10 kingdoms (10 toes); (d) Christ is the chief Cornerstone (Eph. 2:20). </a:t>
            </a:r>
            <a:r>
              <a:rPr lang="en-US" sz="2400" dirty="0" err="1">
                <a:effectLst>
                  <a:outerShdw blurRad="38100" dist="38100" dir="2700000" algn="tl">
                    <a:srgbClr val="000000">
                      <a:alpha val="43137"/>
                    </a:srgbClr>
                  </a:outerShdw>
                </a:effectLst>
              </a:rPr>
              <a:t>Premillenarians</a:t>
            </a:r>
            <a:r>
              <a:rPr lang="en-US" sz="2400" dirty="0">
                <a:effectLst>
                  <a:outerShdw blurRad="38100" dist="38100" dir="2700000" algn="tl">
                    <a:srgbClr val="000000">
                      <a:alpha val="43137"/>
                    </a:srgbClr>
                  </a:outerShdw>
                </a:effectLst>
              </a:rPr>
              <a:t>, however, hold that the kingdom to be established by Christ on earth is yet future. At least six points favor that view: (1) The stone will become a mountain suddenly, not gradually. Christianity did not suddenly fill “the whole earth” (Dan. 2:35) at Christ’s First Advent. (2) Though Christ came in the days of the Roman Empire, He did not destroy it. (3) During Christ’s time on earth the Roman Empire did not have 10 kings at once.”</a:t>
            </a:r>
          </a:p>
        </p:txBody>
      </p:sp>
      <p:pic>
        <p:nvPicPr>
          <p:cNvPr id="2" name="Picture 1">
            <a:extLst>
              <a:ext uri="{FF2B5EF4-FFF2-40B4-BE49-F238E27FC236}">
                <a16:creationId xmlns:a16="http://schemas.microsoft.com/office/drawing/2014/main" id="{E3343DA2-301C-45F7-B60B-E8D9AAC6B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6" name="Rectangle 5">
            <a:extLst>
              <a:ext uri="{FF2B5EF4-FFF2-40B4-BE49-F238E27FC236}">
                <a16:creationId xmlns:a16="http://schemas.microsoft.com/office/drawing/2014/main" id="{EE7029BF-8EAA-4334-9E5B-20D3596C7594}"/>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1924128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334000"/>
          </a:xfrm>
        </p:spPr>
        <p:txBody>
          <a:bodyPr/>
          <a:lstStyle/>
          <a:p>
            <a:pPr marL="0" indent="0" algn="just">
              <a:buFontTx/>
              <a:buNone/>
              <a:defRPr/>
            </a:pPr>
            <a:r>
              <a:rPr lang="en-US" sz="2400" dirty="0">
                <a:effectLst>
                  <a:outerShdw blurRad="38100" dist="38100" dir="2700000" algn="tl">
                    <a:srgbClr val="000000">
                      <a:alpha val="43137"/>
                    </a:srgbClr>
                  </a:outerShdw>
                </a:effectLst>
              </a:rPr>
              <a:t>“Yet Nebuchadnezzar’s statue suggests that when Christ comes to establish His kingdom, 10 rulers will be in existence and will be destroyed by Him. (4) Though Christ is now the chief Cornerstone to the church (Eph. 2:20) and “a stone that causes [unbelievers] to stumble” (1 Peter 2:8), He is not yet a smiting Stone as He will be when He comes again. (5) The Stone (Messiah) will crush and end all the kingdoms of the world. But the church has not and will not conquer the world’s kingdoms. (6) The church is not a kingdom with a political realm, but the future Millennium will be. Thus Nebuchadnezzar’s dream clearly teaches premillennialism, that Christ will return to earth to establish His rule on the earth, thereby subduing all nations. The church is not that kingdom.”</a:t>
            </a:r>
          </a:p>
        </p:txBody>
      </p:sp>
      <p:pic>
        <p:nvPicPr>
          <p:cNvPr id="7" name="Picture 6">
            <a:extLst>
              <a:ext uri="{FF2B5EF4-FFF2-40B4-BE49-F238E27FC236}">
                <a16:creationId xmlns:a16="http://schemas.microsoft.com/office/drawing/2014/main" id="{FAB1C111-6FF6-413D-975F-981A0D814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8" name="Rectangle 7">
            <a:extLst>
              <a:ext uri="{FF2B5EF4-FFF2-40B4-BE49-F238E27FC236}">
                <a16:creationId xmlns:a16="http://schemas.microsoft.com/office/drawing/2014/main" id="{1CF44CA9-6D2C-46DB-890F-A1A6624E2781}"/>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423055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72162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18CA1-EC45-4CC7-9DFD-5D90E965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2644200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3660545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a:t>
            </a:r>
            <a:r>
              <a:rPr lang="en-US" sz="3600" b="1" dirty="0">
                <a:solidFill>
                  <a:srgbClr val="FFFFCC"/>
                </a:solidFill>
                <a:effectLst>
                  <a:outerShdw blurRad="38100" dist="38100" dir="2700000" algn="tl">
                    <a:srgbClr val="000000">
                      <a:alpha val="43137"/>
                    </a:srgbClr>
                  </a:outerShdw>
                </a:effectLst>
              </a:rPr>
              <a:t>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600200"/>
            <a:ext cx="5562600" cy="32004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Ryrie presents a word study from both the biblical and extra-biblical material and concludes “that the mystery of the equality of Jews and Gentiles in the one body of Christ was unknown and unrevealed in the Old Testament.”</a:t>
            </a:r>
            <a:endParaRPr lang="en-US" sz="28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134</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752600"/>
            <a:ext cx="2788699" cy="4232052"/>
          </a:xfrm>
          <a:prstGeom prst="rect">
            <a:avLst/>
          </a:prstGeom>
        </p:spPr>
      </p:pic>
    </p:spTree>
    <p:extLst>
      <p:ext uri="{BB962C8B-B14F-4D97-AF65-F5344CB8AC3E}">
        <p14:creationId xmlns:p14="http://schemas.microsoft.com/office/powerpoint/2010/main" val="2499825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354526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sz="3000" i="1" dirty="0">
                <a:effectLst>
                  <a:outerShdw blurRad="38100" dist="38100" dir="2700000" algn="tl">
                    <a:srgbClr val="000000">
                      <a:alpha val="43137"/>
                    </a:srgbClr>
                  </a:outerShdw>
                </a:effectLst>
              </a:rPr>
              <a:t>parenthetical</a:t>
            </a:r>
            <a:r>
              <a:rPr lang="en-US" sz="3000" dirty="0">
                <a:effectLst>
                  <a:outerShdw blurRad="38100" dist="38100" dir="2700000" algn="tl">
                    <a:srgbClr val="000000">
                      <a:alpha val="43137"/>
                    </a:srgbClr>
                  </a:outerShdw>
                </a:effectLst>
              </a:rPr>
              <a:t>, commonly employed to describe the new age purpose, is inaccurate. A parenthetical portion sustains some direct and indirect relation to that which goes before or that which follows; but the present age-purpose is not thus related and therefore is more properly termed an </a:t>
            </a:r>
            <a:r>
              <a:rPr lang="en-US" sz="3000" b="1" i="1" dirty="0">
                <a:solidFill>
                  <a:srgbClr val="FFFFCC"/>
                </a:solidFill>
                <a:effectLst>
                  <a:outerShdw blurRad="38100" dist="38100" dir="2700000" algn="tl">
                    <a:srgbClr val="000000">
                      <a:alpha val="43137"/>
                    </a:srgbClr>
                  </a:outerShdw>
                </a:effectLst>
              </a:rPr>
              <a:t>intercalation</a:t>
            </a:r>
            <a:r>
              <a:rPr lang="en-US" sz="3000" dirty="0">
                <a:effectLst>
                  <a:outerShdw blurRad="38100" dist="38100" dir="2700000" algn="tl">
                    <a:srgbClr val="000000">
                      <a:alpha val="43137"/>
                    </a:srgbClr>
                  </a:outerShdw>
                </a:effectLst>
              </a:rPr>
              <a:t>. The appropriateness of this word will . .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Rectangle 11">
            <a:extLst>
              <a:ext uri="{FF2B5EF4-FFF2-40B4-BE49-F238E27FC236}">
                <a16:creationId xmlns:a16="http://schemas.microsoft.com/office/drawing/2014/main" id="{03E4F7E3-7C4F-40D5-A2E9-83F82963F977}"/>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545650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067800" cy="3886200"/>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 . .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E917A3D0-B52B-4C8C-8E25-8B0E321AEE2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a:extLst>
              <a:ext uri="{FF2B5EF4-FFF2-40B4-BE49-F238E27FC236}">
                <a16:creationId xmlns:a16="http://schemas.microsoft.com/office/drawing/2014/main" id="{E986DCB5-460C-4D5C-AE96-872965F746CD}"/>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171002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ln>
            <a:solidFill>
              <a:schemeClr val="tx1"/>
            </a:solidFill>
          </a:ln>
        </p:spPr>
      </p:pic>
    </p:spTree>
    <p:extLst>
      <p:ext uri="{BB962C8B-B14F-4D97-AF65-F5344CB8AC3E}">
        <p14:creationId xmlns:p14="http://schemas.microsoft.com/office/powerpoint/2010/main" val="4162594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3053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19755"/>
            <a:ext cx="9144000" cy="4047645"/>
          </a:xfrm>
        </p:spPr>
        <p:txBody>
          <a:bodyPr/>
          <a:lstStyle/>
          <a:p>
            <a:pPr marL="0" indent="0" algn="just" eaLnBrk="1" hangingPunct="1">
              <a:buNone/>
              <a:defRPr/>
            </a:pPr>
            <a:r>
              <a:rPr lang="en-US" sz="2600" dirty="0">
                <a:effectLst>
                  <a:outerShdw blurRad="38100" dist="38100" dir="2700000" algn="tl">
                    <a:srgbClr val="000000">
                      <a:alpha val="43137"/>
                    </a:srgbClr>
                  </a:outerShdw>
                </a:effectLst>
              </a:rPr>
              <a:t>“Although the progressive dispensationalists are careful to express their commitment to a future for ethnic Israel and a future, literal fulfillment of Israel’s covenant promise, these views concerning the inaugural fulfillment of Old Testament promise, especially that of the Davidic covenant, and the redefining of the present form of the church mark an aberration from normative dispensationalism. The consistently held offer, rejection, postponement, and fully future fulfillment of the Davidic kingdom is absent from their teaching.”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026" name="Picture 2" descr="Related image">
            <a:extLst>
              <a:ext uri="{FF2B5EF4-FFF2-40B4-BE49-F238E27FC236}">
                <a16:creationId xmlns:a16="http://schemas.microsoft.com/office/drawing/2014/main" id="{ACCF9764-BA04-411E-B8A4-43656AA57D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1327FBD-C262-4041-AB30-5C07015B9B18}"/>
              </a:ext>
            </a:extLst>
          </p:cNvPr>
          <p:cNvSpPr/>
          <p:nvPr/>
        </p:nvSpPr>
        <p:spPr>
          <a:xfrm>
            <a:off x="750233" y="219555"/>
            <a:ext cx="7643534"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Davidic Kingdom: A Response to Progressive Dispensationalism,” in The Master’s Perspective on Biblical Prophecy, ed. Richard L.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Mayue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Robert L. Thomas, Master’s Perspective Series (Grand Rapids: Kregel, 2002), 54.</a:t>
            </a:r>
          </a:p>
        </p:txBody>
      </p:sp>
    </p:spTree>
    <p:extLst>
      <p:ext uri="{BB962C8B-B14F-4D97-AF65-F5344CB8AC3E}">
        <p14:creationId xmlns:p14="http://schemas.microsoft.com/office/powerpoint/2010/main" val="2013534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354" y="1524000"/>
            <a:ext cx="9139646" cy="5456206"/>
          </a:xfrm>
        </p:spPr>
        <p:txBody>
          <a:bodyPr/>
          <a:lstStyle/>
          <a:p>
            <a:pPr marL="0" indent="0" algn="just" eaLnBrk="1" hangingPunct="1">
              <a:buNone/>
              <a:defRPr/>
            </a:pPr>
            <a:r>
              <a:rPr lang="en-US" sz="2500" dirty="0">
                <a:effectLst>
                  <a:outerShdw blurRad="38100" dist="38100" dir="2700000" algn="tl">
                    <a:srgbClr val="000000">
                      <a:alpha val="43137"/>
                    </a:srgbClr>
                  </a:outerShdw>
                </a:effectLst>
              </a:rPr>
              <a:t>“From the perspective of dispensational tradition, the current landscape of progressive dispensationalists appears to be a different terrain. The view of the offer, rejection, postponement, and fully future fulfillment of the Davidic kingdom and the corollary view of the church as something different and distinct is and has been the consistent view of normative dispensationalism. By viewing the present form of the church as an inaugural stage of the Davidic kingdom with Christ seated on the Davidic throne in heaven, the progressive dispensational position has distanced itself from this distinguishing feature of dispensationalism. </a:t>
            </a:r>
            <a:r>
              <a:rPr lang="en-US" sz="2500" i="1" dirty="0">
                <a:effectLst>
                  <a:outerShdw blurRad="38100" dist="38100" dir="2700000" algn="tl">
                    <a:srgbClr val="000000">
                      <a:alpha val="43137"/>
                    </a:srgbClr>
                  </a:outerShdw>
                </a:effectLst>
              </a:rPr>
              <a:t>The </a:t>
            </a:r>
            <a:r>
              <a:rPr lang="en-US" sz="2500" dirty="0">
                <a:effectLst>
                  <a:outerShdw blurRad="38100" dist="38100" dir="2700000" algn="tl">
                    <a:srgbClr val="000000">
                      <a:alpha val="43137"/>
                    </a:srgbClr>
                  </a:outerShdw>
                </a:effectLst>
              </a:rPr>
              <a:t>distinguishing feature of dispensationalism, i.e., the consistent distinction between Israel and the church, is all but absent. Consequently, the legitimacy of calling PD part of the dispensational tradition is questionable.”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Related image">
            <a:extLst>
              <a:ext uri="{FF2B5EF4-FFF2-40B4-BE49-F238E27FC236}">
                <a16:creationId xmlns:a16="http://schemas.microsoft.com/office/drawing/2014/main" id="{DB2021E7-97B5-4301-B354-B8E048724C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43055C5-5D32-4E4B-B7DC-3B49692E1A21}"/>
              </a:ext>
            </a:extLst>
          </p:cNvPr>
          <p:cNvSpPr/>
          <p:nvPr/>
        </p:nvSpPr>
        <p:spPr>
          <a:xfrm>
            <a:off x="1588433" y="228600"/>
            <a:ext cx="596713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Kingdom: A Response to Progressive Dispensationalism,” The Master’s Seminary Journal 7 (Fall 1996): 238.</a:t>
            </a:r>
          </a:p>
        </p:txBody>
      </p:sp>
    </p:spTree>
    <p:extLst>
      <p:ext uri="{BB962C8B-B14F-4D97-AF65-F5344CB8AC3E}">
        <p14:creationId xmlns:p14="http://schemas.microsoft.com/office/powerpoint/2010/main" val="3038158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1371601"/>
            <a:ext cx="9144000" cy="26670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Many who are classic dispensationalists—and even those who are not dispensationalists at all—question why those who no longer believe in the foundational essentials of dispensationalism still want to be part of the dispensationalism family. This is truly something not yet revealed</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211.</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50216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371600"/>
            <a:ext cx="9144000" cy="27432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“The term used by those who still wish to be called dispensationalists but who do not believe some of the basic essentials of dispensationalism. They do not believe God has a program for Israel and one for the church. They believe that Christ is presently on the throne of David in heaven and the Davidic kingdom is being fulfilled now in part.”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233.</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D407D8B9-6685-41A1-9DD6-2E63AC86DCDD}"/>
              </a:ext>
            </a:extLst>
          </p:cNvPr>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pic>
        <p:nvPicPr>
          <p:cNvPr id="9" name="Picture 8">
            <a:extLst>
              <a:ext uri="{FF2B5EF4-FFF2-40B4-BE49-F238E27FC236}">
                <a16:creationId xmlns:a16="http://schemas.microsoft.com/office/drawing/2014/main" id="{E46F388D-AF99-4020-8370-0E35865A1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60497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200"/>
            <a:ext cx="9135533" cy="4807084"/>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“Progressives are very set on finding various periods within the history of dispensationalism where there have been changes made or developments. They like to talk about the initial period. They like to talk about the classical period and the essentialist or revised period. I personally do not wish to get involved in that kind of breakdown of category. I do not think that is genuine at all. I think that this is an attempt to pave the way for their defense of their own system. What they’re really wanting to say is that since dispensationalism has changed from year to year or decade to decade, why get so excited about this new change that we are introducing?”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4" descr="http://t1.gstatic.com/images?q=tbn:ANd9GcRVEkk3EF6aIGxY0Yz0z_uevMi3B1FPvrIm0btZT0dvwfQOys6K">
            <a:extLst>
              <a:ext uri="{FF2B5EF4-FFF2-40B4-BE49-F238E27FC236}">
                <a16:creationId xmlns:a16="http://schemas.microsoft.com/office/drawing/2014/main" id="{866AA2AB-AD02-4CCB-9F85-02C8213F56F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E2DAF236-C6DB-407A-9EB0-3822F5CC9DFF}"/>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308021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“Our change is just like the other changes. Dispensationalism has always had various people believing certain things about it within dispensationalism. There has been change; therefore, this is just another one of those changes. However, I do not believe the changes are the same at all. To be sure, dispensationalists have always differed, Dr. Walvoord differs at points with Dr. Chafer, Dr. Chafer differs at points with Dr. Ryrie, Dr. Ryrie with Dr. Pentecost, but the core beliefs of dispensationalism </a:t>
            </a:r>
            <a:r>
              <a:rPr lang="en-US" sz="2800" i="1" dirty="0">
                <a:effectLst>
                  <a:outerShdw blurRad="38100" dist="38100" dir="2700000" algn="tl">
                    <a:srgbClr val="000000">
                      <a:alpha val="43137"/>
                    </a:srgbClr>
                  </a:outerShdw>
                </a:effectLst>
              </a:rPr>
              <a:t>have not changed since Darby</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D8B1830-55AD-47C2-B9EC-C0A9C890E54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1F1C9768-B468-4F54-AA18-9AFADB5299B1}"/>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770308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“The core beliefs involved are what Ryrie calls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which simply means the most essential, bedrock, bases for dispensationalism. First, Ryrie proposed that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the least common denominator, the most basic beliefs, involve distinction between God’s program with Israel and His program with the Church. The first distinction is one part of the sine qua non. A second would be that the view of the distinction between those two programs is based on a literal hermeneutic consistently applied to Scripture.”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BA3F4CD4-AACA-4C49-9B11-A94435CDF5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EFBC8DB7-5148-4740-9692-42D8528A92EC}"/>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99578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8" y="1600200"/>
            <a:ext cx="9152467" cy="4404502"/>
          </a:xfrm>
        </p:spPr>
        <p:txBody>
          <a:bodyPr/>
          <a:lstStyle/>
          <a:p>
            <a:pPr marL="0" indent="0" algn="just">
              <a:buNone/>
            </a:pPr>
            <a:r>
              <a:rPr lang="en-US" sz="2800" dirty="0">
                <a:effectLst>
                  <a:outerShdw blurRad="38100" dist="38100" dir="2700000" algn="tl">
                    <a:srgbClr val="000000">
                      <a:alpha val="43137"/>
                    </a:srgbClr>
                  </a:outerShdw>
                </a:effectLst>
              </a:rPr>
              <a:t>“The third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is that God has introduced these various economies—dispensations—in the history of time so as to bring the most glory to Himself. God’s major purpose in the world as He implements His sovereign plan is to bring glory to Himself. Certainly, there are other purposes but dispensationalists have always believed the overriding one is for God to bring glory to Himself. In progressive dispensationalism all three of these basic essentials, which Ryrie pointed out and that have been believed from the beginning of the dispensational emphasis, have been rejected.”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64A98E9C-7AA7-4590-A284-46C194E0676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6E797B38-9761-44BC-87BE-BF6AB76B36AE}"/>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563198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404503"/>
          </a:xfrm>
        </p:spPr>
        <p:txBody>
          <a:bodyPr/>
          <a:lstStyle/>
          <a:p>
            <a:pPr marL="0" indent="0" algn="just">
              <a:buNone/>
            </a:pPr>
            <a:r>
              <a:rPr lang="en-US" sz="2800" dirty="0">
                <a:effectLst/>
              </a:rPr>
              <a:t>“At least two of them, have been categorically rejected. Namely, a distinction between God’s program for Israel and the Church has been blurred, and the concept of a literal, consistent, interpretation has been replaced by a complementary hermeneutic. The third has been rejected, the glory of God as the primary purpose of God. It has been replaced by a Christological salvific purpose. The salvation of sinners has been the primary purpose of God, progressives say. So it is a salvific purpose rather than a doxological, glory to God purpose that includes salvation.”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D1300A8E-D216-4879-B477-A579712464F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74D6C31F-07F3-4848-8944-767835947C3A}"/>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80717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694206"/>
          </a:xfrm>
        </p:spPr>
        <p:txBody>
          <a:bodyPr/>
          <a:lstStyle/>
          <a:p>
            <a:pPr marL="0" indent="0" algn="just">
              <a:buNone/>
            </a:pPr>
            <a:r>
              <a:rPr lang="en-US" sz="2800" dirty="0">
                <a:effectLst>
                  <a:outerShdw blurRad="38100" dist="38100" dir="2700000" algn="tl">
                    <a:srgbClr val="000000">
                      <a:alpha val="43137"/>
                    </a:srgbClr>
                  </a:outerShdw>
                </a:effectLst>
              </a:rPr>
              <a:t>“I think that progressive dispensationalists have made this classification of initial, classical, and essential in order to simply argue that there have been these spurts of growth, development, and change; therefore, their view is just another one. I want to categorically reject that thesis because I think there is a world of difference between various differences within the system and altering the foundation of the system. I liken the three essentials, or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as the foundation upon which dispensationalism rests. You can’t be a dispensationalist without these essentials, in my opinion.”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0E878DF2-9296-4543-A06D-83F1E42BC8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49E328CD-57EA-4A17-B092-9B038BD6EAD8}"/>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191817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800" dirty="0">
                <a:effectLst>
                  <a:outerShdw blurRad="38100" dist="38100" dir="2700000" algn="tl">
                    <a:srgbClr val="000000">
                      <a:alpha val="43137"/>
                    </a:srgbClr>
                  </a:outerShdw>
                </a:effectLst>
              </a:rPr>
              <a:t>“The other changes, the differences between how to interpret the New Covenant, for example, and whether or not the Tribulation is another dispensation or a thousand other things such as that, I liken to moving furniture around a room. It doesn’t affect the system. In fact, it’s healthy to have differences as to where this piece of furniture belongs and that one, and you may get tired of it being this way, so you shift it. That doesn’t affect the structure of the house. But the dispensational house is built upon the foundation of the three essentials I just named, and progressive dispensationalism is attacking these essentials.”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F0C18DB7-84B3-4F65-B11B-09651166E3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03B0F2B1-854D-4A01-A544-40470566ED05}"/>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6928386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700" dirty="0">
                <a:effectLst/>
              </a:rPr>
              <a:t>“That is a world of difference between any change, any development that has ever taken place since Darby. So, it’s not fair, it’s a misrepresentation to say that here’s another development just like all the other ones. No, it </a:t>
            </a:r>
            <a:r>
              <a:rPr lang="en-US" sz="2700" b="1" i="1" dirty="0">
                <a:effectLst/>
              </a:rPr>
              <a:t>is not</a:t>
            </a:r>
            <a:r>
              <a:rPr lang="en-US" sz="2700" dirty="0">
                <a:effectLst/>
              </a:rPr>
              <a:t> like all the other ones. It is </a:t>
            </a:r>
            <a:r>
              <a:rPr lang="en-US" sz="2700" b="1" i="1" u="sng" dirty="0">
                <a:solidFill>
                  <a:srgbClr val="FFFFCC"/>
                </a:solidFill>
                <a:effectLst/>
              </a:rPr>
              <a:t>drastically different</a:t>
            </a:r>
            <a:r>
              <a:rPr lang="en-US" sz="2700" dirty="0">
                <a:solidFill>
                  <a:srgbClr val="FFFFCC"/>
                </a:solidFill>
                <a:effectLst/>
              </a:rPr>
              <a:t> </a:t>
            </a:r>
            <a:r>
              <a:rPr lang="en-US" sz="2700" dirty="0">
                <a:effectLst/>
              </a:rPr>
              <a:t>from all the other ones because it attacks the foundation upon which the system has been built. That is different from moving the furniture around to different places in the dispensational house, or to carry it through more literally the household, the economy, the stewardship. . . . I am not manufacturing these doctrines. These are the core beliefs of progressive dispensationalism and are at great variance with normative dispensationalism.”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6370F13-AA6A-470F-AED9-BC0122154CD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3B17536E-5DE8-4003-A8D5-CC8DD1540766}"/>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139776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4618675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574291200"/>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Biblical </a:t>
                      </a:r>
                    </a:p>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Place: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Earth</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Heaven</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Israel</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Gentile Church</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Converted</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Unconverted</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22786</TotalTime>
  <Words>5958</Words>
  <Application>Microsoft Office PowerPoint</Application>
  <PresentationFormat>On-screen Show (4:3)</PresentationFormat>
  <Paragraphs>360</Paragraphs>
  <Slides>87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Azure</vt:lpstr>
      <vt:lpstr>PowerPoint Presentation</vt:lpstr>
      <vt:lpstr>The Coming Kingdom Chapter 17</vt:lpstr>
      <vt:lpstr>Kingdom Study Outline</vt:lpstr>
      <vt:lpstr>Response to Kingdom Now Problem Passages</vt:lpstr>
      <vt:lpstr>2. Is Jesus Now Reigning from David’s Throne?  (Acts 2)</vt:lpstr>
      <vt:lpstr>2. Is Jesus Now Reigning from David’s Throne?  (Acts 2)</vt:lpstr>
      <vt:lpstr>PowerPoint Presentation</vt:lpstr>
      <vt:lpstr>2. Is Jesus Now Reigning from David’s Throne?  (Acts 2)</vt:lpstr>
      <vt:lpstr>PowerPoint Presentation</vt:lpstr>
      <vt:lpstr>2. 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 Craven “Excursus on the Basileia,” in Revelation of John, J. P. Lange (New York: Scribner, 1874), 97.</vt:lpstr>
      <vt:lpstr>E.R. Craven “Excursus on the Basileia,” in Revelation of John, J. P. Lange (New York: Scribner, 1874), 97.</vt:lpstr>
      <vt:lpstr>E.R. Craven “Excursus on the Basileia,” in Revelation of John, J. P. Lange (New York: Scribner, 1874), 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Stanley D. Toussaint “Israel and the Church of a Traditional Dispensationalist,” in Three Central Issues in Contemporary Dispensationalism, ed. Herbert W. Bateman (Grand Rapids: Kregel, 1999), 242.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PowerPoint Presentation</vt:lpstr>
      <vt:lpstr>PowerPoint Presentation</vt:lpstr>
      <vt:lpstr>PowerPoint Presentation</vt:lpstr>
      <vt:lpstr>PowerPoint Presentation</vt:lpstr>
      <vt:lpstr>John F. Walvoord John F. Walvoord, The Millennial Kingdom (Findlay, OH: Dunham, 1959), 203.</vt:lpstr>
      <vt:lpstr>2. Is Jesus Now Reigning from David’s Throne?  (Acts 2)</vt:lpstr>
      <vt:lpstr>PowerPoint Presentation</vt:lpstr>
      <vt:lpstr>CHART1</vt:lpstr>
      <vt:lpstr>PowerPoint Presentation</vt:lpstr>
      <vt:lpstr>PowerPoint Presentation</vt:lpstr>
      <vt:lpstr>2. Is Jesus Now Reigning from David’s Throne?  (Acts 2)</vt:lpstr>
      <vt:lpstr>PowerPoint Presentation</vt:lpstr>
      <vt:lpstr>PowerPoint Presentation</vt:lpstr>
      <vt:lpstr>PowerPoint Presentation</vt:lpstr>
      <vt:lpstr>“Mystery” Defined</vt:lpstr>
      <vt:lpstr>PowerPoint Presentation</vt:lpstr>
      <vt:lpstr>2. Is Jesus Now Reigning from David’s Throne?  (Acts 2)</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PowerPoint Presentation</vt:lpstr>
      <vt:lpstr>Is Jesus Now Reigning on David’s Throne?</vt:lpstr>
      <vt:lpstr>Is 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2646</cp:revision>
  <cp:lastPrinted>2018-10-24T20:34:06Z</cp:lastPrinted>
  <dcterms:created xsi:type="dcterms:W3CDTF">2009-03-17T12:21:13Z</dcterms:created>
  <dcterms:modified xsi:type="dcterms:W3CDTF">2019-01-09T18:13:02Z</dcterms:modified>
</cp:coreProperties>
</file>