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1"/>
  </p:notesMasterIdLst>
  <p:handoutMasterIdLst>
    <p:handoutMasterId r:id="rId62"/>
  </p:handoutMasterIdLst>
  <p:sldIdLst>
    <p:sldId id="256" r:id="rId2"/>
    <p:sldId id="372" r:id="rId3"/>
    <p:sldId id="4737" r:id="rId4"/>
    <p:sldId id="4764" r:id="rId5"/>
    <p:sldId id="4772" r:id="rId6"/>
    <p:sldId id="4773" r:id="rId7"/>
    <p:sldId id="4774" r:id="rId8"/>
    <p:sldId id="4783" r:id="rId9"/>
    <p:sldId id="357" r:id="rId10"/>
    <p:sldId id="276" r:id="rId11"/>
    <p:sldId id="4813" r:id="rId12"/>
    <p:sldId id="4837" r:id="rId13"/>
    <p:sldId id="4838" r:id="rId14"/>
    <p:sldId id="2931" r:id="rId15"/>
    <p:sldId id="4775" r:id="rId16"/>
    <p:sldId id="4872" r:id="rId17"/>
    <p:sldId id="4828" r:id="rId18"/>
    <p:sldId id="4873" r:id="rId19"/>
    <p:sldId id="4829" r:id="rId20"/>
    <p:sldId id="427" r:id="rId21"/>
    <p:sldId id="424" r:id="rId22"/>
    <p:sldId id="425" r:id="rId23"/>
    <p:sldId id="426" r:id="rId24"/>
    <p:sldId id="4874" r:id="rId25"/>
    <p:sldId id="4830" r:id="rId26"/>
    <p:sldId id="4875" r:id="rId27"/>
    <p:sldId id="277" r:id="rId28"/>
    <p:sldId id="4815" r:id="rId29"/>
    <p:sldId id="4876" r:id="rId30"/>
    <p:sldId id="1727" r:id="rId31"/>
    <p:sldId id="287" r:id="rId32"/>
    <p:sldId id="4839" r:id="rId33"/>
    <p:sldId id="3611" r:id="rId34"/>
    <p:sldId id="3612" r:id="rId35"/>
    <p:sldId id="4877" r:id="rId36"/>
    <p:sldId id="318" r:id="rId37"/>
    <p:sldId id="325" r:id="rId38"/>
    <p:sldId id="326" r:id="rId39"/>
    <p:sldId id="265" r:id="rId40"/>
    <p:sldId id="4878" r:id="rId41"/>
    <p:sldId id="4879" r:id="rId42"/>
    <p:sldId id="2356" r:id="rId43"/>
    <p:sldId id="1232" r:id="rId44"/>
    <p:sldId id="4880" r:id="rId45"/>
    <p:sldId id="1307" r:id="rId46"/>
    <p:sldId id="4870" r:id="rId47"/>
    <p:sldId id="4881" r:id="rId48"/>
    <p:sldId id="4882" r:id="rId49"/>
    <p:sldId id="4883" r:id="rId50"/>
    <p:sldId id="4884" r:id="rId51"/>
    <p:sldId id="4885" r:id="rId52"/>
    <p:sldId id="4886" r:id="rId53"/>
    <p:sldId id="4871" r:id="rId54"/>
    <p:sldId id="4887" r:id="rId55"/>
    <p:sldId id="856" r:id="rId56"/>
    <p:sldId id="356" r:id="rId57"/>
    <p:sldId id="4836" r:id="rId58"/>
    <p:sldId id="4888" r:id="rId59"/>
    <p:sldId id="4814" r:id="rId60"/>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00CC"/>
    <a:srgbClr val="000066"/>
    <a:srgbClr val="990000"/>
    <a:srgbClr val="006600"/>
    <a:srgbClr val="66FF99"/>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824" autoAdjust="0"/>
  </p:normalViewPr>
  <p:slideViewPr>
    <p:cSldViewPr>
      <p:cViewPr varScale="1">
        <p:scale>
          <a:sx n="105" d="100"/>
          <a:sy n="105" d="100"/>
        </p:scale>
        <p:origin x="16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Dr. Andy Woods - Ecclesiology</a:t>
            </a:r>
            <a:endParaRPr lang="en-US" dirty="0">
              <a:latin typeface="Calibri" panose="020F0502020204030204" pitchFamily="34" charset="0"/>
            </a:endParaRPr>
          </a:p>
        </p:txBody>
      </p:sp>
      <p:sp>
        <p:nvSpPr>
          <p:cNvPr id="25603" name="Rectangle 3"/>
          <p:cNvSpPr>
            <a:spLocks noGrp="1" noChangeArrowheads="1"/>
          </p:cNvSpPr>
          <p:nvPr>
            <p:ph type="dt" sz="quarter" idx="1"/>
          </p:nvPr>
        </p:nvSpPr>
        <p:spPr bwMode="auto">
          <a:xfrm>
            <a:off x="4144618" y="0"/>
            <a:ext cx="3170583" cy="480388"/>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6510" eaLnBrk="1" hangingPunct="1">
              <a:defRPr sz="1200">
                <a:latin typeface="Times New Roman" charset="0"/>
              </a:defRPr>
            </a:lvl1pPr>
          </a:lstStyle>
          <a:p>
            <a:pPr>
              <a:defRPr/>
            </a:pPr>
            <a:r>
              <a:rPr lang="en-US">
                <a:latin typeface="Calibri" panose="020F0502020204030204" pitchFamily="34" charset="0"/>
              </a:rPr>
              <a:t>1/6/2019</a:t>
            </a:r>
            <a:endParaRPr lang="en-US" dirty="0">
              <a:latin typeface="Calibri" panose="020F0502020204030204" pitchFamily="34" charset="0"/>
            </a:endParaRPr>
          </a:p>
        </p:txBody>
      </p:sp>
      <p:sp>
        <p:nvSpPr>
          <p:cNvPr id="25604" name="Rectangle 4"/>
          <p:cNvSpPr>
            <a:spLocks noGrp="1" noChangeArrowheads="1"/>
          </p:cNvSpPr>
          <p:nvPr>
            <p:ph type="ftr" sz="quarter" idx="2"/>
          </p:nvPr>
        </p:nvSpPr>
        <p:spPr bwMode="auto">
          <a:xfrm>
            <a:off x="0"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defTabSz="966510" eaLnBrk="1" hangingPunct="1">
              <a:defRPr sz="1200">
                <a:latin typeface="Times New Roman" charset="0"/>
              </a:defRPr>
            </a:lvl1pPr>
          </a:lstStyle>
          <a:p>
            <a:pPr>
              <a:defRPr/>
            </a:pPr>
            <a:r>
              <a:rPr lang="en-US">
                <a:latin typeface="Calibri" panose="020F0502020204030204" pitchFamily="34" charset="0"/>
              </a:rPr>
              <a:t>Sugar Land Bible Church</a:t>
            </a:r>
            <a:endParaRPr lang="en-US" dirty="0">
              <a:latin typeface="Calibri" panose="020F0502020204030204" pitchFamily="34" charset="0"/>
            </a:endParaRPr>
          </a:p>
        </p:txBody>
      </p:sp>
      <p:sp>
        <p:nvSpPr>
          <p:cNvPr id="25605" name="Rectangle 5"/>
          <p:cNvSpPr>
            <a:spLocks noGrp="1" noChangeArrowheads="1"/>
          </p:cNvSpPr>
          <p:nvPr>
            <p:ph type="sldNum" sz="quarter" idx="3"/>
          </p:nvPr>
        </p:nvSpPr>
        <p:spPr bwMode="auto">
          <a:xfrm>
            <a:off x="4144618" y="9120814"/>
            <a:ext cx="3170583" cy="480387"/>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6510" eaLnBrk="1" hangingPunct="1">
              <a:defRPr sz="1200" smtClean="0"/>
            </a:lvl1pPr>
          </a:lstStyle>
          <a:p>
            <a:pPr>
              <a:defRPr/>
            </a:pPr>
            <a:fld id="{64D9FA50-B652-4374-A60C-942D4D86F55D}"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1-19T16:48:20.075"/>
    </inkml:context>
    <inkml:brush xml:id="br0">
      <inkml:brushProperty name="width" value="0.0265" units="cm"/>
      <inkml:brushProperty name="height" value="0.0265" units="cm"/>
    </inkml:brush>
  </inkml:definitions>
  <inkml:trace contextRef="#ctx0" brushRef="#br0">17 0 2688,'-17'0'1056,"17"0"-576,0 34-512,0-18 224</inkml:trace>
  <inkml:trace contextRef="#ctx0" brushRef="#br0" timeOffset="90.021">1 51 4000,'0'0'-576,"0"0"288,0 0 128,0 0 192,0 0 64,0 0-32,0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40" tIns="47420" rIns="94840" bIns="47420" rtlCol="0"/>
          <a:lstStyle>
            <a:lvl1pPr algn="l" eaLnBrk="1" hangingPunct="1">
              <a:defRPr sz="1200">
                <a:latin typeface="Calibri" panose="020F0502020204030204" pitchFamily="34" charset="0"/>
              </a:defRPr>
            </a:lvl1pPr>
          </a:lstStyle>
          <a:p>
            <a:pPr>
              <a:defRPr/>
            </a:pPr>
            <a:r>
              <a:rPr lang="en-US"/>
              <a:t>Dr. Andy Woods - Ecclesiology</a:t>
            </a:r>
            <a:endParaRPr lang="en-US" dirty="0"/>
          </a:p>
        </p:txBody>
      </p:sp>
      <p:sp>
        <p:nvSpPr>
          <p:cNvPr id="3" name="Date Placeholder 2"/>
          <p:cNvSpPr>
            <a:spLocks noGrp="1"/>
          </p:cNvSpPr>
          <p:nvPr>
            <p:ph type="dt" idx="1"/>
          </p:nvPr>
        </p:nvSpPr>
        <p:spPr>
          <a:xfrm>
            <a:off x="4142962" y="0"/>
            <a:ext cx="3170583" cy="480388"/>
          </a:xfrm>
          <a:prstGeom prst="rect">
            <a:avLst/>
          </a:prstGeom>
        </p:spPr>
        <p:txBody>
          <a:bodyPr vert="horz" lIns="94840" tIns="47420" rIns="94840" bIns="47420" rtlCol="0"/>
          <a:lstStyle>
            <a:lvl1pPr algn="r" eaLnBrk="1" hangingPunct="1">
              <a:defRPr sz="1200">
                <a:latin typeface="Calibri" panose="020F0502020204030204" pitchFamily="34" charset="0"/>
              </a:defRPr>
            </a:lvl1pPr>
          </a:lstStyle>
          <a:p>
            <a:pPr>
              <a:defRPr/>
            </a:pPr>
            <a:r>
              <a:rPr lang="en-US"/>
              <a:t>1/6/2019</a:t>
            </a:r>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40" tIns="47420" rIns="94840" bIns="47420" rtlCol="0" anchor="ctr"/>
          <a:lstStyle/>
          <a:p>
            <a:pPr lvl="0"/>
            <a:endParaRPr lang="en-US" noProof="0"/>
          </a:p>
        </p:txBody>
      </p:sp>
      <p:sp>
        <p:nvSpPr>
          <p:cNvPr id="5" name="Notes Placeholder 4"/>
          <p:cNvSpPr>
            <a:spLocks noGrp="1"/>
          </p:cNvSpPr>
          <p:nvPr>
            <p:ph type="body" sz="quarter" idx="3"/>
          </p:nvPr>
        </p:nvSpPr>
        <p:spPr>
          <a:xfrm>
            <a:off x="732183" y="4561227"/>
            <a:ext cx="5850835" cy="4320213"/>
          </a:xfrm>
          <a:prstGeom prst="rect">
            <a:avLst/>
          </a:prstGeom>
        </p:spPr>
        <p:txBody>
          <a:bodyPr vert="horz" lIns="94840" tIns="47420" rIns="94840" bIns="474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173"/>
            <a:ext cx="3170583" cy="480388"/>
          </a:xfrm>
          <a:prstGeom prst="rect">
            <a:avLst/>
          </a:prstGeom>
        </p:spPr>
        <p:txBody>
          <a:bodyPr vert="horz" lIns="94840" tIns="47420" rIns="94840" bIns="47420" rtlCol="0" anchor="b"/>
          <a:lstStyle>
            <a:lvl1pPr algn="l" eaLnBrk="1" hangingPunct="1">
              <a:defRPr sz="1200">
                <a:latin typeface="Calibri" panose="020F0502020204030204" pitchFamily="34" charset="0"/>
              </a:defRPr>
            </a:lvl1pPr>
          </a:lstStyle>
          <a:p>
            <a:pPr>
              <a:defRPr/>
            </a:pPr>
            <a:r>
              <a:rPr lang="en-US"/>
              <a:t>Sugar Land Bible Church</a:t>
            </a:r>
            <a:endParaRPr lang="en-US" dirty="0"/>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wrap="square" lIns="94840" tIns="47420" rIns="94840" bIns="474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2EE12E10-4977-4B34-9E69-F74DF60D6BD7}"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sldNum="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846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846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45D4CAFE-C319-4571-8217-AC672F7692FF}" type="slidenum">
              <a:rPr lang="en-US" altLang="en-US"/>
              <a:pPr>
                <a:defRPr/>
              </a:pPr>
              <a:t>‹#›</a:t>
            </a:fld>
            <a:endParaRPr lang="en-US" altLang="en-US"/>
          </a:p>
        </p:txBody>
      </p:sp>
    </p:spTree>
    <p:extLst>
      <p:ext uri="{BB962C8B-B14F-4D97-AF65-F5344CB8AC3E}">
        <p14:creationId xmlns:p14="http://schemas.microsoft.com/office/powerpoint/2010/main" val="9878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C0876B10-3D84-4311-8447-02D560279475}" type="slidenum">
              <a:rPr lang="en-US" altLang="en-US"/>
              <a:pPr>
                <a:defRPr/>
              </a:pPr>
              <a:t>‹#›</a:t>
            </a:fld>
            <a:endParaRPr lang="en-US" altLang="en-US"/>
          </a:p>
        </p:txBody>
      </p:sp>
    </p:spTree>
    <p:extLst>
      <p:ext uri="{BB962C8B-B14F-4D97-AF65-F5344CB8AC3E}">
        <p14:creationId xmlns:p14="http://schemas.microsoft.com/office/powerpoint/2010/main" val="254181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8D6343EB-E510-474F-81AE-1CC688088EE5}" type="slidenum">
              <a:rPr lang="en-US" altLang="en-US"/>
              <a:pPr>
                <a:defRPr/>
              </a:pPr>
              <a:t>‹#›</a:t>
            </a:fld>
            <a:endParaRPr lang="en-US" altLang="en-US"/>
          </a:p>
        </p:txBody>
      </p:sp>
    </p:spTree>
    <p:extLst>
      <p:ext uri="{BB962C8B-B14F-4D97-AF65-F5344CB8AC3E}">
        <p14:creationId xmlns:p14="http://schemas.microsoft.com/office/powerpoint/2010/main" val="971881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1969174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837715"/>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endParaRPr>
          </a:p>
        </p:txBody>
      </p:sp>
    </p:spTree>
    <p:extLst>
      <p:ext uri="{BB962C8B-B14F-4D97-AF65-F5344CB8AC3E}">
        <p14:creationId xmlns:p14="http://schemas.microsoft.com/office/powerpoint/2010/main" val="428272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A60F24F6-3D46-4411-917A-59364F9CF2A7}" type="slidenum">
              <a:rPr lang="en-US" altLang="en-US"/>
              <a:pPr>
                <a:defRPr/>
              </a:pPr>
              <a:t>‹#›</a:t>
            </a:fld>
            <a:endParaRPr lang="en-US" altLang="en-US"/>
          </a:p>
        </p:txBody>
      </p:sp>
    </p:spTree>
    <p:extLst>
      <p:ext uri="{BB962C8B-B14F-4D97-AF65-F5344CB8AC3E}">
        <p14:creationId xmlns:p14="http://schemas.microsoft.com/office/powerpoint/2010/main" val="66505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53F88F1C-F52B-4866-9B19-20E62C6DC28C}" type="slidenum">
              <a:rPr lang="en-US" altLang="en-US"/>
              <a:pPr>
                <a:defRPr/>
              </a:pPr>
              <a:t>‹#›</a:t>
            </a:fld>
            <a:endParaRPr lang="en-US" altLang="en-US"/>
          </a:p>
        </p:txBody>
      </p:sp>
    </p:spTree>
    <p:extLst>
      <p:ext uri="{BB962C8B-B14F-4D97-AF65-F5344CB8AC3E}">
        <p14:creationId xmlns:p14="http://schemas.microsoft.com/office/powerpoint/2010/main" val="86658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1834585D-10B2-47BE-B30E-3840132CB95F}" type="slidenum">
              <a:rPr lang="en-US" altLang="en-US"/>
              <a:pPr>
                <a:defRPr/>
              </a:pPr>
              <a:t>‹#›</a:t>
            </a:fld>
            <a:endParaRPr lang="en-US" altLang="en-US"/>
          </a:p>
        </p:txBody>
      </p:sp>
    </p:spTree>
    <p:extLst>
      <p:ext uri="{BB962C8B-B14F-4D97-AF65-F5344CB8AC3E}">
        <p14:creationId xmlns:p14="http://schemas.microsoft.com/office/powerpoint/2010/main" val="715822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9"/>
          <p:cNvSpPr>
            <a:spLocks noGrp="1" noChangeArrowheads="1"/>
          </p:cNvSpPr>
          <p:nvPr>
            <p:ph type="dt" sz="half" idx="10"/>
          </p:nvPr>
        </p:nvSpPr>
        <p:spPr/>
        <p:txBody>
          <a:bodyPr/>
          <a:lstStyle>
            <a:lvl1pPr>
              <a:defRPr/>
            </a:lvl1pPr>
          </a:lstStyle>
          <a:p>
            <a:pPr>
              <a:defRPr/>
            </a:pPr>
            <a:endParaRPr lang="en-US"/>
          </a:p>
        </p:txBody>
      </p:sp>
      <p:sp>
        <p:nvSpPr>
          <p:cNvPr id="8" name="Rectangle 1060"/>
          <p:cNvSpPr>
            <a:spLocks noGrp="1" noChangeArrowheads="1"/>
          </p:cNvSpPr>
          <p:nvPr>
            <p:ph type="ftr" sz="quarter" idx="11"/>
          </p:nvPr>
        </p:nvSpPr>
        <p:spPr/>
        <p:txBody>
          <a:bodyPr/>
          <a:lstStyle>
            <a:lvl1pPr>
              <a:defRPr/>
            </a:lvl1pPr>
          </a:lstStyle>
          <a:p>
            <a:pPr>
              <a:defRPr/>
            </a:pPr>
            <a:endParaRPr lang="en-US"/>
          </a:p>
        </p:txBody>
      </p:sp>
      <p:sp>
        <p:nvSpPr>
          <p:cNvPr id="9" name="Rectangle 1061"/>
          <p:cNvSpPr>
            <a:spLocks noGrp="1" noChangeArrowheads="1"/>
          </p:cNvSpPr>
          <p:nvPr>
            <p:ph type="sldNum" sz="quarter" idx="12"/>
          </p:nvPr>
        </p:nvSpPr>
        <p:spPr/>
        <p:txBody>
          <a:bodyPr/>
          <a:lstStyle>
            <a:lvl1pPr>
              <a:defRPr smtClean="0"/>
            </a:lvl1pPr>
          </a:lstStyle>
          <a:p>
            <a:pPr>
              <a:defRPr/>
            </a:pPr>
            <a:fld id="{71C7DA9A-C91F-4D7C-9543-1232334F43DC}" type="slidenum">
              <a:rPr lang="en-US" altLang="en-US"/>
              <a:pPr>
                <a:defRPr/>
              </a:pPr>
              <a:t>‹#›</a:t>
            </a:fld>
            <a:endParaRPr lang="en-US" altLang="en-US"/>
          </a:p>
        </p:txBody>
      </p:sp>
    </p:spTree>
    <p:extLst>
      <p:ext uri="{BB962C8B-B14F-4D97-AF65-F5344CB8AC3E}">
        <p14:creationId xmlns:p14="http://schemas.microsoft.com/office/powerpoint/2010/main" val="389128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59"/>
          <p:cNvSpPr>
            <a:spLocks noGrp="1" noChangeArrowheads="1"/>
          </p:cNvSpPr>
          <p:nvPr>
            <p:ph type="dt" sz="half" idx="10"/>
          </p:nvPr>
        </p:nvSpPr>
        <p:spPr/>
        <p:txBody>
          <a:bodyPr/>
          <a:lstStyle>
            <a:lvl1pPr>
              <a:defRPr/>
            </a:lvl1pPr>
          </a:lstStyle>
          <a:p>
            <a:pPr>
              <a:defRPr/>
            </a:pPr>
            <a:endParaRPr lang="en-US"/>
          </a:p>
        </p:txBody>
      </p:sp>
      <p:sp>
        <p:nvSpPr>
          <p:cNvPr id="4" name="Rectangle 1060"/>
          <p:cNvSpPr>
            <a:spLocks noGrp="1" noChangeArrowheads="1"/>
          </p:cNvSpPr>
          <p:nvPr>
            <p:ph type="ftr" sz="quarter" idx="11"/>
          </p:nvPr>
        </p:nvSpPr>
        <p:spPr/>
        <p:txBody>
          <a:bodyPr/>
          <a:lstStyle>
            <a:lvl1pPr>
              <a:defRPr/>
            </a:lvl1pPr>
          </a:lstStyle>
          <a:p>
            <a:pPr>
              <a:defRPr/>
            </a:pPr>
            <a:endParaRPr lang="en-US"/>
          </a:p>
        </p:txBody>
      </p:sp>
      <p:sp>
        <p:nvSpPr>
          <p:cNvPr id="5" name="Rectangle 1061"/>
          <p:cNvSpPr>
            <a:spLocks noGrp="1" noChangeArrowheads="1"/>
          </p:cNvSpPr>
          <p:nvPr>
            <p:ph type="sldNum" sz="quarter" idx="12"/>
          </p:nvPr>
        </p:nvSpPr>
        <p:spPr/>
        <p:txBody>
          <a:bodyPr/>
          <a:lstStyle>
            <a:lvl1pPr>
              <a:defRPr smtClean="0"/>
            </a:lvl1pPr>
          </a:lstStyle>
          <a:p>
            <a:pPr>
              <a:defRPr/>
            </a:pPr>
            <a:fld id="{228044A3-C64B-439C-B7F2-9F7A50A2C066}" type="slidenum">
              <a:rPr lang="en-US" altLang="en-US"/>
              <a:pPr>
                <a:defRPr/>
              </a:pPr>
              <a:t>‹#›</a:t>
            </a:fld>
            <a:endParaRPr lang="en-US" altLang="en-US"/>
          </a:p>
        </p:txBody>
      </p:sp>
    </p:spTree>
    <p:extLst>
      <p:ext uri="{BB962C8B-B14F-4D97-AF65-F5344CB8AC3E}">
        <p14:creationId xmlns:p14="http://schemas.microsoft.com/office/powerpoint/2010/main" val="399702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59"/>
          <p:cNvSpPr>
            <a:spLocks noGrp="1" noChangeArrowheads="1"/>
          </p:cNvSpPr>
          <p:nvPr>
            <p:ph type="dt" sz="half" idx="10"/>
          </p:nvPr>
        </p:nvSpPr>
        <p:spPr/>
        <p:txBody>
          <a:bodyPr/>
          <a:lstStyle>
            <a:lvl1pPr>
              <a:defRPr/>
            </a:lvl1pPr>
          </a:lstStyle>
          <a:p>
            <a:pPr>
              <a:defRPr/>
            </a:pPr>
            <a:endParaRPr lang="en-US"/>
          </a:p>
        </p:txBody>
      </p:sp>
      <p:sp>
        <p:nvSpPr>
          <p:cNvPr id="3" name="Rectangle 1060"/>
          <p:cNvSpPr>
            <a:spLocks noGrp="1" noChangeArrowheads="1"/>
          </p:cNvSpPr>
          <p:nvPr>
            <p:ph type="ftr" sz="quarter" idx="11"/>
          </p:nvPr>
        </p:nvSpPr>
        <p:spPr/>
        <p:txBody>
          <a:bodyPr/>
          <a:lstStyle>
            <a:lvl1pPr>
              <a:defRPr/>
            </a:lvl1pPr>
          </a:lstStyle>
          <a:p>
            <a:pPr>
              <a:defRPr/>
            </a:pPr>
            <a:endParaRPr lang="en-US"/>
          </a:p>
        </p:txBody>
      </p:sp>
      <p:sp>
        <p:nvSpPr>
          <p:cNvPr id="4" name="Rectangle 1061"/>
          <p:cNvSpPr>
            <a:spLocks noGrp="1" noChangeArrowheads="1"/>
          </p:cNvSpPr>
          <p:nvPr>
            <p:ph type="sldNum" sz="quarter" idx="12"/>
          </p:nvPr>
        </p:nvSpPr>
        <p:spPr/>
        <p:txBody>
          <a:bodyPr/>
          <a:lstStyle>
            <a:lvl1pPr>
              <a:defRPr smtClean="0"/>
            </a:lvl1pPr>
          </a:lstStyle>
          <a:p>
            <a:pPr>
              <a:defRPr/>
            </a:pPr>
            <a:fld id="{E2E853EB-C01D-41FA-99BA-0A731164B337}" type="slidenum">
              <a:rPr lang="en-US" altLang="en-US"/>
              <a:pPr>
                <a:defRPr/>
              </a:pPr>
              <a:t>‹#›</a:t>
            </a:fld>
            <a:endParaRPr lang="en-US" altLang="en-US"/>
          </a:p>
        </p:txBody>
      </p:sp>
    </p:spTree>
    <p:extLst>
      <p:ext uri="{BB962C8B-B14F-4D97-AF65-F5344CB8AC3E}">
        <p14:creationId xmlns:p14="http://schemas.microsoft.com/office/powerpoint/2010/main" val="2504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47164743-69A0-4AE9-A82A-E469AF6283A7}" type="slidenum">
              <a:rPr lang="en-US" altLang="en-US"/>
              <a:pPr>
                <a:defRPr/>
              </a:pPr>
              <a:t>‹#›</a:t>
            </a:fld>
            <a:endParaRPr lang="en-US" altLang="en-US"/>
          </a:p>
        </p:txBody>
      </p:sp>
    </p:spTree>
    <p:extLst>
      <p:ext uri="{BB962C8B-B14F-4D97-AF65-F5344CB8AC3E}">
        <p14:creationId xmlns:p14="http://schemas.microsoft.com/office/powerpoint/2010/main" val="102889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9"/>
          <p:cNvSpPr>
            <a:spLocks noGrp="1" noChangeArrowheads="1"/>
          </p:cNvSpPr>
          <p:nvPr>
            <p:ph type="dt" sz="half" idx="10"/>
          </p:nvPr>
        </p:nvSpPr>
        <p:spPr/>
        <p:txBody>
          <a:bodyPr/>
          <a:lstStyle>
            <a:lvl1pPr>
              <a:defRPr/>
            </a:lvl1pPr>
          </a:lstStyle>
          <a:p>
            <a:pPr>
              <a:defRPr/>
            </a:pPr>
            <a:endParaRPr lang="en-US"/>
          </a:p>
        </p:txBody>
      </p:sp>
      <p:sp>
        <p:nvSpPr>
          <p:cNvPr id="6" name="Rectangle 1060"/>
          <p:cNvSpPr>
            <a:spLocks noGrp="1" noChangeArrowheads="1"/>
          </p:cNvSpPr>
          <p:nvPr>
            <p:ph type="ftr" sz="quarter" idx="11"/>
          </p:nvPr>
        </p:nvSpPr>
        <p:spPr/>
        <p:txBody>
          <a:bodyPr/>
          <a:lstStyle>
            <a:lvl1pPr>
              <a:defRPr/>
            </a:lvl1pPr>
          </a:lstStyle>
          <a:p>
            <a:pPr>
              <a:defRPr/>
            </a:pPr>
            <a:endParaRPr lang="en-US"/>
          </a:p>
        </p:txBody>
      </p:sp>
      <p:sp>
        <p:nvSpPr>
          <p:cNvPr id="7" name="Rectangle 1061"/>
          <p:cNvSpPr>
            <a:spLocks noGrp="1" noChangeArrowheads="1"/>
          </p:cNvSpPr>
          <p:nvPr>
            <p:ph type="sldNum" sz="quarter" idx="12"/>
          </p:nvPr>
        </p:nvSpPr>
        <p:spPr/>
        <p:txBody>
          <a:bodyPr/>
          <a:lstStyle>
            <a:lvl1pPr>
              <a:defRPr smtClean="0"/>
            </a:lvl1pPr>
          </a:lstStyle>
          <a:p>
            <a:pPr>
              <a:defRPr/>
            </a:pPr>
            <a:fld id="{E63F167E-0034-4040-A80B-059AAEDBFB1F}" type="slidenum">
              <a:rPr lang="en-US" altLang="en-US"/>
              <a:pPr>
                <a:defRPr/>
              </a:pPr>
              <a:t>‹#›</a:t>
            </a:fld>
            <a:endParaRPr lang="en-US" altLang="en-US"/>
          </a:p>
        </p:txBody>
      </p:sp>
    </p:spTree>
    <p:extLst>
      <p:ext uri="{BB962C8B-B14F-4D97-AF65-F5344CB8AC3E}">
        <p14:creationId xmlns:p14="http://schemas.microsoft.com/office/powerpoint/2010/main" val="1875238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0" y="0"/>
            <a:ext cx="1085850" cy="6854825"/>
            <a:chOff x="0" y="0"/>
            <a:chExt cx="684" cy="4318"/>
          </a:xfrm>
        </p:grpSpPr>
        <p:sp>
          <p:nvSpPr>
            <p:cNvPr id="17411" name="Rectangle 1027"/>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1028"/>
            <p:cNvGrpSpPr>
              <a:grpSpLocks/>
            </p:cNvGrpSpPr>
            <p:nvPr/>
          </p:nvGrpSpPr>
          <p:grpSpPr bwMode="auto">
            <a:xfrm>
              <a:off x="48" y="102"/>
              <a:ext cx="96" cy="4128"/>
              <a:chOff x="48" y="102"/>
              <a:chExt cx="96" cy="4128"/>
            </a:xfrm>
          </p:grpSpPr>
          <p:sp>
            <p:nvSpPr>
              <p:cNvPr id="1034" name="Rectangle 1029"/>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1030"/>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1031"/>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1032"/>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1033"/>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34"/>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035"/>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036"/>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037"/>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038"/>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039"/>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040"/>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041"/>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042"/>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043"/>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1044"/>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1045"/>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1046"/>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1047"/>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1048"/>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1049"/>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1050"/>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1051"/>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1052"/>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1053"/>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1054"/>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1055"/>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1056"/>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1057"/>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1058"/>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7443" name="Rectangle 1059"/>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17444" name="Rectangle 1060"/>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17445" name="Rectangle 1061"/>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24A62825-CB94-47F8-9653-B250F41B4225}" type="slidenum">
              <a:rPr lang="en-US" altLang="en-US" smtClean="0"/>
              <a:pPr>
                <a:defRPr/>
              </a:pPr>
              <a:t>‹#›</a:t>
            </a:fld>
            <a:endParaRPr lang="en-US" altLang="en-US" dirty="0"/>
          </a:p>
        </p:txBody>
      </p:sp>
      <p:sp>
        <p:nvSpPr>
          <p:cNvPr id="17446" name="Rectangle 1062"/>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5" r:id="rId13"/>
    <p:sldLayoutId id="2147483927"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customXml" Target="../ink/ink3.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76996" y="2477941"/>
            <a:ext cx="1390008" cy="1902117"/>
          </a:xfrm>
          <a:prstGeom prst="rect">
            <a:avLst/>
          </a:prstGeom>
        </p:spPr>
      </p:pic>
      <p:sp>
        <p:nvSpPr>
          <p:cNvPr id="5" name="Title 1"/>
          <p:cNvSpPr txBox="1">
            <a:spLocks/>
          </p:cNvSpPr>
          <p:nvPr/>
        </p:nvSpPr>
        <p:spPr bwMode="auto">
          <a:xfrm>
            <a:off x="2971800" y="685800"/>
            <a:ext cx="3048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rgbClr val="00FFFF"/>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eaLnBrk="1" hangingPunct="1">
              <a:defRPr/>
            </a:pPr>
            <a:r>
              <a:rPr lang="en-US" altLang="en-US" dirty="0">
                <a:effectLst>
                  <a:outerShdw blurRad="38100" dist="38100" dir="2700000" algn="tl">
                    <a:srgbClr val="000000">
                      <a:alpha val="43137"/>
                    </a:srgbClr>
                  </a:outerShdw>
                </a:effectLst>
                <a:cs typeface="Calibri" panose="020F0502020204030204" pitchFamily="34" charset="0"/>
              </a:rPr>
              <a:t>Ecclesiology</a:t>
            </a:r>
            <a:br>
              <a:rPr lang="en-US" altLang="en-US" b="1" kern="0" dirty="0">
                <a:effectLst>
                  <a:outerShdw blurRad="38100" dist="38100" dir="2700000" algn="tl">
                    <a:srgbClr val="000000">
                      <a:alpha val="43137"/>
                    </a:srgbClr>
                  </a:outerShdw>
                </a:effectLst>
              </a:rPr>
            </a:br>
            <a:r>
              <a:rPr lang="en-US" altLang="en-US" sz="2800" kern="0" dirty="0">
                <a:effectLst>
                  <a:outerShdw blurRad="38100" dist="38100" dir="2700000" algn="tl">
                    <a:srgbClr val="000000">
                      <a:alpha val="43137"/>
                    </a:srgbClr>
                  </a:outerShdw>
                </a:effectLst>
              </a:rPr>
              <a:t>Session 47</a:t>
            </a:r>
            <a:endParaRPr lang="en-US" altLang="en-US" kern="0" dirty="0">
              <a:effectLst>
                <a:outerShdw blurRad="38100" dist="38100" dir="2700000" algn="tl">
                  <a:srgbClr val="000000">
                    <a:alpha val="43137"/>
                  </a:srgbClr>
                </a:outerShdw>
              </a:effectLst>
            </a:endParaRPr>
          </a:p>
        </p:txBody>
      </p:sp>
      <p:sp>
        <p:nvSpPr>
          <p:cNvPr id="8" name="Subtitle 2"/>
          <p:cNvSpPr txBox="1">
            <a:spLocks/>
          </p:cNvSpPr>
          <p:nvPr/>
        </p:nvSpPr>
        <p:spPr bwMode="auto">
          <a:xfrm>
            <a:off x="838200" y="4572000"/>
            <a:ext cx="74676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endParaRPr lang="en-US" altLang="en-US" sz="2000" kern="0" dirty="0">
              <a:solidFill>
                <a:schemeClr val="tx1"/>
              </a:solidFill>
              <a:effectLst>
                <a:outerShdw blurRad="38100" dist="38100" dir="2700000" algn="tl">
                  <a:srgbClr val="000000">
                    <a:alpha val="43137"/>
                  </a:srgbClr>
                </a:outerShdw>
              </a:effectLst>
            </a:endParaRP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E27B7D1-57B0-45DC-ABD1-2E4F00DC204F}"/>
                  </a:ext>
                </a:extLst>
              </p14:cNvPr>
              <p14:cNvContentPartPr/>
              <p14:nvPr/>
            </p14:nvContentPartPr>
            <p14:xfrm>
              <a:off x="10853129" y="4297026"/>
              <a:ext cx="6120" cy="18180"/>
            </p14:xfrm>
          </p:contentPart>
        </mc:Choice>
        <mc:Fallback xmlns="">
          <p:pic>
            <p:nvPicPr>
              <p:cNvPr id="6" name="Ink 5">
                <a:extLst>
                  <a:ext uri="{FF2B5EF4-FFF2-40B4-BE49-F238E27FC236}">
                    <a16:creationId xmlns:a16="http://schemas.microsoft.com/office/drawing/2014/main" id="{3E27B7D1-57B0-45DC-ABD1-2E4F00DC204F}"/>
                  </a:ext>
                </a:extLst>
              </p:cNvPr>
              <p:cNvPicPr/>
              <p:nvPr/>
            </p:nvPicPr>
            <p:blipFill>
              <a:blip r:embed="rId4"/>
              <a:stretch>
                <a:fillRect/>
              </a:stretch>
            </p:blipFill>
            <p:spPr>
              <a:xfrm>
                <a:off x="10848709" y="4292481"/>
                <a:ext cx="14620" cy="26920"/>
              </a:xfrm>
              <a:prstGeom prst="rect">
                <a:avLst/>
              </a:prstGeom>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939006" y="1600201"/>
            <a:ext cx="7265988" cy="2667000"/>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92750"/>
            <a:ext cx="37592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939006" y="1600201"/>
            <a:ext cx="7265988" cy="2667000"/>
          </a:xfrm>
        </p:spPr>
        <p:txBody>
          <a:bodyPr/>
          <a:lstStyle/>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92750"/>
            <a:ext cx="37592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909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0303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7631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114800"/>
          </a:xfrm>
        </p:spPr>
        <p:txBody>
          <a:bodyPr/>
          <a:lstStyle/>
          <a:p>
            <a:pPr marL="0" indent="0" algn="just" eaLnBrk="1" hangingPunct="1">
              <a:buFont typeface="Arial" panose="020B0604020202020204" pitchFamily="34" charset="0"/>
              <a:buNone/>
              <a:defRPr/>
            </a:pPr>
            <a:r>
              <a:rPr lang="en-US" sz="2700" dirty="0">
                <a:effectLst>
                  <a:outerShdw blurRad="38100" dist="38100" dir="2700000" algn="tl">
                    <a:srgbClr val="000000">
                      <a:alpha val="43137"/>
                    </a:srgbClr>
                  </a:outerShdw>
                </a:effectLst>
              </a:rPr>
              <a:t>“Thoughtless and absurd is the modern notion that Christ was praying that denominations which exist in this remote time and in a country then unknown might become organically united in one, and therefore it is the duty of all sects to unite and thus help to answer this prayer. As indicated before, this unity is sought at the hand of the Father, indicating that it is a divine undertaking. It is that, and it results in a unity as organic and vital as that between the Father and the Son. This prayer began to be answered on the Day of Pentecost when believers were by the Spirit baptized into one Body, and is constantly answered whenever a soul is saved and thus joined as a member to the Body of Christ by the same baptism of the Spirit.”</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158.</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1143000"/>
          </a:xfrm>
        </p:spPr>
        <p:txBody>
          <a:bodyPr/>
          <a:lstStyle/>
          <a:p>
            <a:pPr algn="ctr" eaLnBrk="1" hangingPunct="1"/>
            <a:r>
              <a:rPr lang="en-US" altLang="en-US" sz="36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228600"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48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1143000"/>
          </a:xfrm>
        </p:spPr>
        <p:txBody>
          <a:bodyPr/>
          <a:lstStyle/>
          <a:p>
            <a:pPr algn="ctr" eaLnBrk="1" hangingPunct="1"/>
            <a:r>
              <a:rPr lang="en-US" altLang="en-US" sz="36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228600"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2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619375" y="228600"/>
            <a:ext cx="3905250" cy="1143000"/>
          </a:xfrm>
        </p:spPr>
        <p:txBody>
          <a:bodyPr/>
          <a:lstStyle/>
          <a:p>
            <a:pPr algn="ctr" eaLnBrk="1" hangingPunct="1"/>
            <a:r>
              <a:rPr lang="en-US" altLang="en-US" sz="3600" dirty="0">
                <a:effectLst>
                  <a:outerShdw blurRad="38100" dist="38100" dir="2700000" algn="tl">
                    <a:srgbClr val="000000">
                      <a:alpha val="43137"/>
                    </a:srgbClr>
                  </a:outerShdw>
                </a:effectLst>
              </a:rPr>
              <a:t>A. Why Separate?</a:t>
            </a:r>
          </a:p>
        </p:txBody>
      </p:sp>
      <p:sp>
        <p:nvSpPr>
          <p:cNvPr id="21507" name="Rectangle 3"/>
          <p:cNvSpPr>
            <a:spLocks noGrp="1" noChangeArrowheads="1"/>
          </p:cNvSpPr>
          <p:nvPr>
            <p:ph type="body" idx="1"/>
          </p:nvPr>
        </p:nvSpPr>
        <p:spPr>
          <a:xfrm>
            <a:off x="457200" y="1600200"/>
            <a:ext cx="5968206" cy="3581400"/>
          </a:xfrm>
        </p:spPr>
        <p:txBody>
          <a:bodyPr/>
          <a:lstStyle/>
          <a:p>
            <a:pPr marL="461963" indent="-461963"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Not hatred</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Gives world a false sense of security</a:t>
            </a:r>
          </a:p>
          <a:p>
            <a:pPr marL="457200" indent="-45720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Loss of distinctiveness and power</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19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1143000"/>
          </a:xfrm>
        </p:spPr>
        <p:txBody>
          <a:bodyPr/>
          <a:lstStyle/>
          <a:p>
            <a:pPr algn="ctr" eaLnBrk="1" hangingPunct="1"/>
            <a:r>
              <a:rPr lang="en-US" altLang="en-US" sz="36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228600" y="1600200"/>
            <a:ext cx="6400800"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30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257300" y="228600"/>
            <a:ext cx="6629400" cy="1143000"/>
          </a:xfrm>
        </p:spPr>
        <p:txBody>
          <a:bodyPr/>
          <a:lstStyle/>
          <a:p>
            <a:pPr algn="ctr" eaLnBrk="1" hangingPunct="1"/>
            <a:r>
              <a:rPr lang="en-US" altLang="en-US" sz="3600" dirty="0">
                <a:effectLst>
                  <a:outerShdw blurRad="38100" dist="38100" dir="2700000" algn="tl">
                    <a:srgbClr val="000000">
                      <a:alpha val="43137"/>
                    </a:srgbClr>
                  </a:outerShdw>
                </a:effectLst>
              </a:rPr>
              <a:t>B. Biblical Basis for Separation?</a:t>
            </a:r>
          </a:p>
        </p:txBody>
      </p:sp>
      <p:sp>
        <p:nvSpPr>
          <p:cNvPr id="21507" name="Rectangle 3"/>
          <p:cNvSpPr>
            <a:spLocks noGrp="1" noChangeArrowheads="1"/>
          </p:cNvSpPr>
          <p:nvPr>
            <p:ph type="body" idx="1"/>
          </p:nvPr>
        </p:nvSpPr>
        <p:spPr>
          <a:xfrm>
            <a:off x="356394" y="1447800"/>
            <a:ext cx="5968206" cy="4953000"/>
          </a:xfrm>
        </p:spPr>
        <p:txBody>
          <a:bodyPr/>
          <a:lstStyle/>
          <a:p>
            <a:pPr marL="461963" indent="-461963"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Thess. 3:6, 14</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1 Cor.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Cor. 6:14-18</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Rom. 16:17</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Eph. 5:11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Titus 3:9-11</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2 John 9-11</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529" y="2487540"/>
            <a:ext cx="4745077" cy="266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684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990600" y="228600"/>
            <a:ext cx="71628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Areas of Systematic Theology</a:t>
            </a:r>
          </a:p>
        </p:txBody>
      </p:sp>
      <p:sp>
        <p:nvSpPr>
          <p:cNvPr id="3075" name="Content Placeholder 2"/>
          <p:cNvSpPr>
            <a:spLocks noGrp="1"/>
          </p:cNvSpPr>
          <p:nvPr>
            <p:ph idx="1"/>
          </p:nvPr>
        </p:nvSpPr>
        <p:spPr>
          <a:xfrm>
            <a:off x="228600" y="914400"/>
            <a:ext cx="7315200" cy="5791200"/>
          </a:xfrm>
        </p:spPr>
        <p:txBody>
          <a:bodyPr/>
          <a:lstStyle/>
          <a:p>
            <a:pPr>
              <a:spcBef>
                <a:spcPts val="0"/>
              </a:spcBef>
              <a:spcAft>
                <a:spcPts val="600"/>
              </a:spcAft>
            </a:pPr>
            <a:r>
              <a:rPr lang="en-US" altLang="en-US" dirty="0">
                <a:effectLst>
                  <a:outerShdw blurRad="38100" dist="38100" dir="2700000" algn="tl">
                    <a:srgbClr val="000000">
                      <a:alpha val="43137"/>
                    </a:srgbClr>
                  </a:outerShdw>
                </a:effectLst>
              </a:rPr>
              <a:t>Prolegomena – Introduction</a:t>
            </a:r>
          </a:p>
          <a:p>
            <a:pPr>
              <a:spcBef>
                <a:spcPts val="0"/>
              </a:spcBef>
              <a:spcAft>
                <a:spcPts val="600"/>
              </a:spcAft>
            </a:pPr>
            <a:r>
              <a:rPr lang="en-US" altLang="en-US" dirty="0">
                <a:effectLst>
                  <a:outerShdw blurRad="38100" dist="38100" dir="2700000" algn="tl">
                    <a:srgbClr val="000000">
                      <a:alpha val="43137"/>
                    </a:srgbClr>
                  </a:outerShdw>
                </a:effectLst>
              </a:rPr>
              <a:t>Theology – Study of God</a:t>
            </a:r>
          </a:p>
          <a:p>
            <a:pPr>
              <a:spcBef>
                <a:spcPts val="0"/>
              </a:spcBef>
              <a:spcAft>
                <a:spcPts val="600"/>
              </a:spcAft>
            </a:pPr>
            <a:r>
              <a:rPr lang="en-US" altLang="en-US" dirty="0">
                <a:effectLst>
                  <a:outerShdw blurRad="38100" dist="38100" dir="2700000" algn="tl">
                    <a:srgbClr val="000000">
                      <a:alpha val="43137"/>
                    </a:srgbClr>
                  </a:outerShdw>
                </a:effectLst>
              </a:rPr>
              <a:t>Christology – Study of Christ</a:t>
            </a:r>
          </a:p>
          <a:p>
            <a:pPr>
              <a:spcBef>
                <a:spcPts val="0"/>
              </a:spcBef>
              <a:spcAft>
                <a:spcPts val="600"/>
              </a:spcAft>
            </a:pPr>
            <a:r>
              <a:rPr lang="en-US" altLang="en-US" dirty="0">
                <a:effectLst>
                  <a:outerShdw blurRad="38100" dist="38100" dir="2700000" algn="tl">
                    <a:srgbClr val="000000">
                      <a:alpha val="43137"/>
                    </a:srgbClr>
                  </a:outerShdw>
                </a:effectLst>
              </a:rPr>
              <a:t>Pneumatology – Study of the Holy Spirit</a:t>
            </a:r>
          </a:p>
          <a:p>
            <a:pPr>
              <a:spcBef>
                <a:spcPts val="0"/>
              </a:spcBef>
              <a:spcAft>
                <a:spcPts val="600"/>
              </a:spcAft>
            </a:pPr>
            <a:r>
              <a:rPr lang="en-US" altLang="en-US" dirty="0">
                <a:effectLst>
                  <a:outerShdw blurRad="38100" dist="38100" dir="2700000" algn="tl">
                    <a:srgbClr val="000000">
                      <a:alpha val="43137"/>
                    </a:srgbClr>
                  </a:outerShdw>
                </a:effectLst>
              </a:rPr>
              <a:t>Anthropology – Study of Man</a:t>
            </a:r>
          </a:p>
          <a:p>
            <a:pPr>
              <a:spcBef>
                <a:spcPts val="0"/>
              </a:spcBef>
              <a:spcAft>
                <a:spcPts val="600"/>
              </a:spcAft>
            </a:pPr>
            <a:r>
              <a:rPr lang="en-US" altLang="en-US" dirty="0">
                <a:effectLst>
                  <a:outerShdw blurRad="38100" dist="38100" dir="2700000" algn="tl">
                    <a:srgbClr val="000000">
                      <a:alpha val="43137"/>
                    </a:srgbClr>
                  </a:outerShdw>
                </a:effectLst>
              </a:rPr>
              <a:t>Hamartiology – Study of sin</a:t>
            </a:r>
          </a:p>
          <a:p>
            <a:pPr>
              <a:spcBef>
                <a:spcPts val="0"/>
              </a:spcBef>
              <a:spcAft>
                <a:spcPts val="600"/>
              </a:spcAft>
            </a:pPr>
            <a:r>
              <a:rPr lang="en-US" altLang="en-US" dirty="0">
                <a:effectLst>
                  <a:outerShdw blurRad="38100" dist="38100" dir="2700000" algn="tl">
                    <a:srgbClr val="000000">
                      <a:alpha val="43137"/>
                    </a:srgbClr>
                  </a:outerShdw>
                </a:effectLst>
              </a:rPr>
              <a:t>Soteriology – Study of salvation</a:t>
            </a:r>
          </a:p>
          <a:p>
            <a:pPr>
              <a:spcBef>
                <a:spcPts val="0"/>
              </a:spcBef>
              <a:spcAft>
                <a:spcPts val="600"/>
              </a:spcAft>
            </a:pPr>
            <a:r>
              <a:rPr lang="en-US" altLang="en-US" dirty="0">
                <a:effectLst>
                  <a:outerShdw blurRad="38100" dist="38100" dir="2700000" algn="tl">
                    <a:srgbClr val="000000">
                      <a:alpha val="43137"/>
                    </a:srgbClr>
                  </a:outerShdw>
                </a:effectLst>
              </a:rPr>
              <a:t>Angelology – Study of angels</a:t>
            </a:r>
          </a:p>
          <a:p>
            <a:pPr>
              <a:spcBef>
                <a:spcPts val="0"/>
              </a:spcBef>
              <a:spcAft>
                <a:spcPts val="600"/>
              </a:spcAft>
            </a:pPr>
            <a:r>
              <a:rPr lang="en-US" altLang="en-US" b="1" u="sng" dirty="0">
                <a:solidFill>
                  <a:srgbClr val="FFFFCC"/>
                </a:solidFill>
                <a:effectLst>
                  <a:outerShdw blurRad="38100" dist="38100" dir="2700000" algn="tl">
                    <a:srgbClr val="000000">
                      <a:alpha val="43137"/>
                    </a:srgbClr>
                  </a:outerShdw>
                </a:effectLst>
              </a:rPr>
              <a:t>Ecclesiology – Study of the Church</a:t>
            </a:r>
          </a:p>
          <a:p>
            <a:pPr>
              <a:spcBef>
                <a:spcPts val="0"/>
              </a:spcBef>
              <a:spcAft>
                <a:spcPts val="600"/>
              </a:spcAft>
            </a:pPr>
            <a:r>
              <a:rPr lang="en-US" altLang="en-US" dirty="0">
                <a:effectLst>
                  <a:outerShdw blurRad="38100" dist="38100" dir="2700000" algn="tl">
                    <a:srgbClr val="000000">
                      <a:alpha val="43137"/>
                    </a:srgbClr>
                  </a:outerShdw>
                </a:effectLst>
              </a:rPr>
              <a:t>Eschatology – Study of the end</a:t>
            </a:r>
          </a:p>
        </p:txBody>
      </p:sp>
      <p:pic>
        <p:nvPicPr>
          <p:cNvPr id="3076" name="Picture 2" descr="http://studentsofjesus.com/storage/Systematic%20Theology.jpg?__SQUARESPACE_CACHEVERSION=133843368137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9800" y="3962400"/>
            <a:ext cx="281940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descr="http://rediscoveringthebible.com/SystematicTheology.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00" y="1143000"/>
            <a:ext cx="3009900" cy="1249363"/>
          </a:xfrm>
          <a:prstGeom prst="rect">
            <a:avLst/>
          </a:prstGeom>
          <a:solidFill>
            <a:srgbClr val="FFFFFF">
              <a:shade val="85000"/>
            </a:srgbClr>
          </a:solidFill>
          <a:ln w="9525">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29609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0EE39F-32C8-4C82-834B-23FB7107C29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9398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2 John 9-11</a:t>
            </a:r>
          </a:p>
          <a:p>
            <a:pPr algn="just">
              <a:spcBef>
                <a:spcPts val="600"/>
              </a:spcBef>
              <a:spcAft>
                <a:spcPts val="600"/>
              </a:spcAft>
            </a:pPr>
            <a:r>
              <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many deceivers have gone out into the world, those who do not acknowledge Jesus Christ </a:t>
            </a:r>
            <a:r>
              <a:rPr lang="en-US" sz="2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coming in the flesh. This is the deceiver and the antichrist.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Watch yourselves, that you do not lose what we have accomplished, but that you may receive a full reward.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Anyone who goes too far and does not abide in the teaching of Christ, does not have God; the one who abides in the teaching, he has both the Father and the Son.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anyone comes to you and does not bring this teaching,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do not receive him into </a:t>
            </a:r>
            <a:r>
              <a:rPr lang="en-US" sz="2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house</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 not give him a greeting; </a:t>
            </a:r>
            <a:r>
              <a:rPr lang="en-US" sz="2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one who gives him a greeting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participates</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his evil deeds.”</a:t>
            </a:r>
            <a:endParaRPr lang="en-US" alt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803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5486400"/>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600" dirty="0">
                <a:latin typeface="Calibri" panose="020F0502020204030204" pitchFamily="34" charset="0"/>
                <a:cs typeface="Calibri" panose="020F0502020204030204" pitchFamily="34" charset="0"/>
              </a:rPr>
              <a:t>“</a:t>
            </a:r>
            <a:r>
              <a:rPr lang="en-US" sz="2600" b="1" u="sng" dirty="0">
                <a:solidFill>
                  <a:srgbClr val="FFFFCC"/>
                </a:solidFill>
                <a:latin typeface="Calibri" panose="020F0502020204030204" pitchFamily="34" charset="0"/>
                <a:cs typeface="Calibri" panose="020F0502020204030204" pitchFamily="34" charset="0"/>
              </a:rPr>
              <a:t>To regard a church, or a council of churches, as a forum in which fundamental matters can be debated and discussed, or as an opportunity for witness-bearing, is sheer confusion and muddled thinking</a:t>
            </a:r>
            <a:r>
              <a:rPr lang="en-US" sz="2600" dirty="0">
                <a:latin typeface="Calibri" panose="020F0502020204030204" pitchFamily="34" charset="0"/>
                <a:cs typeface="Calibri" panose="020F0502020204030204" pitchFamily="34" charset="0"/>
              </a:rPr>
              <a:t>. There is to be no discussion about ‘the foundation’, as we have seen. If men do not accept that, they are not brethren and we can have no dialogue with them. We are to preach to such and to evangelize them. Discussion takes place among the brethren who share the same life and subscribe to the same essential truths. It is right and good that brethren should discuss together matters which are not essential to salvation and about which there is, and always has been, and always will be, legitimate differences of opinion. We can do no better at that point than quote the old adage, ‘In things essential, unity, in things indifferent liberty, in all things charity.’”</a:t>
            </a:r>
          </a:p>
        </p:txBody>
      </p:sp>
      <p:sp>
        <p:nvSpPr>
          <p:cNvPr id="6" name="Rectangle 2"/>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t> </a:t>
            </a:r>
            <a:r>
              <a:rPr lang="en-US" sz="3000" dirty="0">
                <a:solidFill>
                  <a:srgbClr val="00FFFF"/>
                </a:solidFill>
                <a:latin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848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26064"/>
            <a:ext cx="9144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“Before there can be any real discussion and dialogue and exchange there must be agreement concerning primary and fundamental matters. Without the acceptance of certain axioms and propositions in geometry, for example, it is idle to attempt to solve any problem. If certain people refuse to accept the axioms, and are constantly querying and disputing them, clearly there is no point of contact between them and those who do accept them. It is precisely the same in the realm of the church. Those who question and query, let alone deny, the great cardinal truths that have been accepted throughout the centuries do not belong to the church, and to regard them as brethren is to betray the truth. As we have already reminded ourselves, the apostle Paul tells us clearly what our attitude to them should be: ‘A man that is a heretic after the first and second admonition reject’ (Tit. 3:10).”</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EC5C0AC-DA36-49A4-A7E0-4978EA33FF7A}"/>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latin typeface="Calibri" panose="020F0502020204030204" pitchFamily="34" charset="0"/>
                <a:cs typeface="Calibri" panose="020F0502020204030204" pitchFamily="34" charset="0"/>
              </a:rPr>
              <a:t> </a:t>
            </a:r>
            <a:r>
              <a:rPr lang="en-US" sz="3000" dirty="0">
                <a:solidFill>
                  <a:srgbClr val="00FFFF"/>
                </a:solidFill>
                <a:latin typeface="Calibri" panose="020F0502020204030204" pitchFamily="34" charset="0"/>
                <a:cs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1343064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26064"/>
            <a:ext cx="9144000" cy="535093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2600" dirty="0">
                <a:latin typeface="Calibri" panose="020F0502020204030204" pitchFamily="34" charset="0"/>
                <a:cs typeface="Calibri" panose="020F0502020204030204" pitchFamily="34" charset="0"/>
              </a:rPr>
              <a:t>“They are to be regarded as unbelievers and need to be called to repentance and acceptance of the truth as it is in Christ Jesus. To give the impression that they are Christians with whom other Christians disagree about certain matters is to confuse the genuine seeker and enquirer who is outside. But such is the position prevailing today. </a:t>
            </a:r>
            <a:r>
              <a:rPr lang="en-US" sz="2600" b="1" u="sng" dirty="0">
                <a:solidFill>
                  <a:srgbClr val="FFFFCC"/>
                </a:solidFill>
                <a:latin typeface="Calibri" panose="020F0502020204030204" pitchFamily="34" charset="0"/>
                <a:cs typeface="Calibri" panose="020F0502020204030204" pitchFamily="34" charset="0"/>
              </a:rPr>
              <a:t>It is based upon a failure to understand the nature of the New Testament church which is ‘the pillar and ground of the truth’ (1 Tim. 3:15).</a:t>
            </a:r>
            <a:r>
              <a:rPr lang="en-US" sz="2600" dirty="0">
                <a:latin typeface="Calibri" panose="020F0502020204030204" pitchFamily="34" charset="0"/>
                <a:cs typeface="Calibri" panose="020F0502020204030204" pitchFamily="34" charset="0"/>
              </a:rPr>
              <a:t> In the same way it is a sheer waste of time to discuss or debate the implications of Christianity with people who are not agreed as to what Christianity is. Failure to realize this constitutes the very essence of the modern confusion.”</a:t>
            </a:r>
          </a:p>
        </p:txBody>
      </p:sp>
      <p:pic>
        <p:nvPicPr>
          <p:cNvPr id="1026" name="Picture 2" descr="Image result">
            <a:extLst>
              <a:ext uri="{FF2B5EF4-FFF2-40B4-BE49-F238E27FC236}">
                <a16:creationId xmlns:a16="http://schemas.microsoft.com/office/drawing/2014/main" id="{F83881BF-DB43-41B6-A8E7-997462339F6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0920" y="232645"/>
            <a:ext cx="882080" cy="6615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5E0A9E62-E1E8-444E-A1A6-ABB07F4AEA87}"/>
              </a:ext>
            </a:extLst>
          </p:cNvPr>
          <p:cNvSpPr>
            <a:spLocks noChangeArrowheads="1"/>
          </p:cNvSpPr>
          <p:nvPr/>
        </p:nvSpPr>
        <p:spPr bwMode="auto">
          <a:xfrm>
            <a:off x="1219200" y="228600"/>
            <a:ext cx="6705600" cy="762000"/>
          </a:xfrm>
          <a:prstGeom prst="rect">
            <a:avLst/>
          </a:prstGeom>
          <a:noFill/>
          <a:ln w="9525">
            <a:noFill/>
            <a:miter lim="800000"/>
            <a:headEnd/>
            <a:tailEnd/>
          </a:ln>
          <a:effectLst/>
        </p:spPr>
        <p:txBody>
          <a:bodyPr anchor="ctr"/>
          <a:lstStyle/>
          <a:p>
            <a:pPr algn="ctr">
              <a:defRPr/>
            </a:pPr>
            <a:r>
              <a:rPr lang="en-US" sz="1600" kern="0" dirty="0">
                <a:latin typeface="Calibri" panose="020F0502020204030204" pitchFamily="34" charset="0"/>
                <a:cs typeface="Calibri" panose="020F0502020204030204" pitchFamily="34" charset="0"/>
              </a:rPr>
              <a:t> </a:t>
            </a:r>
            <a:r>
              <a:rPr lang="en-US" sz="3000" dirty="0">
                <a:solidFill>
                  <a:srgbClr val="00FFFF"/>
                </a:solidFill>
                <a:latin typeface="Calibri" panose="020F0502020204030204" pitchFamily="34" charset="0"/>
                <a:cs typeface="Calibri" panose="020F0502020204030204" pitchFamily="34" charset="0"/>
              </a:rPr>
              <a:t>D. Martyn Lloyd-Jones</a:t>
            </a:r>
          </a:p>
          <a:p>
            <a:pPr algn="ctr">
              <a:defRPr/>
            </a:pPr>
            <a:r>
              <a:rPr lang="en-US" sz="1400" i="1" dirty="0">
                <a:latin typeface="Calibri" panose="020F0502020204030204" pitchFamily="34" charset="0"/>
                <a:cs typeface="Calibri" panose="020F0502020204030204" pitchFamily="34" charset="0"/>
              </a:rPr>
              <a:t>Knowing the Times</a:t>
            </a:r>
            <a:r>
              <a:rPr lang="en-US" sz="1400" dirty="0">
                <a:latin typeface="Calibri" panose="020F0502020204030204" pitchFamily="34" charset="0"/>
                <a:cs typeface="Calibri" panose="020F0502020204030204" pitchFamily="34" charset="0"/>
              </a:rPr>
              <a:t> (Carlisle, PA: The Banner of Truth Trust, 1989; reprint, 2001), 161-62.</a:t>
            </a:r>
          </a:p>
        </p:txBody>
      </p:sp>
    </p:spTree>
    <p:extLst>
      <p:ext uri="{BB962C8B-B14F-4D97-AF65-F5344CB8AC3E}">
        <p14:creationId xmlns:p14="http://schemas.microsoft.com/office/powerpoint/2010/main" val="688910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1143000"/>
          </a:xfrm>
        </p:spPr>
        <p:txBody>
          <a:bodyPr/>
          <a:lstStyle/>
          <a:p>
            <a:pPr algn="ctr" eaLnBrk="1" hangingPunct="1"/>
            <a:r>
              <a:rPr lang="en-US" altLang="en-US" sz="36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228600" y="1600200"/>
            <a:ext cx="6400800"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What to separate from?</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790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54102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91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False doctrine</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54102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792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6795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486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12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C61E7C-9471-45AB-9B89-80680512E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2819400"/>
          </a:xfrm>
        </p:spPr>
        <p:txBody>
          <a:bodyPr/>
          <a:lstStyle/>
          <a:p>
            <a:pPr marL="0" indent="0" algn="ctr">
              <a:spcBef>
                <a:spcPct val="0"/>
              </a:spcBef>
              <a:spcAft>
                <a:spcPts val="1200"/>
              </a:spcAft>
              <a:buNone/>
            </a:pPr>
            <a:r>
              <a:rPr lang="en-US" sz="3600" dirty="0">
                <a:solidFill>
                  <a:schemeClr val="tx2"/>
                </a:solidFill>
                <a:effectLst>
                  <a:outerShdw blurRad="38100" dist="38100" dir="2700000" algn="tl">
                    <a:srgbClr val="000000">
                      <a:alpha val="43137"/>
                    </a:srgbClr>
                  </a:outerShdw>
                </a:effectLst>
                <a:ea typeface="+mj-ea"/>
                <a:cs typeface="+mj-cs"/>
              </a:rPr>
              <a:t>2 Timothy 3:16-17</a:t>
            </a:r>
          </a:p>
          <a:p>
            <a:pPr marL="0" indent="0" algn="just">
              <a:buNone/>
            </a:pPr>
            <a:r>
              <a:rPr lang="en-US" dirty="0">
                <a:effectLst>
                  <a:outerShdw blurRad="38100" dist="38100" dir="2700000" algn="tl">
                    <a:srgbClr val="000000">
                      <a:alpha val="43137"/>
                    </a:srgbClr>
                  </a:outerShdw>
                </a:effectLst>
              </a:rPr>
              <a:t>“All Scripture is </a:t>
            </a:r>
            <a:r>
              <a:rPr lang="en-US" b="1" u="sng" dirty="0">
                <a:solidFill>
                  <a:srgbClr val="FFFFCC"/>
                </a:solidFill>
                <a:effectLst>
                  <a:outerShdw blurRad="38100" dist="38100" dir="2700000" algn="tl">
                    <a:srgbClr val="000000">
                      <a:alpha val="43137"/>
                    </a:srgbClr>
                  </a:outerShdw>
                </a:effectLst>
              </a:rPr>
              <a:t>inspired by God [</a:t>
            </a:r>
            <a:r>
              <a:rPr lang="en-US" b="1" i="1" u="sng" dirty="0" err="1">
                <a:solidFill>
                  <a:srgbClr val="FFFFCC"/>
                </a:solidFill>
                <a:effectLst>
                  <a:outerShdw blurRad="38100" dist="38100" dir="2700000" algn="tl">
                    <a:srgbClr val="000000">
                      <a:alpha val="43137"/>
                    </a:srgbClr>
                  </a:outerShdw>
                </a:effectLst>
              </a:rPr>
              <a:t>theopneustos</a:t>
            </a:r>
            <a:r>
              <a:rPr lang="en-US" b="1" u="sng" dirty="0">
                <a:solidFill>
                  <a:srgbClr val="FFFFCC"/>
                </a:solidFill>
                <a:effectLst>
                  <a:outerShdw blurRad="38100" dist="38100" dir="2700000" algn="tl">
                    <a:srgbClr val="000000">
                      <a:alpha val="43137"/>
                    </a:srgbClr>
                  </a:outerShdw>
                </a:effectLst>
              </a:rPr>
              <a:t>]</a:t>
            </a:r>
            <a:r>
              <a:rPr lang="en-US" b="1" dirty="0">
                <a:solidFill>
                  <a:srgbClr val="FFFFCC"/>
                </a:solidFill>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and profitable for teaching, for reproof, for correction, for training in righteousness</a:t>
            </a:r>
            <a:r>
              <a:rPr lang="en-US" sz="2800" dirty="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latin typeface="Calibri" panose="020F0502020204030204" pitchFamily="34" charset="0"/>
              </a:rPr>
              <a:t>so that the man of God may be adequate, equipped for </a:t>
            </a:r>
            <a:r>
              <a:rPr lang="en-US" dirty="0">
                <a:effectLst>
                  <a:outerShdw blurRad="38100" dist="38100" dir="2700000" algn="tl">
                    <a:srgbClr val="000000">
                      <a:alpha val="43137"/>
                    </a:srgbClr>
                  </a:outerShdw>
                </a:effectLst>
              </a:rPr>
              <a:t>every</a:t>
            </a:r>
            <a:r>
              <a:rPr lang="en-US" dirty="0">
                <a:effectLst>
                  <a:outerShdw blurRad="38100" dist="38100" dir="2700000" algn="tl">
                    <a:srgbClr val="000000">
                      <a:alpha val="43137"/>
                    </a:srgbClr>
                  </a:outerShdw>
                </a:effectLst>
                <a:latin typeface="Calibri" panose="020F0502020204030204" pitchFamily="34" charset="0"/>
              </a:rPr>
              <a:t> good work.”</a:t>
            </a:r>
          </a:p>
        </p:txBody>
      </p:sp>
      <p:pic>
        <p:nvPicPr>
          <p:cNvPr id="4" name="Picture 2" descr="http://biblepic.com/53/298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29000" y="2667000"/>
            <a:ext cx="2286000" cy="2286000"/>
          </a:xfrm>
          <a:prstGeom prst="rect">
            <a:avLst/>
          </a:prstGeom>
          <a:noFill/>
        </p:spPr>
      </p:pic>
    </p:spTree>
    <p:extLst>
      <p:ext uri="{BB962C8B-B14F-4D97-AF65-F5344CB8AC3E}">
        <p14:creationId xmlns:p14="http://schemas.microsoft.com/office/powerpoint/2010/main" val="102765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3E5BDC3D-FD2D-40EE-A591-DA4134D12F9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INSPIRATION OF SCRIPTURE</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2 Peter 1:20-21</a:t>
            </a:r>
          </a:p>
        </p:txBody>
      </p:sp>
      <p:sp>
        <p:nvSpPr>
          <p:cNvPr id="93187" name="Rectangle 3">
            <a:extLst>
              <a:ext uri="{FF2B5EF4-FFF2-40B4-BE49-F238E27FC236}">
                <a16:creationId xmlns:a16="http://schemas.microsoft.com/office/drawing/2014/main" id="{A8E44069-8AF2-4EBE-842F-5A4C48C53F73}"/>
              </a:ext>
            </a:extLst>
          </p:cNvPr>
          <p:cNvSpPr>
            <a:spLocks noGrp="1" noChangeArrowheads="1"/>
          </p:cNvSpPr>
          <p:nvPr>
            <p:ph type="body" sz="half" idx="4294967295"/>
          </p:nvPr>
        </p:nvSpPr>
        <p:spPr>
          <a:xfrm>
            <a:off x="1169988" y="1946275"/>
            <a:ext cx="4343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400" dirty="0">
                <a:effectLst>
                  <a:outerShdw blurRad="38100" dist="38100" dir="2700000" algn="tl">
                    <a:srgbClr val="000000">
                      <a:alpha val="43137"/>
                    </a:srgbClr>
                  </a:outerShdw>
                </a:effectLst>
              </a:rPr>
              <a:t>Men Wrote as they were inspired by Holy Spirit</a:t>
            </a:r>
          </a:p>
          <a:p>
            <a:pPr lvl="1">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a:t>
            </a:r>
            <a:r>
              <a:rPr lang="en-US" altLang="en-US" sz="2400" i="1" dirty="0" err="1">
                <a:effectLst>
                  <a:outerShdw blurRad="38100" dist="38100" dir="2700000" algn="tl">
                    <a:srgbClr val="000000">
                      <a:alpha val="43137"/>
                    </a:srgbClr>
                  </a:outerShdw>
                </a:effectLst>
              </a:rPr>
              <a:t>phero</a:t>
            </a:r>
            <a:r>
              <a:rPr lang="en-US" altLang="en-US" sz="2400" i="1" dirty="0">
                <a:effectLst>
                  <a:outerShdw blurRad="38100" dist="38100" dir="2700000" algn="tl">
                    <a:srgbClr val="000000">
                      <a:alpha val="43137"/>
                    </a:srgbClr>
                  </a:outerShdw>
                </a:effectLst>
              </a:rPr>
              <a:t>” = to carry</a:t>
            </a:r>
            <a:r>
              <a:rPr lang="en-US" altLang="en-US" sz="2400" dirty="0">
                <a:effectLst>
                  <a:outerShdw blurRad="38100" dist="38100" dir="2700000" algn="tl">
                    <a:srgbClr val="000000">
                      <a:alpha val="43137"/>
                    </a:srgbClr>
                  </a:outerShdw>
                </a:effectLst>
              </a:rPr>
              <a:t> </a:t>
            </a:r>
          </a:p>
          <a:p>
            <a:pPr lvl="2">
              <a:lnSpc>
                <a:spcPct val="90000"/>
              </a:lnSpc>
              <a:buFont typeface="Wingdings" panose="05000000000000000000" pitchFamily="2" charset="2"/>
              <a:buNone/>
            </a:pPr>
            <a:r>
              <a:rPr lang="en-US" altLang="en-US" sz="2400" i="1" dirty="0">
                <a:effectLst>
                  <a:outerShdw blurRad="38100" dist="38100" dir="2700000" algn="tl">
                    <a:srgbClr val="000000">
                      <a:alpha val="43137"/>
                    </a:srgbClr>
                  </a:outerShdw>
                </a:effectLst>
              </a:rPr>
              <a:t>Acts 27:15,17</a:t>
            </a:r>
          </a:p>
          <a:p>
            <a:pPr lvl="2">
              <a:lnSpc>
                <a:spcPct val="90000"/>
              </a:lnSpc>
              <a:buFont typeface="Wingdings" panose="05000000000000000000" pitchFamily="2" charset="2"/>
              <a:buNone/>
            </a:pPr>
            <a:endParaRPr lang="en-US" altLang="en-US" sz="2400" i="1" dirty="0">
              <a:effectLst>
                <a:outerShdw blurRad="38100" dist="38100" dir="2700000" algn="tl">
                  <a:srgbClr val="000000">
                    <a:alpha val="43137"/>
                  </a:srgbClr>
                </a:outerShdw>
              </a:effectLst>
            </a:endParaRPr>
          </a:p>
          <a:p>
            <a:pPr>
              <a:lnSpc>
                <a:spcPct val="90000"/>
              </a:lnSpc>
            </a:pPr>
            <a:r>
              <a:rPr lang="en-US" altLang="en-US" sz="2400" dirty="0">
                <a:effectLst>
                  <a:outerShdw blurRad="38100" dist="38100" dir="2700000" algn="tl">
                    <a:srgbClr val="000000">
                      <a:alpha val="43137"/>
                    </a:srgbClr>
                  </a:outerShdw>
                </a:effectLst>
              </a:rPr>
              <a:t>Opposite of Knowledge of False Teachers</a:t>
            </a:r>
          </a:p>
          <a:p>
            <a:pPr lvl="1">
              <a:lnSpc>
                <a:spcPct val="90000"/>
              </a:lnSpc>
            </a:pPr>
            <a:r>
              <a:rPr lang="en-US" altLang="en-US" sz="2400" i="1" dirty="0">
                <a:effectLst>
                  <a:outerShdw blurRad="38100" dist="38100" dir="2700000" algn="tl">
                    <a:srgbClr val="000000">
                      <a:alpha val="43137"/>
                    </a:srgbClr>
                  </a:outerShdw>
                </a:effectLst>
              </a:rPr>
              <a:t>Which is their own imagination</a:t>
            </a:r>
          </a:p>
          <a:p>
            <a:pPr lvl="2">
              <a:lnSpc>
                <a:spcPct val="90000"/>
              </a:lnSpc>
            </a:pPr>
            <a:r>
              <a:rPr lang="en-US" altLang="en-US" sz="2400" i="1" dirty="0">
                <a:effectLst>
                  <a:outerShdw blurRad="38100" dist="38100" dir="2700000" algn="tl">
                    <a:srgbClr val="000000">
                      <a:alpha val="43137"/>
                    </a:srgbClr>
                  </a:outerShdw>
                </a:effectLst>
              </a:rPr>
              <a:t>Jer. 23:16</a:t>
            </a:r>
          </a:p>
        </p:txBody>
      </p:sp>
      <p:pic>
        <p:nvPicPr>
          <p:cNvPr id="93188" name="Picture 4" descr="C:\WINDOWS\Profiles\default\Application Data\Microsoft\Media Catalog\Downloaded Clips\cl0\TN00706_.wmf">
            <a:extLst>
              <a:ext uri="{FF2B5EF4-FFF2-40B4-BE49-F238E27FC236}">
                <a16:creationId xmlns:a16="http://schemas.microsoft.com/office/drawing/2014/main" id="{1D007ACF-A955-46C1-892C-0F847E420B2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257800" y="1912937"/>
            <a:ext cx="3300413" cy="3733800"/>
          </a:xfrm>
        </p:spPr>
      </p:pic>
    </p:spTree>
    <p:extLst>
      <p:ext uri="{BB962C8B-B14F-4D97-AF65-F5344CB8AC3E}">
        <p14:creationId xmlns:p14="http://schemas.microsoft.com/office/powerpoint/2010/main" val="2653514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BC04C8-6402-4DEF-B6CD-906844A802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a:spcAft>
                <a:spcPts val="1200"/>
              </a:spcAft>
              <a:buClr>
                <a:schemeClr val="tx2"/>
              </a:buClr>
              <a:buSzPct val="75000"/>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17:17, 20-23</a:t>
            </a:r>
          </a:p>
          <a:p>
            <a:pPr algn="just"/>
            <a:r>
              <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Sanctify them in the truth; Your word is truth</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do not ask on behalf of these alone, but for those also who believe in Me through their word;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they may all be one; even as You, Father,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Me and I in You, that they also may be in Us, so that the world may believe that You sent Me.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glory which You have given Me I have given to them, that they may be one, just as We are 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in them and You in Me, that they may be perfected in unity, so that the world may know that You sent Me, and loved them, even as You have loved Me.”</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3032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55D36-4CF6-406C-B7D7-BAB8C4682A01}"/>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4:4</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2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444D8E-CD3F-412F-A146-66781CA11085}"/>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3048000"/>
            <a:ext cx="1828800" cy="1828800"/>
          </a:xfrm>
          <a:prstGeom prst="ellipse">
            <a:avLst/>
          </a:prstGeom>
          <a:ln>
            <a:noFill/>
          </a:ln>
          <a:effectLst>
            <a:softEdge rad="112500"/>
          </a:effectLst>
        </p:spPr>
      </p:pic>
      <p:sp>
        <p:nvSpPr>
          <p:cNvPr id="6" name="Rectangle 1">
            <a:extLst>
              <a:ext uri="{FF2B5EF4-FFF2-40B4-BE49-F238E27FC236}">
                <a16:creationId xmlns:a16="http://schemas.microsoft.com/office/drawing/2014/main" id="{3178CE69-EBAA-43AD-9EDA-A37B24713561}"/>
              </a:ext>
            </a:extLst>
          </p:cNvPr>
          <p:cNvSpPr>
            <a:spLocks noChangeArrowheads="1"/>
          </p:cNvSpPr>
          <p:nvPr/>
        </p:nvSpPr>
        <p:spPr bwMode="auto">
          <a:xfrm>
            <a:off x="0" y="0"/>
            <a:ext cx="9144000" cy="2339102"/>
          </a:xfrm>
          <a:prstGeom prst="rect">
            <a:avLst/>
          </a:prstGeom>
          <a:noFill/>
          <a:ln w="28575">
            <a:noFill/>
            <a:miter lim="800000"/>
            <a:headEnd/>
            <a:tailEnd/>
          </a:ln>
        </p:spPr>
        <p:txBody>
          <a:bodyPr wrap="square" anchor="t">
            <a:spAutoFit/>
          </a:bodyPr>
          <a:lstStyle/>
          <a:p>
            <a:pPr algn="ctr">
              <a:spcBef>
                <a:spcPts val="0"/>
              </a:spcBef>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5:18</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a:t>
            </a:r>
          </a:p>
          <a:p>
            <a:pPr marL="0" indent="0" algn="just" eaLnBrk="1" hangingPunct="1">
              <a:buFont typeface="Wingdings" panose="05000000000000000000" pitchFamily="2" charset="2"/>
              <a:buNone/>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spTree>
    <p:extLst>
      <p:ext uri="{BB962C8B-B14F-4D97-AF65-F5344CB8AC3E}">
        <p14:creationId xmlns:p14="http://schemas.microsoft.com/office/powerpoint/2010/main" val="3299953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44617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143000"/>
            <a:ext cx="9144000" cy="4250858"/>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life is indeed a free gift (Rom. 6:23). Salvation cannot be earned with good deeds or purchased with money. It has already been bought by Christ, who paid the ransom with His blood.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that does not mean there is no cost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terms of salvation's impact on the sinner's life. This paradox may be difficult but it is nevertheless true: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salvation is both free and costly</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Eternal life brings immediate death to self. 'Knowing this, that our old self was crucified with Him, that our body of sin might be done away with, that we should no longer be slaves to sin' (Rom 6:6). Thus in a sense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pay the ultimate price for salvation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when our sinful self is nailed to a cross. It is a total abandonment of self-will, like the grain of wheat that falls to the ground and dies so that it can bear much fruit (cf. John 12:24). It is an exchange of all that we are for all that Christ is.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denotes implicit obedience, full surrender to the lordship of Christ. Nothing less can qualify as saving faith</a:t>
            </a:r>
            <a:r>
              <a:rPr 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Gospel According to Jesus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140</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96693"/>
            <a:ext cx="1447800" cy="845111"/>
          </a:xfrm>
          <a:prstGeom prst="rect">
            <a:avLst/>
          </a:prstGeom>
        </p:spPr>
      </p:pic>
    </p:spTree>
    <p:extLst>
      <p:ext uri="{BB962C8B-B14F-4D97-AF65-F5344CB8AC3E}">
        <p14:creationId xmlns:p14="http://schemas.microsoft.com/office/powerpoint/2010/main" val="4127463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752600"/>
            <a:ext cx="9143999" cy="2438400"/>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is Lord of all, and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demands involves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unconditional surrender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does not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bestow eternal life</a:t>
            </a:r>
            <a:r>
              <a:rPr lang="en-US" sz="32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 those whose hearts remain set against Him.”</a:t>
            </a:r>
            <a:endParaRPr lang="en-US" altLang="zh-CN" sz="32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2371725" y="228600"/>
            <a:ext cx="4400550" cy="914400"/>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Faith Works</a:t>
            </a:r>
            <a:r>
              <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25</a:t>
            </a:r>
          </a:p>
        </p:txBody>
      </p:sp>
      <p:pic>
        <p:nvPicPr>
          <p:cNvPr id="7" name="Picture 6">
            <a:extLst>
              <a:ext uri="{FF2B5EF4-FFF2-40B4-BE49-F238E27FC236}">
                <a16:creationId xmlns:a16="http://schemas.microsoft.com/office/drawing/2014/main" id="{49CFFDF6-020F-43C6-A360-867C1BE46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3872" y="3803088"/>
            <a:ext cx="3916256" cy="2286000"/>
          </a:xfrm>
          <a:prstGeom prst="rect">
            <a:avLst/>
          </a:prstGeom>
        </p:spPr>
      </p:pic>
    </p:spTree>
    <p:extLst>
      <p:ext uri="{BB962C8B-B14F-4D97-AF65-F5344CB8AC3E}">
        <p14:creationId xmlns:p14="http://schemas.microsoft.com/office/powerpoint/2010/main" val="3724060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95400"/>
            <a:ext cx="9144000" cy="3939316"/>
          </a:xfrm>
          <a:prstGeom prst="rect">
            <a:avLst/>
          </a:prstGeom>
          <a:noFill/>
          <a:ln w="9525">
            <a:noFill/>
            <a:miter lim="800000"/>
            <a:headEnd/>
            <a:tailEnd/>
          </a:ln>
          <a:effectLst/>
        </p:spPr>
        <p:txBody>
          <a:bodyPr/>
          <a:lstStyle/>
          <a:p>
            <a:pPr algn="just">
              <a:spcBef>
                <a:spcPct val="30000"/>
              </a:spcBef>
              <a:spcAft>
                <a:spcPct val="30000"/>
              </a:spcAft>
              <a:buClr>
                <a:srgbClr val="0000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“Self discipline comes when you look back to the covenant of your salvation…that is to say when you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the point of your salvation</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promise to submit to the Lord</a:t>
            </a:r>
            <a:r>
              <a:rPr lang="en-US"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made a pledge at that time to be obedient to Christ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confessed Him as Lord…And Lord means that He is above all. It’s essential then as believers to remember that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made a covenant of obedience</a:t>
            </a:r>
            <a:r>
              <a:rPr lang="en-US"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we confessed Jesus as Lord. We were saved unto obedience which God had before ordained that we should walk…and obedience characterized by good works…and obedience to God's Word. That pledge was inherent in salvation. God at the time you came to Him for salvation promised you forgiveness and eternal life and all the grace necessary to fulfill His will, and the Holy Spirit, and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pledged obedience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you need to go back and remember that and have the integrity to be faithful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your original promise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zh-CN"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1868974" y="210034"/>
            <a:ext cx="5406053" cy="932966"/>
          </a:xfrm>
          <a:prstGeom prst="rect">
            <a:avLst/>
          </a:prstGeom>
          <a:noFill/>
          <a:ln w="9525">
            <a:noFill/>
            <a:miter lim="800000"/>
            <a:headEnd/>
            <a:tailEnd/>
          </a:ln>
          <a:effectLst/>
        </p:spPr>
        <p:txBody>
          <a:bodyPr anchor="ctr"/>
          <a:lstStyle/>
          <a:p>
            <a:pPr algn="ctr">
              <a:spcAft>
                <a:spcPts val="6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Transcription of The Art of Self-Discipline, part 2, www.gty.org.</a:t>
            </a:r>
          </a:p>
        </p:txBody>
      </p:sp>
      <p:pic>
        <p:nvPicPr>
          <p:cNvPr id="5" name="Picture 4">
            <a:extLst>
              <a:ext uri="{FF2B5EF4-FFF2-40B4-BE49-F238E27FC236}">
                <a16:creationId xmlns:a16="http://schemas.microsoft.com/office/drawing/2014/main" id="{AEEE7321-512B-42EF-AC2F-693F4F8D9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52400"/>
            <a:ext cx="1076142" cy="628166"/>
          </a:xfrm>
          <a:prstGeom prst="rect">
            <a:avLst/>
          </a:prstGeom>
        </p:spPr>
      </p:pic>
    </p:spTree>
    <p:extLst>
      <p:ext uri="{BB962C8B-B14F-4D97-AF65-F5344CB8AC3E}">
        <p14:creationId xmlns:p14="http://schemas.microsoft.com/office/powerpoint/2010/main" val="1230267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228600"/>
            <a:ext cx="9144000" cy="64592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Lordship Salvation 7 Problems</a:t>
            </a:r>
          </a:p>
        </p:txBody>
      </p:sp>
      <p:sp>
        <p:nvSpPr>
          <p:cNvPr id="62467" name="Rectangle 3"/>
          <p:cNvSpPr>
            <a:spLocks noGrp="1" noChangeArrowheads="1"/>
          </p:cNvSpPr>
          <p:nvPr>
            <p:ph idx="1"/>
          </p:nvPr>
        </p:nvSpPr>
        <p:spPr>
          <a:xfrm>
            <a:off x="2133600" y="1066800"/>
            <a:ext cx="6239505" cy="5562600"/>
          </a:xfrm>
        </p:spPr>
        <p:txBody>
          <a:bodyPr/>
          <a:lstStyle/>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Changes the gospel</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Places an impossible burden upon the unsaved</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justification with sanctification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Confuses the result of with requirement for salvation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Fails to make basic dispensational distinctions</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Ignores the reality of a carnal Christian</a:t>
            </a:r>
          </a:p>
          <a:p>
            <a:pPr marL="370275" indent="-342892" eaLnBrk="1" hangingPunct="1">
              <a:spcBef>
                <a:spcPts val="450"/>
              </a:spcBef>
              <a:spcAft>
                <a:spcPts val="450"/>
              </a:spcAft>
              <a:buClr>
                <a:srgbClr val="FF0000"/>
              </a:buClr>
              <a:buSzPct val="130000"/>
              <a:buFont typeface="Wingdings" panose="05000000000000000000" pitchFamily="2" charset="2"/>
              <a:buChar char="ü"/>
              <a:defRPr/>
            </a:pPr>
            <a:r>
              <a:rPr lang="en-US" altLang="en-US" sz="2800" dirty="0">
                <a:effectLst>
                  <a:outerShdw blurRad="38100" dist="38100" dir="2700000" algn="tl">
                    <a:srgbClr val="000000">
                      <a:alpha val="43137"/>
                    </a:srgbClr>
                  </a:outerShdw>
                </a:effectLst>
              </a:rPr>
              <a:t>Destroys the assurance of salvation</a:t>
            </a:r>
          </a:p>
        </p:txBody>
      </p:sp>
      <p:pic>
        <p:nvPicPr>
          <p:cNvPr id="120836" name="Picture 3"/>
          <p:cNvPicPr>
            <a:picLocks noChangeAspect="1"/>
          </p:cNvPicPr>
          <p:nvPr/>
        </p:nvPicPr>
        <p:blipFill>
          <a:blip r:embed="rId2" cstate="print"/>
          <a:srcRect/>
          <a:stretch>
            <a:fillRect/>
          </a:stretch>
        </p:blipFill>
        <p:spPr bwMode="auto">
          <a:xfrm>
            <a:off x="222455" y="2057400"/>
            <a:ext cx="1758745" cy="27432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180976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952750" y="228600"/>
            <a:ext cx="3238500" cy="1143000"/>
          </a:xfrm>
        </p:spPr>
        <p:txBody>
          <a:bodyPr/>
          <a:lstStyle/>
          <a:p>
            <a:pPr algn="ctr" eaLnBrk="1" hangingPunct="1"/>
            <a:r>
              <a:rPr lang="en-US" altLang="en-US" sz="4000" dirty="0">
                <a:effectLst>
                  <a:outerShdw blurRad="38100" dist="38100" dir="2700000" algn="tl">
                    <a:srgbClr val="000000">
                      <a:alpha val="43137"/>
                    </a:srgbClr>
                  </a:outerShdw>
                </a:effectLst>
              </a:rPr>
              <a:t>XI. Ordinances</a:t>
            </a:r>
          </a:p>
        </p:txBody>
      </p:sp>
      <p:sp>
        <p:nvSpPr>
          <p:cNvPr id="21507" name="Rectangle 3"/>
          <p:cNvSpPr>
            <a:spLocks noGrp="1" noChangeArrowheads="1"/>
          </p:cNvSpPr>
          <p:nvPr>
            <p:ph type="body" idx="1"/>
          </p:nvPr>
        </p:nvSpPr>
        <p:spPr>
          <a:xfrm>
            <a:off x="457200" y="1981200"/>
            <a:ext cx="5968206" cy="3200400"/>
          </a:xfrm>
        </p:spPr>
        <p:txBody>
          <a:bodyPr/>
          <a:lstStyle/>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Foot washing?</a:t>
            </a:r>
          </a:p>
          <a:p>
            <a:pPr marL="457200" indent="-457200"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rPr>
              <a:t>Communion</a:t>
            </a:r>
          </a:p>
          <a:p>
            <a:pPr marL="457200" indent="-457200"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rPr>
              <a:t>Baptism</a:t>
            </a:r>
          </a:p>
        </p:txBody>
      </p:sp>
      <p:pic>
        <p:nvPicPr>
          <p:cNvPr id="1026" name="Picture 2" descr="Image result for church ordinances">
            <a:extLst>
              <a:ext uri="{FF2B5EF4-FFF2-40B4-BE49-F238E27FC236}">
                <a16:creationId xmlns:a16="http://schemas.microsoft.com/office/drawing/2014/main" id="{7925138D-E399-4F34-8DB1-1C16BF857AE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35617" y="1981200"/>
            <a:ext cx="3860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071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903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85629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12CEF6-B398-4C11-93D6-1AB02B74D9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0704" y="203936"/>
            <a:ext cx="7742591" cy="6450127"/>
          </a:xfrm>
          <a:prstGeom prst="rect">
            <a:avLst/>
          </a:prstGeom>
        </p:spPr>
      </p:pic>
    </p:spTree>
    <p:extLst>
      <p:ext uri="{BB962C8B-B14F-4D97-AF65-F5344CB8AC3E}">
        <p14:creationId xmlns:p14="http://schemas.microsoft.com/office/powerpoint/2010/main" val="2422525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34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FD792-12D2-4ACA-A00F-C217987FC178}"/>
              </a:ext>
            </a:extLst>
          </p:cNvPr>
          <p:cNvPicPr>
            <a:picLocks noChangeAspect="1"/>
          </p:cNvPicPr>
          <p:nvPr/>
        </p:nvPicPr>
        <p:blipFill>
          <a:blip r:embed="rId2"/>
          <a:stretch>
            <a:fillRect/>
          </a:stretch>
        </p:blipFill>
        <p:spPr>
          <a:xfrm>
            <a:off x="2171700" y="228600"/>
            <a:ext cx="4800600" cy="64008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78C898C-542B-48DC-BA5C-46FFD63D5524}"/>
              </a:ext>
            </a:extLst>
          </p:cNvPr>
          <p:cNvSpPr>
            <a:spLocks noGrp="1" noChangeArrowheads="1"/>
          </p:cNvSpPr>
          <p:nvPr>
            <p:ph type="title"/>
          </p:nvPr>
        </p:nvSpPr>
        <p:spPr>
          <a:xfrm>
            <a:off x="2019300" y="228600"/>
            <a:ext cx="5105400" cy="914400"/>
          </a:xfrm>
        </p:spPr>
        <p:txBody>
          <a:bodyPr/>
          <a:lstStyle/>
          <a:p>
            <a:pPr algn="ctr" eaLnBrk="1" hangingPunct="1"/>
            <a:r>
              <a:rPr lang="en-US" altLang="en-US" sz="3600" dirty="0">
                <a:effectLst>
                  <a:outerShdw blurRad="38100" dist="38100" dir="2700000" algn="tl">
                    <a:srgbClr val="000000">
                      <a:alpha val="43137"/>
                    </a:srgbClr>
                  </a:outerShdw>
                </a:effectLst>
              </a:rPr>
              <a:t>Why the Virgin Birth?</a:t>
            </a:r>
          </a:p>
        </p:txBody>
      </p:sp>
      <p:sp>
        <p:nvSpPr>
          <p:cNvPr id="4099" name="Rectangle 3">
            <a:extLst>
              <a:ext uri="{FF2B5EF4-FFF2-40B4-BE49-F238E27FC236}">
                <a16:creationId xmlns:a16="http://schemas.microsoft.com/office/drawing/2014/main" id="{E53A741E-D972-4191-8240-D3081D7D2B35}"/>
              </a:ext>
            </a:extLst>
          </p:cNvPr>
          <p:cNvSpPr>
            <a:spLocks noGrp="1" noChangeArrowheads="1"/>
          </p:cNvSpPr>
          <p:nvPr>
            <p:ph idx="1"/>
          </p:nvPr>
        </p:nvSpPr>
        <p:spPr>
          <a:xfrm>
            <a:off x="533400" y="1143000"/>
            <a:ext cx="7696200" cy="4918075"/>
          </a:xfrm>
        </p:spPr>
        <p:txBody>
          <a:bodyPr/>
          <a:lstStyle/>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fulfill OT prophecy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humanity and deity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emphasize Christ’s eternality</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maintain Christ’s sinlessness</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protect the bodily atonement</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circumvent the curse of Jeconiah</a:t>
            </a:r>
          </a:p>
          <a:p>
            <a:pPr marL="460375" indent="-460375" eaLnBrk="1" hangingPunct="1">
              <a:spcBef>
                <a:spcPts val="0"/>
              </a:spcBef>
              <a:spcAft>
                <a:spcPts val="2400"/>
              </a:spcAft>
              <a:buSzPct val="125000"/>
              <a:buBlip>
                <a:blip r:embed="rId2"/>
              </a:buBlip>
              <a:defRPr/>
            </a:pPr>
            <a:r>
              <a:rPr lang="en-US" dirty="0">
                <a:effectLst>
                  <a:outerShdw blurRad="38100" dist="38100" dir="2700000" algn="tl">
                    <a:srgbClr val="000000">
                      <a:alpha val="43137"/>
                    </a:srgbClr>
                  </a:outerShdw>
                </a:effectLst>
              </a:rPr>
              <a:t>To vindicate the NT</a:t>
            </a:r>
          </a:p>
        </p:txBody>
      </p:sp>
      <p:pic>
        <p:nvPicPr>
          <p:cNvPr id="22532" name="Picture 5" descr="https://encrypted-tbn2.gstatic.com/images?q=tbn:ANd9GcQjYa1b34wEurDM_Ysus-MUPsGfl59ZGk9jgBY_m0Y7gik3vNxamA">
            <a:extLst>
              <a:ext uri="{FF2B5EF4-FFF2-40B4-BE49-F238E27FC236}">
                <a16:creationId xmlns:a16="http://schemas.microsoft.com/office/drawing/2014/main" id="{9C9997CA-6696-480F-889B-7DDD81B9682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54220" y="2895600"/>
            <a:ext cx="2155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260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2199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5554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5969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Sprinkling?</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aptism">
            <a:extLst>
              <a:ext uri="{FF2B5EF4-FFF2-40B4-BE49-F238E27FC236}">
                <a16:creationId xmlns:a16="http://schemas.microsoft.com/office/drawing/2014/main" id="{1F4024C5-907B-4B67-94EE-6C6040353C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1257301"/>
            <a:ext cx="2272333" cy="14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249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676400" y="228600"/>
            <a:ext cx="5791200" cy="685800"/>
          </a:xfrm>
        </p:spPr>
        <p:txBody>
          <a:bodyPr/>
          <a:lstStyle/>
          <a:p>
            <a:pPr algn="ctr" eaLnBrk="1" hangingPunct="1"/>
            <a:r>
              <a:rPr lang="en-US" altLang="en-US" sz="3600" dirty="0">
                <a:effectLst>
                  <a:outerShdw blurRad="38100" dist="38100" dir="2700000" algn="tl">
                    <a:srgbClr val="000000">
                      <a:alpha val="43137"/>
                    </a:srgbClr>
                  </a:outerShdw>
                </a:effectLst>
              </a:rPr>
              <a:t>Fundamentals of the Faith</a:t>
            </a:r>
          </a:p>
        </p:txBody>
      </p:sp>
      <p:sp>
        <p:nvSpPr>
          <p:cNvPr id="28675" name="Rectangle 3"/>
          <p:cNvSpPr>
            <a:spLocks noGrp="1" noChangeArrowheads="1"/>
          </p:cNvSpPr>
          <p:nvPr>
            <p:ph type="body" idx="1"/>
          </p:nvPr>
        </p:nvSpPr>
        <p:spPr>
          <a:xfrm>
            <a:off x="228600" y="1143000"/>
            <a:ext cx="8686800" cy="5562600"/>
          </a:xfrm>
        </p:spPr>
        <p:txBody>
          <a:bodyPr/>
          <a:lstStyle/>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Creation/fall – Rom. 5:14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Inspiration/inerrancy of the Scripture – Matt. 5:18; John 17:17; 2 Tim. 3:16; 2 Pet. 1:20-21</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Salvation by faith alone</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Eternal existence of heaven/hell – Dan. 12:2; Matt. 25:46</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Trinity</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Virgin birth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Deity of Christ</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Atoning death of Christ – Isa. 53:3-6; 1 Pet. 2:24</a:t>
            </a:r>
          </a:p>
          <a:p>
            <a:pPr marL="463550" indent="-463550" eaLnBrk="1" hangingPunct="1">
              <a:spcBef>
                <a:spcPts val="0"/>
              </a:spcBef>
              <a:spcAft>
                <a:spcPts val="600"/>
              </a:spcAft>
              <a:buSzPct val="100000"/>
              <a:buFont typeface="+mj-lt"/>
              <a:buAutoNum type="arabicPeriod"/>
              <a:defRPr/>
            </a:pPr>
            <a:r>
              <a:rPr lang="en-US" altLang="en-US" sz="2600" dirty="0">
                <a:effectLst>
                  <a:outerShdw blurRad="38100" dist="38100" dir="2700000" algn="tl">
                    <a:srgbClr val="000000">
                      <a:alpha val="43137"/>
                    </a:srgbClr>
                  </a:outerShdw>
                </a:effectLst>
              </a:rPr>
              <a:t>Bodily Resurrection of Christ – John 20:27-28; 1 Cor. 15:14</a:t>
            </a:r>
          </a:p>
          <a:p>
            <a:pPr marL="463550" indent="-463550" eaLnBrk="1" hangingPunct="1">
              <a:spcBef>
                <a:spcPts val="0"/>
              </a:spcBef>
              <a:spcAft>
                <a:spcPts val="600"/>
              </a:spcAft>
              <a:buSzPct val="100000"/>
              <a:buFont typeface="+mj-lt"/>
              <a:buAutoNum type="arabicPeriod"/>
              <a:defRPr/>
            </a:pPr>
            <a:r>
              <a:rPr lang="en-US" altLang="en-US" sz="2600" b="1" u="sng" dirty="0">
                <a:solidFill>
                  <a:srgbClr val="FFFFCC"/>
                </a:solidFill>
                <a:effectLst>
                  <a:outerShdw blurRad="38100" dist="38100" dir="2700000" algn="tl">
                    <a:srgbClr val="000000">
                      <a:alpha val="43137"/>
                    </a:srgbClr>
                  </a:outerShdw>
                </a:effectLst>
              </a:rPr>
              <a:t>Bodily Second Advent of Christ – Job 19:25; Zech. 14:4; Acts 1:9-11</a:t>
            </a:r>
          </a:p>
        </p:txBody>
      </p:sp>
      <p:pic>
        <p:nvPicPr>
          <p:cNvPr id="2050" name="Picture 2" descr="Image result for fundamentals of the faith">
            <a:extLst>
              <a:ext uri="{FF2B5EF4-FFF2-40B4-BE49-F238E27FC236}">
                <a16:creationId xmlns:a16="http://schemas.microsoft.com/office/drawing/2014/main" id="{6E77BC5D-D0E4-43B6-8B54-B315B3248F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937" y="3554027"/>
            <a:ext cx="2216130" cy="124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999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Divisive persons</a:t>
            </a:r>
            <a:r>
              <a:rPr lang="en-US" dirty="0">
                <a:effectLst>
                  <a:outerShdw blurRad="38100" dist="38100" dir="2700000" algn="tl">
                    <a:srgbClr val="000000">
                      <a:alpha val="43137"/>
                    </a:srgbClr>
                  </a:outerShdw>
                </a:effectLst>
              </a:rPr>
              <a:t>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54102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503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Immorality</a:t>
            </a:r>
            <a:r>
              <a:rPr lang="en-US" dirty="0">
                <a:effectLst>
                  <a:outerShdw blurRad="38100" dist="38100" dir="2700000" algn="tl">
                    <a:srgbClr val="000000">
                      <a:alpha val="43137"/>
                    </a:srgbClr>
                  </a:outerShdw>
                </a:effectLst>
              </a:rPr>
              <a:t> – 1 Cor. 5:9-11; Eph. 5:11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General disobedience to Scripture –2 Thess. 3:6, 14</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54102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56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287866" y="1600200"/>
            <a:ext cx="8534400" cy="2236694"/>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3200" dirty="0">
                <a:effectLst>
                  <a:outerShdw blurRad="38100" dist="38100" dir="2700000" algn="tl">
                    <a:srgbClr val="000000">
                      <a:alpha val="43137"/>
                    </a:srgbClr>
                  </a:outerShdw>
                </a:effectLst>
                <a:latin typeface="Calibri" panose="020F0502020204030204" pitchFamily="34" charset="0"/>
              </a:rPr>
              <a:t>“Abomination is a pretty strong word . . . there is a debate and questions over the meaning of the word ‘abomination.’” (Referring to Leviticus 18:22; as heard on Moody Christian Radio Network, in Chicago, Feb.19, 2008, when asked about government sanctions on civil unions for gays.)</a:t>
            </a:r>
          </a:p>
        </p:txBody>
      </p:sp>
      <p:sp>
        <p:nvSpPr>
          <p:cNvPr id="6" name="Rectangle 2"/>
          <p:cNvSpPr>
            <a:spLocks noChangeArrowheads="1"/>
          </p:cNvSpPr>
          <p:nvPr/>
        </p:nvSpPr>
        <p:spPr bwMode="auto">
          <a:xfrm>
            <a:off x="2371725" y="228600"/>
            <a:ext cx="4400550" cy="1143000"/>
          </a:xfrm>
          <a:prstGeom prst="rect">
            <a:avLst/>
          </a:prstGeom>
          <a:noFill/>
          <a:ln w="9525">
            <a:noFill/>
            <a:miter lim="800000"/>
            <a:headEnd/>
            <a:tailEnd/>
          </a:ln>
          <a:effectLst/>
        </p:spPr>
        <p:txBody>
          <a:bodyPr anchor="ctr"/>
          <a:lstStyle/>
          <a:p>
            <a:pPr algn="ctr">
              <a:defRPr/>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Jim Wallis</a:t>
            </a:r>
          </a:p>
          <a:p>
            <a:pPr algn="ctr">
              <a:defRPr/>
            </a:pPr>
            <a:r>
              <a:rPr lang="en-US" sz="1600" dirty="0">
                <a:effectLst>
                  <a:outerShdw blurRad="38100" dist="38100" dir="2700000" algn="tl">
                    <a:srgbClr val="000000">
                      <a:alpha val="43137"/>
                    </a:srgbClr>
                  </a:outerShdw>
                </a:effectLst>
                <a:latin typeface="Calibri" panose="020F0502020204030204" pitchFamily="34" charset="0"/>
                <a:ea typeface="+mj-ea"/>
                <a:cs typeface="+mj-cs"/>
              </a:rPr>
              <a:t>Mary Danielson, </a:t>
            </a:r>
            <a:r>
              <a:rPr lang="en-US" sz="1600" i="1" dirty="0">
                <a:effectLst>
                  <a:outerShdw blurRad="38100" dist="38100" dir="2700000" algn="tl">
                    <a:srgbClr val="000000">
                      <a:alpha val="43137"/>
                    </a:srgbClr>
                  </a:outerShdw>
                </a:effectLst>
                <a:latin typeface="Calibri" panose="020F0502020204030204" pitchFamily="34" charset="0"/>
                <a:ea typeface="+mj-ea"/>
                <a:cs typeface="+mj-cs"/>
              </a:rPr>
              <a:t>The Dangerous Truth About the Social-Justice “Gospel,” </a:t>
            </a:r>
            <a:r>
              <a:rPr lang="en-US" sz="1600" dirty="0">
                <a:effectLst>
                  <a:outerShdw blurRad="38100" dist="38100" dir="2700000" algn="tl">
                    <a:srgbClr val="000000">
                      <a:alpha val="43137"/>
                    </a:srgbClr>
                  </a:outerShdw>
                </a:effectLst>
                <a:latin typeface="Calibri" panose="020F0502020204030204" pitchFamily="34" charset="0"/>
                <a:ea typeface="+mj-ea"/>
                <a:cs typeface="+mj-cs"/>
              </a:rPr>
              <a:t>n. 21</a:t>
            </a:r>
          </a:p>
          <a:p>
            <a:pPr algn="ctr">
              <a:defRPr/>
            </a:pPr>
            <a:endParaRPr lang="en-US" sz="1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p:txBody>
      </p:sp>
      <p:pic>
        <p:nvPicPr>
          <p:cNvPr id="5122" name="Picture 2" descr="Image result for jim wallis">
            <a:extLst>
              <a:ext uri="{FF2B5EF4-FFF2-40B4-BE49-F238E27FC236}">
                <a16:creationId xmlns:a16="http://schemas.microsoft.com/office/drawing/2014/main" id="{9233144D-AF57-4FB7-B06B-14EAB7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107" y="4886761"/>
            <a:ext cx="2073918" cy="151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05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600200" y="228600"/>
            <a:ext cx="5943600" cy="1143000"/>
          </a:xfrm>
        </p:spPr>
        <p:txBody>
          <a:bodyPr/>
          <a:lstStyle/>
          <a:p>
            <a:pPr algn="ctr" eaLnBrk="1" hangingPunct="1"/>
            <a:r>
              <a:rPr lang="en-US" altLang="en-US" sz="3600" dirty="0">
                <a:effectLst>
                  <a:outerShdw blurRad="38100" dist="38100" dir="2700000" algn="tl">
                    <a:srgbClr val="000000">
                      <a:alpha val="43137"/>
                    </a:srgbClr>
                  </a:outerShdw>
                </a:effectLst>
              </a:rPr>
              <a:t>C. What to Separate From?</a:t>
            </a:r>
          </a:p>
        </p:txBody>
      </p:sp>
      <p:sp>
        <p:nvSpPr>
          <p:cNvPr id="21507" name="Rectangle 3"/>
          <p:cNvSpPr>
            <a:spLocks noGrp="1" noChangeArrowheads="1"/>
          </p:cNvSpPr>
          <p:nvPr>
            <p:ph type="body" idx="1"/>
          </p:nvPr>
        </p:nvSpPr>
        <p:spPr>
          <a:xfrm>
            <a:off x="381000" y="1600200"/>
            <a:ext cx="8382000" cy="3581400"/>
          </a:xfrm>
        </p:spPr>
        <p:txBody>
          <a:bodyPr/>
          <a:lstStyle/>
          <a:p>
            <a:pPr marL="461963" indent="-461963"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False doctrine – 1 Tim. 4:16; Titus 1:9</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Divisive persons – Rom. 16:17; Titus 3:9-11</a:t>
            </a:r>
          </a:p>
          <a:p>
            <a:pPr marL="457200" indent="-457200" eaLnBrk="1" hangingPunct="1">
              <a:spcBef>
                <a:spcPts val="0"/>
              </a:spcBef>
              <a:spcAft>
                <a:spcPts val="2400"/>
              </a:spcAft>
              <a:buSzPct val="100000"/>
              <a:buFont typeface="+mj-lt"/>
              <a:buAutoNum type="arabicPeriod"/>
              <a:defRPr/>
            </a:pPr>
            <a:r>
              <a:rPr lang="en-US" dirty="0">
                <a:effectLst>
                  <a:outerShdw blurRad="38100" dist="38100" dir="2700000" algn="tl">
                    <a:srgbClr val="000000">
                      <a:alpha val="43137"/>
                    </a:srgbClr>
                  </a:outerShdw>
                </a:effectLst>
              </a:rPr>
              <a:t>Immorality – 1 Cor. 5:9-11; Eph. 5:11</a:t>
            </a:r>
          </a:p>
          <a:p>
            <a:pPr marL="457200" indent="-457200" eaLnBrk="1" hangingPunct="1">
              <a:spcBef>
                <a:spcPts val="0"/>
              </a:spcBef>
              <a:spcAft>
                <a:spcPts val="24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General disobedience to Scripture</a:t>
            </a:r>
            <a:r>
              <a:rPr lang="en-US" dirty="0">
                <a:effectLst>
                  <a:outerShdw blurRad="38100" dist="38100" dir="2700000" algn="tl">
                    <a:srgbClr val="000000">
                      <a:alpha val="43137"/>
                    </a:srgbClr>
                  </a:outerShdw>
                </a:effectLst>
              </a:rPr>
              <a:t> –2 Thess. 3:6, 14</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5410200"/>
            <a:ext cx="2032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1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749718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2286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257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939006" y="1600201"/>
            <a:ext cx="7265988" cy="2667000"/>
          </a:xfrm>
        </p:spPr>
        <p:txBody>
          <a:bodyPr/>
          <a:lstStyle/>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92750"/>
            <a:ext cx="37592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7699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71675" y="228600"/>
            <a:ext cx="5200650" cy="1143000"/>
          </a:xfrm>
        </p:spPr>
        <p:txBody>
          <a:bodyPr/>
          <a:lstStyle/>
          <a:p>
            <a:pPr algn="ctr" eaLnBrk="1" hangingPunct="1"/>
            <a:r>
              <a:rPr lang="en-US" altLang="en-US" sz="3600" dirty="0">
                <a:effectLst>
                  <a:outerShdw blurRad="38100" dist="38100" dir="2700000" algn="tl">
                    <a:srgbClr val="000000">
                      <a:alpha val="43137"/>
                    </a:srgbClr>
                  </a:outerShdw>
                </a:effectLst>
              </a:rPr>
              <a:t>Ecclesiastical Separation</a:t>
            </a:r>
          </a:p>
        </p:txBody>
      </p:sp>
      <p:sp>
        <p:nvSpPr>
          <p:cNvPr id="21507" name="Rectangle 3"/>
          <p:cNvSpPr>
            <a:spLocks noGrp="1" noChangeArrowheads="1"/>
          </p:cNvSpPr>
          <p:nvPr>
            <p:ph type="body" idx="1"/>
          </p:nvPr>
        </p:nvSpPr>
        <p:spPr>
          <a:xfrm>
            <a:off x="228600" y="1600200"/>
            <a:ext cx="6196806" cy="3581400"/>
          </a:xfrm>
        </p:spPr>
        <p:txBody>
          <a:bodyPr/>
          <a:lstStyle/>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Why separate?</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Biblical basis for separation</a:t>
            </a:r>
          </a:p>
          <a:p>
            <a:pPr marL="576263" indent="-576263"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What to separate from?</a:t>
            </a:r>
          </a:p>
        </p:txBody>
      </p:sp>
      <p:pic>
        <p:nvPicPr>
          <p:cNvPr id="5" name="Picture 4" descr="https://westsidechristianfellowship.org/wp-content/uploads/Church-Discipline.jpg">
            <a:extLst>
              <a:ext uri="{FF2B5EF4-FFF2-40B4-BE49-F238E27FC236}">
                <a16:creationId xmlns:a16="http://schemas.microsoft.com/office/drawing/2014/main" id="{DE0011D0-EFD4-48C4-B167-E92D8B4F52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14600"/>
            <a:ext cx="2673822" cy="150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58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2247900" y="304800"/>
            <a:ext cx="4648200" cy="762000"/>
          </a:xfrm>
        </p:spPr>
        <p:txBody>
          <a:bodyPr/>
          <a:lstStyle/>
          <a:p>
            <a:pPr algn="ctr" eaLnBrk="1" hangingPunct="1"/>
            <a:r>
              <a:rPr lang="en-US" altLang="en-US" sz="4000" dirty="0">
                <a:effectLst>
                  <a:outerShdw blurRad="38100" dist="38100" dir="2700000" algn="tl">
                    <a:srgbClr val="000000">
                      <a:alpha val="43137"/>
                    </a:srgbClr>
                  </a:outerShdw>
                </a:effectLst>
              </a:rPr>
              <a:t>Purity of the Church</a:t>
            </a:r>
          </a:p>
        </p:txBody>
      </p:sp>
      <p:sp>
        <p:nvSpPr>
          <p:cNvPr id="27651" name="Rectangle 3"/>
          <p:cNvSpPr>
            <a:spLocks noGrp="1" noChangeArrowheads="1"/>
          </p:cNvSpPr>
          <p:nvPr>
            <p:ph type="body" idx="1"/>
          </p:nvPr>
        </p:nvSpPr>
        <p:spPr>
          <a:xfrm>
            <a:off x="939006" y="1600201"/>
            <a:ext cx="7265988" cy="2667000"/>
          </a:xfrm>
        </p:spPr>
        <p:txBody>
          <a:bodyPr/>
          <a:lstStyle/>
          <a:p>
            <a:pPr marL="463550" indent="-463550" eaLnBrk="1" hangingPunct="1">
              <a:spcBef>
                <a:spcPts val="0"/>
              </a:spcBef>
              <a:spcAft>
                <a:spcPts val="3600"/>
              </a:spcAft>
              <a:defRPr/>
            </a:pPr>
            <a:r>
              <a:rPr lang="en-US" dirty="0">
                <a:effectLst>
                  <a:outerShdw blurRad="38100" dist="38100" dir="2700000" algn="tl">
                    <a:srgbClr val="000000">
                      <a:alpha val="43137"/>
                    </a:srgbClr>
                  </a:outerShdw>
                </a:effectLst>
              </a:rPr>
              <a:t>Ecclesiastical separation</a:t>
            </a:r>
          </a:p>
          <a:p>
            <a:pPr marL="463550" indent="-463550"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Church discipline</a:t>
            </a:r>
          </a:p>
        </p:txBody>
      </p:sp>
      <p:pic>
        <p:nvPicPr>
          <p:cNvPr id="1028" name="Picture 4" descr="https://westsidechristianfellowship.org/wp-content/uploads/Church-Discipline.jpg">
            <a:extLst>
              <a:ext uri="{FF2B5EF4-FFF2-40B4-BE49-F238E27FC236}">
                <a16:creationId xmlns:a16="http://schemas.microsoft.com/office/drawing/2014/main" id="{66C87616-4254-42FD-93AF-25A9C4897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392750"/>
            <a:ext cx="37592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3625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Sprinkling</a:t>
            </a:r>
            <a:r>
              <a:rPr lang="en-US" b="1" dirty="0">
                <a:solidFill>
                  <a:srgbClr val="FFFFCC"/>
                </a:solidFill>
                <a:effectLst>
                  <a:outerShdw blurRad="38100" dist="38100" dir="2700000" algn="tl">
                    <a:srgbClr val="000000">
                      <a:alpha val="43137"/>
                    </a:srgbClr>
                  </a:outerShdw>
                </a:effectLst>
                <a:ea typeface="+mn-ea"/>
                <a:cs typeface="+mn-cs"/>
              </a:rPr>
              <a:t>?</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Immersion?	</a:t>
            </a:r>
          </a:p>
        </p:txBody>
      </p:sp>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aptism">
            <a:extLst>
              <a:ext uri="{FF2B5EF4-FFF2-40B4-BE49-F238E27FC236}">
                <a16:creationId xmlns:a16="http://schemas.microsoft.com/office/drawing/2014/main" id="{327ABD57-6863-4497-8DBA-8246DECB9A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1257301"/>
            <a:ext cx="2272333" cy="14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200400" y="228600"/>
            <a:ext cx="2743200" cy="762000"/>
          </a:xfrm>
        </p:spPr>
        <p:txBody>
          <a:bodyPr/>
          <a:lstStyle/>
          <a:p>
            <a:pPr algn="ctr" eaLnBrk="1" hangingPunct="1"/>
            <a:r>
              <a:rPr lang="en-US" altLang="en-US" sz="3600" dirty="0">
                <a:effectLst>
                  <a:outerShdw blurRad="38100" dist="38100" dir="2700000" algn="tl">
                    <a:srgbClr val="000000">
                      <a:alpha val="43137"/>
                    </a:srgbClr>
                  </a:outerShdw>
                </a:effectLst>
              </a:rPr>
              <a:t>C. Baptism</a:t>
            </a:r>
          </a:p>
        </p:txBody>
      </p:sp>
      <p:sp>
        <p:nvSpPr>
          <p:cNvPr id="23555" name="Rectangle 3"/>
          <p:cNvSpPr>
            <a:spLocks noGrp="1" noChangeArrowheads="1"/>
          </p:cNvSpPr>
          <p:nvPr>
            <p:ph type="body" idx="1"/>
          </p:nvPr>
        </p:nvSpPr>
        <p:spPr>
          <a:xfrm>
            <a:off x="457200" y="1066800"/>
            <a:ext cx="8115300" cy="5410200"/>
          </a:xfrm>
        </p:spPr>
        <p:txBody>
          <a:bodyPr/>
          <a:lstStyle/>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False views</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Baptismal regeneration?</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Infant baptism?</a:t>
            </a:r>
          </a:p>
          <a:p>
            <a:pPr marL="457200" indent="-45720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Correct view: outward symbol of an inward reality</a:t>
            </a:r>
          </a:p>
          <a:p>
            <a:pPr marL="457200" indent="-457200" eaLnBrk="1" hangingPunct="1">
              <a:spcBef>
                <a:spcPts val="0"/>
              </a:spcBef>
              <a:spcAft>
                <a:spcPts val="1800"/>
              </a:spcAft>
              <a:buSzPct val="100000"/>
              <a:buFont typeface="+mj-lt"/>
              <a:buAutoNum type="arabicPeriod"/>
              <a:defRPr/>
            </a:pPr>
            <a:r>
              <a:rPr lang="en-US" b="1" dirty="0">
                <a:solidFill>
                  <a:srgbClr val="FFFFCC"/>
                </a:solidFill>
                <a:effectLst>
                  <a:outerShdw blurRad="38100" dist="38100" dir="2700000" algn="tl">
                    <a:srgbClr val="000000">
                      <a:alpha val="43137"/>
                    </a:srgbClr>
                  </a:outerShdw>
                </a:effectLst>
              </a:rPr>
              <a:t>Mode of baptism</a:t>
            </a:r>
          </a:p>
          <a:p>
            <a:pPr marL="914400" lvl="1" indent="-457200" eaLnBrk="1" hangingPunct="1">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ea typeface="+mn-ea"/>
                <a:cs typeface="+mn-cs"/>
              </a:rPr>
              <a:t>Sprinkling?</a:t>
            </a:r>
          </a:p>
          <a:p>
            <a:pPr marL="914400" lvl="1" indent="-457200" eaLnBrk="1" hangingPunct="1">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ea typeface="+mn-ea"/>
                <a:cs typeface="+mn-cs"/>
              </a:rPr>
              <a:t>Immersion</a:t>
            </a:r>
            <a:r>
              <a:rPr lang="en-US" b="1" dirty="0">
                <a:solidFill>
                  <a:srgbClr val="FFFFCC"/>
                </a:solidFill>
                <a:effectLst>
                  <a:outerShdw blurRad="38100" dist="38100" dir="2700000" algn="tl">
                    <a:srgbClr val="000000">
                      <a:alpha val="43137"/>
                    </a:srgbClr>
                  </a:outerShdw>
                </a:effectLst>
                <a:ea typeface="+mn-ea"/>
                <a:cs typeface="+mn-cs"/>
              </a:rPr>
              <a:t>?</a:t>
            </a:r>
            <a:r>
              <a:rPr lang="en-US" dirty="0">
                <a:effectLst>
                  <a:outerShdw blurRad="38100" dist="38100" dir="2700000" algn="tl">
                    <a:srgbClr val="000000">
                      <a:alpha val="43137"/>
                    </a:srgbClr>
                  </a:outerShdw>
                </a:effectLst>
              </a:rPr>
              <a:t>	</a:t>
            </a:r>
          </a:p>
        </p:txBody>
      </p:sp>
      <p:pic>
        <p:nvPicPr>
          <p:cNvPr id="6148" name="Picture 4" descr="Image result for baptism">
            <a:extLst>
              <a:ext uri="{FF2B5EF4-FFF2-40B4-BE49-F238E27FC236}">
                <a16:creationId xmlns:a16="http://schemas.microsoft.com/office/drawing/2014/main" id="{D7DAE3FC-6922-4187-9AAA-8AF6DE3A08E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14467" y="4724400"/>
            <a:ext cx="2272333" cy="14859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aptism">
            <a:extLst>
              <a:ext uri="{FF2B5EF4-FFF2-40B4-BE49-F238E27FC236}">
                <a16:creationId xmlns:a16="http://schemas.microsoft.com/office/drawing/2014/main" id="{3E6CA1ED-839C-4E77-A4BF-876E4ECAEB9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4467" y="1257301"/>
            <a:ext cx="2272333" cy="1485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13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2095500" y="228600"/>
            <a:ext cx="4953000" cy="914400"/>
          </a:xfrm>
        </p:spPr>
        <p:txBody>
          <a:bodyPr/>
          <a:lstStyle/>
          <a:p>
            <a:pPr algn="ctr" eaLnBrk="1" hangingPunct="1"/>
            <a:r>
              <a:rPr lang="en-US" altLang="en-US" sz="3600" dirty="0">
                <a:effectLst>
                  <a:outerShdw blurRad="38100" dist="38100" dir="2700000" algn="tl">
                    <a:srgbClr val="000000">
                      <a:alpha val="43137"/>
                    </a:srgbClr>
                  </a:outerShdw>
                </a:effectLst>
              </a:rPr>
              <a:t>Sprinkling or Immersion?</a:t>
            </a:r>
          </a:p>
        </p:txBody>
      </p:sp>
      <p:sp>
        <p:nvSpPr>
          <p:cNvPr id="22531" name="Rectangle 3"/>
          <p:cNvSpPr>
            <a:spLocks noGrp="1" noChangeArrowheads="1"/>
          </p:cNvSpPr>
          <p:nvPr>
            <p:ph type="body" idx="1"/>
          </p:nvPr>
        </p:nvSpPr>
        <p:spPr>
          <a:xfrm>
            <a:off x="190500" y="1143000"/>
            <a:ext cx="8763000" cy="4918075"/>
          </a:xfrm>
        </p:spPr>
        <p:txBody>
          <a:bodyPr/>
          <a:lstStyle/>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Sprinkling? Other words (1 Pet. 1:12; 2 Tim. 4:6)</a:t>
            </a:r>
          </a:p>
          <a:p>
            <a:pPr marL="463550" indent="-463550" eaLnBrk="1" hangingPunct="1">
              <a:spcBef>
                <a:spcPts val="0"/>
              </a:spcBef>
              <a:spcAft>
                <a:spcPts val="600"/>
              </a:spcAft>
              <a:defRPr/>
            </a:pPr>
            <a:r>
              <a:rPr lang="en-US" sz="3000" dirty="0">
                <a:effectLst>
                  <a:outerShdw blurRad="38100" dist="38100" dir="2700000" algn="tl">
                    <a:srgbClr val="000000">
                      <a:alpha val="43137"/>
                    </a:srgbClr>
                  </a:outerShdw>
                </a:effectLst>
              </a:rPr>
              <a:t>Immersion?</a:t>
            </a:r>
          </a:p>
          <a:p>
            <a:pPr marL="863600" lvl="1" indent="-463550" eaLnBrk="1" hangingPunct="1">
              <a:spcBef>
                <a:spcPts val="0"/>
              </a:spcBef>
              <a:spcAft>
                <a:spcPts val="600"/>
              </a:spcAft>
              <a:defRPr/>
            </a:pPr>
            <a:r>
              <a:rPr lang="en-US" sz="3000" dirty="0">
                <a:effectLst>
                  <a:outerShdw blurRad="38100" dist="38100" dir="2700000" algn="tl">
                    <a:srgbClr val="000000">
                      <a:alpha val="43137"/>
                    </a:srgbClr>
                  </a:outerShdw>
                </a:effectLst>
              </a:rPr>
              <a:t>Christ’s baptism (Matt. 3:16; Mark 1:10)</a:t>
            </a:r>
          </a:p>
          <a:p>
            <a:pPr marL="863600" lvl="1" indent="-463550" eaLnBrk="1" hangingPunct="1">
              <a:spcBef>
                <a:spcPts val="0"/>
              </a:spcBef>
              <a:spcAft>
                <a:spcPts val="600"/>
              </a:spcAft>
              <a:defRPr/>
            </a:pPr>
            <a:r>
              <a:rPr lang="en-US" sz="3000" dirty="0">
                <a:effectLst>
                  <a:outerShdw blurRad="38100" dist="38100" dir="2700000" algn="tl">
                    <a:srgbClr val="000000">
                      <a:alpha val="43137"/>
                    </a:srgbClr>
                  </a:outerShdw>
                </a:effectLst>
              </a:rPr>
              <a:t>Ethiopian eunuch's baptism (Acts 8:38-39)</a:t>
            </a:r>
          </a:p>
          <a:p>
            <a:pPr marL="863600" lvl="1" indent="-463550" eaLnBrk="1" hangingPunct="1">
              <a:spcBef>
                <a:spcPts val="0"/>
              </a:spcBef>
              <a:spcAft>
                <a:spcPts val="600"/>
              </a:spcAft>
              <a:defRPr/>
            </a:pPr>
            <a:r>
              <a:rPr lang="en-US" sz="3000" dirty="0">
                <a:effectLst>
                  <a:outerShdw blurRad="38100" dist="38100" dir="2700000" algn="tl">
                    <a:srgbClr val="000000">
                      <a:alpha val="43137"/>
                    </a:srgbClr>
                  </a:outerShdw>
                </a:effectLst>
              </a:rPr>
              <a:t>Best symbolizes our union with Christ (Rom. 6:3)</a:t>
            </a:r>
          </a:p>
          <a:p>
            <a:pPr marL="863600" lvl="1" indent="-463550" eaLnBrk="1" hangingPunct="1">
              <a:spcBef>
                <a:spcPts val="0"/>
              </a:spcBef>
              <a:spcAft>
                <a:spcPts val="600"/>
              </a:spcAft>
              <a:defRPr/>
            </a:pPr>
            <a:r>
              <a:rPr lang="en-US" sz="3000" dirty="0">
                <a:effectLst>
                  <a:outerShdw blurRad="38100" dist="38100" dir="2700000" algn="tl">
                    <a:srgbClr val="000000">
                      <a:alpha val="43137"/>
                    </a:srgbClr>
                  </a:outerShdw>
                </a:effectLst>
              </a:rPr>
              <a:t>Symbolizes a new creation (Gen. 1:6, 9; 2 Pet. 3:5; 2 Cor. 5:17)</a:t>
            </a:r>
          </a:p>
        </p:txBody>
      </p:sp>
      <p:pic>
        <p:nvPicPr>
          <p:cNvPr id="7" name="Picture 6">
            <a:extLst>
              <a:ext uri="{FF2B5EF4-FFF2-40B4-BE49-F238E27FC236}">
                <a16:creationId xmlns:a16="http://schemas.microsoft.com/office/drawing/2014/main" id="{74D40284-F0C5-40AB-8880-D7DD29E29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6373" y="4800600"/>
            <a:ext cx="5711254" cy="1828800"/>
          </a:xfrm>
          <a:prstGeom prst="rect">
            <a:avLst/>
          </a:prstGeom>
        </p:spPr>
      </p:pic>
    </p:spTree>
    <p:extLst>
      <p:ext uri="{BB962C8B-B14F-4D97-AF65-F5344CB8AC3E}">
        <p14:creationId xmlns:p14="http://schemas.microsoft.com/office/powerpoint/2010/main" val="1471942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85800" y="304800"/>
            <a:ext cx="7772400" cy="6096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Ecclesiology Overview</a:t>
            </a:r>
          </a:p>
        </p:txBody>
      </p:sp>
      <p:sp>
        <p:nvSpPr>
          <p:cNvPr id="6147" name="Rectangle 3"/>
          <p:cNvSpPr>
            <a:spLocks noGrp="1"/>
          </p:cNvSpPr>
          <p:nvPr>
            <p:ph type="body" idx="1"/>
          </p:nvPr>
        </p:nvSpPr>
        <p:spPr>
          <a:xfrm>
            <a:off x="457200" y="987552"/>
            <a:ext cx="4800600" cy="5718048"/>
          </a:xfrm>
        </p:spPr>
        <p:txBody>
          <a:bodyPr/>
          <a:lstStyle/>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Definition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Universal vs. local</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Word pictures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Origin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Israel – Church differences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Intercalation</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Purposes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Activities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Government</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Officers</a:t>
            </a:r>
          </a:p>
          <a:p>
            <a:pPr marL="571500" indent="-571500" eaLnBrk="1" hangingPunct="1">
              <a:spcBef>
                <a:spcPts val="0"/>
              </a:spcBef>
              <a:spcAft>
                <a:spcPts val="400"/>
              </a:spcAft>
              <a:buSzPct val="100000"/>
              <a:buFont typeface="+mj-lt"/>
              <a:buAutoNum type="romanUcPeriod"/>
              <a:defRPr/>
            </a:pPr>
            <a:r>
              <a:rPr lang="en-US" sz="2800" dirty="0">
                <a:effectLst>
                  <a:outerShdw blurRad="38100" dist="38100" dir="2700000" algn="tl">
                    <a:srgbClr val="000000">
                      <a:alpha val="43137"/>
                    </a:srgbClr>
                  </a:outerShdw>
                </a:effectLst>
                <a:cs typeface="Calibri" panose="020F0502020204030204" pitchFamily="34" charset="0"/>
              </a:rPr>
              <a:t>Ordinances</a:t>
            </a:r>
          </a:p>
          <a:p>
            <a:pPr marL="571500" indent="-571500" eaLnBrk="1" hangingPunct="1">
              <a:spcBef>
                <a:spcPts val="0"/>
              </a:spcBef>
              <a:spcAft>
                <a:spcPts val="400"/>
              </a:spcAft>
              <a:buSzPct val="100000"/>
              <a:buFont typeface="+mj-lt"/>
              <a:buAutoNum type="romanU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Purity</a:t>
            </a:r>
          </a:p>
        </p:txBody>
      </p:sp>
      <p:pic>
        <p:nvPicPr>
          <p:cNvPr id="18436" name="Picture 2" descr="http://image.slidesharecdn.com/ecclesiologyandmodelsofthechurch-1207707008649037-8/95/ecclesiology-and-models-of-the-church-1-728.jpg?cb=120768182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26000" y="35814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5757033"/>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9394</TotalTime>
  <Words>3274</Words>
  <Application>Microsoft Office PowerPoint</Application>
  <PresentationFormat>On-screen Show (4:3)</PresentationFormat>
  <Paragraphs>343</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Times New Roman</vt:lpstr>
      <vt:lpstr>Wingdings</vt:lpstr>
      <vt:lpstr>Azure</vt:lpstr>
      <vt:lpstr>PowerPoint Presentation</vt:lpstr>
      <vt:lpstr>Areas of Systematic Theology</vt:lpstr>
      <vt:lpstr>Ecclesiology Overview</vt:lpstr>
      <vt:lpstr>XI. Ordinances</vt:lpstr>
      <vt:lpstr>C. Baptism</vt:lpstr>
      <vt:lpstr>C. Baptism</vt:lpstr>
      <vt:lpstr>C. Baptism</vt:lpstr>
      <vt:lpstr>Sprinkling or Immersion?</vt:lpstr>
      <vt:lpstr>Ecclesiology Overview</vt:lpstr>
      <vt:lpstr>Purity of the Church</vt:lpstr>
      <vt:lpstr>Purity of the Church</vt:lpstr>
      <vt:lpstr>PowerPoint Presentation</vt:lpstr>
      <vt:lpstr>PowerPoint Presentation</vt:lpstr>
      <vt:lpstr>PowerPoint Presentation</vt:lpstr>
      <vt:lpstr>Ecclesiastical Separation</vt:lpstr>
      <vt:lpstr>Ecclesiastical Separation</vt:lpstr>
      <vt:lpstr>A. Why Separate?</vt:lpstr>
      <vt:lpstr>Ecclesiastical Separation</vt:lpstr>
      <vt:lpstr>B. Biblical Basis for Separation?</vt:lpstr>
      <vt:lpstr>PowerPoint Presentation</vt:lpstr>
      <vt:lpstr>PowerPoint Presentation</vt:lpstr>
      <vt:lpstr>PowerPoint Presentation</vt:lpstr>
      <vt:lpstr>PowerPoint Presentation</vt:lpstr>
      <vt:lpstr>Ecclesiastical Separation</vt:lpstr>
      <vt:lpstr>C. What to Separate From?</vt:lpstr>
      <vt:lpstr>C. What to Separate From?</vt:lpstr>
      <vt:lpstr>Fundamentals of the Faith</vt:lpstr>
      <vt:lpstr>Fundamentals of the Faith</vt:lpstr>
      <vt:lpstr>Fundamentals of the Faith</vt:lpstr>
      <vt:lpstr>PowerPoint Presentation</vt:lpstr>
      <vt:lpstr>INSPIRATION OF SCRIPTURE 2 Peter 1:20-21</vt:lpstr>
      <vt:lpstr>PowerPoint Presentation</vt:lpstr>
      <vt:lpstr>PowerPoint Presentation</vt:lpstr>
      <vt:lpstr>PowerPoint Presentation</vt:lpstr>
      <vt:lpstr>Fundamentals of the Faith</vt:lpstr>
      <vt:lpstr>PowerPoint Presentation</vt:lpstr>
      <vt:lpstr>PowerPoint Presentation</vt:lpstr>
      <vt:lpstr>PowerPoint Presentation</vt:lpstr>
      <vt:lpstr>Lordship Salvation 7 Problems</vt:lpstr>
      <vt:lpstr>Fundamentals of the Faith</vt:lpstr>
      <vt:lpstr>Fundamentals of the Faith</vt:lpstr>
      <vt:lpstr>PowerPoint Presentation</vt:lpstr>
      <vt:lpstr>PowerPoint Presentation</vt:lpstr>
      <vt:lpstr>Fundamentals of the Faith</vt:lpstr>
      <vt:lpstr>PowerPoint Presentation</vt:lpstr>
      <vt:lpstr>Why the Virgin Birth?</vt:lpstr>
      <vt:lpstr>Fundamentals of the Faith</vt:lpstr>
      <vt:lpstr>Fundamentals of the Faith</vt:lpstr>
      <vt:lpstr>Fundamentals of the Faith</vt:lpstr>
      <vt:lpstr>Fundamentals of the Faith</vt:lpstr>
      <vt:lpstr>C. What to Separate From?</vt:lpstr>
      <vt:lpstr>C. What to Separate From?</vt:lpstr>
      <vt:lpstr>PowerPoint Presentation</vt:lpstr>
      <vt:lpstr>C. What to Separate From?</vt:lpstr>
      <vt:lpstr>Conclusion</vt:lpstr>
      <vt:lpstr>Ecclesiology Overview</vt:lpstr>
      <vt:lpstr>Purity of the Church</vt:lpstr>
      <vt:lpstr>Ecclesiastical Separation</vt:lpstr>
      <vt:lpstr>Purity of the Church</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Ecclesiology</dc:title>
  <dc:creator>A. Woods</dc:creator>
  <cp:lastModifiedBy>Jim McGowan</cp:lastModifiedBy>
  <cp:revision>1024</cp:revision>
  <cp:lastPrinted>2019-01-05T05:17:17Z</cp:lastPrinted>
  <dcterms:created xsi:type="dcterms:W3CDTF">2009-02-28T19:27:16Z</dcterms:created>
  <dcterms:modified xsi:type="dcterms:W3CDTF">2019-01-05T05:17:43Z</dcterms:modified>
</cp:coreProperties>
</file>