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5"/>
  </p:notesMasterIdLst>
  <p:handoutMasterIdLst>
    <p:handoutMasterId r:id="rId86"/>
  </p:handoutMasterIdLst>
  <p:sldIdLst>
    <p:sldId id="2067" r:id="rId2"/>
    <p:sldId id="963" r:id="rId3"/>
    <p:sldId id="3944" r:id="rId4"/>
    <p:sldId id="3860" r:id="rId5"/>
    <p:sldId id="4696" r:id="rId6"/>
    <p:sldId id="3960" r:id="rId7"/>
    <p:sldId id="4185" r:id="rId8"/>
    <p:sldId id="4239" r:id="rId9"/>
    <p:sldId id="492" r:id="rId10"/>
    <p:sldId id="4161" r:id="rId11"/>
    <p:sldId id="4735" r:id="rId12"/>
    <p:sldId id="4742" r:id="rId13"/>
    <p:sldId id="3861" r:id="rId14"/>
    <p:sldId id="4171" r:id="rId15"/>
    <p:sldId id="4811" r:id="rId16"/>
    <p:sldId id="4773" r:id="rId17"/>
    <p:sldId id="1340" r:id="rId18"/>
    <p:sldId id="4853" r:id="rId19"/>
    <p:sldId id="322" r:id="rId20"/>
    <p:sldId id="1126" r:id="rId21"/>
    <p:sldId id="4884" r:id="rId22"/>
    <p:sldId id="662" r:id="rId23"/>
    <p:sldId id="663" r:id="rId24"/>
    <p:sldId id="664" r:id="rId25"/>
    <p:sldId id="4904" r:id="rId26"/>
    <p:sldId id="682" r:id="rId27"/>
    <p:sldId id="4706" r:id="rId28"/>
    <p:sldId id="4864" r:id="rId29"/>
    <p:sldId id="4866" r:id="rId30"/>
    <p:sldId id="4890" r:id="rId31"/>
    <p:sldId id="778" r:id="rId32"/>
    <p:sldId id="4887" r:id="rId33"/>
    <p:sldId id="4886" r:id="rId34"/>
    <p:sldId id="1264" r:id="rId35"/>
    <p:sldId id="4867" r:id="rId36"/>
    <p:sldId id="2917" r:id="rId37"/>
    <p:sldId id="4888" r:id="rId38"/>
    <p:sldId id="2382" r:id="rId39"/>
    <p:sldId id="2380" r:id="rId40"/>
    <p:sldId id="2383" r:id="rId41"/>
    <p:sldId id="4889" r:id="rId42"/>
    <p:sldId id="4891" r:id="rId43"/>
    <p:sldId id="4892" r:id="rId44"/>
    <p:sldId id="4868" r:id="rId45"/>
    <p:sldId id="2884" r:id="rId46"/>
    <p:sldId id="2955" r:id="rId47"/>
    <p:sldId id="4865" r:id="rId48"/>
    <p:sldId id="4869" r:id="rId49"/>
    <p:sldId id="558" r:id="rId50"/>
    <p:sldId id="2052" r:id="rId51"/>
    <p:sldId id="2017" r:id="rId52"/>
    <p:sldId id="3875" r:id="rId53"/>
    <p:sldId id="4885" r:id="rId54"/>
    <p:sldId id="4858" r:id="rId55"/>
    <p:sldId id="4859" r:id="rId56"/>
    <p:sldId id="561" r:id="rId57"/>
    <p:sldId id="4689" r:id="rId58"/>
    <p:sldId id="4893" r:id="rId59"/>
    <p:sldId id="4213" r:id="rId60"/>
    <p:sldId id="1439" r:id="rId61"/>
    <p:sldId id="4870" r:id="rId62"/>
    <p:sldId id="4874" r:id="rId63"/>
    <p:sldId id="4897" r:id="rId64"/>
    <p:sldId id="3738" r:id="rId65"/>
    <p:sldId id="4898" r:id="rId66"/>
    <p:sldId id="4731" r:id="rId67"/>
    <p:sldId id="4871" r:id="rId68"/>
    <p:sldId id="4877" r:id="rId69"/>
    <p:sldId id="4899" r:id="rId70"/>
    <p:sldId id="4900" r:id="rId71"/>
    <p:sldId id="4894" r:id="rId72"/>
    <p:sldId id="4895" r:id="rId73"/>
    <p:sldId id="4872" r:id="rId74"/>
    <p:sldId id="4880" r:id="rId75"/>
    <p:sldId id="4901" r:id="rId76"/>
    <p:sldId id="4902" r:id="rId77"/>
    <p:sldId id="3065" r:id="rId78"/>
    <p:sldId id="4903" r:id="rId79"/>
    <p:sldId id="4896" r:id="rId80"/>
    <p:sldId id="4188" r:id="rId81"/>
    <p:sldId id="2248" r:id="rId82"/>
    <p:sldId id="4873" r:id="rId83"/>
    <p:sldId id="3488" r:id="rId84"/>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6600"/>
    <a:srgbClr val="003300"/>
    <a:srgbClr val="008000"/>
    <a:srgbClr val="0000CC"/>
    <a:srgbClr val="FFFF99"/>
    <a:srgbClr val="A50021"/>
    <a:srgbClr val="33CC3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95071" autoAdjust="0"/>
  </p:normalViewPr>
  <p:slideViewPr>
    <p:cSldViewPr>
      <p:cViewPr varScale="1">
        <p:scale>
          <a:sx n="57" d="100"/>
          <a:sy n="57" d="100"/>
        </p:scale>
        <p:origin x="76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fld id="{EE6F0C23-484F-41FC-B4E1-0436582C60C5}" type="datetime1">
              <a:rPr lang="en-US" smtClean="0">
                <a:latin typeface="Calibri" panose="020F0502020204030204" pitchFamily="34" charset="0"/>
                <a:cs typeface="Calibri" panose="020F0502020204030204" pitchFamily="34" charset="0"/>
              </a:rPr>
              <a:t>1/5/2019</a:t>
            </a:fld>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2-16T17:22:53.978"/>
    </inkml:context>
    <inkml:brush xml:id="br0">
      <inkml:brushProperty name="width" value="0.05" units="cm"/>
      <inkml:brushProperty name="height" value="0.05" units="cm"/>
    </inkml:brush>
  </inkml:definitions>
  <inkml:trace contextRef="#ctx0" brushRef="#br0">70 9 5632,'0'9'2176,"0"-1"-1664,0-5 448,0-3 128,0 0-352,0 0-96,0 0-288,8 0-96,-8-3-128,0-5-288,-8 3-64,-6-2-2080,-9 2-1984,-9 5 1152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2-16T17:23:00.126"/>
    </inkml:context>
    <inkml:brush xml:id="br0">
      <inkml:brushProperty name="width" value="0.05" units="cm"/>
      <inkml:brushProperty name="height" value="0.05" units="cm"/>
    </inkml:brush>
  </inkml:definitions>
  <inkml:trace contextRef="#ctx0" brushRef="#br0">19 6 3840,'-19'-5'1472,"19"5"-1120,4 5-128,-4-5-96,0 0-288,5 0 32,5 0 64,-10 0 96,8 3-512,0 0-192,-2 3-736,-6-6-320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2-16T17:24:53.212"/>
    </inkml:context>
    <inkml:brush xml:id="br0">
      <inkml:brushProperty name="width" value="0.05" units="cm"/>
      <inkml:brushProperty name="height" value="0.05" units="cm"/>
    </inkml:brush>
  </inkml:definitions>
  <inkml:trace contextRef="#ctx0" brushRef="#br0">32 69 6784,'-32'12'2624,"32"-4"-2048,0-8-992,0 0-608,0 0-96,0-3 160,10-2 768,-6-2 352,6-6 32,-2 1 64,1 0-736,-4 1-224,-5 2-1056,-9-8-416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12-16T17:25:15.357"/>
    </inkml:context>
    <inkml:brush xml:id="br0">
      <inkml:brushProperty name="width" value="0.05" units="cm"/>
      <inkml:brushProperty name="height" value="0.05" units="cm"/>
    </inkml:brush>
  </inkml:definitions>
  <inkml:trace contextRef="#ctx0" brushRef="#br0">0 4 1408,'6'-3'608,"-3"3"-480,-3 0-672,0 0-256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fld id="{0F6AA0AE-7CD5-4F16-ABCB-735DB84D759A}" type="datetime1">
              <a:rPr lang="en-US" smtClean="0"/>
              <a:t>1/5/2019</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43000" y="1981200"/>
            <a:ext cx="7772400" cy="4114800"/>
          </a:xfrm>
        </p:spPr>
        <p:txBody>
          <a:bodyPr/>
          <a:lstStyle/>
          <a:p>
            <a:pPr lvl="0"/>
            <a:endParaRPr lang="en-US" noProof="0"/>
          </a:p>
        </p:txBody>
      </p:sp>
      <p:sp>
        <p:nvSpPr>
          <p:cNvPr id="4" name="Rectangle 36">
            <a:extLst>
              <a:ext uri="{FF2B5EF4-FFF2-40B4-BE49-F238E27FC236}">
                <a16:creationId xmlns:a16="http://schemas.microsoft.com/office/drawing/2014/main" id="{519FA5C6-8B19-423F-BCBC-5EA426BA582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95E6AD2D-68AA-462F-8A8A-5DE91022FE3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8">
            <a:extLst>
              <a:ext uri="{FF2B5EF4-FFF2-40B4-BE49-F238E27FC236}">
                <a16:creationId xmlns:a16="http://schemas.microsoft.com/office/drawing/2014/main" id="{A04F76E8-1C71-4DE0-8A97-DB4214AF7F25}"/>
              </a:ext>
            </a:extLst>
          </p:cNvPr>
          <p:cNvSpPr>
            <a:spLocks noGrp="1" noChangeArrowheads="1"/>
          </p:cNvSpPr>
          <p:nvPr>
            <p:ph type="sldNum" sz="quarter" idx="12"/>
          </p:nvPr>
        </p:nvSpPr>
        <p:spPr/>
        <p:txBody>
          <a:bodyPr/>
          <a:lstStyle>
            <a:lvl1pPr>
              <a:defRPr/>
            </a:lvl1pPr>
          </a:lstStyle>
          <a:p>
            <a:fld id="{3C8BDF75-FAFD-4772-87A3-AE2DDCF0B1C1}" type="slidenum">
              <a:rPr lang="en-US" altLang="en-US"/>
              <a:pPr/>
              <a:t>‹#›</a:t>
            </a:fld>
            <a:endParaRPr lang="en-US" altLang="en-US"/>
          </a:p>
        </p:txBody>
      </p:sp>
    </p:spTree>
    <p:extLst>
      <p:ext uri="{BB962C8B-B14F-4D97-AF65-F5344CB8AC3E}">
        <p14:creationId xmlns:p14="http://schemas.microsoft.com/office/powerpoint/2010/main" val="4103847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1/5/2019</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698424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1/5/2019</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2735498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a:extLst>
              <a:ext uri="{FF2B5EF4-FFF2-40B4-BE49-F238E27FC236}">
                <a16:creationId xmlns:a16="http://schemas.microsoft.com/office/drawing/2014/main" id="{DBDCB8BE-5B3F-440A-9569-8D8DF6F9651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CF113993-BF59-45AE-991F-820066FBB64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8">
            <a:extLst>
              <a:ext uri="{FF2B5EF4-FFF2-40B4-BE49-F238E27FC236}">
                <a16:creationId xmlns:a16="http://schemas.microsoft.com/office/drawing/2014/main" id="{8F78E552-B260-4929-9ED6-A3DA2E2A56BE}"/>
              </a:ext>
            </a:extLst>
          </p:cNvPr>
          <p:cNvSpPr>
            <a:spLocks noGrp="1" noChangeArrowheads="1"/>
          </p:cNvSpPr>
          <p:nvPr>
            <p:ph type="sldNum" sz="quarter" idx="12"/>
          </p:nvPr>
        </p:nvSpPr>
        <p:spPr/>
        <p:txBody>
          <a:bodyPr/>
          <a:lstStyle>
            <a:lvl1pPr>
              <a:defRPr/>
            </a:lvl1pPr>
          </a:lstStyle>
          <a:p>
            <a:fld id="{43199A41-4403-4A21-A81D-34D8EA14E4E5}" type="slidenum">
              <a:rPr lang="en-US" altLang="en-US"/>
              <a:pPr/>
              <a:t>‹#›</a:t>
            </a:fld>
            <a:endParaRPr lang="en-US" altLang="en-US"/>
          </a:p>
        </p:txBody>
      </p:sp>
    </p:spTree>
    <p:extLst>
      <p:ext uri="{BB962C8B-B14F-4D97-AF65-F5344CB8AC3E}">
        <p14:creationId xmlns:p14="http://schemas.microsoft.com/office/powerpoint/2010/main" val="1588803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6" r:id="rId14"/>
    <p:sldLayoutId id="2147483917" r:id="rId15"/>
    <p:sldLayoutId id="2147483918" r:id="rId16"/>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11.xml"/><Relationship Id="rId6" Type="http://schemas.openxmlformats.org/officeDocument/2006/relationships/customXml" Target="../ink/ink4.xml"/><Relationship Id="rId5" Type="http://schemas.openxmlformats.org/officeDocument/2006/relationships/image" Target="../media/image15.png"/><Relationship Id="rId4" Type="http://schemas.openxmlformats.org/officeDocument/2006/relationships/customXml" Target="../ink/ink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7.png"/><Relationship Id="rId4" Type="http://schemas.openxmlformats.org/officeDocument/2006/relationships/customXml" Target="../ink/ink1.xml"/></Relationships>
</file>

<file path=ppt/slides/_rels/slide40.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838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839488806"/>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03755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4246572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2971800"/>
            <a:ext cx="2461193" cy="1828800"/>
          </a:xfrm>
          <a:prstGeom prst="rect">
            <a:avLst/>
          </a:prstGeom>
        </p:spPr>
      </p:pic>
    </p:spTree>
    <p:extLst>
      <p:ext uri="{BB962C8B-B14F-4D97-AF65-F5344CB8AC3E}">
        <p14:creationId xmlns:p14="http://schemas.microsoft.com/office/powerpoint/2010/main" val="1306558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81642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4:1</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looked, and behold, a door standing open in heaven, and the first voice which I had heard, like the sound of a trumpet speaking with me, said, ‘Come up here, and I will show you what must take place after these things</a:t>
            </a:r>
            <a:r>
              <a:rPr lang="en-US" sz="3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1CB69889-E8E5-4A45-A188-711C20D6B5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4" y="3429000"/>
            <a:ext cx="1845893" cy="1371600"/>
          </a:xfrm>
          <a:prstGeom prst="rect">
            <a:avLst/>
          </a:prstGeom>
        </p:spPr>
      </p:pic>
    </p:spTree>
    <p:extLst>
      <p:ext uri="{BB962C8B-B14F-4D97-AF65-F5344CB8AC3E}">
        <p14:creationId xmlns:p14="http://schemas.microsoft.com/office/powerpoint/2010/main" val="629313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“After These Things” </a:t>
            </a:r>
            <a:br>
              <a:rPr lang="en-US" sz="40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4‒22)</a:t>
            </a:r>
            <a:endParaRPr lang="en-US" sz="40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1524000"/>
            <a:ext cx="8158715" cy="4953000"/>
          </a:xfrm>
        </p:spPr>
        <p:txBody>
          <a:bodyPr/>
          <a:lstStyle/>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Before the Tribulation (4‒5)</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During the Tribulation (6‒19)</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After the Tribulation (20‒22)</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Kingdom (20:1-10)</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Great White Throne Judgment (20:11-15)</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Destruction of the Earth (21:1)</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Heaven and New Earth (21‒22)</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00800" y="1614487"/>
            <a:ext cx="2215115" cy="2286000"/>
          </a:xfrm>
          <a:prstGeom prst="rect">
            <a:avLst/>
          </a:prstGeom>
        </p:spPr>
      </p:pic>
    </p:spTree>
    <p:extLst>
      <p:ext uri="{BB962C8B-B14F-4D97-AF65-F5344CB8AC3E}">
        <p14:creationId xmlns:p14="http://schemas.microsoft.com/office/powerpoint/2010/main" val="1536054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“After These Things” </a:t>
            </a:r>
            <a:br>
              <a:rPr lang="en-US" sz="40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4‒22)</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1524000"/>
            <a:ext cx="8158715" cy="4953000"/>
          </a:xfrm>
        </p:spPr>
        <p:txBody>
          <a:bodyPr/>
          <a:lstStyle/>
          <a:p>
            <a:pPr marL="457200" indent="-457200" eaLnBrk="1" hangingPunct="1">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Before the Tribulation (4‒5)</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During the Tribulation (6‒19)</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After the Tribulation (20‒22)</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Kingdom (20:1-10)</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Great White Throne Judgment (20:11-15)</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Destruction of the Earth (21:1)</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Heaven and New Earth (21‒22)</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00800" y="1614487"/>
            <a:ext cx="2215115" cy="2286000"/>
          </a:xfrm>
          <a:prstGeom prst="rect">
            <a:avLst/>
          </a:prstGeom>
        </p:spPr>
      </p:pic>
    </p:spTree>
    <p:extLst>
      <p:ext uri="{BB962C8B-B14F-4D97-AF65-F5344CB8AC3E}">
        <p14:creationId xmlns:p14="http://schemas.microsoft.com/office/powerpoint/2010/main" val="24032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78E08CBC-A220-4565-B490-FDD7AAC7DF69}"/>
              </a:ext>
            </a:extLst>
          </p:cNvPr>
          <p:cNvGraphicFramePr>
            <a:graphicFrameLocks noGrp="1"/>
          </p:cNvGraphicFramePr>
          <p:nvPr>
            <p:ph idx="1"/>
            <p:extLst/>
          </p:nvPr>
        </p:nvGraphicFramePr>
        <p:xfrm>
          <a:off x="228600" y="990600"/>
          <a:ext cx="8686800" cy="487680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350022173"/>
                    </a:ext>
                  </a:extLst>
                </a:gridCol>
                <a:gridCol w="2971800">
                  <a:extLst>
                    <a:ext uri="{9D8B030D-6E8A-4147-A177-3AD203B41FA5}">
                      <a16:colId xmlns:a16="http://schemas.microsoft.com/office/drawing/2014/main" val="1742434693"/>
                    </a:ext>
                  </a:extLst>
                </a:gridCol>
                <a:gridCol w="3581400">
                  <a:extLst>
                    <a:ext uri="{9D8B030D-6E8A-4147-A177-3AD203B41FA5}">
                      <a16:colId xmlns:a16="http://schemas.microsoft.com/office/drawing/2014/main" val="4047906092"/>
                    </a:ext>
                  </a:extLst>
                </a:gridCol>
              </a:tblGrid>
              <a:tr h="91440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Comparing Revelation 4 &amp; 5</a:t>
                      </a:r>
                    </a:p>
                  </a:txBody>
                  <a:tcPr marL="81815" marR="81815" anchor="ctr">
                    <a:solidFill>
                      <a:schemeClr val="bg2"/>
                    </a:solidFill>
                  </a:tcPr>
                </a:tc>
                <a:tc hMerge="1">
                  <a:txBody>
                    <a:bodyPr/>
                    <a:lstStyle/>
                    <a:p>
                      <a:pPr algn="ctr"/>
                      <a:endParaRPr lang="en-US" sz="3600" dirty="0">
                        <a:latin typeface="Calibri" panose="020F0502020204030204" pitchFamily="34" charset="0"/>
                        <a:cs typeface="Calibri" panose="020F0502020204030204" pitchFamily="34" charset="0"/>
                      </a:endParaRPr>
                    </a:p>
                  </a:txBody>
                  <a:tcPr marL="81815" marR="81815"/>
                </a:tc>
                <a:tc hMerge="1">
                  <a:txBody>
                    <a:bodyPr/>
                    <a:lstStyle/>
                    <a:p>
                      <a:pPr algn="ctr"/>
                      <a:endParaRPr lang="en-US" sz="3600" dirty="0">
                        <a:latin typeface="Calibri" panose="020F0502020204030204" pitchFamily="34" charset="0"/>
                        <a:cs typeface="Calibri" panose="020F0502020204030204" pitchFamily="34" charset="0"/>
                      </a:endParaRPr>
                    </a:p>
                  </a:txBody>
                  <a:tcPr marL="81815" marR="81815"/>
                </a:tc>
                <a:extLst>
                  <a:ext uri="{0D108BD9-81ED-4DB2-BD59-A6C34878D82A}">
                    <a16:rowId xmlns:a16="http://schemas.microsoft.com/office/drawing/2014/main" val="1547574899"/>
                  </a:ext>
                </a:extLst>
              </a:tr>
              <a:tr h="914400">
                <a:tc>
                  <a:txBody>
                    <a:bodyPr/>
                    <a:lstStyle/>
                    <a:p>
                      <a:pPr algn="ctr"/>
                      <a:r>
                        <a:rPr lang="en-US" sz="3200" b="1" dirty="0">
                          <a:latin typeface="Calibri" panose="020F0502020204030204" pitchFamily="34" charset="0"/>
                          <a:cs typeface="Calibri" panose="020F0502020204030204" pitchFamily="34" charset="0"/>
                        </a:rPr>
                        <a:t>Chapter</a:t>
                      </a:r>
                    </a:p>
                  </a:txBody>
                  <a:tcPr marL="81815" marR="81815" anchor="ctr"/>
                </a:tc>
                <a:tc>
                  <a:txBody>
                    <a:bodyPr/>
                    <a:lstStyle/>
                    <a:p>
                      <a:pPr marL="119063" indent="0" algn="l"/>
                      <a:r>
                        <a:rPr lang="en-US" sz="3200" b="0" dirty="0">
                          <a:latin typeface="Calibri" panose="020F0502020204030204" pitchFamily="34" charset="0"/>
                          <a:cs typeface="Calibri" panose="020F0502020204030204" pitchFamily="34" charset="0"/>
                        </a:rPr>
                        <a:t>Revelation 4</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Revelation 5</a:t>
                      </a:r>
                    </a:p>
                  </a:txBody>
                  <a:tcPr marL="81815" marR="81815" anchor="ctr"/>
                </a:tc>
                <a:extLst>
                  <a:ext uri="{0D108BD9-81ED-4DB2-BD59-A6C34878D82A}">
                    <a16:rowId xmlns:a16="http://schemas.microsoft.com/office/drawing/2014/main" val="3779306561"/>
                  </a:ext>
                </a:extLst>
              </a:tr>
              <a:tr h="914400">
                <a:tc>
                  <a:txBody>
                    <a:bodyPr/>
                    <a:lstStyle/>
                    <a:p>
                      <a:pPr algn="ctr"/>
                      <a:r>
                        <a:rPr lang="en-US" sz="3200" b="1" dirty="0">
                          <a:latin typeface="Calibri" panose="020F0502020204030204" pitchFamily="34" charset="0"/>
                          <a:cs typeface="Calibri" panose="020F0502020204030204" pitchFamily="34" charset="0"/>
                        </a:rPr>
                        <a:t>God-head Member</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Father</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Son</a:t>
                      </a:r>
                    </a:p>
                  </a:txBody>
                  <a:tcPr marL="81815" marR="81815" anchor="ctr"/>
                </a:tc>
                <a:extLst>
                  <a:ext uri="{0D108BD9-81ED-4DB2-BD59-A6C34878D82A}">
                    <a16:rowId xmlns:a16="http://schemas.microsoft.com/office/drawing/2014/main" val="1438223376"/>
                  </a:ext>
                </a:extLst>
              </a:tr>
              <a:tr h="914400">
                <a:tc>
                  <a:txBody>
                    <a:bodyPr/>
                    <a:lstStyle/>
                    <a:p>
                      <a:pPr algn="ctr"/>
                      <a:r>
                        <a:rPr lang="en-US" sz="3200" b="1" dirty="0">
                          <a:latin typeface="Calibri" panose="020F0502020204030204" pitchFamily="34" charset="0"/>
                          <a:cs typeface="Calibri" panose="020F0502020204030204" pitchFamily="34" charset="0"/>
                        </a:rPr>
                        <a:t>Role</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Creator</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Redeemer</a:t>
                      </a:r>
                    </a:p>
                  </a:txBody>
                  <a:tcPr marL="81815" marR="81815" anchor="ctr"/>
                </a:tc>
                <a:extLst>
                  <a:ext uri="{0D108BD9-81ED-4DB2-BD59-A6C34878D82A}">
                    <a16:rowId xmlns:a16="http://schemas.microsoft.com/office/drawing/2014/main" val="1193739165"/>
                  </a:ext>
                </a:extLst>
              </a:tr>
              <a:tr h="914400">
                <a:tc>
                  <a:txBody>
                    <a:bodyPr/>
                    <a:lstStyle/>
                    <a:p>
                      <a:pPr algn="ctr"/>
                      <a:r>
                        <a:rPr lang="en-US" sz="3200" b="1" dirty="0">
                          <a:latin typeface="Calibri" panose="020F0502020204030204" pitchFamily="34" charset="0"/>
                          <a:cs typeface="Calibri" panose="020F0502020204030204" pitchFamily="34" charset="0"/>
                        </a:rPr>
                        <a:t>Reason for Worship</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Role in Creation (4:11)</a:t>
                      </a:r>
                    </a:p>
                  </a:txBody>
                  <a:tcPr marL="81815" marR="81815" anchor="ctr"/>
                </a:tc>
                <a:tc>
                  <a:txBody>
                    <a:bodyPr/>
                    <a:lstStyle/>
                    <a:p>
                      <a:pPr marL="119063" indent="0" algn="l" defTabSz="914400" rtl="0" eaLnBrk="1" latinLnBrk="0" hangingPunct="1"/>
                      <a:r>
                        <a:rPr lang="en-US" sz="3200" b="0" kern="1200" dirty="0">
                          <a:solidFill>
                            <a:schemeClr val="dk1"/>
                          </a:solidFill>
                          <a:latin typeface="Calibri" panose="020F0502020204030204" pitchFamily="34" charset="0"/>
                          <a:ea typeface="+mn-ea"/>
                          <a:cs typeface="Calibri" panose="020F0502020204030204" pitchFamily="34" charset="0"/>
                        </a:rPr>
                        <a:t>Role in Redemption (5:9, 12)</a:t>
                      </a:r>
                    </a:p>
                  </a:txBody>
                  <a:tcPr marL="81815" marR="81815" anchor="ctr"/>
                </a:tc>
                <a:extLst>
                  <a:ext uri="{0D108BD9-81ED-4DB2-BD59-A6C34878D82A}">
                    <a16:rowId xmlns:a16="http://schemas.microsoft.com/office/drawing/2014/main" val="3736021166"/>
                  </a:ext>
                </a:extLst>
              </a:tr>
            </a:tbl>
          </a:graphicData>
        </a:graphic>
      </p:graphicFrame>
    </p:spTree>
    <p:extLst>
      <p:ext uri="{BB962C8B-B14F-4D97-AF65-F5344CB8AC3E}">
        <p14:creationId xmlns:p14="http://schemas.microsoft.com/office/powerpoint/2010/main" val="29824218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013ACED-49D4-41BA-8E49-E9FCA1BB788C}"/>
              </a:ext>
            </a:extLst>
          </p:cNvPr>
          <p:cNvSpPr>
            <a:spLocks noGrp="1" noChangeArrowheads="1"/>
          </p:cNvSpPr>
          <p:nvPr>
            <p:ph type="title" idx="4294967295"/>
          </p:nvPr>
        </p:nvSpPr>
        <p:spPr>
          <a:xfrm>
            <a:off x="990600" y="228600"/>
            <a:ext cx="7162800" cy="652463"/>
          </a:xfrm>
        </p:spPr>
        <p:txBody>
          <a:bodyPr/>
          <a:lstStyle/>
          <a:p>
            <a:pPr algn="ctr"/>
            <a:r>
              <a:rPr lang="en-US" altLang="en-US" sz="3600" dirty="0">
                <a:effectLst>
                  <a:outerShdw blurRad="38100" dist="38100" dir="2700000" algn="tl">
                    <a:srgbClr val="000000">
                      <a:alpha val="43137"/>
                    </a:srgbClr>
                  </a:outerShdw>
                </a:effectLst>
                <a:latin typeface="Calibri" panose="020F0502020204030204" pitchFamily="34" charset="0"/>
              </a:rPr>
              <a:t>Revelation 5:1-14</a:t>
            </a:r>
          </a:p>
        </p:txBody>
      </p:sp>
      <p:sp>
        <p:nvSpPr>
          <p:cNvPr id="56323" name="Rectangle 3">
            <a:extLst>
              <a:ext uri="{FF2B5EF4-FFF2-40B4-BE49-F238E27FC236}">
                <a16:creationId xmlns:a16="http://schemas.microsoft.com/office/drawing/2014/main" id="{62FADFAE-9AB1-4826-84A5-D255027174D3}"/>
              </a:ext>
            </a:extLst>
          </p:cNvPr>
          <p:cNvSpPr>
            <a:spLocks noGrp="1" noChangeArrowheads="1"/>
          </p:cNvSpPr>
          <p:nvPr>
            <p:ph type="body" idx="4294967295"/>
          </p:nvPr>
        </p:nvSpPr>
        <p:spPr>
          <a:xfrm>
            <a:off x="381000" y="1143000"/>
            <a:ext cx="5181600" cy="5143500"/>
          </a:xfrm>
        </p:spPr>
        <p:txBody>
          <a:bodyPr/>
          <a:lstStyle/>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An observation</a:t>
            </a:r>
            <a:r>
              <a:rPr lang="en-US" dirty="0">
                <a:effectLst>
                  <a:outerShdw blurRad="38100" dist="38100" dir="2700000" algn="tl">
                    <a:srgbClr val="000000">
                      <a:alpha val="43137"/>
                    </a:srgbClr>
                  </a:outerShdw>
                </a:effectLst>
                <a:latin typeface="Calibri" panose="020F0502020204030204" pitchFamily="34" charset="0"/>
              </a:rPr>
              <a:t> (5:1)</a:t>
            </a:r>
          </a:p>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A question (5:2)</a:t>
            </a:r>
          </a:p>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An investigation (5:3)</a:t>
            </a:r>
          </a:p>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A lamentation (5:4)</a:t>
            </a:r>
          </a:p>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A consolation</a:t>
            </a:r>
            <a:r>
              <a:rPr lang="en-US" dirty="0">
                <a:effectLst>
                  <a:outerShdw blurRad="38100" dist="38100" dir="2700000" algn="tl">
                    <a:srgbClr val="000000">
                      <a:alpha val="43137"/>
                    </a:srgbClr>
                  </a:outerShdw>
                </a:effectLst>
                <a:latin typeface="Calibri" panose="020F0502020204030204" pitchFamily="34" charset="0"/>
              </a:rPr>
              <a:t> (5:5a)</a:t>
            </a:r>
          </a:p>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A manifestation (5:5b-6)</a:t>
            </a:r>
          </a:p>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rPr>
              <a:t>A</a:t>
            </a:r>
            <a:r>
              <a:rPr lang="en-US" dirty="0">
                <a:effectLst>
                  <a:outerShdw blurRad="38100" dist="38100" dir="2700000" algn="tl">
                    <a:srgbClr val="000000">
                      <a:alpha val="43137"/>
                    </a:srgbClr>
                  </a:outerShdw>
                </a:effectLst>
              </a:rPr>
              <a:t> reception (5:7)</a:t>
            </a:r>
          </a:p>
          <a:p>
            <a:pPr marL="690563" indent="-690563">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latin typeface="Calibri" panose="020F0502020204030204" pitchFamily="34" charset="0"/>
              </a:rPr>
              <a:t>A </a:t>
            </a:r>
            <a:r>
              <a:rPr lang="en-US" dirty="0">
                <a:effectLst>
                  <a:outerShdw blurRad="38100" dist="38100" dir="2700000" algn="tl">
                    <a:srgbClr val="000000">
                      <a:alpha val="43137"/>
                    </a:srgbClr>
                  </a:outerShdw>
                </a:effectLst>
              </a:rPr>
              <a:t>reaction (5:8-14)</a:t>
            </a:r>
          </a:p>
        </p:txBody>
      </p:sp>
      <p:pic>
        <p:nvPicPr>
          <p:cNvPr id="52228" name="Picture 5">
            <a:extLst>
              <a:ext uri="{FF2B5EF4-FFF2-40B4-BE49-F238E27FC236}">
                <a16:creationId xmlns:a16="http://schemas.microsoft.com/office/drawing/2014/main" id="{DE3DC97F-BBCF-45F4-9968-FCE1DCA38B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24600" y="990600"/>
            <a:ext cx="2340438" cy="2674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6">
            <a:extLst>
              <a:ext uri="{FF2B5EF4-FFF2-40B4-BE49-F238E27FC236}">
                <a16:creationId xmlns:a16="http://schemas.microsoft.com/office/drawing/2014/main" id="{92746537-BC36-45F9-9B31-3241808115D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4011727"/>
            <a:ext cx="3309276" cy="237377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2736AFE-02A8-4C51-AB18-77B8E6B46031}"/>
              </a:ext>
            </a:extLst>
          </p:cNvPr>
          <p:cNvSpPr txBox="1"/>
          <p:nvPr/>
        </p:nvSpPr>
        <p:spPr>
          <a:xfrm>
            <a:off x="1730838" y="6477000"/>
            <a:ext cx="5562600" cy="338554"/>
          </a:xfrm>
          <a:prstGeom prst="rect">
            <a:avLst/>
          </a:prstGeom>
          <a:noFill/>
        </p:spPr>
        <p:txBody>
          <a:bodyPr wrap="square" rtlCol="0">
            <a:spAutoFit/>
          </a:bodyPr>
          <a:lstStyle/>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Willmington.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 Bible</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760</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0996A3E-3372-4469-A8A4-84719B926F7B}"/>
                  </a:ext>
                </a:extLst>
              </p14:cNvPr>
              <p14:cNvContentPartPr/>
              <p14:nvPr/>
            </p14:nvContentPartPr>
            <p14:xfrm>
              <a:off x="9713303" y="874891"/>
              <a:ext cx="16560" cy="32400"/>
            </p14:xfrm>
          </p:contentPart>
        </mc:Choice>
        <mc:Fallback xmlns="">
          <p:pic>
            <p:nvPicPr>
              <p:cNvPr id="2" name="Ink 1">
                <a:extLst>
                  <a:ext uri="{FF2B5EF4-FFF2-40B4-BE49-F238E27FC236}">
                    <a16:creationId xmlns:a16="http://schemas.microsoft.com/office/drawing/2014/main" id="{F0996A3E-3372-4469-A8A4-84719B926F7B}"/>
                  </a:ext>
                </a:extLst>
              </p:cNvPr>
              <p:cNvPicPr/>
              <p:nvPr/>
            </p:nvPicPr>
            <p:blipFill>
              <a:blip r:embed="rId5"/>
              <a:stretch>
                <a:fillRect/>
              </a:stretch>
            </p:blipFill>
            <p:spPr>
              <a:xfrm>
                <a:off x="9704303" y="865891"/>
                <a:ext cx="342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B5B3AAB7-15FA-4136-A8DB-D299DDA979BB}"/>
                  </a:ext>
                </a:extLst>
              </p14:cNvPr>
              <p14:cNvContentPartPr/>
              <p14:nvPr/>
            </p14:nvContentPartPr>
            <p14:xfrm>
              <a:off x="9669023" y="909811"/>
              <a:ext cx="3240" cy="1440"/>
            </p14:xfrm>
          </p:contentPart>
        </mc:Choice>
        <mc:Fallback xmlns="">
          <p:pic>
            <p:nvPicPr>
              <p:cNvPr id="3" name="Ink 2">
                <a:extLst>
                  <a:ext uri="{FF2B5EF4-FFF2-40B4-BE49-F238E27FC236}">
                    <a16:creationId xmlns:a16="http://schemas.microsoft.com/office/drawing/2014/main" id="{B5B3AAB7-15FA-4136-A8DB-D299DDA979BB}"/>
                  </a:ext>
                </a:extLst>
              </p:cNvPr>
              <p:cNvPicPr/>
              <p:nvPr/>
            </p:nvPicPr>
            <p:blipFill>
              <a:blip r:embed="rId7"/>
              <a:stretch>
                <a:fillRect/>
              </a:stretch>
            </p:blipFill>
            <p:spPr>
              <a:xfrm>
                <a:off x="9660023" y="901171"/>
                <a:ext cx="20880" cy="19080"/>
              </a:xfrm>
              <a:prstGeom prst="rect">
                <a:avLst/>
              </a:prstGeom>
            </p:spPr>
          </p:pic>
        </mc:Fallback>
      </mc:AlternateContent>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“After These Things” </a:t>
            </a:r>
            <a:br>
              <a:rPr lang="en-US" sz="40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4‒22)</a:t>
            </a:r>
            <a:endParaRPr lang="en-US" sz="40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1524000"/>
            <a:ext cx="8158715" cy="4953000"/>
          </a:xfrm>
        </p:spPr>
        <p:txBody>
          <a:bodyPr/>
          <a:lstStyle/>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Before the Tribulation (4‒5)</a:t>
            </a:r>
          </a:p>
          <a:p>
            <a:pPr marL="457200" indent="-457200" eaLnBrk="1" hangingPunct="1">
              <a:spcBef>
                <a:spcPts val="0"/>
              </a:spcBef>
              <a:spcAft>
                <a:spcPts val="12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During the Tribulation (6‒19)</a:t>
            </a:r>
          </a:p>
          <a:p>
            <a:pPr marL="457200" indent="-457200" eaLnBrk="1" hangingPunct="1">
              <a:spcBef>
                <a:spcPts val="0"/>
              </a:spcBef>
              <a:spcAft>
                <a:spcPts val="12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After the Tribulation (20‒22)</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Kingdom (20:1-10)</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Great White Throne Judgment (20:11-15)</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Destruction of the Earth (21:1)</a:t>
            </a:r>
          </a:p>
          <a:p>
            <a:pPr marL="914400" lvl="1" indent="-457200" eaLnBrk="1" hangingPunct="1">
              <a:spcBef>
                <a:spcPts val="0"/>
              </a:spcBef>
              <a:spcAft>
                <a:spcPts val="12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Heaven and New Earth (21‒22)</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00800" y="1614487"/>
            <a:ext cx="2215115" cy="2286000"/>
          </a:xfrm>
          <a:prstGeom prst="rect">
            <a:avLst/>
          </a:prstGeom>
        </p:spPr>
      </p:pic>
    </p:spTree>
    <p:extLst>
      <p:ext uri="{BB962C8B-B14F-4D97-AF65-F5344CB8AC3E}">
        <p14:creationId xmlns:p14="http://schemas.microsoft.com/office/powerpoint/2010/main" val="3530651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17782100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Ten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342900" y="1140643"/>
            <a:ext cx="8458200" cy="5412557"/>
          </a:xfrm>
        </p:spPr>
        <p:txBody>
          <a:bodyPr/>
          <a:lstStyle/>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the title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Revelation of Jesus Christ</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Who wrote it?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John</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Where was it written from?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Patmos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To Whom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The Seven Churches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When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A.D. 95</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How is it organized (outline)?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3 part outline </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How was it delivered</a:t>
            </a:r>
            <a:r>
              <a:rPr lang="en-US" sz="2600" dirty="0">
                <a:solidFill>
                  <a:srgbClr val="FFFF99"/>
                </a:solidFill>
                <a:effectLst>
                  <a:outerShdw blurRad="38100" dist="38100" dir="2700000" algn="tl">
                    <a:srgbClr val="000000">
                      <a:alpha val="43137"/>
                    </a:srgbClr>
                  </a:outerShdw>
                </a:effectLst>
                <a:cs typeface="Calibri" panose="020F0502020204030204" pitchFamily="34" charset="0"/>
              </a:rPr>
              <a:t> </a:t>
            </a:r>
            <a:r>
              <a:rPr lang="en-US" sz="2600" dirty="0">
                <a:effectLst>
                  <a:outerShdw blurRad="38100" dist="38100" dir="2700000" algn="tl">
                    <a:srgbClr val="000000">
                      <a:alpha val="43137"/>
                    </a:srgbClr>
                  </a:outerShdw>
                </a:effectLst>
                <a:cs typeface="Calibri" panose="020F0502020204030204" pitchFamily="34" charset="0"/>
              </a:rPr>
              <a:t>–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Seven steps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Why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Encouragement and holiness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it about?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Jesus’ final victory</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makes the book different?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OT relationship</a:t>
            </a:r>
          </a:p>
        </p:txBody>
      </p:sp>
      <p:pic>
        <p:nvPicPr>
          <p:cNvPr id="20484" name="Picture 2" descr="http://iconreader.files.wordpress.com/2010/08/12_johntheologian.jpg">
            <a:extLst>
              <a:ext uri="{FF2B5EF4-FFF2-40B4-BE49-F238E27FC236}">
                <a16:creationId xmlns:a16="http://schemas.microsoft.com/office/drawing/2014/main" id="{0547C1CB-0812-4713-970D-1CF9DCC9ED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228601"/>
            <a:ext cx="1111827" cy="13899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Tree>
    <p:extLst>
      <p:ext uri="{BB962C8B-B14F-4D97-AF65-F5344CB8AC3E}">
        <p14:creationId xmlns:p14="http://schemas.microsoft.com/office/powerpoint/2010/main" val="3137855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657350" y="276265"/>
            <a:ext cx="5829300" cy="85725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1</a:t>
            </a:r>
            <a:r>
              <a:rPr lang="en-US" altLang="en-US" sz="4000" baseline="30000" dirty="0">
                <a:effectLst>
                  <a:outerShdw blurRad="38100" dist="38100" dir="2700000" algn="tl">
                    <a:srgbClr val="000000">
                      <a:alpha val="43137"/>
                    </a:srgbClr>
                  </a:outerShdw>
                </a:effectLst>
                <a:cs typeface="Calibri" panose="020F0502020204030204" pitchFamily="34" charset="0"/>
              </a:rPr>
              <a:t>st</a:t>
            </a:r>
            <a:r>
              <a:rPr lang="en-US" altLang="en-US" sz="4000" dirty="0">
                <a:effectLst>
                  <a:outerShdw blurRad="38100" dist="38100" dir="2700000" algn="tl">
                    <a:srgbClr val="000000">
                      <a:alpha val="43137"/>
                    </a:srgbClr>
                  </a:outerShdw>
                </a:effectLst>
                <a:cs typeface="Calibri" panose="020F0502020204030204" pitchFamily="34" charset="0"/>
              </a:rPr>
              <a:t> Six Seals (Revelation 6)</a:t>
            </a:r>
          </a:p>
        </p:txBody>
      </p:sp>
      <p:sp>
        <p:nvSpPr>
          <p:cNvPr id="77827" name="Content Placeholder 2"/>
          <p:cNvSpPr>
            <a:spLocks noGrp="1"/>
          </p:cNvSpPr>
          <p:nvPr>
            <p:ph idx="1"/>
          </p:nvPr>
        </p:nvSpPr>
        <p:spPr>
          <a:xfrm>
            <a:off x="636367" y="1588888"/>
            <a:ext cx="7077075" cy="4659511"/>
          </a:xfrm>
        </p:spPr>
        <p:txBody>
          <a:bodyPr/>
          <a:lstStyle/>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 – Advent of antichrist</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6:3-4 – War</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6:5-6 – Famine</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6:7-8 – Death</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6:9-11 – Martyrdoms</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6:12-17 – Cosmic disturbances</a:t>
            </a:r>
          </a:p>
        </p:txBody>
      </p:sp>
      <p:pic>
        <p:nvPicPr>
          <p:cNvPr id="4" name="Picture 5">
            <a:extLst>
              <a:ext uri="{FF2B5EF4-FFF2-40B4-BE49-F238E27FC236}">
                <a16:creationId xmlns:a16="http://schemas.microsoft.com/office/drawing/2014/main" id="{76E4E65B-0E43-4490-905E-FA3DDBDF28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590800"/>
            <a:ext cx="2053944" cy="234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657350" y="276265"/>
            <a:ext cx="5829300" cy="85725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1</a:t>
            </a:r>
            <a:r>
              <a:rPr lang="en-US" altLang="en-US" sz="4000" baseline="30000" dirty="0">
                <a:effectLst>
                  <a:outerShdw blurRad="38100" dist="38100" dir="2700000" algn="tl">
                    <a:srgbClr val="000000">
                      <a:alpha val="43137"/>
                    </a:srgbClr>
                  </a:outerShdw>
                </a:effectLst>
                <a:cs typeface="Calibri" panose="020F0502020204030204" pitchFamily="34" charset="0"/>
              </a:rPr>
              <a:t>st</a:t>
            </a:r>
            <a:r>
              <a:rPr lang="en-US" altLang="en-US" sz="4000" dirty="0">
                <a:effectLst>
                  <a:outerShdw blurRad="38100" dist="38100" dir="2700000" algn="tl">
                    <a:srgbClr val="000000">
                      <a:alpha val="43137"/>
                    </a:srgbClr>
                  </a:outerShdw>
                </a:effectLst>
                <a:cs typeface="Calibri" panose="020F0502020204030204" pitchFamily="34" charset="0"/>
              </a:rPr>
              <a:t> Six Seals (Revelation 6)</a:t>
            </a:r>
          </a:p>
        </p:txBody>
      </p:sp>
      <p:sp>
        <p:nvSpPr>
          <p:cNvPr id="77827" name="Content Placeholder 2"/>
          <p:cNvSpPr>
            <a:spLocks noGrp="1"/>
          </p:cNvSpPr>
          <p:nvPr>
            <p:ph idx="1"/>
          </p:nvPr>
        </p:nvSpPr>
        <p:spPr>
          <a:xfrm>
            <a:off x="636367" y="1588889"/>
            <a:ext cx="7077075" cy="3680222"/>
          </a:xfrm>
        </p:spPr>
        <p:txBody>
          <a:bodyPr/>
          <a:lstStyle/>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 – Advent of antichrist</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6:3-4 – War</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6:5-6 – Famine</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6:7-8 – Death</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6:9-11 – Martyrdoms</a:t>
            </a:r>
          </a:p>
          <a:p>
            <a:pPr marL="557213" indent="-557213" eaLnBrk="1" hangingPunct="1">
              <a:spcBef>
                <a:spcPts val="0"/>
              </a:spcBef>
              <a:spcAft>
                <a:spcPts val="18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6:12-17 – Cosmic disturbances</a:t>
            </a:r>
          </a:p>
        </p:txBody>
      </p:sp>
      <p:pic>
        <p:nvPicPr>
          <p:cNvPr id="4" name="Picture 5">
            <a:extLst>
              <a:ext uri="{FF2B5EF4-FFF2-40B4-BE49-F238E27FC236}">
                <a16:creationId xmlns:a16="http://schemas.microsoft.com/office/drawing/2014/main" id="{76E4E65B-0E43-4490-905E-FA3DDBDF28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590800"/>
            <a:ext cx="2053944" cy="234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97189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A1B2AE40-6A08-44A7-8BB5-736F2230B7B2}"/>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Recapitulation</a:t>
            </a:r>
          </a:p>
        </p:txBody>
      </p:sp>
      <p:sp>
        <p:nvSpPr>
          <p:cNvPr id="4099" name="Rectangle 3">
            <a:extLst>
              <a:ext uri="{FF2B5EF4-FFF2-40B4-BE49-F238E27FC236}">
                <a16:creationId xmlns:a16="http://schemas.microsoft.com/office/drawing/2014/main" id="{6A04EE17-6256-40E9-B177-97FF5FFDBFE7}"/>
              </a:ext>
            </a:extLst>
          </p:cNvPr>
          <p:cNvSpPr>
            <a:spLocks noGrp="1" noChangeArrowheads="1"/>
          </p:cNvSpPr>
          <p:nvPr>
            <p:ph type="body" idx="1"/>
          </p:nvPr>
        </p:nvSpPr>
        <p:spPr>
          <a:xfrm>
            <a:off x="685800" y="1600200"/>
            <a:ext cx="7772400" cy="4460875"/>
          </a:xfrm>
        </p:spPr>
        <p:txBody>
          <a:bodyPr/>
          <a:lstStyle/>
          <a:p>
            <a:pPr marL="0" indent="0" algn="ctr" eaLnBrk="1" hangingPunct="1">
              <a:buFont typeface="Wingdings" pitchFamily="2" charset="2"/>
              <a:buNone/>
              <a:defRPr/>
            </a:pPr>
            <a:r>
              <a:rPr lang="en-US" sz="3600" dirty="0">
                <a:solidFill>
                  <a:srgbClr val="FFFFCC"/>
                </a:solidFill>
                <a:effectLst>
                  <a:outerShdw blurRad="38100" dist="38100" dir="2700000" algn="tl">
                    <a:srgbClr val="000000">
                      <a:alpha val="43137"/>
                    </a:srgbClr>
                  </a:outerShdw>
                </a:effectLst>
                <a:cs typeface="Calibri" panose="020F0502020204030204" pitchFamily="34" charset="0"/>
              </a:rPr>
              <a:t>View that judgments overlap</a:t>
            </a:r>
          </a:p>
          <a:p>
            <a:pPr algn="ctr" eaLnBrk="1" hangingPunct="1">
              <a:buFont typeface="Wingdings" pitchFamily="2" charset="2"/>
              <a:buNone/>
              <a:defRPr/>
            </a:pPr>
            <a:endParaRPr lang="en-US" sz="1600" dirty="0">
              <a:solidFill>
                <a:srgbClr val="FFFF00"/>
              </a:solidFill>
              <a:effectLst>
                <a:outerShdw blurRad="38100" dist="38100" dir="2700000" algn="tl">
                  <a:srgbClr val="000000">
                    <a:alpha val="43137"/>
                  </a:srgbClr>
                </a:outerShdw>
              </a:effectLst>
              <a:cs typeface="Times New Roman" pitchFamily="18" charset="0"/>
            </a:endParaRPr>
          </a:p>
          <a:p>
            <a:pPr eaLnBrk="1" hangingPunct="1">
              <a:buFont typeface="Wingdings" pitchFamily="2" charset="2"/>
              <a:buNone/>
              <a:defRPr/>
            </a:pPr>
            <a:r>
              <a:rPr lang="en-US" sz="3600" dirty="0">
                <a:effectLst>
                  <a:outerShdw blurRad="38100" dist="38100" dir="2700000" algn="tl">
                    <a:srgbClr val="000000">
                      <a:alpha val="43137"/>
                    </a:srgbClr>
                  </a:outerShdw>
                </a:effectLst>
                <a:cs typeface="Times New Roman" pitchFamily="18" charset="0"/>
              </a:rPr>
              <a:t>Seals:         1 2 3 4 5 6 7</a:t>
            </a:r>
            <a:r>
              <a:rPr lang="en-US" sz="3600" b="1" dirty="0">
                <a:effectLst>
                  <a:outerShdw blurRad="38100" dist="38100" dir="2700000" algn="tl">
                    <a:srgbClr val="000000">
                      <a:alpha val="43137"/>
                    </a:srgbClr>
                  </a:outerShdw>
                </a:effectLst>
                <a:cs typeface="Times New Roman" pitchFamily="18" charset="0"/>
              </a:rPr>
              <a:t> </a:t>
            </a:r>
            <a:endParaRPr lang="en-US" sz="3600" b="1" u="sng" dirty="0">
              <a:effectLst>
                <a:outerShdw blurRad="38100" dist="38100" dir="2700000" algn="tl">
                  <a:srgbClr val="000000">
                    <a:alpha val="43137"/>
                  </a:srgbClr>
                </a:outerShdw>
              </a:effectLst>
              <a:cs typeface="Times New Roman" pitchFamily="18" charset="0"/>
            </a:endParaRPr>
          </a:p>
          <a:p>
            <a:pPr eaLnBrk="1" hangingPunct="1">
              <a:buFont typeface="Wingdings" pitchFamily="2" charset="2"/>
              <a:buNone/>
              <a:defRPr/>
            </a:pPr>
            <a:r>
              <a:rPr lang="en-US" sz="3600" dirty="0">
                <a:effectLst>
                  <a:outerShdw blurRad="38100" dist="38100" dir="2700000" algn="tl">
                    <a:srgbClr val="000000">
                      <a:alpha val="43137"/>
                    </a:srgbClr>
                  </a:outerShdw>
                </a:effectLst>
                <a:cs typeface="Times New Roman" pitchFamily="18" charset="0"/>
              </a:rPr>
              <a:t>Trumpets: 1</a:t>
            </a:r>
            <a:r>
              <a:rPr lang="en-US" sz="3600" b="1" dirty="0">
                <a:effectLst>
                  <a:outerShdw blurRad="38100" dist="38100" dir="2700000" algn="tl">
                    <a:srgbClr val="000000">
                      <a:alpha val="43137"/>
                    </a:srgbClr>
                  </a:outerShdw>
                </a:effectLst>
                <a:cs typeface="Times New Roman" pitchFamily="18" charset="0"/>
              </a:rPr>
              <a:t> </a:t>
            </a:r>
            <a:r>
              <a:rPr lang="en-US" sz="3600" dirty="0">
                <a:effectLst>
                  <a:outerShdw blurRad="38100" dist="38100" dir="2700000" algn="tl">
                    <a:srgbClr val="000000">
                      <a:alpha val="43137"/>
                    </a:srgbClr>
                  </a:outerShdw>
                </a:effectLst>
                <a:cs typeface="Times New Roman" pitchFamily="18" charset="0"/>
              </a:rPr>
              <a:t>2 3 4 5 6 7</a:t>
            </a:r>
            <a:endParaRPr lang="en-US" sz="3600" u="sng" dirty="0">
              <a:effectLst>
                <a:outerShdw blurRad="38100" dist="38100" dir="2700000" algn="tl">
                  <a:srgbClr val="000000">
                    <a:alpha val="43137"/>
                  </a:srgbClr>
                </a:outerShdw>
              </a:effectLst>
              <a:cs typeface="Times New Roman" pitchFamily="18" charset="0"/>
            </a:endParaRPr>
          </a:p>
          <a:p>
            <a:pPr eaLnBrk="1" hangingPunct="1">
              <a:buFont typeface="Wingdings" pitchFamily="2" charset="2"/>
              <a:buNone/>
              <a:defRPr/>
            </a:pPr>
            <a:r>
              <a:rPr lang="en-US" sz="3600" dirty="0">
                <a:effectLst>
                  <a:outerShdw blurRad="38100" dist="38100" dir="2700000" algn="tl">
                    <a:srgbClr val="000000">
                      <a:alpha val="43137"/>
                    </a:srgbClr>
                  </a:outerShdw>
                </a:effectLst>
                <a:cs typeface="Times New Roman" pitchFamily="18" charset="0"/>
              </a:rPr>
              <a:t>Bowls:        1 2 3 4 5 6 7</a:t>
            </a:r>
            <a:r>
              <a:rPr lang="en-US" sz="3600" dirty="0">
                <a:effectLst>
                  <a:outerShdw blurRad="38100" dist="38100" dir="2700000" algn="tl">
                    <a:srgbClr val="000000">
                      <a:alpha val="43137"/>
                    </a:srgbClr>
                  </a:outerShdw>
                </a:effectLst>
              </a:rPr>
              <a:t> </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C0F23B93-C82B-465B-9FA4-28464250B0ED}"/>
              </a:ext>
            </a:extLst>
          </p:cNvPr>
          <p:cNvSpPr>
            <a:spLocks noGrp="1" noChangeArrowheads="1"/>
          </p:cNvSpPr>
          <p:nvPr>
            <p:ph type="title"/>
          </p:nvPr>
        </p:nvSpPr>
        <p:spPr>
          <a:xfrm>
            <a:off x="685800" y="228600"/>
            <a:ext cx="7772400" cy="914400"/>
          </a:xfrm>
        </p:spPr>
        <p:txBody>
          <a:bodyPr/>
          <a:lstStyle/>
          <a:p>
            <a:pPr algn="ctr" eaLnBrk="1" hangingPunct="1"/>
            <a:r>
              <a:rPr lang="en-US" altLang="en-US" sz="4000" dirty="0">
                <a:effectLst>
                  <a:outerShdw blurRad="38100" dist="38100" dir="2700000" algn="tl">
                    <a:srgbClr val="000000">
                      <a:alpha val="43137"/>
                    </a:srgbClr>
                  </a:outerShdw>
                </a:effectLst>
              </a:rPr>
              <a:t>Telescoping</a:t>
            </a:r>
          </a:p>
        </p:txBody>
      </p:sp>
      <p:sp>
        <p:nvSpPr>
          <p:cNvPr id="5123" name="Rectangle 3">
            <a:extLst>
              <a:ext uri="{FF2B5EF4-FFF2-40B4-BE49-F238E27FC236}">
                <a16:creationId xmlns:a16="http://schemas.microsoft.com/office/drawing/2014/main" id="{C977EBDF-18A7-4225-9116-0F3D90BFA17D}"/>
              </a:ext>
            </a:extLst>
          </p:cNvPr>
          <p:cNvSpPr>
            <a:spLocks noGrp="1" noChangeArrowheads="1"/>
          </p:cNvSpPr>
          <p:nvPr>
            <p:ph type="body" idx="1"/>
          </p:nvPr>
        </p:nvSpPr>
        <p:spPr>
          <a:xfrm>
            <a:off x="685800" y="1600200"/>
            <a:ext cx="7772400" cy="4460875"/>
          </a:xfrm>
        </p:spPr>
        <p:txBody>
          <a:bodyPr/>
          <a:lstStyle/>
          <a:p>
            <a:pPr marL="0" indent="0" algn="ctr" eaLnBrk="1" hangingPunct="1">
              <a:buFont typeface="Wingdings" pitchFamily="2" charset="2"/>
              <a:buNone/>
              <a:defRPr/>
            </a:pPr>
            <a:r>
              <a:rPr lang="en-US" sz="3600" dirty="0">
                <a:solidFill>
                  <a:srgbClr val="FFFFCC"/>
                </a:solidFill>
                <a:effectLst>
                  <a:outerShdw blurRad="38100" dist="38100" dir="2700000" algn="tl">
                    <a:srgbClr val="000000">
                      <a:alpha val="43137"/>
                    </a:srgbClr>
                  </a:outerShdw>
                </a:effectLst>
                <a:cs typeface="Times New Roman" pitchFamily="18" charset="0"/>
              </a:rPr>
              <a:t>7</a:t>
            </a:r>
            <a:r>
              <a:rPr lang="en-US" sz="3600" baseline="30000" dirty="0">
                <a:solidFill>
                  <a:srgbClr val="FFFFCC"/>
                </a:solidFill>
                <a:effectLst>
                  <a:outerShdw blurRad="38100" dist="38100" dir="2700000" algn="tl">
                    <a:srgbClr val="000000">
                      <a:alpha val="43137"/>
                    </a:srgbClr>
                  </a:outerShdw>
                </a:effectLst>
                <a:cs typeface="Times New Roman" pitchFamily="18" charset="0"/>
              </a:rPr>
              <a:t>th</a:t>
            </a:r>
            <a:r>
              <a:rPr lang="en-US" sz="3600" dirty="0">
                <a:solidFill>
                  <a:srgbClr val="FFFFCC"/>
                </a:solidFill>
                <a:effectLst>
                  <a:outerShdw blurRad="38100" dist="38100" dir="2700000" algn="tl">
                    <a:srgbClr val="000000">
                      <a:alpha val="43137"/>
                    </a:srgbClr>
                  </a:outerShdw>
                </a:effectLst>
                <a:cs typeface="Times New Roman" pitchFamily="18" charset="0"/>
              </a:rPr>
              <a:t> judgment releases 1</a:t>
            </a:r>
            <a:r>
              <a:rPr lang="en-US" sz="3600" baseline="30000" dirty="0">
                <a:solidFill>
                  <a:srgbClr val="FFFFCC"/>
                </a:solidFill>
                <a:effectLst>
                  <a:outerShdw blurRad="38100" dist="38100" dir="2700000" algn="tl">
                    <a:srgbClr val="000000">
                      <a:alpha val="43137"/>
                    </a:srgbClr>
                  </a:outerShdw>
                </a:effectLst>
                <a:cs typeface="Times New Roman" pitchFamily="18" charset="0"/>
              </a:rPr>
              <a:t>st</a:t>
            </a:r>
            <a:r>
              <a:rPr lang="en-US" sz="3600" dirty="0">
                <a:solidFill>
                  <a:srgbClr val="FFFFCC"/>
                </a:solidFill>
                <a:effectLst>
                  <a:outerShdw blurRad="38100" dist="38100" dir="2700000" algn="tl">
                    <a:srgbClr val="000000">
                      <a:alpha val="43137"/>
                    </a:srgbClr>
                  </a:outerShdw>
                </a:effectLst>
                <a:cs typeface="Times New Roman" pitchFamily="18" charset="0"/>
              </a:rPr>
              <a:t> in next series</a:t>
            </a:r>
          </a:p>
          <a:p>
            <a:pPr algn="ctr" eaLnBrk="1" hangingPunct="1">
              <a:buFont typeface="Wingdings" pitchFamily="2" charset="2"/>
              <a:buNone/>
              <a:defRPr/>
            </a:pPr>
            <a:endParaRPr lang="en-US" dirty="0">
              <a:solidFill>
                <a:srgbClr val="FFFF00"/>
              </a:solidFill>
              <a:effectLst>
                <a:outerShdw blurRad="38100" dist="38100" dir="2700000" algn="tl">
                  <a:srgbClr val="000000">
                    <a:alpha val="43137"/>
                  </a:srgbClr>
                </a:outerShdw>
              </a:effectLst>
              <a:cs typeface="Times New Roman" pitchFamily="18" charset="0"/>
            </a:endParaRPr>
          </a:p>
          <a:p>
            <a:pPr eaLnBrk="1" hangingPunct="1">
              <a:buFont typeface="Wingdings" pitchFamily="2" charset="2"/>
              <a:buNone/>
              <a:defRPr/>
            </a:pPr>
            <a:r>
              <a:rPr lang="en-US" dirty="0">
                <a:effectLst>
                  <a:outerShdw blurRad="38100" dist="38100" dir="2700000" algn="tl">
                    <a:srgbClr val="000000">
                      <a:alpha val="43137"/>
                    </a:srgbClr>
                  </a:outerShdw>
                </a:effectLst>
                <a:cs typeface="Times New Roman" pitchFamily="18" charset="0"/>
              </a:rPr>
              <a:t>Seals: 1 2 3 4 5 6 </a:t>
            </a:r>
            <a:r>
              <a:rPr lang="en-US" b="1" dirty="0">
                <a:solidFill>
                  <a:srgbClr val="FFFF00"/>
                </a:solidFill>
                <a:effectLst>
                  <a:outerShdw blurRad="38100" dist="38100" dir="2700000" algn="tl">
                    <a:srgbClr val="000000">
                      <a:alpha val="43137"/>
                    </a:srgbClr>
                  </a:outerShdw>
                </a:effectLst>
                <a:cs typeface="Times New Roman" pitchFamily="18" charset="0"/>
              </a:rPr>
              <a:t>7 </a:t>
            </a:r>
            <a:endParaRPr lang="en-US" b="1" u="sng" dirty="0">
              <a:solidFill>
                <a:srgbClr val="FFFF00"/>
              </a:solidFill>
              <a:effectLst>
                <a:outerShdw blurRad="38100" dist="38100" dir="2700000" algn="tl">
                  <a:srgbClr val="000000">
                    <a:alpha val="43137"/>
                  </a:srgbClr>
                </a:outerShdw>
              </a:effectLst>
              <a:cs typeface="Times New Roman" pitchFamily="18" charset="0"/>
            </a:endParaRPr>
          </a:p>
          <a:p>
            <a:pPr eaLnBrk="1" hangingPunct="1">
              <a:buFont typeface="Wingdings" pitchFamily="2" charset="2"/>
              <a:buNone/>
              <a:defRPr/>
            </a:pPr>
            <a:r>
              <a:rPr lang="en-US" dirty="0">
                <a:effectLst>
                  <a:outerShdw blurRad="38100" dist="38100" dir="2700000" algn="tl">
                    <a:srgbClr val="000000">
                      <a:alpha val="43137"/>
                    </a:srgbClr>
                  </a:outerShdw>
                </a:effectLst>
                <a:cs typeface="Times New Roman" pitchFamily="18" charset="0"/>
              </a:rPr>
              <a:t>           Trumpets: </a:t>
            </a:r>
            <a:r>
              <a:rPr lang="en-US" b="1" dirty="0">
                <a:solidFill>
                  <a:srgbClr val="FFFF00"/>
                </a:solidFill>
                <a:effectLst>
                  <a:outerShdw blurRad="38100" dist="38100" dir="2700000" algn="tl">
                    <a:srgbClr val="000000">
                      <a:alpha val="43137"/>
                    </a:srgbClr>
                  </a:outerShdw>
                </a:effectLst>
                <a:cs typeface="Times New Roman" pitchFamily="18" charset="0"/>
              </a:rPr>
              <a:t>1</a:t>
            </a:r>
            <a:r>
              <a:rPr lang="en-US" b="1" dirty="0">
                <a:effectLst>
                  <a:outerShdw blurRad="38100" dist="38100" dir="2700000" algn="tl">
                    <a:srgbClr val="000000">
                      <a:alpha val="43137"/>
                    </a:srgbClr>
                  </a:outerShdw>
                </a:effectLst>
                <a:cs typeface="Times New Roman" pitchFamily="18" charset="0"/>
              </a:rPr>
              <a:t> </a:t>
            </a:r>
            <a:r>
              <a:rPr lang="en-US" dirty="0">
                <a:effectLst>
                  <a:outerShdw blurRad="38100" dist="38100" dir="2700000" algn="tl">
                    <a:srgbClr val="000000">
                      <a:alpha val="43137"/>
                    </a:srgbClr>
                  </a:outerShdw>
                </a:effectLst>
                <a:cs typeface="Times New Roman" pitchFamily="18" charset="0"/>
              </a:rPr>
              <a:t>2 3 4 5 6 </a:t>
            </a:r>
            <a:r>
              <a:rPr lang="en-US" b="1" dirty="0">
                <a:solidFill>
                  <a:srgbClr val="FFFF00"/>
                </a:solidFill>
                <a:effectLst>
                  <a:outerShdw blurRad="38100" dist="38100" dir="2700000" algn="tl">
                    <a:srgbClr val="000000">
                      <a:alpha val="43137"/>
                    </a:srgbClr>
                  </a:outerShdw>
                </a:effectLst>
                <a:cs typeface="Times New Roman" pitchFamily="18" charset="0"/>
              </a:rPr>
              <a:t>7</a:t>
            </a:r>
            <a:endParaRPr lang="en-US" b="1" u="sng" dirty="0">
              <a:solidFill>
                <a:srgbClr val="FFFF00"/>
              </a:solidFill>
              <a:effectLst>
                <a:outerShdw blurRad="38100" dist="38100" dir="2700000" algn="tl">
                  <a:srgbClr val="000000">
                    <a:alpha val="43137"/>
                  </a:srgbClr>
                </a:outerShdw>
              </a:effectLst>
              <a:cs typeface="Times New Roman" pitchFamily="18" charset="0"/>
            </a:endParaRPr>
          </a:p>
          <a:p>
            <a:pPr eaLnBrk="1" hangingPunct="1">
              <a:buFont typeface="Wingdings" pitchFamily="2" charset="2"/>
              <a:buNone/>
              <a:defRPr/>
            </a:pPr>
            <a:r>
              <a:rPr lang="en-US" b="1" dirty="0">
                <a:effectLst>
                  <a:outerShdw blurRad="38100" dist="38100" dir="2700000" algn="tl">
                    <a:srgbClr val="000000">
                      <a:alpha val="43137"/>
                    </a:srgbClr>
                  </a:outerShdw>
                </a:effectLst>
                <a:cs typeface="Times New Roman" pitchFamily="18" charset="0"/>
              </a:rPr>
              <a:t>                                     </a:t>
            </a:r>
            <a:r>
              <a:rPr lang="en-US" dirty="0">
                <a:effectLst>
                  <a:outerShdw blurRad="38100" dist="38100" dir="2700000" algn="tl">
                    <a:srgbClr val="000000">
                      <a:alpha val="43137"/>
                    </a:srgbClr>
                  </a:outerShdw>
                </a:effectLst>
                <a:cs typeface="Times New Roman" pitchFamily="18" charset="0"/>
              </a:rPr>
              <a:t>Bowls: </a:t>
            </a:r>
            <a:r>
              <a:rPr lang="en-US" b="1" dirty="0">
                <a:solidFill>
                  <a:srgbClr val="FFFF00"/>
                </a:solidFill>
                <a:effectLst>
                  <a:outerShdw blurRad="38100" dist="38100" dir="2700000" algn="tl">
                    <a:srgbClr val="000000">
                      <a:alpha val="43137"/>
                    </a:srgbClr>
                  </a:outerShdw>
                </a:effectLst>
                <a:cs typeface="Times New Roman" pitchFamily="18" charset="0"/>
              </a:rPr>
              <a:t>1</a:t>
            </a:r>
            <a:r>
              <a:rPr lang="en-US" dirty="0">
                <a:effectLst>
                  <a:outerShdw blurRad="38100" dist="38100" dir="2700000" algn="tl">
                    <a:srgbClr val="000000">
                      <a:alpha val="43137"/>
                    </a:srgbClr>
                  </a:outerShdw>
                </a:effectLst>
                <a:cs typeface="Times New Roman" pitchFamily="18" charset="0"/>
              </a:rPr>
              <a:t> 2 3 4 5 6 7</a:t>
            </a:r>
            <a:r>
              <a:rPr lang="en-US" dirty="0">
                <a:effectLst>
                  <a:outerShdw blurRad="38100" dist="38100" dir="2700000" algn="tl">
                    <a:srgbClr val="000000">
                      <a:alpha val="43137"/>
                    </a:srgbClr>
                  </a:outerShdw>
                </a:effectLst>
              </a:rPr>
              <a:t> </a:t>
            </a:r>
          </a:p>
        </p:txBody>
      </p:sp>
      <p:pic>
        <p:nvPicPr>
          <p:cNvPr id="35844" name="Picture 4" descr="C:\Users\HP Desktop\AppData\Local\Microsoft\Windows\Temporary Internet Files\Content.IE5\5S3MJB45\cartoon_telescope[1].jpg">
            <a:extLst>
              <a:ext uri="{FF2B5EF4-FFF2-40B4-BE49-F238E27FC236}">
                <a16:creationId xmlns:a16="http://schemas.microsoft.com/office/drawing/2014/main" id="{E6E40F4E-7B74-46AD-8C6D-6C8E28EFD815}"/>
              </a:ext>
            </a:extLst>
          </p:cNvP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209800" y="5334000"/>
            <a:ext cx="510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1143000"/>
          </a:xfrm>
        </p:spPr>
        <p:txBody>
          <a:bodyPr/>
          <a:lstStyle/>
          <a:p>
            <a:pPr algn="ctr"/>
            <a:r>
              <a:rPr lang="en-US" altLang="en-US" sz="3600" dirty="0"/>
              <a:t>5 Non-Chronological Parenthetical Insertions</a:t>
            </a: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228600" y="1371600"/>
            <a:ext cx="8713788" cy="5181600"/>
          </a:xfrm>
        </p:spPr>
        <p:txBody>
          <a:bodyPr/>
          <a:lstStyle/>
          <a:p>
            <a:pPr marL="514350" indent="-514350">
              <a:spcBef>
                <a:spcPts val="0"/>
              </a:spcBef>
              <a:spcAft>
                <a:spcPts val="1800"/>
              </a:spcAft>
              <a:buSzPct val="100000"/>
              <a:buFont typeface="+mj-lt"/>
              <a:buAutoNum type="arabicPeriod"/>
              <a:defRPr/>
            </a:pPr>
            <a:r>
              <a:rPr lang="en-US" dirty="0"/>
              <a:t>Rev 7-144,000 Jews</a:t>
            </a:r>
          </a:p>
          <a:p>
            <a:pPr marL="514350" indent="-514350">
              <a:spcBef>
                <a:spcPts val="0"/>
              </a:spcBef>
              <a:spcAft>
                <a:spcPts val="1800"/>
              </a:spcAft>
              <a:buSzPct val="100000"/>
              <a:buFont typeface="+mj-lt"/>
              <a:buAutoNum type="arabicPeriod"/>
              <a:defRPr/>
            </a:pPr>
            <a:r>
              <a:rPr lang="en-US" dirty="0"/>
              <a:t>Rev 10:1</a:t>
            </a:r>
            <a:r>
              <a:rPr lang="en-US" dirty="0">
                <a:cs typeface="Times New Roman" charset="0"/>
              </a:rPr>
              <a:t>–11:14-Announcement of no more delay and the two witnesses</a:t>
            </a:r>
          </a:p>
          <a:p>
            <a:pPr marL="514350" indent="-514350">
              <a:spcBef>
                <a:spcPts val="0"/>
              </a:spcBef>
              <a:spcAft>
                <a:spcPts val="1800"/>
              </a:spcAft>
              <a:buSzPct val="100000"/>
              <a:buFont typeface="+mj-lt"/>
              <a:buAutoNum type="arabicPeriod"/>
              <a:defRPr/>
            </a:pPr>
            <a:r>
              <a:rPr lang="en-US" dirty="0"/>
              <a:t>Rev 12</a:t>
            </a:r>
            <a:r>
              <a:rPr lang="en-US" dirty="0">
                <a:cs typeface="Times New Roman" charset="0"/>
              </a:rPr>
              <a:t>–14-Israel’s flight, two beasts, six scenes of hope</a:t>
            </a:r>
          </a:p>
          <a:p>
            <a:pPr marL="514350" indent="-514350">
              <a:spcBef>
                <a:spcPts val="0"/>
              </a:spcBef>
              <a:spcAft>
                <a:spcPts val="1800"/>
              </a:spcAft>
              <a:buSzPct val="100000"/>
              <a:buFont typeface="+mj-lt"/>
              <a:buAutoNum type="arabicPeriod"/>
              <a:defRPr/>
            </a:pPr>
            <a:r>
              <a:rPr lang="en-US" dirty="0"/>
              <a:t>Rev 16</a:t>
            </a:r>
            <a:r>
              <a:rPr lang="en-US" dirty="0">
                <a:cs typeface="Times New Roman" charset="0"/>
              </a:rPr>
              <a:t>:13-16-Gathering of the nations to Armageddon</a:t>
            </a:r>
          </a:p>
          <a:p>
            <a:pPr marL="514350" indent="-514350">
              <a:spcBef>
                <a:spcPts val="0"/>
              </a:spcBef>
              <a:spcAft>
                <a:spcPts val="1800"/>
              </a:spcAft>
              <a:buSzPct val="100000"/>
              <a:buFont typeface="+mj-lt"/>
              <a:buAutoNum type="arabicPeriod"/>
              <a:defRPr/>
            </a:pPr>
            <a:r>
              <a:rPr lang="en-US" dirty="0"/>
              <a:t>Rev 17:1</a:t>
            </a:r>
            <a:r>
              <a:rPr lang="en-US" dirty="0">
                <a:cs typeface="Times New Roman" charset="0"/>
              </a:rPr>
              <a:t>–19:6-Babylon’s fall</a:t>
            </a:r>
            <a:endParaRPr lang="en-US" sz="3600" dirty="0">
              <a:cs typeface="Times New Roman"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1143000"/>
          </a:xfrm>
        </p:spPr>
        <p:txBody>
          <a:bodyPr/>
          <a:lstStyle/>
          <a:p>
            <a:pPr algn="ctr"/>
            <a:r>
              <a:rPr lang="en-US" altLang="en-US" sz="3600" dirty="0"/>
              <a:t>5 Non-Chronological Parenthetical Insertions</a:t>
            </a: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228600" y="1371600"/>
            <a:ext cx="8713788" cy="5181600"/>
          </a:xfrm>
        </p:spPr>
        <p:txBody>
          <a:bodyPr/>
          <a:lstStyle/>
          <a:p>
            <a:pPr marL="514350" indent="-514350">
              <a:spcBef>
                <a:spcPts val="0"/>
              </a:spcBef>
              <a:spcAft>
                <a:spcPts val="1800"/>
              </a:spcAft>
              <a:buSzPct val="100000"/>
              <a:buFont typeface="+mj-lt"/>
              <a:buAutoNum type="arabicPeriod"/>
              <a:defRPr/>
            </a:pPr>
            <a:r>
              <a:rPr lang="en-US" b="1" u="sng" dirty="0">
                <a:solidFill>
                  <a:srgbClr val="FFFFCC"/>
                </a:solidFill>
              </a:rPr>
              <a:t>Rev 7-144,000 Jews</a:t>
            </a:r>
          </a:p>
          <a:p>
            <a:pPr marL="514350" indent="-514350">
              <a:spcBef>
                <a:spcPts val="0"/>
              </a:spcBef>
              <a:spcAft>
                <a:spcPts val="1800"/>
              </a:spcAft>
              <a:buSzPct val="100000"/>
              <a:buFont typeface="+mj-lt"/>
              <a:buAutoNum type="arabicPeriod"/>
              <a:defRPr/>
            </a:pPr>
            <a:r>
              <a:rPr lang="en-US" dirty="0"/>
              <a:t>Rev 10:1</a:t>
            </a:r>
            <a:r>
              <a:rPr lang="en-US" dirty="0">
                <a:cs typeface="Times New Roman" charset="0"/>
              </a:rPr>
              <a:t>–11:14-Announcement of no more delay and the two witnesses</a:t>
            </a:r>
          </a:p>
          <a:p>
            <a:pPr marL="514350" indent="-514350">
              <a:spcBef>
                <a:spcPts val="0"/>
              </a:spcBef>
              <a:spcAft>
                <a:spcPts val="1800"/>
              </a:spcAft>
              <a:buSzPct val="100000"/>
              <a:buFont typeface="+mj-lt"/>
              <a:buAutoNum type="arabicPeriod"/>
              <a:defRPr/>
            </a:pPr>
            <a:r>
              <a:rPr lang="en-US" dirty="0"/>
              <a:t>Rev 12</a:t>
            </a:r>
            <a:r>
              <a:rPr lang="en-US" dirty="0">
                <a:cs typeface="Times New Roman" charset="0"/>
              </a:rPr>
              <a:t>–14-Israel’s flight, two beasts, six scenes of hope</a:t>
            </a:r>
          </a:p>
          <a:p>
            <a:pPr marL="514350" indent="-514350">
              <a:spcBef>
                <a:spcPts val="0"/>
              </a:spcBef>
              <a:spcAft>
                <a:spcPts val="1800"/>
              </a:spcAft>
              <a:buSzPct val="100000"/>
              <a:buFont typeface="+mj-lt"/>
              <a:buAutoNum type="arabicPeriod"/>
              <a:defRPr/>
            </a:pPr>
            <a:r>
              <a:rPr lang="en-US" dirty="0"/>
              <a:t>Rev 16</a:t>
            </a:r>
            <a:r>
              <a:rPr lang="en-US" dirty="0">
                <a:cs typeface="Times New Roman" charset="0"/>
              </a:rPr>
              <a:t>:13-16-Gathering of the nations to Armageddon</a:t>
            </a:r>
          </a:p>
          <a:p>
            <a:pPr marL="514350" indent="-514350">
              <a:spcBef>
                <a:spcPts val="0"/>
              </a:spcBef>
              <a:spcAft>
                <a:spcPts val="1800"/>
              </a:spcAft>
              <a:buSzPct val="100000"/>
              <a:buFont typeface="+mj-lt"/>
              <a:buAutoNum type="arabicPeriod"/>
              <a:defRPr/>
            </a:pPr>
            <a:r>
              <a:rPr lang="en-US" dirty="0"/>
              <a:t>Rev 17:1</a:t>
            </a:r>
            <a:r>
              <a:rPr lang="en-US" dirty="0">
                <a:cs typeface="Times New Roman" charset="0"/>
              </a:rPr>
              <a:t>–19:6-Babylon’s fall</a:t>
            </a:r>
            <a:endParaRPr lang="en-US" sz="3600" dirty="0">
              <a:cs typeface="Times New Roman" charset="0"/>
            </a:endParaRPr>
          </a:p>
        </p:txBody>
      </p:sp>
    </p:spTree>
    <p:extLst>
      <p:ext uri="{BB962C8B-B14F-4D97-AF65-F5344CB8AC3E}">
        <p14:creationId xmlns:p14="http://schemas.microsoft.com/office/powerpoint/2010/main" val="239224641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E85D2B-D869-4451-8AE5-412595EA2E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4582" y="228600"/>
            <a:ext cx="8894835" cy="5255207"/>
          </a:xfrm>
          <a:prstGeom prst="rect">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dirty="0">
                <a:effectLst>
                  <a:outerShdw blurRad="38100" dist="38100" dir="2700000" algn="tl">
                    <a:srgbClr val="000000">
                      <a:alpha val="43137"/>
                    </a:srgbClr>
                  </a:outerShdw>
                </a:effectLst>
                <a:cs typeface="Calibri" panose="020F0502020204030204" pitchFamily="34" charset="0"/>
              </a:rPr>
              <a:t>The Coming Spiritual Awakening</a:t>
            </a:r>
            <a:br>
              <a:rPr lang="en-US" sz="40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7:1-17)</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81709" y="1600200"/>
            <a:ext cx="6804891" cy="4800599"/>
          </a:xfrm>
        </p:spPr>
        <p:txBody>
          <a:bodyPr/>
          <a:lstStyle/>
          <a:p>
            <a:pPr marL="571500" indent="-571500" eaLnBrk="1" hangingPunct="1">
              <a:spcBef>
                <a:spcPts val="0"/>
              </a:spcBef>
              <a:spcAft>
                <a:spcPts val="9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The Instruments (7:1-8)</a:t>
            </a:r>
          </a:p>
          <a:p>
            <a:pPr marL="971550" lvl="1" indent="-514350" eaLnBrk="1" hangingPunct="1">
              <a:spcBef>
                <a:spcPts val="0"/>
              </a:spcBef>
              <a:spcAft>
                <a:spcPts val="900"/>
              </a:spcAft>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Their sealing (7:1-3)</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Their number (7:4)</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Their lineage (7:5-8)</a:t>
            </a:r>
          </a:p>
          <a:p>
            <a:pPr marL="457200" indent="-457200" eaLnBrk="1" hangingPunct="1">
              <a:spcBef>
                <a:spcPts val="0"/>
              </a:spcBef>
              <a:spcAft>
                <a:spcPts val="9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The Awakening (7:9-17)</a:t>
            </a:r>
          </a:p>
          <a:p>
            <a:pPr marL="971550" lvl="1" indent="-514350" eaLnBrk="1" hangingPunct="1">
              <a:spcBef>
                <a:spcPts val="0"/>
              </a:spcBef>
              <a:spcAft>
                <a:spcPts val="900"/>
              </a:spcAft>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quantity (7:9)</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praises (7:10-12)</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timing (7:13-14)</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provisions (7:15-17)</a:t>
            </a:r>
          </a:p>
          <a:p>
            <a:pPr marL="0" indent="0" eaLnBrk="1" hangingPunct="1">
              <a:spcBef>
                <a:spcPts val="0"/>
              </a:spcBef>
              <a:spcAft>
                <a:spcPts val="1800"/>
              </a:spcAft>
              <a:buSzPct val="100000"/>
              <a:buNone/>
              <a:defRPr/>
            </a:pPr>
            <a:endParaRPr lang="en-US" dirty="0">
              <a:effectLst>
                <a:outerShdw blurRad="38100" dist="38100" dir="2700000" algn="tl">
                  <a:srgbClr val="000000">
                    <a:alpha val="43137"/>
                  </a:srgbClr>
                </a:outerShdw>
              </a:effectLst>
              <a:cs typeface="Calibri" panose="020F0502020204030204" pitchFamily="34" charset="0"/>
            </a:endParaRPr>
          </a:p>
        </p:txBody>
      </p:sp>
      <p:pic>
        <p:nvPicPr>
          <p:cNvPr id="1026" name="Picture 2" descr="Image result for 144 000 scripture">
            <a:extLst>
              <a:ext uri="{FF2B5EF4-FFF2-40B4-BE49-F238E27FC236}">
                <a16:creationId xmlns:a16="http://schemas.microsoft.com/office/drawing/2014/main" id="{5F24AB3E-F7EF-4222-9744-CED9C258FF0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59428" y="1981200"/>
            <a:ext cx="3254344"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46499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dirty="0">
                <a:effectLst>
                  <a:outerShdw blurRad="38100" dist="38100" dir="2700000" algn="tl">
                    <a:srgbClr val="000000">
                      <a:alpha val="43137"/>
                    </a:srgbClr>
                  </a:outerShdw>
                </a:effectLst>
                <a:cs typeface="Calibri" panose="020F0502020204030204" pitchFamily="34" charset="0"/>
              </a:rPr>
              <a:t>The Coming Spiritual Awakening</a:t>
            </a:r>
            <a:br>
              <a:rPr lang="en-US" sz="40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7:1-17)</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81709" y="1600200"/>
            <a:ext cx="6804891" cy="4800599"/>
          </a:xfrm>
        </p:spPr>
        <p:txBody>
          <a:bodyPr/>
          <a:lstStyle/>
          <a:p>
            <a:pPr marL="571500" indent="-571500" eaLnBrk="1" hangingPunct="1">
              <a:spcBef>
                <a:spcPts val="0"/>
              </a:spcBef>
              <a:spcAft>
                <a:spcPts val="900"/>
              </a:spcAft>
              <a:buSzPct val="100000"/>
              <a:buFont typeface="+mj-lt"/>
              <a:buAutoNum type="roman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The Instruments (7:1-8)</a:t>
            </a:r>
          </a:p>
          <a:p>
            <a:pPr marL="971550" lvl="1" indent="-514350" eaLnBrk="1" hangingPunct="1">
              <a:spcBef>
                <a:spcPts val="0"/>
              </a:spcBef>
              <a:spcAft>
                <a:spcPts val="900"/>
              </a:spcAft>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Their sealing (7:1-3)</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Their number (7:4)</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Their lineage (7:5-8)</a:t>
            </a:r>
          </a:p>
          <a:p>
            <a:pPr marL="457200" indent="-457200" eaLnBrk="1" hangingPunct="1">
              <a:spcBef>
                <a:spcPts val="0"/>
              </a:spcBef>
              <a:spcAft>
                <a:spcPts val="9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The Awakening (7:9-17)</a:t>
            </a:r>
          </a:p>
          <a:p>
            <a:pPr marL="971550" lvl="1" indent="-514350" eaLnBrk="1" hangingPunct="1">
              <a:spcBef>
                <a:spcPts val="0"/>
              </a:spcBef>
              <a:spcAft>
                <a:spcPts val="900"/>
              </a:spcAft>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quantity (7:9)</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praises (7:10-12)</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timing (7:13-14)</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provisions (7:15-17)</a:t>
            </a:r>
          </a:p>
          <a:p>
            <a:pPr marL="0" indent="0" eaLnBrk="1" hangingPunct="1">
              <a:spcBef>
                <a:spcPts val="0"/>
              </a:spcBef>
              <a:spcAft>
                <a:spcPts val="1800"/>
              </a:spcAft>
              <a:buSzPct val="100000"/>
              <a:buNone/>
              <a:defRPr/>
            </a:pPr>
            <a:endParaRPr lang="en-US" dirty="0">
              <a:effectLst>
                <a:outerShdw blurRad="38100" dist="38100" dir="2700000" algn="tl">
                  <a:srgbClr val="000000">
                    <a:alpha val="43137"/>
                  </a:srgbClr>
                </a:outerShdw>
              </a:effectLst>
              <a:cs typeface="Calibri" panose="020F0502020204030204" pitchFamily="34" charset="0"/>
            </a:endParaRPr>
          </a:p>
        </p:txBody>
      </p:sp>
      <p:pic>
        <p:nvPicPr>
          <p:cNvPr id="1026" name="Picture 2" descr="Image result for 144 000 scripture">
            <a:extLst>
              <a:ext uri="{FF2B5EF4-FFF2-40B4-BE49-F238E27FC236}">
                <a16:creationId xmlns:a16="http://schemas.microsoft.com/office/drawing/2014/main" id="{5F24AB3E-F7EF-4222-9744-CED9C258FF0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59428" y="1981200"/>
            <a:ext cx="3254344"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07766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dirty="0">
                <a:effectLst>
                  <a:outerShdw blurRad="38100" dist="38100" dir="2700000" algn="tl">
                    <a:srgbClr val="000000">
                      <a:alpha val="43137"/>
                    </a:srgbClr>
                  </a:outerShdw>
                </a:effectLst>
                <a:cs typeface="Calibri" panose="020F0502020204030204" pitchFamily="34" charset="0"/>
              </a:rPr>
              <a:t>The Coming Spiritual Awakening</a:t>
            </a:r>
            <a:br>
              <a:rPr lang="en-US" sz="40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7:1-17)</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81709" y="1600200"/>
            <a:ext cx="6804891" cy="4800599"/>
          </a:xfrm>
        </p:spPr>
        <p:txBody>
          <a:bodyPr/>
          <a:lstStyle/>
          <a:p>
            <a:pPr marL="571500" indent="-571500" eaLnBrk="1" hangingPunct="1">
              <a:spcBef>
                <a:spcPts val="0"/>
              </a:spcBef>
              <a:spcAft>
                <a:spcPts val="900"/>
              </a:spcAft>
              <a:buSzPct val="100000"/>
              <a:buFont typeface="+mj-lt"/>
              <a:buAutoNum type="romanUcPeriod"/>
              <a:defRPr/>
            </a:pPr>
            <a:r>
              <a:rPr lang="en-US" sz="2800" b="1" dirty="0">
                <a:solidFill>
                  <a:srgbClr val="FFFFCC"/>
                </a:solidFill>
                <a:effectLst>
                  <a:outerShdw blurRad="38100" dist="38100" dir="2700000" algn="tl">
                    <a:srgbClr val="000000">
                      <a:alpha val="43137"/>
                    </a:srgbClr>
                  </a:outerShdw>
                </a:effectLst>
                <a:cs typeface="Calibri" panose="020F0502020204030204" pitchFamily="34" charset="0"/>
              </a:rPr>
              <a:t>The Instruments (7:1-8)</a:t>
            </a:r>
          </a:p>
          <a:p>
            <a:pPr marL="971550" lvl="1" indent="-514350" eaLnBrk="1" hangingPunct="1">
              <a:spcBef>
                <a:spcPts val="0"/>
              </a:spcBef>
              <a:spcAft>
                <a:spcPts val="900"/>
              </a:spcAft>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Their sealing (7:1-3)</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Their number (7:4)</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Their lineage (7:5-8)</a:t>
            </a:r>
          </a:p>
          <a:p>
            <a:pPr marL="457200" indent="-457200" eaLnBrk="1" hangingPunct="1">
              <a:spcBef>
                <a:spcPts val="0"/>
              </a:spcBef>
              <a:spcAft>
                <a:spcPts val="9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The Awakening (7:9-17)</a:t>
            </a:r>
          </a:p>
          <a:p>
            <a:pPr marL="971550" lvl="1" indent="-514350" eaLnBrk="1" hangingPunct="1">
              <a:spcBef>
                <a:spcPts val="0"/>
              </a:spcBef>
              <a:spcAft>
                <a:spcPts val="900"/>
              </a:spcAft>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quantity (7:9)</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praises (7:10-12)</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timing (7:13-14)</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provisions (7:15-17)</a:t>
            </a:r>
          </a:p>
          <a:p>
            <a:pPr marL="0" indent="0" eaLnBrk="1" hangingPunct="1">
              <a:spcBef>
                <a:spcPts val="0"/>
              </a:spcBef>
              <a:spcAft>
                <a:spcPts val="1800"/>
              </a:spcAft>
              <a:buSzPct val="100000"/>
              <a:buNone/>
              <a:defRPr/>
            </a:pPr>
            <a:endParaRPr lang="en-US" dirty="0">
              <a:effectLst>
                <a:outerShdw blurRad="38100" dist="38100" dir="2700000" algn="tl">
                  <a:srgbClr val="000000">
                    <a:alpha val="43137"/>
                  </a:srgbClr>
                </a:outerShdw>
              </a:effectLst>
              <a:cs typeface="Calibri" panose="020F0502020204030204" pitchFamily="34" charset="0"/>
            </a:endParaRPr>
          </a:p>
        </p:txBody>
      </p:sp>
      <p:pic>
        <p:nvPicPr>
          <p:cNvPr id="1026" name="Picture 2" descr="Image result for 144 000 scripture">
            <a:extLst>
              <a:ext uri="{FF2B5EF4-FFF2-40B4-BE49-F238E27FC236}">
                <a16:creationId xmlns:a16="http://schemas.microsoft.com/office/drawing/2014/main" id="{5F24AB3E-F7EF-4222-9744-CED9C258FF0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59428" y="1981200"/>
            <a:ext cx="3254344"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26991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685800" y="228600"/>
            <a:ext cx="77724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Prologue (Rev. 1:1-8)</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28600" y="1143000"/>
            <a:ext cx="6324600" cy="5181600"/>
          </a:xfrm>
        </p:spPr>
        <p:txBody>
          <a:bodyPr/>
          <a:lstStyle/>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Title (1a)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Chain of Communication (1b-2)</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Blessing (3)</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Author (4a)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Audience (4b)</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Greeting (4c)</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Source (4d-5a)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Subject (5b-8)</a:t>
            </a:r>
          </a:p>
        </p:txBody>
      </p:sp>
      <p:pic>
        <p:nvPicPr>
          <p:cNvPr id="2" name="Picture 1">
            <a:extLst>
              <a:ext uri="{FF2B5EF4-FFF2-40B4-BE49-F238E27FC236}">
                <a16:creationId xmlns:a16="http://schemas.microsoft.com/office/drawing/2014/main" id="{68671A7B-F434-422D-9091-80388EEBA88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70098" y="2514600"/>
            <a:ext cx="3545302" cy="3657600"/>
          </a:xfrm>
          <a:prstGeom prst="rect">
            <a:avLst/>
          </a:prstGeom>
        </p:spPr>
      </p:pic>
    </p:spTree>
    <p:extLst>
      <p:ext uri="{BB962C8B-B14F-4D97-AF65-F5344CB8AC3E}">
        <p14:creationId xmlns:p14="http://schemas.microsoft.com/office/powerpoint/2010/main" val="2387720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4E10F0-1507-473F-A26A-36832EA37C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0087" y="457200"/>
            <a:ext cx="3943826" cy="5943600"/>
          </a:xfrm>
          <a:prstGeom prst="rect">
            <a:avLst/>
          </a:prstGeom>
          <a:solidFill>
            <a:srgbClr val="FFFFFF">
              <a:shade val="85000"/>
            </a:srgbClr>
          </a:solidFill>
          <a:ln w="38100" cap="sq">
            <a:solidFill>
              <a:srgbClr val="FFFFC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2805724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EABC16-2102-4298-9E8B-8862101AE2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9409" y="795299"/>
            <a:ext cx="8285182" cy="5267401"/>
          </a:xfrm>
          <a:prstGeom prst="rect">
            <a:avLst/>
          </a:prstGeom>
        </p:spPr>
      </p:pic>
    </p:spTree>
    <p:extLst>
      <p:ext uri="{BB962C8B-B14F-4D97-AF65-F5344CB8AC3E}">
        <p14:creationId xmlns:p14="http://schemas.microsoft.com/office/powerpoint/2010/main" val="379655217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657350" y="276265"/>
            <a:ext cx="5829300" cy="85725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1</a:t>
            </a:r>
            <a:r>
              <a:rPr lang="en-US" altLang="en-US" sz="4000" baseline="30000" dirty="0">
                <a:effectLst>
                  <a:outerShdw blurRad="38100" dist="38100" dir="2700000" algn="tl">
                    <a:srgbClr val="000000">
                      <a:alpha val="43137"/>
                    </a:srgbClr>
                  </a:outerShdw>
                </a:effectLst>
                <a:cs typeface="Calibri" panose="020F0502020204030204" pitchFamily="34" charset="0"/>
              </a:rPr>
              <a:t>st</a:t>
            </a:r>
            <a:r>
              <a:rPr lang="en-US" altLang="en-US" sz="4000" dirty="0">
                <a:effectLst>
                  <a:outerShdw blurRad="38100" dist="38100" dir="2700000" algn="tl">
                    <a:srgbClr val="000000">
                      <a:alpha val="43137"/>
                    </a:srgbClr>
                  </a:outerShdw>
                </a:effectLst>
                <a:cs typeface="Calibri" panose="020F0502020204030204" pitchFamily="34" charset="0"/>
              </a:rPr>
              <a:t> Six Seals (Revelation 6)</a:t>
            </a:r>
          </a:p>
        </p:txBody>
      </p:sp>
      <p:sp>
        <p:nvSpPr>
          <p:cNvPr id="77827" name="Content Placeholder 2"/>
          <p:cNvSpPr>
            <a:spLocks noGrp="1"/>
          </p:cNvSpPr>
          <p:nvPr>
            <p:ph idx="1"/>
          </p:nvPr>
        </p:nvSpPr>
        <p:spPr>
          <a:xfrm>
            <a:off x="636367" y="1588888"/>
            <a:ext cx="7077075" cy="4659511"/>
          </a:xfrm>
        </p:spPr>
        <p:txBody>
          <a:bodyPr/>
          <a:lstStyle/>
          <a:p>
            <a:pPr marL="557213" indent="-557213" eaLnBrk="1" hangingPunct="1">
              <a:spcBef>
                <a:spcPts val="0"/>
              </a:spcBef>
              <a:spcAft>
                <a:spcPts val="18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6:1-2 – Advent of antichrist</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6:3-4 – War</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6:5-6 – Famine</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6:7-8 – Death</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6:9-11 – Martyrdoms</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6:12-17 – Cosmic disturbances</a:t>
            </a:r>
          </a:p>
        </p:txBody>
      </p:sp>
      <p:pic>
        <p:nvPicPr>
          <p:cNvPr id="4" name="Picture 5">
            <a:extLst>
              <a:ext uri="{FF2B5EF4-FFF2-40B4-BE49-F238E27FC236}">
                <a16:creationId xmlns:a16="http://schemas.microsoft.com/office/drawing/2014/main" id="{76E4E65B-0E43-4490-905E-FA3DDBDF28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590800"/>
            <a:ext cx="2053944" cy="234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601418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152346458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160" y="190500"/>
            <a:ext cx="8869680" cy="6477000"/>
          </a:xfrm>
          <a:prstGeom prst="rect">
            <a:avLst/>
          </a:prstGeom>
          <a:ln w="28575">
            <a:solidFill>
              <a:srgbClr val="FFFFCC"/>
            </a:solidFill>
          </a:ln>
        </p:spPr>
      </p:pic>
    </p:spTree>
    <p:extLst>
      <p:ext uri="{BB962C8B-B14F-4D97-AF65-F5344CB8AC3E}">
        <p14:creationId xmlns:p14="http://schemas.microsoft.com/office/powerpoint/2010/main" val="337601764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dirty="0">
                <a:effectLst>
                  <a:outerShdw blurRad="38100" dist="38100" dir="2700000" algn="tl">
                    <a:srgbClr val="000000">
                      <a:alpha val="43137"/>
                    </a:srgbClr>
                  </a:outerShdw>
                </a:effectLst>
                <a:cs typeface="Calibri" panose="020F0502020204030204" pitchFamily="34" charset="0"/>
              </a:rPr>
              <a:t>The Coming Spiritual Awakening</a:t>
            </a:r>
            <a:br>
              <a:rPr lang="en-US" sz="40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7:1-17)</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81709" y="1600200"/>
            <a:ext cx="6804891" cy="4800599"/>
          </a:xfrm>
        </p:spPr>
        <p:txBody>
          <a:bodyPr/>
          <a:lstStyle/>
          <a:p>
            <a:pPr marL="571500" indent="-571500" eaLnBrk="1" hangingPunct="1">
              <a:spcBef>
                <a:spcPts val="0"/>
              </a:spcBef>
              <a:spcAft>
                <a:spcPts val="900"/>
              </a:spcAft>
              <a:buSzPct val="100000"/>
              <a:buFont typeface="+mj-lt"/>
              <a:buAutoNum type="romanUcPeriod"/>
              <a:defRPr/>
            </a:pPr>
            <a:r>
              <a:rPr lang="en-US" sz="2800" b="1" dirty="0">
                <a:solidFill>
                  <a:srgbClr val="FFFFCC"/>
                </a:solidFill>
                <a:effectLst>
                  <a:outerShdw blurRad="38100" dist="38100" dir="2700000" algn="tl">
                    <a:srgbClr val="000000">
                      <a:alpha val="43137"/>
                    </a:srgbClr>
                  </a:outerShdw>
                </a:effectLst>
                <a:cs typeface="Calibri" panose="020F0502020204030204" pitchFamily="34" charset="0"/>
              </a:rPr>
              <a:t>The Instruments (7:1-8)</a:t>
            </a:r>
          </a:p>
          <a:p>
            <a:pPr marL="971550" lvl="1" indent="-514350" eaLnBrk="1" hangingPunct="1">
              <a:spcBef>
                <a:spcPts val="0"/>
              </a:spcBef>
              <a:spcAft>
                <a:spcPts val="900"/>
              </a:spcAft>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Their sealing (7:1-3)</a:t>
            </a:r>
          </a:p>
          <a:p>
            <a:pPr marL="971550" lvl="1" indent="-514350" eaLnBrk="1" hangingPunct="1">
              <a:spcBef>
                <a:spcPts val="0"/>
              </a:spcBef>
              <a:spcAft>
                <a:spcPts val="900"/>
              </a:spcAft>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Their number (7:4)</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Their lineage (7:5-8)</a:t>
            </a:r>
          </a:p>
          <a:p>
            <a:pPr marL="457200" indent="-457200" eaLnBrk="1" hangingPunct="1">
              <a:spcBef>
                <a:spcPts val="0"/>
              </a:spcBef>
              <a:spcAft>
                <a:spcPts val="9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The Awakening (7:9-17)</a:t>
            </a:r>
          </a:p>
          <a:p>
            <a:pPr marL="971550" lvl="1" indent="-514350" eaLnBrk="1" hangingPunct="1">
              <a:spcBef>
                <a:spcPts val="0"/>
              </a:spcBef>
              <a:spcAft>
                <a:spcPts val="900"/>
              </a:spcAft>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quantity (7:9)</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praises (7:10-12)</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timing (7:13-14)</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provisions (7:15-17)</a:t>
            </a:r>
          </a:p>
          <a:p>
            <a:pPr marL="0" indent="0" eaLnBrk="1" hangingPunct="1">
              <a:spcBef>
                <a:spcPts val="0"/>
              </a:spcBef>
              <a:spcAft>
                <a:spcPts val="1800"/>
              </a:spcAft>
              <a:buSzPct val="100000"/>
              <a:buNone/>
              <a:defRPr/>
            </a:pPr>
            <a:endParaRPr lang="en-US" dirty="0">
              <a:effectLst>
                <a:outerShdw blurRad="38100" dist="38100" dir="2700000" algn="tl">
                  <a:srgbClr val="000000">
                    <a:alpha val="43137"/>
                  </a:srgbClr>
                </a:outerShdw>
              </a:effectLst>
              <a:cs typeface="Calibri" panose="020F0502020204030204" pitchFamily="34" charset="0"/>
            </a:endParaRPr>
          </a:p>
        </p:txBody>
      </p:sp>
      <p:pic>
        <p:nvPicPr>
          <p:cNvPr id="1026" name="Picture 2" descr="Image result for 144 000 scripture">
            <a:extLst>
              <a:ext uri="{FF2B5EF4-FFF2-40B4-BE49-F238E27FC236}">
                <a16:creationId xmlns:a16="http://schemas.microsoft.com/office/drawing/2014/main" id="{5F24AB3E-F7EF-4222-9744-CED9C258FF0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59428" y="1981200"/>
            <a:ext cx="3254344"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75478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2971800" y="1600200"/>
            <a:ext cx="6003607" cy="2514600"/>
          </a:xfrm>
        </p:spPr>
        <p:txBody>
          <a:bodyPr lIns="91440" tIns="91440" bIns="91440"/>
          <a:lstStyle/>
          <a:p>
            <a:pPr marL="0" indent="0" algn="just" eaLnBrk="1" hangingPunct="1">
              <a:buFontTx/>
              <a:buNone/>
            </a:pPr>
            <a:r>
              <a:rPr lang="en-US" altLang="en-US" dirty="0">
                <a:effectLst>
                  <a:outerShdw blurRad="38100" dist="38100" dir="2700000" algn="tl">
                    <a:srgbClr val="000000">
                      <a:alpha val="43137"/>
                    </a:srgbClr>
                  </a:outerShdw>
                </a:effectLst>
              </a:rPr>
              <a:t>Robert</a:t>
            </a:r>
            <a:r>
              <a:rPr lang="en-US" altLang="en-US" i="1"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Thomas observes that, "no number in Revelation is verifiably a symbolic number</a:t>
            </a:r>
            <a:r>
              <a:rPr lang="en-US" altLang="en-US" i="1" dirty="0">
                <a:effectLst>
                  <a:outerShdw blurRad="38100" dist="38100" dir="2700000" algn="tl">
                    <a:srgbClr val="000000">
                      <a:alpha val="43137"/>
                    </a:srgbClr>
                  </a:outerShdw>
                </a:effectLst>
              </a:rPr>
              <a:t>.”</a:t>
            </a:r>
            <a:endParaRPr lang="en-US" altLang="en-US" sz="2000" i="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2305050" y="219670"/>
            <a:ext cx="4533900" cy="1477328"/>
          </a:xfrm>
          <a:prstGeom prst="rect">
            <a:avLst/>
          </a:prstGeom>
          <a:noFill/>
        </p:spPr>
        <p:txBody>
          <a:bodyPr wrap="square" rtlCol="0">
            <a:spAutoFit/>
          </a:bodyPr>
          <a:lstStyle/>
          <a:p>
            <a:pPr algn="ct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Thomas</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Revelation 8 to 22: An Exegetical Commentary (Chicago: Moody Press, 1992), 408.</a:t>
            </a:r>
          </a:p>
          <a:p>
            <a:pPr algn="ctr"/>
            <a:endParaRPr lang="en-US" altLang="en-US" sz="1800" i="1" dirty="0">
              <a:effectLst>
                <a:outerShdw blurRad="38100" dist="38100" dir="2700000" algn="tl">
                  <a:srgbClr val="000000">
                    <a:alpha val="43137"/>
                  </a:srgbClr>
                </a:outerShdw>
              </a:effectLst>
              <a:latin typeface="Calibri" panose="020F0502020204030204" pitchFamily="34" charset="0"/>
              <a:cs typeface="+mn-cs"/>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828800"/>
            <a:ext cx="2683193" cy="4114800"/>
          </a:xfrm>
          <a:prstGeom prst="rect">
            <a:avLst/>
          </a:prstGeom>
        </p:spPr>
      </p:pic>
    </p:spTree>
    <p:extLst>
      <p:ext uri="{BB962C8B-B14F-4D97-AF65-F5344CB8AC3E}">
        <p14:creationId xmlns:p14="http://schemas.microsoft.com/office/powerpoint/2010/main" val="360220675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3048000" y="1600200"/>
            <a:ext cx="5867400" cy="4038600"/>
          </a:xfrm>
        </p:spPr>
        <p:txBody>
          <a:bodyPr lIns="91440" tIns="91440" bIns="91440"/>
          <a:lstStyle/>
          <a:p>
            <a:pPr marL="0" indent="0" algn="just" eaLnBrk="1" hangingPunct="1">
              <a:buFontTx/>
              <a:buNone/>
            </a:pPr>
            <a:r>
              <a:rPr lang="en-US" dirty="0">
                <a:effectLst>
                  <a:outerShdw blurRad="38100" dist="38100" dir="2700000" algn="tl">
                    <a:srgbClr val="000000">
                      <a:alpha val="43137"/>
                    </a:srgbClr>
                  </a:outerShdw>
                </a:effectLst>
              </a:rPr>
              <a:t>“Of the 404 verses in the Apocalypse, 278 allude to the OT Scripture. No other NT writer uses the OT more than this. Yet the book is marked by an entire absence of formal quotations from the OT</a:t>
            </a:r>
            <a:r>
              <a:rPr lang="en-US" altLang="en-US" i="1" dirty="0">
                <a:effectLst>
                  <a:outerShdw blurRad="38100" dist="38100" dir="2700000" algn="tl">
                    <a:srgbClr val="000000">
                      <a:alpha val="43137"/>
                    </a:srgbClr>
                  </a:outerShdw>
                </a:effectLst>
              </a:rPr>
              <a:t>.”</a:t>
            </a:r>
            <a:endParaRPr lang="en-US" altLang="en-US" sz="2000" i="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2305050" y="219670"/>
            <a:ext cx="4533900" cy="1477328"/>
          </a:xfrm>
          <a:prstGeom prst="rect">
            <a:avLst/>
          </a:prstGeom>
          <a:noFill/>
        </p:spPr>
        <p:txBody>
          <a:bodyPr wrap="square" rtlCol="0">
            <a:spAutoFit/>
          </a:bodyPr>
          <a:lstStyle/>
          <a:p>
            <a:pPr algn="ct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Robert Thomas</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Revelation 1 to 7: An Exegetical Commentary (Chicago: Moody Press, 1992), 40.</a:t>
            </a:r>
          </a:p>
          <a:p>
            <a:pPr algn="ctr"/>
            <a:endParaRPr lang="en-US" altLang="en-US" sz="1800" i="1" dirty="0">
              <a:effectLst>
                <a:outerShdw blurRad="38100" dist="38100" dir="2700000" algn="tl">
                  <a:srgbClr val="000000">
                    <a:alpha val="43137"/>
                  </a:srgbClr>
                </a:outerShdw>
              </a:effectLst>
              <a:latin typeface="Calibri" panose="020F0502020204030204" pitchFamily="34" charset="0"/>
              <a:cs typeface="+mn-cs"/>
            </a:endParaRPr>
          </a:p>
        </p:txBody>
      </p:sp>
      <p:pic>
        <p:nvPicPr>
          <p:cNvPr id="5" name="Picture 4">
            <a:extLst>
              <a:ext uri="{FF2B5EF4-FFF2-40B4-BE49-F238E27FC236}">
                <a16:creationId xmlns:a16="http://schemas.microsoft.com/office/drawing/2014/main" id="{B7D96BFC-2199-4E16-B679-3791CD99AC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1828800"/>
            <a:ext cx="2683193" cy="4114800"/>
          </a:xfrm>
          <a:prstGeom prst="rect">
            <a:avLst/>
          </a:prstGeom>
        </p:spPr>
      </p:pic>
    </p:spTree>
    <p:extLst>
      <p:ext uri="{BB962C8B-B14F-4D97-AF65-F5344CB8AC3E}">
        <p14:creationId xmlns:p14="http://schemas.microsoft.com/office/powerpoint/2010/main" val="136211684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304800" y="228600"/>
            <a:ext cx="8534400" cy="6400800"/>
          </a:xfrm>
          <a:prstGeom prst="rect">
            <a:avLst/>
          </a:prstGeom>
          <a:noFill/>
          <a:ln w="9525">
            <a:noFill/>
            <a:miter lim="800000"/>
            <a:headEnd/>
            <a:tailEnd/>
          </a:ln>
        </p:spPr>
      </p:pic>
    </p:spTree>
    <p:extLst>
      <p:ext uri="{BB962C8B-B14F-4D97-AF65-F5344CB8AC3E}">
        <p14:creationId xmlns:p14="http://schemas.microsoft.com/office/powerpoint/2010/main" val="296182978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85800" y="228600"/>
            <a:ext cx="7772400" cy="1143000"/>
          </a:xfrm>
        </p:spPr>
        <p:txBody>
          <a:bodyPr/>
          <a:lstStyle/>
          <a:p>
            <a:pPr algn="ctr" eaLnBrk="1" hangingPunct="1"/>
            <a:r>
              <a:rPr lang="en-US" dirty="0">
                <a:effectLst>
                  <a:outerShdw blurRad="38100" dist="38100" dir="2700000" algn="tl">
                    <a:srgbClr val="000000">
                      <a:alpha val="43137"/>
                    </a:srgbClr>
                  </a:outerShdw>
                </a:effectLst>
              </a:rPr>
              <a:t>Israel's Judgments</a:t>
            </a:r>
          </a:p>
        </p:txBody>
      </p:sp>
      <p:sp>
        <p:nvSpPr>
          <p:cNvPr id="32771" name="Rectangle 3"/>
          <p:cNvSpPr>
            <a:spLocks noGrp="1" noChangeArrowheads="1"/>
          </p:cNvSpPr>
          <p:nvPr>
            <p:ph type="body" idx="4294967295"/>
          </p:nvPr>
        </p:nvSpPr>
        <p:spPr>
          <a:xfrm>
            <a:off x="228600" y="1600200"/>
            <a:ext cx="4648200" cy="4460875"/>
          </a:xfrm>
        </p:spPr>
        <p:txBody>
          <a:bodyPr/>
          <a:lstStyle/>
          <a:p>
            <a:pPr marL="457200" indent="-457200">
              <a:spcBef>
                <a:spcPts val="0"/>
              </a:spcBef>
              <a:spcAft>
                <a:spcPts val="2400"/>
              </a:spcAft>
              <a:defRPr/>
            </a:pPr>
            <a:r>
              <a:rPr lang="en-US" dirty="0">
                <a:effectLst>
                  <a:outerShdw blurRad="38100" dist="38100" dir="2700000" algn="tl">
                    <a:srgbClr val="000000">
                      <a:alpha val="43137"/>
                    </a:srgbClr>
                  </a:outerShdw>
                </a:effectLst>
              </a:rPr>
              <a:t>Division of the kingdom in 931 B.C. (1 Kgs. 12)</a:t>
            </a:r>
          </a:p>
          <a:p>
            <a:pPr marL="457200" indent="-457200">
              <a:spcBef>
                <a:spcPts val="0"/>
              </a:spcBef>
              <a:spcAft>
                <a:spcPts val="2400"/>
              </a:spcAft>
              <a:defRPr/>
            </a:pPr>
            <a:r>
              <a:rPr lang="en-US" dirty="0">
                <a:effectLst>
                  <a:outerShdw blurRad="38100" dist="38100" dir="2700000" algn="tl">
                    <a:srgbClr val="000000">
                      <a:alpha val="43137"/>
                    </a:srgbClr>
                  </a:outerShdw>
                </a:effectLst>
              </a:rPr>
              <a:t>Assyrian judgment in 722 B.C. (2 Kgs. 17)</a:t>
            </a:r>
          </a:p>
          <a:p>
            <a:pPr marL="457200" indent="-457200">
              <a:spcBef>
                <a:spcPts val="0"/>
              </a:spcBef>
              <a:spcAft>
                <a:spcPts val="2400"/>
              </a:spcAft>
              <a:defRPr/>
            </a:pPr>
            <a:r>
              <a:rPr lang="en-US" dirty="0">
                <a:effectLst>
                  <a:outerShdw blurRad="38100" dist="38100" dir="2700000" algn="tl">
                    <a:srgbClr val="000000">
                      <a:alpha val="43137"/>
                    </a:srgbClr>
                  </a:outerShdw>
                </a:effectLst>
              </a:rPr>
              <a:t>Babylonian captivity in 586 B.C. (2 Kgs. 25) </a:t>
            </a:r>
          </a:p>
        </p:txBody>
      </p:sp>
      <p:pic>
        <p:nvPicPr>
          <p:cNvPr id="5"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199916284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2971800"/>
            <a:ext cx="2461193" cy="1828800"/>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D12CAF8F-42EE-4EB5-AA14-2126E0CEE45F}"/>
                  </a:ext>
                </a:extLst>
              </p14:cNvPr>
              <p14:cNvContentPartPr/>
              <p14:nvPr/>
            </p14:nvContentPartPr>
            <p14:xfrm>
              <a:off x="9963863" y="652483"/>
              <a:ext cx="28080" cy="10800"/>
            </p14:xfrm>
          </p:contentPart>
        </mc:Choice>
        <mc:Fallback xmlns="">
          <p:pic>
            <p:nvPicPr>
              <p:cNvPr id="2" name="Ink 1">
                <a:extLst>
                  <a:ext uri="{FF2B5EF4-FFF2-40B4-BE49-F238E27FC236}">
                    <a16:creationId xmlns:a16="http://schemas.microsoft.com/office/drawing/2014/main" id="{D12CAF8F-42EE-4EB5-AA14-2126E0CEE45F}"/>
                  </a:ext>
                </a:extLst>
              </p:cNvPr>
              <p:cNvPicPr/>
              <p:nvPr/>
            </p:nvPicPr>
            <p:blipFill>
              <a:blip r:embed="rId5"/>
              <a:stretch>
                <a:fillRect/>
              </a:stretch>
            </p:blipFill>
            <p:spPr>
              <a:xfrm>
                <a:off x="9955223" y="643843"/>
                <a:ext cx="457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4E53F10A-B104-405D-A31B-73FD4C458BCB}"/>
                  </a:ext>
                </a:extLst>
              </p14:cNvPr>
              <p14:cNvContentPartPr/>
              <p14:nvPr/>
            </p14:nvContentPartPr>
            <p14:xfrm>
              <a:off x="10239623" y="1493083"/>
              <a:ext cx="14760" cy="6480"/>
            </p14:xfrm>
          </p:contentPart>
        </mc:Choice>
        <mc:Fallback xmlns="">
          <p:pic>
            <p:nvPicPr>
              <p:cNvPr id="3" name="Ink 2">
                <a:extLst>
                  <a:ext uri="{FF2B5EF4-FFF2-40B4-BE49-F238E27FC236}">
                    <a16:creationId xmlns:a16="http://schemas.microsoft.com/office/drawing/2014/main" id="{4E53F10A-B104-405D-A31B-73FD4C458BCB}"/>
                  </a:ext>
                </a:extLst>
              </p:cNvPr>
              <p:cNvPicPr/>
              <p:nvPr/>
            </p:nvPicPr>
            <p:blipFill>
              <a:blip r:embed="rId7"/>
              <a:stretch>
                <a:fillRect/>
              </a:stretch>
            </p:blipFill>
            <p:spPr>
              <a:xfrm>
                <a:off x="10230623" y="1484443"/>
                <a:ext cx="32400" cy="24120"/>
              </a:xfrm>
              <a:prstGeom prst="rect">
                <a:avLst/>
              </a:prstGeom>
            </p:spPr>
          </p:pic>
        </mc:Fallback>
      </mc:AlternateContent>
    </p:spTree>
    <p:extLst>
      <p:ext uri="{BB962C8B-B14F-4D97-AF65-F5344CB8AC3E}">
        <p14:creationId xmlns:p14="http://schemas.microsoft.com/office/powerpoint/2010/main" val="838273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85800" y="228600"/>
            <a:ext cx="7772400" cy="1143000"/>
          </a:xfrm>
        </p:spPr>
        <p:txBody>
          <a:bodyPr/>
          <a:lstStyle/>
          <a:p>
            <a:pPr algn="ctr" eaLnBrk="1" hangingPunct="1"/>
            <a:r>
              <a:rPr lang="en-US" dirty="0">
                <a:effectLst>
                  <a:outerShdw blurRad="38100" dist="38100" dir="2700000" algn="tl">
                    <a:srgbClr val="000000">
                      <a:alpha val="43137"/>
                    </a:srgbClr>
                  </a:outerShdw>
                </a:effectLst>
              </a:rPr>
              <a:t>Israel's Judgments</a:t>
            </a:r>
          </a:p>
        </p:txBody>
      </p:sp>
      <p:sp>
        <p:nvSpPr>
          <p:cNvPr id="32771" name="Rectangle 3"/>
          <p:cNvSpPr>
            <a:spLocks noGrp="1" noChangeArrowheads="1"/>
          </p:cNvSpPr>
          <p:nvPr>
            <p:ph type="body" idx="4294967295"/>
          </p:nvPr>
        </p:nvSpPr>
        <p:spPr>
          <a:xfrm>
            <a:off x="228600" y="1600200"/>
            <a:ext cx="4648200" cy="4460875"/>
          </a:xfrm>
        </p:spPr>
        <p:txBody>
          <a:bodyPr/>
          <a:lstStyle/>
          <a:p>
            <a:pPr marL="457200" indent="-457200">
              <a:spcBef>
                <a:spcPts val="0"/>
              </a:spcBef>
              <a:spcAft>
                <a:spcPts val="2400"/>
              </a:spcAft>
              <a:defRPr/>
            </a:pPr>
            <a:r>
              <a:rPr lang="en-US" dirty="0">
                <a:effectLst>
                  <a:outerShdw blurRad="38100" dist="38100" dir="2700000" algn="tl">
                    <a:srgbClr val="000000">
                      <a:alpha val="43137"/>
                    </a:srgbClr>
                  </a:outerShdw>
                </a:effectLst>
              </a:rPr>
              <a:t>Division of the kingdom in 931 B.C. (1 Kgs. 12)</a:t>
            </a:r>
          </a:p>
          <a:p>
            <a:pPr marL="457200" indent="-457200">
              <a:spcBef>
                <a:spcPts val="0"/>
              </a:spcBef>
              <a:spcAft>
                <a:spcPts val="2400"/>
              </a:spcAft>
              <a:defRPr/>
            </a:pPr>
            <a:r>
              <a:rPr lang="en-US" b="1" u="sng" dirty="0">
                <a:solidFill>
                  <a:srgbClr val="FFFFCC"/>
                </a:solidFill>
                <a:effectLst>
                  <a:outerShdw blurRad="38100" dist="38100" dir="2700000" algn="tl">
                    <a:srgbClr val="000000">
                      <a:alpha val="43137"/>
                    </a:srgbClr>
                  </a:outerShdw>
                </a:effectLst>
              </a:rPr>
              <a:t>Assyrian judgment in 722 B.C. (2 Kgs. 17)</a:t>
            </a:r>
          </a:p>
          <a:p>
            <a:pPr marL="457200" indent="-457200">
              <a:spcBef>
                <a:spcPts val="0"/>
              </a:spcBef>
              <a:spcAft>
                <a:spcPts val="2400"/>
              </a:spcAft>
              <a:defRPr/>
            </a:pPr>
            <a:r>
              <a:rPr lang="en-US" dirty="0">
                <a:effectLst>
                  <a:outerShdw blurRad="38100" dist="38100" dir="2700000" algn="tl">
                    <a:srgbClr val="000000">
                      <a:alpha val="43137"/>
                    </a:srgbClr>
                  </a:outerShdw>
                </a:effectLst>
              </a:rPr>
              <a:t>Babylonian captivity in 586 B.C. (2 Kgs. 25) </a:t>
            </a:r>
          </a:p>
        </p:txBody>
      </p:sp>
      <p:pic>
        <p:nvPicPr>
          <p:cNvPr id="5"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1981200"/>
            <a:ext cx="2992438" cy="3074988"/>
          </a:xfrm>
          <a:prstGeom prst="rect">
            <a:avLst/>
          </a:prstGeom>
          <a:noFill/>
          <a:ln w="9525">
            <a:noFill/>
            <a:miter lim="800000"/>
            <a:headEnd/>
            <a:tailEnd/>
          </a:ln>
        </p:spPr>
      </p:pic>
    </p:spTree>
    <p:extLst>
      <p:ext uri="{BB962C8B-B14F-4D97-AF65-F5344CB8AC3E}">
        <p14:creationId xmlns:p14="http://schemas.microsoft.com/office/powerpoint/2010/main" val="242554537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fontAlgn="auto">
              <a:spcBef>
                <a:spcPts val="0"/>
              </a:spcBef>
              <a:spcAft>
                <a:spcPts val="1200"/>
              </a:spcAft>
              <a:defRPr/>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2 Timothy 2:13</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faithless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remains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faithful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He cannot deny Himself.”</a:t>
            </a:r>
          </a:p>
        </p:txBody>
      </p:sp>
      <p:pic>
        <p:nvPicPr>
          <p:cNvPr id="5" name="Picture 4">
            <a:extLst>
              <a:ext uri="{FF2B5EF4-FFF2-40B4-BE49-F238E27FC236}">
                <a16:creationId xmlns:a16="http://schemas.microsoft.com/office/drawing/2014/main" id="{3CA7A7FF-7837-434A-B4A8-C6EF7A332D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1800" y="1828800"/>
            <a:ext cx="3200400" cy="3200400"/>
          </a:xfrm>
          <a:prstGeom prst="ellipse">
            <a:avLst/>
          </a:prstGeom>
          <a:ln>
            <a:noFill/>
          </a:ln>
          <a:effectLst>
            <a:softEdge rad="112500"/>
          </a:effectLst>
        </p:spPr>
      </p:pic>
    </p:spTree>
    <p:extLst>
      <p:ext uri="{BB962C8B-B14F-4D97-AF65-F5344CB8AC3E}">
        <p14:creationId xmlns:p14="http://schemas.microsoft.com/office/powerpoint/2010/main" val="38137697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3733800" y="1453866"/>
            <a:ext cx="5029200" cy="2514600"/>
          </a:xfrm>
        </p:spPr>
        <p:txBody>
          <a:bodyPr lIns="91440" tIns="91440" bIns="91440"/>
          <a:lstStyle/>
          <a:p>
            <a:pPr marL="0" indent="0" algn="just" eaLnBrk="1" hangingPunct="1">
              <a:buFontTx/>
              <a:buNone/>
            </a:pPr>
            <a:r>
              <a:rPr lang="en-US" dirty="0">
                <a:effectLst>
                  <a:outerShdw blurRad="38100" dist="38100" dir="2700000" algn="tl">
                    <a:srgbClr val="000000">
                      <a:alpha val="43137"/>
                    </a:srgbClr>
                  </a:outerShdw>
                </a:effectLst>
              </a:rPr>
              <a:t>“when John wrote that 144,000 will be sealed…there is no reason not to take these numbers in their normal, literal sense…Since the tribal names are literal and not symbolic, there is no reason to take the numbers symbolically</a:t>
            </a:r>
            <a:r>
              <a:rPr lang="en-US" altLang="en-US" sz="3600" i="1" dirty="0">
                <a:effectLst>
                  <a:outerShdw blurRad="38100" dist="38100" dir="2700000" algn="tl">
                    <a:srgbClr val="000000">
                      <a:alpha val="43137"/>
                    </a:srgbClr>
                  </a:outerShdw>
                </a:effectLst>
              </a:rPr>
              <a:t>.”</a:t>
            </a:r>
            <a:endParaRPr lang="en-US" altLang="en-US" sz="2400" i="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2305050" y="219670"/>
            <a:ext cx="4533900" cy="1200329"/>
          </a:xfrm>
          <a:prstGeom prst="rect">
            <a:avLst/>
          </a:prstGeom>
          <a:noFill/>
        </p:spPr>
        <p:txBody>
          <a:bodyPr wrap="square" rtlCol="0">
            <a:spAutoFit/>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Roy Zuck</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Basic Bible Interpretation, 146, 187.</a:t>
            </a:r>
          </a:p>
          <a:p>
            <a:pPr algn="ctr"/>
            <a:endParaRPr lang="en-US" altLang="en-US" sz="1800" i="1" dirty="0">
              <a:effectLst>
                <a:outerShdw blurRad="38100" dist="38100" dir="2700000" algn="tl">
                  <a:srgbClr val="000000">
                    <a:alpha val="43137"/>
                  </a:srgbClr>
                </a:outerShdw>
              </a:effectLst>
              <a:latin typeface="Calibri" panose="020F0502020204030204" pitchFamily="34" charset="0"/>
              <a:cs typeface="+mn-cs"/>
            </a:endParaRPr>
          </a:p>
        </p:txBody>
      </p:sp>
      <p:pic>
        <p:nvPicPr>
          <p:cNvPr id="4" name="Picture 3">
            <a:extLst>
              <a:ext uri="{FF2B5EF4-FFF2-40B4-BE49-F238E27FC236}">
                <a16:creationId xmlns:a16="http://schemas.microsoft.com/office/drawing/2014/main" id="{7D11C547-86EF-4E6B-92A0-7E753916B8C4}"/>
              </a:ext>
            </a:extLst>
          </p:cNvPr>
          <p:cNvPicPr>
            <a:picLocks noChangeAspect="1"/>
          </p:cNvPicPr>
          <p:nvPr/>
        </p:nvPicPr>
        <p:blipFill>
          <a:blip r:embed="rId2"/>
          <a:stretch>
            <a:fillRect/>
          </a:stretch>
        </p:blipFill>
        <p:spPr>
          <a:xfrm>
            <a:off x="381000" y="1676400"/>
            <a:ext cx="2752725" cy="4095750"/>
          </a:xfrm>
          <a:prstGeom prst="rect">
            <a:avLst/>
          </a:prstGeom>
        </p:spPr>
      </p:pic>
    </p:spTree>
    <p:extLst>
      <p:ext uri="{BB962C8B-B14F-4D97-AF65-F5344CB8AC3E}">
        <p14:creationId xmlns:p14="http://schemas.microsoft.com/office/powerpoint/2010/main" val="392695061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689448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dirty="0">
                <a:effectLst>
                  <a:outerShdw blurRad="38100" dist="38100" dir="2700000" algn="tl">
                    <a:srgbClr val="000000">
                      <a:alpha val="43137"/>
                    </a:srgbClr>
                  </a:outerShdw>
                </a:effectLst>
                <a:cs typeface="Calibri" panose="020F0502020204030204" pitchFamily="34" charset="0"/>
              </a:rPr>
              <a:t>The Coming Spiritual Awakening</a:t>
            </a:r>
            <a:br>
              <a:rPr lang="en-US" sz="40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7:1-17)</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81709" y="1600200"/>
            <a:ext cx="6804891" cy="4800599"/>
          </a:xfrm>
        </p:spPr>
        <p:txBody>
          <a:bodyPr/>
          <a:lstStyle/>
          <a:p>
            <a:pPr marL="571500" indent="-571500" eaLnBrk="1" hangingPunct="1">
              <a:spcBef>
                <a:spcPts val="0"/>
              </a:spcBef>
              <a:spcAft>
                <a:spcPts val="900"/>
              </a:spcAft>
              <a:buSzPct val="100000"/>
              <a:buFont typeface="+mj-lt"/>
              <a:buAutoNum type="romanUcPeriod"/>
              <a:defRPr/>
            </a:pPr>
            <a:r>
              <a:rPr lang="en-US" sz="2800" b="1" dirty="0">
                <a:solidFill>
                  <a:srgbClr val="FFFFCC"/>
                </a:solidFill>
                <a:effectLst>
                  <a:outerShdw blurRad="38100" dist="38100" dir="2700000" algn="tl">
                    <a:srgbClr val="000000">
                      <a:alpha val="43137"/>
                    </a:srgbClr>
                  </a:outerShdw>
                </a:effectLst>
                <a:cs typeface="Calibri" panose="020F0502020204030204" pitchFamily="34" charset="0"/>
              </a:rPr>
              <a:t>The Instruments (7:1-8)</a:t>
            </a:r>
          </a:p>
          <a:p>
            <a:pPr marL="971550" lvl="1" indent="-514350" eaLnBrk="1" hangingPunct="1">
              <a:spcBef>
                <a:spcPts val="0"/>
              </a:spcBef>
              <a:spcAft>
                <a:spcPts val="900"/>
              </a:spcAft>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Their sealing (7:1-3)</a:t>
            </a:r>
          </a:p>
          <a:p>
            <a:pPr marL="971550" lvl="1" indent="-514350" eaLnBrk="1" hangingPunct="1">
              <a:spcBef>
                <a:spcPts val="0"/>
              </a:spcBef>
              <a:spcAft>
                <a:spcPts val="900"/>
              </a:spcAft>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Their number (7:4)</a:t>
            </a:r>
          </a:p>
          <a:p>
            <a:pPr marL="971550" lvl="1" indent="-514350" eaLnBrk="1" hangingPunct="1">
              <a:spcBef>
                <a:spcPts val="0"/>
              </a:spcBef>
              <a:spcAft>
                <a:spcPts val="900"/>
              </a:spcAft>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Their lineage (7:5-8)</a:t>
            </a:r>
          </a:p>
          <a:p>
            <a:pPr marL="457200" indent="-457200" eaLnBrk="1" hangingPunct="1">
              <a:spcBef>
                <a:spcPts val="0"/>
              </a:spcBef>
              <a:spcAft>
                <a:spcPts val="9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The Awakening (7:9-17)</a:t>
            </a:r>
          </a:p>
          <a:p>
            <a:pPr marL="971550" lvl="1" indent="-514350" eaLnBrk="1" hangingPunct="1">
              <a:spcBef>
                <a:spcPts val="0"/>
              </a:spcBef>
              <a:spcAft>
                <a:spcPts val="900"/>
              </a:spcAft>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quantity (7:9)</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praises (7:10-12)</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timing (7:13-14)</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provisions (7:15-17)</a:t>
            </a:r>
          </a:p>
          <a:p>
            <a:pPr marL="0" indent="0" eaLnBrk="1" hangingPunct="1">
              <a:spcBef>
                <a:spcPts val="0"/>
              </a:spcBef>
              <a:spcAft>
                <a:spcPts val="1800"/>
              </a:spcAft>
              <a:buSzPct val="100000"/>
              <a:buNone/>
              <a:defRPr/>
            </a:pPr>
            <a:endParaRPr lang="en-US" dirty="0">
              <a:effectLst>
                <a:outerShdw blurRad="38100" dist="38100" dir="2700000" algn="tl">
                  <a:srgbClr val="000000">
                    <a:alpha val="43137"/>
                  </a:srgbClr>
                </a:outerShdw>
              </a:effectLst>
              <a:cs typeface="Calibri" panose="020F0502020204030204" pitchFamily="34" charset="0"/>
            </a:endParaRPr>
          </a:p>
        </p:txBody>
      </p:sp>
      <p:pic>
        <p:nvPicPr>
          <p:cNvPr id="1026" name="Picture 2" descr="Image result for 144 000 scripture">
            <a:extLst>
              <a:ext uri="{FF2B5EF4-FFF2-40B4-BE49-F238E27FC236}">
                <a16:creationId xmlns:a16="http://schemas.microsoft.com/office/drawing/2014/main" id="{5F24AB3E-F7EF-4222-9744-CED9C258FF0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59428" y="1981200"/>
            <a:ext cx="3254344"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21261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HP Desktop\Pictures\Gabe's images\DivisionOfLandInMillennium.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778" y="91440"/>
            <a:ext cx="9018445" cy="667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826" y="91440"/>
            <a:ext cx="8932348" cy="66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256841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dirty="0">
                <a:effectLst>
                  <a:outerShdw blurRad="38100" dist="38100" dir="2700000" algn="tl">
                    <a:srgbClr val="000000">
                      <a:alpha val="43137"/>
                    </a:srgbClr>
                  </a:outerShdw>
                </a:effectLst>
                <a:cs typeface="Calibri" panose="020F0502020204030204" pitchFamily="34" charset="0"/>
              </a:rPr>
              <a:t>The Coming Spiritual Awakening</a:t>
            </a:r>
            <a:br>
              <a:rPr lang="en-US" sz="40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7:1-17)</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81709" y="1600200"/>
            <a:ext cx="6804891" cy="4800599"/>
          </a:xfrm>
        </p:spPr>
        <p:txBody>
          <a:bodyPr/>
          <a:lstStyle/>
          <a:p>
            <a:pPr marL="571500" indent="-571500" eaLnBrk="1" hangingPunct="1">
              <a:spcBef>
                <a:spcPts val="0"/>
              </a:spcBef>
              <a:spcAft>
                <a:spcPts val="9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The Instruments (7:1-8)</a:t>
            </a:r>
          </a:p>
          <a:p>
            <a:pPr marL="971550" lvl="1" indent="-514350" eaLnBrk="1" hangingPunct="1">
              <a:spcBef>
                <a:spcPts val="0"/>
              </a:spcBef>
              <a:spcAft>
                <a:spcPts val="900"/>
              </a:spcAft>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Their sealing (7:1-3)</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Their number (7:4)</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Their lineage (7:5-8)</a:t>
            </a:r>
          </a:p>
          <a:p>
            <a:pPr marL="571500" indent="-571500" eaLnBrk="1" hangingPunct="1">
              <a:spcBef>
                <a:spcPts val="0"/>
              </a:spcBef>
              <a:spcAft>
                <a:spcPts val="900"/>
              </a:spcAft>
              <a:buSzPct val="100000"/>
              <a:buFont typeface="+mj-lt"/>
              <a:buAutoNum type="roman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The Awakening (7:9-17)</a:t>
            </a:r>
          </a:p>
          <a:p>
            <a:pPr marL="971550" lvl="1" indent="-514350" eaLnBrk="1" hangingPunct="1">
              <a:spcBef>
                <a:spcPts val="0"/>
              </a:spcBef>
              <a:spcAft>
                <a:spcPts val="900"/>
              </a:spcAft>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quantity (7:9)</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praises (7:10-12)</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timing (7:13-14)</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provisions (7:15-17)</a:t>
            </a:r>
          </a:p>
          <a:p>
            <a:pPr marL="0" indent="0" eaLnBrk="1" hangingPunct="1">
              <a:spcBef>
                <a:spcPts val="0"/>
              </a:spcBef>
              <a:spcAft>
                <a:spcPts val="1800"/>
              </a:spcAft>
              <a:buSzPct val="100000"/>
              <a:buNone/>
              <a:defRPr/>
            </a:pPr>
            <a:endParaRPr lang="en-US" dirty="0">
              <a:effectLst>
                <a:outerShdw blurRad="38100" dist="38100" dir="2700000" algn="tl">
                  <a:srgbClr val="000000">
                    <a:alpha val="43137"/>
                  </a:srgbClr>
                </a:outerShdw>
              </a:effectLst>
              <a:cs typeface="Calibri" panose="020F0502020204030204" pitchFamily="34" charset="0"/>
            </a:endParaRPr>
          </a:p>
        </p:txBody>
      </p:sp>
      <p:pic>
        <p:nvPicPr>
          <p:cNvPr id="1026" name="Picture 2" descr="Image result for 144 000 scripture">
            <a:extLst>
              <a:ext uri="{FF2B5EF4-FFF2-40B4-BE49-F238E27FC236}">
                <a16:creationId xmlns:a16="http://schemas.microsoft.com/office/drawing/2014/main" id="{5F24AB3E-F7EF-4222-9744-CED9C258FF0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59428" y="1981200"/>
            <a:ext cx="3254344"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23689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dirty="0">
                <a:effectLst>
                  <a:outerShdw blurRad="38100" dist="38100" dir="2700000" algn="tl">
                    <a:srgbClr val="000000">
                      <a:alpha val="43137"/>
                    </a:srgbClr>
                  </a:outerShdw>
                </a:effectLst>
                <a:cs typeface="Calibri" panose="020F0502020204030204" pitchFamily="34" charset="0"/>
              </a:rPr>
              <a:t>The Coming Spiritual Awakening</a:t>
            </a:r>
            <a:br>
              <a:rPr lang="en-US" sz="40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7:1-17)</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81709" y="1600200"/>
            <a:ext cx="6804891" cy="4800599"/>
          </a:xfrm>
        </p:spPr>
        <p:txBody>
          <a:bodyPr/>
          <a:lstStyle/>
          <a:p>
            <a:pPr marL="571500" indent="-571500" eaLnBrk="1" hangingPunct="1">
              <a:spcBef>
                <a:spcPts val="0"/>
              </a:spcBef>
              <a:spcAft>
                <a:spcPts val="9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The Instruments (7:1-8)</a:t>
            </a:r>
          </a:p>
          <a:p>
            <a:pPr marL="971550" lvl="1" indent="-514350" eaLnBrk="1" hangingPunct="1">
              <a:spcBef>
                <a:spcPts val="0"/>
              </a:spcBef>
              <a:spcAft>
                <a:spcPts val="900"/>
              </a:spcAft>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Their sealing (7:1-3)</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Their number (7:4)</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Their lineage (7:5-8)</a:t>
            </a:r>
          </a:p>
          <a:p>
            <a:pPr marL="571500" indent="-571500" eaLnBrk="1" hangingPunct="1">
              <a:spcBef>
                <a:spcPts val="0"/>
              </a:spcBef>
              <a:spcAft>
                <a:spcPts val="900"/>
              </a:spcAft>
              <a:buSzPct val="100000"/>
              <a:buFont typeface="+mj-lt"/>
              <a:buAutoNum type="romanUcPeriod"/>
              <a:defRPr/>
            </a:pPr>
            <a:r>
              <a:rPr lang="en-US" sz="2800" b="1" dirty="0">
                <a:solidFill>
                  <a:srgbClr val="FFFFCC"/>
                </a:solidFill>
                <a:effectLst>
                  <a:outerShdw blurRad="38100" dist="38100" dir="2700000" algn="tl">
                    <a:srgbClr val="000000">
                      <a:alpha val="43137"/>
                    </a:srgbClr>
                  </a:outerShdw>
                </a:effectLst>
                <a:cs typeface="Calibri" panose="020F0502020204030204" pitchFamily="34" charset="0"/>
              </a:rPr>
              <a:t>The Awakening (7:9-17)</a:t>
            </a:r>
          </a:p>
          <a:p>
            <a:pPr marL="971550" lvl="1" indent="-514350" eaLnBrk="1" hangingPunct="1">
              <a:spcBef>
                <a:spcPts val="0"/>
              </a:spcBef>
              <a:spcAft>
                <a:spcPts val="900"/>
              </a:spcAft>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Salvation’s quantity (7:9)</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praises (7:10-12)</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timing (7:13-14)</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provisions (7:15-17)</a:t>
            </a:r>
          </a:p>
          <a:p>
            <a:pPr marL="0" indent="0" eaLnBrk="1" hangingPunct="1">
              <a:spcBef>
                <a:spcPts val="0"/>
              </a:spcBef>
              <a:spcAft>
                <a:spcPts val="1800"/>
              </a:spcAft>
              <a:buSzPct val="100000"/>
              <a:buNone/>
              <a:defRPr/>
            </a:pPr>
            <a:endParaRPr lang="en-US" dirty="0">
              <a:effectLst>
                <a:outerShdw blurRad="38100" dist="38100" dir="2700000" algn="tl">
                  <a:srgbClr val="000000">
                    <a:alpha val="43137"/>
                  </a:srgbClr>
                </a:outerShdw>
              </a:effectLst>
              <a:cs typeface="Calibri" panose="020F0502020204030204" pitchFamily="34" charset="0"/>
            </a:endParaRPr>
          </a:p>
        </p:txBody>
      </p:sp>
      <p:pic>
        <p:nvPicPr>
          <p:cNvPr id="1026" name="Picture 2" descr="Image result for 144 000 scripture">
            <a:extLst>
              <a:ext uri="{FF2B5EF4-FFF2-40B4-BE49-F238E27FC236}">
                <a16:creationId xmlns:a16="http://schemas.microsoft.com/office/drawing/2014/main" id="{5F24AB3E-F7EF-4222-9744-CED9C258FF0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59428" y="1981200"/>
            <a:ext cx="3254344"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05549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0945824F-C909-4889-861A-074B351DC3E8}"/>
              </a:ext>
            </a:extLst>
          </p:cNvPr>
          <p:cNvSpPr>
            <a:spLocks noGrp="1"/>
          </p:cNvSpPr>
          <p:nvPr>
            <p:ph type="title"/>
          </p:nvPr>
        </p:nvSpPr>
        <p:spPr>
          <a:xfrm>
            <a:off x="495300" y="228600"/>
            <a:ext cx="8153400" cy="914400"/>
          </a:xfrm>
        </p:spPr>
        <p:txBody>
          <a:bodyPr/>
          <a:lstStyle/>
          <a:p>
            <a:pPr eaLnBrk="1" hangingPunct="1"/>
            <a:r>
              <a:rPr lang="en-US" altLang="en-US" sz="3600" dirty="0">
                <a:effectLst>
                  <a:outerShdw blurRad="38100" dist="38100" dir="2700000" algn="tl">
                    <a:srgbClr val="000000">
                      <a:alpha val="43137"/>
                    </a:srgbClr>
                  </a:outerShdw>
                </a:effectLst>
                <a:cs typeface="Calibri" panose="020F0502020204030204" pitchFamily="34" charset="0"/>
              </a:rPr>
              <a:t>Distinctions Between 144,000 &amp; Multitude</a:t>
            </a:r>
          </a:p>
        </p:txBody>
      </p:sp>
      <p:sp>
        <p:nvSpPr>
          <p:cNvPr id="80899" name="Content Placeholder 4">
            <a:extLst>
              <a:ext uri="{FF2B5EF4-FFF2-40B4-BE49-F238E27FC236}">
                <a16:creationId xmlns:a16="http://schemas.microsoft.com/office/drawing/2014/main" id="{F4990A1C-AD02-4254-96B0-31C0E47CBBE0}"/>
              </a:ext>
            </a:extLst>
          </p:cNvPr>
          <p:cNvSpPr>
            <a:spLocks noGrp="1"/>
          </p:cNvSpPr>
          <p:nvPr>
            <p:ph sz="half" idx="1"/>
          </p:nvPr>
        </p:nvSpPr>
        <p:spPr>
          <a:xfrm>
            <a:off x="457200" y="1600200"/>
            <a:ext cx="4038600" cy="3505200"/>
          </a:xfrm>
          <a:solidFill>
            <a:schemeClr val="bg2"/>
          </a:solidFill>
          <a:ln>
            <a:solidFill>
              <a:schemeClr val="tx1"/>
            </a:solidFill>
          </a:ln>
        </p:spPr>
        <p:txBody>
          <a:bodyPr/>
          <a:lstStyle/>
          <a:p>
            <a:pPr marL="461963" indent="-461963" eaLnBrk="1" hangingPunct="1">
              <a:defRPr/>
            </a:pPr>
            <a:r>
              <a:rPr lang="en-US" sz="3200" b="1" u="sng" dirty="0">
                <a:solidFill>
                  <a:srgbClr val="FFFFCC"/>
                </a:solidFill>
                <a:effectLst>
                  <a:outerShdw blurRad="38100" dist="38100" dir="2700000" algn="tl">
                    <a:srgbClr val="000000">
                      <a:alpha val="43137"/>
                    </a:srgbClr>
                  </a:outerShdw>
                </a:effectLst>
              </a:rPr>
              <a:t>Revelation 7:1-8</a:t>
            </a:r>
          </a:p>
          <a:p>
            <a:pPr marL="461963" indent="-461963" eaLnBrk="1" hangingPunct="1">
              <a:defRPr/>
            </a:pPr>
            <a:r>
              <a:rPr lang="en-US" sz="3200" dirty="0">
                <a:effectLst>
                  <a:outerShdw blurRad="38100" dist="38100" dir="2700000" algn="tl">
                    <a:srgbClr val="000000">
                      <a:alpha val="43137"/>
                    </a:srgbClr>
                  </a:outerShdw>
                </a:effectLst>
              </a:rPr>
              <a:t>Numbered</a:t>
            </a:r>
          </a:p>
          <a:p>
            <a:pPr marL="461963" indent="-461963" eaLnBrk="1" hangingPunct="1">
              <a:defRPr/>
            </a:pPr>
            <a:r>
              <a:rPr lang="en-US" sz="3200" dirty="0">
                <a:effectLst>
                  <a:outerShdw blurRad="38100" dist="38100" dir="2700000" algn="tl">
                    <a:srgbClr val="000000">
                      <a:alpha val="43137"/>
                    </a:srgbClr>
                  </a:outerShdw>
                </a:effectLst>
              </a:rPr>
              <a:t>Jews</a:t>
            </a:r>
          </a:p>
          <a:p>
            <a:pPr marL="461963" indent="-461963" eaLnBrk="1" hangingPunct="1">
              <a:defRPr/>
            </a:pPr>
            <a:r>
              <a:rPr lang="en-US" sz="3200" dirty="0">
                <a:effectLst>
                  <a:outerShdw blurRad="38100" dist="38100" dir="2700000" algn="tl">
                    <a:srgbClr val="000000">
                      <a:alpha val="43137"/>
                    </a:srgbClr>
                  </a:outerShdw>
                </a:effectLst>
              </a:rPr>
              <a:t>Sealed</a:t>
            </a:r>
          </a:p>
          <a:p>
            <a:pPr marL="461963" indent="-461963" eaLnBrk="1" hangingPunct="1">
              <a:defRPr/>
            </a:pPr>
            <a:r>
              <a:rPr lang="en-US" sz="3200" dirty="0">
                <a:effectLst>
                  <a:outerShdw blurRad="38100" dist="38100" dir="2700000" algn="tl">
                    <a:srgbClr val="000000">
                      <a:alpha val="43137"/>
                    </a:srgbClr>
                  </a:outerShdw>
                </a:effectLst>
              </a:rPr>
              <a:t>Sealed before the Tribulation</a:t>
            </a:r>
          </a:p>
          <a:p>
            <a:pPr eaLnBrk="1" hangingPunct="1">
              <a:defRPr/>
            </a:pPr>
            <a:endParaRPr lang="en-US" dirty="0">
              <a:effectLst>
                <a:outerShdw blurRad="38100" dist="38100" dir="2700000" algn="tl">
                  <a:srgbClr val="000000">
                    <a:alpha val="43137"/>
                  </a:srgbClr>
                </a:outerShdw>
              </a:effectLst>
            </a:endParaRPr>
          </a:p>
        </p:txBody>
      </p:sp>
      <p:sp>
        <p:nvSpPr>
          <p:cNvPr id="80900" name="Content Placeholder 5">
            <a:extLst>
              <a:ext uri="{FF2B5EF4-FFF2-40B4-BE49-F238E27FC236}">
                <a16:creationId xmlns:a16="http://schemas.microsoft.com/office/drawing/2014/main" id="{E99E3A45-E776-42B4-809E-5F8414CE427C}"/>
              </a:ext>
            </a:extLst>
          </p:cNvPr>
          <p:cNvSpPr>
            <a:spLocks noGrp="1"/>
          </p:cNvSpPr>
          <p:nvPr>
            <p:ph sz="half" idx="2"/>
          </p:nvPr>
        </p:nvSpPr>
        <p:spPr>
          <a:xfrm>
            <a:off x="4648200" y="1600200"/>
            <a:ext cx="4038600" cy="3505200"/>
          </a:xfrm>
          <a:solidFill>
            <a:schemeClr val="bg2"/>
          </a:solidFill>
          <a:ln>
            <a:solidFill>
              <a:schemeClr val="tx1"/>
            </a:solidFill>
          </a:ln>
        </p:spPr>
        <p:txBody>
          <a:bodyPr/>
          <a:lstStyle/>
          <a:p>
            <a:pPr marL="461963" indent="-461963" eaLnBrk="1" hangingPunct="1">
              <a:defRPr/>
            </a:pPr>
            <a:r>
              <a:rPr lang="en-US" sz="3200" b="1" u="sng" dirty="0">
                <a:solidFill>
                  <a:srgbClr val="FFFFCC"/>
                </a:solidFill>
                <a:effectLst>
                  <a:outerShdw blurRad="38100" dist="38100" dir="2700000" algn="tl">
                    <a:srgbClr val="000000">
                      <a:alpha val="43137"/>
                    </a:srgbClr>
                  </a:outerShdw>
                </a:effectLst>
              </a:rPr>
              <a:t>Revelation 7:9-17</a:t>
            </a:r>
          </a:p>
          <a:p>
            <a:pPr marL="461963" indent="-461963" eaLnBrk="1" hangingPunct="1">
              <a:defRPr/>
            </a:pPr>
            <a:r>
              <a:rPr lang="en-US" sz="3200" dirty="0">
                <a:effectLst>
                  <a:outerShdw blurRad="38100" dist="38100" dir="2700000" algn="tl">
                    <a:srgbClr val="000000">
                      <a:alpha val="43137"/>
                    </a:srgbClr>
                  </a:outerShdw>
                </a:effectLst>
              </a:rPr>
              <a:t>Innumerable</a:t>
            </a:r>
          </a:p>
          <a:p>
            <a:pPr marL="461963" indent="-461963" eaLnBrk="1" hangingPunct="1">
              <a:defRPr/>
            </a:pPr>
            <a:r>
              <a:rPr lang="en-US" sz="3200" dirty="0">
                <a:effectLst>
                  <a:outerShdw blurRad="38100" dist="38100" dir="2700000" algn="tl">
                    <a:srgbClr val="000000">
                      <a:alpha val="43137"/>
                    </a:srgbClr>
                  </a:outerShdw>
                </a:effectLst>
              </a:rPr>
              <a:t>All nations</a:t>
            </a:r>
          </a:p>
          <a:p>
            <a:pPr marL="461963" indent="-461963" eaLnBrk="1" hangingPunct="1">
              <a:defRPr/>
            </a:pPr>
            <a:r>
              <a:rPr lang="en-US" sz="3200" dirty="0">
                <a:effectLst>
                  <a:outerShdw blurRad="38100" dist="38100" dir="2700000" algn="tl">
                    <a:srgbClr val="000000">
                      <a:alpha val="43137"/>
                    </a:srgbClr>
                  </a:outerShdw>
                </a:effectLst>
              </a:rPr>
              <a:t>Slain</a:t>
            </a:r>
          </a:p>
          <a:p>
            <a:pPr marL="461963" indent="-461963" eaLnBrk="1" hangingPunct="1">
              <a:defRPr/>
            </a:pPr>
            <a:r>
              <a:rPr lang="en-US" sz="3200" dirty="0">
                <a:effectLst>
                  <a:outerShdw blurRad="38100" dist="38100" dir="2700000" algn="tl">
                    <a:srgbClr val="000000">
                      <a:alpha val="43137"/>
                    </a:srgbClr>
                  </a:outerShdw>
                </a:effectLst>
              </a:rPr>
              <a:t>Converted out of the Tribulation</a:t>
            </a:r>
          </a:p>
          <a:p>
            <a:pPr eaLnBrk="1" hangingPunct="1">
              <a:defRPr/>
            </a:pPr>
            <a:endParaRPr lang="en-US" dirty="0">
              <a:effectLst>
                <a:outerShdw blurRad="38100" dist="38100" dir="2700000" algn="tl">
                  <a:srgbClr val="000000">
                    <a:alpha val="43137"/>
                  </a:srgbClr>
                </a:outerShdw>
              </a:effectLst>
            </a:endParaRPr>
          </a:p>
        </p:txBody>
      </p:sp>
      <p:sp>
        <p:nvSpPr>
          <p:cNvPr id="100357" name="TextBox 6">
            <a:extLst>
              <a:ext uri="{FF2B5EF4-FFF2-40B4-BE49-F238E27FC236}">
                <a16:creationId xmlns:a16="http://schemas.microsoft.com/office/drawing/2014/main" id="{78F74BDD-BE47-4AA6-B1B4-65ED36925ED2}"/>
              </a:ext>
            </a:extLst>
          </p:cNvPr>
          <p:cNvSpPr txBox="1">
            <a:spLocks noChangeArrowheads="1"/>
          </p:cNvSpPr>
          <p:nvPr/>
        </p:nvSpPr>
        <p:spPr bwMode="auto">
          <a:xfrm>
            <a:off x="723900" y="6248400"/>
            <a:ext cx="7696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en-US" sz="2000" dirty="0">
                <a:effectLst>
                  <a:outerShdw blurRad="38100" dist="38100" dir="2700000" algn="tl">
                    <a:srgbClr val="000000">
                      <a:alpha val="43137"/>
                    </a:srgbClr>
                  </a:outerShdw>
                </a:effectLst>
                <a:latin typeface="Calibri" panose="020F0502020204030204" pitchFamily="34" charset="0"/>
              </a:rPr>
              <a:t>Hitchcock and Ice, </a:t>
            </a:r>
            <a:r>
              <a:rPr lang="en-US" altLang="en-US" sz="2000" i="1" dirty="0">
                <a:effectLst>
                  <a:outerShdw blurRad="38100" dist="38100" dir="2700000" algn="tl">
                    <a:srgbClr val="000000">
                      <a:alpha val="43137"/>
                    </a:srgbClr>
                  </a:outerShdw>
                </a:effectLst>
                <a:latin typeface="Calibri" panose="020F0502020204030204" pitchFamily="34" charset="0"/>
              </a:rPr>
              <a:t>The Truth Behind Left Behind</a:t>
            </a:r>
            <a:r>
              <a:rPr lang="en-US" altLang="en-US" sz="2000" dirty="0">
                <a:effectLst>
                  <a:outerShdw blurRad="38100" dist="38100" dir="2700000" algn="tl">
                    <a:srgbClr val="000000">
                      <a:alpha val="43137"/>
                    </a:srgbClr>
                  </a:outerShdw>
                </a:effectLst>
                <a:latin typeface="Calibri" panose="020F0502020204030204" pitchFamily="34" charset="0"/>
              </a:rPr>
              <a:t>, 77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4004087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36576"/>
            <a:ext cx="9125712" cy="6721558"/>
          </a:xfrm>
          <a:prstGeom prst="rect">
            <a:avLst/>
          </a:prstGeom>
        </p:spPr>
      </p:pic>
    </p:spTree>
    <p:extLst>
      <p:ext uri="{BB962C8B-B14F-4D97-AF65-F5344CB8AC3E}">
        <p14:creationId xmlns:p14="http://schemas.microsoft.com/office/powerpoint/2010/main" val="224047459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BB7FC2-B0D1-408E-A53B-2CDD08B8E2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446824"/>
          </a:xfrm>
          <a:prstGeom prst="rect">
            <a:avLst/>
          </a:prstGeom>
          <a:noFill/>
          <a:ln w="28575">
            <a:noFill/>
            <a:miter lim="800000"/>
            <a:headEnd/>
            <a:tailEnd/>
          </a:ln>
        </p:spPr>
        <p:txBody>
          <a:bodyPr wrap="square">
            <a:spAutoFit/>
          </a:bodyPr>
          <a:lstStyle/>
          <a:p>
            <a:pPr algn="ctr">
              <a:spcAft>
                <a:spcPts val="600"/>
              </a:spcAft>
            </a:pPr>
            <a:r>
              <a:rPr 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rPr>
              <a:t>Genesis 12:3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And the one who curses you I will curse. </a:t>
            </a:r>
            <a:r>
              <a:rPr lang="en-US" sz="36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And in you all the families of the earth will be 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459591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7683-4DF2-488F-AB2D-2778918CDCC5}"/>
              </a:ext>
            </a:extLst>
          </p:cNvPr>
          <p:cNvSpPr>
            <a:spLocks noGrp="1"/>
          </p:cNvSpPr>
          <p:nvPr>
            <p:ph idx="1"/>
          </p:nvPr>
        </p:nvSpPr>
        <p:spPr>
          <a:xfrm>
            <a:off x="381000" y="1155414"/>
            <a:ext cx="8382000" cy="3949986"/>
          </a:xfrm>
        </p:spPr>
        <p:txBody>
          <a:bodyPr/>
          <a:lstStyle/>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Revelation 7 – 144,000 Jews</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Revelation 11 – Two Jewish witnesses</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Revelation 12 – Israel flees</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Revelation 20:9 – Jerusalem in the kingdom</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Revelation 21:12 – 13-Gates of the eternal city</a:t>
            </a:r>
            <a:endParaRPr lang="en-US" sz="2800" dirty="0"/>
          </a:p>
        </p:txBody>
      </p:sp>
      <p:sp>
        <p:nvSpPr>
          <p:cNvPr id="4" name="Title 1">
            <a:extLst>
              <a:ext uri="{FF2B5EF4-FFF2-40B4-BE49-F238E27FC236}">
                <a16:creationId xmlns:a16="http://schemas.microsoft.com/office/drawing/2014/main" id="{7FB62F4C-289E-46B5-ABC8-FCEE7E2004FE}"/>
              </a:ext>
            </a:extLst>
          </p:cNvPr>
          <p:cNvSpPr txBox="1">
            <a:spLocks/>
          </p:cNvSpPr>
          <p:nvPr/>
        </p:nvSpPr>
        <p:spPr bwMode="auto">
          <a:xfrm>
            <a:off x="685800" y="228600"/>
            <a:ext cx="7772400" cy="92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God’s Work Through Israel</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5F2AAA06-A73B-4FB0-BC7B-E18313F643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5954" y="4724400"/>
            <a:ext cx="1772093" cy="1828800"/>
          </a:xfrm>
          <a:prstGeom prst="rect">
            <a:avLst/>
          </a:prstGeom>
        </p:spPr>
      </p:pic>
    </p:spTree>
    <p:extLst>
      <p:ext uri="{BB962C8B-B14F-4D97-AF65-F5344CB8AC3E}">
        <p14:creationId xmlns:p14="http://schemas.microsoft.com/office/powerpoint/2010/main" val="304095558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7683-4DF2-488F-AB2D-2778918CDCC5}"/>
              </a:ext>
            </a:extLst>
          </p:cNvPr>
          <p:cNvSpPr>
            <a:spLocks noGrp="1"/>
          </p:cNvSpPr>
          <p:nvPr>
            <p:ph idx="1"/>
          </p:nvPr>
        </p:nvSpPr>
        <p:spPr>
          <a:xfrm>
            <a:off x="381000" y="1155414"/>
            <a:ext cx="8382000" cy="3949986"/>
          </a:xfrm>
        </p:spPr>
        <p:txBody>
          <a:bodyPr/>
          <a:lstStyle/>
          <a:p>
            <a:pPr marL="461963" indent="-461963"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Revelation 7 – 144,000 Jews</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Revelation 11 – Two Jewish witnesses</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Revelation 12 – Israel flees</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Revelation 20:9 – Jerusalem in the kingdom</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Revelation 21:12 – 13-Gates of the eternal city</a:t>
            </a:r>
            <a:endParaRPr lang="en-US" sz="2800" dirty="0"/>
          </a:p>
        </p:txBody>
      </p:sp>
      <p:sp>
        <p:nvSpPr>
          <p:cNvPr id="4" name="Title 1">
            <a:extLst>
              <a:ext uri="{FF2B5EF4-FFF2-40B4-BE49-F238E27FC236}">
                <a16:creationId xmlns:a16="http://schemas.microsoft.com/office/drawing/2014/main" id="{7FB62F4C-289E-46B5-ABC8-FCEE7E2004FE}"/>
              </a:ext>
            </a:extLst>
          </p:cNvPr>
          <p:cNvSpPr txBox="1">
            <a:spLocks/>
          </p:cNvSpPr>
          <p:nvPr/>
        </p:nvSpPr>
        <p:spPr bwMode="auto">
          <a:xfrm>
            <a:off x="685800" y="228600"/>
            <a:ext cx="7772400" cy="92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God’s Work Through Israel</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5F2AAA06-A73B-4FB0-BC7B-E18313F643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5954" y="4724400"/>
            <a:ext cx="1772093" cy="1828800"/>
          </a:xfrm>
          <a:prstGeom prst="rect">
            <a:avLst/>
          </a:prstGeom>
        </p:spPr>
      </p:pic>
    </p:spTree>
    <p:extLst>
      <p:ext uri="{BB962C8B-B14F-4D97-AF65-F5344CB8AC3E}">
        <p14:creationId xmlns:p14="http://schemas.microsoft.com/office/powerpoint/2010/main" val="1330138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81100" y="228599"/>
            <a:ext cx="6781800" cy="1156063"/>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When Will the Rapture Take Place Relative to the Tribulation Period?</a:t>
            </a:r>
          </a:p>
        </p:txBody>
      </p:sp>
      <p:sp>
        <p:nvSpPr>
          <p:cNvPr id="19459" name="Rectangle 3"/>
          <p:cNvSpPr>
            <a:spLocks noGrp="1" noChangeArrowheads="1"/>
          </p:cNvSpPr>
          <p:nvPr>
            <p:ph type="body" idx="1"/>
          </p:nvPr>
        </p:nvSpPr>
        <p:spPr>
          <a:xfrm>
            <a:off x="1568223" y="1600200"/>
            <a:ext cx="6007555" cy="3657600"/>
          </a:xfrm>
        </p:spPr>
        <p:txBody>
          <a:bodyPr/>
          <a:lstStyle/>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Pre-tribulation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Pre-wrath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Partial rapture theory </a:t>
            </a:r>
          </a:p>
        </p:txBody>
      </p:sp>
      <p:pic>
        <p:nvPicPr>
          <p:cNvPr id="2" name="Picture 1">
            <a:extLst>
              <a:ext uri="{FF2B5EF4-FFF2-40B4-BE49-F238E27FC236}">
                <a16:creationId xmlns:a16="http://schemas.microsoft.com/office/drawing/2014/main" id="{0F5D8890-1922-43E6-BDBE-829C58F22E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600" y="5181600"/>
            <a:ext cx="1828800" cy="1371600"/>
          </a:xfrm>
          <a:prstGeom prst="rect">
            <a:avLst/>
          </a:prstGeom>
        </p:spPr>
      </p:pic>
    </p:spTree>
    <p:extLst>
      <p:ext uri="{BB962C8B-B14F-4D97-AF65-F5344CB8AC3E}">
        <p14:creationId xmlns:p14="http://schemas.microsoft.com/office/powerpoint/2010/main" val="254342456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9100" y="182697"/>
            <a:ext cx="8305800" cy="6492606"/>
          </a:xfrm>
          <a:prstGeom prst="rect">
            <a:avLst/>
          </a:prstGeom>
          <a:ln w="28575">
            <a:solidFill>
              <a:srgbClr val="FFFFCC"/>
            </a:solidFill>
          </a:ln>
        </p:spPr>
      </p:pic>
    </p:spTree>
    <p:extLst>
      <p:ext uri="{BB962C8B-B14F-4D97-AF65-F5344CB8AC3E}">
        <p14:creationId xmlns:p14="http://schemas.microsoft.com/office/powerpoint/2010/main" val="15452881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387" name="Group 3">
            <a:extLst>
              <a:ext uri="{FF2B5EF4-FFF2-40B4-BE49-F238E27FC236}">
                <a16:creationId xmlns:a16="http://schemas.microsoft.com/office/drawing/2014/main" id="{C7DCD764-5B19-477F-AD09-CDCBE0B7C353}"/>
              </a:ext>
            </a:extLst>
          </p:cNvPr>
          <p:cNvGraphicFramePr>
            <a:graphicFrameLocks noGrp="1"/>
          </p:cNvGraphicFramePr>
          <p:nvPr>
            <p:ph type="tbl" idx="1"/>
            <p:extLst>
              <p:ext uri="{D42A27DB-BD31-4B8C-83A1-F6EECF244321}">
                <p14:modId xmlns:p14="http://schemas.microsoft.com/office/powerpoint/2010/main" val="1386542865"/>
              </p:ext>
            </p:extLst>
          </p:nvPr>
        </p:nvGraphicFramePr>
        <p:xfrm>
          <a:off x="228600" y="243579"/>
          <a:ext cx="8610600" cy="6041184"/>
        </p:xfrm>
        <a:graphic>
          <a:graphicData uri="http://schemas.openxmlformats.org/drawingml/2006/table">
            <a:tbl>
              <a:tblPr>
                <a:tableStyleId>{D7AC3CCA-C797-4891-BE02-D94E43425B78}</a:tableStyleId>
              </a:tblPr>
              <a:tblGrid>
                <a:gridCol w="2870200">
                  <a:extLst>
                    <a:ext uri="{9D8B030D-6E8A-4147-A177-3AD203B41FA5}">
                      <a16:colId xmlns:a16="http://schemas.microsoft.com/office/drawing/2014/main" val="20000"/>
                    </a:ext>
                  </a:extLst>
                </a:gridCol>
                <a:gridCol w="2870200">
                  <a:extLst>
                    <a:ext uri="{9D8B030D-6E8A-4147-A177-3AD203B41FA5}">
                      <a16:colId xmlns:a16="http://schemas.microsoft.com/office/drawing/2014/main" val="20001"/>
                    </a:ext>
                  </a:extLst>
                </a:gridCol>
                <a:gridCol w="2870200">
                  <a:extLst>
                    <a:ext uri="{9D8B030D-6E8A-4147-A177-3AD203B41FA5}">
                      <a16:colId xmlns:a16="http://schemas.microsoft.com/office/drawing/2014/main" val="20002"/>
                    </a:ext>
                  </a:extLst>
                </a:gridCol>
              </a:tblGrid>
              <a:tr h="822960">
                <a:tc gridSpan="3">
                  <a:txBody>
                    <a:bodyPr/>
                    <a:lstStyle/>
                    <a:p>
                      <a:pPr marL="0" marR="0" lvl="0" indent="0" algn="ctr" defTabSz="914400" rtl="0" eaLnBrk="0" fontAlgn="base" latinLnBrk="0" hangingPunct="0">
                        <a:lnSpc>
                          <a:spcPct val="100000"/>
                        </a:lnSpc>
                        <a:spcBef>
                          <a:spcPts val="0"/>
                        </a:spcBef>
                        <a:spcAft>
                          <a:spcPct val="0"/>
                        </a:spcAft>
                        <a:buClr>
                          <a:schemeClr val="tx2"/>
                        </a:buClr>
                        <a:buSzTx/>
                        <a:buFontTx/>
                        <a:buNone/>
                        <a:tabLs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 24 / REV 6 PARALLELS</a:t>
                      </a:r>
                    </a:p>
                  </a:txBody>
                  <a:tcPr marT="45723" marB="4572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1" i="0" u="none" strike="noStrike" cap="none" normalizeH="0" baseline="0" dirty="0">
                        <a:ln>
                          <a:noFill/>
                        </a:ln>
                        <a:solidFill>
                          <a:srgbClr val="FFFFCC"/>
                        </a:solidFill>
                        <a:effectLst/>
                        <a:latin typeface="+mj-lt"/>
                      </a:endParaRPr>
                    </a:p>
                  </a:txBody>
                  <a:tcPr marT="45723" marB="45723"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1" i="0" u="none" strike="noStrike" cap="none" normalizeH="0" baseline="0" dirty="0">
                        <a:ln>
                          <a:noFill/>
                        </a:ln>
                        <a:solidFill>
                          <a:srgbClr val="FFFFCC"/>
                        </a:solidFill>
                        <a:effectLst/>
                        <a:latin typeface="+mj-lt"/>
                      </a:endParaRPr>
                    </a:p>
                  </a:txBody>
                  <a:tcPr marT="45723" marB="45723" horzOverflow="overflow">
                    <a:solidFill>
                      <a:schemeClr val="bg2"/>
                    </a:solidFill>
                  </a:tcPr>
                </a:tc>
                <a:extLst>
                  <a:ext uri="{0D108BD9-81ED-4DB2-BD59-A6C34878D82A}">
                    <a16:rowId xmlns:a16="http://schemas.microsoft.com/office/drawing/2014/main" val="2216397911"/>
                  </a:ext>
                </a:extLst>
              </a:tr>
              <a:tr h="0">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effectLst/>
                          <a:latin typeface="Calibri" panose="020F0502020204030204" pitchFamily="34" charset="0"/>
                          <a:cs typeface="Calibri" panose="020F0502020204030204" pitchFamily="34" charset="0"/>
                        </a:rPr>
                        <a:t>Prediction</a:t>
                      </a:r>
                      <a:endParaRPr kumimoji="0" lang="en-US" sz="3200" b="1" i="0" u="none" strike="noStrike" cap="none" normalizeH="0" baseline="0" dirty="0">
                        <a:ln>
                          <a:noFill/>
                        </a:ln>
                        <a:solidFill>
                          <a:srgbClr val="FFFFCC"/>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Birth pangs </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(Matt 24)</a:t>
                      </a:r>
                      <a:endParaRPr kumimoji="0" lang="en-US" sz="3200" b="1" i="0" u="none" strike="noStrike" cap="none" normalizeH="0" baseline="0" dirty="0">
                        <a:ln>
                          <a:noFill/>
                        </a:ln>
                        <a:solidFill>
                          <a:srgbClr val="FFFFCC"/>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000066"/>
                          </a:solidFill>
                          <a:effectLst/>
                          <a:latin typeface="Calibri" panose="020F0502020204030204" pitchFamily="34" charset="0"/>
                          <a:cs typeface="Calibri" panose="020F0502020204030204" pitchFamily="34" charset="0"/>
                        </a:rPr>
                        <a:t>Seal judgments</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(Rev 6)</a:t>
                      </a:r>
                      <a:endParaRPr kumimoji="0" lang="en-US" sz="3200" b="1" i="0" u="none" strike="noStrike" cap="none" normalizeH="0" baseline="0" dirty="0">
                        <a:ln>
                          <a:noFill/>
                        </a:ln>
                        <a:solidFill>
                          <a:srgbClr val="FFFFCC"/>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0"/>
                  </a:ext>
                </a:extLst>
              </a:tr>
              <a:tr h="0">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False Christ</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24:5</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6:2</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1"/>
                  </a:ext>
                </a:extLst>
              </a:tr>
              <a:tr h="0">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War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24:6</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6:3-4</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2"/>
                  </a:ext>
                </a:extLst>
              </a:tr>
              <a:tr h="0">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Famine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24:7</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6:5-6</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3"/>
                  </a:ext>
                </a:extLst>
              </a:tr>
              <a:tr h="0">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Death</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24:6-7</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6:7-8</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4"/>
                  </a:ext>
                </a:extLst>
              </a:tr>
              <a:tr h="0">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Martyrs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24:9-13</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6:9-11</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5"/>
                  </a:ext>
                </a:extLst>
              </a:tr>
              <a:tr h="0">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Earthquakes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a:ln>
                            <a:noFill/>
                          </a:ln>
                          <a:effectLst/>
                          <a:latin typeface="Calibri" panose="020F0502020204030204" pitchFamily="34" charset="0"/>
                          <a:cs typeface="Calibri" panose="020F0502020204030204" pitchFamily="34" charset="0"/>
                        </a:rPr>
                        <a:t>24:7</a:t>
                      </a:r>
                      <a:endParaRPr kumimoji="0" lang="en-US" sz="3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6:12-17</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6"/>
                  </a:ext>
                </a:extLst>
              </a:tr>
              <a:tr h="0">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Evangelism</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a:ln>
                            <a:noFill/>
                          </a:ln>
                          <a:effectLst/>
                          <a:latin typeface="Calibri" panose="020F0502020204030204" pitchFamily="34" charset="0"/>
                          <a:cs typeface="Calibri" panose="020F0502020204030204" pitchFamily="34" charset="0"/>
                        </a:rPr>
                        <a:t>24:14</a:t>
                      </a:r>
                      <a:endParaRPr kumimoji="0" lang="en-US" sz="3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u="none" strike="noStrike" cap="none" normalizeH="0" baseline="0" dirty="0">
                          <a:ln>
                            <a:noFill/>
                          </a:ln>
                          <a:effectLst/>
                          <a:latin typeface="Calibri" panose="020F0502020204030204" pitchFamily="34" charset="0"/>
                          <a:cs typeface="Calibri" panose="020F0502020204030204" pitchFamily="34" charset="0"/>
                        </a:rPr>
                        <a:t>7:1-9</a:t>
                      </a:r>
                      <a:endParaRPr kumimoji="0" lang="en-US" sz="3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7"/>
                  </a:ext>
                </a:extLst>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305550"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305550" cy="3810000"/>
          </a:xfrm>
        </p:spPr>
        <p:txBody>
          <a:bodyPr/>
          <a:lstStyle/>
          <a:p>
            <a:pPr marL="0" indent="0" algn="ctr">
              <a:spcBef>
                <a:spcPts val="0"/>
              </a:spcBef>
              <a:spcAft>
                <a:spcPts val="600"/>
              </a:spcAft>
              <a:buNone/>
              <a:defRPr/>
            </a:pPr>
            <a:r>
              <a:rPr lang="en-US" sz="3600" dirty="0">
                <a:solidFill>
                  <a:schemeClr val="tx2"/>
                </a:solidFill>
                <a:effectLst>
                  <a:outerShdw blurRad="38100" dist="38100" dir="2700000" algn="tl">
                    <a:srgbClr val="000000">
                      <a:alpha val="43137"/>
                    </a:srgbClr>
                  </a:outerShdw>
                </a:effectLst>
                <a:ea typeface="+mj-ea"/>
                <a:cs typeface="+mj-cs"/>
              </a:rPr>
              <a:t>Rev 3:21</a:t>
            </a:r>
          </a:p>
          <a:p>
            <a:pPr marL="0" indent="0" algn="just">
              <a:spcBef>
                <a:spcPts val="0"/>
              </a:spcBef>
              <a:spcAft>
                <a:spcPts val="1200"/>
              </a:spcAft>
              <a:buNone/>
              <a:defRPr/>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He who overcomes, I will grant to him to sit down with Me on My throne, as I also overcame and sat down with My Father on His throne</a:t>
            </a:r>
            <a:r>
              <a:rPr lang="en-US" altLang="en-US" dirty="0">
                <a:effectLst>
                  <a:outerShdw blurRad="38100" dist="38100" dir="2700000" algn="tl">
                    <a:srgbClr val="000000">
                      <a:alpha val="43137"/>
                    </a:srgbClr>
                  </a:outerShdw>
                </a:effectLst>
                <a:latin typeface="Calibri" panose="020F0502020204030204" pitchFamily="34" charset="0"/>
              </a:rPr>
              <a:t>.”</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latin typeface="Calibri" panose="020F0502020204030204" pitchFamily="34" charset="0"/>
              </a:rPr>
              <a:t>Promise to the Overcomers </a:t>
            </a:r>
          </a:p>
        </p:txBody>
      </p:sp>
      <p:pic>
        <p:nvPicPr>
          <p:cNvPr id="6" name="Picture 2" descr="Related image">
            <a:extLst>
              <a:ext uri="{FF2B5EF4-FFF2-40B4-BE49-F238E27FC236}">
                <a16:creationId xmlns:a16="http://schemas.microsoft.com/office/drawing/2014/main" id="{C6EDF527-C7F8-4370-B6B4-94E8A89889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71488" y="2514600"/>
            <a:ext cx="2420112" cy="182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883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78E08CBC-A220-4565-B490-FDD7AAC7DF69}"/>
              </a:ext>
            </a:extLst>
          </p:cNvPr>
          <p:cNvGraphicFramePr>
            <a:graphicFrameLocks noGrp="1"/>
          </p:cNvGraphicFramePr>
          <p:nvPr>
            <p:ph idx="1"/>
            <p:extLst>
              <p:ext uri="{D42A27DB-BD31-4B8C-83A1-F6EECF244321}">
                <p14:modId xmlns:p14="http://schemas.microsoft.com/office/powerpoint/2010/main" val="4260688855"/>
              </p:ext>
            </p:extLst>
          </p:nvPr>
        </p:nvGraphicFramePr>
        <p:xfrm>
          <a:off x="228600" y="990600"/>
          <a:ext cx="8686800" cy="463296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350022173"/>
                    </a:ext>
                  </a:extLst>
                </a:gridCol>
                <a:gridCol w="2971800">
                  <a:extLst>
                    <a:ext uri="{9D8B030D-6E8A-4147-A177-3AD203B41FA5}">
                      <a16:colId xmlns:a16="http://schemas.microsoft.com/office/drawing/2014/main" val="1742434693"/>
                    </a:ext>
                  </a:extLst>
                </a:gridCol>
                <a:gridCol w="3581400">
                  <a:extLst>
                    <a:ext uri="{9D8B030D-6E8A-4147-A177-3AD203B41FA5}">
                      <a16:colId xmlns:a16="http://schemas.microsoft.com/office/drawing/2014/main" val="4047906092"/>
                    </a:ext>
                  </a:extLst>
                </a:gridCol>
              </a:tblGrid>
              <a:tr h="91440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Comparing Revelation 4 &amp; 5</a:t>
                      </a:r>
                    </a:p>
                  </a:txBody>
                  <a:tcPr marL="81815" marR="81815" anchor="ctr">
                    <a:solidFill>
                      <a:schemeClr val="bg2"/>
                    </a:solidFill>
                  </a:tcPr>
                </a:tc>
                <a:tc hMerge="1">
                  <a:txBody>
                    <a:bodyPr/>
                    <a:lstStyle/>
                    <a:p>
                      <a:pPr algn="ctr"/>
                      <a:endParaRPr lang="en-US" sz="3600" dirty="0">
                        <a:latin typeface="Calibri" panose="020F0502020204030204" pitchFamily="34" charset="0"/>
                        <a:cs typeface="Calibri" panose="020F0502020204030204" pitchFamily="34" charset="0"/>
                      </a:endParaRPr>
                    </a:p>
                  </a:txBody>
                  <a:tcPr marL="81815" marR="81815"/>
                </a:tc>
                <a:tc hMerge="1">
                  <a:txBody>
                    <a:bodyPr/>
                    <a:lstStyle/>
                    <a:p>
                      <a:pPr algn="ctr"/>
                      <a:endParaRPr lang="en-US" sz="3600" dirty="0">
                        <a:latin typeface="Calibri" panose="020F0502020204030204" pitchFamily="34" charset="0"/>
                        <a:cs typeface="Calibri" panose="020F0502020204030204" pitchFamily="34" charset="0"/>
                      </a:endParaRPr>
                    </a:p>
                  </a:txBody>
                  <a:tcPr marL="81815" marR="81815"/>
                </a:tc>
                <a:extLst>
                  <a:ext uri="{0D108BD9-81ED-4DB2-BD59-A6C34878D82A}">
                    <a16:rowId xmlns:a16="http://schemas.microsoft.com/office/drawing/2014/main" val="1547574899"/>
                  </a:ext>
                </a:extLst>
              </a:tr>
              <a:tr h="914400">
                <a:tc>
                  <a:txBody>
                    <a:bodyPr/>
                    <a:lstStyle/>
                    <a:p>
                      <a:pPr algn="ctr"/>
                      <a:r>
                        <a:rPr lang="en-US" sz="2800" b="1" dirty="0">
                          <a:latin typeface="Calibri" panose="020F0502020204030204" pitchFamily="34" charset="0"/>
                          <a:cs typeface="Calibri" panose="020F0502020204030204" pitchFamily="34" charset="0"/>
                        </a:rPr>
                        <a:t>Chapter</a:t>
                      </a:r>
                    </a:p>
                  </a:txBody>
                  <a:tcPr marL="81815" marR="81815" anchor="ctr"/>
                </a:tc>
                <a:tc>
                  <a:txBody>
                    <a:bodyPr/>
                    <a:lstStyle/>
                    <a:p>
                      <a:pPr marL="119063" indent="0" algn="ct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Revelation 4</a:t>
                      </a:r>
                    </a:p>
                  </a:txBody>
                  <a:tcPr marL="81815" marR="81815" anchor="ctr"/>
                </a:tc>
                <a:tc>
                  <a:txBody>
                    <a:bodyPr/>
                    <a:lstStyle/>
                    <a:p>
                      <a:pPr marL="119063" indent="0" algn="ctr" defTabSz="914400" rtl="0" eaLnBrk="1" latinLnBrk="0" hangingPunct="1"/>
                      <a:r>
                        <a:rPr kumimoji="0" lang="en-US" sz="3200" b="1" u="none" strike="noStrike" kern="1200" cap="none" normalizeH="0" baseline="0" dirty="0">
                          <a:ln>
                            <a:noFill/>
                          </a:ln>
                          <a:solidFill>
                            <a:srgbClr val="000066"/>
                          </a:solidFill>
                          <a:effectLst/>
                          <a:latin typeface="Calibri" panose="020F0502020204030204" pitchFamily="34" charset="0"/>
                          <a:ea typeface="+mn-ea"/>
                          <a:cs typeface="Calibri" panose="020F0502020204030204" pitchFamily="34" charset="0"/>
                        </a:rPr>
                        <a:t>Revelation 5</a:t>
                      </a:r>
                    </a:p>
                  </a:txBody>
                  <a:tcPr marL="81815" marR="81815" anchor="ctr"/>
                </a:tc>
                <a:extLst>
                  <a:ext uri="{0D108BD9-81ED-4DB2-BD59-A6C34878D82A}">
                    <a16:rowId xmlns:a16="http://schemas.microsoft.com/office/drawing/2014/main" val="3779306561"/>
                  </a:ext>
                </a:extLst>
              </a:tr>
              <a:tr h="914400">
                <a:tc>
                  <a:txBody>
                    <a:bodyPr/>
                    <a:lstStyle/>
                    <a:p>
                      <a:pPr algn="ctr"/>
                      <a:r>
                        <a:rPr lang="en-US" sz="2800" b="1" dirty="0">
                          <a:latin typeface="Calibri" panose="020F0502020204030204" pitchFamily="34" charset="0"/>
                          <a:cs typeface="Calibri" panose="020F0502020204030204" pitchFamily="34" charset="0"/>
                        </a:rPr>
                        <a:t>God-head Member</a:t>
                      </a:r>
                    </a:p>
                  </a:txBody>
                  <a:tcPr marL="81815" marR="81815" anchor="ctr"/>
                </a:tc>
                <a:tc>
                  <a:txBody>
                    <a:bodyPr/>
                    <a:lstStyle/>
                    <a:p>
                      <a:pPr marL="119063" indent="0" algn="ctr" defTabSz="914400" rtl="0" eaLnBrk="1" latinLnBrk="0" hangingPunct="1"/>
                      <a:r>
                        <a:rPr lang="en-US" sz="2800" b="0" kern="1200" dirty="0">
                          <a:solidFill>
                            <a:schemeClr val="dk1"/>
                          </a:solidFill>
                          <a:latin typeface="Calibri" panose="020F0502020204030204" pitchFamily="34" charset="0"/>
                          <a:ea typeface="+mn-ea"/>
                          <a:cs typeface="Calibri" panose="020F0502020204030204" pitchFamily="34" charset="0"/>
                        </a:rPr>
                        <a:t>Father</a:t>
                      </a:r>
                    </a:p>
                  </a:txBody>
                  <a:tcPr marL="81815" marR="81815" anchor="ctr"/>
                </a:tc>
                <a:tc>
                  <a:txBody>
                    <a:bodyPr/>
                    <a:lstStyle/>
                    <a:p>
                      <a:pPr marL="119063" indent="0" algn="ctr" defTabSz="914400" rtl="0" eaLnBrk="1" latinLnBrk="0" hangingPunct="1"/>
                      <a:r>
                        <a:rPr lang="en-US" sz="2800" b="0" kern="1200" dirty="0">
                          <a:solidFill>
                            <a:schemeClr val="dk1"/>
                          </a:solidFill>
                          <a:latin typeface="Calibri" panose="020F0502020204030204" pitchFamily="34" charset="0"/>
                          <a:ea typeface="+mn-ea"/>
                          <a:cs typeface="Calibri" panose="020F0502020204030204" pitchFamily="34" charset="0"/>
                        </a:rPr>
                        <a:t>Son</a:t>
                      </a:r>
                    </a:p>
                  </a:txBody>
                  <a:tcPr marL="81815" marR="81815" anchor="ctr"/>
                </a:tc>
                <a:extLst>
                  <a:ext uri="{0D108BD9-81ED-4DB2-BD59-A6C34878D82A}">
                    <a16:rowId xmlns:a16="http://schemas.microsoft.com/office/drawing/2014/main" val="1438223376"/>
                  </a:ext>
                </a:extLst>
              </a:tr>
              <a:tr h="914400">
                <a:tc>
                  <a:txBody>
                    <a:bodyPr/>
                    <a:lstStyle/>
                    <a:p>
                      <a:pPr algn="ctr"/>
                      <a:r>
                        <a:rPr lang="en-US" sz="2800" b="1" dirty="0">
                          <a:latin typeface="Calibri" panose="020F0502020204030204" pitchFamily="34" charset="0"/>
                          <a:cs typeface="Calibri" panose="020F0502020204030204" pitchFamily="34" charset="0"/>
                        </a:rPr>
                        <a:t>Role</a:t>
                      </a:r>
                    </a:p>
                  </a:txBody>
                  <a:tcPr marL="81815" marR="81815" anchor="ctr"/>
                </a:tc>
                <a:tc>
                  <a:txBody>
                    <a:bodyPr/>
                    <a:lstStyle/>
                    <a:p>
                      <a:pPr marL="119063" indent="0" algn="ctr" defTabSz="914400" rtl="0" eaLnBrk="1" latinLnBrk="0" hangingPunct="1"/>
                      <a:r>
                        <a:rPr lang="en-US" sz="2800" b="0" kern="1200" dirty="0">
                          <a:solidFill>
                            <a:schemeClr val="dk1"/>
                          </a:solidFill>
                          <a:latin typeface="Calibri" panose="020F0502020204030204" pitchFamily="34" charset="0"/>
                          <a:ea typeface="+mn-ea"/>
                          <a:cs typeface="Calibri" panose="020F0502020204030204" pitchFamily="34" charset="0"/>
                        </a:rPr>
                        <a:t>Creator</a:t>
                      </a:r>
                    </a:p>
                  </a:txBody>
                  <a:tcPr marL="81815" marR="81815" anchor="ctr"/>
                </a:tc>
                <a:tc>
                  <a:txBody>
                    <a:bodyPr/>
                    <a:lstStyle/>
                    <a:p>
                      <a:pPr marL="119063" indent="0" algn="ctr" defTabSz="914400" rtl="0" eaLnBrk="1" latinLnBrk="0" hangingPunct="1"/>
                      <a:r>
                        <a:rPr lang="en-US" sz="2800" b="0" kern="1200" dirty="0">
                          <a:solidFill>
                            <a:schemeClr val="dk1"/>
                          </a:solidFill>
                          <a:latin typeface="Calibri" panose="020F0502020204030204" pitchFamily="34" charset="0"/>
                          <a:ea typeface="+mn-ea"/>
                          <a:cs typeface="Calibri" panose="020F0502020204030204" pitchFamily="34" charset="0"/>
                        </a:rPr>
                        <a:t>Redeemer</a:t>
                      </a:r>
                    </a:p>
                  </a:txBody>
                  <a:tcPr marL="81815" marR="81815" anchor="ctr"/>
                </a:tc>
                <a:extLst>
                  <a:ext uri="{0D108BD9-81ED-4DB2-BD59-A6C34878D82A}">
                    <a16:rowId xmlns:a16="http://schemas.microsoft.com/office/drawing/2014/main" val="1193739165"/>
                  </a:ext>
                </a:extLst>
              </a:tr>
              <a:tr h="914400">
                <a:tc>
                  <a:txBody>
                    <a:bodyPr/>
                    <a:lstStyle/>
                    <a:p>
                      <a:pPr algn="ctr"/>
                      <a:r>
                        <a:rPr lang="en-US" sz="2800" b="1" dirty="0">
                          <a:latin typeface="Calibri" panose="020F0502020204030204" pitchFamily="34" charset="0"/>
                          <a:cs typeface="Calibri" panose="020F0502020204030204" pitchFamily="34" charset="0"/>
                        </a:rPr>
                        <a:t>Reason for Worship</a:t>
                      </a:r>
                    </a:p>
                  </a:txBody>
                  <a:tcPr marL="81815" marR="81815" anchor="ctr"/>
                </a:tc>
                <a:tc>
                  <a:txBody>
                    <a:bodyPr/>
                    <a:lstStyle/>
                    <a:p>
                      <a:pPr marL="119063" indent="0" algn="ctr" defTabSz="914400" rtl="0" eaLnBrk="1" latinLnBrk="0" hangingPunct="1"/>
                      <a:r>
                        <a:rPr lang="en-US" sz="2800" b="0" kern="1200" dirty="0">
                          <a:solidFill>
                            <a:schemeClr val="dk1"/>
                          </a:solidFill>
                          <a:latin typeface="Calibri" panose="020F0502020204030204" pitchFamily="34" charset="0"/>
                          <a:ea typeface="+mn-ea"/>
                          <a:cs typeface="Calibri" panose="020F0502020204030204" pitchFamily="34" charset="0"/>
                        </a:rPr>
                        <a:t>Role in Creation (4:11)</a:t>
                      </a:r>
                    </a:p>
                  </a:txBody>
                  <a:tcPr marL="81815" marR="81815" anchor="ctr"/>
                </a:tc>
                <a:tc>
                  <a:txBody>
                    <a:bodyPr/>
                    <a:lstStyle/>
                    <a:p>
                      <a:pPr marL="119063" indent="0" algn="ctr" defTabSz="914400" rtl="0" eaLnBrk="1" latinLnBrk="0" hangingPunct="1"/>
                      <a:r>
                        <a:rPr lang="en-US" sz="2800" b="0" kern="1200" dirty="0">
                          <a:solidFill>
                            <a:schemeClr val="dk1"/>
                          </a:solidFill>
                          <a:latin typeface="Calibri" panose="020F0502020204030204" pitchFamily="34" charset="0"/>
                          <a:ea typeface="+mn-ea"/>
                          <a:cs typeface="Calibri" panose="020F0502020204030204" pitchFamily="34" charset="0"/>
                        </a:rPr>
                        <a:t>Role in Redemption (5:9, 12)</a:t>
                      </a:r>
                    </a:p>
                  </a:txBody>
                  <a:tcPr marL="81815" marR="81815" anchor="ctr"/>
                </a:tc>
                <a:extLst>
                  <a:ext uri="{0D108BD9-81ED-4DB2-BD59-A6C34878D82A}">
                    <a16:rowId xmlns:a16="http://schemas.microsoft.com/office/drawing/2014/main" val="3736021166"/>
                  </a:ext>
                </a:extLst>
              </a:tr>
            </a:tbl>
          </a:graphicData>
        </a:graphic>
      </p:graphicFrame>
    </p:spTree>
    <p:extLst>
      <p:ext uri="{BB962C8B-B14F-4D97-AF65-F5344CB8AC3E}">
        <p14:creationId xmlns:p14="http://schemas.microsoft.com/office/powerpoint/2010/main" val="523376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831544"/>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John 5:4-5</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whatever 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born of God overcomes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world; and this is the victory that has overcome the world—our faith.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is the one who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overcomes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world, but he who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Jesus is the Son of God?”</a:t>
            </a:r>
          </a:p>
        </p:txBody>
      </p:sp>
      <p:pic>
        <p:nvPicPr>
          <p:cNvPr id="3" name="Picture 2">
            <a:extLst>
              <a:ext uri="{FF2B5EF4-FFF2-40B4-BE49-F238E27FC236}">
                <a16:creationId xmlns:a16="http://schemas.microsoft.com/office/drawing/2014/main" id="{BB940E1E-1CB7-4BBD-9EA4-606D32C21C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9877" y="2819400"/>
            <a:ext cx="1884247" cy="2011680"/>
          </a:xfrm>
          <a:prstGeom prst="rect">
            <a:avLst/>
          </a:prstGeom>
        </p:spPr>
      </p:pic>
    </p:spTree>
    <p:extLst>
      <p:ext uri="{BB962C8B-B14F-4D97-AF65-F5344CB8AC3E}">
        <p14:creationId xmlns:p14="http://schemas.microsoft.com/office/powerpoint/2010/main" val="1320697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4273638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7A0B77-FEA5-49C8-B412-B0CDF57B07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14300" y="0"/>
            <a:ext cx="8915400" cy="2277547"/>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8:37</a:t>
            </a:r>
          </a:p>
          <a:p>
            <a:pPr algn="just" eaLnBrk="1" fontAlgn="auto" hangingPunct="1">
              <a:spcBef>
                <a:spcPts val="0"/>
              </a:spcBef>
              <a:spcAft>
                <a:spcPts val="0"/>
              </a:spcAft>
              <a:defRPr/>
            </a:pPr>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in all these things we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overwhelmingly conquer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hypernikaō</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present tense]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Him who loved us.”</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2335E7CF-0C59-40A4-BFA7-3DC1DC5180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2613" y="2514600"/>
            <a:ext cx="3038775" cy="2286000"/>
          </a:xfrm>
          <a:prstGeom prst="rect">
            <a:avLst/>
          </a:prstGeom>
        </p:spPr>
      </p:pic>
    </p:spTree>
    <p:extLst>
      <p:ext uri="{BB962C8B-B14F-4D97-AF65-F5344CB8AC3E}">
        <p14:creationId xmlns:p14="http://schemas.microsoft.com/office/powerpoint/2010/main" val="4149858598"/>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dirty="0">
                <a:effectLst>
                  <a:outerShdw blurRad="38100" dist="38100" dir="2700000" algn="tl">
                    <a:srgbClr val="000000">
                      <a:alpha val="43137"/>
                    </a:srgbClr>
                  </a:outerShdw>
                </a:effectLst>
                <a:cs typeface="Calibri" panose="020F0502020204030204" pitchFamily="34" charset="0"/>
              </a:rPr>
              <a:t>The Coming Spiritual Awakening</a:t>
            </a:r>
            <a:br>
              <a:rPr lang="en-US" sz="40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7:1-17)</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81709" y="1600200"/>
            <a:ext cx="6804891" cy="4800599"/>
          </a:xfrm>
        </p:spPr>
        <p:txBody>
          <a:bodyPr/>
          <a:lstStyle/>
          <a:p>
            <a:pPr marL="571500" indent="-571500" eaLnBrk="1" hangingPunct="1">
              <a:spcBef>
                <a:spcPts val="0"/>
              </a:spcBef>
              <a:spcAft>
                <a:spcPts val="9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The Instruments (7:1-8)</a:t>
            </a:r>
          </a:p>
          <a:p>
            <a:pPr marL="971550" lvl="1" indent="-514350" eaLnBrk="1" hangingPunct="1">
              <a:spcBef>
                <a:spcPts val="0"/>
              </a:spcBef>
              <a:spcAft>
                <a:spcPts val="900"/>
              </a:spcAft>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Their sealing (7:1-3)</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Their number (7:4)</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Their lineage (7:5-8)</a:t>
            </a:r>
          </a:p>
          <a:p>
            <a:pPr marL="571500" indent="-571500" eaLnBrk="1" hangingPunct="1">
              <a:spcBef>
                <a:spcPts val="0"/>
              </a:spcBef>
              <a:spcAft>
                <a:spcPts val="900"/>
              </a:spcAft>
              <a:buSzPct val="100000"/>
              <a:buFont typeface="+mj-lt"/>
              <a:buAutoNum type="romanUcPeriod"/>
              <a:defRPr/>
            </a:pPr>
            <a:r>
              <a:rPr lang="en-US" sz="2800" b="1" dirty="0">
                <a:solidFill>
                  <a:srgbClr val="FFFFCC"/>
                </a:solidFill>
                <a:effectLst>
                  <a:outerShdw blurRad="38100" dist="38100" dir="2700000" algn="tl">
                    <a:srgbClr val="000000">
                      <a:alpha val="43137"/>
                    </a:srgbClr>
                  </a:outerShdw>
                </a:effectLst>
                <a:cs typeface="Calibri" panose="020F0502020204030204" pitchFamily="34" charset="0"/>
              </a:rPr>
              <a:t>The Awakening (7:9-17)</a:t>
            </a:r>
          </a:p>
          <a:p>
            <a:pPr marL="914400" lvl="1" indent="-457200" eaLnBrk="1" hangingPunct="1">
              <a:spcBef>
                <a:spcPts val="0"/>
              </a:spcBef>
              <a:spcAft>
                <a:spcPts val="9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quantity (7:9)</a:t>
            </a:r>
          </a:p>
          <a:p>
            <a:pPr marL="971550" lvl="1" indent="-514350" eaLnBrk="1" hangingPunct="1">
              <a:spcBef>
                <a:spcPts val="0"/>
              </a:spcBef>
              <a:spcAft>
                <a:spcPts val="900"/>
              </a:spcAft>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Salvation’s praises (7:10-12)</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timing (7:13-14)</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provisions (7:15-17)</a:t>
            </a:r>
          </a:p>
          <a:p>
            <a:pPr marL="0" indent="0" eaLnBrk="1" hangingPunct="1">
              <a:spcBef>
                <a:spcPts val="0"/>
              </a:spcBef>
              <a:spcAft>
                <a:spcPts val="1800"/>
              </a:spcAft>
              <a:buSzPct val="100000"/>
              <a:buNone/>
              <a:defRPr/>
            </a:pPr>
            <a:endParaRPr lang="en-US" dirty="0">
              <a:effectLst>
                <a:outerShdw blurRad="38100" dist="38100" dir="2700000" algn="tl">
                  <a:srgbClr val="000000">
                    <a:alpha val="43137"/>
                  </a:srgbClr>
                </a:outerShdw>
              </a:effectLst>
              <a:cs typeface="Calibri" panose="020F0502020204030204" pitchFamily="34" charset="0"/>
            </a:endParaRPr>
          </a:p>
        </p:txBody>
      </p:sp>
      <p:pic>
        <p:nvPicPr>
          <p:cNvPr id="1026" name="Picture 2" descr="Image result for 144 000 scripture">
            <a:extLst>
              <a:ext uri="{FF2B5EF4-FFF2-40B4-BE49-F238E27FC236}">
                <a16:creationId xmlns:a16="http://schemas.microsoft.com/office/drawing/2014/main" id="{5F24AB3E-F7EF-4222-9744-CED9C258FF0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59428" y="1981200"/>
            <a:ext cx="3254344"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76132"/>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dirty="0">
                <a:effectLst>
                  <a:outerShdw blurRad="38100" dist="38100" dir="2700000" algn="tl">
                    <a:srgbClr val="000000">
                      <a:alpha val="43137"/>
                    </a:srgbClr>
                  </a:outerShdw>
                </a:effectLst>
                <a:cs typeface="Calibri" panose="020F0502020204030204" pitchFamily="34" charset="0"/>
              </a:rPr>
              <a:t>B. Salvation’s Praises</a:t>
            </a:r>
            <a:br>
              <a:rPr lang="en-US" sz="40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7:10-12)</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95300" y="1600201"/>
            <a:ext cx="8153400" cy="1371600"/>
          </a:xfrm>
        </p:spPr>
        <p:txBody>
          <a:bodyPr/>
          <a:lstStyle/>
          <a:p>
            <a:pPr marL="461963" indent="-461963"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By Gentiles (7:10)</a:t>
            </a:r>
          </a:p>
          <a:p>
            <a:pPr marL="461963" indent="-461963"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By angels, elders, 4 living creatures (7:11-12)</a:t>
            </a:r>
          </a:p>
        </p:txBody>
      </p:sp>
      <p:pic>
        <p:nvPicPr>
          <p:cNvPr id="1026" name="Picture 2" descr="Image result for 144 000 scripture">
            <a:extLst>
              <a:ext uri="{FF2B5EF4-FFF2-40B4-BE49-F238E27FC236}">
                <a16:creationId xmlns:a16="http://schemas.microsoft.com/office/drawing/2014/main" id="{5F24AB3E-F7EF-4222-9744-CED9C258FF0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39733" y="3523592"/>
            <a:ext cx="3864534"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255212"/>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dirty="0">
                <a:effectLst>
                  <a:outerShdw blurRad="38100" dist="38100" dir="2700000" algn="tl">
                    <a:srgbClr val="000000">
                      <a:alpha val="43137"/>
                    </a:srgbClr>
                  </a:outerShdw>
                </a:effectLst>
                <a:cs typeface="Calibri" panose="020F0502020204030204" pitchFamily="34" charset="0"/>
              </a:rPr>
              <a:t>B. Salvation’s Praises</a:t>
            </a:r>
            <a:br>
              <a:rPr lang="en-US" sz="40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7:10-12)</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95300" y="1600201"/>
            <a:ext cx="8153400" cy="1371600"/>
          </a:xfrm>
        </p:spPr>
        <p:txBody>
          <a:bodyPr/>
          <a:lstStyle/>
          <a:p>
            <a:pPr marL="461963" indent="-461963"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By Gentiles (7:10)</a:t>
            </a:r>
          </a:p>
          <a:p>
            <a:pPr marL="461963" indent="-461963"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By angels, elders, 4 living creatures (7:11-12)</a:t>
            </a:r>
          </a:p>
        </p:txBody>
      </p:sp>
      <p:pic>
        <p:nvPicPr>
          <p:cNvPr id="1026" name="Picture 2" descr="Image result for 144 000 scripture">
            <a:extLst>
              <a:ext uri="{FF2B5EF4-FFF2-40B4-BE49-F238E27FC236}">
                <a16:creationId xmlns:a16="http://schemas.microsoft.com/office/drawing/2014/main" id="{5F24AB3E-F7EF-4222-9744-CED9C258FF0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39733" y="3523592"/>
            <a:ext cx="3864534"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77222"/>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40093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11:15</a:t>
            </a:r>
          </a:p>
          <a:p>
            <a:pPr algn="just"/>
            <a:r>
              <a:rPr lang="en-US" altLang="en-US" sz="3400" kern="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seventh angel sounded; and there were loud voices in heaven, saying,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the world has become the kingdom of our Lord and of His Christ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will reign forever and ever.’”</a:t>
            </a:r>
          </a:p>
        </p:txBody>
      </p:sp>
      <p:pic>
        <p:nvPicPr>
          <p:cNvPr id="6" name="Picture 5">
            <a:extLst>
              <a:ext uri="{FF2B5EF4-FFF2-40B4-BE49-F238E27FC236}">
                <a16:creationId xmlns:a16="http://schemas.microsoft.com/office/drawing/2014/main" id="{ECDA44F2-033B-4A28-A10E-8D044393D4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2971800"/>
            <a:ext cx="2461193" cy="1828800"/>
          </a:xfrm>
          <a:prstGeom prst="rect">
            <a:avLst/>
          </a:prstGeom>
        </p:spPr>
      </p:pic>
    </p:spTree>
    <p:extLst>
      <p:ext uri="{BB962C8B-B14F-4D97-AF65-F5344CB8AC3E}">
        <p14:creationId xmlns:p14="http://schemas.microsoft.com/office/powerpoint/2010/main" val="2463136760"/>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dirty="0">
                <a:effectLst>
                  <a:outerShdw blurRad="38100" dist="38100" dir="2700000" algn="tl">
                    <a:srgbClr val="000000">
                      <a:alpha val="43137"/>
                    </a:srgbClr>
                  </a:outerShdw>
                </a:effectLst>
                <a:cs typeface="Calibri" panose="020F0502020204030204" pitchFamily="34" charset="0"/>
              </a:rPr>
              <a:t>B. Salvation’s Praises</a:t>
            </a:r>
            <a:br>
              <a:rPr lang="en-US" sz="40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7:10-12)</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95300" y="1600201"/>
            <a:ext cx="8267700" cy="1371600"/>
          </a:xfrm>
        </p:spPr>
        <p:txBody>
          <a:bodyPr/>
          <a:lstStyle/>
          <a:p>
            <a:pPr marL="461963" indent="-461963"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By Gentiles (7:10)</a:t>
            </a:r>
          </a:p>
          <a:p>
            <a:pPr marL="461963" indent="-461963"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By angels, elders, 4 living creatures (7:11-12)</a:t>
            </a:r>
          </a:p>
        </p:txBody>
      </p:sp>
      <p:pic>
        <p:nvPicPr>
          <p:cNvPr id="1026" name="Picture 2" descr="Image result for 144 000 scripture">
            <a:extLst>
              <a:ext uri="{FF2B5EF4-FFF2-40B4-BE49-F238E27FC236}">
                <a16:creationId xmlns:a16="http://schemas.microsoft.com/office/drawing/2014/main" id="{5F24AB3E-F7EF-4222-9744-CED9C258FF0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39733" y="3523592"/>
            <a:ext cx="3864534"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667227"/>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1. Twenty-Four Elders</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4:4)</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457200" y="1600200"/>
            <a:ext cx="6629400" cy="4953000"/>
          </a:xfrm>
        </p:spPr>
        <p:txBody>
          <a:bodyPr/>
          <a:lstStyle/>
          <a:p>
            <a:pPr marL="457200" indent="-457200" eaLnBrk="1" hangingPunct="1">
              <a:spcBef>
                <a:spcPts val="0"/>
              </a:spcBef>
              <a:spcAft>
                <a:spcPts val="1800"/>
              </a:spcAft>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Church</a:t>
            </a:r>
          </a:p>
          <a:p>
            <a:pPr marL="914400" lvl="1" indent="-457200" eaLnBrk="1" hangingPunct="1">
              <a:spcBef>
                <a:spcPts val="0"/>
              </a:spcBef>
              <a:spcAft>
                <a:spcPts val="18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Crowned (2:10)</a:t>
            </a:r>
          </a:p>
          <a:p>
            <a:pPr marL="914400" lvl="1" indent="-457200" eaLnBrk="1" hangingPunct="1">
              <a:spcBef>
                <a:spcPts val="0"/>
              </a:spcBef>
              <a:spcAft>
                <a:spcPts val="18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Clothed in White (3:5)</a:t>
            </a:r>
          </a:p>
          <a:p>
            <a:pPr marL="914400" lvl="1" indent="-457200" eaLnBrk="1" hangingPunct="1">
              <a:spcBef>
                <a:spcPts val="0"/>
              </a:spcBef>
              <a:spcAft>
                <a:spcPts val="18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Redeemed (5:8-10)</a:t>
            </a:r>
          </a:p>
          <a:p>
            <a:pPr marL="914400" lvl="1" indent="-457200" eaLnBrk="1" hangingPunct="1">
              <a:spcBef>
                <a:spcPts val="0"/>
              </a:spcBef>
              <a:spcAft>
                <a:spcPts val="18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Enthroned (3:21)</a:t>
            </a:r>
          </a:p>
          <a:p>
            <a:pPr marL="914400" lvl="1" indent="-457200" eaLnBrk="1" hangingPunct="1">
              <a:spcBef>
                <a:spcPts val="0"/>
              </a:spcBef>
              <a:spcAft>
                <a:spcPts val="18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Elders (1 Tim. 3:1-7)</a:t>
            </a:r>
          </a:p>
          <a:p>
            <a:pPr marL="914400" lvl="1" indent="-457200" eaLnBrk="1" hangingPunct="1">
              <a:spcBef>
                <a:spcPts val="0"/>
              </a:spcBef>
              <a:spcAft>
                <a:spcPts val="18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Kingdom of Priests (Rev. 1:6)</a:t>
            </a:r>
          </a:p>
          <a:p>
            <a:pPr marL="914400" lvl="1" indent="-457200" eaLnBrk="1" hangingPunct="1">
              <a:spcBef>
                <a:spcPts val="0"/>
              </a:spcBef>
              <a:spcAft>
                <a:spcPts val="1800"/>
              </a:spcAft>
              <a:buSzPct val="100000"/>
              <a:buAutoNum type="arabicPeriod"/>
              <a:defRPr/>
            </a:pPr>
            <a:r>
              <a:rPr lang="en-US" sz="2800" dirty="0">
                <a:effectLst>
                  <a:outerShdw blurRad="38100" dist="38100" dir="2700000" algn="tl">
                    <a:srgbClr val="000000">
                      <a:alpha val="43137"/>
                    </a:srgbClr>
                  </a:outerShdw>
                </a:effectLst>
                <a:cs typeface="Calibri" panose="020F0502020204030204" pitchFamily="34" charset="0"/>
              </a:rPr>
              <a:t>Twenty-four (Rev. 1:6)</a:t>
            </a:r>
          </a:p>
        </p:txBody>
      </p:sp>
      <p:pic>
        <p:nvPicPr>
          <p:cNvPr id="5" name="Picture 4">
            <a:extLst>
              <a:ext uri="{FF2B5EF4-FFF2-40B4-BE49-F238E27FC236}">
                <a16:creationId xmlns:a16="http://schemas.microsoft.com/office/drawing/2014/main" id="{4813355A-A201-4CF1-9852-5FA55F792D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25262" y="1714500"/>
            <a:ext cx="3322676" cy="3429000"/>
          </a:xfrm>
          <a:prstGeom prst="rect">
            <a:avLst/>
          </a:prstGeom>
        </p:spPr>
      </p:pic>
    </p:spTree>
    <p:extLst>
      <p:ext uri="{BB962C8B-B14F-4D97-AF65-F5344CB8AC3E}">
        <p14:creationId xmlns:p14="http://schemas.microsoft.com/office/powerpoint/2010/main" val="67094972"/>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dirty="0">
                <a:effectLst>
                  <a:outerShdw blurRad="38100" dist="38100" dir="2700000" algn="tl">
                    <a:srgbClr val="000000">
                      <a:alpha val="43137"/>
                    </a:srgbClr>
                  </a:outerShdw>
                </a:effectLst>
                <a:cs typeface="Calibri" panose="020F0502020204030204" pitchFamily="34" charset="0"/>
              </a:rPr>
              <a:t>The Coming Spiritual Awakening</a:t>
            </a:r>
            <a:br>
              <a:rPr lang="en-US" sz="40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7:1-17)</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81709" y="1600200"/>
            <a:ext cx="6804891" cy="4800599"/>
          </a:xfrm>
        </p:spPr>
        <p:txBody>
          <a:bodyPr/>
          <a:lstStyle/>
          <a:p>
            <a:pPr marL="571500" indent="-571500" eaLnBrk="1" hangingPunct="1">
              <a:spcBef>
                <a:spcPts val="0"/>
              </a:spcBef>
              <a:spcAft>
                <a:spcPts val="9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The Instruments (7:1-8)</a:t>
            </a:r>
          </a:p>
          <a:p>
            <a:pPr marL="971550" lvl="1" indent="-514350" eaLnBrk="1" hangingPunct="1">
              <a:spcBef>
                <a:spcPts val="0"/>
              </a:spcBef>
              <a:spcAft>
                <a:spcPts val="900"/>
              </a:spcAft>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Their sealing (7:1-3)</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Their number (7:4)</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Their lineage (7:5-8)</a:t>
            </a:r>
          </a:p>
          <a:p>
            <a:pPr marL="571500" indent="-571500" eaLnBrk="1" hangingPunct="1">
              <a:spcBef>
                <a:spcPts val="0"/>
              </a:spcBef>
              <a:spcAft>
                <a:spcPts val="900"/>
              </a:spcAft>
              <a:buSzPct val="100000"/>
              <a:buFont typeface="+mj-lt"/>
              <a:buAutoNum type="romanUcPeriod"/>
              <a:defRPr/>
            </a:pPr>
            <a:r>
              <a:rPr lang="en-US" sz="2800" b="1" dirty="0">
                <a:solidFill>
                  <a:srgbClr val="FFFFCC"/>
                </a:solidFill>
                <a:effectLst>
                  <a:outerShdw blurRad="38100" dist="38100" dir="2700000" algn="tl">
                    <a:srgbClr val="000000">
                      <a:alpha val="43137"/>
                    </a:srgbClr>
                  </a:outerShdw>
                </a:effectLst>
                <a:cs typeface="Calibri" panose="020F0502020204030204" pitchFamily="34" charset="0"/>
              </a:rPr>
              <a:t>The Awakening (7:9-17)</a:t>
            </a:r>
          </a:p>
          <a:p>
            <a:pPr marL="914400" lvl="1" indent="-457200" eaLnBrk="1" hangingPunct="1">
              <a:spcBef>
                <a:spcPts val="0"/>
              </a:spcBef>
              <a:spcAft>
                <a:spcPts val="9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quantity (7:9)</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praises (7:10-12)</a:t>
            </a:r>
          </a:p>
          <a:p>
            <a:pPr marL="971550" lvl="1" indent="-514350" eaLnBrk="1" hangingPunct="1">
              <a:spcBef>
                <a:spcPts val="0"/>
              </a:spcBef>
              <a:spcAft>
                <a:spcPts val="900"/>
              </a:spcAft>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Salvation’s timing (7:13-14)</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provisions (7:15-17)</a:t>
            </a:r>
          </a:p>
          <a:p>
            <a:pPr marL="0" indent="0" eaLnBrk="1" hangingPunct="1">
              <a:spcBef>
                <a:spcPts val="0"/>
              </a:spcBef>
              <a:spcAft>
                <a:spcPts val="1800"/>
              </a:spcAft>
              <a:buSzPct val="100000"/>
              <a:buNone/>
              <a:defRPr/>
            </a:pPr>
            <a:endParaRPr lang="en-US" dirty="0">
              <a:effectLst>
                <a:outerShdw blurRad="38100" dist="38100" dir="2700000" algn="tl">
                  <a:srgbClr val="000000">
                    <a:alpha val="43137"/>
                  </a:srgbClr>
                </a:outerShdw>
              </a:effectLst>
              <a:cs typeface="Calibri" panose="020F0502020204030204" pitchFamily="34" charset="0"/>
            </a:endParaRPr>
          </a:p>
        </p:txBody>
      </p:sp>
      <p:pic>
        <p:nvPicPr>
          <p:cNvPr id="1026" name="Picture 2" descr="Image result for 144 000 scripture">
            <a:extLst>
              <a:ext uri="{FF2B5EF4-FFF2-40B4-BE49-F238E27FC236}">
                <a16:creationId xmlns:a16="http://schemas.microsoft.com/office/drawing/2014/main" id="{5F24AB3E-F7EF-4222-9744-CED9C258FF0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59428" y="1981200"/>
            <a:ext cx="3254344"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813185"/>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dirty="0">
                <a:effectLst>
                  <a:outerShdw blurRad="38100" dist="38100" dir="2700000" algn="tl">
                    <a:srgbClr val="000000">
                      <a:alpha val="43137"/>
                    </a:srgbClr>
                  </a:outerShdw>
                </a:effectLst>
                <a:cs typeface="Calibri" panose="020F0502020204030204" pitchFamily="34" charset="0"/>
              </a:rPr>
              <a:t>C. Salvation’s Timing</a:t>
            </a:r>
            <a:br>
              <a:rPr lang="en-US" sz="40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7:13-14)</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857500" y="1600201"/>
            <a:ext cx="3429000" cy="1524000"/>
          </a:xfrm>
        </p:spPr>
        <p:txBody>
          <a:bodyPr/>
          <a:lstStyle/>
          <a:p>
            <a:pPr marL="461963" indent="-461963"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Question (7:13)</a:t>
            </a:r>
          </a:p>
          <a:p>
            <a:pPr marL="461963" indent="-461963"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Answer (7:14)</a:t>
            </a:r>
          </a:p>
          <a:p>
            <a:pPr marL="0" indent="0" eaLnBrk="1" hangingPunct="1">
              <a:spcBef>
                <a:spcPts val="0"/>
              </a:spcBef>
              <a:spcAft>
                <a:spcPts val="1800"/>
              </a:spcAft>
              <a:buSzPct val="100000"/>
              <a:buNone/>
              <a:defRPr/>
            </a:pPr>
            <a:endParaRPr lang="en-US" dirty="0">
              <a:effectLst>
                <a:outerShdw blurRad="38100" dist="38100" dir="2700000" algn="tl">
                  <a:srgbClr val="000000">
                    <a:alpha val="43137"/>
                  </a:srgbClr>
                </a:outerShdw>
              </a:effectLst>
              <a:cs typeface="Calibri" panose="020F0502020204030204" pitchFamily="34" charset="0"/>
            </a:endParaRPr>
          </a:p>
        </p:txBody>
      </p:sp>
      <p:pic>
        <p:nvPicPr>
          <p:cNvPr id="6" name="Picture 2" descr="Image result for 144 000 scripture">
            <a:extLst>
              <a:ext uri="{FF2B5EF4-FFF2-40B4-BE49-F238E27FC236}">
                <a16:creationId xmlns:a16="http://schemas.microsoft.com/office/drawing/2014/main" id="{4457181E-E3C1-4D9C-B34E-70FC1C500F3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41432" y="3886200"/>
            <a:ext cx="3661137"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125306"/>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dirty="0">
                <a:effectLst>
                  <a:outerShdw blurRad="38100" dist="38100" dir="2700000" algn="tl">
                    <a:srgbClr val="000000">
                      <a:alpha val="43137"/>
                    </a:srgbClr>
                  </a:outerShdw>
                </a:effectLst>
                <a:cs typeface="Calibri" panose="020F0502020204030204" pitchFamily="34" charset="0"/>
              </a:rPr>
              <a:t>C. Salvation’s Timing</a:t>
            </a:r>
            <a:br>
              <a:rPr lang="en-US" sz="40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7:13-14)</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857500" y="1600201"/>
            <a:ext cx="3429000" cy="1524000"/>
          </a:xfrm>
        </p:spPr>
        <p:txBody>
          <a:bodyPr/>
          <a:lstStyle/>
          <a:p>
            <a:pPr marL="461963" indent="-461963"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Question (7:13)</a:t>
            </a:r>
          </a:p>
          <a:p>
            <a:pPr marL="461963" indent="-461963"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Answer (7:14)</a:t>
            </a:r>
          </a:p>
          <a:p>
            <a:pPr marL="0" indent="0" eaLnBrk="1" hangingPunct="1">
              <a:spcBef>
                <a:spcPts val="0"/>
              </a:spcBef>
              <a:spcAft>
                <a:spcPts val="1800"/>
              </a:spcAft>
              <a:buSzPct val="100000"/>
              <a:buNone/>
              <a:defRPr/>
            </a:pPr>
            <a:endParaRPr lang="en-US" dirty="0">
              <a:effectLst>
                <a:outerShdw blurRad="38100" dist="38100" dir="2700000" algn="tl">
                  <a:srgbClr val="000000">
                    <a:alpha val="43137"/>
                  </a:srgbClr>
                </a:outerShdw>
              </a:effectLst>
              <a:cs typeface="Calibri" panose="020F0502020204030204" pitchFamily="34" charset="0"/>
            </a:endParaRPr>
          </a:p>
        </p:txBody>
      </p:sp>
      <p:pic>
        <p:nvPicPr>
          <p:cNvPr id="6" name="Picture 2" descr="Image result for 144 000 scripture">
            <a:extLst>
              <a:ext uri="{FF2B5EF4-FFF2-40B4-BE49-F238E27FC236}">
                <a16:creationId xmlns:a16="http://schemas.microsoft.com/office/drawing/2014/main" id="{D79AE77D-0F29-4B83-9697-5C0579C0F9B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41432" y="3886200"/>
            <a:ext cx="3661137"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96305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hrist among the seven lampstands">
            <a:extLst>
              <a:ext uri="{FF2B5EF4-FFF2-40B4-BE49-F238E27FC236}">
                <a16:creationId xmlns:a16="http://schemas.microsoft.com/office/drawing/2014/main" id="{81543E2E-3294-4C3C-88A7-581DCB319C8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81200" y="152400"/>
            <a:ext cx="5181600" cy="6422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94567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dirty="0">
                <a:effectLst>
                  <a:outerShdw blurRad="38100" dist="38100" dir="2700000" algn="tl">
                    <a:srgbClr val="000000">
                      <a:alpha val="43137"/>
                    </a:srgbClr>
                  </a:outerShdw>
                </a:effectLst>
                <a:cs typeface="Calibri" panose="020F0502020204030204" pitchFamily="34" charset="0"/>
              </a:rPr>
              <a:t>C. Salvation’s Timing</a:t>
            </a:r>
            <a:br>
              <a:rPr lang="en-US" sz="40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7:13-14)</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857500" y="1600201"/>
            <a:ext cx="3429000" cy="1524000"/>
          </a:xfrm>
        </p:spPr>
        <p:txBody>
          <a:bodyPr/>
          <a:lstStyle/>
          <a:p>
            <a:pPr marL="461963" indent="-461963"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Question (7:13)</a:t>
            </a:r>
          </a:p>
          <a:p>
            <a:pPr marL="461963" indent="-461963"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Answer (7:14)</a:t>
            </a:r>
          </a:p>
          <a:p>
            <a:pPr marL="0" indent="0" eaLnBrk="1" hangingPunct="1">
              <a:spcBef>
                <a:spcPts val="0"/>
              </a:spcBef>
              <a:spcAft>
                <a:spcPts val="1800"/>
              </a:spcAft>
              <a:buSzPct val="100000"/>
              <a:buNone/>
              <a:defRPr/>
            </a:pPr>
            <a:endParaRPr lang="en-US" dirty="0">
              <a:effectLst>
                <a:outerShdw blurRad="38100" dist="38100" dir="2700000" algn="tl">
                  <a:srgbClr val="000000">
                    <a:alpha val="43137"/>
                  </a:srgbClr>
                </a:outerShdw>
              </a:effectLst>
              <a:cs typeface="Calibri" panose="020F0502020204030204" pitchFamily="34" charset="0"/>
            </a:endParaRPr>
          </a:p>
        </p:txBody>
      </p:sp>
      <p:pic>
        <p:nvPicPr>
          <p:cNvPr id="6" name="Picture 2" descr="Image result for 144 000 scripture">
            <a:extLst>
              <a:ext uri="{FF2B5EF4-FFF2-40B4-BE49-F238E27FC236}">
                <a16:creationId xmlns:a16="http://schemas.microsoft.com/office/drawing/2014/main" id="{5DA46345-C1B7-46E1-804A-D8884A4D19E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41432" y="3886200"/>
            <a:ext cx="3661137"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669576"/>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7160" y="190500"/>
            <a:ext cx="8869680" cy="6477000"/>
          </a:xfrm>
          <a:prstGeom prst="rect">
            <a:avLst/>
          </a:prstGeom>
          <a:ln w="28575">
            <a:solidFill>
              <a:srgbClr val="FFFFCC"/>
            </a:solidFill>
          </a:ln>
        </p:spPr>
      </p:pic>
    </p:spTree>
    <p:extLst>
      <p:ext uri="{BB962C8B-B14F-4D97-AF65-F5344CB8AC3E}">
        <p14:creationId xmlns:p14="http://schemas.microsoft.com/office/powerpoint/2010/main" val="3028087145"/>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587139930"/>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dirty="0">
                <a:effectLst>
                  <a:outerShdw blurRad="38100" dist="38100" dir="2700000" algn="tl">
                    <a:srgbClr val="000000">
                      <a:alpha val="43137"/>
                    </a:srgbClr>
                  </a:outerShdw>
                </a:effectLst>
                <a:cs typeface="Calibri" panose="020F0502020204030204" pitchFamily="34" charset="0"/>
              </a:rPr>
              <a:t>The Coming Spiritual Awakening</a:t>
            </a:r>
            <a:br>
              <a:rPr lang="en-US" sz="40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7:1-17)</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81709" y="1600200"/>
            <a:ext cx="6804891" cy="4800599"/>
          </a:xfrm>
        </p:spPr>
        <p:txBody>
          <a:bodyPr/>
          <a:lstStyle/>
          <a:p>
            <a:pPr marL="571500" indent="-571500" eaLnBrk="1" hangingPunct="1">
              <a:spcBef>
                <a:spcPts val="0"/>
              </a:spcBef>
              <a:spcAft>
                <a:spcPts val="9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The Instruments (7:1-8)</a:t>
            </a:r>
          </a:p>
          <a:p>
            <a:pPr marL="971550" lvl="1" indent="-514350" eaLnBrk="1" hangingPunct="1">
              <a:spcBef>
                <a:spcPts val="0"/>
              </a:spcBef>
              <a:spcAft>
                <a:spcPts val="900"/>
              </a:spcAft>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Their sealing (7:1-3)</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Their number (7:4)</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Their lineage (7:5-8)</a:t>
            </a:r>
          </a:p>
          <a:p>
            <a:pPr marL="571500" indent="-571500" eaLnBrk="1" hangingPunct="1">
              <a:spcBef>
                <a:spcPts val="0"/>
              </a:spcBef>
              <a:spcAft>
                <a:spcPts val="900"/>
              </a:spcAft>
              <a:buSzPct val="100000"/>
              <a:buFont typeface="+mj-lt"/>
              <a:buAutoNum type="romanUcPeriod"/>
              <a:defRPr/>
            </a:pPr>
            <a:r>
              <a:rPr lang="en-US" sz="2800" b="1" dirty="0">
                <a:solidFill>
                  <a:srgbClr val="FFFFCC"/>
                </a:solidFill>
                <a:effectLst>
                  <a:outerShdw blurRad="38100" dist="38100" dir="2700000" algn="tl">
                    <a:srgbClr val="000000">
                      <a:alpha val="43137"/>
                    </a:srgbClr>
                  </a:outerShdw>
                </a:effectLst>
                <a:cs typeface="Calibri" panose="020F0502020204030204" pitchFamily="34" charset="0"/>
              </a:rPr>
              <a:t>The Awakening (7:9-17)</a:t>
            </a:r>
          </a:p>
          <a:p>
            <a:pPr marL="914400" lvl="1" indent="-457200" eaLnBrk="1" hangingPunct="1">
              <a:spcBef>
                <a:spcPts val="0"/>
              </a:spcBef>
              <a:spcAft>
                <a:spcPts val="9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quantity (7:9)</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praises (7:10-12)</a:t>
            </a:r>
          </a:p>
          <a:p>
            <a:pPr marL="914400" lvl="1" indent="-457200" eaLnBrk="1" hangingPunct="1">
              <a:spcBef>
                <a:spcPts val="0"/>
              </a:spcBef>
              <a:spcAft>
                <a:spcPts val="900"/>
              </a:spcAft>
              <a:buSzPct val="100000"/>
              <a:buFont typeface="Wingdings" panose="05000000000000000000" pitchFamily="2" charset="2"/>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timing (7:13-14)</a:t>
            </a:r>
          </a:p>
          <a:p>
            <a:pPr marL="971550" lvl="1" indent="-514350" eaLnBrk="1" hangingPunct="1">
              <a:spcBef>
                <a:spcPts val="0"/>
              </a:spcBef>
              <a:spcAft>
                <a:spcPts val="900"/>
              </a:spcAft>
              <a:buSzPct val="100000"/>
              <a:buFont typeface="+mj-lt"/>
              <a:buAutoNum type="alpha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Salvation’s provisions (7:15-17)</a:t>
            </a:r>
          </a:p>
          <a:p>
            <a:pPr marL="0" indent="0" eaLnBrk="1" hangingPunct="1">
              <a:spcBef>
                <a:spcPts val="0"/>
              </a:spcBef>
              <a:spcAft>
                <a:spcPts val="1800"/>
              </a:spcAft>
              <a:buSzPct val="100000"/>
              <a:buNone/>
              <a:defRPr/>
            </a:pPr>
            <a:endParaRPr lang="en-US" dirty="0">
              <a:effectLst>
                <a:outerShdw blurRad="38100" dist="38100" dir="2700000" algn="tl">
                  <a:srgbClr val="000000">
                    <a:alpha val="43137"/>
                  </a:srgbClr>
                </a:outerShdw>
              </a:effectLst>
              <a:cs typeface="Calibri" panose="020F0502020204030204" pitchFamily="34" charset="0"/>
            </a:endParaRPr>
          </a:p>
        </p:txBody>
      </p:sp>
      <p:pic>
        <p:nvPicPr>
          <p:cNvPr id="1026" name="Picture 2" descr="Image result for 144 000 scripture">
            <a:extLst>
              <a:ext uri="{FF2B5EF4-FFF2-40B4-BE49-F238E27FC236}">
                <a16:creationId xmlns:a16="http://schemas.microsoft.com/office/drawing/2014/main" id="{5F24AB3E-F7EF-4222-9744-CED9C258FF0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59428" y="1981200"/>
            <a:ext cx="3254344"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652367"/>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dirty="0">
                <a:effectLst>
                  <a:outerShdw blurRad="38100" dist="38100" dir="2700000" algn="tl">
                    <a:srgbClr val="000000">
                      <a:alpha val="43137"/>
                    </a:srgbClr>
                  </a:outerShdw>
                </a:effectLst>
                <a:cs typeface="Calibri" panose="020F0502020204030204" pitchFamily="34" charset="0"/>
              </a:rPr>
              <a:t>C. Salvation’s Provision</a:t>
            </a:r>
            <a:br>
              <a:rPr lang="en-US" sz="40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7:15-17)</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133600" y="1600201"/>
            <a:ext cx="4876800" cy="2267558"/>
          </a:xfrm>
        </p:spPr>
        <p:txBody>
          <a:bodyPr/>
          <a:lstStyle/>
          <a:p>
            <a:pPr marL="461963" indent="-461963"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Their service (7:15)</a:t>
            </a:r>
          </a:p>
          <a:p>
            <a:pPr marL="461963" indent="-461963"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Their satisfaction (7:16)</a:t>
            </a:r>
          </a:p>
          <a:p>
            <a:pPr marL="461963" indent="-461963"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Their shepherd (7:17)</a:t>
            </a:r>
          </a:p>
          <a:p>
            <a:pPr marL="0" indent="0" eaLnBrk="1" hangingPunct="1">
              <a:spcBef>
                <a:spcPts val="0"/>
              </a:spcBef>
              <a:spcAft>
                <a:spcPts val="1800"/>
              </a:spcAft>
              <a:buSzPct val="100000"/>
              <a:buNone/>
              <a:defRPr/>
            </a:pPr>
            <a:endParaRPr lang="en-US" dirty="0">
              <a:effectLst>
                <a:outerShdw blurRad="38100" dist="38100" dir="2700000" algn="tl">
                  <a:srgbClr val="000000">
                    <a:alpha val="43137"/>
                  </a:srgbClr>
                </a:outerShdw>
              </a:effectLst>
              <a:cs typeface="Calibri" panose="020F0502020204030204" pitchFamily="34" charset="0"/>
            </a:endParaRPr>
          </a:p>
        </p:txBody>
      </p:sp>
      <p:pic>
        <p:nvPicPr>
          <p:cNvPr id="6" name="Picture 2" descr="Image result for 144 000 scripture">
            <a:extLst>
              <a:ext uri="{FF2B5EF4-FFF2-40B4-BE49-F238E27FC236}">
                <a16:creationId xmlns:a16="http://schemas.microsoft.com/office/drawing/2014/main" id="{03FD727D-8E0D-4B7C-A70D-D0AFBBEFEC8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41432" y="3886200"/>
            <a:ext cx="3661137"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379516"/>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dirty="0">
                <a:effectLst>
                  <a:outerShdw blurRad="38100" dist="38100" dir="2700000" algn="tl">
                    <a:srgbClr val="000000">
                      <a:alpha val="43137"/>
                    </a:srgbClr>
                  </a:outerShdw>
                </a:effectLst>
                <a:cs typeface="Calibri" panose="020F0502020204030204" pitchFamily="34" charset="0"/>
              </a:rPr>
              <a:t>C. Salvation’s Provision</a:t>
            </a:r>
            <a:br>
              <a:rPr lang="en-US" sz="40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7:15-17)</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133600" y="1600201"/>
            <a:ext cx="4876800" cy="2267558"/>
          </a:xfrm>
        </p:spPr>
        <p:txBody>
          <a:bodyPr/>
          <a:lstStyle/>
          <a:p>
            <a:pPr marL="461963" indent="-461963"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Their service (7:15)</a:t>
            </a:r>
          </a:p>
          <a:p>
            <a:pPr marL="461963" indent="-461963"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Their satisfaction (7:16)</a:t>
            </a:r>
          </a:p>
          <a:p>
            <a:pPr marL="461963" indent="-461963"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Their shepherd (7:17)</a:t>
            </a:r>
          </a:p>
          <a:p>
            <a:pPr marL="0" indent="0" eaLnBrk="1" hangingPunct="1">
              <a:spcBef>
                <a:spcPts val="0"/>
              </a:spcBef>
              <a:spcAft>
                <a:spcPts val="1800"/>
              </a:spcAft>
              <a:buSzPct val="100000"/>
              <a:buNone/>
              <a:defRPr/>
            </a:pPr>
            <a:endParaRPr lang="en-US" dirty="0">
              <a:effectLst>
                <a:outerShdw blurRad="38100" dist="38100" dir="2700000" algn="tl">
                  <a:srgbClr val="000000">
                    <a:alpha val="43137"/>
                  </a:srgbClr>
                </a:outerShdw>
              </a:effectLst>
              <a:cs typeface="Calibri" panose="020F0502020204030204" pitchFamily="34" charset="0"/>
            </a:endParaRPr>
          </a:p>
        </p:txBody>
      </p:sp>
      <p:pic>
        <p:nvPicPr>
          <p:cNvPr id="6" name="Picture 2" descr="Image result for 144 000 scripture">
            <a:extLst>
              <a:ext uri="{FF2B5EF4-FFF2-40B4-BE49-F238E27FC236}">
                <a16:creationId xmlns:a16="http://schemas.microsoft.com/office/drawing/2014/main" id="{03FD727D-8E0D-4B7C-A70D-D0AFBBEFEC8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41432" y="3886200"/>
            <a:ext cx="3661137"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339144"/>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dirty="0">
                <a:effectLst>
                  <a:outerShdw blurRad="38100" dist="38100" dir="2700000" algn="tl">
                    <a:srgbClr val="000000">
                      <a:alpha val="43137"/>
                    </a:srgbClr>
                  </a:outerShdw>
                </a:effectLst>
                <a:cs typeface="Calibri" panose="020F0502020204030204" pitchFamily="34" charset="0"/>
              </a:rPr>
              <a:t>C. Salvation’s Provision</a:t>
            </a:r>
            <a:br>
              <a:rPr lang="en-US" sz="40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7:15-17)</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133600" y="1600201"/>
            <a:ext cx="4876800" cy="2267558"/>
          </a:xfrm>
        </p:spPr>
        <p:txBody>
          <a:bodyPr/>
          <a:lstStyle/>
          <a:p>
            <a:pPr marL="461963" indent="-461963"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Their service (7:15)</a:t>
            </a:r>
          </a:p>
          <a:p>
            <a:pPr marL="461963" indent="-461963"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Their satisfaction (7:16)</a:t>
            </a:r>
          </a:p>
          <a:p>
            <a:pPr marL="461963" indent="-461963"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Their shepherd (7:17)</a:t>
            </a:r>
          </a:p>
          <a:p>
            <a:pPr marL="0" indent="0" eaLnBrk="1" hangingPunct="1">
              <a:spcBef>
                <a:spcPts val="0"/>
              </a:spcBef>
              <a:spcAft>
                <a:spcPts val="1800"/>
              </a:spcAft>
              <a:buSzPct val="100000"/>
              <a:buNone/>
              <a:defRPr/>
            </a:pPr>
            <a:endParaRPr lang="en-US" dirty="0">
              <a:effectLst>
                <a:outerShdw blurRad="38100" dist="38100" dir="2700000" algn="tl">
                  <a:srgbClr val="000000">
                    <a:alpha val="43137"/>
                  </a:srgbClr>
                </a:outerShdw>
              </a:effectLst>
              <a:cs typeface="Calibri" panose="020F0502020204030204" pitchFamily="34" charset="0"/>
            </a:endParaRPr>
          </a:p>
        </p:txBody>
      </p:sp>
      <p:pic>
        <p:nvPicPr>
          <p:cNvPr id="6" name="Picture 2" descr="Image result for 144 000 scripture">
            <a:extLst>
              <a:ext uri="{FF2B5EF4-FFF2-40B4-BE49-F238E27FC236}">
                <a16:creationId xmlns:a16="http://schemas.microsoft.com/office/drawing/2014/main" id="{03FD727D-8E0D-4B7C-A70D-D0AFBBEFEC8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41432" y="3886200"/>
            <a:ext cx="3661137"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313914"/>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685800" y="228600"/>
            <a:ext cx="7772400" cy="762000"/>
          </a:xfrm>
        </p:spPr>
        <p:txBody>
          <a:bodyPr/>
          <a:lstStyle/>
          <a:p>
            <a:pPr algn="ctr" eaLnBrk="1" hangingPunct="1"/>
            <a:r>
              <a:rPr lang="en-US" altLang="en-US" sz="4000" dirty="0">
                <a:effectLst>
                  <a:outerShdw blurRad="38100" dist="38100" dir="2700000" algn="tl">
                    <a:srgbClr val="000000">
                      <a:alpha val="43137"/>
                    </a:srgbClr>
                  </a:outerShdw>
                </a:effectLst>
              </a:rPr>
              <a:t>Eternal State is Future</a:t>
            </a:r>
          </a:p>
        </p:txBody>
      </p:sp>
      <p:sp>
        <p:nvSpPr>
          <p:cNvPr id="76803" name="Rectangle 3"/>
          <p:cNvSpPr>
            <a:spLocks noGrp="1" noChangeArrowheads="1"/>
          </p:cNvSpPr>
          <p:nvPr>
            <p:ph type="body" idx="1"/>
          </p:nvPr>
        </p:nvSpPr>
        <p:spPr>
          <a:xfrm>
            <a:off x="457200" y="1143000"/>
            <a:ext cx="6858000" cy="4918075"/>
          </a:xfrm>
        </p:spPr>
        <p:txBody>
          <a:bodyPr/>
          <a:lstStyle/>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No Satan (Rev 20:10)</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No sea (Rev 21:1)</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No death, crying, or pain (Rev 21:4)</a:t>
            </a:r>
          </a:p>
          <a:p>
            <a:pPr marL="461963" indent="-461963"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No Sun (Rev 22:5)</a:t>
            </a:r>
          </a:p>
          <a:p>
            <a:pPr marL="461963" indent="-461963"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No Moon (Rev 21:23)</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No night (Rev 21:25)</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No evil (Rev 21:27)</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No curse (Rev 22:23)</a:t>
            </a:r>
          </a:p>
        </p:txBody>
      </p:sp>
      <p:pic>
        <p:nvPicPr>
          <p:cNvPr id="2" name="Picture 1"/>
          <p:cNvPicPr>
            <a:picLocks noChangeAspect="1"/>
          </p:cNvPicPr>
          <p:nvPr/>
        </p:nvPicPr>
        <p:blipFill>
          <a:blip r:embed="rId2"/>
          <a:stretch>
            <a:fillRect/>
          </a:stretch>
        </p:blipFill>
        <p:spPr>
          <a:xfrm>
            <a:off x="6248400" y="3435204"/>
            <a:ext cx="2722574" cy="3291840"/>
          </a:xfrm>
          <a:prstGeom prst="rect">
            <a:avLst/>
          </a:prstGeom>
        </p:spPr>
      </p:pic>
    </p:spTree>
    <p:extLst>
      <p:ext uri="{BB962C8B-B14F-4D97-AF65-F5344CB8AC3E}">
        <p14:creationId xmlns:p14="http://schemas.microsoft.com/office/powerpoint/2010/main" val="386489173"/>
      </p:ext>
    </p:extLst>
  </p:cSld>
  <p:clrMapOvr>
    <a:masterClrMapping/>
  </p:clrMapOvr>
  <mc:AlternateContent xmlns:mc="http://schemas.openxmlformats.org/markup-compatibility/2006" xmlns:p14="http://schemas.microsoft.com/office/powerpoint/2010/main">
    <mc:Choice Requires="p14">
      <p:transition p14:dur="0" advTm="91680"/>
    </mc:Choice>
    <mc:Fallback xmlns="">
      <p:transition advTm="9168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dirty="0">
                <a:effectLst>
                  <a:outerShdw blurRad="38100" dist="38100" dir="2700000" algn="tl">
                    <a:srgbClr val="000000">
                      <a:alpha val="43137"/>
                    </a:srgbClr>
                  </a:outerShdw>
                </a:effectLst>
                <a:cs typeface="Calibri" panose="020F0502020204030204" pitchFamily="34" charset="0"/>
              </a:rPr>
              <a:t>C. Salvation’s Provision</a:t>
            </a:r>
            <a:br>
              <a:rPr lang="en-US" sz="40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7:15-17)</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133600" y="1600201"/>
            <a:ext cx="4876800" cy="2267558"/>
          </a:xfrm>
        </p:spPr>
        <p:txBody>
          <a:bodyPr/>
          <a:lstStyle/>
          <a:p>
            <a:pPr marL="461963" indent="-461963"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Their service (7:15)</a:t>
            </a:r>
          </a:p>
          <a:p>
            <a:pPr marL="461963" indent="-461963"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Their satisfaction (7:16)</a:t>
            </a:r>
          </a:p>
          <a:p>
            <a:pPr marL="461963" indent="-461963"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Their shepherd (7:17)</a:t>
            </a:r>
          </a:p>
          <a:p>
            <a:pPr marL="0" indent="0" eaLnBrk="1" hangingPunct="1">
              <a:spcBef>
                <a:spcPts val="0"/>
              </a:spcBef>
              <a:spcAft>
                <a:spcPts val="1800"/>
              </a:spcAft>
              <a:buSzPct val="100000"/>
              <a:buNone/>
              <a:defRPr/>
            </a:pPr>
            <a:endParaRPr lang="en-US" dirty="0">
              <a:effectLst>
                <a:outerShdw blurRad="38100" dist="38100" dir="2700000" algn="tl">
                  <a:srgbClr val="000000">
                    <a:alpha val="43137"/>
                  </a:srgbClr>
                </a:outerShdw>
              </a:effectLst>
              <a:cs typeface="Calibri" panose="020F0502020204030204" pitchFamily="34" charset="0"/>
            </a:endParaRPr>
          </a:p>
        </p:txBody>
      </p:sp>
      <p:pic>
        <p:nvPicPr>
          <p:cNvPr id="6" name="Picture 2" descr="Image result for 144 000 scripture">
            <a:extLst>
              <a:ext uri="{FF2B5EF4-FFF2-40B4-BE49-F238E27FC236}">
                <a16:creationId xmlns:a16="http://schemas.microsoft.com/office/drawing/2014/main" id="{03FD727D-8E0D-4B7C-A70D-D0AFBBEFEC8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41432" y="3886200"/>
            <a:ext cx="3661137"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906405"/>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685800" y="228600"/>
            <a:ext cx="7772400" cy="762000"/>
          </a:xfrm>
        </p:spPr>
        <p:txBody>
          <a:bodyPr/>
          <a:lstStyle/>
          <a:p>
            <a:pPr algn="ctr" eaLnBrk="1" hangingPunct="1"/>
            <a:r>
              <a:rPr lang="en-US" altLang="en-US" sz="4000" dirty="0">
                <a:effectLst>
                  <a:outerShdw blurRad="38100" dist="38100" dir="2700000" algn="tl">
                    <a:srgbClr val="000000">
                      <a:alpha val="43137"/>
                    </a:srgbClr>
                  </a:outerShdw>
                </a:effectLst>
              </a:rPr>
              <a:t>Eternal State is Future</a:t>
            </a:r>
          </a:p>
        </p:txBody>
      </p:sp>
      <p:sp>
        <p:nvSpPr>
          <p:cNvPr id="76803" name="Rectangle 3"/>
          <p:cNvSpPr>
            <a:spLocks noGrp="1" noChangeArrowheads="1"/>
          </p:cNvSpPr>
          <p:nvPr>
            <p:ph type="body" idx="1"/>
          </p:nvPr>
        </p:nvSpPr>
        <p:spPr>
          <a:xfrm>
            <a:off x="457200" y="1143000"/>
            <a:ext cx="6858000" cy="4918075"/>
          </a:xfrm>
        </p:spPr>
        <p:txBody>
          <a:bodyPr/>
          <a:lstStyle/>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No Satan (Rev 20:10)</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No sea (Rev 21:1)</a:t>
            </a:r>
          </a:p>
          <a:p>
            <a:pPr marL="461963" indent="-461963"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No death, crying, or pain (Rev 21:4)</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No Sun (Rev 22:5)</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No Moon (Rev 21:23)</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No night (Rev 21:25)</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No evil (Rev 21:27)</a:t>
            </a:r>
          </a:p>
          <a:p>
            <a:pPr marL="461963" indent="-461963" eaLnBrk="1" hangingPunct="1">
              <a:spcBef>
                <a:spcPts val="0"/>
              </a:spcBef>
              <a:spcAft>
                <a:spcPts val="1200"/>
              </a:spcAft>
              <a:defRPr/>
            </a:pPr>
            <a:r>
              <a:rPr lang="en-US" dirty="0">
                <a:effectLst>
                  <a:outerShdw blurRad="38100" dist="38100" dir="2700000" algn="tl">
                    <a:srgbClr val="000000">
                      <a:alpha val="43137"/>
                    </a:srgbClr>
                  </a:outerShdw>
                </a:effectLst>
              </a:rPr>
              <a:t>No curse (Rev 22:23)</a:t>
            </a:r>
          </a:p>
        </p:txBody>
      </p:sp>
      <p:pic>
        <p:nvPicPr>
          <p:cNvPr id="2" name="Picture 1"/>
          <p:cNvPicPr>
            <a:picLocks noChangeAspect="1"/>
          </p:cNvPicPr>
          <p:nvPr/>
        </p:nvPicPr>
        <p:blipFill>
          <a:blip r:embed="rId2"/>
          <a:stretch>
            <a:fillRect/>
          </a:stretch>
        </p:blipFill>
        <p:spPr>
          <a:xfrm>
            <a:off x="6248400" y="3435204"/>
            <a:ext cx="2722574" cy="3291840"/>
          </a:xfrm>
          <a:prstGeom prst="rect">
            <a:avLst/>
          </a:prstGeom>
        </p:spPr>
      </p:pic>
    </p:spTree>
    <p:extLst>
      <p:ext uri="{BB962C8B-B14F-4D97-AF65-F5344CB8AC3E}">
        <p14:creationId xmlns:p14="http://schemas.microsoft.com/office/powerpoint/2010/main" val="1940407638"/>
      </p:ext>
    </p:extLst>
  </p:cSld>
  <p:clrMapOvr>
    <a:masterClrMapping/>
  </p:clrMapOvr>
  <mc:AlternateContent xmlns:mc="http://schemas.openxmlformats.org/markup-compatibility/2006" xmlns:p14="http://schemas.microsoft.com/office/powerpoint/2010/main">
    <mc:Choice Requires="p14">
      <p:transition p14:dur="0" advTm="91680"/>
    </mc:Choice>
    <mc:Fallback xmlns="">
      <p:transition advTm="9168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3439660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CF90CC-6F37-4384-97DF-4D861D0457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21:4</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He will wipe away every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tear</a:t>
            </a:r>
            <a:r>
              <a:rPr lang="en-US" sz="3600" dirty="0">
                <a:effectLst>
                  <a:outerShdw blurRad="38100" dist="38100" dir="2700000" algn="tl">
                    <a:srgbClr val="000000">
                      <a:alpha val="43137"/>
                    </a:srgbClr>
                  </a:outerShdw>
                </a:effectLst>
                <a:latin typeface="Calibri" panose="020F0502020204030204" pitchFamily="34" charset="0"/>
              </a:rPr>
              <a:t> from their eyes; and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death</a:t>
            </a:r>
            <a:r>
              <a:rPr lang="en-US" sz="3600" dirty="0">
                <a:effectLst>
                  <a:outerShdw blurRad="38100" dist="38100" dir="2700000" algn="tl">
                    <a:srgbClr val="000000">
                      <a:alpha val="43137"/>
                    </a:srgbClr>
                  </a:outerShdw>
                </a:effectLst>
                <a:latin typeface="Calibri" panose="020F0502020204030204" pitchFamily="34" charset="0"/>
              </a:rPr>
              <a:t>; there will no longer be any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mourning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crying</a:t>
            </a:r>
            <a:r>
              <a:rPr lang="en-US" sz="3600" dirty="0">
                <a:effectLst>
                  <a:outerShdw blurRad="38100" dist="38100" dir="2700000" algn="tl">
                    <a:srgbClr val="000000">
                      <a:alpha val="43137"/>
                    </a:srgbClr>
                  </a:outerShdw>
                </a:effectLst>
                <a:latin typeface="Calibri" panose="020F0502020204030204" pitchFamily="34" charset="0"/>
              </a:rPr>
              <a:t>,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pain</a:t>
            </a:r>
            <a:r>
              <a:rPr lang="en-US" sz="3600" dirty="0">
                <a:effectLst>
                  <a:outerShdw blurRad="38100" dist="38100" dir="2700000" algn="tl">
                    <a:srgbClr val="000000">
                      <a:alpha val="43137"/>
                    </a:srgbClr>
                  </a:outerShdw>
                </a:effectLst>
                <a:latin typeface="Calibri" panose="020F0502020204030204" pitchFamily="34" charset="0"/>
              </a:rPr>
              <a:t>;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first things</a:t>
            </a:r>
            <a:r>
              <a:rPr lang="en-US" sz="3600" dirty="0">
                <a:effectLst>
                  <a:outerShdw blurRad="38100" dist="38100" dir="2700000" algn="tl">
                    <a:srgbClr val="000000">
                      <a:alpha val="43137"/>
                    </a:srgbClr>
                  </a:outerShdw>
                </a:effectLst>
                <a:latin typeface="Calibri" panose="020F0502020204030204" pitchFamily="34" charset="0"/>
              </a:rPr>
              <a:t> have passed away.”</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8EA25A2E-5CBD-4BD6-B8D1-1237D222E3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0592" y="3048000"/>
            <a:ext cx="2062817" cy="1828800"/>
          </a:xfrm>
          <a:prstGeom prst="rect">
            <a:avLst/>
          </a:prstGeom>
        </p:spPr>
      </p:pic>
    </p:spTree>
    <p:extLst>
      <p:ext uri="{BB962C8B-B14F-4D97-AF65-F5344CB8AC3E}">
        <p14:creationId xmlns:p14="http://schemas.microsoft.com/office/powerpoint/2010/main" val="736401524"/>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dirty="0">
                <a:effectLst>
                  <a:outerShdw blurRad="38100" dist="38100" dir="2700000" algn="tl">
                    <a:srgbClr val="000000">
                      <a:alpha val="43137"/>
                    </a:srgbClr>
                  </a:outerShdw>
                </a:effectLst>
                <a:cs typeface="Calibri" panose="020F0502020204030204" pitchFamily="34" charset="0"/>
              </a:rPr>
              <a:t>The Coming Spiritual Awakening</a:t>
            </a:r>
            <a:br>
              <a:rPr lang="en-US" sz="4000" dirty="0">
                <a:effectLst>
                  <a:outerShdw blurRad="38100" dist="38100" dir="2700000" algn="tl">
                    <a:srgbClr val="000000">
                      <a:alpha val="43137"/>
                    </a:srgbClr>
                  </a:outerShdw>
                </a:effectLst>
                <a:cs typeface="Calibri" panose="020F0502020204030204" pitchFamily="34" charset="0"/>
              </a:rPr>
            </a:br>
            <a:r>
              <a:rPr lang="en-US" sz="2800" kern="1200" dirty="0">
                <a:effectLst>
                  <a:outerShdw blurRad="38100" dist="38100" dir="2700000" algn="tl">
                    <a:srgbClr val="000000">
                      <a:alpha val="43137"/>
                    </a:srgbClr>
                  </a:outerShdw>
                </a:effectLst>
                <a:cs typeface="Calibri" panose="020F0502020204030204" pitchFamily="34" charset="0"/>
              </a:rPr>
              <a:t>(Rev. 7:1-17)</a:t>
            </a:r>
            <a:endParaRPr lang="en-US" sz="4000" kern="1200" dirty="0">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81709" y="1600200"/>
            <a:ext cx="6804891" cy="4800599"/>
          </a:xfrm>
        </p:spPr>
        <p:txBody>
          <a:bodyPr/>
          <a:lstStyle/>
          <a:p>
            <a:pPr marL="571500" indent="-571500" eaLnBrk="1" hangingPunct="1">
              <a:spcBef>
                <a:spcPts val="0"/>
              </a:spcBef>
              <a:spcAft>
                <a:spcPts val="9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The Instruments (7:1-8)</a:t>
            </a:r>
          </a:p>
          <a:p>
            <a:pPr marL="971550" lvl="1" indent="-514350" eaLnBrk="1" hangingPunct="1">
              <a:spcBef>
                <a:spcPts val="0"/>
              </a:spcBef>
              <a:spcAft>
                <a:spcPts val="900"/>
              </a:spcAft>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Their sealing (7:1-3)</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Their number (7:4)</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Their lineage (7:5-8)</a:t>
            </a:r>
          </a:p>
          <a:p>
            <a:pPr marL="457200" indent="-457200" eaLnBrk="1" hangingPunct="1">
              <a:spcBef>
                <a:spcPts val="0"/>
              </a:spcBef>
              <a:spcAft>
                <a:spcPts val="9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The Awakening (7:9-17)</a:t>
            </a:r>
          </a:p>
          <a:p>
            <a:pPr marL="971550" lvl="1" indent="-514350" eaLnBrk="1" hangingPunct="1">
              <a:spcBef>
                <a:spcPts val="0"/>
              </a:spcBef>
              <a:spcAft>
                <a:spcPts val="900"/>
              </a:spcAft>
              <a:buSzPct val="100000"/>
              <a:buFont typeface="+mj-lt"/>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quantity (7:9)</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praises (7:10-12)</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timing (7:13-14)</a:t>
            </a:r>
          </a:p>
          <a:p>
            <a:pPr marL="914400" lvl="1" indent="-457200"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cs typeface="Calibri" panose="020F0502020204030204" pitchFamily="34" charset="0"/>
              </a:rPr>
              <a:t>Salvation’s provisions (7:15-17)</a:t>
            </a:r>
          </a:p>
          <a:p>
            <a:pPr marL="0" indent="0" eaLnBrk="1" hangingPunct="1">
              <a:spcBef>
                <a:spcPts val="0"/>
              </a:spcBef>
              <a:spcAft>
                <a:spcPts val="1800"/>
              </a:spcAft>
              <a:buSzPct val="100000"/>
              <a:buNone/>
              <a:defRPr/>
            </a:pPr>
            <a:endParaRPr lang="en-US" dirty="0">
              <a:effectLst>
                <a:outerShdw blurRad="38100" dist="38100" dir="2700000" algn="tl">
                  <a:srgbClr val="000000">
                    <a:alpha val="43137"/>
                  </a:srgbClr>
                </a:outerShdw>
              </a:effectLst>
              <a:cs typeface="Calibri" panose="020F0502020204030204" pitchFamily="34" charset="0"/>
            </a:endParaRPr>
          </a:p>
        </p:txBody>
      </p:sp>
      <p:pic>
        <p:nvPicPr>
          <p:cNvPr id="1026" name="Picture 2" descr="Image result for 144 000 scripture">
            <a:extLst>
              <a:ext uri="{FF2B5EF4-FFF2-40B4-BE49-F238E27FC236}">
                <a16:creationId xmlns:a16="http://schemas.microsoft.com/office/drawing/2014/main" id="{5F24AB3E-F7EF-4222-9744-CED9C258FF0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59428" y="1981200"/>
            <a:ext cx="3254344"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214074"/>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24E3E441-9436-4D27-888C-8C07CDF78A77}"/>
              </a:ext>
            </a:extLst>
          </p:cNvPr>
          <p:cNvSpPr>
            <a:spLocks noChangeArrowheads="1"/>
          </p:cNvSpPr>
          <p:nvPr/>
        </p:nvSpPr>
        <p:spPr bwMode="auto">
          <a:xfrm>
            <a:off x="838200" y="4648200"/>
            <a:ext cx="2286000" cy="1143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4724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18947</TotalTime>
  <Words>2255</Words>
  <Application>Microsoft Office PowerPoint</Application>
  <PresentationFormat>On-screen Show (4:3)</PresentationFormat>
  <Paragraphs>441</Paragraphs>
  <Slides>83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83</vt:i4>
      </vt:variant>
    </vt:vector>
  </HeadingPairs>
  <TitlesOfParts>
    <vt:vector size="87" baseType="lpstr">
      <vt:lpstr>Calibri</vt:lpstr>
      <vt:lpstr>Times New Roman</vt:lpstr>
      <vt:lpstr>Wingdings</vt:lpstr>
      <vt:lpstr>Azure</vt:lpstr>
      <vt:lpstr>PowerPoint Presentation</vt:lpstr>
      <vt:lpstr>Answering Ten Questions</vt:lpstr>
      <vt:lpstr>Prologue (Rev. 1:1-8)</vt:lpstr>
      <vt:lpstr>PowerPoint Presentation</vt:lpstr>
      <vt:lpstr>Revelation 1:19</vt:lpstr>
      <vt:lpstr>Revelation 1:19</vt:lpstr>
      <vt:lpstr>PowerPoint Presentation</vt:lpstr>
      <vt:lpstr>Revelation 1:19</vt:lpstr>
      <vt:lpstr>PowerPoint Presentation</vt:lpstr>
      <vt:lpstr>PowerPoint Presentation</vt:lpstr>
      <vt:lpstr>Revelation 1:19</vt:lpstr>
      <vt:lpstr>PowerPoint Presentation</vt:lpstr>
      <vt:lpstr>PowerPoint Presentation</vt:lpstr>
      <vt:lpstr>“After These Things”  (Rev. 4‒22)</vt:lpstr>
      <vt:lpstr>“After These Things”  (Rev. 4‒22)</vt:lpstr>
      <vt:lpstr>PowerPoint Presentation</vt:lpstr>
      <vt:lpstr>Revelation 5:1-14</vt:lpstr>
      <vt:lpstr>“After These Things”  (Rev. 4‒22)</vt:lpstr>
      <vt:lpstr>PowerPoint Presentation</vt:lpstr>
      <vt:lpstr>1st Six Seals (Revelation 6)</vt:lpstr>
      <vt:lpstr>1st Six Seals (Revelation 6)</vt:lpstr>
      <vt:lpstr>Recapitulation</vt:lpstr>
      <vt:lpstr>Telescoping</vt:lpstr>
      <vt:lpstr>5 Non-Chronological Parenthetical Insertions</vt:lpstr>
      <vt:lpstr>5 Non-Chronological Parenthetical Insertions</vt:lpstr>
      <vt:lpstr>PowerPoint Presentation</vt:lpstr>
      <vt:lpstr>The Coming Spiritual Awakening (Rev. 7:1-17)</vt:lpstr>
      <vt:lpstr>The Coming Spiritual Awakening (Rev. 7:1-17)</vt:lpstr>
      <vt:lpstr>The Coming Spiritual Awakening (Rev. 7:1-17)</vt:lpstr>
      <vt:lpstr>PowerPoint Presentation</vt:lpstr>
      <vt:lpstr>PowerPoint Presentation</vt:lpstr>
      <vt:lpstr>1st Six Seals (Revelation 6)</vt:lpstr>
      <vt:lpstr>PowerPoint Presentation</vt:lpstr>
      <vt:lpstr>PowerPoint Presentation</vt:lpstr>
      <vt:lpstr>The Coming Spiritual Awakening (Rev. 7:1-17)</vt:lpstr>
      <vt:lpstr>PowerPoint Presentation</vt:lpstr>
      <vt:lpstr>PowerPoint Presentation</vt:lpstr>
      <vt:lpstr>PowerPoint Presentation</vt:lpstr>
      <vt:lpstr>Israel's Judgments</vt:lpstr>
      <vt:lpstr>Israel's Judgments</vt:lpstr>
      <vt:lpstr>PowerPoint Presentation</vt:lpstr>
      <vt:lpstr>PowerPoint Presentation</vt:lpstr>
      <vt:lpstr>Revelation 1:19</vt:lpstr>
      <vt:lpstr>The Coming Spiritual Awakening (Rev. 7:1-17)</vt:lpstr>
      <vt:lpstr>PowerPoint Presentation</vt:lpstr>
      <vt:lpstr>PowerPoint Presentation</vt:lpstr>
      <vt:lpstr>The Coming Spiritual Awakening (Rev. 7:1-17)</vt:lpstr>
      <vt:lpstr>The Coming Spiritual Awakening (Rev. 7:1-17)</vt:lpstr>
      <vt:lpstr>Distinctions Between 144,000 &amp; Multitude</vt:lpstr>
      <vt:lpstr>PowerPoint Presentation</vt:lpstr>
      <vt:lpstr>PowerPoint Presentation</vt:lpstr>
      <vt:lpstr>PowerPoint Presentation</vt:lpstr>
      <vt:lpstr>PowerPoint Presentation</vt:lpstr>
      <vt:lpstr>When Will the Rapture Take Place Relative to the Tribulation Period?</vt:lpstr>
      <vt:lpstr>PowerPoint Presentation</vt:lpstr>
      <vt:lpstr>PowerPoint Presentation</vt:lpstr>
      <vt:lpstr>PowerPoint Presentation</vt:lpstr>
      <vt:lpstr>PowerPoint Presentation</vt:lpstr>
      <vt:lpstr>PowerPoint Presentation</vt:lpstr>
      <vt:lpstr>PowerPoint Presentation</vt:lpstr>
      <vt:lpstr>The Coming Spiritual Awakening (Rev. 7:1-17)</vt:lpstr>
      <vt:lpstr>B. Salvation’s Praises (Rev. 7:10-12)</vt:lpstr>
      <vt:lpstr>B. Salvation’s Praises (Rev. 7:10-12)</vt:lpstr>
      <vt:lpstr>PowerPoint Presentation</vt:lpstr>
      <vt:lpstr>B. Salvation’s Praises (Rev. 7:10-12)</vt:lpstr>
      <vt:lpstr>1. Twenty-Four Elders (Rev. 4:4)</vt:lpstr>
      <vt:lpstr>The Coming Spiritual Awakening (Rev. 7:1-17)</vt:lpstr>
      <vt:lpstr>C. Salvation’s Timing (Rev. 7:13-14)</vt:lpstr>
      <vt:lpstr>C. Salvation’s Timing (Rev. 7:13-14)</vt:lpstr>
      <vt:lpstr>C. Salvation’s Timing (Rev. 7:13-14)</vt:lpstr>
      <vt:lpstr>PowerPoint Presentation</vt:lpstr>
      <vt:lpstr>PowerPoint Presentation</vt:lpstr>
      <vt:lpstr>The Coming Spiritual Awakening (Rev. 7:1-17)</vt:lpstr>
      <vt:lpstr>C. Salvation’s Provision (Rev. 7:15-17)</vt:lpstr>
      <vt:lpstr>C. Salvation’s Provision (Rev. 7:15-17)</vt:lpstr>
      <vt:lpstr>C. Salvation’s Provision (Rev. 7:15-17)</vt:lpstr>
      <vt:lpstr>Eternal State is Future</vt:lpstr>
      <vt:lpstr>C. Salvation’s Provision (Rev. 7:15-17)</vt:lpstr>
      <vt:lpstr>Eternal State is Future</vt:lpstr>
      <vt:lpstr>PowerPoint Presentation</vt:lpstr>
      <vt:lpstr>Conclusion</vt:lpstr>
      <vt:lpstr>The Coming Spiritual Awakening (Rev. 7:1-17)</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16-Revelation-6v9-17</dc:title>
  <dc:subject>Revelation</dc:subject>
  <dc:creator>A. Woods</dc:creator>
  <dc:description>Modified by Jim McGowan</dc:description>
  <cp:lastModifiedBy>Andy Woods</cp:lastModifiedBy>
  <cp:revision>1998</cp:revision>
  <cp:lastPrinted>2018-07-08T14:38:51Z</cp:lastPrinted>
  <dcterms:created xsi:type="dcterms:W3CDTF">2009-03-17T12:21:13Z</dcterms:created>
  <dcterms:modified xsi:type="dcterms:W3CDTF">2019-01-06T02:30:16Z</dcterms:modified>
</cp:coreProperties>
</file>