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408" r:id="rId2"/>
    <p:sldId id="3553" r:id="rId3"/>
    <p:sldId id="3452" r:id="rId4"/>
    <p:sldId id="3480" r:id="rId5"/>
    <p:sldId id="3405" r:id="rId6"/>
    <p:sldId id="3630" r:id="rId7"/>
    <p:sldId id="3682" r:id="rId8"/>
    <p:sldId id="3696" r:id="rId9"/>
    <p:sldId id="3709" r:id="rId10"/>
    <p:sldId id="3710" r:id="rId11"/>
    <p:sldId id="3725" r:id="rId12"/>
    <p:sldId id="3716" r:id="rId13"/>
    <p:sldId id="3739" r:id="rId14"/>
    <p:sldId id="3740" r:id="rId15"/>
    <p:sldId id="3741" r:id="rId16"/>
    <p:sldId id="3749" r:id="rId17"/>
    <p:sldId id="3742" r:id="rId18"/>
    <p:sldId id="3743" r:id="rId19"/>
    <p:sldId id="3744" r:id="rId20"/>
    <p:sldId id="3745" r:id="rId21"/>
    <p:sldId id="3750" r:id="rId22"/>
    <p:sldId id="3746" r:id="rId23"/>
    <p:sldId id="3748" r:id="rId24"/>
    <p:sldId id="3747" r:id="rId25"/>
    <p:sldId id="3712" r:id="rId26"/>
    <p:sldId id="3695" r:id="rId27"/>
    <p:sldId id="3487" r:id="rId28"/>
    <p:sldId id="3697" r:id="rId29"/>
    <p:sldId id="3449" r:id="rId30"/>
    <p:sldId id="3488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99FF66"/>
    <a:srgbClr val="A50021"/>
    <a:srgbClr val="3333FF"/>
    <a:srgbClr val="FFFF99"/>
    <a:srgbClr val="006600"/>
    <a:srgbClr val="0000FF"/>
    <a:srgbClr val="33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1548" autoAdjust="0"/>
  </p:normalViewPr>
  <p:slideViewPr>
    <p:cSldViewPr>
      <p:cViewPr varScale="1">
        <p:scale>
          <a:sx n="102" d="100"/>
          <a:sy n="102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31T17:21:54.493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34282 6957 2816,'0'0'1056,"0"0"-576,-16 0-160,16 0 448,0 0-224,0 17-64,0-17-192,0 0-32,0 0-672,-16 0-256,16 0-1152,0 0-416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31T17:21:5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32131 8947 9600,'-16'0'3584,"16"0"-1920,0 0-1952,0 0 640,0 0-384,0 0 0,0 16-384,-17-16-160,17 16-1664,0 1-768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31T17:21:5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33457 7766 6272,'0'0'2368,"0"0"-1280,0 0-3040,17 0-352,-17 0 128,16 0 224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2-17T01:1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31856 5825 6400,'0'0'2464,"-17"0"-1344,17 0-1088,0 0 512,0 0-352,0 0-32,0 0-864,0-16-416,0-1-1696,0 1-672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52DD1A1-F99A-4FB8-8776-D254C3D2304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322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2/17/2018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2/17/2018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CE9F-1BEF-420D-842A-24E6D73F3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9D091-CC80-4475-A7E4-1CA9879C5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28A61-F288-45D0-B674-2A5064D7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7175-4D70-4075-B6E8-C1483C10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C5EF1-10FD-4A80-8AD5-F3D7BB6E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D07A1-B22B-4411-A8BF-F517BBE4C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21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38D0F-AF1C-4AFB-8987-872321CF8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2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  <p:sldLayoutId id="2147483680" r:id="rId14"/>
    <p:sldLayoutId id="2147483681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Dr.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Andy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C5805D-0C19-4078-92C4-B42FEBD88BFC}"/>
                  </a:ext>
                </a:extLst>
              </p14:cNvPr>
              <p14:cNvContentPartPr/>
              <p14:nvPr/>
            </p14:nvContentPartPr>
            <p14:xfrm>
              <a:off x="10600031" y="2428625"/>
              <a:ext cx="11880" cy="59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C5805D-0C19-4078-92C4-B42FEBD88B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5351" y="2424335"/>
                <a:ext cx="21240" cy="14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94F5A9-D731-43D9-9E12-4F89C4FA2318}"/>
                  </a:ext>
                </a:extLst>
              </p14:cNvPr>
              <p14:cNvContentPartPr/>
              <p14:nvPr/>
            </p14:nvContentPartPr>
            <p14:xfrm>
              <a:off x="9825311" y="3145025"/>
              <a:ext cx="11880" cy="1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94F5A9-D731-43D9-9E12-4F89C4FA23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20991" y="3140791"/>
                <a:ext cx="20520" cy="26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6F4257-4AC9-42E0-8863-3EC5101C59F3}"/>
                  </a:ext>
                </a:extLst>
              </p14:cNvPr>
              <p14:cNvContentPartPr/>
              <p14:nvPr/>
            </p14:nvContentPartPr>
            <p14:xfrm>
              <a:off x="10314551" y="2719865"/>
              <a:ext cx="11880" cy="1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6F4257-4AC9-42E0-8863-3EC5101C59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10231" y="2717705"/>
                <a:ext cx="20520" cy="45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8763000" cy="1130791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Career of the Antichrist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11:36-45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1090" y="1447591"/>
            <a:ext cx="5861820" cy="3353009"/>
          </a:xfrm>
        </p:spPr>
        <p:txBody>
          <a:bodyPr/>
          <a:lstStyle/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self-magnification (36-37)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power (38-39)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successes (40-43)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defeat (44-45)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9825" y="5029200"/>
            <a:ext cx="3804349" cy="14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26950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65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B87461A-4A3D-4EB7-8ED7-D41890439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1300" y="228600"/>
            <a:ext cx="3581400" cy="1066800"/>
          </a:xfrm>
        </p:spPr>
        <p:txBody>
          <a:bodyPr/>
          <a:lstStyle/>
          <a:p>
            <a:pPr algn="ctr"/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John C. Whitcomb</a:t>
            </a:r>
            <a:br>
              <a:rPr lang="en-US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alt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Daniel, </a:t>
            </a:r>
            <a:r>
              <a:rPr lang="en-US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Page 155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F9BA11E-28E2-4B3A-A673-6773D667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17" y="1589868"/>
            <a:ext cx="8463366" cy="267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Antichrist will lavish his vast resources upon military fortifications and programs and will encourage cooperation by distributing positions of authority and valuable property to his followers.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F5286-0FEA-4573-B1A6-28BCFA497A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1920"/>
            <a:ext cx="91439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17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CB4A20-33A3-4ACE-96DB-5C497EFB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5DD8DB8-12CD-4684-8E5F-35BB1CFB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895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30480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000" dirty="0">
                <a:solidFill>
                  <a:srgbClr val="00FFFF"/>
                </a:solidFill>
                <a:ea typeface="+mj-ea"/>
                <a:cs typeface="+mj-cs"/>
              </a:rPr>
              <a:t>1 John 4:3 </a:t>
            </a:r>
          </a:p>
          <a:p>
            <a:pPr marL="0" indent="0" algn="just" eaLnBrk="1" hangingPunct="1">
              <a:buFontTx/>
              <a:buNone/>
            </a:pPr>
            <a:r>
              <a:rPr lang="en-US" sz="3600" dirty="0"/>
              <a:t>“and every spirit that does not confess Jesus is not from God; this is the spirit of </a:t>
            </a:r>
            <a:r>
              <a:rPr lang="en-US" sz="3600" b="1" u="sng" dirty="0">
                <a:solidFill>
                  <a:srgbClr val="FFFFCC"/>
                </a:solidFill>
              </a:rPr>
              <a:t>the antichrist</a:t>
            </a:r>
            <a:r>
              <a:rPr lang="en-US" sz="3600" dirty="0"/>
              <a:t>, of which you have heard that it is coming, and now it is already in the world.”</a:t>
            </a:r>
          </a:p>
        </p:txBody>
      </p:sp>
    </p:spTree>
    <p:extLst>
      <p:ext uri="{BB962C8B-B14F-4D97-AF65-F5344CB8AC3E}">
        <p14:creationId xmlns:p14="http://schemas.microsoft.com/office/powerpoint/2010/main" val="358498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40899E-4884-4A6C-8524-BB6960541AA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82880"/>
          <a:ext cx="8991600" cy="649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9864">
                  <a:extLst>
                    <a:ext uri="{9D8B030D-6E8A-4147-A177-3AD203B41FA5}">
                      <a16:colId xmlns:a16="http://schemas.microsoft.com/office/drawing/2014/main" val="1281036659"/>
                    </a:ext>
                  </a:extLst>
                </a:gridCol>
                <a:gridCol w="3709736">
                  <a:extLst>
                    <a:ext uri="{9D8B030D-6E8A-4147-A177-3AD203B41FA5}">
                      <a16:colId xmlns:a16="http://schemas.microsoft.com/office/drawing/2014/main" val="3939120806"/>
                    </a:ext>
                  </a:extLst>
                </a:gridCol>
                <a:gridCol w="2280024">
                  <a:extLst>
                    <a:ext uri="{9D8B030D-6E8A-4147-A177-3AD203B41FA5}">
                      <a16:colId xmlns:a16="http://schemas.microsoft.com/office/drawing/2014/main" val="2755603270"/>
                    </a:ext>
                  </a:extLst>
                </a:gridCol>
                <a:gridCol w="2291976">
                  <a:extLst>
                    <a:ext uri="{9D8B030D-6E8A-4147-A177-3AD203B41FA5}">
                      <a16:colId xmlns:a16="http://schemas.microsoft.com/office/drawing/2014/main" val="313194857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JESUS CHRIST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ANTICHRIST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30028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World prepared in advance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Gal. 4:4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Thess. 2:7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53910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Revealed at the proper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Gal. 4:4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Thess. 2:6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22995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Claim of deity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14:9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Thess. 2:4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08985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Heralded by a forerunner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1:23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Rev. 13:12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26114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Forerunner comes in the Spirit &amp; power of Elijah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 1:17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Kgs. 8:37-38; Rev. 13:13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366843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Empowered by a higher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Cor. 6:14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Rev. 13:14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336611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Member of a Trinity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Phil. 1:2; Acts 5:3-4; John 14:9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Rev. 16:13; 20:10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9854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 of a Church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Eph. 5:23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Rev. 2:9; 3:9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85539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Miracle of worker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Acts 2:22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Thess. 2:9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23093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Resurrection from the dead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Cor. 15:3-6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Rev. 13:3, 12, 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95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6067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40899E-4884-4A6C-8524-BB6960541AA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6200" y="182880"/>
          <a:ext cx="8991600" cy="649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28103665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93912080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75560327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13194857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FFFF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JESUS CHRIST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ANTICHRIST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0028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Ruling a political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Isa. 9:6-7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Rev. 13:5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53910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Ushering in world peace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Isa. 9:6-7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Rev. 6:1-4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22995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Activity in the Temple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Luke 2:41-50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Thess. 2:4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8985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Putting an end to animal sacrifices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Heb. 9:26-29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Dan. 9:27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6114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Length of ministry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Over 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Rev. 13:5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6843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Sealing ministry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Eph. 4:30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Rev. 13:16-17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36611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Presentation to Israel as her messiah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John 1:11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John 5:43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9854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Covenant with Israel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Gen. 15:18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Dan. 9:27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85539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Reception of worship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Zech. 14:16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Thess. 2:4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23093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Establishing Jerusalem as the center of worldwide worship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Zech. 14:17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Thess. 2:4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95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8032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8763000" cy="1130791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Career of the Antichrist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11:36-45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1090" y="1447591"/>
            <a:ext cx="5861820" cy="3353009"/>
          </a:xfrm>
        </p:spPr>
        <p:txBody>
          <a:bodyPr/>
          <a:lstStyle/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self-magnification (36-37)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power (38-39)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successes (40-43)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defeat (44-45)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9825" y="5029200"/>
            <a:ext cx="3804349" cy="14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32536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3776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76200" y="34528"/>
            <a:ext cx="89916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Daniel 9:27</a:t>
            </a:r>
          </a:p>
          <a:p>
            <a:pPr algn="just">
              <a:spcAft>
                <a:spcPts val="12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will make a firm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covenant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with the many for one week, but in the middle of the week he will put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stop to sacrifice and grain offering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on the wing of abominations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will come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one who makes desolate, even until a complete destruction, one that is decreed, is poured out on the one who makes desolate.</a:t>
            </a:r>
          </a:p>
        </p:txBody>
      </p:sp>
    </p:spTree>
    <p:extLst>
      <p:ext uri="{BB962C8B-B14F-4D97-AF65-F5344CB8AC3E}">
        <p14:creationId xmlns:p14="http://schemas.microsoft.com/office/powerpoint/2010/main" val="20778714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228600"/>
            <a:ext cx="8915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8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80AB1E2-2E7C-4CE4-8A1D-8E8D28A132F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34867" y="228600"/>
            <a:ext cx="3474267" cy="1143000"/>
          </a:xfrm>
        </p:spPr>
        <p:txBody>
          <a:bodyPr anchor="ctr"/>
          <a:lstStyle/>
          <a:p>
            <a:pPr lvl="0" algn="ctr">
              <a:spcBef>
                <a:spcPct val="20000"/>
              </a:spcBef>
              <a:buClr>
                <a:srgbClr val="00FFFF"/>
              </a:buClr>
              <a:buSzPct val="75000"/>
            </a:pPr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10-12</a:t>
            </a:r>
            <a:b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FINAL VISION</a:t>
            </a:r>
            <a:endParaRPr lang="en-US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My Documents\My Pictures\vision of ram &amp; goat">
            <a:extLst>
              <a:ext uri="{FF2B5EF4-FFF2-40B4-BE49-F238E27FC236}">
                <a16:creationId xmlns:a16="http://schemas.microsoft.com/office/drawing/2014/main" id="{BA5BF767-5932-422E-92BD-B5D28FCE4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703" y="1752600"/>
            <a:ext cx="64645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183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490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228600"/>
            <a:ext cx="8915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6700F5-EEE0-460B-AC43-9FDF988E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658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C23484-4B53-4413-85CB-871116CB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8" y="545342"/>
            <a:ext cx="8809484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8242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HP Desktop\Pictures\Gog-Magog-Map-Final.png">
            <a:extLst>
              <a:ext uri="{FF2B5EF4-FFF2-40B4-BE49-F238E27FC236}">
                <a16:creationId xmlns:a16="http://schemas.microsoft.com/office/drawing/2014/main" id="{856FDD3B-E0F5-42AE-BE1C-A3C167FF1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231775"/>
            <a:ext cx="882015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326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8763000" cy="1130791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Career of the Antichrist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11:36-45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1090" y="1447591"/>
            <a:ext cx="5861820" cy="3353009"/>
          </a:xfrm>
        </p:spPr>
        <p:txBody>
          <a:bodyPr/>
          <a:lstStyle/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self-magnification (36-37)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power (38-39)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successes (40-43)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defeat (44-45)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9825" y="5029200"/>
            <a:ext cx="3804349" cy="14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47021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9453902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0362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13342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46185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5146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encourage Judah by emphasizing  the sovereignty of God during the Babylonian captivity and to teach  Judah how to live while outside the land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612" y="4800600"/>
            <a:ext cx="472877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689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72485561"/>
              </p:ext>
            </p:extLst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sng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113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bless you and keep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make his face shine on you and be gracious to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1085850"/>
            <a:ext cx="4124302" cy="22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Explanation of the Heavenly Messenger (10:10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Prophecy of the Heavenly Messenger (11:2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683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674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(11:2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11:3-4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Antiochus IV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2658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>
            <a:extLst>
              <a:ext uri="{FF2B5EF4-FFF2-40B4-BE49-F238E27FC236}">
                <a16:creationId xmlns:a16="http://schemas.microsoft.com/office/drawing/2014/main" id="{02C16A5B-A987-4886-BE18-6D5DD225E136}"/>
              </a:ext>
            </a:extLst>
          </p:cNvPr>
          <p:cNvGrpSpPr>
            <a:grpSpLocks/>
          </p:cNvGrpSpPr>
          <p:nvPr/>
        </p:nvGrpSpPr>
        <p:grpSpPr bwMode="auto">
          <a:xfrm>
            <a:off x="0" y="2641021"/>
            <a:ext cx="8534400" cy="4216979"/>
            <a:chOff x="0" y="1633"/>
            <a:chExt cx="6480" cy="3167"/>
          </a:xfrm>
        </p:grpSpPr>
        <p:pic>
          <p:nvPicPr>
            <p:cNvPr id="34832" name="Picture 1027">
              <a:extLst>
                <a:ext uri="{FF2B5EF4-FFF2-40B4-BE49-F238E27FC236}">
                  <a16:creationId xmlns:a16="http://schemas.microsoft.com/office/drawing/2014/main" id="{D8D8C40C-20E3-4023-8217-775D1FE0E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95"/>
              <a:ext cx="2761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3" name="Picture 1028">
              <a:extLst>
                <a:ext uri="{FF2B5EF4-FFF2-40B4-BE49-F238E27FC236}">
                  <a16:creationId xmlns:a16="http://schemas.microsoft.com/office/drawing/2014/main" id="{83DEE018-EC83-4B73-BD9E-CC078469E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3743"/>
              <a:ext cx="2634" cy="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4" name="Picture 1029">
              <a:extLst>
                <a:ext uri="{FF2B5EF4-FFF2-40B4-BE49-F238E27FC236}">
                  <a16:creationId xmlns:a16="http://schemas.microsoft.com/office/drawing/2014/main" id="{25485202-B419-407C-A8F8-4F63A7EC9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85" y="3599"/>
              <a:ext cx="1680" cy="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5" name="Picture 1030">
              <a:extLst>
                <a:ext uri="{FF2B5EF4-FFF2-40B4-BE49-F238E27FC236}">
                  <a16:creationId xmlns:a16="http://schemas.microsoft.com/office/drawing/2014/main" id="{258D556B-7865-418C-8EC7-9F055135C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" y="2041"/>
              <a:ext cx="2761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6" name="Picture 1031">
              <a:extLst>
                <a:ext uri="{FF2B5EF4-FFF2-40B4-BE49-F238E27FC236}">
                  <a16:creationId xmlns:a16="http://schemas.microsoft.com/office/drawing/2014/main" id="{6D960BC8-4D51-42BE-8A97-23802171E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" y="4031"/>
              <a:ext cx="1968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7" name="Picture 1032">
              <a:extLst>
                <a:ext uri="{FF2B5EF4-FFF2-40B4-BE49-F238E27FC236}">
                  <a16:creationId xmlns:a16="http://schemas.microsoft.com/office/drawing/2014/main" id="{EA291F78-595A-4B88-9E86-8E93AD63E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293176">
              <a:off x="25" y="3983"/>
              <a:ext cx="75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8" name="Picture 1033">
              <a:extLst>
                <a:ext uri="{FF2B5EF4-FFF2-40B4-BE49-F238E27FC236}">
                  <a16:creationId xmlns:a16="http://schemas.microsoft.com/office/drawing/2014/main" id="{9DD201E3-C54D-4BA6-8321-9A6DCC788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" y="4223"/>
              <a:ext cx="6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9" name="Picture 1034">
              <a:extLst>
                <a:ext uri="{FF2B5EF4-FFF2-40B4-BE49-F238E27FC236}">
                  <a16:creationId xmlns:a16="http://schemas.microsoft.com/office/drawing/2014/main" id="{951AF605-7E78-4238-87E0-CDB9A510B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" y="3935"/>
              <a:ext cx="6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0" name="Picture 1035">
              <a:extLst>
                <a:ext uri="{FF2B5EF4-FFF2-40B4-BE49-F238E27FC236}">
                  <a16:creationId xmlns:a16="http://schemas.microsoft.com/office/drawing/2014/main" id="{359B659D-4E9D-4CDF-B02E-A3C660B1E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29" y="3695"/>
              <a:ext cx="1968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1" name="Picture 1036">
              <a:extLst>
                <a:ext uri="{FF2B5EF4-FFF2-40B4-BE49-F238E27FC236}">
                  <a16:creationId xmlns:a16="http://schemas.microsoft.com/office/drawing/2014/main" id="{518F39B8-61A6-4F35-8EB1-C5DE3FA2D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17" y="3406"/>
              <a:ext cx="1968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2" name="Picture 1037">
              <a:extLst>
                <a:ext uri="{FF2B5EF4-FFF2-40B4-BE49-F238E27FC236}">
                  <a16:creationId xmlns:a16="http://schemas.microsoft.com/office/drawing/2014/main" id="{012BB207-E8CA-49C7-8EC4-C62D0A5B2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17" y="3935"/>
              <a:ext cx="768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3" name="Picture 1038">
              <a:extLst>
                <a:ext uri="{FF2B5EF4-FFF2-40B4-BE49-F238E27FC236}">
                  <a16:creationId xmlns:a16="http://schemas.microsoft.com/office/drawing/2014/main" id="{090E8288-0CE9-4724-A54C-CCBE392F0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76" y="1633"/>
              <a:ext cx="2304" cy="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4" name="Picture 1039">
              <a:extLst>
                <a:ext uri="{FF2B5EF4-FFF2-40B4-BE49-F238E27FC236}">
                  <a16:creationId xmlns:a16="http://schemas.microsoft.com/office/drawing/2014/main" id="{078E96E0-B365-4C0B-83AB-629F1BDE6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95968" flipH="1">
              <a:off x="4080" y="2974"/>
              <a:ext cx="1968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5" name="Picture 1040">
              <a:extLst>
                <a:ext uri="{FF2B5EF4-FFF2-40B4-BE49-F238E27FC236}">
                  <a16:creationId xmlns:a16="http://schemas.microsoft.com/office/drawing/2014/main" id="{A21D9B0D-E625-4B31-AAFC-BE854A626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086234" flipH="1">
              <a:off x="3312" y="2927"/>
              <a:ext cx="1968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8865" name="Picture 1041">
            <a:extLst>
              <a:ext uri="{FF2B5EF4-FFF2-40B4-BE49-F238E27FC236}">
                <a16:creationId xmlns:a16="http://schemas.microsoft.com/office/drawing/2014/main" id="{B8BFF3B2-1448-40E2-AD8E-9850B82D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99715">
            <a:off x="1014597" y="3522603"/>
            <a:ext cx="611774" cy="8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42">
            <a:extLst>
              <a:ext uri="{FF2B5EF4-FFF2-40B4-BE49-F238E27FC236}">
                <a16:creationId xmlns:a16="http://schemas.microsoft.com/office/drawing/2014/main" id="{CE455806-7CB3-42AB-886B-2135158078C9}"/>
              </a:ext>
            </a:extLst>
          </p:cNvPr>
          <p:cNvGrpSpPr>
            <a:grpSpLocks/>
          </p:cNvGrpSpPr>
          <p:nvPr/>
        </p:nvGrpSpPr>
        <p:grpSpPr bwMode="auto">
          <a:xfrm>
            <a:off x="73025" y="3582668"/>
            <a:ext cx="771525" cy="1204912"/>
            <a:chOff x="46" y="2411"/>
            <a:chExt cx="486" cy="759"/>
          </a:xfrm>
        </p:grpSpPr>
        <p:pic>
          <p:nvPicPr>
            <p:cNvPr id="34830" name="Picture 1043">
              <a:extLst>
                <a:ext uri="{FF2B5EF4-FFF2-40B4-BE49-F238E27FC236}">
                  <a16:creationId xmlns:a16="http://schemas.microsoft.com/office/drawing/2014/main" id="{AA5C41F2-13B3-40A0-A79C-202451FAF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411"/>
              <a:ext cx="48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1" name="Text Box 1044">
              <a:extLst>
                <a:ext uri="{FF2B5EF4-FFF2-40B4-BE49-F238E27FC236}">
                  <a16:creationId xmlns:a16="http://schemas.microsoft.com/office/drawing/2014/main" id="{0AEF8726-D533-4C4E-BA1E-B26AE2082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" y="3034"/>
              <a:ext cx="3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4400">
                  <a:solidFill>
                    <a:srgbClr val="00CC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400">
                  <a:solidFill>
                    <a:srgbClr val="00CC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400">
                  <a:solidFill>
                    <a:srgbClr val="00CC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400">
                  <a:solidFill>
                    <a:srgbClr val="00CC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400">
                  <a:solidFill>
                    <a:srgbClr val="00CC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CC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CC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CC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CC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FFD5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Daniel</a:t>
              </a:r>
            </a:p>
          </p:txBody>
        </p:sp>
      </p:grpSp>
      <p:sp>
        <p:nvSpPr>
          <p:cNvPr id="78869" name="Text Box 1045">
            <a:extLst>
              <a:ext uri="{FF2B5EF4-FFF2-40B4-BE49-F238E27FC236}">
                <a16:creationId xmlns:a16="http://schemas.microsoft.com/office/drawing/2014/main" id="{F757F201-AD99-4EDF-8C38-B32025F16F48}"/>
              </a:ext>
            </a:extLst>
          </p:cNvPr>
          <p:cNvSpPr txBox="1">
            <a:spLocks noChangeArrowheads="1"/>
          </p:cNvSpPr>
          <p:nvPr/>
        </p:nvSpPr>
        <p:spPr bwMode="auto">
          <a:xfrm rot="-660000">
            <a:off x="1487870" y="3134844"/>
            <a:ext cx="11485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D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D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Fulfillment</a:t>
            </a:r>
          </a:p>
        </p:txBody>
      </p:sp>
      <p:sp>
        <p:nvSpPr>
          <p:cNvPr id="78870" name="Text Box 1046">
            <a:extLst>
              <a:ext uri="{FF2B5EF4-FFF2-40B4-BE49-F238E27FC236}">
                <a16:creationId xmlns:a16="http://schemas.microsoft.com/office/drawing/2014/main" id="{D08871CF-0EBA-4E54-9F42-A872454DF416}"/>
              </a:ext>
            </a:extLst>
          </p:cNvPr>
          <p:cNvSpPr txBox="1">
            <a:spLocks noChangeArrowheads="1"/>
          </p:cNvSpPr>
          <p:nvPr/>
        </p:nvSpPr>
        <p:spPr bwMode="auto">
          <a:xfrm rot="-676393">
            <a:off x="4004058" y="2680819"/>
            <a:ext cx="11485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FFD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FFD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Fulfillment</a:t>
            </a:r>
          </a:p>
        </p:txBody>
      </p:sp>
      <p:sp>
        <p:nvSpPr>
          <p:cNvPr id="78871" name="Line 1047">
            <a:extLst>
              <a:ext uri="{FF2B5EF4-FFF2-40B4-BE49-F238E27FC236}">
                <a16:creationId xmlns:a16="http://schemas.microsoft.com/office/drawing/2014/main" id="{FF80C476-0149-4856-A776-7FAD794F79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582863"/>
            <a:ext cx="6275388" cy="12271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6" rIns="91436" bIns="45716"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872" name="Rectangle 1048">
            <a:extLst>
              <a:ext uri="{FF2B5EF4-FFF2-40B4-BE49-F238E27FC236}">
                <a16:creationId xmlns:a16="http://schemas.microsoft.com/office/drawing/2014/main" id="{F3BE947F-A21B-4051-A0D9-3E9A33DA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401" y="1828800"/>
            <a:ext cx="29538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Antiochus IV</a:t>
            </a:r>
          </a:p>
        </p:txBody>
      </p:sp>
      <p:sp>
        <p:nvSpPr>
          <p:cNvPr id="78873" name="Rectangle 1049">
            <a:extLst>
              <a:ext uri="{FF2B5EF4-FFF2-40B4-BE49-F238E27FC236}">
                <a16:creationId xmlns:a16="http://schemas.microsoft.com/office/drawing/2014/main" id="{9DC623AC-3FB3-4B52-84E6-047E81D86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060" y="1219200"/>
            <a:ext cx="226305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Antichrist</a:t>
            </a:r>
          </a:p>
        </p:txBody>
      </p:sp>
      <p:pic>
        <p:nvPicPr>
          <p:cNvPr id="78874" name="Picture 1050">
            <a:extLst>
              <a:ext uri="{FF2B5EF4-FFF2-40B4-BE49-F238E27FC236}">
                <a16:creationId xmlns:a16="http://schemas.microsoft.com/office/drawing/2014/main" id="{71FE9EE2-264D-45E5-B642-5C8F3F70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lum bright="30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1236663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75" name="Rectangle 1051">
            <a:extLst>
              <a:ext uri="{FF2B5EF4-FFF2-40B4-BE49-F238E27FC236}">
                <a16:creationId xmlns:a16="http://schemas.microsoft.com/office/drawing/2014/main" id="{534E067C-CEF9-4765-A88C-CE0BDEE05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701" y="2438400"/>
            <a:ext cx="1827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(Daniel 11:21-35)</a:t>
            </a:r>
            <a:endParaRPr lang="en-US" alt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876" name="Rectangle 1052">
            <a:extLst>
              <a:ext uri="{FF2B5EF4-FFF2-40B4-BE49-F238E27FC236}">
                <a16:creationId xmlns:a16="http://schemas.microsoft.com/office/drawing/2014/main" id="{2248A31A-ACFE-4F17-8E48-A1A8F9C3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601" y="1905000"/>
            <a:ext cx="18274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(Daniel 11:36-45)</a:t>
            </a:r>
            <a:endParaRPr lang="en-US" alt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9" name="TextBox 35">
            <a:extLst>
              <a:ext uri="{FF2B5EF4-FFF2-40B4-BE49-F238E27FC236}">
                <a16:creationId xmlns:a16="http://schemas.microsoft.com/office/drawing/2014/main" id="{BFA9AF9F-1976-44C6-8C42-3D3DC5301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87" y="457200"/>
            <a:ext cx="4502763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6" rIns="91436" bIns="45716">
            <a:spAutoFit/>
          </a:bodyPr>
          <a:lstStyle>
            <a:lvl1pPr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CC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D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Understanding Daniel’s</a:t>
            </a:r>
          </a:p>
          <a:p>
            <a:pPr algn="ctr" eaLnBrk="1" hangingPunct="1"/>
            <a:r>
              <a:rPr lang="en-US" altLang="en-US" sz="3600" dirty="0">
                <a:solidFill>
                  <a:srgbClr val="FFD5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Prophetic Perspective</a:t>
            </a:r>
          </a:p>
        </p:txBody>
      </p:sp>
    </p:spTree>
    <p:extLst>
      <p:ext uri="{BB962C8B-B14F-4D97-AF65-F5344CB8AC3E}">
        <p14:creationId xmlns:p14="http://schemas.microsoft.com/office/powerpoint/2010/main" val="1434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8763000" cy="1130791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Career of the Antichrist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11:36-45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1090" y="1447591"/>
            <a:ext cx="5861820" cy="3353009"/>
          </a:xfrm>
        </p:spPr>
        <p:txBody>
          <a:bodyPr/>
          <a:lstStyle/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self-magnification (36-37)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power (38-39)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successes (40-43)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defeat (44-45)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9825" y="5029200"/>
            <a:ext cx="3804349" cy="14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8566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8763000" cy="1130791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Career of the Antichrist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11:36-45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1090" y="1447591"/>
            <a:ext cx="5861820" cy="3353009"/>
          </a:xfrm>
        </p:spPr>
        <p:txBody>
          <a:bodyPr/>
          <a:lstStyle/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self-magnification (36-37)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power (38-39)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successes (40-43)</a:t>
            </a:r>
          </a:p>
          <a:p>
            <a:pPr marL="573088" indent="-573088"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military defeat (44-45)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9825" y="5029200"/>
            <a:ext cx="3804349" cy="14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14:cNvPr>
              <p14:cNvContentPartPr/>
              <p14:nvPr/>
            </p14:nvContentPartPr>
            <p14:xfrm>
              <a:off x="9732071" y="2003465"/>
              <a:ext cx="594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D4023F-53B6-46B8-B956-86A2F5101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8111" y="1999231"/>
                <a:ext cx="13860" cy="261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4987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20058</TotalTime>
  <Words>880</Words>
  <Application>Microsoft Office PowerPoint</Application>
  <PresentationFormat>On-screen Show (4:3)</PresentationFormat>
  <Paragraphs>195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Azure</vt:lpstr>
      <vt:lpstr>THE BOOK OF DANIEL</vt:lpstr>
      <vt:lpstr>DANIEL 10-12 THE FINAL VISION</vt:lpstr>
      <vt:lpstr>PowerPoint Presentation</vt:lpstr>
      <vt:lpstr>Chapter 10–12 Outline</vt:lpstr>
      <vt:lpstr>IV. The Prophecy of the Heavenly Messenger (11:2–12:13)</vt:lpstr>
      <vt:lpstr>IV. The Prophecy of the Heavenly Messenger (11:2–12:13)</vt:lpstr>
      <vt:lpstr>PowerPoint Presentation</vt:lpstr>
      <vt:lpstr>The Career of the Antichrist  Daniel 11:36-45</vt:lpstr>
      <vt:lpstr>The Career of the Antichrist  Daniel 11:36-45</vt:lpstr>
      <vt:lpstr>The Career of the Antichrist  Daniel 11:36-45</vt:lpstr>
      <vt:lpstr>PowerPoint Presentation</vt:lpstr>
      <vt:lpstr>John C. Whitcomb Daniel, Page 155</vt:lpstr>
      <vt:lpstr>PowerPoint Presentation</vt:lpstr>
      <vt:lpstr>PowerPoint Presentation</vt:lpstr>
      <vt:lpstr>PowerPoint Presentation</vt:lpstr>
      <vt:lpstr>The Career of the Antichrist  Daniel 11:36-45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Career of the Antichrist  Daniel 11:36-45</vt:lpstr>
      <vt:lpstr>Conclusion</vt:lpstr>
      <vt:lpstr>Chapter 10–12 Outline</vt:lpstr>
      <vt:lpstr>IV. The Prophecy of the Heavenly Messenger (11:2–12:13)</vt:lpstr>
      <vt:lpstr>Purpose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Jim McGowan</cp:lastModifiedBy>
  <cp:revision>1921</cp:revision>
  <cp:lastPrinted>2017-02-05T01:03:10Z</cp:lastPrinted>
  <dcterms:created xsi:type="dcterms:W3CDTF">2009-03-17T12:21:13Z</dcterms:created>
  <dcterms:modified xsi:type="dcterms:W3CDTF">2018-02-18T04:50:26Z</dcterms:modified>
</cp:coreProperties>
</file>