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256" r:id="rId2"/>
    <p:sldId id="372" r:id="rId3"/>
    <p:sldId id="840" r:id="rId4"/>
    <p:sldId id="836" r:id="rId5"/>
    <p:sldId id="841" r:id="rId6"/>
    <p:sldId id="852" r:id="rId7"/>
    <p:sldId id="857" r:id="rId8"/>
    <p:sldId id="842" r:id="rId9"/>
    <p:sldId id="853" r:id="rId10"/>
    <p:sldId id="854" r:id="rId11"/>
    <p:sldId id="884" r:id="rId12"/>
    <p:sldId id="889" r:id="rId13"/>
    <p:sldId id="885" r:id="rId14"/>
    <p:sldId id="843" r:id="rId15"/>
    <p:sldId id="888" r:id="rId16"/>
    <p:sldId id="844" r:id="rId17"/>
    <p:sldId id="859" r:id="rId18"/>
    <p:sldId id="860" r:id="rId19"/>
    <p:sldId id="845" r:id="rId20"/>
    <p:sldId id="862" r:id="rId21"/>
    <p:sldId id="863" r:id="rId22"/>
    <p:sldId id="846" r:id="rId23"/>
    <p:sldId id="886" r:id="rId24"/>
    <p:sldId id="887" r:id="rId25"/>
    <p:sldId id="861" r:id="rId26"/>
    <p:sldId id="847" r:id="rId27"/>
    <p:sldId id="891" r:id="rId28"/>
    <p:sldId id="890" r:id="rId29"/>
    <p:sldId id="893" r:id="rId30"/>
    <p:sldId id="848" r:id="rId31"/>
    <p:sldId id="883" r:id="rId32"/>
    <p:sldId id="881" r:id="rId33"/>
    <p:sldId id="882" r:id="rId34"/>
    <p:sldId id="878" r:id="rId35"/>
    <p:sldId id="879" r:id="rId36"/>
    <p:sldId id="880" r:id="rId37"/>
    <p:sldId id="876" r:id="rId38"/>
    <p:sldId id="877" r:id="rId39"/>
    <p:sldId id="865" r:id="rId40"/>
    <p:sldId id="869" r:id="rId41"/>
    <p:sldId id="868" r:id="rId42"/>
    <p:sldId id="872" r:id="rId43"/>
    <p:sldId id="871" r:id="rId44"/>
    <p:sldId id="870" r:id="rId45"/>
    <p:sldId id="855" r:id="rId46"/>
    <p:sldId id="892" r:id="rId47"/>
    <p:sldId id="898" r:id="rId48"/>
    <p:sldId id="873" r:id="rId49"/>
    <p:sldId id="874" r:id="rId50"/>
    <p:sldId id="875" r:id="rId51"/>
    <p:sldId id="849" r:id="rId52"/>
    <p:sldId id="894" r:id="rId53"/>
    <p:sldId id="896" r:id="rId54"/>
    <p:sldId id="895" r:id="rId55"/>
    <p:sldId id="850" r:id="rId56"/>
    <p:sldId id="901" r:id="rId57"/>
    <p:sldId id="900" r:id="rId58"/>
    <p:sldId id="899" r:id="rId59"/>
    <p:sldId id="856" r:id="rId60"/>
    <p:sldId id="851" r:id="rId61"/>
    <p:sldId id="829" r:id="rId6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3" autoAdjust="0"/>
    <p:restoredTop sz="94824" autoAdjust="0"/>
  </p:normalViewPr>
  <p:slideViewPr>
    <p:cSldViewPr>
      <p:cViewPr varScale="1">
        <p:scale>
          <a:sx n="105" d="100"/>
          <a:sy n="105" d="100"/>
        </p:scale>
        <p:origin x="15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02/18/2018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1T01:50:54.236"/>
    </inkml:context>
    <inkml:brush xml:id="br0">
      <inkml:brushProperty name="width" value="0.025" units="cm"/>
      <inkml:brushProperty name="height" value="0.025" units="cm"/>
    </inkml:brush>
  </inkml:definitions>
  <inkml:trace contextRef="#ctx0" brushRef="#br0">33927 1004 8704,'-33'-33'3328,"33"33"-1792,0 0-1728,0 0 544,0 0-992,0 0-384,0 0-2560,0 0-1120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757"/>
    </inkml:context>
    <inkml:brush xml:id="br0">
      <inkml:brushProperty name="width" value="0.025" units="cm"/>
      <inkml:brushProperty name="height" value="0.025" units="cm"/>
    </inkml:brush>
  </inkml:definitions>
  <inkml:trace contextRef="#ctx0" brushRef="#br0">19872 11085 6144,'-33'0'2272,"33"0"-1216,-34 0-960,34 0 480,0 0-352,0 0-64,0 0-1024,0 0-448,0 0-1312,17 0-576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922"/>
    </inkml:context>
    <inkml:brush xml:id="br0">
      <inkml:brushProperty name="width" value="0.025" units="cm"/>
      <inkml:brushProperty name="height" value="0.025" units="cm"/>
    </inkml:brush>
  </inkml:definitions>
  <inkml:trace contextRef="#ctx0" brushRef="#br0">19906 11051 3328,'0'33'1312,"0"-33"-704,33 0-2112,-33 0-448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789"/>
    </inkml:context>
    <inkml:brush xml:id="br0">
      <inkml:brushProperty name="width" value="0.025" units="cm"/>
      <inkml:brushProperty name="height" value="0.025" units="cm"/>
    </inkml:brush>
  </inkml:definitions>
  <inkml:trace contextRef="#ctx0" brushRef="#br0">19939 11484 5376,'-17'0'2112,"17"-17"-1152,0 0-3296,0 17-704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960"/>
    </inkml:context>
    <inkml:brush xml:id="br0">
      <inkml:brushProperty name="width" value="0.025" units="cm"/>
      <inkml:brushProperty name="height" value="0.025" units="cm"/>
    </inkml:brush>
  </inkml:definitions>
  <inkml:trace contextRef="#ctx0" brushRef="#br0">20171 11301 7296,'-17'-17'2720,"17"17"-1472,17 0-1952,0 0 256,-1-17-2496,1 0-992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02/18/2018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7273340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2.jpeg"/><Relationship Id="rId7" Type="http://schemas.openxmlformats.org/officeDocument/2006/relationships/image" Target="../media/image80.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customXml" Target="../ink/ink3.xml"/><Relationship Id="rId11" Type="http://schemas.openxmlformats.org/officeDocument/2006/relationships/image" Target="../media/image130.png"/><Relationship Id="rId5" Type="http://schemas.openxmlformats.org/officeDocument/2006/relationships/image" Target="../media/image11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7.xml"/><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1.xml"/><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10.xml"/><Relationship Id="rId4" Type="http://schemas.openxmlformats.org/officeDocument/2006/relationships/image" Target="../media/image100.png"/><Relationship Id="rId9"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middletownbiblechurch.org/reformed/sprouljr.htm" TargetMode="Externa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customXml" Target="../ink/ink1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14</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6AAFA-5974-41DF-A847-77F3EF83A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623" y="341108"/>
            <a:ext cx="8510754" cy="6175783"/>
          </a:xfrm>
          <a:prstGeom prst="rect">
            <a:avLst/>
          </a:prstGeom>
        </p:spPr>
      </p:pic>
    </p:spTree>
    <p:extLst>
      <p:ext uri="{BB962C8B-B14F-4D97-AF65-F5344CB8AC3E}">
        <p14:creationId xmlns:p14="http://schemas.microsoft.com/office/powerpoint/2010/main" val="42651070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FE200A-6978-4B31-AB53-C6BE7600E3B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4579" name="Rectangle 3">
            <a:extLst>
              <a:ext uri="{FF2B5EF4-FFF2-40B4-BE49-F238E27FC236}">
                <a16:creationId xmlns:a16="http://schemas.microsoft.com/office/drawing/2014/main" id="{8493CFF8-1834-4B74-AA5F-E2659CE44985}"/>
              </a:ext>
            </a:extLst>
          </p:cNvPr>
          <p:cNvSpPr>
            <a:spLocks noGrp="1"/>
          </p:cNvSpPr>
          <p:nvPr>
            <p:ph type="body" idx="4294967295"/>
          </p:nvPr>
        </p:nvSpPr>
        <p:spPr>
          <a:xfrm>
            <a:off x="822458" y="76200"/>
            <a:ext cx="7499085" cy="4038600"/>
          </a:xfrm>
        </p:spPr>
        <p:txBody>
          <a:bodyPr/>
          <a:lstStyle/>
          <a:p>
            <a:pPr marL="0" indent="0" algn="ctr" defTabSz="685800">
              <a:lnSpc>
                <a:spcPct val="90000"/>
              </a:lnSpc>
              <a:spcBef>
                <a:spcPct val="0"/>
              </a:spcBef>
              <a:spcAft>
                <a:spcPts val="600"/>
              </a:spcAft>
              <a:buNone/>
              <a:defRPr/>
            </a:pPr>
            <a:r>
              <a:rPr lang="en-US" sz="4000" kern="1200" dirty="0">
                <a:solidFill>
                  <a:srgbClr val="00FFFF"/>
                </a:solidFill>
                <a:effectLst>
                  <a:outerShdw blurRad="38100" dist="38100" dir="2700000" algn="tl">
                    <a:srgbClr val="000000">
                      <a:alpha val="43137"/>
                    </a:srgbClr>
                  </a:outerShdw>
                </a:effectLst>
                <a:ea typeface="+mj-ea"/>
                <a:cs typeface="+mj-cs"/>
              </a:rPr>
              <a:t>1 Kings 4:21</a:t>
            </a:r>
          </a:p>
          <a:p>
            <a:pPr marL="0" indent="0" algn="just">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dirty="0"/>
              <a:t>Now Solomon ruled over all the kingdoms from the River </a:t>
            </a:r>
            <a:r>
              <a:rPr lang="en-US" sz="3600" i="1" dirty="0"/>
              <a:t>to</a:t>
            </a:r>
            <a:r>
              <a:rPr lang="en-US" sz="3600" dirty="0"/>
              <a:t> the land of the Philistines and </a:t>
            </a:r>
            <a:r>
              <a:rPr lang="en-US" sz="3600" b="1" u="sng" dirty="0">
                <a:solidFill>
                  <a:srgbClr val="FFFFCC"/>
                </a:solidFill>
              </a:rPr>
              <a:t>to the border of Egypt</a:t>
            </a:r>
            <a:r>
              <a:rPr lang="en-US" sz="3600" dirty="0"/>
              <a:t>; </a:t>
            </a:r>
            <a:r>
              <a:rPr lang="en-US" sz="3600" i="1" dirty="0"/>
              <a:t>they</a:t>
            </a:r>
            <a:r>
              <a:rPr lang="en-US" sz="3600" dirty="0"/>
              <a:t> brought </a:t>
            </a:r>
            <a:r>
              <a:rPr lang="en-US" sz="3600" b="1" u="sng" dirty="0">
                <a:solidFill>
                  <a:srgbClr val="FFFFCC"/>
                </a:solidFill>
              </a:rPr>
              <a:t>tribute</a:t>
            </a:r>
            <a:r>
              <a:rPr lang="en-US" sz="3600" dirty="0"/>
              <a:t> and served Solomon all the days of his life</a:t>
            </a:r>
            <a:r>
              <a:rPr lang="en-US" sz="3600"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427061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0BA2FC-5D08-47A0-9F21-255D5ECAAB7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4579" name="Rectangle 3">
            <a:extLst>
              <a:ext uri="{FF2B5EF4-FFF2-40B4-BE49-F238E27FC236}">
                <a16:creationId xmlns:a16="http://schemas.microsoft.com/office/drawing/2014/main" id="{8493CFF8-1834-4B74-AA5F-E2659CE44985}"/>
              </a:ext>
            </a:extLst>
          </p:cNvPr>
          <p:cNvSpPr>
            <a:spLocks noGrp="1"/>
          </p:cNvSpPr>
          <p:nvPr>
            <p:ph type="body" idx="4294967295"/>
          </p:nvPr>
        </p:nvSpPr>
        <p:spPr>
          <a:xfrm>
            <a:off x="165629" y="76200"/>
            <a:ext cx="8812742" cy="2667000"/>
          </a:xfrm>
        </p:spPr>
        <p:txBody>
          <a:bodyPr/>
          <a:lstStyle/>
          <a:p>
            <a:pPr marL="0" indent="0" algn="ctr" defTabSz="685800">
              <a:lnSpc>
                <a:spcPct val="90000"/>
              </a:lnSpc>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ea typeface="+mj-ea"/>
                <a:cs typeface="+mj-cs"/>
              </a:rPr>
              <a:t>Genesis 13:14-18</a:t>
            </a:r>
          </a:p>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t>14 </a:t>
            </a:r>
            <a:r>
              <a:rPr lang="en-US" sz="2800" dirty="0"/>
              <a:t>The </a:t>
            </a:r>
            <a:r>
              <a:rPr lang="en-US" sz="2800" cap="small" dirty="0">
                <a:effectLst/>
              </a:rPr>
              <a:t>Lord</a:t>
            </a:r>
            <a:r>
              <a:rPr lang="en-US" sz="2800" dirty="0"/>
              <a:t> said to Abram, after Lot had separated from him, ‘Now lift up your eyes and look from the place where you are, northward and southward and eastward and westward; </a:t>
            </a:r>
            <a:r>
              <a:rPr lang="en-US" sz="2800" baseline="30000" dirty="0"/>
              <a:t>15 </a:t>
            </a:r>
            <a:r>
              <a:rPr lang="en-US" sz="2800" dirty="0"/>
              <a:t>for all the land which you see, I will give it to you and to your descendants </a:t>
            </a:r>
            <a:r>
              <a:rPr lang="en-US" sz="2800" b="1" u="sng" dirty="0">
                <a:solidFill>
                  <a:srgbClr val="FFFFCC"/>
                </a:solidFill>
              </a:rPr>
              <a:t>forever</a:t>
            </a:r>
            <a:r>
              <a:rPr lang="en-US" sz="2800" dirty="0"/>
              <a:t>…</a:t>
            </a:r>
            <a:r>
              <a:rPr lang="en-US" sz="2800" baseline="30000" dirty="0"/>
              <a:t>17 </a:t>
            </a:r>
            <a:r>
              <a:rPr lang="en-US" sz="2800" dirty="0"/>
              <a:t>Arise, walk about the land through its length and breadth; for I will give it to you.’ </a:t>
            </a:r>
            <a:r>
              <a:rPr lang="en-US" sz="2800" baseline="30000" dirty="0"/>
              <a:t>18 </a:t>
            </a:r>
            <a:r>
              <a:rPr lang="en-US" sz="2800" dirty="0"/>
              <a:t>Then Abram moved his tent and came and dwelt by the oaks of </a:t>
            </a:r>
            <a:r>
              <a:rPr lang="en-US" sz="2800" dirty="0" err="1"/>
              <a:t>Mamre</a:t>
            </a:r>
            <a:r>
              <a:rPr lang="en-US" sz="2800" dirty="0"/>
              <a:t>, which are in Hebron, and there he built an altar to the </a:t>
            </a:r>
            <a:r>
              <a:rPr lang="en-US" sz="2800" cap="small" dirty="0">
                <a:effectLst/>
              </a:rPr>
              <a:t>Lord</a:t>
            </a:r>
            <a:r>
              <a:rPr lang="en-US" sz="2800"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369056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Historical Judgments</a:t>
            </a:r>
          </a:p>
        </p:txBody>
      </p:sp>
      <p:sp>
        <p:nvSpPr>
          <p:cNvPr id="32771" name="Rectangle 3"/>
          <p:cNvSpPr>
            <a:spLocks noGrp="1" noChangeArrowheads="1"/>
          </p:cNvSpPr>
          <p:nvPr>
            <p:ph type="body" idx="4294967295"/>
          </p:nvPr>
        </p:nvSpPr>
        <p:spPr>
          <a:xfrm>
            <a:off x="381000" y="1458686"/>
            <a:ext cx="4648200" cy="41148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 </a:t>
            </a:r>
          </a:p>
          <a:p>
            <a:pPr marL="457200" indent="-457200">
              <a:spcBef>
                <a:spcPts val="0"/>
              </a:spcBef>
              <a:spcAft>
                <a:spcPts val="2400"/>
              </a:spcAft>
              <a:defRPr/>
            </a:pPr>
            <a:r>
              <a:rPr lang="en-US" dirty="0">
                <a:effectLst>
                  <a:outerShdw blurRad="38100" dist="38100" dir="2700000" algn="tl">
                    <a:srgbClr val="000000">
                      <a:alpha val="43137"/>
                    </a:srgbClr>
                  </a:outerShdw>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85054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b="1" u="sng" dirty="0">
                <a:solidFill>
                  <a:srgbClr val="FFFFCC"/>
                </a:solidFill>
              </a:rPr>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827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BE879-B415-4EC5-8E08-7DBCC0B83319}"/>
              </a:ext>
            </a:extLst>
          </p:cNvPr>
          <p:cNvPicPr>
            <a:picLocks noChangeAspect="1"/>
          </p:cNvPicPr>
          <p:nvPr/>
        </p:nvPicPr>
        <p:blipFill>
          <a:blip r:embed="rId2"/>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8493CFF8-1834-4B74-AA5F-E2659CE44985}"/>
              </a:ext>
            </a:extLst>
          </p:cNvPr>
          <p:cNvSpPr>
            <a:spLocks noGrp="1"/>
          </p:cNvSpPr>
          <p:nvPr>
            <p:ph type="body" idx="4294967295"/>
          </p:nvPr>
        </p:nvSpPr>
        <p:spPr>
          <a:xfrm>
            <a:off x="165629" y="76200"/>
            <a:ext cx="8812742" cy="2667000"/>
          </a:xfrm>
        </p:spPr>
        <p:txBody>
          <a:bodyPr/>
          <a:lstStyle/>
          <a:p>
            <a:pPr marL="0" indent="0" algn="ctr" defTabSz="685800">
              <a:lnSpc>
                <a:spcPct val="90000"/>
              </a:lnSpc>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ea typeface="+mj-ea"/>
                <a:cs typeface="+mj-cs"/>
              </a:rPr>
              <a:t>Genesis 13:14-18</a:t>
            </a:r>
          </a:p>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a:t>
            </a:r>
            <a:r>
              <a:rPr lang="en-US" sz="2800" baseline="30000" dirty="0"/>
              <a:t>14 </a:t>
            </a:r>
            <a:r>
              <a:rPr lang="en-US" sz="2800" dirty="0"/>
              <a:t>The </a:t>
            </a:r>
            <a:r>
              <a:rPr lang="en-US" sz="2800" cap="small" dirty="0">
                <a:effectLst/>
              </a:rPr>
              <a:t>Lord</a:t>
            </a:r>
            <a:r>
              <a:rPr lang="en-US" sz="2800" dirty="0"/>
              <a:t> said to Abram, after Lot had separated from him, ‘Now lift up your eyes and look from the place where you are, northward and southward and eastward and westward; </a:t>
            </a:r>
            <a:r>
              <a:rPr lang="en-US" sz="2800" baseline="30000" dirty="0"/>
              <a:t>15 </a:t>
            </a:r>
            <a:r>
              <a:rPr lang="en-US" sz="2800" dirty="0"/>
              <a:t>for all the land which you see, I will give it to you and to your descendants forever…</a:t>
            </a:r>
            <a:r>
              <a:rPr lang="en-US" sz="2800" baseline="30000" dirty="0"/>
              <a:t>17 </a:t>
            </a:r>
            <a:r>
              <a:rPr lang="en-US" sz="2800" b="1" u="sng" dirty="0">
                <a:solidFill>
                  <a:srgbClr val="FFFFCC"/>
                </a:solidFill>
              </a:rPr>
              <a:t>Arise, walk about the land through its length and breadth</a:t>
            </a:r>
            <a:r>
              <a:rPr lang="en-US" sz="2800" dirty="0"/>
              <a:t>; for I will give it to you.’ </a:t>
            </a:r>
            <a:r>
              <a:rPr lang="en-US" sz="2800" baseline="30000" dirty="0"/>
              <a:t>18 </a:t>
            </a:r>
            <a:r>
              <a:rPr lang="en-US" sz="2800" dirty="0"/>
              <a:t>Then Abram moved his tent and came and dwelt by the oaks of </a:t>
            </a:r>
            <a:r>
              <a:rPr lang="en-US" sz="2800" dirty="0" err="1"/>
              <a:t>Mamre</a:t>
            </a:r>
            <a:r>
              <a:rPr lang="en-US" sz="2800" dirty="0"/>
              <a:t>, which are in Hebron, and there he built an altar to the </a:t>
            </a:r>
            <a:r>
              <a:rPr lang="en-US" sz="2800" cap="small" dirty="0">
                <a:effectLst/>
              </a:rPr>
              <a:t>Lord</a:t>
            </a:r>
            <a:r>
              <a:rPr lang="en-US" sz="2800"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100058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b="1" u="sng" dirty="0">
                <a:solidFill>
                  <a:srgbClr val="FFFFCC"/>
                </a:solidFill>
              </a:rPr>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464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6719BAF-62F5-4D07-96D3-5484DAC2B5A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5" name="Subtitle 3"/>
          <p:cNvSpPr txBox="1">
            <a:spLocks/>
          </p:cNvSpPr>
          <p:nvPr/>
        </p:nvSpPr>
        <p:spPr bwMode="auto">
          <a:xfrm>
            <a:off x="1257300" y="76201"/>
            <a:ext cx="66294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2:24</a:t>
            </a:r>
          </a:p>
          <a:p>
            <a:pPr marL="0" indent="0" algn="just">
              <a:buNone/>
              <a:defRPr/>
            </a:pPr>
            <a:r>
              <a:rPr lang="en-US" sz="3600" kern="0" dirty="0">
                <a:effectLst>
                  <a:outerShdw blurRad="38100" dist="38100" dir="2700000" algn="tl">
                    <a:srgbClr val="000000">
                      <a:alpha val="43137"/>
                    </a:srgbClr>
                  </a:outerShdw>
                </a:effectLst>
              </a:rPr>
              <a:t>“</a:t>
            </a:r>
            <a:r>
              <a:rPr lang="en-US" sz="3600" dirty="0"/>
              <a:t>So God heard their groaning; and </a:t>
            </a:r>
            <a:r>
              <a:rPr lang="en-US" sz="3600" b="1" u="sng" dirty="0">
                <a:solidFill>
                  <a:srgbClr val="FFFFCC"/>
                </a:solidFill>
              </a:rPr>
              <a:t>God remembered His covenant</a:t>
            </a:r>
            <a:r>
              <a:rPr lang="en-US" sz="3600" dirty="0"/>
              <a:t> with Abraham, Isaac, and Jacob</a:t>
            </a:r>
            <a:r>
              <a:rPr lang="en-US" sz="3600"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429000"/>
            <a:ext cx="2047875" cy="1371600"/>
          </a:xfrm>
          <a:prstGeom prst="rect">
            <a:avLst/>
          </a:prstGeom>
          <a:noFill/>
          <a:ln w="9525">
            <a:noFill/>
            <a:miter lim="800000"/>
            <a:headEnd/>
            <a:tailEnd/>
          </a:ln>
        </p:spPr>
      </p:pic>
    </p:spTree>
    <p:extLst>
      <p:ext uri="{BB962C8B-B14F-4D97-AF65-F5344CB8AC3E}">
        <p14:creationId xmlns:p14="http://schemas.microsoft.com/office/powerpoint/2010/main" val="356563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5CA8FDDC-CCF3-47FE-8A45-A9F04933ADB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36:22</a:t>
            </a:r>
          </a:p>
          <a:p>
            <a:pPr marL="0" indent="0" algn="just">
              <a:buNone/>
              <a:defRPr/>
            </a:pPr>
            <a:r>
              <a:rPr lang="en-US" sz="3600" kern="0" dirty="0">
                <a:effectLst>
                  <a:outerShdw blurRad="38100" dist="38100" dir="2700000" algn="tl">
                    <a:srgbClr val="000000">
                      <a:alpha val="43137"/>
                    </a:srgbClr>
                  </a:outerShdw>
                </a:effectLst>
              </a:rPr>
              <a:t>“</a:t>
            </a:r>
            <a:r>
              <a:rPr lang="en-US" sz="3600" dirty="0"/>
              <a:t>Therefore say to the house of Israel, ‘Thus says the Lord </a:t>
            </a:r>
            <a:r>
              <a:rPr lang="en-US" sz="3600" cap="small" dirty="0">
                <a:effectLst/>
              </a:rPr>
              <a:t>God</a:t>
            </a:r>
            <a:r>
              <a:rPr lang="en-US" sz="3600" dirty="0"/>
              <a:t>, “</a:t>
            </a:r>
            <a:r>
              <a:rPr lang="en-US" sz="3600" b="1" u="sng" dirty="0">
                <a:solidFill>
                  <a:srgbClr val="FFFFCC"/>
                </a:solidFill>
              </a:rPr>
              <a:t>It is not for your sake, O house of Israel, that I am about to act, but for My holy name</a:t>
            </a:r>
            <a:r>
              <a:rPr lang="en-US" sz="3600" dirty="0"/>
              <a:t>, which you have profaned among the nations where you went</a:t>
            </a:r>
            <a:r>
              <a:rPr lang="en-US" sz="3600"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4213556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b="1" u="sng" dirty="0">
                <a:solidFill>
                  <a:srgbClr val="FFFFCC"/>
                </a:solidFill>
              </a:rPr>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7777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0482FC0-1875-4208-A353-11839A77BE4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0086" y="76200"/>
            <a:ext cx="9037713" cy="4939814"/>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36:24-28</a:t>
            </a:r>
          </a:p>
          <a:p>
            <a:pPr algn="just"/>
            <a:r>
              <a:rPr lang="en-US" sz="2700" dirty="0">
                <a:effectLst>
                  <a:outerShdw blurRad="38100" dist="38100" dir="2700000" algn="tl">
                    <a:srgbClr val="000000">
                      <a:alpha val="43137"/>
                    </a:srgbClr>
                  </a:outerShdw>
                </a:effectLst>
                <a:latin typeface="Calibri" panose="020F0502020204030204" pitchFamily="34" charset="0"/>
              </a:rPr>
              <a:t>“For I will take you from the nations,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gather you from all the lands and bring you into your own land. </a:t>
            </a:r>
            <a:r>
              <a:rPr lang="en-US" sz="27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25 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Then I will sprinkle clean water on you, and you will be clean</a:t>
            </a:r>
            <a:r>
              <a:rPr lang="en-US" sz="2700"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2700" baseline="30000" dirty="0">
                <a:effectLst>
                  <a:outerShdw blurRad="38100" dist="38100" dir="2700000" algn="tl">
                    <a:srgbClr val="000000">
                      <a:alpha val="43137"/>
                    </a:srgbClr>
                  </a:outerShdw>
                </a:effectLst>
                <a:latin typeface="Calibri" panose="020F0502020204030204" pitchFamily="34" charset="0"/>
              </a:rPr>
              <a:t>26 </a:t>
            </a:r>
            <a:r>
              <a:rPr lang="en-US" sz="2700" dirty="0">
                <a:effectLst>
                  <a:outerShdw blurRad="38100" dist="38100" dir="2700000" algn="tl">
                    <a:srgbClr val="000000">
                      <a:alpha val="43137"/>
                    </a:srgbClr>
                  </a:outerShdw>
                </a:effectLst>
                <a:latin typeface="Calibri" panose="020F0502020204030204" pitchFamily="34" charset="0"/>
              </a:rPr>
              <a:t>Moreover, I will give you a new heart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put a new spirit within you</a:t>
            </a:r>
            <a:r>
              <a:rPr lang="en-US" sz="2700" dirty="0">
                <a:effectLst>
                  <a:outerShdw blurRad="38100" dist="38100" dir="2700000" algn="tl">
                    <a:srgbClr val="000000">
                      <a:alpha val="43137"/>
                    </a:srgbClr>
                  </a:outerShdw>
                </a:effectLst>
                <a:latin typeface="Calibri" panose="020F0502020204030204" pitchFamily="34" charset="0"/>
              </a:rPr>
              <a:t>; and I will remove the heart of stone from your flesh and give you a heart of flesh. </a:t>
            </a:r>
            <a:r>
              <a:rPr lang="en-US" sz="2700" baseline="30000" dirty="0">
                <a:effectLst>
                  <a:outerShdw blurRad="38100" dist="38100" dir="2700000" algn="tl">
                    <a:srgbClr val="000000">
                      <a:alpha val="43137"/>
                    </a:srgbClr>
                  </a:outerShdw>
                </a:effectLst>
                <a:latin typeface="Calibri" panose="020F0502020204030204" pitchFamily="34" charset="0"/>
              </a:rPr>
              <a:t>27 </a:t>
            </a:r>
            <a:r>
              <a:rPr lang="en-US" sz="27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2700" baseline="30000" dirty="0">
                <a:effectLst>
                  <a:outerShdw blurRad="38100" dist="38100" dir="2700000" algn="tl">
                    <a:srgbClr val="000000">
                      <a:alpha val="43137"/>
                    </a:srgbClr>
                  </a:outerShdw>
                </a:effectLst>
                <a:latin typeface="Calibri" panose="020F0502020204030204" pitchFamily="34" charset="0"/>
              </a:rPr>
              <a:t>28 </a:t>
            </a:r>
            <a:r>
              <a:rPr lang="en-US" sz="27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563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F7B1790-6330-4EBE-937C-2B78439D53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216" y="152400"/>
            <a:ext cx="8843959" cy="5155257"/>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endParaRPr lang="en-US" sz="2600"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r>
              <a:rPr lang="en-US" sz="2300" dirty="0">
                <a:latin typeface="Calibri" panose="020F0502020204030204" pitchFamily="34" charset="0"/>
                <a:cs typeface="Calibri" panose="020F0502020204030204" pitchFamily="34" charset="0"/>
              </a:rPr>
              <a:t>So I prophesied as I was commanded; and as I prophesied, there was a</a:t>
            </a:r>
            <a:r>
              <a:rPr lang="en-US" sz="2300" baseline="30000" dirty="0">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noise, and behold, a rattling; and the bones came together, bone to its bone. </a:t>
            </a:r>
            <a:r>
              <a:rPr lang="en-US" sz="2300" baseline="30000" dirty="0">
                <a:latin typeface="Calibri" panose="020F0502020204030204" pitchFamily="34" charset="0"/>
                <a:cs typeface="Calibri" panose="020F0502020204030204" pitchFamily="34" charset="0"/>
              </a:rPr>
              <a:t>8 </a:t>
            </a:r>
            <a:r>
              <a:rPr lang="en-US" sz="2300" dirty="0">
                <a:latin typeface="Calibri" panose="020F0502020204030204" pitchFamily="34" charset="0"/>
                <a:cs typeface="Calibri" panose="020F0502020204030204" pitchFamily="34" charset="0"/>
              </a:rPr>
              <a:t>And I looked, and behold, sinews were on them, and flesh grew and skin covered them;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2300" dirty="0">
                <a:latin typeface="Calibri" panose="020F0502020204030204" pitchFamily="34" charset="0"/>
                <a:cs typeface="Calibri" panose="020F0502020204030204" pitchFamily="34" charset="0"/>
              </a:rPr>
              <a:t>. </a:t>
            </a:r>
            <a:r>
              <a:rPr lang="en-US" sz="2300" baseline="30000" dirty="0">
                <a:latin typeface="Calibri" panose="020F0502020204030204" pitchFamily="34" charset="0"/>
                <a:cs typeface="Calibri" panose="020F0502020204030204" pitchFamily="34" charset="0"/>
              </a:rPr>
              <a:t>9 </a:t>
            </a:r>
            <a:r>
              <a:rPr lang="en-US" sz="2300" dirty="0">
                <a:latin typeface="Calibri" panose="020F0502020204030204" pitchFamily="34" charset="0"/>
                <a:cs typeface="Calibri" panose="020F0502020204030204" pitchFamily="34" charset="0"/>
              </a:rPr>
              <a:t>Then He said to me, “Prophesy to the breath, prophesy, son of man, and say to the breath, ‘Thus says the Lord </a:t>
            </a:r>
            <a:r>
              <a:rPr lang="en-US" sz="2300" cap="small" dirty="0">
                <a:latin typeface="Calibri" panose="020F0502020204030204" pitchFamily="34" charset="0"/>
                <a:cs typeface="Calibri" panose="020F0502020204030204" pitchFamily="34" charset="0"/>
              </a:rPr>
              <a:t>God</a:t>
            </a:r>
            <a:r>
              <a:rPr lang="en-US" sz="2300" dirty="0">
                <a:latin typeface="Calibri" panose="020F0502020204030204" pitchFamily="34" charset="0"/>
                <a:cs typeface="Calibri" panose="020F0502020204030204" pitchFamily="34" charset="0"/>
              </a:rPr>
              <a:t>, “Come from the four winds, O breath, and breathe on these slain, that they come to life.”’” </a:t>
            </a:r>
            <a:r>
              <a:rPr lang="en-US" sz="2300" baseline="30000" dirty="0">
                <a:latin typeface="Calibri" panose="020F0502020204030204" pitchFamily="34" charset="0"/>
                <a:cs typeface="Calibri" panose="020F0502020204030204" pitchFamily="34" charset="0"/>
              </a:rPr>
              <a:t>10 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commanded me, and the breath came into them, and they came to life</a:t>
            </a:r>
            <a:r>
              <a:rPr lang="en-US" sz="2300" dirty="0">
                <a:latin typeface="Calibri" panose="020F0502020204030204" pitchFamily="34" charset="0"/>
                <a:cs typeface="Calibri" panose="020F0502020204030204" pitchFamily="34" charset="0"/>
              </a:rPr>
              <a:t> and stood on their feet, an exceedingly great army. </a:t>
            </a:r>
            <a:r>
              <a:rPr lang="en-US" sz="2300" baseline="30000" dirty="0">
                <a:latin typeface="Calibri" panose="020F0502020204030204" pitchFamily="34" charset="0"/>
                <a:cs typeface="Calibri" panose="020F0502020204030204" pitchFamily="34" charset="0"/>
              </a:rPr>
              <a:t>11 </a:t>
            </a:r>
            <a:r>
              <a:rPr lang="en-US" sz="2300" dirty="0">
                <a:latin typeface="Calibri" panose="020F0502020204030204" pitchFamily="34" charset="0"/>
                <a:cs typeface="Calibri" panose="020F0502020204030204" pitchFamily="34" charset="0"/>
              </a:rPr>
              <a:t>Then He said to me, “Son of man,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sz="2300" dirty="0">
                <a:latin typeface="Calibri" panose="020F0502020204030204" pitchFamily="34" charset="0"/>
                <a:cs typeface="Calibri" panose="020F0502020204030204" pitchFamily="34" charset="0"/>
              </a:rPr>
              <a:t>; behold, they say, ‘Our bones are dried up and our hope has perished. We are completely cut off’</a:t>
            </a:r>
            <a:r>
              <a:rPr lang="en-US" sz="2300" dirty="0">
                <a:effectLst>
                  <a:outerShdw blurRad="38100" dist="38100" dir="2700000" algn="tl">
                    <a:srgbClr val="000000">
                      <a:alpha val="43137"/>
                    </a:srgbClr>
                  </a:outerShdw>
                </a:effectLst>
                <a:latin typeface="Calibri" panose="020F0502020204030204" pitchFamily="34" charset="0"/>
              </a:rPr>
              <a:t>.”</a:t>
            </a:r>
            <a:endPar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02804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b="1" u="sng" dirty="0">
                <a:solidFill>
                  <a:srgbClr val="FFFFCC"/>
                </a:solidFill>
              </a:rPr>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827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62100" y="304800"/>
            <a:ext cx="6019800" cy="1143000"/>
          </a:xfrm>
        </p:spPr>
        <p:txBody>
          <a:bodyPr/>
          <a:lstStyle/>
          <a:p>
            <a:pPr algn="ctr" eaLnBrk="1" hangingPunct="1"/>
            <a:r>
              <a:rPr lang="en-US" altLang="en-US" sz="3600" dirty="0"/>
              <a:t>6. Three Inadequate Ways of Explaining Away Israel’s Future</a:t>
            </a:r>
          </a:p>
        </p:txBody>
      </p:sp>
      <p:sp>
        <p:nvSpPr>
          <p:cNvPr id="14339" name="Rectangle 3"/>
          <p:cNvSpPr>
            <a:spLocks noGrp="1" noChangeArrowheads="1"/>
          </p:cNvSpPr>
          <p:nvPr>
            <p:ph type="body" idx="1"/>
          </p:nvPr>
        </p:nvSpPr>
        <p:spPr>
          <a:xfrm>
            <a:off x="533400" y="1600200"/>
            <a:ext cx="8077200" cy="4267199"/>
          </a:xfrm>
        </p:spPr>
        <p:txBody>
          <a:bodyPr/>
          <a:lstStyle/>
          <a:p>
            <a:pPr marL="463550" indent="-463550" eaLnBrk="1" hangingPunct="1">
              <a:spcBef>
                <a:spcPts val="0"/>
              </a:spcBef>
              <a:spcAft>
                <a:spcPts val="3600"/>
              </a:spcAft>
              <a:defRPr/>
            </a:pPr>
            <a:r>
              <a:rPr lang="en-US" dirty="0"/>
              <a:t>Because Israel broke God’s covenant God canceled Israel’s promises (Jer. 31:35-37)</a:t>
            </a:r>
          </a:p>
          <a:p>
            <a:pPr marL="463550" indent="-463550" eaLnBrk="1" hangingPunct="1">
              <a:spcBef>
                <a:spcPts val="0"/>
              </a:spcBef>
              <a:spcAft>
                <a:spcPts val="3600"/>
              </a:spcAft>
              <a:defRPr/>
            </a:pPr>
            <a:r>
              <a:rPr lang="en-US" dirty="0"/>
              <a:t>Israel’s promises have already been fulfilled (Joshua 15:63)</a:t>
            </a:r>
          </a:p>
          <a:p>
            <a:pPr marL="463550" indent="-463550" eaLnBrk="1" hangingPunct="1">
              <a:spcBef>
                <a:spcPts val="0"/>
              </a:spcBef>
              <a:spcAft>
                <a:spcPts val="3600"/>
              </a:spcAft>
              <a:defRPr/>
            </a:pPr>
            <a:r>
              <a:rPr lang="en-US" dirty="0"/>
              <a:t>Israel’s are being now spiritually fulfilled in a and through the church (Deut. 30:3)</a:t>
            </a:r>
          </a:p>
        </p:txBody>
      </p:sp>
    </p:spTree>
    <p:extLst>
      <p:ext uri="{BB962C8B-B14F-4D97-AF65-F5344CB8AC3E}">
        <p14:creationId xmlns:p14="http://schemas.microsoft.com/office/powerpoint/2010/main" val="11460129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5A92314-662B-4791-AB24-02D7198B1F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2600" baseline="30000" dirty="0">
                <a:latin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rPr>
              <a:t>Jeremiah 31:35-37</a:t>
            </a:r>
          </a:p>
          <a:p>
            <a:pPr algn="just"/>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gives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for light by day And the fixed order of the moon and the stars for light by night</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stirs up the sea so that its waves roar;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is His name:</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this fixed order departs From before Me,” declares the </a:t>
            </a:r>
            <a:r>
              <a:rPr lang="en-US" sz="27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offspring of Israel also will cease From being a nation before Me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the heavens above can be measured And the foundations of the earth searched out below, Then I will also cast off all the offspring of Israel For all that they have done,” declares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7212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B1E69-4378-4BD2-A491-85DD31234AE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4579" name="Rectangle 3">
            <a:extLst>
              <a:ext uri="{FF2B5EF4-FFF2-40B4-BE49-F238E27FC236}">
                <a16:creationId xmlns:a16="http://schemas.microsoft.com/office/drawing/2014/main" id="{8493CFF8-1834-4B74-AA5F-E2659CE44985}"/>
              </a:ext>
            </a:extLst>
          </p:cNvPr>
          <p:cNvSpPr>
            <a:spLocks noGrp="1"/>
          </p:cNvSpPr>
          <p:nvPr>
            <p:ph type="body" idx="4294967295"/>
          </p:nvPr>
        </p:nvSpPr>
        <p:spPr>
          <a:xfrm>
            <a:off x="165629" y="76200"/>
            <a:ext cx="8812742" cy="2667000"/>
          </a:xfrm>
        </p:spPr>
        <p:txBody>
          <a:bodyPr/>
          <a:lstStyle/>
          <a:p>
            <a:pPr marL="0" indent="0" algn="ctr" defTabSz="685800">
              <a:lnSpc>
                <a:spcPct val="90000"/>
              </a:lnSpc>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ea typeface="+mj-ea"/>
                <a:cs typeface="+mj-cs"/>
              </a:rPr>
              <a:t>Deuteronomy 30:3</a:t>
            </a:r>
          </a:p>
          <a:p>
            <a:pPr marL="0" indent="0" algn="just">
              <a:buNone/>
              <a:defRPr/>
            </a:pPr>
            <a:r>
              <a:rPr lang="en-US" sz="3000" dirty="0">
                <a:effectLst>
                  <a:outerShdw blurRad="38100" dist="38100" dir="2700000" algn="tl">
                    <a:srgbClr val="000000">
                      <a:alpha val="43137"/>
                    </a:srgbClr>
                  </a:outerShdw>
                </a:effectLst>
                <a:cs typeface="Calibri" panose="020F0502020204030204" pitchFamily="34" charset="0"/>
              </a:rPr>
              <a:t>“Then the </a:t>
            </a:r>
            <a:r>
              <a:rPr lang="en-US" sz="3000" cap="small" dirty="0">
                <a:effectLst>
                  <a:outerShdw blurRad="38100" dist="38100" dir="2700000" algn="tl">
                    <a:srgbClr val="000000">
                      <a:alpha val="43137"/>
                    </a:srgbClr>
                  </a:outerShdw>
                </a:effectLst>
                <a:cs typeface="Calibri" panose="020F0502020204030204" pitchFamily="34" charset="0"/>
              </a:rPr>
              <a:t>Lord</a:t>
            </a:r>
            <a:r>
              <a:rPr lang="en-US" sz="3000" dirty="0">
                <a:effectLst>
                  <a:outerShdw blurRad="38100" dist="38100" dir="2700000" algn="tl">
                    <a:srgbClr val="000000">
                      <a:alpha val="43137"/>
                    </a:srgbClr>
                  </a:outerShdw>
                </a:effectLst>
                <a:cs typeface="Calibri" panose="020F0502020204030204" pitchFamily="34" charset="0"/>
              </a:rPr>
              <a:t> your God will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restore</a:t>
            </a:r>
            <a:r>
              <a:rPr lang="en-US" sz="3000" dirty="0">
                <a:effectLst>
                  <a:outerShdw blurRad="38100" dist="38100" dir="2700000" algn="tl">
                    <a:srgbClr val="000000">
                      <a:alpha val="43137"/>
                    </a:srgbClr>
                  </a:outerShdw>
                </a:effectLst>
                <a:cs typeface="Calibri" panose="020F0502020204030204" pitchFamily="34" charset="0"/>
              </a:rPr>
              <a:t> you from captivity, and have compassion on you, and will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gather you</a:t>
            </a:r>
            <a:r>
              <a:rPr lang="en-US" sz="3000" dirty="0">
                <a:effectLst>
                  <a:outerShdw blurRad="38100" dist="38100" dir="2700000" algn="tl">
                    <a:srgbClr val="000000">
                      <a:alpha val="43137"/>
                    </a:srgbClr>
                  </a:outerShdw>
                </a:effectLst>
                <a:cs typeface="Calibri" panose="020F0502020204030204" pitchFamily="34" charset="0"/>
              </a:rPr>
              <a:t> again from all the peoples where the </a:t>
            </a:r>
            <a:r>
              <a:rPr lang="en-US" sz="3000" cap="small" dirty="0">
                <a:effectLst>
                  <a:outerShdw blurRad="38100" dist="38100" dir="2700000" algn="tl">
                    <a:srgbClr val="000000">
                      <a:alpha val="43137"/>
                    </a:srgbClr>
                  </a:outerShdw>
                </a:effectLst>
                <a:cs typeface="Calibri" panose="020F0502020204030204" pitchFamily="34" charset="0"/>
              </a:rPr>
              <a:t>Lord</a:t>
            </a:r>
            <a:r>
              <a:rPr lang="en-US" sz="3000" dirty="0">
                <a:effectLst>
                  <a:outerShdw blurRad="38100" dist="38100" dir="2700000" algn="tl">
                    <a:srgbClr val="000000">
                      <a:alpha val="43137"/>
                    </a:srgbClr>
                  </a:outerShdw>
                </a:effectLst>
                <a:cs typeface="Calibri" panose="020F0502020204030204" pitchFamily="34" charset="0"/>
              </a:rPr>
              <a:t> your God has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scattered you</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4" name="Picture 3">
            <a:extLst>
              <a:ext uri="{FF2B5EF4-FFF2-40B4-BE49-F238E27FC236}">
                <a16:creationId xmlns:a16="http://schemas.microsoft.com/office/drawing/2014/main" id="{6E48A640-6464-401E-8A71-22D820B7A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8546" y="2667000"/>
            <a:ext cx="2386908" cy="2286000"/>
          </a:xfrm>
          <a:prstGeom prst="rect">
            <a:avLst/>
          </a:prstGeom>
        </p:spPr>
      </p:pic>
    </p:spTree>
    <p:extLst>
      <p:ext uri="{BB962C8B-B14F-4D97-AF65-F5344CB8AC3E}">
        <p14:creationId xmlns:p14="http://schemas.microsoft.com/office/powerpoint/2010/main" val="201136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b="1" u="sng" dirty="0">
                <a:solidFill>
                  <a:srgbClr val="FFFFCC"/>
                </a:solidFill>
              </a:rPr>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1017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52401" y="76200"/>
            <a:ext cx="89154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 My church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73513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52C0528-6BE6-4E22-8E4B-0970CC74E6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4579" name="Rectangle 3">
            <a:extLst>
              <a:ext uri="{FF2B5EF4-FFF2-40B4-BE49-F238E27FC236}">
                <a16:creationId xmlns:a16="http://schemas.microsoft.com/office/drawing/2014/main" id="{8493CFF8-1834-4B74-AA5F-E2659CE44985}"/>
              </a:ext>
            </a:extLst>
          </p:cNvPr>
          <p:cNvSpPr>
            <a:spLocks noGrp="1"/>
          </p:cNvSpPr>
          <p:nvPr>
            <p:ph type="body" idx="4294967295"/>
          </p:nvPr>
        </p:nvSpPr>
        <p:spPr>
          <a:xfrm>
            <a:off x="165629" y="76200"/>
            <a:ext cx="8812742" cy="3352800"/>
          </a:xfrm>
        </p:spPr>
        <p:txBody>
          <a:bodyPr/>
          <a:lstStyle/>
          <a:p>
            <a:pPr marL="0" indent="0" algn="ctr" defTabSz="685800">
              <a:spcBef>
                <a:spcPct val="0"/>
              </a:spcBef>
              <a:spcAft>
                <a:spcPts val="1200"/>
              </a:spcAft>
              <a:buNone/>
              <a:defRPr/>
            </a:pPr>
            <a:r>
              <a:rPr lang="en-US" sz="4000" kern="1200" dirty="0">
                <a:solidFill>
                  <a:srgbClr val="00FFFF"/>
                </a:solidFill>
                <a:effectLst>
                  <a:outerShdw blurRad="38100" dist="38100" dir="2700000" algn="tl">
                    <a:srgbClr val="000000">
                      <a:alpha val="43137"/>
                    </a:srgbClr>
                  </a:outerShdw>
                </a:effectLst>
                <a:ea typeface="+mj-ea"/>
                <a:cs typeface="+mj-cs"/>
              </a:rPr>
              <a:t>Acts 15:14</a:t>
            </a:r>
          </a:p>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dirty="0"/>
              <a:t>Simeon has related how God first concerned Himself about </a:t>
            </a:r>
            <a:r>
              <a:rPr lang="en-US" sz="3600" b="1" u="sng" dirty="0">
                <a:solidFill>
                  <a:srgbClr val="FFFFCC"/>
                </a:solidFill>
              </a:rPr>
              <a:t>taking from among the Gentiles a people for His name</a:t>
            </a:r>
            <a:r>
              <a:rPr lang="en-US" sz="3600"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623417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E8CC57B-7695-4750-9413-1FD6F26F570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a:solidFill>
                  <a:srgbClr val="00FFFF"/>
                </a:solidFill>
                <a:effectLst>
                  <a:outerShdw blurRad="38100" dist="38100" dir="2700000" algn="tl">
                    <a:srgbClr val="000000">
                      <a:alpha val="43137"/>
                    </a:srgbClr>
                  </a:outerShdw>
                </a:effectLst>
                <a:ea typeface="+mj-ea"/>
                <a:cs typeface="+mj-cs"/>
              </a:rPr>
              <a:t>Romans 11:25b</a:t>
            </a:r>
          </a:p>
          <a:p>
            <a:pPr marL="0" indent="0" algn="just">
              <a:spcBef>
                <a:spcPts val="0"/>
              </a:spcBef>
              <a:buNone/>
              <a:defRPr/>
            </a:pPr>
            <a:r>
              <a:rPr lang="en-US" sz="3600" kern="0" dirty="0">
                <a:effectLst>
                  <a:outerShdw blurRad="38100" dist="38100" dir="2700000" algn="tl">
                    <a:srgbClr val="000000">
                      <a:alpha val="43137"/>
                    </a:srgbClr>
                  </a:outerShdw>
                </a:effectLst>
              </a:rPr>
              <a:t>“</a:t>
            </a:r>
            <a:r>
              <a:rPr lang="en-US" sz="3600" dirty="0"/>
              <a:t>For I do not want you, brethren, to be uninformed of this mystery—so that you will not be wise in your own estimation—that a partial hardening has happened to Israel </a:t>
            </a:r>
            <a:r>
              <a:rPr lang="en-US" sz="3600" b="1" u="sng" dirty="0">
                <a:solidFill>
                  <a:srgbClr val="FFFFCC"/>
                </a:solidFill>
              </a:rPr>
              <a:t>until the fullness of the Gentiles has come in</a:t>
            </a:r>
            <a:r>
              <a:rPr lang="en-US" sz="3600"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36555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823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2800" b="1" u="sng" dirty="0">
                <a:solidFill>
                  <a:srgbClr val="FFFFCC"/>
                </a:solidFill>
              </a:rPr>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356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DBA2C6-2F85-4DD7-B9F6-1E0B40AF576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14300" y="76200"/>
            <a:ext cx="89154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2:15-16 </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abolishing in His flesh the enmity,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Law of commandments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contained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ordinances,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in Himself He might make the two into one new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establishing peace,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might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reconcile them both in one body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through the cross, by it having put to death the enmity.”</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66603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63FC09C-E6FA-4822-B32C-3BB18B757E7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76200"/>
            <a:ext cx="89916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a:t>
            </a:r>
          </a:p>
          <a:p>
            <a:pPr algn="just">
              <a:spcBef>
                <a:spcPts val="0"/>
              </a:spcBef>
              <a:spcAft>
                <a:spcPts val="12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8937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517D711-C793-4A65-B831-6A1B3B395BE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76200"/>
            <a:ext cx="9067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600" dirty="0">
                <a:effectLst>
                  <a:outerShdw blurRad="38100" dist="38100" dir="2700000" algn="tl">
                    <a:srgbClr val="000000">
                      <a:alpha val="43137"/>
                    </a:srgbClr>
                  </a:outerShdw>
                </a:effectLst>
                <a:latin typeface="Calibri" panose="020F0502020204030204" pitchFamily="34" charset="0"/>
              </a:rPr>
              <a:t>hidden in God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p:spTree>
    <p:extLst>
      <p:ext uri="{BB962C8B-B14F-4D97-AF65-F5344CB8AC3E}">
        <p14:creationId xmlns:p14="http://schemas.microsoft.com/office/powerpoint/2010/main" val="14038790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E5CFCFD-C24A-459F-9811-E1B6C83FCCD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223654" y="76200"/>
            <a:ext cx="8744137"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a:t>
            </a:r>
          </a:p>
          <a:p>
            <a:pPr algn="just">
              <a:spcBef>
                <a:spcPts val="0"/>
              </a:spcBef>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Now to Him who is able to establish you according to my gospel and the preaching of Jesus Christ, according to the revelation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mystery which has been kept secret for long ages past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but now is manifested</a:t>
            </a:r>
            <a:r>
              <a:rPr lang="en-US" sz="3200" dirty="0">
                <a:effectLst>
                  <a:outerShdw blurRad="38100" dist="38100" dir="2700000" algn="tl">
                    <a:srgbClr val="000000">
                      <a:alpha val="43137"/>
                    </a:srgbClr>
                  </a:outerShdw>
                </a:effectLst>
                <a:latin typeface="Calibri" panose="020F0502020204030204" pitchFamily="34" charset="0"/>
              </a:rPr>
              <a:t>, and by the Scriptures of the prophets, according to the commandment of the eternal God, has been made known to all the nations, leading to obedience of 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91528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F6CC7F0-4088-4CDF-936B-977C4612458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7" y="76200"/>
            <a:ext cx="9108705"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a:t>
            </a:r>
          </a:p>
          <a:p>
            <a:pPr algn="just">
              <a:spcBef>
                <a:spcPts val="0"/>
              </a:spcBef>
              <a:spcAft>
                <a:spcPts val="1200"/>
              </a:spcAft>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that 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600" dirty="0">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3600" dirty="0">
                <a:latin typeface="Calibri" panose="020F0502020204030204" pitchFamily="34" charset="0"/>
                <a:cs typeface="Calibri" panose="020F0502020204030204" pitchFamily="34" charset="0"/>
              </a:rPr>
              <a:t> from the </a:t>
            </a:r>
            <a:r>
              <a:rPr lang="en-US" sz="3600" i="1" dirty="0">
                <a:latin typeface="Calibri" panose="020F0502020204030204" pitchFamily="34" charset="0"/>
                <a:cs typeface="Calibri" panose="020F0502020204030204" pitchFamily="34" charset="0"/>
              </a:rPr>
              <a:t>past</a:t>
            </a:r>
            <a:r>
              <a:rPr lang="en-US" sz="3600" dirty="0">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3600" dirty="0">
                <a:latin typeface="Calibri" panose="020F0502020204030204" pitchFamily="34" charset="0"/>
                <a:cs typeface="Calibri" panose="020F0502020204030204" pitchFamily="34" charset="0"/>
              </a:rPr>
              <a:t> to His.”</a:t>
            </a:r>
            <a:endParaRPr lang="en-US" altLang="en-US" sz="36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99409E-620A-4BB4-B55B-27B66C889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88B94B-F02B-4366-BCB6-FB1593123494}"/>
                  </a:ext>
                </a:extLst>
              </p14:cNvPr>
              <p14:cNvContentPartPr/>
              <p14:nvPr/>
            </p14:nvContentPartPr>
            <p14:xfrm>
              <a:off x="5217329" y="3900593"/>
              <a:ext cx="24120" cy="180"/>
            </p14:xfrm>
          </p:contentPart>
        </mc:Choice>
        <mc:Fallback xmlns="">
          <p:pic>
            <p:nvPicPr>
              <p:cNvPr id="2" name="Ink 1">
                <a:extLst>
                  <a:ext uri="{FF2B5EF4-FFF2-40B4-BE49-F238E27FC236}">
                    <a16:creationId xmlns:a16="http://schemas.microsoft.com/office/drawing/2014/main" id="{0788B94B-F02B-4366-BCB6-FB1593123494}"/>
                  </a:ext>
                </a:extLst>
              </p:cNvPr>
              <p:cNvPicPr/>
              <p:nvPr/>
            </p:nvPicPr>
            <p:blipFill>
              <a:blip r:embed="rId5"/>
              <a:stretch>
                <a:fillRect/>
              </a:stretch>
            </p:blipFill>
            <p:spPr>
              <a:xfrm>
                <a:off x="5213009" y="3898433"/>
                <a:ext cx="3276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CA384A3-9D6C-4CE8-972D-4964ECEC420A}"/>
                  </a:ext>
                </a:extLst>
              </p14:cNvPr>
              <p14:cNvContentPartPr/>
              <p14:nvPr/>
            </p14:nvContentPartPr>
            <p14:xfrm>
              <a:off x="5253149" y="3888713"/>
              <a:ext cx="6120" cy="6120"/>
            </p14:xfrm>
          </p:contentPart>
        </mc:Choice>
        <mc:Fallback xmlns="">
          <p:pic>
            <p:nvPicPr>
              <p:cNvPr id="3" name="Ink 2">
                <a:extLst>
                  <a:ext uri="{FF2B5EF4-FFF2-40B4-BE49-F238E27FC236}">
                    <a16:creationId xmlns:a16="http://schemas.microsoft.com/office/drawing/2014/main" id="{5CA384A3-9D6C-4CE8-972D-4964ECEC420A}"/>
                  </a:ext>
                </a:extLst>
              </p:cNvPr>
              <p:cNvPicPr/>
              <p:nvPr/>
            </p:nvPicPr>
            <p:blipFill>
              <a:blip r:embed="rId7"/>
              <a:stretch>
                <a:fillRect/>
              </a:stretch>
            </p:blipFill>
            <p:spPr>
              <a:xfrm>
                <a:off x="5250989" y="3886553"/>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66CEB4-C165-473F-8CE2-E4A4FE11143E}"/>
                  </a:ext>
                </a:extLst>
              </p14:cNvPr>
              <p14:cNvContentPartPr/>
              <p14:nvPr/>
            </p14:nvContentPartPr>
            <p14:xfrm>
              <a:off x="5259269" y="4032173"/>
              <a:ext cx="6120" cy="12060"/>
            </p14:xfrm>
          </p:contentPart>
        </mc:Choice>
        <mc:Fallback xmlns="">
          <p:pic>
            <p:nvPicPr>
              <p:cNvPr id="5" name="Ink 4">
                <a:extLst>
                  <a:ext uri="{FF2B5EF4-FFF2-40B4-BE49-F238E27FC236}">
                    <a16:creationId xmlns:a16="http://schemas.microsoft.com/office/drawing/2014/main" id="{FB66CEB4-C165-473F-8CE2-E4A4FE11143E}"/>
                  </a:ext>
                </a:extLst>
              </p:cNvPr>
              <p:cNvPicPr/>
              <p:nvPr/>
            </p:nvPicPr>
            <p:blipFill>
              <a:blip r:embed="rId9"/>
              <a:stretch>
                <a:fillRect/>
              </a:stretch>
            </p:blipFill>
            <p:spPr>
              <a:xfrm>
                <a:off x="5255189" y="4028038"/>
                <a:ext cx="14280" cy="203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604F0A6-7792-4FD2-B5B9-EE59AF5CBC88}"/>
                  </a:ext>
                </a:extLst>
              </p14:cNvPr>
              <p14:cNvContentPartPr/>
              <p14:nvPr/>
            </p14:nvContentPartPr>
            <p14:xfrm>
              <a:off x="5342789" y="3960353"/>
              <a:ext cx="24120" cy="18180"/>
            </p14:xfrm>
          </p:contentPart>
        </mc:Choice>
        <mc:Fallback xmlns="">
          <p:pic>
            <p:nvPicPr>
              <p:cNvPr id="6" name="Ink 5">
                <a:extLst>
                  <a:ext uri="{FF2B5EF4-FFF2-40B4-BE49-F238E27FC236}">
                    <a16:creationId xmlns:a16="http://schemas.microsoft.com/office/drawing/2014/main" id="{4604F0A6-7792-4FD2-B5B9-EE59AF5CBC88}"/>
                  </a:ext>
                </a:extLst>
              </p:cNvPr>
              <p:cNvPicPr/>
              <p:nvPr/>
            </p:nvPicPr>
            <p:blipFill>
              <a:blip r:embed="rId11"/>
              <a:stretch>
                <a:fillRect/>
              </a:stretch>
            </p:blipFill>
            <p:spPr>
              <a:xfrm>
                <a:off x="5338469" y="3956075"/>
                <a:ext cx="32760" cy="26735"/>
              </a:xfrm>
              <a:prstGeom prst="rect">
                <a:avLst/>
              </a:prstGeom>
            </p:spPr>
          </p:pic>
        </mc:Fallback>
      </mc:AlternateContent>
    </p:spTree>
    <p:extLst>
      <p:ext uri="{BB962C8B-B14F-4D97-AF65-F5344CB8AC3E}">
        <p14:creationId xmlns:p14="http://schemas.microsoft.com/office/powerpoint/2010/main" val="10700619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a:t>
            </a:r>
            <a:r>
              <a:rPr lang="en-US" sz="3600" b="1"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revelation</a:t>
            </a:r>
            <a:r>
              <a:rPr lang="en-US" sz="3600"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5531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76200" y="1600200"/>
            <a:ext cx="8915400" cy="4343400"/>
          </a:xfrm>
        </p:spPr>
        <p:txBody>
          <a:bodyPr/>
          <a:lstStyle/>
          <a:p>
            <a:pPr marL="0" indent="0" algn="just" eaLnBrk="1" hangingPunct="1">
              <a:buFont typeface="Arial" panose="020B0604020202020204" pitchFamily="34" charset="0"/>
              <a:buNone/>
              <a:defRPr/>
            </a:pPr>
            <a:r>
              <a:rPr lang="en-US" sz="2800" dirty="0">
                <a:effectLst/>
              </a:rPr>
              <a:t>“In fact, the new, hitherto unrevealed purpose of God in the out calling of a heavenly people from Jews and Gentiles is so divergent with respect to the divine purpose toward Israel, which purpose preceded it and will yet follow it, that the term </a:t>
            </a:r>
            <a:r>
              <a:rPr lang="en-US" sz="2800" i="1" dirty="0">
                <a:effectLst/>
              </a:rPr>
              <a:t>parenthetical</a:t>
            </a:r>
            <a:r>
              <a:rPr lang="en-US" sz="2800" dirty="0">
                <a:effectLst/>
              </a:rPr>
              <a:t>, commonly employed to describe the new age purpose, is inaccurate. </a:t>
            </a:r>
            <a:r>
              <a:rPr lang="en-US" sz="2800" dirty="0"/>
              <a:t>A parenthetical portion sustains some direct and indirect relation to that which goes before or that which follows; but the present age-purpose is not thus related and therefore is more properly termed an </a:t>
            </a:r>
            <a:r>
              <a:rPr lang="en-US" sz="2800" b="1" i="1" dirty="0">
                <a:solidFill>
                  <a:srgbClr val="FFFFCC"/>
                </a:solidFill>
              </a:rPr>
              <a:t>intercalation</a:t>
            </a:r>
            <a:r>
              <a:rPr lang="en-US" sz="2800" dirty="0">
                <a:effectLst/>
              </a:rPr>
              <a:t>.”…</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1545650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79121" y="6408737"/>
            <a:ext cx="8381999" cy="44926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76200" y="1600200"/>
            <a:ext cx="8915400" cy="4525963"/>
          </a:xfrm>
        </p:spPr>
        <p:txBody>
          <a:bodyPr/>
          <a:lstStyle/>
          <a:p>
            <a:pPr marL="0" indent="0" algn="just" eaLnBrk="1" hangingPunct="1">
              <a:buFont typeface="Arial" panose="020B0604020202020204" pitchFamily="34" charset="0"/>
              <a:buNone/>
              <a:defRPr/>
            </a:pPr>
            <a:r>
              <a:rPr lang="en-US" sz="2800" dirty="0">
                <a:effectLst/>
              </a:rPr>
              <a:t>…“The appropriateness of this word will be seen in the fact that, as an interpolation is formed by inserting a word or phrase into a context, so when intercalation is formed by introducing a day or a period of time into the calendar. The present age of the church is an intercalation into the revealed calendar or program of God as that program was foreseen by the prophets of old. Such, indeed, is the precise character of the present age.</a:t>
            </a:r>
            <a:r>
              <a:rPr lang="en-US" sz="2800" dirty="0"/>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Title 1">
            <a:extLst>
              <a:ext uri="{FF2B5EF4-FFF2-40B4-BE49-F238E27FC236}">
                <a16:creationId xmlns:a16="http://schemas.microsoft.com/office/drawing/2014/main" id="{5AC66DBA-62C5-4F92-A18B-A866FCEDA5A0}"/>
              </a:ext>
            </a:extLst>
          </p:cNvPr>
          <p:cNvSpPr txBox="1">
            <a:spLocks/>
          </p:cNvSpPr>
          <p:nvPr/>
        </p:nvSpPr>
        <p:spPr bwMode="auto">
          <a:xfrm>
            <a:off x="1295401" y="106394"/>
            <a:ext cx="6553199" cy="103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200" kern="0">
                <a:solidFill>
                  <a:srgbClr val="00FFFF"/>
                </a:solidFill>
                <a:effectLst>
                  <a:outerShdw blurRad="38100" dist="38100" dir="2700000" algn="tl">
                    <a:srgbClr val="000000">
                      <a:alpha val="43137"/>
                    </a:srgbClr>
                  </a:outerShdw>
                </a:effectLst>
              </a:rPr>
              <a:t>Lewis Sperry Chafer</a:t>
            </a:r>
            <a:br>
              <a:rPr lang="en-US" altLang="en-US" sz="1600" kern="0">
                <a:solidFill>
                  <a:schemeClr val="tx1"/>
                </a:solidFill>
                <a:effectLst>
                  <a:outerShdw blurRad="38100" dist="38100" dir="2700000" algn="tl">
                    <a:srgbClr val="000000">
                      <a:alpha val="43137"/>
                    </a:srgbClr>
                  </a:outerShdw>
                </a:effectLst>
              </a:rPr>
            </a:br>
            <a:r>
              <a:rPr lang="en-US" altLang="en-US" sz="1600" kern="0">
                <a:solidFill>
                  <a:schemeClr val="tx1"/>
                </a:solidFill>
                <a:effectLst>
                  <a:outerShdw blurRad="38100" dist="38100" dir="2700000" algn="tl">
                    <a:srgbClr val="000000">
                      <a:alpha val="43137"/>
                    </a:srgbClr>
                  </a:outerShdw>
                </a:effectLst>
              </a:rPr>
              <a:t>vol. 4, </a:t>
            </a:r>
            <a:r>
              <a:rPr lang="en-US" altLang="en-US" sz="1600" i="1" kern="0">
                <a:solidFill>
                  <a:schemeClr val="tx1"/>
                </a:solidFill>
                <a:effectLst>
                  <a:outerShdw blurRad="38100" dist="38100" dir="2700000" algn="tl">
                    <a:srgbClr val="000000">
                      <a:alpha val="43137"/>
                    </a:srgbClr>
                  </a:outerShdw>
                </a:effectLst>
              </a:rPr>
              <a:t>Systematic Theology</a:t>
            </a:r>
            <a:r>
              <a:rPr lang="en-US" altLang="en-US" sz="1600" kern="0">
                <a:solidFill>
                  <a:schemeClr val="tx1"/>
                </a:solidFill>
                <a:effectLst>
                  <a:outerShdw blurRad="38100" dist="38100" dir="2700000" algn="tl">
                    <a:srgbClr val="000000">
                      <a:alpha val="43137"/>
                    </a:srgbClr>
                  </a:outerShdw>
                </a:effectLst>
              </a:rPr>
              <a:t> (Grand Rapids, MI: Kregel Publications, 1993), 41.</a:t>
            </a:r>
            <a:endParaRPr lang="en-US" altLang="en-US" sz="1600" kern="0" dirty="0">
              <a:solidFill>
                <a:schemeClr val="tx1"/>
              </a:solidFill>
              <a:effectLst>
                <a:outerShdw blurRad="38100" dist="38100" dir="2700000" algn="tl">
                  <a:srgbClr val="000000">
                    <a:alpha val="43137"/>
                  </a:srgbClr>
                </a:outerShdw>
              </a:effectLst>
            </a:endParaRPr>
          </a:p>
        </p:txBody>
      </p:sp>
      <p:pic>
        <p:nvPicPr>
          <p:cNvPr id="12" name="Picture 2" descr="http://t1.gstatic.com/images?q=tbn:ANd9GcQxv3vyi4YqgamHAJTIgWkNJkLqWWIuAG2pkecTpX67vjz6XE96Kw">
            <a:extLst>
              <a:ext uri="{FF2B5EF4-FFF2-40B4-BE49-F238E27FC236}">
                <a16:creationId xmlns:a16="http://schemas.microsoft.com/office/drawing/2014/main" id="{7E21AC6D-BEDA-4DDB-9B57-040CAE9845C4}"/>
              </a:ext>
            </a:extLst>
          </p:cNvPr>
          <p:cNvPicPr>
            <a:picLocks noChangeAspect="1" noChangeArrowheads="1"/>
          </p:cNvPicPr>
          <p:nvPr/>
        </p:nvPicPr>
        <p:blipFill>
          <a:blip r:embed="rId9" cstate="prin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12993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8394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extLst>
      <p:ext uri="{BB962C8B-B14F-4D97-AF65-F5344CB8AC3E}">
        <p14:creationId xmlns:p14="http://schemas.microsoft.com/office/powerpoint/2010/main" val="4162594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1A42C-E9A5-44D3-BBB0-82350C9D1253}"/>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114300" y="81742"/>
            <a:ext cx="9029700" cy="482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 </a:t>
            </a:r>
          </a:p>
          <a:p>
            <a:pPr marL="0" marR="0" algn="just">
              <a:spcBef>
                <a:spcPts val="0"/>
              </a:spcBef>
              <a:spcAft>
                <a:spcPts val="1000"/>
              </a:spcAft>
            </a:pPr>
            <a:r>
              <a:rPr lang="en-US" sz="3000" baseline="30000" dirty="0">
                <a:latin typeface="Calibri" panose="020F0502020204030204" pitchFamily="34" charset="0"/>
              </a:rPr>
              <a:t>6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00FF00"/>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00FF00"/>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528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6152D-2871-416D-BEBA-142BAD8FFA8F}"/>
              </a:ext>
            </a:extLst>
          </p:cNvPr>
          <p:cNvPicPr>
            <a:picLocks noChangeAspect="1"/>
          </p:cNvPicPr>
          <p:nvPr/>
        </p:nvPicPr>
        <p:blipFill>
          <a:blip r:embed="rId2"/>
          <a:stretch>
            <a:fillRect/>
          </a:stretch>
        </p:blipFill>
        <p:spPr>
          <a:xfrm>
            <a:off x="0" y="76200"/>
            <a:ext cx="9144000" cy="6705600"/>
          </a:xfrm>
          <a:prstGeom prst="rect">
            <a:avLst/>
          </a:prstGeom>
        </p:spPr>
      </p:pic>
    </p:spTree>
    <p:extLst>
      <p:ext uri="{BB962C8B-B14F-4D97-AF65-F5344CB8AC3E}">
        <p14:creationId xmlns:p14="http://schemas.microsoft.com/office/powerpoint/2010/main" val="2654994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776408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A0457F37-DF0F-43FA-88D2-867723A3717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Romans 11:25b</a:t>
            </a:r>
          </a:p>
          <a:p>
            <a:pPr marL="0" indent="0" algn="just">
              <a:buNone/>
              <a:defRPr/>
            </a:pPr>
            <a:r>
              <a:rPr lang="en-US" sz="3600" kern="0" dirty="0">
                <a:effectLst>
                  <a:outerShdw blurRad="38100" dist="38100" dir="2700000" algn="tl">
                    <a:srgbClr val="000000">
                      <a:alpha val="43137"/>
                    </a:srgbClr>
                  </a:outerShdw>
                </a:effectLst>
              </a:rPr>
              <a:t>“</a:t>
            </a:r>
            <a:r>
              <a:rPr lang="en-US" sz="3600" dirty="0"/>
              <a:t>For I do not want you, brethren, to be uninformed of this mystery—so that you will not be wise in your own estimation—that a partial hardening has happened to Israel </a:t>
            </a:r>
            <a:r>
              <a:rPr lang="en-US" sz="3600" b="1" u="sng" dirty="0">
                <a:solidFill>
                  <a:srgbClr val="FFFFCC"/>
                </a:solidFill>
              </a:rPr>
              <a:t>until the fullness of the Gentiles has come in</a:t>
            </a:r>
            <a:r>
              <a:rPr lang="en-US" sz="3600"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1136823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62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76200" y="1295400"/>
            <a:ext cx="8991600" cy="4267200"/>
          </a:xfrm>
        </p:spPr>
        <p:txBody>
          <a:bodyPr/>
          <a:lstStyle/>
          <a:p>
            <a:pPr marL="0" indent="0" algn="just">
              <a:buNone/>
            </a:pPr>
            <a:r>
              <a:rPr lang="en-US" sz="3000" dirty="0">
                <a:effectLst/>
              </a:rPr>
              <a:t>“We’re not dispensationalists here....We believe that the church is essentially Israel. We believe that the answer to, ‘What about the Jews?’ is, ‘Here we are.’ </a:t>
            </a:r>
            <a:r>
              <a:rPr lang="en-US" sz="3000" b="1" u="sng" dirty="0">
                <a:solidFill>
                  <a:srgbClr val="FFFFCC"/>
                </a:solidFill>
                <a:effectLst/>
              </a:rPr>
              <a:t>We deny that the church is God’s ‘plan B.’</a:t>
            </a:r>
            <a:r>
              <a:rPr lang="en-US" sz="3000" dirty="0">
                <a:effectLst/>
              </a:rPr>
              <a:t> </a:t>
            </a:r>
            <a:r>
              <a:rPr lang="en-US" sz="3000" b="1" u="sng" dirty="0">
                <a:solidFill>
                  <a:srgbClr val="FFFFCC"/>
                </a:solidFill>
                <a:effectLst/>
              </a:rPr>
              <a:t>We deny that we are living in God’s redemptive parenthesis</a:t>
            </a:r>
            <a:r>
              <a:rPr lang="en-US" sz="3000" dirty="0">
                <a:effectLst/>
              </a:rPr>
              <a:t>. There, we are again one people. In His holy and heavenly temple there is neither Jew nor Greek, male nor female, pre-mil nor post-mil. There, we are all together, the Israel of God, princes with God, and the </a:t>
            </a:r>
            <a:r>
              <a:rPr lang="en-US" sz="3000" i="1" dirty="0" err="1">
                <a:effectLst/>
              </a:rPr>
              <a:t>ekklesia</a:t>
            </a:r>
            <a:r>
              <a:rPr lang="en-US" sz="3000" dirty="0">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From </a:t>
            </a:r>
            <a:r>
              <a:rPr lang="en-US" sz="1600" i="1" dirty="0">
                <a:latin typeface="Calibri" panose="020F0502020204030204" pitchFamily="34" charset="0"/>
                <a:cs typeface="Calibri" panose="020F0502020204030204" pitchFamily="34" charset="0"/>
              </a:rPr>
              <a:t>Table Talk</a:t>
            </a:r>
            <a:r>
              <a:rPr lang="en-US" sz="1600" dirty="0">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1734076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914400"/>
            <a:ext cx="8365067" cy="4705350"/>
          </a:xfrm>
          <a:prstGeom prst="rect">
            <a:avLst/>
          </a:prstGeom>
          <a:ln w="76200">
            <a:solidFill>
              <a:srgbClr val="FF0000"/>
            </a:solidFill>
          </a:ln>
        </p:spPr>
      </p:pic>
    </p:spTree>
    <p:extLst>
      <p:ext uri="{BB962C8B-B14F-4D97-AF65-F5344CB8AC3E}">
        <p14:creationId xmlns:p14="http://schemas.microsoft.com/office/powerpoint/2010/main" val="1758627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F9175EB-E6F8-47F6-95FA-C064CC1D9AC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76200"/>
            <a:ext cx="9067800"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3:11 </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was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accordance with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purpose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He carried out in Christ Jesus our Lord.”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5FBB20E-D1F8-4697-916F-DF0501D9BCB6}"/>
              </a:ext>
            </a:extLst>
          </p:cNvPr>
          <p:cNvPicPr>
            <a:picLocks noChangeAspect="1"/>
          </p:cNvPicPr>
          <p:nvPr/>
        </p:nvPicPr>
        <p:blipFill>
          <a:blip r:embed="rId3"/>
          <a:stretch>
            <a:fillRect/>
          </a:stretch>
        </p:blipFill>
        <p:spPr>
          <a:xfrm>
            <a:off x="2559446" y="2743200"/>
            <a:ext cx="4025109" cy="2103120"/>
          </a:xfrm>
          <a:prstGeom prst="roundRect">
            <a:avLst/>
          </a:prstGeom>
        </p:spPr>
      </p:pic>
    </p:spTree>
    <p:extLst>
      <p:ext uri="{BB962C8B-B14F-4D97-AF65-F5344CB8AC3E}">
        <p14:creationId xmlns:p14="http://schemas.microsoft.com/office/powerpoint/2010/main" val="38800862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b="1" u="sng" dirty="0">
                <a:solidFill>
                  <a:srgbClr val="FFFFCC"/>
                </a:solidFill>
              </a:rPr>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7116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278553"/>
            <a:ext cx="8915400" cy="489364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almost 35 years since I have become a dispensationalist, I have never heard nor read of a dispensationalist teaching a plan B scenario. Yet opponents often present this straw man in their statement of what we supposedly believe. We believe that God’s single plan has always included the Church, but He did not reveal the church age part of the plan in the Old Testament. . . . Paul states specifically that the church age ‘was in accordance with the eternal purpose which He carried out in Christ Jesus our Lord’ (verse 11). This is why dispensationalists have never taught the so-called plan A and plan B theory that critics suppose we hold. Dispensationalists have always taught that there is a single plan carried out in stages.”</a:t>
            </a:r>
          </a:p>
        </p:txBody>
      </p:sp>
      <p:sp>
        <p:nvSpPr>
          <p:cNvPr id="8" name="TextBox 7"/>
          <p:cNvSpPr txBox="1"/>
          <p:nvPr/>
        </p:nvSpPr>
        <p:spPr>
          <a:xfrm>
            <a:off x="0" y="6324600"/>
            <a:ext cx="91440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Thomas Ice, “The Uniqueness of the Church,” </a:t>
            </a:r>
            <a:r>
              <a:rPr lang="en-US" sz="1800" i="1" dirty="0">
                <a:latin typeface="Calibri" panose="020F0502020204030204" pitchFamily="34" charset="0"/>
                <a:cs typeface="Calibri" panose="020F0502020204030204" pitchFamily="34" charset="0"/>
              </a:rPr>
              <a:t>Pre-</a:t>
            </a:r>
            <a:r>
              <a:rPr lang="en-US" sz="1800" i="1" dirty="0" err="1">
                <a:latin typeface="Calibri" panose="020F0502020204030204" pitchFamily="34" charset="0"/>
                <a:cs typeface="Calibri" panose="020F0502020204030204" pitchFamily="34" charset="0"/>
              </a:rPr>
              <a:t>Trib</a:t>
            </a:r>
            <a:r>
              <a:rPr lang="en-US" sz="1800" i="1" dirty="0">
                <a:latin typeface="Calibri" panose="020F0502020204030204" pitchFamily="34" charset="0"/>
                <a:cs typeface="Calibri" panose="020F0502020204030204" pitchFamily="34" charset="0"/>
              </a:rPr>
              <a:t> Perspectives</a:t>
            </a:r>
            <a:r>
              <a:rPr lang="en-US" sz="1800" dirty="0">
                <a:latin typeface="Calibri" panose="020F0502020204030204" pitchFamily="34" charset="0"/>
                <a:cs typeface="Calibri" panose="020F0502020204030204" pitchFamily="34" charset="0"/>
              </a:rPr>
              <a:t> 8, no. 6 (September 2003): 4.</a:t>
            </a:r>
          </a:p>
        </p:txBody>
      </p:sp>
      <p:sp>
        <p:nvSpPr>
          <p:cNvPr id="3" name="Rectangle 2"/>
          <p:cNvSpPr/>
          <p:nvPr/>
        </p:nvSpPr>
        <p:spPr>
          <a:xfrm>
            <a:off x="457200" y="228600"/>
            <a:ext cx="7962899" cy="646331"/>
          </a:xfrm>
          <a:prstGeom prst="rect">
            <a:avLst/>
          </a:prstGeom>
        </p:spPr>
        <p:txBody>
          <a:bodyPr wrap="square">
            <a:spAutoFit/>
          </a:bodyPr>
          <a:lstStyle/>
          <a:p>
            <a:pPr algn="ct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Church is not “Plan B”</a:t>
            </a:r>
          </a:p>
        </p:txBody>
      </p:sp>
      <p:pic>
        <p:nvPicPr>
          <p:cNvPr id="2" name="Picture 1">
            <a:extLst>
              <a:ext uri="{FF2B5EF4-FFF2-40B4-BE49-F238E27FC236}">
                <a16:creationId xmlns:a16="http://schemas.microsoft.com/office/drawing/2014/main" id="{C0333D73-2832-4C52-9464-6D2054A1DDAF}"/>
              </a:ext>
            </a:extLst>
          </p:cNvPr>
          <p:cNvPicPr>
            <a:picLocks noChangeAspect="1"/>
          </p:cNvPicPr>
          <p:nvPr/>
        </p:nvPicPr>
        <p:blipFill>
          <a:blip r:embed="rId2"/>
          <a:stretch>
            <a:fillRect/>
          </a:stretch>
        </p:blipFill>
        <p:spPr>
          <a:xfrm>
            <a:off x="79300" y="76200"/>
            <a:ext cx="911300" cy="1097280"/>
          </a:xfrm>
          <a:prstGeom prst="rect">
            <a:avLst/>
          </a:prstGeom>
        </p:spPr>
      </p:pic>
    </p:spTree>
    <p:extLst>
      <p:ext uri="{BB962C8B-B14F-4D97-AF65-F5344CB8AC3E}">
        <p14:creationId xmlns:p14="http://schemas.microsoft.com/office/powerpoint/2010/main" val="108759151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b="1" u="sng" dirty="0">
                <a:solidFill>
                  <a:srgbClr val="FFFFCC"/>
                </a:solidFill>
              </a:rPr>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53960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336B9E0-19A6-4FAB-8843-82764028A1B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76200"/>
            <a:ext cx="90678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6:1-3</a:t>
            </a:r>
          </a:p>
          <a:p>
            <a:pPr algn="just">
              <a:spcBef>
                <a:spcPts val="0"/>
              </a:spcBef>
              <a:spcAft>
                <a:spcPts val="1200"/>
              </a:spcAft>
            </a:pPr>
            <a:r>
              <a:rPr lang="en-US" alt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any one of you, when he has a case against his neighbor, dare to go to law before the unrighteous and not before the saints?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do you not know that the saints will judge the world? If the world is judged by you, are you not competent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constitute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smallest law courts?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know that we will judge angels?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 much more matters of this life?”</a:t>
            </a:r>
          </a:p>
        </p:txBody>
      </p:sp>
    </p:spTree>
    <p:extLst>
      <p:ext uri="{BB962C8B-B14F-4D97-AF65-F5344CB8AC3E}">
        <p14:creationId xmlns:p14="http://schemas.microsoft.com/office/powerpoint/2010/main" val="417048616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C31480B-9EBE-4054-BC64-02BD34FEC8F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76200"/>
            <a:ext cx="9067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2:11-13</a:t>
            </a:r>
          </a:p>
          <a:p>
            <a:pPr algn="just">
              <a:spcBef>
                <a:spcPts val="0"/>
              </a:spcBef>
              <a:spcAft>
                <a:spcPts val="12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a trustworthy statement: For if we died with Him, we will also live with Him;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endure,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also reign with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we deny Him, He also will deny us;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are faithless, He remains faithful, for He cannot deny Himself.”</a:t>
            </a:r>
          </a:p>
        </p:txBody>
      </p:sp>
    </p:spTree>
    <p:extLst>
      <p:ext uri="{BB962C8B-B14F-4D97-AF65-F5344CB8AC3E}">
        <p14:creationId xmlns:p14="http://schemas.microsoft.com/office/powerpoint/2010/main" val="222413684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7673BF-4AD1-4C7E-B28F-CA3F44DC06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38100" y="76200"/>
            <a:ext cx="9067800"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spcBef>
                <a:spcPts val="600"/>
              </a:spcBef>
              <a:spcAft>
                <a:spcPts val="600"/>
              </a:spcAft>
            </a:pPr>
            <a:r>
              <a:rPr lang="en-US" altLang="en-US" sz="38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kingdom and priests to our God; and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upon the earth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group of people standing in a room&#10;&#10;Description generated with high confidence">
            <a:extLst>
              <a:ext uri="{FF2B5EF4-FFF2-40B4-BE49-F238E27FC236}">
                <a16:creationId xmlns:a16="http://schemas.microsoft.com/office/drawing/2014/main" id="{19127D94-EC02-4731-9635-B872123A9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655" y="2971800"/>
            <a:ext cx="4256690" cy="1828800"/>
          </a:xfrm>
          <a:prstGeom prst="rect">
            <a:avLst/>
          </a:prstGeom>
        </p:spPr>
      </p:pic>
    </p:spTree>
    <p:extLst>
      <p:ext uri="{BB962C8B-B14F-4D97-AF65-F5344CB8AC3E}">
        <p14:creationId xmlns:p14="http://schemas.microsoft.com/office/powerpoint/2010/main" val="185884942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b="1" u="sng" dirty="0">
                <a:solidFill>
                  <a:srgbClr val="FFFFCC"/>
                </a:solidFill>
              </a:rPr>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651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62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76200" y="1295400"/>
            <a:ext cx="8991600" cy="4267200"/>
          </a:xfrm>
        </p:spPr>
        <p:txBody>
          <a:bodyPr/>
          <a:lstStyle/>
          <a:p>
            <a:pPr marL="0" indent="0" algn="just">
              <a:buNone/>
            </a:pPr>
            <a:r>
              <a:rPr lang="en-US" sz="3000" dirty="0">
                <a:effectLst/>
              </a:rPr>
              <a:t>“We’re not dispensationalists here....We believe that the church is essentially Israel. We believe that the answer to, ‘What about the Jews?’ is, ‘Here we are.’ </a:t>
            </a:r>
            <a:r>
              <a:rPr lang="en-US" sz="3000" b="1" u="sng" dirty="0">
                <a:solidFill>
                  <a:srgbClr val="FFFFCC"/>
                </a:solidFill>
                <a:effectLst/>
              </a:rPr>
              <a:t>We deny that the church is God’s ‘plan B.’ We deny that we are living in God’s redemptive parenthesis</a:t>
            </a:r>
            <a:r>
              <a:rPr lang="en-US" sz="3000" dirty="0">
                <a:effectLst/>
              </a:rPr>
              <a:t>. There, we are again one people. In His holy and heavenly temple there is neither Jew nor Greek, male nor female, pre-mil nor post-mil. There, we are all together, </a:t>
            </a:r>
            <a:r>
              <a:rPr lang="en-US" sz="3000" b="1" u="sng" dirty="0">
                <a:solidFill>
                  <a:srgbClr val="FFFFCC"/>
                </a:solidFill>
                <a:effectLst/>
              </a:rPr>
              <a:t>the Israel of God</a:t>
            </a:r>
            <a:r>
              <a:rPr lang="en-US" sz="3000" dirty="0">
                <a:effectLst/>
              </a:rPr>
              <a:t>, princes with God, and the </a:t>
            </a:r>
            <a:r>
              <a:rPr lang="en-US" sz="3000" i="1" dirty="0" err="1">
                <a:effectLst/>
              </a:rPr>
              <a:t>ekklesia</a:t>
            </a:r>
            <a:r>
              <a:rPr lang="en-US" sz="3000" dirty="0">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From </a:t>
            </a:r>
            <a:r>
              <a:rPr lang="en-US" sz="1600" i="1" dirty="0">
                <a:latin typeface="Calibri" panose="020F0502020204030204" pitchFamily="34" charset="0"/>
                <a:cs typeface="Calibri" panose="020F0502020204030204" pitchFamily="34" charset="0"/>
              </a:rPr>
              <a:t>Table Talk</a:t>
            </a:r>
            <a:r>
              <a:rPr lang="en-US" sz="1600" dirty="0">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955153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1500" y="228600"/>
            <a:ext cx="8001000" cy="1066800"/>
          </a:xfrm>
        </p:spPr>
        <p:txBody>
          <a:bodyPr/>
          <a:lstStyle/>
          <a:p>
            <a:pPr algn="ctr">
              <a:spcBef>
                <a:spcPts val="0"/>
              </a:spcBef>
            </a:pPr>
            <a:r>
              <a:rPr lang="en-US" sz="3200" dirty="0">
                <a:effectLst>
                  <a:outerShdw blurRad="38100" dist="38100" dir="2700000" algn="tl">
                    <a:srgbClr val="000000">
                      <a:alpha val="43137"/>
                    </a:srgbClr>
                  </a:outerShdw>
                </a:effectLst>
              </a:rPr>
              <a:t>Arnold G. Fruchtenbaum</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George Zeller, “Is R. C. Sproul Jr. Really A Jew?,” online: </a:t>
            </a:r>
            <a:r>
              <a:rPr lang="en-US" sz="1600" dirty="0">
                <a:solidFill>
                  <a:schemeClr val="tx1"/>
                </a:solidFill>
                <a:effectLst>
                  <a:outerShdw blurRad="38100" dist="38100" dir="2700000" algn="tl">
                    <a:srgbClr val="000000">
                      <a:alpha val="43137"/>
                    </a:srgbClr>
                  </a:outerShdw>
                </a:effectLst>
                <a:hlinkClick r:id="rId2" tooltip="http://www.middletownbiblechurch.org/reformed/sprouljr.htm&#10;CTRL + Click to follow link"/>
              </a:rPr>
              <a:t>http://www.middletownbiblechurch.org/reformed/sprouljr.htm</a:t>
            </a:r>
            <a:r>
              <a:rPr lang="en-US" sz="1600" dirty="0">
                <a:solidFill>
                  <a:schemeClr val="tx1"/>
                </a:solidFill>
                <a:effectLst>
                  <a:outerShdw blurRad="38100" dist="38100" dir="2700000" algn="tl">
                    <a:srgbClr val="000000">
                      <a:alpha val="43137"/>
                    </a:srgbClr>
                  </a:outerShdw>
                </a:effectLst>
              </a:rPr>
              <a:t>, accessed 17 February 2018.</a:t>
            </a:r>
          </a:p>
        </p:txBody>
      </p:sp>
      <p:sp>
        <p:nvSpPr>
          <p:cNvPr id="16387" name="Rectangle 3"/>
          <p:cNvSpPr>
            <a:spLocks noGrp="1" noChangeArrowheads="1"/>
          </p:cNvSpPr>
          <p:nvPr>
            <p:ph type="body" idx="1"/>
          </p:nvPr>
        </p:nvSpPr>
        <p:spPr>
          <a:xfrm>
            <a:off x="38100" y="1447800"/>
            <a:ext cx="9067800" cy="5334000"/>
          </a:xfrm>
        </p:spPr>
        <p:txBody>
          <a:bodyPr/>
          <a:lstStyle/>
          <a:p>
            <a:pPr marL="0" indent="0" algn="just">
              <a:buFontTx/>
              <a:buNone/>
              <a:defRPr/>
            </a:pPr>
            <a:r>
              <a:rPr lang="en-US" sz="2800" dirty="0">
                <a:effectLst>
                  <a:outerShdw blurRad="38100" dist="38100" dir="2700000" algn="tl">
                    <a:srgbClr val="000000">
                      <a:alpha val="43137"/>
                    </a:srgbClr>
                  </a:outerShdw>
                </a:effectLst>
              </a:rPr>
              <a:t>“</a:t>
            </a:r>
            <a:r>
              <a:rPr lang="en-US" sz="2800" dirty="0">
                <a:effectLst/>
              </a:rPr>
              <a:t>We believe that the answer to, ‘What about the Jews?’ is, ‘Here we are.’ I shared this comment with a friend of mine who is a converted Jew. He was born in Russia after his parents were released from a Communist prison. With the help of the Israeli underground, his family escaped from behind the Iron Curtain. He received Orthodox Jewish training while living in Germany from 1947 to 1951 and then his family immigrated to New York. He is a dedicated servant of Christ and a respected author. When told about Sproul Jr.’s comment ‘Here we are. [We are the Jews]’ he commented, ‘</a:t>
            </a:r>
            <a:r>
              <a:rPr lang="en-US" sz="2800" b="1" u="sng" dirty="0">
                <a:solidFill>
                  <a:srgbClr val="FFFFCC"/>
                </a:solidFill>
                <a:effectLst/>
              </a:rPr>
              <a:t>It’s a good thing he was not declaring this on the streets of Berlin, Germany around 1941!</a:t>
            </a:r>
            <a:r>
              <a:rPr lang="en-US" sz="2800" dirty="0">
                <a:effectLst/>
              </a:rPr>
              <a:t>’” </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868" y="76200"/>
            <a:ext cx="684945" cy="91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4A6007E-0946-43A2-AA55-6CEE1C33B370}"/>
                  </a:ext>
                </a:extLst>
              </p14:cNvPr>
              <p14:cNvContentPartPr/>
              <p14:nvPr/>
            </p14:nvContentPartPr>
            <p14:xfrm>
              <a:off x="10326266" y="250369"/>
              <a:ext cx="5940" cy="5940"/>
            </p14:xfrm>
          </p:contentPart>
        </mc:Choice>
        <mc:Fallback xmlns="">
          <p:pic>
            <p:nvPicPr>
              <p:cNvPr id="2" name="Ink 1">
                <a:extLst>
                  <a:ext uri="{FF2B5EF4-FFF2-40B4-BE49-F238E27FC236}">
                    <a16:creationId xmlns:a16="http://schemas.microsoft.com/office/drawing/2014/main" id="{74A6007E-0946-43A2-AA55-6CEE1C33B370}"/>
                  </a:ext>
                </a:extLst>
              </p:cNvPr>
              <p:cNvPicPr/>
              <p:nvPr/>
            </p:nvPicPr>
            <p:blipFill>
              <a:blip r:embed="rId5"/>
              <a:stretch>
                <a:fillRect/>
              </a:stretch>
            </p:blipFill>
            <p:spPr>
              <a:xfrm>
                <a:off x="10324106" y="248209"/>
                <a:ext cx="10260" cy="10260"/>
              </a:xfrm>
              <a:prstGeom prst="rect">
                <a:avLst/>
              </a:prstGeom>
            </p:spPr>
          </p:pic>
        </mc:Fallback>
      </mc:AlternateContent>
    </p:spTree>
    <p:extLst>
      <p:ext uri="{BB962C8B-B14F-4D97-AF65-F5344CB8AC3E}">
        <p14:creationId xmlns:p14="http://schemas.microsoft.com/office/powerpoint/2010/main" val="2031184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a:t>
            </a:r>
          </a:p>
        </p:txBody>
      </p:sp>
      <p:sp>
        <p:nvSpPr>
          <p:cNvPr id="5" name="Oval 4">
            <a:extLst>
              <a:ext uri="{FF2B5EF4-FFF2-40B4-BE49-F238E27FC236}">
                <a16:creationId xmlns:a16="http://schemas.microsoft.com/office/drawing/2014/main" id="{C99F4946-0EFD-4108-9B9A-5C354AD0E55E}"/>
              </a:ext>
            </a:extLst>
          </p:cNvPr>
          <p:cNvSpPr/>
          <p:nvPr/>
        </p:nvSpPr>
        <p:spPr>
          <a:xfrm>
            <a:off x="3238500" y="2895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D0228731-4928-4081-B403-870B1709EBBF}"/>
              </a:ext>
            </a:extLst>
          </p:cNvPr>
          <p:cNvSpPr/>
          <p:nvPr/>
        </p:nvSpPr>
        <p:spPr>
          <a:xfrm>
            <a:off x="3543300" y="32766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2"/>
                </a:solidFill>
                <a:latin typeface="Arial" charset="0"/>
              </a:rPr>
              <a:t>Hebrew Christians</a:t>
            </a:r>
          </a:p>
        </p:txBody>
      </p:sp>
      <p:pic>
        <p:nvPicPr>
          <p:cNvPr id="2" name="Picture 1">
            <a:extLst>
              <a:ext uri="{FF2B5EF4-FFF2-40B4-BE49-F238E27FC236}">
                <a16:creationId xmlns:a16="http://schemas.microsoft.com/office/drawing/2014/main" id="{66F503AC-A8A2-41B8-907A-178631AB6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0" y="3429000"/>
            <a:ext cx="1828959" cy="1828959"/>
          </a:xfrm>
          <a:prstGeom prst="ellipse">
            <a:avLst/>
          </a:prstGeom>
          <a:ln>
            <a:noFill/>
          </a:ln>
          <a:effectLst>
            <a:softEdge rad="112500"/>
          </a:effectLst>
        </p:spPr>
      </p:pic>
    </p:spTree>
    <p:extLst>
      <p:ext uri="{BB962C8B-B14F-4D97-AF65-F5344CB8AC3E}">
        <p14:creationId xmlns:p14="http://schemas.microsoft.com/office/powerpoint/2010/main" val="118382112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04800" y="304800"/>
            <a:ext cx="8534400" cy="1143000"/>
          </a:xfrm>
          <a:ln>
            <a:miter lim="800000"/>
            <a:headEnd/>
            <a:tailEnd/>
          </a:ln>
          <a:extLst/>
        </p:spPr>
        <p:txBody>
          <a:bodyPr/>
          <a:lstStyle/>
          <a:p>
            <a:pPr algn="ctr" eaLnBrk="1" hangingPunct="1">
              <a:defRPr/>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Evidence of Abrahamic Covenant’s Unconditional Nature</a:t>
            </a:r>
          </a:p>
        </p:txBody>
      </p:sp>
      <p:sp>
        <p:nvSpPr>
          <p:cNvPr id="24579" name="Rectangle 3"/>
          <p:cNvSpPr>
            <a:spLocks noGrp="1" noChangeArrowheads="1"/>
          </p:cNvSpPr>
          <p:nvPr>
            <p:ph type="body" idx="4294967295"/>
          </p:nvPr>
        </p:nvSpPr>
        <p:spPr>
          <a:xfrm>
            <a:off x="215106" y="1946275"/>
            <a:ext cx="8713788" cy="4114800"/>
          </a:xfrm>
        </p:spPr>
        <p:txBody>
          <a:bodyPr/>
          <a:lstStyle/>
          <a:p>
            <a:pPr marL="463550" indent="-463550" eaLnBrk="1" hangingPunct="1">
              <a:lnSpc>
                <a:spcPct val="90000"/>
              </a:lnSpc>
              <a:spcBef>
                <a:spcPts val="1200"/>
              </a:spcBef>
              <a:spcAft>
                <a:spcPts val="1200"/>
              </a:spcAft>
              <a:defRPr/>
            </a:pPr>
            <a:r>
              <a:rPr lang="en-US" sz="3000" dirty="0"/>
              <a:t>ANE covenant ratification ceremony (Gen 15)</a:t>
            </a:r>
          </a:p>
          <a:p>
            <a:pPr marL="463550" indent="-463550" eaLnBrk="1" hangingPunct="1">
              <a:lnSpc>
                <a:spcPct val="90000"/>
              </a:lnSpc>
              <a:spcBef>
                <a:spcPts val="1200"/>
              </a:spcBef>
              <a:spcAft>
                <a:spcPts val="1200"/>
              </a:spcAft>
              <a:defRPr/>
            </a:pPr>
            <a:r>
              <a:rPr lang="en-US" sz="3000" dirty="0"/>
              <a:t>No stated conditions for Israel’s obedience (Gen 15)</a:t>
            </a:r>
          </a:p>
          <a:p>
            <a:pPr marL="463550" indent="-463550" eaLnBrk="1" hangingPunct="1">
              <a:lnSpc>
                <a:spcPct val="90000"/>
              </a:lnSpc>
              <a:spcBef>
                <a:spcPts val="1200"/>
              </a:spcBef>
              <a:spcAft>
                <a:spcPts val="1200"/>
              </a:spcAft>
              <a:defRPr/>
            </a:pPr>
            <a:r>
              <a:rPr lang="en-US" sz="3000" dirty="0"/>
              <a:t>Covenant's eternality (Gen 17:7, 13, 19)</a:t>
            </a:r>
          </a:p>
          <a:p>
            <a:pPr marL="463550" indent="-463550" eaLnBrk="1" hangingPunct="1">
              <a:lnSpc>
                <a:spcPct val="90000"/>
              </a:lnSpc>
              <a:spcBef>
                <a:spcPts val="1200"/>
              </a:spcBef>
              <a:spcAft>
                <a:spcPts val="1200"/>
              </a:spcAft>
              <a:defRPr/>
            </a:pPr>
            <a:r>
              <a:rPr lang="en-US" sz="3000" dirty="0"/>
              <a:t>Covenant's immutability (</a:t>
            </a:r>
            <a:r>
              <a:rPr lang="en-US" sz="3000" dirty="0" err="1"/>
              <a:t>Heb</a:t>
            </a:r>
            <a:r>
              <a:rPr lang="en-US" sz="3000" dirty="0"/>
              <a:t> 6:13-18)</a:t>
            </a:r>
          </a:p>
          <a:p>
            <a:pPr marL="463550" indent="-463550" eaLnBrk="1" hangingPunct="1">
              <a:lnSpc>
                <a:spcPct val="90000"/>
              </a:lnSpc>
              <a:spcBef>
                <a:spcPts val="1200"/>
              </a:spcBef>
              <a:spcAft>
                <a:spcPts val="1200"/>
              </a:spcAft>
              <a:defRPr/>
            </a:pPr>
            <a:r>
              <a:rPr lang="en-US" sz="3000" dirty="0"/>
              <a:t>Trans-generational reaffirmation despite perpetual national disobedience (Jer. 31:35-37)</a:t>
            </a:r>
          </a:p>
        </p:txBody>
      </p:sp>
      <p:sp>
        <p:nvSpPr>
          <p:cNvPr id="48132" name="Text Box 4"/>
          <p:cNvSpPr txBox="1">
            <a:spLocks noChangeArrowheads="1"/>
          </p:cNvSpPr>
          <p:nvPr/>
        </p:nvSpPr>
        <p:spPr bwMode="auto">
          <a:xfrm>
            <a:off x="2438400" y="64008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50000"/>
              </a:spcBef>
              <a:buClrTx/>
              <a:buSzTx/>
              <a:buFontTx/>
              <a:buNone/>
            </a:pPr>
            <a:r>
              <a:rPr lang="en-US" altLang="en-US" sz="1800" dirty="0">
                <a:latin typeface="Calibri" panose="020F0502020204030204" pitchFamily="34" charset="0"/>
              </a:rPr>
              <a:t>Walvoord, </a:t>
            </a:r>
            <a:r>
              <a:rPr lang="en-US" altLang="en-US" sz="1800" i="1" dirty="0">
                <a:latin typeface="Calibri" panose="020F0502020204030204" pitchFamily="34" charset="0"/>
              </a:rPr>
              <a:t>The Millennial Kingdom</a:t>
            </a:r>
            <a:r>
              <a:rPr lang="en-US" altLang="en-US" sz="1800" dirty="0">
                <a:latin typeface="Calibri" panose="020F0502020204030204" pitchFamily="34" charset="0"/>
              </a:rPr>
              <a:t>, 149-52</a:t>
            </a:r>
          </a:p>
        </p:txBody>
      </p:sp>
    </p:spTree>
    <p:extLst>
      <p:ext uri="{BB962C8B-B14F-4D97-AF65-F5344CB8AC3E}">
        <p14:creationId xmlns:p14="http://schemas.microsoft.com/office/powerpoint/2010/main" val="27870721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22584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2600" baseline="30000" dirty="0">
                <a:latin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rPr>
              <a:t>Jeremiah 31:35-37</a:t>
            </a:r>
          </a:p>
          <a:p>
            <a:pPr algn="just"/>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gives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for light by day And the fixed order of the moon and the stars for light by night</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stirs up the sea so that its waves roar;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is His name:</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this fixed order departs From before Me,” declares the </a:t>
            </a:r>
            <a:r>
              <a:rPr lang="en-US" sz="27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offspring of Israel also will cease From being a nation before Me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the heavens above can be measured And the foundations of the earth searched out below, Then I will also cast off all the offspring of Israel For all that they have done,” declares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b="1" u="sng" dirty="0">
                <a:solidFill>
                  <a:srgbClr val="FFFFCC"/>
                </a:solidFill>
              </a:rPr>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085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76200"/>
            <a:ext cx="9144000" cy="1219200"/>
          </a:xfrm>
          <a:ln>
            <a:miter lim="800000"/>
            <a:headEnd/>
            <a:tailEnd/>
          </a:ln>
          <a:extLst/>
        </p:spPr>
        <p:txBody>
          <a:bodyPr/>
          <a:lstStyle/>
          <a:p>
            <a:pPr algn="ctr" eaLnBrk="1" hangingPunct="1">
              <a:defRPr/>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Land Promises Fulfilled in the Time of Joshua (11:23; 21:43-35) or Solomon (1 Kgs. 4:21)?</a:t>
            </a:r>
          </a:p>
        </p:txBody>
      </p:sp>
      <p:sp>
        <p:nvSpPr>
          <p:cNvPr id="90115" name="Rectangle 3"/>
          <p:cNvSpPr>
            <a:spLocks noGrp="1" noChangeArrowheads="1"/>
          </p:cNvSpPr>
          <p:nvPr>
            <p:ph type="body" idx="4294967295"/>
          </p:nvPr>
        </p:nvSpPr>
        <p:spPr>
          <a:xfrm>
            <a:off x="228600" y="1600200"/>
            <a:ext cx="8686800" cy="4343400"/>
          </a:xfrm>
        </p:spPr>
        <p:txBody>
          <a:bodyPr/>
          <a:lstStyle/>
          <a:p>
            <a:pPr marL="463550" indent="-463550" eaLnBrk="1" hangingPunct="1">
              <a:lnSpc>
                <a:spcPct val="90000"/>
              </a:lnSpc>
              <a:spcAft>
                <a:spcPts val="0"/>
              </a:spcAft>
              <a:defRPr/>
            </a:pPr>
            <a:r>
              <a:rPr lang="en-US" sz="3000" dirty="0"/>
              <a:t>Extended context </a:t>
            </a:r>
            <a:r>
              <a:rPr lang="en-US" sz="3000" i="1" dirty="0"/>
              <a:t>Josh 13:1-7</a:t>
            </a:r>
          </a:p>
          <a:p>
            <a:pPr marL="463550" indent="-463550" eaLnBrk="1" hangingPunct="1">
              <a:lnSpc>
                <a:spcPct val="90000"/>
              </a:lnSpc>
              <a:spcAft>
                <a:spcPts val="0"/>
              </a:spcAft>
              <a:defRPr/>
            </a:pPr>
            <a:r>
              <a:rPr lang="en-US" sz="3000" dirty="0"/>
              <a:t>Judges 1:19, 21, 27, 29-36</a:t>
            </a:r>
          </a:p>
          <a:p>
            <a:pPr marL="463550" indent="-463550" eaLnBrk="1" hangingPunct="1">
              <a:lnSpc>
                <a:spcPct val="90000"/>
              </a:lnSpc>
              <a:spcAft>
                <a:spcPts val="0"/>
              </a:spcAft>
              <a:defRPr/>
            </a:pPr>
            <a:r>
              <a:rPr lang="en-US" sz="3000" dirty="0"/>
              <a:t>Land gained was a fraction of what was promised </a:t>
            </a:r>
            <a:r>
              <a:rPr lang="en-US" sz="3000" i="1" dirty="0"/>
              <a:t>Num. 34 vs. Gen. 15</a:t>
            </a:r>
          </a:p>
          <a:p>
            <a:pPr marL="463550" indent="-463550" eaLnBrk="1" hangingPunct="1">
              <a:lnSpc>
                <a:spcPct val="90000"/>
              </a:lnSpc>
              <a:spcAft>
                <a:spcPts val="0"/>
              </a:spcAft>
              <a:defRPr/>
            </a:pPr>
            <a:r>
              <a:rPr lang="en-US" sz="3000" dirty="0"/>
              <a:t>Jerusalem unconquered by Joshua </a:t>
            </a:r>
            <a:r>
              <a:rPr lang="en-US" sz="3000" i="1" dirty="0"/>
              <a:t>Josh 15:63</a:t>
            </a:r>
          </a:p>
          <a:p>
            <a:pPr marL="463550" indent="-463550" eaLnBrk="1" hangingPunct="1">
              <a:lnSpc>
                <a:spcPct val="90000"/>
              </a:lnSpc>
              <a:spcAft>
                <a:spcPts val="0"/>
              </a:spcAft>
              <a:defRPr/>
            </a:pPr>
            <a:r>
              <a:rPr lang="en-US" sz="3000" dirty="0"/>
              <a:t>Border of Egypt; Tributary (1 Kings 4:21)</a:t>
            </a:r>
          </a:p>
          <a:p>
            <a:pPr marL="463550" indent="-463550" eaLnBrk="1" hangingPunct="1">
              <a:lnSpc>
                <a:spcPct val="90000"/>
              </a:lnSpc>
              <a:spcAft>
                <a:spcPts val="0"/>
              </a:spcAft>
              <a:defRPr/>
            </a:pPr>
            <a:r>
              <a:rPr lang="en-US" sz="3000" dirty="0"/>
              <a:t>Forever? </a:t>
            </a:r>
            <a:r>
              <a:rPr lang="en-US" sz="3000" i="1" dirty="0"/>
              <a:t>Gen 17:8</a:t>
            </a:r>
          </a:p>
          <a:p>
            <a:pPr marL="463550" indent="-463550" eaLnBrk="1" hangingPunct="1">
              <a:lnSpc>
                <a:spcPct val="90000"/>
              </a:lnSpc>
              <a:spcAft>
                <a:spcPts val="0"/>
              </a:spcAft>
              <a:defRPr/>
            </a:pPr>
            <a:r>
              <a:rPr lang="en-US" sz="3000" dirty="0"/>
              <a:t>Amos 9:11-15 Reaffirms land promises</a:t>
            </a:r>
          </a:p>
        </p:txBody>
      </p:sp>
      <p:sp>
        <p:nvSpPr>
          <p:cNvPr id="46084" name="Text Box 4"/>
          <p:cNvSpPr txBox="1">
            <a:spLocks noChangeArrowheads="1"/>
          </p:cNvSpPr>
          <p:nvPr/>
        </p:nvSpPr>
        <p:spPr bwMode="auto">
          <a:xfrm>
            <a:off x="762000" y="632460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50000"/>
              </a:spcBef>
              <a:buClrTx/>
              <a:buSzTx/>
              <a:buFontTx/>
              <a:buNone/>
            </a:pPr>
            <a:r>
              <a:rPr lang="en-US" altLang="en-US" sz="1800" dirty="0" err="1">
                <a:effectLst>
                  <a:outerShdw blurRad="38100" dist="38100" dir="2700000" algn="tl">
                    <a:srgbClr val="000000">
                      <a:alpha val="43137"/>
                    </a:srgbClr>
                  </a:outerShdw>
                </a:effectLst>
                <a:latin typeface="Calibri" panose="020F0502020204030204" pitchFamily="34" charset="0"/>
              </a:rPr>
              <a:t>Fruchtenbaum</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i="1" dirty="0" err="1">
                <a:effectLst>
                  <a:outerShdw blurRad="38100" dist="38100" dir="2700000" algn="tl">
                    <a:srgbClr val="000000">
                      <a:alpha val="43137"/>
                    </a:srgbClr>
                  </a:outerShdw>
                </a:effectLst>
                <a:latin typeface="Calibri" panose="020F0502020204030204" pitchFamily="34" charset="0"/>
              </a:rPr>
              <a:t>Israelology</a:t>
            </a:r>
            <a:r>
              <a:rPr lang="en-US" altLang="en-US" sz="1800" dirty="0">
                <a:effectLst>
                  <a:outerShdw blurRad="38100" dist="38100" dir="2700000" algn="tl">
                    <a:srgbClr val="000000">
                      <a:alpha val="43137"/>
                    </a:srgbClr>
                  </a:outerShdw>
                </a:effectLst>
                <a:latin typeface="Calibri" panose="020F0502020204030204" pitchFamily="34" charset="0"/>
              </a:rPr>
              <a:t>, 521-22, 631-32</a:t>
            </a:r>
          </a:p>
        </p:txBody>
      </p:sp>
    </p:spTree>
    <p:extLst>
      <p:ext uri="{BB962C8B-B14F-4D97-AF65-F5344CB8AC3E}">
        <p14:creationId xmlns:p14="http://schemas.microsoft.com/office/powerpoint/2010/main" val="4186982630"/>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4163</TotalTime>
  <Words>2651</Words>
  <Application>Microsoft Office PowerPoint</Application>
  <PresentationFormat>On-screen Show (4:3)</PresentationFormat>
  <Paragraphs>332</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Times New Roman</vt:lpstr>
      <vt:lpstr>Wingdings</vt:lpstr>
      <vt:lpstr>Azure</vt:lpstr>
      <vt:lpstr>PowerPoint Presentation</vt:lpstr>
      <vt:lpstr>Areas of Systematic Theology</vt:lpstr>
      <vt:lpstr>Ecclesiology Overview</vt:lpstr>
      <vt:lpstr>Intercalation</vt:lpstr>
      <vt:lpstr>Intercalation</vt:lpstr>
      <vt:lpstr>Evidence of Abrahamic Covenant’s Unconditional Nature</vt:lpstr>
      <vt:lpstr>PowerPoint Presentation</vt:lpstr>
      <vt:lpstr>Intercalation</vt:lpstr>
      <vt:lpstr>Land Promises Fulfilled in the Time of Joshua (11:23; 21:43-35) or Solomon (1 Kgs. 4:21)?</vt:lpstr>
      <vt:lpstr>PowerPoint Presentation</vt:lpstr>
      <vt:lpstr>PowerPoint Presentation</vt:lpstr>
      <vt:lpstr>PowerPoint Presentation</vt:lpstr>
      <vt:lpstr>Israel's Historical Judgments</vt:lpstr>
      <vt:lpstr>Intercalation</vt:lpstr>
      <vt:lpstr>PowerPoint Presentation</vt:lpstr>
      <vt:lpstr>Intercalation</vt:lpstr>
      <vt:lpstr>PowerPoint Presentation</vt:lpstr>
      <vt:lpstr>PowerPoint Presentation</vt:lpstr>
      <vt:lpstr>Intercalation</vt:lpstr>
      <vt:lpstr>PowerPoint Presentation</vt:lpstr>
      <vt:lpstr>PowerPoint Presentation</vt:lpstr>
      <vt:lpstr>Intercalation</vt:lpstr>
      <vt:lpstr>6. Three Inadequate Ways of Explaining Away Israel’s Future</vt:lpstr>
      <vt:lpstr>PowerPoint Presentation</vt:lpstr>
      <vt:lpstr>PowerPoint Presentation</vt:lpstr>
      <vt:lpstr>Intercalation</vt:lpstr>
      <vt:lpstr>PowerPoint Presentation</vt:lpstr>
      <vt:lpstr>PowerPoint Presentation</vt:lpstr>
      <vt:lpstr>PowerPoint Presentation</vt:lpstr>
      <vt:lpstr>Intercalation</vt:lpstr>
      <vt:lpstr>PowerPoint Presentation</vt:lpstr>
      <vt:lpstr>PowerPoint Presentation</vt:lpstr>
      <vt:lpstr>PowerPoint Presentation</vt:lpstr>
      <vt:lpstr>PowerPoint Presentation</vt:lpstr>
      <vt:lpstr>PowerPoint Presentation</vt:lpstr>
      <vt:lpstr>“Mystery” Defined</vt:lpstr>
      <vt:lpstr>Lewis Sperry Chafer vol. 4, Systematic Theology (Grand Rapids, MI: Kregel Publications, 1993), 41.</vt:lpstr>
      <vt:lpstr>Lewis Sperry Chafer, vol. 4, Systematic Theology (Grand Rapids, MI: Kregel Publications, 1993), 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Reformed Theology’s Denial  of the Church as an Intercalation</vt:lpstr>
      <vt:lpstr>PowerPoint Presentation</vt:lpstr>
      <vt:lpstr>PowerPoint Presentation</vt:lpstr>
      <vt:lpstr>PowerPoint Presentation</vt:lpstr>
      <vt:lpstr>Intercalation</vt:lpstr>
      <vt:lpstr>PowerPoint Presentation</vt:lpstr>
      <vt:lpstr>PowerPoint Presentation</vt:lpstr>
      <vt:lpstr>PowerPoint Presentation</vt:lpstr>
      <vt:lpstr>Intercalation</vt:lpstr>
      <vt:lpstr>Reformed Theology’s Denial  of the Church as an Intercalation</vt:lpstr>
      <vt:lpstr>Arnold G. Fruchtenbaum George Zeller, “Is R. C. Sproul Jr. Really A Jew?,” online: http://www.middletownbiblechurch.org/reformed/sprouljr.htm, accessed 17 February 2018.</vt:lpstr>
      <vt:lpstr>PowerPoint Presentation</vt:lpstr>
      <vt:lpstr>Conclusion</vt:lpstr>
      <vt:lpstr>Intercalation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274</cp:revision>
  <cp:lastPrinted>2018-02-17T23:07:23Z</cp:lastPrinted>
  <dcterms:created xsi:type="dcterms:W3CDTF">2009-02-28T19:27:16Z</dcterms:created>
  <dcterms:modified xsi:type="dcterms:W3CDTF">2018-02-17T23:07:39Z</dcterms:modified>
</cp:coreProperties>
</file>