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6.xml" ContentType="application/inkml+xml"/>
  <Override PartName="/ppt/notesSlides/notesSlide4.xml" ContentType="application/vnd.openxmlformats-officedocument.presentationml.notesSlide+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3708" r:id="rId2"/>
    <p:sldId id="2408" r:id="rId3"/>
    <p:sldId id="3553" r:id="rId4"/>
    <p:sldId id="3452" r:id="rId5"/>
    <p:sldId id="3480" r:id="rId6"/>
    <p:sldId id="3405" r:id="rId7"/>
    <p:sldId id="3481" r:id="rId8"/>
    <p:sldId id="3506" r:id="rId9"/>
    <p:sldId id="3482" r:id="rId10"/>
    <p:sldId id="3520" r:id="rId11"/>
    <p:sldId id="3519" r:id="rId12"/>
    <p:sldId id="3518" r:id="rId13"/>
    <p:sldId id="3523" r:id="rId14"/>
    <p:sldId id="3483" r:id="rId15"/>
    <p:sldId id="3525" r:id="rId16"/>
    <p:sldId id="3548" r:id="rId17"/>
    <p:sldId id="3563" r:id="rId18"/>
    <p:sldId id="3544" r:id="rId19"/>
    <p:sldId id="3547" r:id="rId20"/>
    <p:sldId id="3610" r:id="rId21"/>
    <p:sldId id="3691" r:id="rId22"/>
    <p:sldId id="3657" r:id="rId23"/>
    <p:sldId id="3707" r:id="rId24"/>
    <p:sldId id="3600" r:id="rId25"/>
    <p:sldId id="3602" r:id="rId26"/>
    <p:sldId id="3668" r:id="rId27"/>
    <p:sldId id="3659" r:id="rId28"/>
    <p:sldId id="3660" r:id="rId29"/>
    <p:sldId id="3661" r:id="rId30"/>
    <p:sldId id="3662" r:id="rId31"/>
    <p:sldId id="3663" r:id="rId32"/>
    <p:sldId id="3664" r:id="rId33"/>
    <p:sldId id="3665" r:id="rId34"/>
    <p:sldId id="3666" r:id="rId35"/>
    <p:sldId id="3667" r:id="rId36"/>
    <p:sldId id="3620" r:id="rId37"/>
    <p:sldId id="3669" r:id="rId38"/>
    <p:sldId id="3630" r:id="rId39"/>
    <p:sldId id="3682" r:id="rId40"/>
    <p:sldId id="3631" r:id="rId41"/>
    <p:sldId id="3670" r:id="rId42"/>
    <p:sldId id="3671" r:id="rId43"/>
    <p:sldId id="3672" r:id="rId44"/>
    <p:sldId id="3673" r:id="rId45"/>
    <p:sldId id="3674" r:id="rId46"/>
    <p:sldId id="3675" r:id="rId47"/>
    <p:sldId id="3676" r:id="rId48"/>
    <p:sldId id="3677" r:id="rId49"/>
    <p:sldId id="3678" r:id="rId50"/>
    <p:sldId id="3680" r:id="rId51"/>
    <p:sldId id="3681" r:id="rId52"/>
    <p:sldId id="3696" r:id="rId53"/>
    <p:sldId id="3709" r:id="rId54"/>
    <p:sldId id="3702" r:id="rId55"/>
    <p:sldId id="3703" r:id="rId56"/>
    <p:sldId id="3704" r:id="rId57"/>
    <p:sldId id="3705" r:id="rId58"/>
    <p:sldId id="3706" r:id="rId59"/>
    <p:sldId id="3710" r:id="rId60"/>
    <p:sldId id="3711" r:id="rId61"/>
    <p:sldId id="3712" r:id="rId62"/>
    <p:sldId id="3695" r:id="rId63"/>
    <p:sldId id="3487" r:id="rId64"/>
    <p:sldId id="3697" r:id="rId65"/>
    <p:sldId id="3449" r:id="rId66"/>
    <p:sldId id="3488" r:id="rId6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66"/>
    <a:srgbClr val="0000CC"/>
    <a:srgbClr val="A50021"/>
    <a:srgbClr val="3333FF"/>
    <a:srgbClr val="FFFF99"/>
    <a:srgbClr val="006600"/>
    <a:srgbClr val="0000FF"/>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3269" autoAdjust="0"/>
  </p:normalViewPr>
  <p:slideViewPr>
    <p:cSldViewPr>
      <p:cViewPr varScale="1">
        <p:scale>
          <a:sx n="104" d="100"/>
          <a:sy n="104" d="100"/>
        </p:scale>
        <p:origin x="16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493"/>
    </inkml:context>
    <inkml:brush xml:id="br0">
      <inkml:brushProperty name="width" value="0.0265" units="cm"/>
      <inkml:brushProperty name="height" value="0.0265" units="cm"/>
    </inkml:brush>
  </inkml:definitions>
  <inkml:trace contextRef="#ctx0" brushRef="#br0">34282 6957 2816,'0'0'1056,"0"0"-576,-16 0-160,16 0 448,0 0-224,0 17-64,0-17-192,0 0-32,0 0-672,-16 0-256,16 0-1152,0 0-416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7:38:17.005"/>
    </inkml:context>
    <inkml:brush xml:id="br0">
      <inkml:brushProperty name="width" value="0.025" units="cm"/>
      <inkml:brushProperty name="height" value="0.025" units="cm"/>
    </inkml:brush>
  </inkml:definitions>
  <inkml:trace contextRef="#ctx0" brushRef="#br0">31694 8024 3712,'-16'0'1472,"16"0"-768,0-16-672,0 16 352,-16 0-256,16 0 0,-17 0-1408,17-32-640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4.753"/>
    </inkml:context>
    <inkml:brush xml:id="br0">
      <inkml:brushProperty name="width" value="0.025" units="cm"/>
      <inkml:brushProperty name="height" value="0.025" units="cm"/>
    </inkml:brush>
  </inkml:definitions>
  <inkml:trace contextRef="#ctx0" brushRef="#br0">32131 8947 9600,'-16'0'3584,"16"0"-1920,0 0-1952,0 0 640,0 0-384,0 0 0,0 16-384,-17-16-160,17 16-1664,0 1-768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31T17:21:56.817"/>
    </inkml:context>
    <inkml:brush xml:id="br0">
      <inkml:brushProperty name="width" value="0.025" units="cm"/>
      <inkml:brushProperty name="height" value="0.025" units="cm"/>
    </inkml:brush>
  </inkml:definitions>
  <inkml:trace contextRef="#ctx0" brushRef="#br0">33457 7766 6272,'0'0'2368,"0"0"-1280,0 0-3040,17 0-352,-17 0 128,16 0 224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7:38:17.005"/>
    </inkml:context>
    <inkml:brush xml:id="br0">
      <inkml:brushProperty name="width" value="0.025" units="cm"/>
      <inkml:brushProperty name="height" value="0.025" units="cm"/>
    </inkml:brush>
  </inkml:definitions>
  <inkml:trace contextRef="#ctx0" brushRef="#br0">31694 8024 3712,'-16'0'1472,"16"0"-768,0-16-672,0 16 352,-16 0-256,16 0 0,-17 0-1408,17-32-640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01:20.395"/>
    </inkml:context>
    <inkml:brush xml:id="br0">
      <inkml:brushProperty name="width" value="0.025" units="cm"/>
      <inkml:brushProperty name="height" value="0.025" units="cm"/>
    </inkml:brush>
  </inkml:definitions>
  <inkml:trace contextRef="#ctx0" brushRef="#br0">33037 2756 5248,'-33'-33'2016,"33"33"-1088,0 33-1152,0-33 256,33 0-864,-33 0-320,0 0-800,0 0-320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01:16:29.654"/>
    </inkml:context>
    <inkml:brush xml:id="br0">
      <inkml:brushProperty name="width" value="0.025" units="cm"/>
      <inkml:brushProperty name="height" value="0.025" units="cm"/>
    </inkml:brush>
  </inkml:definitions>
  <inkml:trace contextRef="#ctx0" brushRef="#br0">31856 5825 6400,'0'0'2464,"-17"0"-1344,17 0-1088,0 0 512,0 0-352,0 0-32,0 0-864,0-16-416,0-1-1696,0 1-672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8F539474-4BCE-4B71-B6B3-C17EBAFE6E07}" type="datetime1">
              <a:rPr lang="en-US" smtClean="0"/>
              <a:t>1/20/2018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27</a:t>
            </a:fld>
            <a:endParaRPr lang="en-US" dirty="0"/>
          </a:p>
        </p:txBody>
      </p:sp>
    </p:spTree>
    <p:extLst>
      <p:ext uri="{BB962C8B-B14F-4D97-AF65-F5344CB8AC3E}">
        <p14:creationId xmlns:p14="http://schemas.microsoft.com/office/powerpoint/2010/main" val="287385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1/20/2018</a:t>
            </a:fld>
            <a:endParaRPr lang="en-US" dirty="0"/>
          </a:p>
        </p:txBody>
      </p:sp>
    </p:spTree>
    <p:extLst>
      <p:ext uri="{BB962C8B-B14F-4D97-AF65-F5344CB8AC3E}">
        <p14:creationId xmlns:p14="http://schemas.microsoft.com/office/powerpoint/2010/main" val="288575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35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fld id="{56E4F477-3D65-4EA1-9410-7F2E76DD90B2}" type="datetime1">
              <a:rPr lang="en-US" smtClean="0"/>
              <a:t>1/20/2018</a:t>
            </a:fld>
            <a:endParaRPr lang="en-US" dirty="0"/>
          </a:p>
        </p:txBody>
      </p:sp>
    </p:spTree>
    <p:extLst>
      <p:ext uri="{BB962C8B-B14F-4D97-AF65-F5344CB8AC3E}">
        <p14:creationId xmlns:p14="http://schemas.microsoft.com/office/powerpoint/2010/main" val="354814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12/17/2017</a:t>
            </a:r>
            <a:endParaRPr lang="en-US" dirty="0"/>
          </a:p>
        </p:txBody>
      </p:sp>
    </p:spTree>
    <p:extLst>
      <p:ext uri="{BB962C8B-B14F-4D97-AF65-F5344CB8AC3E}">
        <p14:creationId xmlns:p14="http://schemas.microsoft.com/office/powerpoint/2010/main" val="83805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12/17/2017</a:t>
            </a:r>
            <a:endParaRPr lang="en-US" dirty="0"/>
          </a:p>
        </p:txBody>
      </p:sp>
    </p:spTree>
    <p:extLst>
      <p:ext uri="{BB962C8B-B14F-4D97-AF65-F5344CB8AC3E}">
        <p14:creationId xmlns:p14="http://schemas.microsoft.com/office/powerpoint/2010/main" val="404198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1/20/2018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1/20/2018</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1/20/2018</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298612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80" r:id="rId14"/>
    <p:sldLayoutId id="2147483681"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5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61.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143000" y="228600"/>
            <a:ext cx="6858000" cy="1066800"/>
          </a:xfrm>
        </p:spPr>
        <p:txBody>
          <a:bodyPr/>
          <a:lstStyle/>
          <a:p>
            <a:pPr algn="ctr"/>
            <a:r>
              <a:rPr lang="en-US" dirty="0">
                <a:latin typeface="Calibri" panose="020F0502020204030204" pitchFamily="34" charset="0"/>
              </a:rPr>
              <a:t>SLBC Position Statements # 1</a:t>
            </a:r>
          </a:p>
        </p:txBody>
      </p:sp>
      <p:sp>
        <p:nvSpPr>
          <p:cNvPr id="3" name="Content Placeholder 2"/>
          <p:cNvSpPr>
            <a:spLocks noGrp="1"/>
          </p:cNvSpPr>
          <p:nvPr>
            <p:ph idx="1"/>
          </p:nvPr>
        </p:nvSpPr>
        <p:spPr>
          <a:xfrm>
            <a:off x="342900" y="1600200"/>
            <a:ext cx="8458201" cy="4343400"/>
          </a:xfrm>
        </p:spPr>
        <p:txBody>
          <a:bodyPr/>
          <a:lstStyle/>
          <a:p>
            <a:pPr marL="0" indent="0" algn="just">
              <a:buNone/>
              <a:defRPr/>
            </a:pPr>
            <a:r>
              <a:rPr lang="en-US" sz="4000" b="1" dirty="0">
                <a:solidFill>
                  <a:srgbClr val="FFFFCC"/>
                </a:solidFill>
                <a:effectLst/>
                <a:latin typeface="Calibri" panose="020F0502020204030204" pitchFamily="34" charset="0"/>
              </a:rPr>
              <a:t>SANCTITY OF LIFE</a:t>
            </a:r>
            <a:r>
              <a:rPr lang="en-US" sz="4000" dirty="0">
                <a:effectLst/>
                <a:latin typeface="Calibri" panose="020F0502020204030204" pitchFamily="34" charset="0"/>
              </a:rPr>
              <a:t> – We believe that the fetus, from the moment of conception, is a person (Psalm 139:13-18).  We also believe that all persons are created in the image of God regardless of age, health, function and/or condition of dependency.</a:t>
            </a:r>
            <a:endParaRPr lang="en-US" sz="4400" dirty="0">
              <a:latin typeface="Calibri" panose="020F0502020204030204" pitchFamily="34" charset="0"/>
            </a:endParaRPr>
          </a:p>
        </p:txBody>
      </p:sp>
      <p:pic>
        <p:nvPicPr>
          <p:cNvPr id="52229" name="Picture 2" descr="http://docs-eu.livesiteadmin.com/24e40b27-8e38-459e-8f71-bbb6c6361a35/257bd009f93e73cdff5dedd4becd24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7200" y="152400"/>
            <a:ext cx="898525" cy="762000"/>
          </a:xfrm>
          <a:prstGeom prst="rect">
            <a:avLst/>
          </a:prstGeom>
          <a:noFill/>
          <a:ln w="9525">
            <a:noFill/>
            <a:miter lim="800000"/>
            <a:headEnd/>
            <a:tailEnd/>
          </a:ln>
        </p:spPr>
      </p:pic>
    </p:spTree>
    <p:extLst>
      <p:ext uri="{BB962C8B-B14F-4D97-AF65-F5344CB8AC3E}">
        <p14:creationId xmlns:p14="http://schemas.microsoft.com/office/powerpoint/2010/main" val="4076698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9E33083-8327-403D-BF16-F08FB2673DBF}"/>
              </a:ext>
            </a:extLst>
          </p:cNvPr>
          <p:cNvSpPr>
            <a:spLocks noGrp="1" noChangeArrowheads="1"/>
          </p:cNvSpPr>
          <p:nvPr>
            <p:ph type="title"/>
          </p:nvPr>
        </p:nvSpPr>
        <p:spPr>
          <a:xfrm>
            <a:off x="2743200" y="228600"/>
            <a:ext cx="3657600" cy="762000"/>
          </a:xfrm>
        </p:spPr>
        <p:txBody>
          <a:bodyPr/>
          <a:lstStyle/>
          <a:p>
            <a:pPr algn="ctr"/>
            <a:r>
              <a:rPr lang="en-US" altLang="en-US" sz="4000">
                <a:effectLst>
                  <a:outerShdw blurRad="38100" dist="38100" dir="2700000" algn="tl">
                    <a:srgbClr val="000000">
                      <a:alpha val="43137"/>
                    </a:srgbClr>
                  </a:outerShdw>
                </a:effectLst>
              </a:rPr>
              <a:t>GREECE 11:3-4</a:t>
            </a:r>
            <a:endParaRPr lang="en-US" altLang="en-US" sz="4000" dirty="0">
              <a:effectLst>
                <a:outerShdw blurRad="38100" dist="38100" dir="2700000" algn="tl">
                  <a:srgbClr val="000000">
                    <a:alpha val="43137"/>
                  </a:srgbClr>
                </a:outerShdw>
              </a:effectLst>
            </a:endParaRPr>
          </a:p>
        </p:txBody>
      </p:sp>
      <p:sp>
        <p:nvSpPr>
          <p:cNvPr id="12291" name="Rectangle 3">
            <a:extLst>
              <a:ext uri="{FF2B5EF4-FFF2-40B4-BE49-F238E27FC236}">
                <a16:creationId xmlns:a16="http://schemas.microsoft.com/office/drawing/2014/main" id="{C62EC263-F9D2-4620-B93D-7DD6D0026885}"/>
              </a:ext>
            </a:extLst>
          </p:cNvPr>
          <p:cNvSpPr>
            <a:spLocks noGrp="1" noChangeArrowheads="1"/>
          </p:cNvSpPr>
          <p:nvPr>
            <p:ph type="body" idx="1"/>
          </p:nvPr>
        </p:nvSpPr>
        <p:spPr>
          <a:xfrm>
            <a:off x="685800" y="1143000"/>
            <a:ext cx="7772400" cy="3657600"/>
          </a:xfrm>
        </p:spPr>
        <p:txBody>
          <a:bodyPr/>
          <a:lstStyle/>
          <a:p>
            <a:pPr marL="461963" indent="-461963">
              <a:spcBef>
                <a:spcPts val="0"/>
              </a:spcBef>
              <a:spcAft>
                <a:spcPts val="2400"/>
              </a:spcAft>
              <a:buSzPct val="100000"/>
              <a:buFontTx/>
              <a:buAutoNum type="alphaUcPeriod"/>
            </a:pPr>
            <a:r>
              <a:rPr lang="en-US" altLang="en-US" dirty="0">
                <a:effectLst>
                  <a:outerShdw blurRad="38100" dist="38100" dir="2700000" algn="tl">
                    <a:srgbClr val="000000">
                      <a:alpha val="43137"/>
                    </a:srgbClr>
                  </a:outerShdw>
                </a:effectLst>
              </a:rPr>
              <a:t>Alexander the Great</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Died at age 33 in 323 BC</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No heirs</a:t>
            </a:r>
          </a:p>
          <a:p>
            <a:pPr marL="914400" lvl="1" indent="-457200">
              <a:spcBef>
                <a:spcPts val="0"/>
              </a:spcBef>
              <a:spcAft>
                <a:spcPts val="2400"/>
              </a:spcAft>
              <a:buSzPct val="100000"/>
              <a:buFontTx/>
              <a:buAutoNum type="arabicPeriod"/>
            </a:pPr>
            <a:r>
              <a:rPr lang="en-US" altLang="en-US" dirty="0">
                <a:effectLst>
                  <a:outerShdw blurRad="38100" dist="38100" dir="2700000" algn="tl">
                    <a:srgbClr val="000000">
                      <a:alpha val="43137"/>
                    </a:srgbClr>
                  </a:outerShdw>
                </a:effectLst>
              </a:rPr>
              <a:t>Kingdom divided among his 4 generals</a:t>
            </a:r>
          </a:p>
          <a:p>
            <a:pPr marL="461963" indent="-461963">
              <a:spcBef>
                <a:spcPts val="0"/>
              </a:spcBef>
              <a:spcAft>
                <a:spcPts val="2400"/>
              </a:spcAft>
              <a:buSzPct val="100000"/>
              <a:buFontTx/>
              <a:buAutoNum type="alphaUcPeriod"/>
            </a:pPr>
            <a:r>
              <a:rPr lang="en-US" altLang="en-US" dirty="0">
                <a:effectLst>
                  <a:outerShdw blurRad="38100" dist="38100" dir="2700000" algn="tl">
                    <a:srgbClr val="000000">
                      <a:alpha val="43137"/>
                    </a:srgbClr>
                  </a:outerShdw>
                </a:effectLst>
              </a:rPr>
              <a:t>Daniel 7:6, 8:5-8</a:t>
            </a:r>
          </a:p>
        </p:txBody>
      </p:sp>
      <p:pic>
        <p:nvPicPr>
          <p:cNvPr id="12292" name="Picture 4" descr="C:\My Documents\My Pictures\alexwinks.gif">
            <a:extLst>
              <a:ext uri="{FF2B5EF4-FFF2-40B4-BE49-F238E27FC236}">
                <a16:creationId xmlns:a16="http://schemas.microsoft.com/office/drawing/2014/main" id="{EAABC98A-232D-45A2-A19F-297C9049A2D5}"/>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3891756" y="5222875"/>
            <a:ext cx="1360488" cy="1406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CBACD4B-4913-4AA2-9DAE-ED67F4B4B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5105400"/>
            <a:ext cx="2154533" cy="1371600"/>
          </a:xfrm>
          <a:prstGeom prst="rect">
            <a:avLst/>
          </a:prstGeom>
        </p:spPr>
      </p:pic>
      <p:pic>
        <p:nvPicPr>
          <p:cNvPr id="5" name="Picture 4">
            <a:extLst>
              <a:ext uri="{FF2B5EF4-FFF2-40B4-BE49-F238E27FC236}">
                <a16:creationId xmlns:a16="http://schemas.microsoft.com/office/drawing/2014/main" id="{BCDDF310-0AEC-4450-BE3F-0825A3D32B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267" y="5105400"/>
            <a:ext cx="2154533" cy="1371600"/>
          </a:xfrm>
          <a:prstGeom prst="rect">
            <a:avLst/>
          </a:prstGeom>
        </p:spPr>
      </p:pic>
    </p:spTree>
    <p:extLst>
      <p:ext uri="{BB962C8B-B14F-4D97-AF65-F5344CB8AC3E}">
        <p14:creationId xmlns:p14="http://schemas.microsoft.com/office/powerpoint/2010/main" val="33869737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3403079203"/>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algn="ctr"/>
                      <a:r>
                        <a:rPr lang="en-US" altLang="en-US" sz="3600" dirty="0">
                          <a:solidFill>
                            <a:schemeClr val="bg2"/>
                          </a:solidFill>
                          <a:latin typeface="Calibri" panose="020F0502020204030204" pitchFamily="34" charset="0"/>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chemeClr val="tx2">
                        <a:lumMod val="75000"/>
                      </a:schemeClr>
                    </a:solidFill>
                  </a:tcPr>
                </a:tc>
                <a:extLst>
                  <a:ext uri="{0D108BD9-81ED-4DB2-BD59-A6C34878D82A}">
                    <a16:rowId xmlns:a16="http://schemas.microsoft.com/office/drawing/2014/main" val="58391898"/>
                  </a:ext>
                </a:extLst>
              </a:tr>
              <a:tr h="1737360">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tx2">
                        <a:lumMod val="75000"/>
                      </a:schemeClr>
                    </a:solidFill>
                  </a:tcPr>
                </a:tc>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chemeClr val="tx2">
                        <a:lumMod val="75000"/>
                      </a:schemeClr>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13936771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CA0D9F-3219-4AF9-ACF1-1BC49CE364C7}"/>
              </a:ext>
            </a:extLst>
          </p:cNvPr>
          <p:cNvPicPr>
            <a:picLocks noChangeAspect="1"/>
          </p:cNvPicPr>
          <p:nvPr/>
        </p:nvPicPr>
        <p:blipFill>
          <a:blip r:embed="rId2"/>
          <a:stretch>
            <a:fillRect/>
          </a:stretch>
        </p:blipFill>
        <p:spPr>
          <a:xfrm>
            <a:off x="675014" y="228600"/>
            <a:ext cx="7793972"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337763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383392807"/>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marL="0" algn="ctr" defTabSz="914400" rtl="0" eaLnBrk="1" latinLnBrk="0" hangingPunct="1"/>
                      <a:r>
                        <a:rPr lang="en-US" altLang="en-US" sz="3600" b="1" kern="1200" dirty="0">
                          <a:solidFill>
                            <a:srgbClr val="FFFFCC"/>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rgbClr val="C00000"/>
                    </a:solidFill>
                  </a:tcPr>
                </a:tc>
                <a:extLst>
                  <a:ext uri="{0D108BD9-81ED-4DB2-BD59-A6C34878D82A}">
                    <a16:rowId xmlns:a16="http://schemas.microsoft.com/office/drawing/2014/main" val="58391898"/>
                  </a:ext>
                </a:extLst>
              </a:tr>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accent1"/>
                    </a:solidFill>
                  </a:tcPr>
                </a:tc>
                <a:tc>
                  <a:txBody>
                    <a:bodyPr/>
                    <a:lstStyle/>
                    <a:p>
                      <a:pPr algn="ctr"/>
                      <a:r>
                        <a:rPr lang="en-US" altLang="en-US" sz="3600" b="1" kern="1200" dirty="0">
                          <a:solidFill>
                            <a:srgbClr val="FFFFCC"/>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rgbClr val="C00000"/>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26004083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761A72FC-F525-4068-8FBB-ECCB0000170B}"/>
              </a:ext>
            </a:extLst>
          </p:cNvPr>
          <p:cNvSpPr>
            <a:spLocks noGrp="1" noChangeArrowheads="1"/>
          </p:cNvSpPr>
          <p:nvPr>
            <p:ph type="title"/>
          </p:nvPr>
        </p:nvSpPr>
        <p:spPr>
          <a:xfrm>
            <a:off x="304800" y="228600"/>
            <a:ext cx="8534400" cy="12192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66372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spcBef>
                <a:spcPts val="0"/>
              </a:spcBef>
              <a:spcAft>
                <a:spcPts val="1200"/>
              </a:spcAft>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22859983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1E8E46D-27BF-4191-BF83-FD437BB29810}"/>
              </a:ext>
            </a:extLst>
          </p:cNvPr>
          <p:cNvGraphicFramePr>
            <a:graphicFrameLocks noGrp="1"/>
          </p:cNvGraphicFramePr>
          <p:nvPr>
            <p:ph idx="1"/>
            <p:extLst>
              <p:ext uri="{D42A27DB-BD31-4B8C-83A1-F6EECF244321}">
                <p14:modId xmlns:p14="http://schemas.microsoft.com/office/powerpoint/2010/main" val="820129077"/>
              </p:ext>
            </p:extLst>
          </p:nvPr>
        </p:nvGraphicFramePr>
        <p:xfrm>
          <a:off x="152400" y="152400"/>
          <a:ext cx="8839200" cy="640080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3244548483"/>
                    </a:ext>
                  </a:extLst>
                </a:gridCol>
                <a:gridCol w="4419600">
                  <a:extLst>
                    <a:ext uri="{9D8B030D-6E8A-4147-A177-3AD203B41FA5}">
                      <a16:colId xmlns:a16="http://schemas.microsoft.com/office/drawing/2014/main" val="397312424"/>
                    </a:ext>
                  </a:extLst>
                </a:gridCol>
              </a:tblGrid>
              <a:tr h="640080">
                <a:tc>
                  <a:txBody>
                    <a:bodyPr/>
                    <a:lstStyle/>
                    <a:p>
                      <a:pPr algn="ctr"/>
                      <a:r>
                        <a:rPr lang="en-US" sz="2400" dirty="0">
                          <a:solidFill>
                            <a:schemeClr val="tx2"/>
                          </a:solidFill>
                          <a:latin typeface="Calibri" panose="020F0502020204030204" pitchFamily="34" charset="0"/>
                          <a:cs typeface="Calibri" panose="020F0502020204030204" pitchFamily="34" charset="0"/>
                        </a:rPr>
                        <a:t>KINGS OF THE SOUTH (EGYPT)</a:t>
                      </a:r>
                    </a:p>
                  </a:txBody>
                  <a:tcPr anchor="ctr"/>
                </a:tc>
                <a:tc>
                  <a:txBody>
                    <a:bodyPr/>
                    <a:lstStyle/>
                    <a:p>
                      <a:pPr algn="ctr"/>
                      <a:r>
                        <a:rPr lang="en-US" sz="2400" dirty="0">
                          <a:solidFill>
                            <a:schemeClr val="tx2"/>
                          </a:solidFill>
                          <a:latin typeface="Calibri" panose="020F0502020204030204" pitchFamily="34" charset="0"/>
                          <a:cs typeface="Calibri" panose="020F0502020204030204" pitchFamily="34" charset="0"/>
                        </a:rPr>
                        <a:t>KINGS OF THE NORTH (SYRIA)</a:t>
                      </a:r>
                    </a:p>
                  </a:txBody>
                  <a:tcPr anchor="ctr"/>
                </a:tc>
                <a:extLst>
                  <a:ext uri="{0D108BD9-81ED-4DB2-BD59-A6C34878D82A}">
                    <a16:rowId xmlns:a16="http://schemas.microsoft.com/office/drawing/2014/main" val="3843150139"/>
                  </a:ext>
                </a:extLst>
              </a:tr>
              <a:tr h="640080">
                <a:tc>
                  <a:txBody>
                    <a:bodyPr/>
                    <a:lstStyle/>
                    <a:p>
                      <a:r>
                        <a:rPr lang="en-US" sz="2400" dirty="0">
                          <a:latin typeface="Calibri" panose="020F0502020204030204" pitchFamily="34" charset="0"/>
                          <a:cs typeface="Calibri" panose="020F0502020204030204" pitchFamily="34" charset="0"/>
                        </a:rPr>
                        <a:t>Ptolemy I (</a:t>
                      </a:r>
                      <a:r>
                        <a:rPr lang="en-US" sz="2400" dirty="0" err="1">
                          <a:latin typeface="Calibri" panose="020F0502020204030204" pitchFamily="34" charset="0"/>
                          <a:cs typeface="Calibri" panose="020F0502020204030204" pitchFamily="34" charset="0"/>
                        </a:rPr>
                        <a:t>Soter</a:t>
                      </a:r>
                      <a:r>
                        <a:rPr lang="en-US" sz="2400" dirty="0">
                          <a:latin typeface="Calibri" panose="020F0502020204030204" pitchFamily="34" charset="0"/>
                          <a:cs typeface="Calibri" panose="020F0502020204030204" pitchFamily="34" charset="0"/>
                        </a:rPr>
                        <a:t>) 323–285</a:t>
                      </a:r>
                    </a:p>
                  </a:txBody>
                  <a:tcPr anchor="ctr"/>
                </a:tc>
                <a:tc>
                  <a:txBody>
                    <a:bodyPr/>
                    <a:lstStyle/>
                    <a:p>
                      <a:r>
                        <a:rPr lang="en-US" sz="2400" dirty="0">
                          <a:latin typeface="Calibri" panose="020F0502020204030204" pitchFamily="34" charset="0"/>
                          <a:cs typeface="Calibri" panose="020F0502020204030204" pitchFamily="34" charset="0"/>
                        </a:rPr>
                        <a:t>Seleucus I (Nicator) 312–281</a:t>
                      </a:r>
                    </a:p>
                  </a:txBody>
                  <a:tcPr anchor="ctr"/>
                </a:tc>
                <a:extLst>
                  <a:ext uri="{0D108BD9-81ED-4DB2-BD59-A6C34878D82A}">
                    <a16:rowId xmlns:a16="http://schemas.microsoft.com/office/drawing/2014/main" val="1764075264"/>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II (</a:t>
                      </a:r>
                      <a:r>
                        <a:rPr lang="en-US" sz="2400" dirty="0" err="1">
                          <a:latin typeface="Calibri" panose="020F0502020204030204" pitchFamily="34" charset="0"/>
                          <a:cs typeface="Calibri" panose="020F0502020204030204" pitchFamily="34" charset="0"/>
                        </a:rPr>
                        <a:t>Philadelphus</a:t>
                      </a:r>
                      <a:r>
                        <a:rPr lang="en-US" sz="2400" dirty="0">
                          <a:latin typeface="Calibri" panose="020F0502020204030204" pitchFamily="34" charset="0"/>
                          <a:cs typeface="Calibri" panose="020F0502020204030204" pitchFamily="34" charset="0"/>
                        </a:rPr>
                        <a:t>) 285–247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 (</a:t>
                      </a:r>
                      <a:r>
                        <a:rPr lang="en-US" sz="2400" dirty="0" err="1">
                          <a:latin typeface="Calibri" panose="020F0502020204030204" pitchFamily="34" charset="0"/>
                          <a:cs typeface="Calibri" panose="020F0502020204030204" pitchFamily="34" charset="0"/>
                        </a:rPr>
                        <a:t>Soter</a:t>
                      </a:r>
                      <a:r>
                        <a:rPr lang="en-US" sz="2400" dirty="0">
                          <a:latin typeface="Calibri" panose="020F0502020204030204" pitchFamily="34" charset="0"/>
                          <a:cs typeface="Calibri" panose="020F0502020204030204" pitchFamily="34" charset="0"/>
                        </a:rPr>
                        <a:t>) 281–261</a:t>
                      </a:r>
                    </a:p>
                  </a:txBody>
                  <a:tcPr anchor="ctr"/>
                </a:tc>
                <a:extLst>
                  <a:ext uri="{0D108BD9-81ED-4DB2-BD59-A6C34878D82A}">
                    <a16:rowId xmlns:a16="http://schemas.microsoft.com/office/drawing/2014/main" val="4103546392"/>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III (</a:t>
                      </a:r>
                      <a:r>
                        <a:rPr lang="en-US" sz="2400" dirty="0" err="1">
                          <a:latin typeface="Calibri" panose="020F0502020204030204" pitchFamily="34" charset="0"/>
                          <a:cs typeface="Calibri" panose="020F0502020204030204" pitchFamily="34" charset="0"/>
                        </a:rPr>
                        <a:t>Euregetus</a:t>
                      </a:r>
                      <a:r>
                        <a:rPr lang="en-US" sz="2400" dirty="0">
                          <a:latin typeface="Calibri" panose="020F0502020204030204" pitchFamily="34" charset="0"/>
                          <a:cs typeface="Calibri" panose="020F0502020204030204" pitchFamily="34" charset="0"/>
                        </a:rPr>
                        <a:t>) 247–221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Theos 261–246</a:t>
                      </a:r>
                    </a:p>
                  </a:txBody>
                  <a:tcPr anchor="ctr"/>
                </a:tc>
                <a:extLst>
                  <a:ext uri="{0D108BD9-81ED-4DB2-BD59-A6C34878D82A}">
                    <a16:rowId xmlns:a16="http://schemas.microsoft.com/office/drawing/2014/main" val="3903824586"/>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IV (Philopater) 221–220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Callinicus 246–226</a:t>
                      </a:r>
                    </a:p>
                  </a:txBody>
                  <a:tcPr anchor="ctr"/>
                </a:tc>
                <a:extLst>
                  <a:ext uri="{0D108BD9-81ED-4DB2-BD59-A6C34878D82A}">
                    <a16:rowId xmlns:a16="http://schemas.microsoft.com/office/drawing/2014/main" val="1665965297"/>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V (Epiphanes) 203–182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III 226–223</a:t>
                      </a:r>
                    </a:p>
                  </a:txBody>
                  <a:tcPr anchor="ctr"/>
                </a:tc>
                <a:extLst>
                  <a:ext uri="{0D108BD9-81ED-4DB2-BD59-A6C34878D82A}">
                    <a16:rowId xmlns:a16="http://schemas.microsoft.com/office/drawing/2014/main" val="2521938180"/>
                  </a:ext>
                </a:extLst>
              </a:tr>
              <a:tr h="640080">
                <a:tc>
                  <a:txBody>
                    <a:bodyPr/>
                    <a:lstStyle/>
                    <a:p>
                      <a:endParaRPr lang="en-US" sz="240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III (Great) 223–187</a:t>
                      </a:r>
                    </a:p>
                  </a:txBody>
                  <a:tcPr anchor="ctr"/>
                </a:tc>
                <a:extLst>
                  <a:ext uri="{0D108BD9-81ED-4DB2-BD59-A6C34878D82A}">
                    <a16:rowId xmlns:a16="http://schemas.microsoft.com/office/drawing/2014/main" val="502652322"/>
                  </a:ext>
                </a:extLst>
              </a:tr>
              <a:tr h="640080">
                <a:tc>
                  <a:txBody>
                    <a:bodyPr/>
                    <a:lstStyle/>
                    <a:p>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IV (Philopater) 186–175</a:t>
                      </a:r>
                    </a:p>
                  </a:txBody>
                  <a:tcPr anchor="ctr"/>
                </a:tc>
                <a:extLst>
                  <a:ext uri="{0D108BD9-81ED-4DB2-BD59-A6C34878D82A}">
                    <a16:rowId xmlns:a16="http://schemas.microsoft.com/office/drawing/2014/main" val="3961232057"/>
                  </a:ext>
                </a:extLst>
              </a:tr>
              <a:tr h="640080">
                <a:tc>
                  <a:txBody>
                    <a:bodyPr/>
                    <a:lstStyle/>
                    <a:p>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IV (Epiphanes) 175–164</a:t>
                      </a:r>
                    </a:p>
                  </a:txBody>
                  <a:tcPr anchor="ctr"/>
                </a:tc>
                <a:extLst>
                  <a:ext uri="{0D108BD9-81ED-4DB2-BD59-A6C34878D82A}">
                    <a16:rowId xmlns:a16="http://schemas.microsoft.com/office/drawing/2014/main" val="2323529509"/>
                  </a:ext>
                </a:extLst>
              </a:tr>
              <a:tr h="640080">
                <a:tc gridSpan="2">
                  <a:txBody>
                    <a:bodyPr/>
                    <a:lstStyle/>
                    <a:p>
                      <a:pPr algn="ctr"/>
                      <a:r>
                        <a:rPr lang="en-US" sz="1800" dirty="0">
                          <a:latin typeface="Calibri" panose="020F0502020204030204" pitchFamily="34" charset="0"/>
                          <a:cs typeface="Calibri" panose="020F0502020204030204" pitchFamily="34" charset="0"/>
                        </a:rPr>
                        <a:t>Paul N. </a:t>
                      </a:r>
                      <a:r>
                        <a:rPr lang="en-US" sz="1800" dirty="0" err="1">
                          <a:latin typeface="Calibri" panose="020F0502020204030204" pitchFamily="34" charset="0"/>
                          <a:cs typeface="Calibri" panose="020F0502020204030204" pitchFamily="34" charset="0"/>
                        </a:rPr>
                        <a:t>Benware</a:t>
                      </a:r>
                      <a:r>
                        <a:rPr lang="en-US" sz="1800" dirty="0">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233.</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854959327"/>
                  </a:ext>
                </a:extLst>
              </a:tr>
            </a:tbl>
          </a:graphicData>
        </a:graphic>
      </p:graphicFrame>
    </p:spTree>
    <p:extLst>
      <p:ext uri="{BB962C8B-B14F-4D97-AF65-F5344CB8AC3E}">
        <p14:creationId xmlns:p14="http://schemas.microsoft.com/office/powerpoint/2010/main" val="19758095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6392120"/>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chemeClr val="tx2">
                        <a:lumMod val="75000"/>
                      </a:schemeClr>
                    </a:solidFill>
                  </a:tcPr>
                </a:tc>
                <a:extLst>
                  <a:ext uri="{0D108BD9-81ED-4DB2-BD59-A6C34878D82A}">
                    <a16:rowId xmlns:a16="http://schemas.microsoft.com/office/drawing/2014/main" val="58391898"/>
                  </a:ext>
                </a:extLst>
              </a:tr>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accent1"/>
                    </a:solidFill>
                  </a:tcPr>
                </a:tc>
                <a:tc>
                  <a:txBody>
                    <a:bodyPr/>
                    <a:lstStyle/>
                    <a:p>
                      <a:pPr algn="ctr"/>
                      <a:r>
                        <a:rPr lang="en-US" altLang="en-US" sz="3600" b="1" kern="1200" dirty="0">
                          <a:solidFill>
                            <a:srgbClr val="FFFFCC"/>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rgbClr val="C00000"/>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41810880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DDD9DA-CAE6-4226-9CA8-591943977BCA}"/>
              </a:ext>
            </a:extLst>
          </p:cNvPr>
          <p:cNvGraphicFramePr>
            <a:graphicFrameLocks noGrp="1"/>
          </p:cNvGraphicFramePr>
          <p:nvPr>
            <p:extLst>
              <p:ext uri="{D42A27DB-BD31-4B8C-83A1-F6EECF244321}">
                <p14:modId xmlns:p14="http://schemas.microsoft.com/office/powerpoint/2010/main" val="251829852"/>
              </p:ext>
            </p:extLst>
          </p:nvPr>
        </p:nvGraphicFramePr>
        <p:xfrm>
          <a:off x="1085850" y="91440"/>
          <a:ext cx="6972300" cy="6675120"/>
        </p:xfrm>
        <a:graphic>
          <a:graphicData uri="http://schemas.openxmlformats.org/drawingml/2006/table">
            <a:tbl>
              <a:tblPr firstRow="1" bandRow="1">
                <a:tableStyleId>{073A0DAA-6AF3-43AB-8588-CEC1D06C72B9}</a:tableStyleId>
              </a:tblPr>
              <a:tblGrid>
                <a:gridCol w="6972300">
                  <a:extLst>
                    <a:ext uri="{9D8B030D-6E8A-4147-A177-3AD203B41FA5}">
                      <a16:colId xmlns:a16="http://schemas.microsoft.com/office/drawing/2014/main" val="3629894259"/>
                    </a:ext>
                  </a:extLst>
                </a:gridCol>
              </a:tblGrid>
              <a:tr h="0">
                <a:tc>
                  <a:txBody>
                    <a:bodyPr/>
                    <a:lstStyle/>
                    <a:p>
                      <a:pPr algn="ctr"/>
                      <a:r>
                        <a:rPr lang="en-US" sz="2800" dirty="0">
                          <a:solidFill>
                            <a:schemeClr val="tx2"/>
                          </a:solidFill>
                          <a:latin typeface="Calibri" panose="020F0502020204030204" pitchFamily="34" charset="0"/>
                          <a:cs typeface="Calibri" panose="020F0502020204030204" pitchFamily="34" charset="0"/>
                        </a:rPr>
                        <a:t>Intertestamental Chronology (Dates BC)</a:t>
                      </a:r>
                    </a:p>
                  </a:txBody>
                  <a:tcPr/>
                </a:tc>
                <a:extLst>
                  <a:ext uri="{0D108BD9-81ED-4DB2-BD59-A6C34878D82A}">
                    <a16:rowId xmlns:a16="http://schemas.microsoft.com/office/drawing/2014/main" val="3979240356"/>
                  </a:ext>
                </a:extLst>
              </a:tr>
              <a:tr h="548640">
                <a:tc>
                  <a:txBody>
                    <a:bodyPr/>
                    <a:lstStyle/>
                    <a:p>
                      <a:pPr algn="ctr"/>
                      <a:r>
                        <a:rPr lang="en-US" sz="2600" b="1" dirty="0">
                          <a:latin typeface="Calibri" panose="020F0502020204030204" pitchFamily="34" charset="0"/>
                          <a:cs typeface="Calibri" panose="020F0502020204030204" pitchFamily="34" charset="0"/>
                        </a:rPr>
                        <a:t>SELEUCIDS</a:t>
                      </a:r>
                    </a:p>
                  </a:txBody>
                  <a:tcPr/>
                </a:tc>
                <a:extLst>
                  <a:ext uri="{0D108BD9-81ED-4DB2-BD59-A6C34878D82A}">
                    <a16:rowId xmlns:a16="http://schemas.microsoft.com/office/drawing/2014/main" val="1898205543"/>
                  </a:ext>
                </a:extLst>
              </a:tr>
              <a:tr h="0">
                <a:tc>
                  <a:txBody>
                    <a:bodyPr/>
                    <a:lstStyle/>
                    <a:p>
                      <a:pPr lvl="3" algn="l"/>
                      <a:r>
                        <a:rPr lang="en-US" sz="2000" b="1" dirty="0">
                          <a:latin typeface="Calibri" panose="020F0502020204030204" pitchFamily="34" charset="0"/>
                          <a:cs typeface="Calibri" panose="020F0502020204030204" pitchFamily="34" charset="0"/>
                        </a:rPr>
                        <a:t>Seleucus I</a:t>
                      </a:r>
                    </a:p>
                    <a:p>
                      <a:pPr lvl="3" algn="l"/>
                      <a:r>
                        <a:rPr lang="en-US" sz="2000" b="1" dirty="0">
                          <a:latin typeface="Calibri" panose="020F0502020204030204" pitchFamily="34" charset="0"/>
                          <a:cs typeface="Calibri" panose="020F0502020204030204" pitchFamily="34" charset="0"/>
                        </a:rPr>
                        <a:t>312-281</a:t>
                      </a:r>
                    </a:p>
                  </a:txBody>
                  <a:tcPr/>
                </a:tc>
                <a:extLst>
                  <a:ext uri="{0D108BD9-81ED-4DB2-BD59-A6C34878D82A}">
                    <a16:rowId xmlns:a16="http://schemas.microsoft.com/office/drawing/2014/main" val="1856627599"/>
                  </a:ext>
                </a:extLst>
              </a:tr>
              <a:tr h="0">
                <a:tc>
                  <a:txBody>
                    <a:bodyPr/>
                    <a:lstStyle/>
                    <a:p>
                      <a:pPr marL="1598613" lvl="3" indent="0" algn="l"/>
                      <a:r>
                        <a:rPr lang="en-US" sz="2000" b="1" dirty="0">
                          <a:latin typeface="Calibri" panose="020F0502020204030204" pitchFamily="34" charset="0"/>
                          <a:cs typeface="Calibri" panose="020F0502020204030204" pitchFamily="34" charset="0"/>
                        </a:rPr>
                        <a:t>Antiochus I</a:t>
                      </a:r>
                    </a:p>
                    <a:p>
                      <a:pPr marL="1598613" lvl="3" indent="0" algn="l"/>
                      <a:r>
                        <a:rPr lang="en-US" sz="2000" b="1" dirty="0">
                          <a:latin typeface="Calibri" panose="020F0502020204030204" pitchFamily="34" charset="0"/>
                          <a:cs typeface="Calibri" panose="020F0502020204030204" pitchFamily="34" charset="0"/>
                        </a:rPr>
                        <a:t>281-261</a:t>
                      </a:r>
                    </a:p>
                  </a:txBody>
                  <a:tcPr/>
                </a:tc>
                <a:extLst>
                  <a:ext uri="{0D108BD9-81ED-4DB2-BD59-A6C34878D82A}">
                    <a16:rowId xmlns:a16="http://schemas.microsoft.com/office/drawing/2014/main" val="3484793594"/>
                  </a:ext>
                </a:extLst>
              </a:tr>
              <a:tr h="0">
                <a:tc>
                  <a:txBody>
                    <a:bodyPr/>
                    <a:lstStyle/>
                    <a:p>
                      <a:pPr marL="1833563"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II</a:t>
                      </a:r>
                    </a:p>
                    <a:p>
                      <a:pPr marL="1833563" lvl="3" indent="0" algn="l"/>
                      <a:r>
                        <a:rPr lang="en-US" sz="2000" b="1" dirty="0">
                          <a:latin typeface="Calibri" panose="020F0502020204030204" pitchFamily="34" charset="0"/>
                          <a:cs typeface="Calibri" panose="020F0502020204030204" pitchFamily="34" charset="0"/>
                        </a:rPr>
                        <a:t>261-246</a:t>
                      </a:r>
                    </a:p>
                  </a:txBody>
                  <a:tcPr/>
                </a:tc>
                <a:extLst>
                  <a:ext uri="{0D108BD9-81ED-4DB2-BD59-A6C34878D82A}">
                    <a16:rowId xmlns:a16="http://schemas.microsoft.com/office/drawing/2014/main" val="2493993580"/>
                  </a:ext>
                </a:extLst>
              </a:tr>
              <a:tr h="0">
                <a:tc>
                  <a:txBody>
                    <a:bodyPr/>
                    <a:lstStyle/>
                    <a:p>
                      <a:pPr marL="2058988"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II</a:t>
                      </a:r>
                    </a:p>
                    <a:p>
                      <a:pPr marL="2058988" lvl="3" indent="0" algn="l"/>
                      <a:r>
                        <a:rPr lang="en-US" sz="2000" b="1" dirty="0">
                          <a:latin typeface="Calibri" panose="020F0502020204030204" pitchFamily="34" charset="0"/>
                          <a:cs typeface="Calibri" panose="020F0502020204030204" pitchFamily="34" charset="0"/>
                        </a:rPr>
                        <a:t>246-226</a:t>
                      </a:r>
                    </a:p>
                  </a:txBody>
                  <a:tcPr/>
                </a:tc>
                <a:extLst>
                  <a:ext uri="{0D108BD9-81ED-4DB2-BD59-A6C34878D82A}">
                    <a16:rowId xmlns:a16="http://schemas.microsoft.com/office/drawing/2014/main" val="303968492"/>
                  </a:ext>
                </a:extLst>
              </a:tr>
              <a:tr h="0">
                <a:tc>
                  <a:txBody>
                    <a:bodyPr/>
                    <a:lstStyle/>
                    <a:p>
                      <a:pPr marL="2286000"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III</a:t>
                      </a:r>
                    </a:p>
                    <a:p>
                      <a:pPr marL="2286000" lvl="3" indent="0" algn="l"/>
                      <a:r>
                        <a:rPr lang="en-US" sz="2000" b="1" dirty="0">
                          <a:latin typeface="Calibri" panose="020F0502020204030204" pitchFamily="34" charset="0"/>
                          <a:cs typeface="Calibri" panose="020F0502020204030204" pitchFamily="34" charset="0"/>
                        </a:rPr>
                        <a:t>226-223</a:t>
                      </a:r>
                    </a:p>
                  </a:txBody>
                  <a:tcPr/>
                </a:tc>
                <a:extLst>
                  <a:ext uri="{0D108BD9-81ED-4DB2-BD59-A6C34878D82A}">
                    <a16:rowId xmlns:a16="http://schemas.microsoft.com/office/drawing/2014/main" val="997890456"/>
                  </a:ext>
                </a:extLst>
              </a:tr>
              <a:tr h="0">
                <a:tc>
                  <a:txBody>
                    <a:bodyPr/>
                    <a:lstStyle/>
                    <a:p>
                      <a:pPr marL="2513013"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III</a:t>
                      </a:r>
                    </a:p>
                    <a:p>
                      <a:pPr marL="2513013" lvl="3" indent="0" algn="l"/>
                      <a:r>
                        <a:rPr lang="en-US" sz="2000" b="1" dirty="0">
                          <a:latin typeface="Calibri" panose="020F0502020204030204" pitchFamily="34" charset="0"/>
                          <a:cs typeface="Calibri" panose="020F0502020204030204" pitchFamily="34" charset="0"/>
                        </a:rPr>
                        <a:t>223-187</a:t>
                      </a:r>
                    </a:p>
                  </a:txBody>
                  <a:tcPr/>
                </a:tc>
                <a:extLst>
                  <a:ext uri="{0D108BD9-81ED-4DB2-BD59-A6C34878D82A}">
                    <a16:rowId xmlns:a16="http://schemas.microsoft.com/office/drawing/2014/main" val="3393009710"/>
                  </a:ext>
                </a:extLst>
              </a:tr>
              <a:tr h="0">
                <a:tc>
                  <a:txBody>
                    <a:bodyPr/>
                    <a:lstStyle/>
                    <a:p>
                      <a:pPr marL="2743200" marR="0" lvl="2"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IV Philapator</a:t>
                      </a:r>
                    </a:p>
                    <a:p>
                      <a:pPr marL="2743200" lvl="2" indent="0" algn="l"/>
                      <a:r>
                        <a:rPr lang="en-US" sz="2000" b="1" dirty="0">
                          <a:latin typeface="Calibri" panose="020F0502020204030204" pitchFamily="34" charset="0"/>
                          <a:cs typeface="Calibri" panose="020F0502020204030204" pitchFamily="34" charset="0"/>
                        </a:rPr>
                        <a:t>187-175</a:t>
                      </a:r>
                    </a:p>
                  </a:txBody>
                  <a:tcPr/>
                </a:tc>
                <a:extLst>
                  <a:ext uri="{0D108BD9-81ED-4DB2-BD59-A6C34878D82A}">
                    <a16:rowId xmlns:a16="http://schemas.microsoft.com/office/drawing/2014/main" val="2816862187"/>
                  </a:ext>
                </a:extLst>
              </a:tr>
              <a:tr h="0">
                <a:tc>
                  <a:txBody>
                    <a:bodyPr/>
                    <a:lstStyle/>
                    <a:p>
                      <a:pPr marL="2970213" marR="0" lvl="2"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IV Epiphanes</a:t>
                      </a:r>
                    </a:p>
                    <a:p>
                      <a:pPr marL="2970213" lvl="2" indent="0" algn="l"/>
                      <a:r>
                        <a:rPr lang="en-US" sz="2000" b="1" dirty="0">
                          <a:latin typeface="Calibri" panose="020F0502020204030204" pitchFamily="34" charset="0"/>
                          <a:cs typeface="Calibri" panose="020F0502020204030204" pitchFamily="34" charset="0"/>
                        </a:rPr>
                        <a:t>175-163</a:t>
                      </a:r>
                    </a:p>
                  </a:txBody>
                  <a:tcPr/>
                </a:tc>
                <a:extLst>
                  <a:ext uri="{0D108BD9-81ED-4DB2-BD59-A6C34878D82A}">
                    <a16:rowId xmlns:a16="http://schemas.microsoft.com/office/drawing/2014/main" val="1784140349"/>
                  </a:ext>
                </a:extLst>
              </a:tr>
            </a:tbl>
          </a:graphicData>
        </a:graphic>
      </p:graphicFrame>
    </p:spTree>
    <p:extLst>
      <p:ext uri="{BB962C8B-B14F-4D97-AF65-F5344CB8AC3E}">
        <p14:creationId xmlns:p14="http://schemas.microsoft.com/office/powerpoint/2010/main" val="24022289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08229-4769-492A-A051-C5300733B4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409" y="304800"/>
            <a:ext cx="8285182" cy="5767316"/>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551B636-DE5F-4B45-A786-FD2C9BC25151}"/>
                  </a:ext>
                </a:extLst>
              </p14:cNvPr>
              <p14:cNvContentPartPr/>
              <p14:nvPr/>
            </p14:nvContentPartPr>
            <p14:xfrm>
              <a:off x="9662231" y="2795645"/>
              <a:ext cx="17640" cy="17640"/>
            </p14:xfrm>
          </p:contentPart>
        </mc:Choice>
        <mc:Fallback xmlns="">
          <p:pic>
            <p:nvPicPr>
              <p:cNvPr id="3" name="Ink 2">
                <a:extLst>
                  <a:ext uri="{FF2B5EF4-FFF2-40B4-BE49-F238E27FC236}">
                    <a16:creationId xmlns:a16="http://schemas.microsoft.com/office/drawing/2014/main" id="{8551B636-DE5F-4B45-A786-FD2C9BC25151}"/>
                  </a:ext>
                </a:extLst>
              </p:cNvPr>
              <p:cNvPicPr/>
              <p:nvPr/>
            </p:nvPicPr>
            <p:blipFill>
              <a:blip r:embed="rId4"/>
              <a:stretch>
                <a:fillRect/>
              </a:stretch>
            </p:blipFill>
            <p:spPr>
              <a:xfrm>
                <a:off x="9657997" y="2791325"/>
                <a:ext cx="26107" cy="26280"/>
              </a:xfrm>
              <a:prstGeom prst="rect">
                <a:avLst/>
              </a:prstGeom>
            </p:spPr>
          </p:pic>
        </mc:Fallback>
      </mc:AlternateContent>
    </p:spTree>
    <p:extLst>
      <p:ext uri="{BB962C8B-B14F-4D97-AF65-F5344CB8AC3E}">
        <p14:creationId xmlns:p14="http://schemas.microsoft.com/office/powerpoint/2010/main" val="38150233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effectLst>
                  <a:outerShdw blurRad="38100" dist="38100" dir="2700000" algn="tl">
                    <a:srgbClr val="000000">
                      <a:alpha val="43137"/>
                    </a:srgbClr>
                  </a:outerShdw>
                </a:effectLst>
              </a:rPr>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effectLst>
                  <a:outerShdw blurRad="38100" dist="38100" dir="2700000" algn="tl">
                    <a:srgbClr val="000000">
                      <a:alpha val="43137"/>
                    </a:srgbClr>
                  </a:outerShdw>
                </a:effectLst>
                <a:cs typeface="Calibri" pitchFamily="34" charset="0"/>
              </a:rPr>
              <a:t>Dr. Andy 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5C5805D-0C19-4078-92C4-B42FEBD88BFC}"/>
                  </a:ext>
                </a:extLst>
              </p14:cNvPr>
              <p14:cNvContentPartPr/>
              <p14:nvPr/>
            </p14:nvContentPartPr>
            <p14:xfrm>
              <a:off x="10600031" y="2428625"/>
              <a:ext cx="11880" cy="5940"/>
            </p14:xfrm>
          </p:contentPart>
        </mc:Choice>
        <mc:Fallback xmlns="">
          <p:pic>
            <p:nvPicPr>
              <p:cNvPr id="2" name="Ink 1">
                <a:extLst>
                  <a:ext uri="{FF2B5EF4-FFF2-40B4-BE49-F238E27FC236}">
                    <a16:creationId xmlns:a16="http://schemas.microsoft.com/office/drawing/2014/main" id="{B5C5805D-0C19-4078-92C4-B42FEBD88BFC}"/>
                  </a:ext>
                </a:extLst>
              </p:cNvPr>
              <p:cNvPicPr/>
              <p:nvPr/>
            </p:nvPicPr>
            <p:blipFill>
              <a:blip r:embed="rId4"/>
              <a:stretch>
                <a:fillRect/>
              </a:stretch>
            </p:blipFill>
            <p:spPr>
              <a:xfrm>
                <a:off x="10595351" y="2424335"/>
                <a:ext cx="21240" cy="1419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494F5A9-D731-43D9-9E12-4F89C4FA2318}"/>
                  </a:ext>
                </a:extLst>
              </p14:cNvPr>
              <p14:cNvContentPartPr/>
              <p14:nvPr/>
            </p14:nvContentPartPr>
            <p14:xfrm>
              <a:off x="9825311" y="3145025"/>
              <a:ext cx="11880" cy="17640"/>
            </p14:xfrm>
          </p:contentPart>
        </mc:Choice>
        <mc:Fallback xmlns="">
          <p:pic>
            <p:nvPicPr>
              <p:cNvPr id="3" name="Ink 2">
                <a:extLst>
                  <a:ext uri="{FF2B5EF4-FFF2-40B4-BE49-F238E27FC236}">
                    <a16:creationId xmlns:a16="http://schemas.microsoft.com/office/drawing/2014/main" id="{6494F5A9-D731-43D9-9E12-4F89C4FA2318}"/>
                  </a:ext>
                </a:extLst>
              </p:cNvPr>
              <p:cNvPicPr/>
              <p:nvPr/>
            </p:nvPicPr>
            <p:blipFill>
              <a:blip r:embed="rId6"/>
              <a:stretch>
                <a:fillRect/>
              </a:stretch>
            </p:blipFill>
            <p:spPr>
              <a:xfrm>
                <a:off x="9820991" y="3140791"/>
                <a:ext cx="20520" cy="2610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E6F4257-4AC9-42E0-8863-3EC5101C59F3}"/>
                  </a:ext>
                </a:extLst>
              </p14:cNvPr>
              <p14:cNvContentPartPr/>
              <p14:nvPr/>
            </p14:nvContentPartPr>
            <p14:xfrm>
              <a:off x="10314551" y="2719865"/>
              <a:ext cx="11880" cy="180"/>
            </p14:xfrm>
          </p:contentPart>
        </mc:Choice>
        <mc:Fallback xmlns="">
          <p:pic>
            <p:nvPicPr>
              <p:cNvPr id="4" name="Ink 3">
                <a:extLst>
                  <a:ext uri="{FF2B5EF4-FFF2-40B4-BE49-F238E27FC236}">
                    <a16:creationId xmlns:a16="http://schemas.microsoft.com/office/drawing/2014/main" id="{8E6F4257-4AC9-42E0-8863-3EC5101C59F3}"/>
                  </a:ext>
                </a:extLst>
              </p:cNvPr>
              <p:cNvPicPr/>
              <p:nvPr/>
            </p:nvPicPr>
            <p:blipFill>
              <a:blip r:embed="rId8"/>
              <a:stretch>
                <a:fillRect/>
              </a:stretch>
            </p:blipFill>
            <p:spPr>
              <a:xfrm>
                <a:off x="10310231" y="2717705"/>
                <a:ext cx="20520" cy="4500"/>
              </a:xfrm>
              <a:prstGeom prst="rect">
                <a:avLst/>
              </a:prstGeom>
            </p:spPr>
          </p:pic>
        </mc:Fallback>
      </mc:AlternateContent>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31466734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86620" y="1359390"/>
            <a:ext cx="8699040" cy="4777530"/>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74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162572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Daniel 11:32-35 Overview</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1524000" y="1143000"/>
            <a:ext cx="6096000" cy="3886200"/>
          </a:xfrm>
        </p:spPr>
        <p:txBody>
          <a:bodyPr/>
          <a:lstStyle/>
          <a:p>
            <a:pPr marL="461963" indent="-461963">
              <a:spcBef>
                <a:spcPts val="0"/>
              </a:spcBef>
              <a:spcAft>
                <a:spcPts val="3600"/>
              </a:spcAft>
              <a:buSzPct val="100000"/>
              <a:buFontTx/>
              <a:buAutoNum type="alphaUcPeriod"/>
            </a:pPr>
            <a:r>
              <a:rPr lang="en-US" altLang="en-US" dirty="0">
                <a:effectLst>
                  <a:outerShdw blurRad="38100" dist="38100" dir="2700000" algn="tl">
                    <a:srgbClr val="000000">
                      <a:alpha val="43137"/>
                    </a:srgbClr>
                  </a:outerShdw>
                </a:effectLst>
              </a:rPr>
              <a:t>Israeli response to Antiochus IV</a:t>
            </a:r>
          </a:p>
          <a:p>
            <a:pPr marL="461963" indent="-461963">
              <a:spcBef>
                <a:spcPts val="0"/>
              </a:spcBef>
              <a:spcAft>
                <a:spcPts val="3600"/>
              </a:spcAft>
              <a:buSzPct val="100000"/>
              <a:buFontTx/>
              <a:buAutoNum type="alphaUcPeriod"/>
            </a:pPr>
            <a:r>
              <a:rPr lang="en-US" altLang="en-US" dirty="0">
                <a:effectLst>
                  <a:outerShdw blurRad="38100" dist="38100" dir="2700000" algn="tl">
                    <a:srgbClr val="000000">
                      <a:alpha val="43137"/>
                    </a:srgbClr>
                  </a:outerShdw>
                </a:effectLst>
              </a:rPr>
              <a:t>Two groups within Israel</a:t>
            </a:r>
          </a:p>
          <a:p>
            <a:pPr marL="914400" lvl="1" indent="-514350">
              <a:spcBef>
                <a:spcPts val="0"/>
              </a:spcBef>
              <a:spcAft>
                <a:spcPts val="3600"/>
              </a:spcAft>
              <a:buSzPct val="100000"/>
              <a:buAutoNum type="arabicPeriod"/>
            </a:pPr>
            <a:r>
              <a:rPr lang="en-US" altLang="en-US" dirty="0">
                <a:effectLst>
                  <a:outerShdw blurRad="38100" dist="38100" dir="2700000" algn="tl">
                    <a:srgbClr val="000000">
                      <a:alpha val="43137"/>
                    </a:srgbClr>
                  </a:outerShdw>
                </a:effectLst>
              </a:rPr>
              <a:t>Hellenism’s resisters</a:t>
            </a:r>
          </a:p>
          <a:p>
            <a:pPr marL="914400" lvl="1" indent="-514350">
              <a:spcBef>
                <a:spcPts val="0"/>
              </a:spcBef>
              <a:spcAft>
                <a:spcPts val="3600"/>
              </a:spcAft>
              <a:buSzPct val="100000"/>
              <a:buAutoNum type="arabicPeriod"/>
            </a:pPr>
            <a:r>
              <a:rPr lang="en-US" altLang="en-US" dirty="0">
                <a:effectLst>
                  <a:outerShdw blurRad="38100" dist="38100" dir="2700000" algn="tl">
                    <a:srgbClr val="000000">
                      <a:alpha val="43137"/>
                    </a:srgbClr>
                  </a:outerShdw>
                </a:effectLst>
              </a:rPr>
              <a:t>Hellenism’s embracers</a:t>
            </a:r>
          </a:p>
        </p:txBody>
      </p:sp>
      <p:pic>
        <p:nvPicPr>
          <p:cNvPr id="4" name="Picture 2" descr="http://slbc.org/wp-content/uploads/2014/09/Book-of-Daniel-weppage.jpg">
            <a:extLst>
              <a:ext uri="{FF2B5EF4-FFF2-40B4-BE49-F238E27FC236}">
                <a16:creationId xmlns:a16="http://schemas.microsoft.com/office/drawing/2014/main" id="{797BBAB6-F303-4BB0-9630-75E20E6A9C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5108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5A172-07B2-49D4-8225-260C06B155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69"/>
            <a:ext cx="9144000" cy="6812462"/>
          </a:xfrm>
          <a:prstGeom prst="rect">
            <a:avLst/>
          </a:prstGeom>
        </p:spPr>
      </p:pic>
      <p:sp>
        <p:nvSpPr>
          <p:cNvPr id="38914" name="Rectangle 3"/>
          <p:cNvSpPr>
            <a:spLocks noChangeArrowheads="1"/>
          </p:cNvSpPr>
          <p:nvPr/>
        </p:nvSpPr>
        <p:spPr bwMode="auto">
          <a:xfrm>
            <a:off x="228600" y="76200"/>
            <a:ext cx="8686800"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200" dirty="0">
                <a:effectLst>
                  <a:outerShdw blurRad="38100" dist="38100" dir="2700000" algn="tl">
                    <a:srgbClr val="000000">
                      <a:alpha val="43137"/>
                    </a:srgbClr>
                  </a:outerShdw>
                </a:effectLst>
                <a:latin typeface="Calibri" panose="020F0502020204030204" pitchFamily="34" charset="0"/>
              </a:rPr>
              <a: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make a firm covenant with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many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one week, </a:t>
            </a:r>
            <a:r>
              <a:rPr lang="en-US" sz="3200" dirty="0">
                <a:effectLst>
                  <a:outerShdw blurRad="38100" dist="38100" dir="2700000" algn="tl">
                    <a:srgbClr val="000000">
                      <a:alpha val="43137"/>
                    </a:srgbClr>
                  </a:outerShdw>
                </a:effectLst>
                <a:latin typeface="Calibri" panose="020F0502020204030204" pitchFamily="34" charset="0"/>
              </a:rPr>
              <a:t>but in the middle of the week he will put a stop to sacrifice and grain offering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on the wing of abominations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11796046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11:32-34</a:t>
            </a:r>
          </a:p>
        </p:txBody>
      </p:sp>
      <p:sp>
        <p:nvSpPr>
          <p:cNvPr id="19462" name="Rectangle 3"/>
          <p:cNvSpPr>
            <a:spLocks noGrp="1" noChangeArrowheads="1"/>
          </p:cNvSpPr>
          <p:nvPr>
            <p:ph type="body" idx="4294967295"/>
          </p:nvPr>
        </p:nvSpPr>
        <p:spPr>
          <a:xfrm>
            <a:off x="457200" y="1143000"/>
            <a:ext cx="8229600" cy="5029200"/>
          </a:xfrm>
        </p:spPr>
        <p:txBody>
          <a:bodyPr/>
          <a:lstStyle/>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Antiochus IV operates by “smooth words” &amp; flattery </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The Maccabean revolt</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Those with “insight” will help others</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Rebels will bring down the wrath of Antiochus IV</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The righteous ones were few in number (“little help”) at first but grew in number as they faithfully encouraged others</a:t>
            </a:r>
          </a:p>
          <a:p>
            <a:pPr marL="461963" indent="-461963" algn="just" eaLnBrk="1" hangingPunct="1">
              <a:spcBef>
                <a:spcPct val="0"/>
              </a:spcBef>
              <a:spcAft>
                <a:spcPts val="2400"/>
              </a:spcAft>
              <a:buSzPct val="100000"/>
              <a:buFont typeface="+mj-lt"/>
              <a:buAutoNum type="arabicPeriod"/>
              <a:defRPr/>
            </a:pPr>
            <a:r>
              <a:rPr lang="en-US" altLang="en-US" sz="2800" dirty="0">
                <a:effectLst>
                  <a:outerShdw blurRad="38100" dist="38100" dir="2700000" algn="tl">
                    <a:srgbClr val="000000">
                      <a:alpha val="43137"/>
                    </a:srgbClr>
                  </a:outerShdw>
                </a:effectLst>
              </a:rPr>
              <a:t>Many Israelis will defect to Antiochus IV</a:t>
            </a: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232-36.</a:t>
            </a:r>
          </a:p>
        </p:txBody>
      </p:sp>
    </p:spTree>
    <p:extLst>
      <p:ext uri="{BB962C8B-B14F-4D97-AF65-F5344CB8AC3E}">
        <p14:creationId xmlns:p14="http://schemas.microsoft.com/office/powerpoint/2010/main" val="24363358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676525" y="228600"/>
            <a:ext cx="3790950" cy="838200"/>
          </a:xfrm>
        </p:spPr>
        <p:txBody>
          <a:bodyPr/>
          <a:lstStyle/>
          <a:p>
            <a:pPr algn="ctr" eaLnBrk="1" hangingPunct="1"/>
            <a:r>
              <a:rPr lang="en-US" altLang="en-US" sz="4000" dirty="0">
                <a:effectLst>
                  <a:outerShdw blurRad="38100" dist="38100" dir="2700000" algn="tl">
                    <a:srgbClr val="000000">
                      <a:alpha val="43137"/>
                    </a:srgbClr>
                  </a:outerShdw>
                </a:effectLst>
              </a:rPr>
              <a:t>Daniel 11:35</a:t>
            </a:r>
          </a:p>
        </p:txBody>
      </p:sp>
      <p:sp>
        <p:nvSpPr>
          <p:cNvPr id="19462" name="Rectangle 3"/>
          <p:cNvSpPr>
            <a:spLocks noGrp="1" noChangeArrowheads="1"/>
          </p:cNvSpPr>
          <p:nvPr>
            <p:ph type="body" idx="4294967295"/>
          </p:nvPr>
        </p:nvSpPr>
        <p:spPr>
          <a:xfrm>
            <a:off x="1333500" y="1143000"/>
            <a:ext cx="6477000" cy="5036736"/>
          </a:xfrm>
        </p:spPr>
        <p:txBody>
          <a:bodyPr/>
          <a:lstStyle/>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Defectors vs. loyalists created a purifying process</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Process to continue “until the end time” and “the appointed time”</a:t>
            </a:r>
          </a:p>
          <a:p>
            <a:pPr marL="461963" indent="-461963" algn="just" eaLnBrk="1" hangingPunct="1">
              <a:spcBef>
                <a:spcPct val="0"/>
              </a:spcBef>
              <a:spcAft>
                <a:spcPts val="2400"/>
              </a:spcAft>
              <a:buSzPct val="100000"/>
              <a:buFont typeface="+mj-lt"/>
              <a:buAutoNum type="arabicPeriod"/>
              <a:defRPr/>
            </a:pPr>
            <a:r>
              <a:rPr lang="en-US" altLang="en-US" dirty="0">
                <a:effectLst>
                  <a:outerShdw blurRad="38100" dist="38100" dir="2700000" algn="tl">
                    <a:srgbClr val="000000">
                      <a:alpha val="43137"/>
                    </a:srgbClr>
                  </a:outerShdw>
                </a:effectLst>
              </a:rPr>
              <a:t>Foretaste of Zechariah 13:8-9</a:t>
            </a:r>
          </a:p>
          <a:p>
            <a:pPr marL="461963" indent="-461963" eaLnBrk="1" hangingPunct="1">
              <a:spcBef>
                <a:spcPct val="0"/>
              </a:spcBef>
              <a:spcAft>
                <a:spcPts val="1200"/>
              </a:spcAft>
              <a:buSzPct val="100000"/>
              <a:buFont typeface="+mj-lt"/>
              <a:buAutoNum type="arabicPeriod"/>
              <a:defRPr/>
            </a:pPr>
            <a:endParaRPr lang="en-US" altLang="en-US" sz="30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89F1297-2144-4C95-B14A-5F7BB68B7C9A}"/>
              </a:ext>
            </a:extLst>
          </p:cNvPr>
          <p:cNvSpPr txBox="1"/>
          <p:nvPr/>
        </p:nvSpPr>
        <p:spPr>
          <a:xfrm>
            <a:off x="1066800" y="6324600"/>
            <a:ext cx="7010400" cy="461665"/>
          </a:xfrm>
          <a:prstGeom prst="rect">
            <a:avLst/>
          </a:prstGeom>
          <a:noFill/>
        </p:spPr>
        <p:txBody>
          <a:bodyPr wrap="square" rtlCol="0">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Benware</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232-36.</a:t>
            </a:r>
          </a:p>
        </p:txBody>
      </p:sp>
      <p:pic>
        <p:nvPicPr>
          <p:cNvPr id="5" name="Picture 2" descr="http://slbc.org/wp-content/uploads/2014/09/Book-of-Daniel-weppage.jpg">
            <a:extLst>
              <a:ext uri="{FF2B5EF4-FFF2-40B4-BE49-F238E27FC236}">
                <a16:creationId xmlns:a16="http://schemas.microsoft.com/office/drawing/2014/main" id="{B090C4D0-36C7-43EE-9F29-75C9B40813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46482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8898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7" y="45720"/>
            <a:ext cx="9125667" cy="6766560"/>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 </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15760586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5695860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Matthew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124200"/>
            <a:ext cx="2438400" cy="1828800"/>
          </a:xfrm>
          <a:prstGeom prst="rect">
            <a:avLst/>
          </a:prstGeom>
        </p:spPr>
      </p:pic>
    </p:spTree>
    <p:extLst>
      <p:ext uri="{BB962C8B-B14F-4D97-AF65-F5344CB8AC3E}">
        <p14:creationId xmlns:p14="http://schemas.microsoft.com/office/powerpoint/2010/main" val="17516111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effectLst>
                  <a:outerShdw blurRad="38100" dist="38100" dir="2700000" algn="tl">
                    <a:srgbClr val="000000">
                      <a:alpha val="43137"/>
                    </a:srgbClr>
                  </a:outerShdw>
                </a:effectLst>
              </a:rPr>
              <a:t>DANIEL 10-12</a:t>
            </a:r>
            <a:br>
              <a:rPr lang="en-US" altLang="en-US" sz="4400" dirty="0">
                <a:effectLst>
                  <a:outerShdw blurRad="38100" dist="38100" dir="2700000" algn="tl">
                    <a:srgbClr val="000000">
                      <a:alpha val="43137"/>
                    </a:srgbClr>
                  </a:outerShdw>
                </a:effectLst>
              </a:rPr>
            </a:br>
            <a:r>
              <a:rPr lang="en-US" altLang="en-US" sz="3200" dirty="0">
                <a:solidFill>
                  <a:srgbClr val="FFFFFF"/>
                </a:solidFill>
                <a:effectLst>
                  <a:outerShdw blurRad="38100" dist="38100" dir="2700000" algn="tl">
                    <a:srgbClr val="000000">
                      <a:alpha val="43137"/>
                    </a:srgbClr>
                  </a:outerShdw>
                </a:effectLst>
                <a:ea typeface="+mn-ea"/>
                <a:cs typeface="+mn-cs"/>
              </a:rPr>
              <a:t>THE FINAL VISION</a:t>
            </a:r>
            <a:endParaRPr lang="en-US" altLang="en-US" sz="4400" dirty="0">
              <a:effectLst>
                <a:outerShdw blurRad="38100" dist="38100" dir="2700000" algn="tl">
                  <a:srgbClr val="000000">
                    <a:alpha val="43137"/>
                  </a:srgbClr>
                </a:outerShdw>
              </a:effectLst>
            </a:endParaRPr>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29720" y="76200"/>
            <a:ext cx="908456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B52075-2817-464B-B863-ECCEA7AD51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184" y="2453410"/>
            <a:ext cx="2755631" cy="2651990"/>
          </a:xfrm>
          <a:prstGeom prst="rect">
            <a:avLst/>
          </a:prstGeom>
        </p:spPr>
      </p:pic>
    </p:spTree>
    <p:extLst>
      <p:ext uri="{BB962C8B-B14F-4D97-AF65-F5344CB8AC3E}">
        <p14:creationId xmlns:p14="http://schemas.microsoft.com/office/powerpoint/2010/main" val="29939693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dirty="0">
                <a:effectLst>
                  <a:outerShdw blurRad="38100" dist="38100" dir="2700000" algn="tl">
                    <a:srgbClr val="000000">
                      <a:alpha val="43137"/>
                    </a:srgbClr>
                  </a:outerShdw>
                </a:effectLst>
                <a:latin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dirty="0">
                <a:effectLst>
                  <a:outerShdw blurRad="38100" dist="38100" dir="2700000" algn="tl">
                    <a:srgbClr val="000000">
                      <a:alpha val="43137"/>
                    </a:srgbClr>
                  </a:outerShdw>
                </a:effectLst>
                <a:latin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50988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And I will bring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4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400" cap="small" dirty="0">
                <a:effectLst>
                  <a:outerShdw blurRad="38100" dist="38100" dir="2700000" algn="tl">
                    <a:srgbClr val="000000">
                      <a:alpha val="43137"/>
                    </a:srgbClr>
                  </a:outerShdw>
                </a:effectLst>
                <a:latin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76200"/>
            <a:ext cx="89916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1 Corinthians 12:13</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3124200"/>
            <a:ext cx="3251200" cy="1828800"/>
          </a:xfrm>
          <a:prstGeom prst="rect">
            <a:avLst/>
          </a:prstGeom>
        </p:spPr>
      </p:pic>
    </p:spTree>
    <p:extLst>
      <p:ext uri="{BB962C8B-B14F-4D97-AF65-F5344CB8AC3E}">
        <p14:creationId xmlns:p14="http://schemas.microsoft.com/office/powerpoint/2010/main" val="342109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ACAE1-A974-48A0-AEFD-E859528B8C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13" name="Rectangle 3"/>
          <p:cNvSpPr txBox="1">
            <a:spLocks/>
          </p:cNvSpPr>
          <p:nvPr/>
        </p:nvSpPr>
        <p:spPr bwMode="auto">
          <a:xfrm>
            <a:off x="76199" y="76200"/>
            <a:ext cx="903782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Antiochus IV Epiphanes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11:21-35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292560" y="1447591"/>
            <a:ext cx="8558880" cy="4724609"/>
          </a:xfrm>
        </p:spPr>
        <p:txBody>
          <a:bodyPr/>
          <a:lstStyle/>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rise to power (21)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initial and general military successes (22-24)</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1st military activities concerning Egypt &amp; Israel (25-28)</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desecration of the Jewish Temple (29-31)</a:t>
            </a:r>
          </a:p>
          <a:p>
            <a:pPr marL="460375" indent="-460375">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The reaction of Israel to the Temple’s desecration (32-25)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3651" y="5842982"/>
            <a:ext cx="2127949" cy="8229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5155398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67845593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b="1" u="sng" dirty="0">
                <a:solidFill>
                  <a:srgbClr val="FFFFCC"/>
                </a:solidFill>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131326580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a:extLst>
              <a:ext uri="{FF2B5EF4-FFF2-40B4-BE49-F238E27FC236}">
                <a16:creationId xmlns:a16="http://schemas.microsoft.com/office/drawing/2014/main" id="{02C16A5B-A987-4886-BE18-6D5DD225E136}"/>
              </a:ext>
            </a:extLst>
          </p:cNvPr>
          <p:cNvGrpSpPr>
            <a:grpSpLocks/>
          </p:cNvGrpSpPr>
          <p:nvPr/>
        </p:nvGrpSpPr>
        <p:grpSpPr bwMode="auto">
          <a:xfrm>
            <a:off x="0" y="2641021"/>
            <a:ext cx="8534400" cy="4216979"/>
            <a:chOff x="0" y="1633"/>
            <a:chExt cx="6480" cy="3167"/>
          </a:xfrm>
        </p:grpSpPr>
        <p:pic>
          <p:nvPicPr>
            <p:cNvPr id="34832" name="Picture 1027">
              <a:extLst>
                <a:ext uri="{FF2B5EF4-FFF2-40B4-BE49-F238E27FC236}">
                  <a16:creationId xmlns:a16="http://schemas.microsoft.com/office/drawing/2014/main" id="{D8D8C40C-20E3-4023-8217-775D1FE0E6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495"/>
              <a:ext cx="2761"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028">
              <a:extLst>
                <a:ext uri="{FF2B5EF4-FFF2-40B4-BE49-F238E27FC236}">
                  <a16:creationId xmlns:a16="http://schemas.microsoft.com/office/drawing/2014/main" id="{83DEE018-EC83-4B73-BD9E-CC078469EB5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7" y="3743"/>
              <a:ext cx="2634"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029">
              <a:extLst>
                <a:ext uri="{FF2B5EF4-FFF2-40B4-BE49-F238E27FC236}">
                  <a16:creationId xmlns:a16="http://schemas.microsoft.com/office/drawing/2014/main" id="{25485202-B419-407C-A8F8-4F63A7EC9B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185" y="3599"/>
              <a:ext cx="1680"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030">
              <a:extLst>
                <a:ext uri="{FF2B5EF4-FFF2-40B4-BE49-F238E27FC236}">
                  <a16:creationId xmlns:a16="http://schemas.microsoft.com/office/drawing/2014/main" id="{258D556B-7865-418C-8EC7-9F055135CF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97" y="2041"/>
              <a:ext cx="2761"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031">
              <a:extLst>
                <a:ext uri="{FF2B5EF4-FFF2-40B4-BE49-F238E27FC236}">
                  <a16:creationId xmlns:a16="http://schemas.microsoft.com/office/drawing/2014/main" id="{6D960BC8-4D51-42BE-8A97-23802171EE4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5" y="4031"/>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032">
              <a:extLst>
                <a:ext uri="{FF2B5EF4-FFF2-40B4-BE49-F238E27FC236}">
                  <a16:creationId xmlns:a16="http://schemas.microsoft.com/office/drawing/2014/main" id="{EA291F78-595A-4B88-9E86-8E93AD63EFC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293176">
              <a:off x="25" y="3983"/>
              <a:ext cx="757"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1033">
              <a:extLst>
                <a:ext uri="{FF2B5EF4-FFF2-40B4-BE49-F238E27FC236}">
                  <a16:creationId xmlns:a16="http://schemas.microsoft.com/office/drawing/2014/main" id="{9DD201E3-C54D-4BA6-8321-9A6DCC788A3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4223"/>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1034">
              <a:extLst>
                <a:ext uri="{FF2B5EF4-FFF2-40B4-BE49-F238E27FC236}">
                  <a16:creationId xmlns:a16="http://schemas.microsoft.com/office/drawing/2014/main" id="{951AF605-7E78-4238-87E0-CDB9A510BB8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 y="3935"/>
              <a:ext cx="672"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1035">
              <a:extLst>
                <a:ext uri="{FF2B5EF4-FFF2-40B4-BE49-F238E27FC236}">
                  <a16:creationId xmlns:a16="http://schemas.microsoft.com/office/drawing/2014/main" id="{359B659D-4E9D-4CDF-B02E-A3C660B1E50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529" y="3695"/>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1036">
              <a:extLst>
                <a:ext uri="{FF2B5EF4-FFF2-40B4-BE49-F238E27FC236}">
                  <a16:creationId xmlns:a16="http://schemas.microsoft.com/office/drawing/2014/main" id="{518F39B8-61A6-4F35-8EB1-C5DE3FA2DC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817" y="3406"/>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1037">
              <a:extLst>
                <a:ext uri="{FF2B5EF4-FFF2-40B4-BE49-F238E27FC236}">
                  <a16:creationId xmlns:a16="http://schemas.microsoft.com/office/drawing/2014/main" id="{012BB207-E8CA-49C7-8EC4-C62D0A5B231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5017" y="3935"/>
              <a:ext cx="76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1038">
              <a:extLst>
                <a:ext uri="{FF2B5EF4-FFF2-40B4-BE49-F238E27FC236}">
                  <a16:creationId xmlns:a16="http://schemas.microsoft.com/office/drawing/2014/main" id="{090E8288-0CE9-4724-A54C-CCBE392F057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4176" y="1633"/>
              <a:ext cx="2304" cy="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1039">
              <a:extLst>
                <a:ext uri="{FF2B5EF4-FFF2-40B4-BE49-F238E27FC236}">
                  <a16:creationId xmlns:a16="http://schemas.microsoft.com/office/drawing/2014/main" id="{078E96E0-B365-4C0B-83AB-629F1BDE671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995968" flipH="1">
              <a:off x="4080" y="2974"/>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1040">
              <a:extLst>
                <a:ext uri="{FF2B5EF4-FFF2-40B4-BE49-F238E27FC236}">
                  <a16:creationId xmlns:a16="http://schemas.microsoft.com/office/drawing/2014/main" id="{A21D9B0D-E625-4B31-AAFC-BE854A62661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086234" flipH="1">
              <a:off x="3312" y="2927"/>
              <a:ext cx="19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8865" name="Picture 1041">
            <a:extLst>
              <a:ext uri="{FF2B5EF4-FFF2-40B4-BE49-F238E27FC236}">
                <a16:creationId xmlns:a16="http://schemas.microsoft.com/office/drawing/2014/main" id="{B8BFF3B2-1448-40E2-AD8E-9850B82D8FE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599715">
            <a:off x="1014597" y="3522603"/>
            <a:ext cx="611774" cy="8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42">
            <a:extLst>
              <a:ext uri="{FF2B5EF4-FFF2-40B4-BE49-F238E27FC236}">
                <a16:creationId xmlns:a16="http://schemas.microsoft.com/office/drawing/2014/main" id="{CE455806-7CB3-42AB-886B-2135158078C9}"/>
              </a:ext>
            </a:extLst>
          </p:cNvPr>
          <p:cNvGrpSpPr>
            <a:grpSpLocks/>
          </p:cNvGrpSpPr>
          <p:nvPr/>
        </p:nvGrpSpPr>
        <p:grpSpPr bwMode="auto">
          <a:xfrm>
            <a:off x="73025" y="3582668"/>
            <a:ext cx="771525" cy="1204912"/>
            <a:chOff x="46" y="2411"/>
            <a:chExt cx="486" cy="759"/>
          </a:xfrm>
        </p:grpSpPr>
        <p:pic>
          <p:nvPicPr>
            <p:cNvPr id="34830" name="Picture 1043">
              <a:extLst>
                <a:ext uri="{FF2B5EF4-FFF2-40B4-BE49-F238E27FC236}">
                  <a16:creationId xmlns:a16="http://schemas.microsoft.com/office/drawing/2014/main" id="{AA5C41F2-13B3-40A0-A79C-202451FAFD9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6" y="2411"/>
              <a:ext cx="48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1044">
              <a:extLst>
                <a:ext uri="{FF2B5EF4-FFF2-40B4-BE49-F238E27FC236}">
                  <a16:creationId xmlns:a16="http://schemas.microsoft.com/office/drawing/2014/main" id="{0AEF8726-D533-4C4E-BA1E-B26AE208275B}"/>
                </a:ext>
              </a:extLst>
            </p:cNvPr>
            <p:cNvSpPr txBox="1">
              <a:spLocks noChangeArrowheads="1"/>
            </p:cNvSpPr>
            <p:nvPr/>
          </p:nvSpPr>
          <p:spPr bwMode="auto">
            <a:xfrm>
              <a:off x="64" y="3034"/>
              <a:ext cx="3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eaLnBrk="1" hangingPunct="1">
                <a:spcBef>
                  <a:spcPct val="50000"/>
                </a:spcBef>
              </a:pPr>
              <a:r>
                <a:rPr lang="en-US" altLang="en-US" sz="14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a:t>
              </a:r>
            </a:p>
          </p:txBody>
        </p:sp>
      </p:grpSp>
      <p:sp>
        <p:nvSpPr>
          <p:cNvPr id="78869" name="Text Box 1045">
            <a:extLst>
              <a:ext uri="{FF2B5EF4-FFF2-40B4-BE49-F238E27FC236}">
                <a16:creationId xmlns:a16="http://schemas.microsoft.com/office/drawing/2014/main" id="{F757F201-AD99-4EDF-8C38-B32025F16F48}"/>
              </a:ext>
            </a:extLst>
          </p:cNvPr>
          <p:cNvSpPr txBox="1">
            <a:spLocks noChangeArrowheads="1"/>
          </p:cNvSpPr>
          <p:nvPr/>
        </p:nvSpPr>
        <p:spPr bwMode="auto">
          <a:xfrm rot="-660000">
            <a:off x="1487870" y="3134844"/>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p>
          <a:p>
            <a:pPr algn="ctr" eaLnBrk="1" hangingPunct="1">
              <a:lnSpc>
                <a:spcPct val="90000"/>
              </a:lnSpc>
            </a:pPr>
            <a:r>
              <a:rPr lang="en-US" altLang="en-US" sz="2000" b="1"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0" name="Text Box 1046">
            <a:extLst>
              <a:ext uri="{FF2B5EF4-FFF2-40B4-BE49-F238E27FC236}">
                <a16:creationId xmlns:a16="http://schemas.microsoft.com/office/drawing/2014/main" id="{D08871CF-0EBA-4E54-9F42-A872454DF416}"/>
              </a:ext>
            </a:extLst>
          </p:cNvPr>
          <p:cNvSpPr txBox="1">
            <a:spLocks noChangeArrowheads="1"/>
          </p:cNvSpPr>
          <p:nvPr/>
        </p:nvSpPr>
        <p:spPr bwMode="auto">
          <a:xfrm rot="-676393">
            <a:off x="4004058" y="2680819"/>
            <a:ext cx="1148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Far</a:t>
            </a:r>
          </a:p>
          <a:p>
            <a:pPr algn="ctr" eaLnBrk="1" hangingPunct="1">
              <a:lnSpc>
                <a:spcPct val="90000"/>
              </a:lnSpc>
            </a:pPr>
            <a:r>
              <a:rPr lang="en-US" altLang="en-US" sz="2000" b="1">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Fulfillment</a:t>
            </a:r>
          </a:p>
        </p:txBody>
      </p:sp>
      <p:sp>
        <p:nvSpPr>
          <p:cNvPr id="78871" name="Line 1047">
            <a:extLst>
              <a:ext uri="{FF2B5EF4-FFF2-40B4-BE49-F238E27FC236}">
                <a16:creationId xmlns:a16="http://schemas.microsoft.com/office/drawing/2014/main" id="{FF80C476-0149-4856-A776-7FAD794F7980}"/>
              </a:ext>
            </a:extLst>
          </p:cNvPr>
          <p:cNvSpPr>
            <a:spLocks noChangeShapeType="1"/>
          </p:cNvSpPr>
          <p:nvPr/>
        </p:nvSpPr>
        <p:spPr bwMode="auto">
          <a:xfrm flipV="1">
            <a:off x="1828800" y="2582863"/>
            <a:ext cx="6275388" cy="12271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lIns="91436" tIns="45716" rIns="91436" bIns="45716"/>
          <a:lstStyle/>
          <a:p>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2" name="Rectangle 1048">
            <a:extLst>
              <a:ext uri="{FF2B5EF4-FFF2-40B4-BE49-F238E27FC236}">
                <a16:creationId xmlns:a16="http://schemas.microsoft.com/office/drawing/2014/main" id="{F3BE947F-A21B-4051-A0D9-3E9A33DA1D65}"/>
              </a:ext>
            </a:extLst>
          </p:cNvPr>
          <p:cNvSpPr>
            <a:spLocks noChangeArrowheads="1"/>
          </p:cNvSpPr>
          <p:nvPr/>
        </p:nvSpPr>
        <p:spPr bwMode="auto">
          <a:xfrm>
            <a:off x="892401" y="1828800"/>
            <a:ext cx="295388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Antiochus IV</a:t>
            </a:r>
          </a:p>
        </p:txBody>
      </p:sp>
      <p:sp>
        <p:nvSpPr>
          <p:cNvPr id="78873" name="Rectangle 1049">
            <a:extLst>
              <a:ext uri="{FF2B5EF4-FFF2-40B4-BE49-F238E27FC236}">
                <a16:creationId xmlns:a16="http://schemas.microsoft.com/office/drawing/2014/main" id="{9DC623AC-3FB3-4B52-84E6-047E81D867A3}"/>
              </a:ext>
            </a:extLst>
          </p:cNvPr>
          <p:cNvSpPr>
            <a:spLocks noChangeArrowheads="1"/>
          </p:cNvSpPr>
          <p:nvPr/>
        </p:nvSpPr>
        <p:spPr bwMode="auto">
          <a:xfrm>
            <a:off x="6617060" y="1219200"/>
            <a:ext cx="22630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a:t>
            </a:r>
          </a:p>
        </p:txBody>
      </p:sp>
      <p:pic>
        <p:nvPicPr>
          <p:cNvPr id="78874" name="Picture 1050">
            <a:extLst>
              <a:ext uri="{FF2B5EF4-FFF2-40B4-BE49-F238E27FC236}">
                <a16:creationId xmlns:a16="http://schemas.microsoft.com/office/drawing/2014/main" id="{71FE9EE2-264D-45E5-B642-5C8F3F704F70}"/>
              </a:ext>
            </a:extLst>
          </p:cNvPr>
          <p:cNvPicPr>
            <a:picLocks noChangeAspect="1" noChangeArrowheads="1"/>
          </p:cNvPicPr>
          <p:nvPr/>
        </p:nvPicPr>
        <p:blipFill>
          <a:blip r:embed="rId13" cstate="email">
            <a:lum bright="30000" contrast="54000"/>
            <a:extLst>
              <a:ext uri="{28A0092B-C50C-407E-A947-70E740481C1C}">
                <a14:useLocalDpi xmlns:a14="http://schemas.microsoft.com/office/drawing/2010/main"/>
              </a:ext>
            </a:extLst>
          </a:blip>
          <a:srcRect/>
          <a:stretch>
            <a:fillRect/>
          </a:stretch>
        </p:blipFill>
        <p:spPr bwMode="auto">
          <a:xfrm>
            <a:off x="7467600" y="381000"/>
            <a:ext cx="12366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5" name="Rectangle 1051">
            <a:extLst>
              <a:ext uri="{FF2B5EF4-FFF2-40B4-BE49-F238E27FC236}">
                <a16:creationId xmlns:a16="http://schemas.microsoft.com/office/drawing/2014/main" id="{534E067C-CEF9-4765-A88C-CE0BDEE059E7}"/>
              </a:ext>
            </a:extLst>
          </p:cNvPr>
          <p:cNvSpPr>
            <a:spLocks noChangeArrowheads="1"/>
          </p:cNvSpPr>
          <p:nvPr/>
        </p:nvSpPr>
        <p:spPr bwMode="auto">
          <a:xfrm>
            <a:off x="1497701" y="24384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11:21-35)</a:t>
            </a:r>
            <a:endParaRPr lang="en-US" altLang="en-US"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8876" name="Rectangle 1052">
            <a:extLst>
              <a:ext uri="{FF2B5EF4-FFF2-40B4-BE49-F238E27FC236}">
                <a16:creationId xmlns:a16="http://schemas.microsoft.com/office/drawing/2014/main" id="{2248A31A-ACFE-4F17-8E48-A1A8F9C372AD}"/>
              </a:ext>
            </a:extLst>
          </p:cNvPr>
          <p:cNvSpPr>
            <a:spLocks noChangeArrowheads="1"/>
          </p:cNvSpPr>
          <p:nvPr/>
        </p:nvSpPr>
        <p:spPr bwMode="auto">
          <a:xfrm>
            <a:off x="6920601" y="1905000"/>
            <a:ext cx="18274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a:r>
              <a:rPr lang="en-US" altLang="en-US" sz="20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11:36-45)</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4829" name="TextBox 35">
            <a:extLst>
              <a:ext uri="{FF2B5EF4-FFF2-40B4-BE49-F238E27FC236}">
                <a16:creationId xmlns:a16="http://schemas.microsoft.com/office/drawing/2014/main" id="{BFA9AF9F-1976-44C6-8C42-3D3DC5301ABA}"/>
              </a:ext>
            </a:extLst>
          </p:cNvPr>
          <p:cNvSpPr txBox="1">
            <a:spLocks noChangeArrowheads="1"/>
          </p:cNvSpPr>
          <p:nvPr/>
        </p:nvSpPr>
        <p:spPr bwMode="auto">
          <a:xfrm>
            <a:off x="838687" y="457200"/>
            <a:ext cx="4502763"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lvl1pPr eaLnBrk="0" hangingPunct="0">
              <a:defRPr sz="4400">
                <a:solidFill>
                  <a:srgbClr val="00CC00"/>
                </a:solidFill>
                <a:latin typeface="Times New Roman" panose="02020603050405020304" pitchFamily="18" charset="0"/>
              </a:defRPr>
            </a:lvl1pPr>
            <a:lvl2pPr marL="742950" indent="-285750" eaLnBrk="0" hangingPunct="0">
              <a:defRPr sz="4400">
                <a:solidFill>
                  <a:srgbClr val="00CC00"/>
                </a:solidFill>
                <a:latin typeface="Times New Roman" panose="02020603050405020304" pitchFamily="18" charset="0"/>
              </a:defRPr>
            </a:lvl2pPr>
            <a:lvl3pPr marL="1143000" indent="-2286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Daniel’s</a:t>
            </a:r>
          </a:p>
          <a:p>
            <a:pPr algn="ctr" eaLnBrk="1" hangingPunct="1"/>
            <a:r>
              <a:rPr lang="en-US" altLang="en-US" sz="3600" dirty="0">
                <a:solidFill>
                  <a:srgbClr val="FFD52B"/>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Prophetic Perspective</a:t>
            </a:r>
          </a:p>
        </p:txBody>
      </p:sp>
    </p:spTree>
    <p:extLst>
      <p:ext uri="{BB962C8B-B14F-4D97-AF65-F5344CB8AC3E}">
        <p14:creationId xmlns:p14="http://schemas.microsoft.com/office/powerpoint/2010/main" val="1434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486868" y="209045"/>
            <a:ext cx="6170265" cy="1162555"/>
          </a:xfrm>
        </p:spPr>
        <p:txBody>
          <a:bodyPr/>
          <a:lstStyle/>
          <a:p>
            <a:pPr algn="ctr" eaLnBrk="1" hangingPunct="1"/>
            <a:r>
              <a:rPr lang="en-US" altLang="en-US" sz="3600" dirty="0">
                <a:effectLst>
                  <a:outerShdw blurRad="38100" dist="38100" dir="2700000" algn="tl">
                    <a:srgbClr val="000000">
                      <a:alpha val="43137"/>
                    </a:srgbClr>
                  </a:outerShdw>
                </a:effectLst>
              </a:rPr>
              <a:t>Why is Daniel 11:36-45 About Antichrist and not Antiochus IV?</a:t>
            </a:r>
          </a:p>
        </p:txBody>
      </p:sp>
      <p:sp>
        <p:nvSpPr>
          <p:cNvPr id="16387" name="Rectangle 3"/>
          <p:cNvSpPr>
            <a:spLocks noGrp="1" noChangeArrowheads="1"/>
          </p:cNvSpPr>
          <p:nvPr>
            <p:ph type="body" sz="half" idx="4294967295"/>
          </p:nvPr>
        </p:nvSpPr>
        <p:spPr>
          <a:xfrm>
            <a:off x="261936" y="1600200"/>
            <a:ext cx="8653463" cy="4838700"/>
          </a:xfrm>
        </p:spPr>
        <p:txBody>
          <a:bodyPr/>
          <a:lstStyle/>
          <a:p>
            <a:pPr marL="460375" indent="-460375"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 does not fit the known facts of history</a:t>
            </a:r>
          </a:p>
          <a:p>
            <a:pPr marL="460375" indent="-460375"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king is not from the North only but is in conflict with both the North and the South</a:t>
            </a:r>
          </a:p>
          <a:p>
            <a:pPr marL="460375" indent="-460375"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 is consistent with the prophecies about the future Antichrist (Dan. 7; 2 Thess. 2; Rev. 13; 17)</a:t>
            </a:r>
          </a:p>
          <a:p>
            <a:pPr marL="460375" indent="-460375"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The Antichrist is prominent in Daniel's earlier prophecies (“little horn” of Dan. 7)</a:t>
            </a:r>
          </a:p>
          <a:p>
            <a:pPr marL="460375" indent="-460375" algn="just"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Prophetic gaps are common in Scripture</a:t>
            </a:r>
          </a:p>
          <a:p>
            <a:pPr marL="0" indent="0" algn="just" eaLnBrk="1" hangingPunct="1">
              <a:spcBef>
                <a:spcPts val="0"/>
              </a:spcBef>
              <a:spcAft>
                <a:spcPts val="1200"/>
              </a:spcAft>
              <a:buSzPct val="100000"/>
              <a:buNone/>
              <a:defRPr/>
            </a:pPr>
            <a:endParaRPr lang="en-US"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E4C2C4-EBC7-4403-97D9-77B9AA9A4BC1}"/>
                  </a:ext>
                </a:extLst>
              </p14:cNvPr>
              <p14:cNvContentPartPr/>
              <p14:nvPr/>
            </p14:nvContentPartPr>
            <p14:xfrm>
              <a:off x="9968609" y="920335"/>
              <a:ext cx="6120" cy="6120"/>
            </p14:xfrm>
          </p:contentPart>
        </mc:Choice>
        <mc:Fallback xmlns="">
          <p:pic>
            <p:nvPicPr>
              <p:cNvPr id="2" name="Ink 1">
                <a:extLst>
                  <a:ext uri="{FF2B5EF4-FFF2-40B4-BE49-F238E27FC236}">
                    <a16:creationId xmlns:a16="http://schemas.microsoft.com/office/drawing/2014/main" id="{2BE4C2C4-EBC7-4403-97D9-77B9AA9A4BC1}"/>
                  </a:ext>
                </a:extLst>
              </p:cNvPr>
              <p:cNvPicPr/>
              <p:nvPr/>
            </p:nvPicPr>
            <p:blipFill>
              <a:blip r:embed="rId5"/>
              <a:stretch>
                <a:fillRect/>
              </a:stretch>
            </p:blipFill>
            <p:spPr>
              <a:xfrm>
                <a:off x="9966449" y="918175"/>
                <a:ext cx="10440" cy="10440"/>
              </a:xfrm>
              <a:prstGeom prst="rect">
                <a:avLst/>
              </a:prstGeom>
            </p:spPr>
          </p:pic>
        </mc:Fallback>
      </mc:AlternateContent>
    </p:spTree>
    <p:extLst>
      <p:ext uri="{BB962C8B-B14F-4D97-AF65-F5344CB8AC3E}">
        <p14:creationId xmlns:p14="http://schemas.microsoft.com/office/powerpoint/2010/main" val="19084298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a:extLst>
              <a:ext uri="{FF2B5EF4-FFF2-40B4-BE49-F238E27FC236}">
                <a16:creationId xmlns:a16="http://schemas.microsoft.com/office/drawing/2014/main" id="{5A55569D-D911-4EE2-8FCC-E3A69105A3A3}"/>
              </a:ext>
            </a:extLst>
          </p:cNvPr>
          <p:cNvSpPr>
            <a:spLocks noChangeArrowheads="1"/>
          </p:cNvSpPr>
          <p:nvPr/>
        </p:nvSpPr>
        <p:spPr bwMode="auto">
          <a:xfrm>
            <a:off x="473869" y="1303377"/>
            <a:ext cx="819626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defRPr sz="4400">
                <a:solidFill>
                  <a:srgbClr val="00CC00"/>
                </a:solidFill>
                <a:latin typeface="Times New Roman" panose="02020603050405020304" pitchFamily="18" charset="0"/>
              </a:defRPr>
            </a:lvl1pPr>
            <a:lvl2pPr marL="914400" indent="-457200" eaLnBrk="0" hangingPunct="0">
              <a:defRPr sz="4400">
                <a:solidFill>
                  <a:srgbClr val="00CC00"/>
                </a:solidFill>
                <a:latin typeface="Times New Roman" panose="02020603050405020304" pitchFamily="18" charset="0"/>
              </a:defRPr>
            </a:lvl2pPr>
            <a:lvl3pPr marL="1371600" indent="-457200" eaLnBrk="0" hangingPunct="0">
              <a:defRPr sz="4400">
                <a:solidFill>
                  <a:srgbClr val="00CC00"/>
                </a:solidFill>
                <a:latin typeface="Times New Roman" panose="02020603050405020304" pitchFamily="18" charset="0"/>
              </a:defRPr>
            </a:lvl3pPr>
            <a:lvl4pPr marL="1600200" indent="-228600" eaLnBrk="0" hangingPunct="0">
              <a:defRPr sz="4400">
                <a:solidFill>
                  <a:srgbClr val="00CC00"/>
                </a:solidFill>
                <a:latin typeface="Times New Roman" panose="02020603050405020304" pitchFamily="18" charset="0"/>
              </a:defRPr>
            </a:lvl4pPr>
            <a:lvl5pPr marL="2057400" indent="-228600" eaLnBrk="0" hangingPunct="0">
              <a:defRPr sz="4400">
                <a:solidFill>
                  <a:srgbClr val="00CC00"/>
                </a:solidFill>
                <a:latin typeface="Times New Roman" panose="02020603050405020304" pitchFamily="18" charset="0"/>
              </a:defRPr>
            </a:lvl5pPr>
            <a:lvl6pPr marL="2514600" indent="-228600" eaLnBrk="0" fontAlgn="base" hangingPunct="0">
              <a:spcBef>
                <a:spcPct val="0"/>
              </a:spcBef>
              <a:spcAft>
                <a:spcPct val="0"/>
              </a:spcAft>
              <a:defRPr sz="4400">
                <a:solidFill>
                  <a:srgbClr val="00CC00"/>
                </a:solidFill>
                <a:latin typeface="Times New Roman" panose="02020603050405020304" pitchFamily="18" charset="0"/>
              </a:defRPr>
            </a:lvl6pPr>
            <a:lvl7pPr marL="2971800" indent="-228600" eaLnBrk="0" fontAlgn="base" hangingPunct="0">
              <a:spcBef>
                <a:spcPct val="0"/>
              </a:spcBef>
              <a:spcAft>
                <a:spcPct val="0"/>
              </a:spcAft>
              <a:defRPr sz="4400">
                <a:solidFill>
                  <a:srgbClr val="00CC00"/>
                </a:solidFill>
                <a:latin typeface="Times New Roman" panose="02020603050405020304" pitchFamily="18" charset="0"/>
              </a:defRPr>
            </a:lvl7pPr>
            <a:lvl8pPr marL="3429000" indent="-228600" eaLnBrk="0" fontAlgn="base" hangingPunct="0">
              <a:spcBef>
                <a:spcPct val="0"/>
              </a:spcBef>
              <a:spcAft>
                <a:spcPct val="0"/>
              </a:spcAft>
              <a:defRPr sz="4400">
                <a:solidFill>
                  <a:srgbClr val="00CC00"/>
                </a:solidFill>
                <a:latin typeface="Times New Roman" panose="02020603050405020304" pitchFamily="18" charset="0"/>
              </a:defRPr>
            </a:lvl8pPr>
            <a:lvl9pPr marL="3886200" indent="-228600" eaLnBrk="0" fontAlgn="base" hangingPunct="0">
              <a:spcBef>
                <a:spcPct val="0"/>
              </a:spcBef>
              <a:spcAft>
                <a:spcPct val="0"/>
              </a:spcAft>
              <a:defRPr sz="4400">
                <a:solidFill>
                  <a:srgbClr val="00CC00"/>
                </a:solidFill>
                <a:latin typeface="Times New Roman" panose="02020603050405020304" pitchFamily="18" charset="0"/>
              </a:defRPr>
            </a:lvl9pPr>
          </a:lstStyle>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Events prophesied v.26</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Messiah crucified v.26a</a:t>
            </a:r>
          </a:p>
          <a:p>
            <a:pPr marL="914400" lvl="2" eaLnBrk="1" hangingPunct="1">
              <a:spcBef>
                <a:spcPts val="0"/>
              </a:spcBef>
              <a:spcAft>
                <a:spcPts val="1200"/>
              </a:spcAft>
              <a:buClr>
                <a:srgbClr val="CC00FF"/>
              </a:buClr>
              <a:buFont typeface="Calibri" panose="020F0502020204030204" pitchFamily="34" charset="0"/>
              <a:buChar char="−"/>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70 AD holocaust  v.26b</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Prophecies in Dan. 9:24 would have been fulfilled 7 years after Palm Sunday </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Jesus indicated a gap - (Matt. 24:15, 21-22, 29-30)</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Daniel 9:27 was never fulfilled historically</a:t>
            </a:r>
          </a:p>
          <a:p>
            <a:pPr marL="457200" lvl="1" eaLnBrk="1" hangingPunct="1">
              <a:spcBef>
                <a:spcPts val="0"/>
              </a:spcBef>
              <a:spcAft>
                <a:spcPts val="1200"/>
              </a:spcAft>
              <a:buClr>
                <a:srgbClr val="00FFFF"/>
              </a:buClr>
              <a:buFontTx/>
              <a:buAutoNum type="arabicPeriod"/>
            </a:pP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Gap occurs elsewhere - (Is. 61:1-2; Luke 4:16-21; Isaiah 9:6)</a:t>
            </a:r>
          </a:p>
          <a:p>
            <a:pPr marL="457200" lvl="1" eaLnBrk="1" hangingPunct="1">
              <a:spcBef>
                <a:spcPts val="0"/>
              </a:spcBef>
              <a:spcAft>
                <a:spcPts val="1200"/>
              </a:spcAft>
              <a:buClr>
                <a:srgbClr val="00FFFF"/>
              </a:buClr>
              <a:buFontTx/>
              <a:buAutoNum type="arabicPeriod"/>
            </a:pPr>
            <a:r>
              <a:rPr lang="en-US" altLang="en-US" sz="2800" dirty="0">
                <a:solidFill>
                  <a:srgbClr val="FFFFFF"/>
                </a:solidFill>
                <a:effectLst>
                  <a:outerShdw blurRad="38100" dist="38100" dir="2700000" algn="tl">
                    <a:srgbClr val="000000">
                      <a:alpha val="43137"/>
                    </a:srgbClr>
                  </a:outerShdw>
                </a:effectLst>
                <a:latin typeface="Calibri" panose="020F0502020204030204" pitchFamily="34" charset="0"/>
              </a:rPr>
              <a:t>Early church fathers indicated a gap</a:t>
            </a:r>
          </a:p>
        </p:txBody>
      </p:sp>
      <p:sp>
        <p:nvSpPr>
          <p:cNvPr id="4" name="Rectangle 3">
            <a:extLst>
              <a:ext uri="{FF2B5EF4-FFF2-40B4-BE49-F238E27FC236}">
                <a16:creationId xmlns:a16="http://schemas.microsoft.com/office/drawing/2014/main" id="{D9A7F754-78EF-4299-8D50-A9D289F1A7C7}"/>
              </a:ext>
            </a:extLst>
          </p:cNvPr>
          <p:cNvSpPr txBox="1">
            <a:spLocks noChangeArrowheads="1"/>
          </p:cNvSpPr>
          <p:nvPr/>
        </p:nvSpPr>
        <p:spPr>
          <a:xfrm>
            <a:off x="304800" y="209550"/>
            <a:ext cx="8534400" cy="1085850"/>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900" dirty="0">
                <a:solidFill>
                  <a:schemeClr val="tx2"/>
                </a:solidFill>
                <a:effectLst>
                  <a:outerShdw blurRad="38100" dist="38100" dir="2700000" algn="tl">
                    <a:srgbClr val="000000">
                      <a:alpha val="43137"/>
                    </a:srgbClr>
                  </a:outerShdw>
                </a:effectLst>
                <a:latin typeface="Calibri" panose="020F0502020204030204" pitchFamily="34" charset="0"/>
              </a:rPr>
              <a:t>6 Reasons for Gap in the 70 Weeks Prophecy</a:t>
            </a:r>
          </a:p>
          <a:p>
            <a:pPr algn="ctr"/>
            <a:r>
              <a:rPr lang="en-US" altLang="en-US" sz="3500" dirty="0">
                <a:solidFill>
                  <a:schemeClr val="tx2"/>
                </a:solidFill>
                <a:effectLst>
                  <a:outerShdw blurRad="38100" dist="38100" dir="2700000" algn="tl">
                    <a:srgbClr val="000000">
                      <a:alpha val="43137"/>
                    </a:srgbClr>
                  </a:outerShdw>
                </a:effectLst>
                <a:latin typeface="Calibri" panose="020F0502020204030204" pitchFamily="34" charset="0"/>
              </a:rPr>
              <a:t>(Dan. 9:24-27)</a:t>
            </a:r>
          </a:p>
        </p:txBody>
      </p:sp>
    </p:spTree>
    <p:extLst>
      <p:ext uri="{BB962C8B-B14F-4D97-AF65-F5344CB8AC3E}">
        <p14:creationId xmlns:p14="http://schemas.microsoft.com/office/powerpoint/2010/main" val="699138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7079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29720" y="76200"/>
            <a:ext cx="9038080" cy="482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9:9-10</a:t>
            </a:r>
          </a:p>
          <a:p>
            <a:pPr algn="just">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Rejoice greatly, O daughter of Zion! Shout </a:t>
            </a:r>
            <a:r>
              <a:rPr lang="en-US" sz="3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triumph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daughter of Jerusalem! Behold,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king is coming to you; He is just and endowed with salvation, Humble, and mounted on a donkey, Even on a colt, the foal of a donkey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cut off the chariot from Ephraim And the horse from Jerusalem; And the bow of war will be cut off.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speak peace to the nations; And His dominion will be from sea to sea, And from the River to the ends of the earth</a:t>
            </a:r>
            <a:r>
              <a:rPr lang="en-US" sz="3000" dirty="0">
                <a:solidFill>
                  <a:srgbClr val="99FF6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6823044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9:6-7</a:t>
            </a:r>
          </a:p>
          <a:p>
            <a:pPr marL="0" marR="0" algn="just">
              <a:spcBef>
                <a:spcPts val="0"/>
              </a:spcBef>
              <a:spcAft>
                <a:spcPts val="1000"/>
              </a:spcAft>
            </a:pPr>
            <a:r>
              <a:rPr lang="en-US" sz="3000" baseline="30000" dirty="0">
                <a:solidFill>
                  <a:srgbClr val="FFFFCC"/>
                </a:solidFill>
                <a:effectLst>
                  <a:outerShdw blurRad="38100" dist="38100" dir="2700000" algn="tl">
                    <a:srgbClr val="000000">
                      <a:alpha val="43137"/>
                    </a:srgbClr>
                  </a:outerShdw>
                </a:effectLst>
                <a:latin typeface="Calibri" panose="020F0502020204030204" pitchFamily="34" charset="0"/>
              </a:rPr>
              <a:t>6</a:t>
            </a:r>
            <a:r>
              <a:rPr lang="en-US" sz="3000"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433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61:1-2</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 of the Lord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upon me, Because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anointed me To bring good news to the afflicted; He has sent me to bind up the brokenhearted, To proclaim liberty to captives And freedom to prisoners;</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proclaim the favorable year of the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day of vengeance of our God; To comfort all who mourn.</a:t>
            </a:r>
          </a:p>
        </p:txBody>
      </p:sp>
    </p:spTree>
    <p:extLst>
      <p:ext uri="{BB962C8B-B14F-4D97-AF65-F5344CB8AC3E}">
        <p14:creationId xmlns:p14="http://schemas.microsoft.com/office/powerpoint/2010/main" val="39718525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509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4:16-21</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rPr>
              <a:t>And He came to Nazareth, where He had been brought up; and as was His custom, He entered the synagogue on the Sabbath, and stood up to read. </a:t>
            </a:r>
            <a:r>
              <a:rPr lang="en-US" sz="3200" baseline="30000" dirty="0">
                <a:effectLst>
                  <a:outerShdw blurRad="38100" dist="38100" dir="2700000" algn="tl">
                    <a:srgbClr val="000000">
                      <a:alpha val="43137"/>
                    </a:srgbClr>
                  </a:outerShdw>
                </a:effectLst>
                <a:latin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rPr>
              <a:t>And the book of the prophet Isaiah was handed to Him. And He opened the book and found the place where it was written,</a:t>
            </a:r>
            <a:r>
              <a:rPr lang="en-US" sz="3200" baseline="30000" dirty="0">
                <a:effectLst>
                  <a:outerShdw blurRad="38100" dist="38100" dir="2700000" algn="tl">
                    <a:srgbClr val="000000">
                      <a:alpha val="43137"/>
                    </a:srgbClr>
                  </a:outerShdw>
                </a:effectLst>
                <a:latin typeface="Calibri" panose="020F0502020204030204" pitchFamily="34" charset="0"/>
              </a:rPr>
              <a:t>18</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The Spirit of the Lord is upon Me</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Because He anointed Me to preach the gospel to the poor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He has sent Me to proclaim release to the captives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And recovery of sight to the blind</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To set</a:t>
            </a:r>
            <a:r>
              <a:rPr lang="en-US" sz="3200" b="1" cap="small"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cap="small" dirty="0">
                <a:solidFill>
                  <a:srgbClr val="FFFFCC"/>
                </a:solidFill>
                <a:effectLst>
                  <a:outerShdw blurRad="38100" dist="38100" dir="2700000" algn="tl">
                    <a:srgbClr val="000000">
                      <a:alpha val="43137"/>
                    </a:srgbClr>
                  </a:outerShdw>
                </a:effectLst>
                <a:latin typeface="Calibri" panose="020F0502020204030204" pitchFamily="34" charset="0"/>
              </a:rPr>
              <a:t>…</a:t>
            </a:r>
            <a:endParaRPr lang="en-US" sz="3600" dirty="0">
              <a:solidFill>
                <a:srgbClr val="FFFFCC"/>
              </a:solidFill>
              <a:effectLst>
                <a:outerShdw blurRad="38100" dist="38100" dir="2700000" algn="tl">
                  <a:srgbClr val="000000"/>
                </a:outerShdw>
              </a:effectLst>
              <a:latin typeface="Calibri" panose="020F0502020204030204" pitchFamily="34" charset="0"/>
              <a:cs typeface="+mn-cs"/>
            </a:endParaRPr>
          </a:p>
        </p:txBody>
      </p:sp>
    </p:spTree>
    <p:extLst>
      <p:ext uri="{BB962C8B-B14F-4D97-AF65-F5344CB8AC3E}">
        <p14:creationId xmlns:p14="http://schemas.microsoft.com/office/powerpoint/2010/main" val="347741545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4:16-21</a:t>
            </a:r>
          </a:p>
          <a:p>
            <a:pPr algn="just">
              <a:spcAft>
                <a:spcPts val="1000"/>
              </a:spcAft>
            </a:pPr>
            <a:r>
              <a:rPr lang="en-US" sz="320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free those who are oppressed</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2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19 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rPr>
              <a:t>To proclaim the favorable year of the Lord</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 20 </a:t>
            </a:r>
            <a:r>
              <a:rPr lang="en-US" sz="3200" dirty="0">
                <a:effectLst>
                  <a:outerShdw blurRad="38100" dist="38100" dir="2700000" algn="tl">
                    <a:srgbClr val="000000">
                      <a:alpha val="43137"/>
                    </a:srgbClr>
                  </a:outerShdw>
                </a:effectLst>
                <a:latin typeface="Calibri" panose="020F0502020204030204" pitchFamily="34" charset="0"/>
              </a:rPr>
              <a:t>And He closed the book, gave it back to the attendant and sat down; and the eyes of all in the synagogue were fixed on Him. </a:t>
            </a:r>
            <a:r>
              <a:rPr lang="en-US" sz="3200" baseline="30000" dirty="0">
                <a:effectLst>
                  <a:outerShdw blurRad="38100" dist="38100" dir="2700000" algn="tl">
                    <a:srgbClr val="000000">
                      <a:alpha val="43137"/>
                    </a:srgbClr>
                  </a:outerShdw>
                </a:effectLst>
                <a:latin typeface="Calibri" panose="020F0502020204030204" pitchFamily="34" charset="0"/>
              </a:rPr>
              <a:t>21 </a:t>
            </a:r>
            <a:r>
              <a:rPr lang="en-US" sz="3200" dirty="0">
                <a:effectLst>
                  <a:outerShdw blurRad="38100" dist="38100" dir="2700000" algn="tl">
                    <a:srgbClr val="000000">
                      <a:alpha val="43137"/>
                    </a:srgbClr>
                  </a:outerShdw>
                </a:effectLst>
                <a:latin typeface="Calibri" panose="020F0502020204030204" pitchFamily="34" charset="0"/>
              </a:rPr>
              <a:t>And He began to say to them, “Today this Scripture has been fulfilled in your hearing.”</a:t>
            </a:r>
          </a:p>
        </p:txBody>
      </p:sp>
    </p:spTree>
    <p:extLst>
      <p:ext uri="{BB962C8B-B14F-4D97-AF65-F5344CB8AC3E}">
        <p14:creationId xmlns:p14="http://schemas.microsoft.com/office/powerpoint/2010/main" val="334799591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9038080" cy="411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61:1-2</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 </a:t>
            </a:r>
            <a:r>
              <a:rPr lang="en-US" sz="3200" dirty="0">
                <a:effectLst>
                  <a:outerShdw blurRad="38100" dist="38100" dir="2700000" algn="tl">
                    <a:srgbClr val="000000">
                      <a:alpha val="43137"/>
                    </a:srgbClr>
                  </a:outerShdw>
                </a:effectLst>
                <a:latin typeface="Calibri" panose="020F0502020204030204" pitchFamily="34" charset="0"/>
              </a:rPr>
              <a:t>The Spirit of the Lord </a:t>
            </a:r>
            <a:r>
              <a:rPr lang="en-US" sz="3200" cap="small" dirty="0">
                <a:effectLst>
                  <a:outerShdw blurRad="38100" dist="38100" dir="2700000" algn="tl">
                    <a:srgbClr val="000000">
                      <a:alpha val="43137"/>
                    </a:srgbClr>
                  </a:outerShdw>
                </a:effectLst>
                <a:latin typeface="Calibri" panose="020F0502020204030204" pitchFamily="34" charset="0"/>
              </a:rPr>
              <a:t>God</a:t>
            </a:r>
            <a:r>
              <a:rPr lang="en-US" sz="3200" dirty="0">
                <a:effectLst>
                  <a:outerShdw blurRad="38100" dist="38100" dir="2700000" algn="tl">
                    <a:srgbClr val="000000">
                      <a:alpha val="43137"/>
                    </a:srgbClr>
                  </a:outerShdw>
                </a:effectLst>
                <a:latin typeface="Calibri" panose="020F0502020204030204" pitchFamily="34" charset="0"/>
              </a:rPr>
              <a:t> is upon me, Because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has anointed me To bring good news to the afflicted; He has sent me to bind up the brokenhearted, To proclaim liberty to captives And freedom to prisoners;</a:t>
            </a:r>
            <a:r>
              <a:rPr lang="en-US" sz="3200" baseline="30000" dirty="0">
                <a:effectLst>
                  <a:outerShdw blurRad="38100" dist="38100" dir="2700000" algn="tl">
                    <a:srgbClr val="000000">
                      <a:alpha val="43137"/>
                    </a:srgbClr>
                  </a:outerShdw>
                </a:effectLst>
                <a:latin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rPr>
              <a:t>To proclaim the favorable year of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the day of vengeance of our God; To comfort all who mourn</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06675876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38914" name="Rectangle 3"/>
          <p:cNvSpPr>
            <a:spLocks noChangeArrowheads="1"/>
          </p:cNvSpPr>
          <p:nvPr/>
        </p:nvSpPr>
        <p:spPr bwMode="auto">
          <a:xfrm>
            <a:off x="76200" y="76200"/>
            <a:ext cx="89916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Peter 1:10-11</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10 </a:t>
            </a:r>
            <a:r>
              <a:rPr lang="en-US" sz="3400" dirty="0">
                <a:effectLst>
                  <a:outerShdw blurRad="38100" dist="38100" dir="2700000" algn="tl">
                    <a:srgbClr val="000000">
                      <a:alpha val="43137"/>
                    </a:srgbClr>
                  </a:outerShdw>
                </a:effectLst>
                <a:latin typeface="Calibri" panose="020F0502020204030204" pitchFamily="34" charset="0"/>
              </a:rPr>
              <a:t>As to this salvation,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the prophets</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who prophesied of the grace that </a:t>
            </a:r>
            <a:r>
              <a:rPr lang="en-US" sz="3400" i="1" dirty="0">
                <a:effectLst>
                  <a:outerShdw blurRad="38100" dist="38100" dir="2700000" algn="tl">
                    <a:srgbClr val="000000">
                      <a:alpha val="43137"/>
                    </a:srgbClr>
                  </a:outerShdw>
                </a:effectLst>
                <a:latin typeface="Calibri" panose="020F0502020204030204" pitchFamily="34" charset="0"/>
              </a:rPr>
              <a:t>would come</a:t>
            </a:r>
            <a:r>
              <a:rPr lang="en-US" sz="3400" dirty="0">
                <a:effectLst>
                  <a:outerShdw blurRad="38100" dist="38100" dir="2700000" algn="tl">
                    <a:srgbClr val="000000">
                      <a:alpha val="43137"/>
                    </a:srgbClr>
                  </a:outerShdw>
                </a:effectLst>
                <a:latin typeface="Calibri" panose="020F0502020204030204" pitchFamily="34" charset="0"/>
              </a:rPr>
              <a:t> to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made careful searches and inquiries</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11 </a:t>
            </a:r>
            <a:r>
              <a:rPr lang="en-US" sz="3400" dirty="0">
                <a:effectLst>
                  <a:outerShdw blurRad="38100" dist="38100" dir="2700000" algn="tl">
                    <a:srgbClr val="000000">
                      <a:alpha val="43137"/>
                    </a:srgbClr>
                  </a:outerShdw>
                </a:effectLst>
                <a:latin typeface="Calibri" panose="020F0502020204030204" pitchFamily="34" charset="0"/>
              </a:rPr>
              <a:t>seeking to know what person or time the Spirit of Christ within them was indicating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He predicted the sufferings of Christ and the glories to follow</a:t>
            </a:r>
            <a:r>
              <a:rPr lang="en-US" sz="3400" dirty="0">
                <a:effectLst>
                  <a:outerShdw blurRad="38100" dist="38100" dir="2700000" algn="tl">
                    <a:srgbClr val="000000">
                      <a:alpha val="43137"/>
                    </a:srgbClr>
                  </a:outerShdw>
                </a:effectLst>
                <a:latin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mn-cs"/>
            </a:endParaRPr>
          </a:p>
        </p:txBody>
      </p:sp>
    </p:spTree>
    <p:extLst>
      <p:ext uri="{BB962C8B-B14F-4D97-AF65-F5344CB8AC3E}">
        <p14:creationId xmlns:p14="http://schemas.microsoft.com/office/powerpoint/2010/main" val="300203159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609600" y="228600"/>
            <a:ext cx="7924800" cy="1104900"/>
          </a:xfrm>
        </p:spPr>
        <p:txBody>
          <a:bodyPr/>
          <a:lstStyle/>
          <a:p>
            <a:pPr algn="ctr" eaLnBrk="1" hangingPunct="1"/>
            <a:r>
              <a:rPr lang="en-US" altLang="en-US" sz="3600" dirty="0">
                <a:effectLst>
                  <a:outerShdw blurRad="38100" dist="38100" dir="2700000" algn="tl">
                    <a:srgbClr val="000000">
                      <a:alpha val="43137"/>
                    </a:srgbClr>
                  </a:outerShdw>
                </a:effectLst>
              </a:rPr>
              <a:t>Why is Daniel 11:36-45 about Antichrist and not Antiochus IV?</a:t>
            </a:r>
          </a:p>
        </p:txBody>
      </p:sp>
      <p:sp>
        <p:nvSpPr>
          <p:cNvPr id="16387" name="Rectangle 3"/>
          <p:cNvSpPr>
            <a:spLocks noGrp="1" noChangeArrowheads="1"/>
          </p:cNvSpPr>
          <p:nvPr>
            <p:ph type="body" sz="half" idx="4294967295"/>
          </p:nvPr>
        </p:nvSpPr>
        <p:spPr>
          <a:xfrm>
            <a:off x="419100" y="1333500"/>
            <a:ext cx="8305800" cy="5219700"/>
          </a:xfrm>
        </p:spPr>
        <p:txBody>
          <a:bodyPr/>
          <a:lstStyle/>
          <a:p>
            <a:pPr marL="514350" indent="-514350" eaLnBrk="1" hangingPunct="1">
              <a:spcBef>
                <a:spcPts val="0"/>
              </a:spcBef>
              <a:spcAft>
                <a:spcPts val="1800"/>
              </a:spcAft>
              <a:buSzPct val="100000"/>
              <a:buFont typeface="+mj-lt"/>
              <a:buAutoNum type="arabicPeriod" startAt="6"/>
              <a:defRPr/>
            </a:pPr>
            <a:r>
              <a:rPr lang="en-US" dirty="0">
                <a:effectLst>
                  <a:outerShdw blurRad="38100" dist="38100" dir="2700000" algn="tl">
                    <a:srgbClr val="000000">
                      <a:alpha val="43137"/>
                    </a:srgbClr>
                  </a:outerShdw>
                </a:effectLst>
              </a:rPr>
              <a:t>Many reputable commentators have interpreted these verses as referring to the future Antichrist (Jerome; Luther)</a:t>
            </a:r>
          </a:p>
          <a:p>
            <a:pPr marL="460375" indent="-460375" eaLnBrk="1" hangingPunct="1">
              <a:spcBef>
                <a:spcPts val="0"/>
              </a:spcBef>
              <a:spcAft>
                <a:spcPts val="1800"/>
              </a:spcAft>
              <a:buSzPct val="100000"/>
              <a:buFont typeface="+mj-lt"/>
              <a:buAutoNum type="arabicPeriod" startAt="6"/>
              <a:defRPr/>
            </a:pPr>
            <a:r>
              <a:rPr lang="en-US" dirty="0">
                <a:effectLst>
                  <a:outerShdw blurRad="38100" dist="38100" dir="2700000" algn="tl">
                    <a:srgbClr val="000000">
                      <a:alpha val="43137"/>
                    </a:srgbClr>
                  </a:outerShdw>
                </a:effectLst>
              </a:rPr>
              <a:t>Contextual indicators</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“At that time” (12:1)</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“Latter days” (10:14)</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“At the time of the end” (11:40)</a:t>
            </a:r>
          </a:p>
          <a:p>
            <a:pPr marL="914400" lvl="1" indent="-51435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“The indignation” (11:36)</a:t>
            </a:r>
          </a:p>
        </p:txBody>
      </p:sp>
    </p:spTree>
    <p:extLst>
      <p:ext uri="{BB962C8B-B14F-4D97-AF65-F5344CB8AC3E}">
        <p14:creationId xmlns:p14="http://schemas.microsoft.com/office/powerpoint/2010/main" val="174859475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10585664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72249873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solidFill>
                  <a:srgbClr val="FFFFCC"/>
                </a:solidFill>
              </a:rPr>
              <a:t>Statue </a:t>
            </a:r>
          </a:p>
          <a:p>
            <a:pPr algn="ctr" eaLnBrk="1" hangingPunct="1">
              <a:defRPr/>
            </a:pPr>
            <a:r>
              <a:rPr lang="en-US" altLang="en-US" kern="0" dirty="0">
                <a:solidFill>
                  <a:srgbClr val="FFFFCC"/>
                </a:solidFill>
              </a:rPr>
              <a:t>&amp; </a:t>
            </a:r>
          </a:p>
          <a:p>
            <a:pPr algn="ctr" eaLnBrk="1" hangingPunct="1">
              <a:defRPr/>
            </a:pPr>
            <a:r>
              <a:rPr lang="en-US" altLang="en-US" kern="0" dirty="0">
                <a:solidFill>
                  <a:srgbClr val="FFFFCC"/>
                </a:solidFill>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537590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08229-4769-492A-A051-C5300733B4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409" y="304800"/>
            <a:ext cx="8285182" cy="5767316"/>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8551B636-DE5F-4B45-A786-FD2C9BC25151}"/>
                  </a:ext>
                </a:extLst>
              </p14:cNvPr>
              <p14:cNvContentPartPr/>
              <p14:nvPr/>
            </p14:nvContentPartPr>
            <p14:xfrm>
              <a:off x="9662231" y="2795645"/>
              <a:ext cx="17640" cy="17640"/>
            </p14:xfrm>
          </p:contentPart>
        </mc:Choice>
        <mc:Fallback xmlns="">
          <p:pic>
            <p:nvPicPr>
              <p:cNvPr id="3" name="Ink 2">
                <a:extLst>
                  <a:ext uri="{FF2B5EF4-FFF2-40B4-BE49-F238E27FC236}">
                    <a16:creationId xmlns:a16="http://schemas.microsoft.com/office/drawing/2014/main" id="{8551B636-DE5F-4B45-A786-FD2C9BC25151}"/>
                  </a:ext>
                </a:extLst>
              </p:cNvPr>
              <p:cNvPicPr/>
              <p:nvPr/>
            </p:nvPicPr>
            <p:blipFill>
              <a:blip r:embed="rId4"/>
              <a:stretch>
                <a:fillRect/>
              </a:stretch>
            </p:blipFill>
            <p:spPr>
              <a:xfrm>
                <a:off x="9657997" y="2791325"/>
                <a:ext cx="26107" cy="26280"/>
              </a:xfrm>
              <a:prstGeom prst="rect">
                <a:avLst/>
              </a:prstGeom>
            </p:spPr>
          </p:pic>
        </mc:Fallback>
      </mc:AlternateContent>
    </p:spTree>
    <p:extLst>
      <p:ext uri="{BB962C8B-B14F-4D97-AF65-F5344CB8AC3E}">
        <p14:creationId xmlns:p14="http://schemas.microsoft.com/office/powerpoint/2010/main" val="72913475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FC3C7-D4C2-4107-BDFB-B56AE2BF7B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5426"/>
            <a:ext cx="9083827" cy="6767147"/>
          </a:xfrm>
          <a:prstGeom prst="rect">
            <a:avLst/>
          </a:prstGeom>
        </p:spPr>
      </p:pic>
      <p:sp>
        <p:nvSpPr>
          <p:cNvPr id="21507" name="Rectangle 3"/>
          <p:cNvSpPr>
            <a:spLocks noGrp="1" noChangeArrowheads="1"/>
          </p:cNvSpPr>
          <p:nvPr>
            <p:ph type="body" idx="1"/>
          </p:nvPr>
        </p:nvSpPr>
        <p:spPr>
          <a:xfrm>
            <a:off x="30086" y="76200"/>
            <a:ext cx="9037714" cy="3505200"/>
          </a:xfrm>
        </p:spPr>
        <p:txBody>
          <a:bodyPr/>
          <a:lstStyle/>
          <a:p>
            <a:pPr marL="0" indent="0" algn="ctr" eaLnBrk="1" hangingPunct="1">
              <a:buNone/>
            </a:pPr>
            <a:r>
              <a:rPr lang="en-US" sz="4000" dirty="0">
                <a:solidFill>
                  <a:schemeClr val="tx2"/>
                </a:solidFill>
                <a:ea typeface="+mj-ea"/>
                <a:cs typeface="+mj-cs"/>
              </a:rPr>
              <a:t>Genesis 3:15</a:t>
            </a:r>
          </a:p>
          <a:p>
            <a:pPr marL="0" indent="0" algn="just" eaLnBrk="1" hangingPunct="1">
              <a:buFontTx/>
              <a:buNone/>
            </a:pPr>
            <a:r>
              <a:rPr lang="en-US" sz="3600" dirty="0"/>
              <a:t>“And I will put enmity between you and the woman, and between your seed and her seed; He shall bruise you on the head, and you shall bruise him on the heel.”</a:t>
            </a:r>
          </a:p>
        </p:txBody>
      </p:sp>
      <p:pic>
        <p:nvPicPr>
          <p:cNvPr id="21508"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Tree>
    <p:extLst>
      <p:ext uri="{BB962C8B-B14F-4D97-AF65-F5344CB8AC3E}">
        <p14:creationId xmlns:p14="http://schemas.microsoft.com/office/powerpoint/2010/main" val="716476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CDE1D7-C2A2-446B-B4D6-D10C19E711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21507" name="Rectangle 3"/>
          <p:cNvSpPr>
            <a:spLocks noGrp="1" noChangeArrowheads="1"/>
          </p:cNvSpPr>
          <p:nvPr>
            <p:ph type="body" idx="1"/>
          </p:nvPr>
        </p:nvSpPr>
        <p:spPr>
          <a:xfrm>
            <a:off x="30086" y="76200"/>
            <a:ext cx="9037714" cy="3048000"/>
          </a:xfrm>
        </p:spPr>
        <p:txBody>
          <a:bodyPr/>
          <a:lstStyle/>
          <a:p>
            <a:pPr marL="0" indent="0" algn="ctr" eaLnBrk="1" hangingPunct="1">
              <a:buFontTx/>
              <a:buNone/>
            </a:pPr>
            <a:r>
              <a:rPr lang="en-US" sz="4000" dirty="0">
                <a:solidFill>
                  <a:srgbClr val="00FFFF"/>
                </a:solidFill>
                <a:ea typeface="+mj-ea"/>
                <a:cs typeface="+mj-cs"/>
              </a:rPr>
              <a:t>Genesis 4:1 </a:t>
            </a:r>
          </a:p>
          <a:p>
            <a:pPr marL="0" indent="0" algn="just" eaLnBrk="1" hangingPunct="1">
              <a:buFontTx/>
              <a:buNone/>
            </a:pPr>
            <a:r>
              <a:rPr lang="en-US" sz="3600" dirty="0"/>
              <a:t>“Now the man had relations with his wife Eve, and she conceived and gave birth to Cain, and she said, “I have gotten a </a:t>
            </a:r>
            <a:r>
              <a:rPr lang="en-US" sz="3600" dirty="0" err="1"/>
              <a:t>manchild</a:t>
            </a:r>
            <a:r>
              <a:rPr lang="en-US" sz="3600" dirty="0"/>
              <a:t> with </a:t>
            </a:r>
            <a:r>
              <a:rPr lang="en-US" sz="3600" i="1" dirty="0"/>
              <a:t>the help of</a:t>
            </a:r>
            <a:r>
              <a:rPr lang="en-US" sz="3600" dirty="0"/>
              <a:t> the </a:t>
            </a:r>
            <a:r>
              <a:rPr lang="en-US" sz="3600" cap="small" dirty="0">
                <a:effectLst/>
              </a:rPr>
              <a:t>Lord</a:t>
            </a:r>
            <a:r>
              <a:rPr lang="en-US" sz="3600" dirty="0"/>
              <a:t>.”</a:t>
            </a:r>
          </a:p>
        </p:txBody>
      </p:sp>
      <p:pic>
        <p:nvPicPr>
          <p:cNvPr id="6" name="Picture 8">
            <a:extLst>
              <a:ext uri="{FF2B5EF4-FFF2-40B4-BE49-F238E27FC236}">
                <a16:creationId xmlns:a16="http://schemas.microsoft.com/office/drawing/2014/main" id="{13B7930F-5AE6-4B56-9812-F2B2F68B1B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Tree>
    <p:extLst>
      <p:ext uri="{BB962C8B-B14F-4D97-AF65-F5344CB8AC3E}">
        <p14:creationId xmlns:p14="http://schemas.microsoft.com/office/powerpoint/2010/main" val="388645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2AFC4A-3243-4819-81CA-1374740B22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pic>
        <p:nvPicPr>
          <p:cNvPr id="6" name="Picture 8">
            <a:extLst>
              <a:ext uri="{FF2B5EF4-FFF2-40B4-BE49-F238E27FC236}">
                <a16:creationId xmlns:a16="http://schemas.microsoft.com/office/drawing/2014/main" id="{95DD8DB8-12CD-4684-8E5F-35BB1CFB51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168650"/>
            <a:ext cx="2895600" cy="1479550"/>
          </a:xfrm>
          <a:prstGeom prst="rect">
            <a:avLst/>
          </a:prstGeom>
          <a:noFill/>
          <a:ln w="9525">
            <a:noFill/>
            <a:miter lim="800000"/>
            <a:headEnd/>
            <a:tailEnd/>
          </a:ln>
        </p:spPr>
      </p:pic>
      <p:sp>
        <p:nvSpPr>
          <p:cNvPr id="21507" name="Rectangle 3"/>
          <p:cNvSpPr>
            <a:spLocks noGrp="1" noChangeArrowheads="1"/>
          </p:cNvSpPr>
          <p:nvPr>
            <p:ph type="body" idx="1"/>
          </p:nvPr>
        </p:nvSpPr>
        <p:spPr>
          <a:xfrm>
            <a:off x="76200" y="76200"/>
            <a:ext cx="8991600" cy="3048000"/>
          </a:xfrm>
        </p:spPr>
        <p:txBody>
          <a:bodyPr/>
          <a:lstStyle/>
          <a:p>
            <a:pPr marL="0" indent="0" algn="ctr" eaLnBrk="1" hangingPunct="1">
              <a:buFontTx/>
              <a:buNone/>
            </a:pPr>
            <a:r>
              <a:rPr lang="en-US" sz="4000" dirty="0">
                <a:solidFill>
                  <a:srgbClr val="00FFFF"/>
                </a:solidFill>
                <a:ea typeface="+mj-ea"/>
                <a:cs typeface="+mj-cs"/>
              </a:rPr>
              <a:t>Genesis 5:29 </a:t>
            </a:r>
          </a:p>
          <a:p>
            <a:pPr marL="0" indent="0" algn="just" eaLnBrk="1" hangingPunct="1">
              <a:buFontTx/>
              <a:buNone/>
            </a:pPr>
            <a:r>
              <a:rPr lang="en-US" sz="3600" dirty="0"/>
              <a:t>“Now he called his name Noah, saying, “This one will give us rest from our work and from the toil of our hands </a:t>
            </a:r>
            <a:r>
              <a:rPr lang="en-US" sz="3600" i="1" dirty="0"/>
              <a:t>arising</a:t>
            </a:r>
            <a:r>
              <a:rPr lang="en-US" sz="3600" dirty="0"/>
              <a:t> from the ground which the </a:t>
            </a:r>
            <a:r>
              <a:rPr lang="en-US" sz="3600" cap="small" dirty="0">
                <a:effectLst/>
              </a:rPr>
              <a:t>Lord</a:t>
            </a:r>
            <a:r>
              <a:rPr lang="en-US" sz="3600" dirty="0"/>
              <a:t> has cursed.”</a:t>
            </a:r>
          </a:p>
        </p:txBody>
      </p:sp>
    </p:spTree>
    <p:extLst>
      <p:ext uri="{BB962C8B-B14F-4D97-AF65-F5344CB8AC3E}">
        <p14:creationId xmlns:p14="http://schemas.microsoft.com/office/powerpoint/2010/main" val="1843903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15326950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defeat (44-45)</a:t>
            </a:r>
            <a:endParaRPr lang="en-US" altLang="en-US" sz="4000" dirty="0">
              <a:effectLst>
                <a:outerShdw blurRad="38100" dist="38100" dir="2700000" algn="tl">
                  <a:srgbClr val="000000">
                    <a:alpha val="43137"/>
                  </a:srgbClr>
                </a:outerShdw>
              </a:effectLst>
            </a:endParaRP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398919651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28600" y="228599"/>
            <a:ext cx="8763000" cy="1130791"/>
          </a:xfrm>
        </p:spPr>
        <p:txBody>
          <a:bodyPr/>
          <a:lstStyle/>
          <a:p>
            <a:pPr algn="ctr"/>
            <a:r>
              <a:rPr lang="en-US" altLang="en-US" sz="3600" dirty="0">
                <a:effectLst>
                  <a:outerShdw blurRad="38100" dist="38100" dir="2700000" algn="tl">
                    <a:srgbClr val="000000">
                      <a:alpha val="43137"/>
                    </a:srgbClr>
                  </a:outerShdw>
                </a:effectLst>
              </a:rPr>
              <a:t>The Career of the Antichrist </a:t>
            </a:r>
            <a:br>
              <a:rPr lang="en-US" altLang="en-US" sz="3600" dirty="0">
                <a:effectLst>
                  <a:outerShdw blurRad="38100" dist="38100" dir="2700000" algn="tl">
                    <a:srgbClr val="000000">
                      <a:alpha val="43137"/>
                    </a:srgbClr>
                  </a:outerShdw>
                </a:effectLst>
              </a:rPr>
            </a:br>
            <a:r>
              <a:rPr lang="en-US" altLang="en-US" sz="3200" dirty="0">
                <a:effectLst>
                  <a:outerShdw blurRad="38100" dist="38100" dir="2700000" algn="tl">
                    <a:srgbClr val="000000">
                      <a:alpha val="43137"/>
                    </a:srgbClr>
                  </a:outerShdw>
                </a:effectLst>
              </a:rPr>
              <a:t>Daniel 11:36-45</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641090" y="1447591"/>
            <a:ext cx="5861820" cy="3353009"/>
          </a:xfrm>
        </p:spPr>
        <p:txBody>
          <a:bodyPr/>
          <a:lstStyle/>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self-magnification (36-37)</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power (38-39)</a:t>
            </a:r>
          </a:p>
          <a:p>
            <a:pPr marL="573088" indent="-573088">
              <a:spcBef>
                <a:spcPct val="0"/>
              </a:spcBef>
              <a:spcAft>
                <a:spcPts val="2400"/>
              </a:spcAft>
              <a:buSzPct val="100000"/>
              <a:buFont typeface="Times New Roman" pitchFamily="18" charset="0"/>
              <a:buAutoNum type="romanUcPeriod"/>
            </a:pPr>
            <a:r>
              <a:rPr lang="en-US" altLang="en-US" dirty="0">
                <a:effectLst>
                  <a:outerShdw blurRad="38100" dist="38100" dir="2700000" algn="tl">
                    <a:srgbClr val="000000">
                      <a:alpha val="43137"/>
                    </a:srgbClr>
                  </a:outerShdw>
                </a:effectLst>
              </a:rPr>
              <a:t>His military successes (40-43)</a:t>
            </a:r>
          </a:p>
          <a:p>
            <a:pPr marL="573088" indent="-573088">
              <a:spcBef>
                <a:spcPct val="0"/>
              </a:spcBef>
              <a:spcAft>
                <a:spcPts val="2400"/>
              </a:spcAft>
              <a:buSzPct val="100000"/>
              <a:buFont typeface="Times New Roman" pitchFamily="18" charset="0"/>
              <a:buAutoNum type="romanUcPeriod"/>
            </a:pPr>
            <a:r>
              <a:rPr lang="en-US" altLang="en-US" b="1" u="sng" dirty="0">
                <a:solidFill>
                  <a:srgbClr val="FFFFCC"/>
                </a:solidFill>
                <a:effectLst>
                  <a:outerShdw blurRad="38100" dist="38100" dir="2700000" algn="tl">
                    <a:srgbClr val="000000">
                      <a:alpha val="43137"/>
                    </a:srgbClr>
                  </a:outerShdw>
                </a:effectLst>
              </a:rPr>
              <a:t>His military defeat (44-45)</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9825" y="5029200"/>
            <a:ext cx="3804349" cy="14712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4D4023F-53B6-46B8-B956-86A2F5101186}"/>
                  </a:ext>
                </a:extLst>
              </p14:cNvPr>
              <p14:cNvContentPartPr/>
              <p14:nvPr/>
            </p14:nvContentPartPr>
            <p14:xfrm>
              <a:off x="9732071" y="2003465"/>
              <a:ext cx="5940" cy="17640"/>
            </p14:xfrm>
          </p:contentPart>
        </mc:Choice>
        <mc:Fallback xmlns="">
          <p:pic>
            <p:nvPicPr>
              <p:cNvPr id="2" name="Ink 1">
                <a:extLst>
                  <a:ext uri="{FF2B5EF4-FFF2-40B4-BE49-F238E27FC236}">
                    <a16:creationId xmlns:a16="http://schemas.microsoft.com/office/drawing/2014/main" id="{74D4023F-53B6-46B8-B956-86A2F5101186}"/>
                  </a:ext>
                </a:extLst>
              </p:cNvPr>
              <p:cNvPicPr/>
              <p:nvPr/>
            </p:nvPicPr>
            <p:blipFill>
              <a:blip r:embed="rId4"/>
              <a:stretch>
                <a:fillRect/>
              </a:stretch>
            </p:blipFill>
            <p:spPr>
              <a:xfrm>
                <a:off x="9728111" y="1999231"/>
                <a:ext cx="13860" cy="26107"/>
              </a:xfrm>
              <a:prstGeom prst="rect">
                <a:avLst/>
              </a:prstGeom>
            </p:spPr>
          </p:pic>
        </mc:Fallback>
      </mc:AlternateContent>
    </p:spTree>
    <p:extLst>
      <p:ext uri="{BB962C8B-B14F-4D97-AF65-F5344CB8AC3E}">
        <p14:creationId xmlns:p14="http://schemas.microsoft.com/office/powerpoint/2010/main" val="265647021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19453902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0362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311013342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6096000" cy="746185"/>
          </a:xfrm>
        </p:spPr>
        <p:txBody>
          <a:bodyPr/>
          <a:lstStyle/>
          <a:p>
            <a:pPr algn="ctr" eaLnBrk="1" hangingPunct="1"/>
            <a:r>
              <a:rPr lang="en-US" altLang="en-US" dirty="0">
                <a:effectLst>
                  <a:outerShdw blurRad="38100" dist="38100" dir="2700000" algn="tl">
                    <a:srgbClr val="000000">
                      <a:alpha val="43137"/>
                    </a:srgbClr>
                  </a:outerShdw>
                </a:effectLst>
              </a:rPr>
              <a:t>Purpose</a:t>
            </a:r>
          </a:p>
        </p:txBody>
      </p:sp>
      <p:sp>
        <p:nvSpPr>
          <p:cNvPr id="35843" name="Rectangle 3"/>
          <p:cNvSpPr>
            <a:spLocks noGrp="1" noChangeArrowheads="1"/>
          </p:cNvSpPr>
          <p:nvPr>
            <p:ph type="body" idx="1"/>
          </p:nvPr>
        </p:nvSpPr>
        <p:spPr>
          <a:xfrm>
            <a:off x="457200" y="1143000"/>
            <a:ext cx="8229600" cy="2514600"/>
          </a:xfrm>
        </p:spPr>
        <p:txBody>
          <a:bodyPr/>
          <a:lstStyle/>
          <a:p>
            <a:pPr marL="0" indent="0" algn="just" eaLnBrk="1" hangingPunct="1">
              <a:spcBef>
                <a:spcPts val="0"/>
              </a:spcBef>
              <a:spcAft>
                <a:spcPts val="2400"/>
              </a:spcAft>
              <a:buNone/>
              <a:defRPr/>
            </a:pPr>
            <a:r>
              <a:rPr lang="en-US" sz="3600" dirty="0">
                <a:effectLst>
                  <a:outerShdw blurRad="38100" dist="38100" dir="2700000" algn="tl">
                    <a:srgbClr val="000000">
                      <a:alpha val="43137"/>
                    </a:srgbClr>
                  </a:outerShdw>
                </a:effectLst>
              </a:rPr>
              <a:t>To encourage Judah by emphasizing  the sovereignty of God during the Babylonian captivity and to teach  Judah how to live while outside the land</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7612" y="48006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6896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1754326"/>
          </a:xfrm>
          <a:prstGeom prst="rect">
            <a:avLst/>
          </a:prstGeom>
        </p:spPr>
        <p:txBody>
          <a:bodyPr wrap="square">
            <a:spAutoFit/>
          </a:bodyPr>
          <a:lstStyle/>
          <a:p>
            <a:pPr algn="just">
              <a:defRPr/>
            </a:pP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bless you and keep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149" y="1085850"/>
            <a:ext cx="4124302" cy="223133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IV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5A7662EC-023E-4B19-BE8C-49BACA75F58C}"/>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58508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837CEF9-3163-4319-81DF-29A7FC968095}"/>
              </a:ext>
            </a:extLst>
          </p:cNvPr>
          <p:cNvSpPr>
            <a:spLocks noGrp="1" noChangeArrowheads="1"/>
          </p:cNvSpPr>
          <p:nvPr>
            <p:ph type="title"/>
          </p:nvPr>
        </p:nvSpPr>
        <p:spPr>
          <a:xfrm>
            <a:off x="3086100" y="228600"/>
            <a:ext cx="2971800" cy="1143000"/>
          </a:xfrm>
        </p:spPr>
        <p:txBody>
          <a:bodyPr/>
          <a:lstStyle/>
          <a:p>
            <a:r>
              <a:rPr lang="en-US" altLang="en-US" dirty="0">
                <a:effectLst>
                  <a:outerShdw blurRad="38100" dist="38100" dir="2700000" algn="tl">
                    <a:srgbClr val="000000">
                      <a:alpha val="43137"/>
                    </a:srgbClr>
                  </a:outerShdw>
                </a:effectLst>
              </a:rPr>
              <a:t>PERSIA 11:2</a:t>
            </a:r>
          </a:p>
        </p:txBody>
      </p:sp>
      <p:sp>
        <p:nvSpPr>
          <p:cNvPr id="11267" name="Rectangle 3">
            <a:extLst>
              <a:ext uri="{FF2B5EF4-FFF2-40B4-BE49-F238E27FC236}">
                <a16:creationId xmlns:a16="http://schemas.microsoft.com/office/drawing/2014/main" id="{07D52AC6-47A7-44AA-B520-B13D4D5487EE}"/>
              </a:ext>
            </a:extLst>
          </p:cNvPr>
          <p:cNvSpPr>
            <a:spLocks noGrp="1" noChangeArrowheads="1"/>
          </p:cNvSpPr>
          <p:nvPr>
            <p:ph type="body" idx="1"/>
          </p:nvPr>
        </p:nvSpPr>
        <p:spPr>
          <a:xfrm>
            <a:off x="300037" y="1600200"/>
            <a:ext cx="6710363" cy="4572000"/>
          </a:xfrm>
        </p:spPr>
        <p:txBody>
          <a:bodyPr/>
          <a:lstStyle/>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Cambyses 530-523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Pseudo-</a:t>
            </a:r>
            <a:r>
              <a:rPr lang="en-US" altLang="en-US" sz="3600" dirty="0" err="1">
                <a:effectLst>
                  <a:outerShdw blurRad="38100" dist="38100" dir="2700000" algn="tl">
                    <a:srgbClr val="000000">
                      <a:alpha val="43137"/>
                    </a:srgbClr>
                  </a:outerShdw>
                </a:effectLst>
              </a:rPr>
              <a:t>Smerdis</a:t>
            </a:r>
            <a:r>
              <a:rPr lang="en-US" altLang="en-US" sz="3600" dirty="0">
                <a:effectLst>
                  <a:outerShdw blurRad="38100" dist="38100" dir="2700000" algn="tl">
                    <a:srgbClr val="000000">
                      <a:alpha val="43137"/>
                    </a:srgbClr>
                  </a:outerShdw>
                </a:effectLst>
              </a:rPr>
              <a:t> 522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Darius I  </a:t>
            </a:r>
            <a:r>
              <a:rPr lang="en-US" altLang="en-US" sz="3600" dirty="0" err="1">
                <a:effectLst>
                  <a:outerShdw blurRad="38100" dist="38100" dir="2700000" algn="tl">
                    <a:srgbClr val="000000">
                      <a:alpha val="43137"/>
                    </a:srgbClr>
                  </a:outerShdw>
                </a:effectLst>
              </a:rPr>
              <a:t>Hystaspes</a:t>
            </a:r>
            <a:r>
              <a:rPr lang="en-US" altLang="en-US" sz="3600" dirty="0">
                <a:effectLst>
                  <a:outerShdw blurRad="38100" dist="38100" dir="2700000" algn="tl">
                    <a:srgbClr val="000000">
                      <a:alpha val="43137"/>
                    </a:srgbClr>
                  </a:outerShdw>
                </a:effectLst>
              </a:rPr>
              <a:t> 521-486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Xerxes 485-465 BC</a:t>
            </a:r>
          </a:p>
          <a:p>
            <a:pPr marL="457200" lvl="1" indent="0">
              <a:spcBef>
                <a:spcPts val="0"/>
              </a:spcBef>
              <a:spcAft>
                <a:spcPts val="2400"/>
              </a:spcAft>
              <a:buNone/>
            </a:pPr>
            <a:r>
              <a:rPr lang="en-US" altLang="en-US" sz="3200" dirty="0">
                <a:effectLst>
                  <a:outerShdw blurRad="38100" dist="38100" dir="2700000" algn="tl">
                    <a:srgbClr val="000000">
                      <a:alpha val="43137"/>
                    </a:srgbClr>
                  </a:outerShdw>
                </a:effectLst>
              </a:rPr>
              <a:t>Aka. “Ahasuerus” in Esther </a:t>
            </a:r>
          </a:p>
        </p:txBody>
      </p:sp>
      <p:pic>
        <p:nvPicPr>
          <p:cNvPr id="10" name="Picture 2" descr="Daniel-7_5-Bear-Beas-Final_edited">
            <a:extLst>
              <a:ext uri="{FF2B5EF4-FFF2-40B4-BE49-F238E27FC236}">
                <a16:creationId xmlns:a16="http://schemas.microsoft.com/office/drawing/2014/main" id="{9C78ED2C-21D0-43DE-87EA-1334F8937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35813" y="1524000"/>
            <a:ext cx="1272601" cy="2319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99C16E38-EA2E-47E2-B9E6-471D4E56DF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4343400"/>
            <a:ext cx="2230244" cy="1219200"/>
          </a:xfrm>
          <a:prstGeom prst="rect">
            <a:avLst/>
          </a:prstGeom>
        </p:spPr>
      </p:pic>
    </p:spTree>
    <p:extLst>
      <p:ext uri="{BB962C8B-B14F-4D97-AF65-F5344CB8AC3E}">
        <p14:creationId xmlns:p14="http://schemas.microsoft.com/office/powerpoint/2010/main" val="35205600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Greece (</a:t>
            </a:r>
            <a:r>
              <a:rPr lang="en-US" b="1" u="sng" dirty="0">
                <a:solidFill>
                  <a:srgbClr val="FFFFCC"/>
                </a:solidFill>
                <a:effectLst>
                  <a:outerShdw blurRad="38100" dist="38100" dir="2700000" algn="tl">
                    <a:srgbClr val="000000">
                      <a:alpha val="43137"/>
                    </a:srgbClr>
                  </a:outerShdw>
                </a:effectLst>
              </a:rPr>
              <a:t>11:3-4</a:t>
            </a:r>
            <a:r>
              <a:rPr lang="en-US" altLang="en-US" b="1" u="sng" dirty="0">
                <a:solidFill>
                  <a:srgbClr val="FFFFCC"/>
                </a:solidFill>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1D65C3EC-652A-4AB8-AC44-6CEB70949CAD}"/>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5742484"/>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19446</TotalTime>
  <Words>2582</Words>
  <Application>Microsoft Office PowerPoint</Application>
  <PresentationFormat>On-screen Show (4:3)</PresentationFormat>
  <Paragraphs>371</Paragraphs>
  <Slides>66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Times New Roman</vt:lpstr>
      <vt:lpstr>Wingdings</vt:lpstr>
      <vt:lpstr>Azure</vt:lpstr>
      <vt:lpstr>SLBC Position Statements # 1</vt:lpstr>
      <vt:lpstr>THE BOOK OF DANIEL</vt:lpstr>
      <vt:lpstr>DANIEL 10-12 THE FINAL VISION</vt:lpstr>
      <vt:lpstr>PowerPoint Presentation</vt:lpstr>
      <vt:lpstr>Chapter 10–12 Outline</vt:lpstr>
      <vt:lpstr>IV. The Prophecy of the Heavenly Messenger (11:2–12:13)</vt:lpstr>
      <vt:lpstr>IV. The Prophecy of the Heavenly Messenger (11:2–12:13)</vt:lpstr>
      <vt:lpstr>PERSIA 11:2</vt:lpstr>
      <vt:lpstr>IV. The Prophecy of the Heavenly Messenger (11:2–12:13)</vt:lpstr>
      <vt:lpstr>GREECE 11:3-4</vt:lpstr>
      <vt:lpstr>Four Generals Daniel 7:6; 8:8, 22</vt:lpstr>
      <vt:lpstr>PowerPoint Presentation</vt:lpstr>
      <vt:lpstr>Four Generals Daniel 7:6; 8:8, 22</vt:lpstr>
      <vt:lpstr>IV. The Prophecy of the Heavenly Messenger (11:2–12:13)</vt:lpstr>
      <vt:lpstr>PTOLEMIES AND SELEUCIDS 11:5-20</vt:lpstr>
      <vt:lpstr>PowerPoint Presentation</vt:lpstr>
      <vt:lpstr>Four Generals Daniel 7:6; 8:8, 22</vt:lpstr>
      <vt:lpstr>PowerPoint Presentation</vt:lpstr>
      <vt:lpstr>PowerPoint Presentation</vt:lpstr>
      <vt:lpstr>IV. The Prophecy of the Heavenly Messenger (11:2–12:13)</vt:lpstr>
      <vt:lpstr>The Career of Antiochus IV Epiphanes  Daniel 11:21-35</vt:lpstr>
      <vt:lpstr>Daniel 11:32-35 Overview</vt:lpstr>
      <vt:lpstr>PowerPoint Presentation</vt:lpstr>
      <vt:lpstr>Daniel 11:32-34</vt:lpstr>
      <vt:lpstr>Daniel 11:35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Career of Antiochus IV Epiphanes  Daniel 11:21-35</vt:lpstr>
      <vt:lpstr>IV. The Prophecy of the Heavenly Messenger (11:2–12:13)</vt:lpstr>
      <vt:lpstr>IV. The Prophecy of the Heavenly Messenger (11:2–12:13)</vt:lpstr>
      <vt:lpstr>PowerPoint Presentation</vt:lpstr>
      <vt:lpstr>Why is Daniel 11:36-45 About Antichrist and not Antiochus 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Daniel 11:36-45 about Antichrist and not Antiochus IV?</vt:lpstr>
      <vt:lpstr>The Career of the Antichrist  Daniel 11:36-45</vt:lpstr>
      <vt:lpstr>The Career of the Antichrist  Daniel 11:36-45</vt:lpstr>
      <vt:lpstr>PowerPoint Presentation</vt:lpstr>
      <vt:lpstr>PowerPoint Presentation</vt:lpstr>
      <vt:lpstr>PowerPoint Presentation</vt:lpstr>
      <vt:lpstr>PowerPoint Presentation</vt:lpstr>
      <vt:lpstr>PowerPoint Presentation</vt:lpstr>
      <vt:lpstr>The Career of the Antichrist  Daniel 11:36-45</vt:lpstr>
      <vt:lpstr>The Career of the Antichrist  Daniel 11:36-45</vt:lpstr>
      <vt:lpstr>The Career of the Antichrist  Daniel 11:36-45</vt:lpstr>
      <vt:lpstr>Conclusion</vt:lpstr>
      <vt:lpstr>Chapter 10–12 Outline</vt:lpstr>
      <vt:lpstr>IV. The Prophecy of the Heavenly Messenger (11:2–12:13)</vt:lpstr>
      <vt:lpstr>Purpose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Jim McGowan</cp:lastModifiedBy>
  <cp:revision>1873</cp:revision>
  <cp:lastPrinted>2017-02-05T01:03:10Z</cp:lastPrinted>
  <dcterms:created xsi:type="dcterms:W3CDTF">2009-03-17T12:21:13Z</dcterms:created>
  <dcterms:modified xsi:type="dcterms:W3CDTF">2018-01-21T05:27:36Z</dcterms:modified>
</cp:coreProperties>
</file>