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xml" ContentType="application/inkml+xml"/>
  <Override PartName="/ppt/ink/ink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handoutMasterIdLst>
    <p:handoutMasterId r:id="rId75"/>
  </p:handoutMasterIdLst>
  <p:sldIdLst>
    <p:sldId id="256" r:id="rId2"/>
    <p:sldId id="372" r:id="rId3"/>
    <p:sldId id="406" r:id="rId4"/>
    <p:sldId id="523" r:id="rId5"/>
    <p:sldId id="588" r:id="rId6"/>
    <p:sldId id="589" r:id="rId7"/>
    <p:sldId id="590" r:id="rId8"/>
    <p:sldId id="591" r:id="rId9"/>
    <p:sldId id="592" r:id="rId10"/>
    <p:sldId id="593" r:id="rId11"/>
    <p:sldId id="594" r:id="rId12"/>
    <p:sldId id="595" r:id="rId13"/>
    <p:sldId id="771" r:id="rId14"/>
    <p:sldId id="773" r:id="rId15"/>
    <p:sldId id="774" r:id="rId16"/>
    <p:sldId id="775" r:id="rId17"/>
    <p:sldId id="776" r:id="rId18"/>
    <p:sldId id="777" r:id="rId19"/>
    <p:sldId id="778" r:id="rId20"/>
    <p:sldId id="779" r:id="rId21"/>
    <p:sldId id="780" r:id="rId22"/>
    <p:sldId id="781" r:id="rId23"/>
    <p:sldId id="782" r:id="rId24"/>
    <p:sldId id="783" r:id="rId25"/>
    <p:sldId id="784" r:id="rId26"/>
    <p:sldId id="785" r:id="rId27"/>
    <p:sldId id="786" r:id="rId28"/>
    <p:sldId id="787" r:id="rId29"/>
    <p:sldId id="788" r:id="rId30"/>
    <p:sldId id="789" r:id="rId31"/>
    <p:sldId id="790" r:id="rId32"/>
    <p:sldId id="791" r:id="rId33"/>
    <p:sldId id="792" r:id="rId34"/>
    <p:sldId id="793" r:id="rId35"/>
    <p:sldId id="794" r:id="rId36"/>
    <p:sldId id="795" r:id="rId37"/>
    <p:sldId id="796" r:id="rId38"/>
    <p:sldId id="797" r:id="rId39"/>
    <p:sldId id="798" r:id="rId40"/>
    <p:sldId id="799" r:id="rId41"/>
    <p:sldId id="800" r:id="rId42"/>
    <p:sldId id="801" r:id="rId43"/>
    <p:sldId id="802" r:id="rId44"/>
    <p:sldId id="803" r:id="rId45"/>
    <p:sldId id="804" r:id="rId46"/>
    <p:sldId id="805" r:id="rId47"/>
    <p:sldId id="806" r:id="rId48"/>
    <p:sldId id="807" r:id="rId49"/>
    <p:sldId id="808" r:id="rId50"/>
    <p:sldId id="809" r:id="rId51"/>
    <p:sldId id="810" r:id="rId52"/>
    <p:sldId id="811" r:id="rId53"/>
    <p:sldId id="812" r:id="rId54"/>
    <p:sldId id="813" r:id="rId55"/>
    <p:sldId id="814" r:id="rId56"/>
    <p:sldId id="815" r:id="rId57"/>
    <p:sldId id="816" r:id="rId58"/>
    <p:sldId id="817" r:id="rId59"/>
    <p:sldId id="818" r:id="rId60"/>
    <p:sldId id="819" r:id="rId61"/>
    <p:sldId id="820" r:id="rId62"/>
    <p:sldId id="821" r:id="rId63"/>
    <p:sldId id="822" r:id="rId64"/>
    <p:sldId id="823" r:id="rId65"/>
    <p:sldId id="824" r:id="rId66"/>
    <p:sldId id="825" r:id="rId67"/>
    <p:sldId id="826" r:id="rId68"/>
    <p:sldId id="827" r:id="rId69"/>
    <p:sldId id="828" r:id="rId70"/>
    <p:sldId id="829" r:id="rId71"/>
    <p:sldId id="725" r:id="rId72"/>
    <p:sldId id="726" r:id="rId7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3" autoAdjust="0"/>
    <p:restoredTop sz="90929"/>
  </p:normalViewPr>
  <p:slideViewPr>
    <p:cSldViewPr>
      <p:cViewPr varScale="1">
        <p:scale>
          <a:sx n="61" d="100"/>
          <a:sy n="61"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1/14/2018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20:59.157"/>
    </inkml:context>
    <inkml:brush xml:id="br0">
      <inkml:brushProperty name="width" value="0.025" units="cm"/>
      <inkml:brushProperty name="height" value="0.025" units="cm"/>
    </inkml:brush>
  </inkml:definitions>
  <inkml:trace contextRef="#ctx0" brushRef="#br0">12748 9514 4480,'-16'0'1760,"16"0"-960,-16 0-576,16 0 416,0 0-256,0-17 32,0 17-256,0 0-32,0 0-928,0 0-320,0 0-1152,16 0-416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6T01:24:13.437"/>
    </inkml:context>
    <inkml:brush xml:id="br0">
      <inkml:brushProperty name="width" value="0.025" units="cm"/>
      <inkml:brushProperty name="height" value="0.025" units="cm"/>
    </inkml:brush>
  </inkml:definitions>
  <inkml:trace contextRef="#ctx0" brushRef="#br0">33074 6207 3456,'0'0'1312,"0"0"-704,-36 18-448,36-18 352,0 18-288,-18-18-64,0 36-256,0-36 0,0 18-192,0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6T01:24:41.847"/>
    </inkml:context>
    <inkml:brush xml:id="br0">
      <inkml:brushProperty name="width" value="0.025" units="cm"/>
      <inkml:brushProperty name="height" value="0.025" units="cm"/>
    </inkml:brush>
  </inkml:definitions>
  <inkml:trace contextRef="#ctx0" brushRef="#br0">33271 11215 4736,'-18'18'1760,"0"-18"-960,0 0-1632,18 0-64,-18 19-896,0-19-320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1/14/2018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 1-2 and Rev. 21-22 reveal what is </a:t>
            </a:r>
            <a:r>
              <a:rPr lang="en-US" b="1" u="sng" dirty="0"/>
              <a:t>NORMAL</a:t>
            </a:r>
            <a:r>
              <a:rPr lang="en-US" dirty="0"/>
              <a:t>.  Everything in between reveals what is </a:t>
            </a:r>
            <a:r>
              <a:rPr lang="en-US" b="1" u="sng" dirty="0"/>
              <a:t>ABNORMAL</a:t>
            </a:r>
            <a:r>
              <a:rPr lang="en-US" dirty="0"/>
              <a:t>.</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a:t>
            </a:fld>
            <a:endParaRPr lang="en-US" dirty="0"/>
          </a:p>
        </p:txBody>
      </p:sp>
    </p:spTree>
    <p:extLst>
      <p:ext uri="{BB962C8B-B14F-4D97-AF65-F5344CB8AC3E}">
        <p14:creationId xmlns:p14="http://schemas.microsoft.com/office/powerpoint/2010/main" val="247556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19</a:t>
            </a:fld>
            <a:endParaRPr lang="en-US" dirty="0"/>
          </a:p>
        </p:txBody>
      </p:sp>
    </p:spTree>
    <p:extLst>
      <p:ext uri="{BB962C8B-B14F-4D97-AF65-F5344CB8AC3E}">
        <p14:creationId xmlns:p14="http://schemas.microsoft.com/office/powerpoint/2010/main" val="302328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20</a:t>
            </a:fld>
            <a:endParaRPr lang="en-US" dirty="0"/>
          </a:p>
        </p:txBody>
      </p:sp>
    </p:spTree>
    <p:extLst>
      <p:ext uri="{BB962C8B-B14F-4D97-AF65-F5344CB8AC3E}">
        <p14:creationId xmlns:p14="http://schemas.microsoft.com/office/powerpoint/2010/main" val="114496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22</a:t>
            </a:fld>
            <a:endParaRPr lang="en-US" dirty="0"/>
          </a:p>
        </p:txBody>
      </p:sp>
    </p:spTree>
    <p:extLst>
      <p:ext uri="{BB962C8B-B14F-4D97-AF65-F5344CB8AC3E}">
        <p14:creationId xmlns:p14="http://schemas.microsoft.com/office/powerpoint/2010/main" val="2381586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24</a:t>
            </a:fld>
            <a:endParaRPr lang="en-US" dirty="0"/>
          </a:p>
        </p:txBody>
      </p:sp>
    </p:spTree>
    <p:extLst>
      <p:ext uri="{BB962C8B-B14F-4D97-AF65-F5344CB8AC3E}">
        <p14:creationId xmlns:p14="http://schemas.microsoft.com/office/powerpoint/2010/main" val="226789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30</a:t>
            </a:fld>
            <a:endParaRPr lang="en-US" dirty="0"/>
          </a:p>
        </p:txBody>
      </p:sp>
    </p:spTree>
    <p:extLst>
      <p:ext uri="{BB962C8B-B14F-4D97-AF65-F5344CB8AC3E}">
        <p14:creationId xmlns:p14="http://schemas.microsoft.com/office/powerpoint/2010/main" val="128304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31</a:t>
            </a:fld>
            <a:endParaRPr lang="en-US" dirty="0"/>
          </a:p>
        </p:txBody>
      </p:sp>
    </p:spTree>
    <p:extLst>
      <p:ext uri="{BB962C8B-B14F-4D97-AF65-F5344CB8AC3E}">
        <p14:creationId xmlns:p14="http://schemas.microsoft.com/office/powerpoint/2010/main" val="353692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32</a:t>
            </a:fld>
            <a:endParaRPr lang="en-US" dirty="0"/>
          </a:p>
        </p:txBody>
      </p:sp>
    </p:spTree>
    <p:extLst>
      <p:ext uri="{BB962C8B-B14F-4D97-AF65-F5344CB8AC3E}">
        <p14:creationId xmlns:p14="http://schemas.microsoft.com/office/powerpoint/2010/main" val="2326167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34</a:t>
            </a:fld>
            <a:endParaRPr lang="en-US" dirty="0"/>
          </a:p>
        </p:txBody>
      </p:sp>
    </p:spTree>
    <p:extLst>
      <p:ext uri="{BB962C8B-B14F-4D97-AF65-F5344CB8AC3E}">
        <p14:creationId xmlns:p14="http://schemas.microsoft.com/office/powerpoint/2010/main" val="75393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39C8EE8D-4B88-4B55-B01F-F16F8A3FEBAE}" type="datetime1">
              <a:rPr lang="en-US" smtClean="0"/>
              <a:t>1/20/2018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40</a:t>
            </a:fld>
            <a:endParaRPr lang="en-US" dirty="0"/>
          </a:p>
        </p:txBody>
      </p:sp>
    </p:spTree>
    <p:extLst>
      <p:ext uri="{BB962C8B-B14F-4D97-AF65-F5344CB8AC3E}">
        <p14:creationId xmlns:p14="http://schemas.microsoft.com/office/powerpoint/2010/main" val="1834181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B1910939-7D3F-4DC6-AA5B-11907B3087AC}" type="datetime1">
              <a:rPr lang="en-US" smtClean="0"/>
              <a:t>1/20/2018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52</a:t>
            </a:fld>
            <a:endParaRPr lang="en-US" dirty="0"/>
          </a:p>
        </p:txBody>
      </p:sp>
    </p:spTree>
    <p:extLst>
      <p:ext uri="{BB962C8B-B14F-4D97-AF65-F5344CB8AC3E}">
        <p14:creationId xmlns:p14="http://schemas.microsoft.com/office/powerpoint/2010/main" val="129503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865" indent="-285717">
              <a:defRPr sz="8800">
                <a:solidFill>
                  <a:schemeClr val="tx1"/>
                </a:solidFill>
                <a:latin typeface="Lucida Blackletter" pitchFamily="2" charset="0"/>
              </a:defRPr>
            </a:lvl2pPr>
            <a:lvl3pPr marL="1142868" indent="-228573">
              <a:defRPr sz="8800">
                <a:solidFill>
                  <a:schemeClr val="tx1"/>
                </a:solidFill>
                <a:latin typeface="Lucida Blackletter" pitchFamily="2" charset="0"/>
              </a:defRPr>
            </a:lvl3pPr>
            <a:lvl4pPr marL="1600016" indent="-228573">
              <a:defRPr sz="8800">
                <a:solidFill>
                  <a:schemeClr val="tx1"/>
                </a:solidFill>
                <a:latin typeface="Lucida Blackletter" pitchFamily="2" charset="0"/>
              </a:defRPr>
            </a:lvl4pPr>
            <a:lvl5pPr marL="2057163" indent="-228573">
              <a:defRPr sz="8800">
                <a:solidFill>
                  <a:schemeClr val="tx1"/>
                </a:solidFill>
                <a:latin typeface="Lucida Blackletter" pitchFamily="2" charset="0"/>
              </a:defRPr>
            </a:lvl5pPr>
            <a:lvl6pPr marL="2514311" indent="-228573" eaLnBrk="0" fontAlgn="base" hangingPunct="0">
              <a:spcBef>
                <a:spcPct val="0"/>
              </a:spcBef>
              <a:spcAft>
                <a:spcPct val="0"/>
              </a:spcAft>
              <a:defRPr sz="8800">
                <a:solidFill>
                  <a:schemeClr val="tx1"/>
                </a:solidFill>
                <a:latin typeface="Lucida Blackletter" pitchFamily="2" charset="0"/>
              </a:defRPr>
            </a:lvl6pPr>
            <a:lvl7pPr marL="2971458" indent="-228573" eaLnBrk="0" fontAlgn="base" hangingPunct="0">
              <a:spcBef>
                <a:spcPct val="0"/>
              </a:spcBef>
              <a:spcAft>
                <a:spcPct val="0"/>
              </a:spcAft>
              <a:defRPr sz="8800">
                <a:solidFill>
                  <a:schemeClr val="tx1"/>
                </a:solidFill>
                <a:latin typeface="Lucida Blackletter" pitchFamily="2" charset="0"/>
              </a:defRPr>
            </a:lvl7pPr>
            <a:lvl8pPr marL="3428606" indent="-228573" eaLnBrk="0" fontAlgn="base" hangingPunct="0">
              <a:spcBef>
                <a:spcPct val="0"/>
              </a:spcBef>
              <a:spcAft>
                <a:spcPct val="0"/>
              </a:spcAft>
              <a:defRPr sz="8800">
                <a:solidFill>
                  <a:schemeClr val="tx1"/>
                </a:solidFill>
                <a:latin typeface="Lucida Blackletter" pitchFamily="2" charset="0"/>
              </a:defRPr>
            </a:lvl8pPr>
            <a:lvl9pPr marL="3885753" indent="-228573"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6</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descending city is described as being like a stone called Jasper, only unlike the earthly stone, this one is clear as crystal. The ultimate state of heaven sounds more like a diamond, doesn’t it? </a:t>
            </a:r>
          </a:p>
          <a:p>
            <a:endParaRPr lang="en-US" altLang="en-US" dirty="0"/>
          </a:p>
          <a:p>
            <a:endParaRPr lang="en-US" altLang="en-US" dirty="0"/>
          </a:p>
        </p:txBody>
      </p:sp>
    </p:spTree>
    <p:extLst>
      <p:ext uri="{BB962C8B-B14F-4D97-AF65-F5344CB8AC3E}">
        <p14:creationId xmlns:p14="http://schemas.microsoft.com/office/powerpoint/2010/main" val="152903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1/20/2018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55</a:t>
            </a:fld>
            <a:endParaRPr lang="en-US" dirty="0"/>
          </a:p>
        </p:txBody>
      </p:sp>
    </p:spTree>
    <p:extLst>
      <p:ext uri="{BB962C8B-B14F-4D97-AF65-F5344CB8AC3E}">
        <p14:creationId xmlns:p14="http://schemas.microsoft.com/office/powerpoint/2010/main" val="574650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62</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1/20/2018</a:t>
            </a:fld>
            <a:endParaRPr lang="en-US" dirty="0"/>
          </a:p>
        </p:txBody>
      </p:sp>
    </p:spTree>
    <p:extLst>
      <p:ext uri="{BB962C8B-B14F-4D97-AF65-F5344CB8AC3E}">
        <p14:creationId xmlns:p14="http://schemas.microsoft.com/office/powerpoint/2010/main" val="3606459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63</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1/20/2018</a:t>
            </a:fld>
            <a:endParaRPr lang="en-US" dirty="0"/>
          </a:p>
        </p:txBody>
      </p:sp>
    </p:spTree>
    <p:extLst>
      <p:ext uri="{BB962C8B-B14F-4D97-AF65-F5344CB8AC3E}">
        <p14:creationId xmlns:p14="http://schemas.microsoft.com/office/powerpoint/2010/main" val="1793029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7F12005A-9A55-426C-9FCE-919AE59E27A7}" type="datetime1">
              <a:rPr lang="en-US" smtClean="0"/>
              <a:t>1/20/2018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67</a:t>
            </a:fld>
            <a:endParaRPr lang="en-US" dirty="0"/>
          </a:p>
        </p:txBody>
      </p:sp>
    </p:spTree>
    <p:extLst>
      <p:ext uri="{BB962C8B-B14F-4D97-AF65-F5344CB8AC3E}">
        <p14:creationId xmlns:p14="http://schemas.microsoft.com/office/powerpoint/2010/main" val="150699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865" indent="-285717">
              <a:defRPr sz="8800">
                <a:solidFill>
                  <a:schemeClr val="tx1"/>
                </a:solidFill>
                <a:latin typeface="Lucida Blackletter" pitchFamily="2" charset="0"/>
              </a:defRPr>
            </a:lvl2pPr>
            <a:lvl3pPr marL="1142868" indent="-228573">
              <a:defRPr sz="8800">
                <a:solidFill>
                  <a:schemeClr val="tx1"/>
                </a:solidFill>
                <a:latin typeface="Lucida Blackletter" pitchFamily="2" charset="0"/>
              </a:defRPr>
            </a:lvl3pPr>
            <a:lvl4pPr marL="1600016" indent="-228573">
              <a:defRPr sz="8800">
                <a:solidFill>
                  <a:schemeClr val="tx1"/>
                </a:solidFill>
                <a:latin typeface="Lucida Blackletter" pitchFamily="2" charset="0"/>
              </a:defRPr>
            </a:lvl4pPr>
            <a:lvl5pPr marL="2057163" indent="-228573">
              <a:defRPr sz="8800">
                <a:solidFill>
                  <a:schemeClr val="tx1"/>
                </a:solidFill>
                <a:latin typeface="Lucida Blackletter" pitchFamily="2" charset="0"/>
              </a:defRPr>
            </a:lvl5pPr>
            <a:lvl6pPr marL="2514311" indent="-228573" eaLnBrk="0" fontAlgn="base" hangingPunct="0">
              <a:spcBef>
                <a:spcPct val="0"/>
              </a:spcBef>
              <a:spcAft>
                <a:spcPct val="0"/>
              </a:spcAft>
              <a:defRPr sz="8800">
                <a:solidFill>
                  <a:schemeClr val="tx1"/>
                </a:solidFill>
                <a:latin typeface="Lucida Blackletter" pitchFamily="2" charset="0"/>
              </a:defRPr>
            </a:lvl6pPr>
            <a:lvl7pPr marL="2971458" indent="-228573" eaLnBrk="0" fontAlgn="base" hangingPunct="0">
              <a:spcBef>
                <a:spcPct val="0"/>
              </a:spcBef>
              <a:spcAft>
                <a:spcPct val="0"/>
              </a:spcAft>
              <a:defRPr sz="8800">
                <a:solidFill>
                  <a:schemeClr val="tx1"/>
                </a:solidFill>
                <a:latin typeface="Lucida Blackletter" pitchFamily="2" charset="0"/>
              </a:defRPr>
            </a:lvl7pPr>
            <a:lvl8pPr marL="3428606" indent="-228573" eaLnBrk="0" fontAlgn="base" hangingPunct="0">
              <a:spcBef>
                <a:spcPct val="0"/>
              </a:spcBef>
              <a:spcAft>
                <a:spcPct val="0"/>
              </a:spcAft>
              <a:defRPr sz="8800">
                <a:solidFill>
                  <a:schemeClr val="tx1"/>
                </a:solidFill>
                <a:latin typeface="Lucida Blackletter" pitchFamily="2" charset="0"/>
              </a:defRPr>
            </a:lvl8pPr>
            <a:lvl9pPr marL="3885753" indent="-228573"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7</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READ…</a:t>
            </a:r>
          </a:p>
          <a:p>
            <a:endParaRPr lang="en-US" altLang="en-US" dirty="0"/>
          </a:p>
          <a:p>
            <a:r>
              <a:rPr lang="en-US" altLang="en-US" dirty="0"/>
              <a:t>The New Jerusalem exists now - Galatians 4:26 - But the Jerusalem above is free; she is our mother.</a:t>
            </a:r>
          </a:p>
          <a:p>
            <a:endParaRPr lang="en-US" altLang="en-US" dirty="0"/>
          </a:p>
        </p:txBody>
      </p:sp>
    </p:spTree>
    <p:extLst>
      <p:ext uri="{BB962C8B-B14F-4D97-AF65-F5344CB8AC3E}">
        <p14:creationId xmlns:p14="http://schemas.microsoft.com/office/powerpoint/2010/main" val="90185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865" indent="-285717">
              <a:defRPr sz="8800">
                <a:solidFill>
                  <a:schemeClr val="tx1"/>
                </a:solidFill>
                <a:latin typeface="Lucida Blackletter" pitchFamily="2" charset="0"/>
              </a:defRPr>
            </a:lvl2pPr>
            <a:lvl3pPr marL="1142868" indent="-228573">
              <a:defRPr sz="8800">
                <a:solidFill>
                  <a:schemeClr val="tx1"/>
                </a:solidFill>
                <a:latin typeface="Lucida Blackletter" pitchFamily="2" charset="0"/>
              </a:defRPr>
            </a:lvl3pPr>
            <a:lvl4pPr marL="1600016" indent="-228573">
              <a:defRPr sz="8800">
                <a:solidFill>
                  <a:schemeClr val="tx1"/>
                </a:solidFill>
                <a:latin typeface="Lucida Blackletter" pitchFamily="2" charset="0"/>
              </a:defRPr>
            </a:lvl4pPr>
            <a:lvl5pPr marL="2057163" indent="-228573">
              <a:defRPr sz="8800">
                <a:solidFill>
                  <a:schemeClr val="tx1"/>
                </a:solidFill>
                <a:latin typeface="Lucida Blackletter" pitchFamily="2" charset="0"/>
              </a:defRPr>
            </a:lvl5pPr>
            <a:lvl6pPr marL="2514311" indent="-228573" eaLnBrk="0" fontAlgn="base" hangingPunct="0">
              <a:spcBef>
                <a:spcPct val="0"/>
              </a:spcBef>
              <a:spcAft>
                <a:spcPct val="0"/>
              </a:spcAft>
              <a:defRPr sz="8800">
                <a:solidFill>
                  <a:schemeClr val="tx1"/>
                </a:solidFill>
                <a:latin typeface="Lucida Blackletter" pitchFamily="2" charset="0"/>
              </a:defRPr>
            </a:lvl6pPr>
            <a:lvl7pPr marL="2971458" indent="-228573" eaLnBrk="0" fontAlgn="base" hangingPunct="0">
              <a:spcBef>
                <a:spcPct val="0"/>
              </a:spcBef>
              <a:spcAft>
                <a:spcPct val="0"/>
              </a:spcAft>
              <a:defRPr sz="8800">
                <a:solidFill>
                  <a:schemeClr val="tx1"/>
                </a:solidFill>
                <a:latin typeface="Lucida Blackletter" pitchFamily="2" charset="0"/>
              </a:defRPr>
            </a:lvl7pPr>
            <a:lvl8pPr marL="3428606" indent="-228573" eaLnBrk="0" fontAlgn="base" hangingPunct="0">
              <a:spcBef>
                <a:spcPct val="0"/>
              </a:spcBef>
              <a:spcAft>
                <a:spcPct val="0"/>
              </a:spcAft>
              <a:defRPr sz="8800">
                <a:solidFill>
                  <a:schemeClr val="tx1"/>
                </a:solidFill>
                <a:latin typeface="Lucida Blackletter" pitchFamily="2" charset="0"/>
              </a:defRPr>
            </a:lvl8pPr>
            <a:lvl9pPr marL="3885753" indent="-228573"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9</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371625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865" indent="-285717">
              <a:defRPr sz="8800">
                <a:solidFill>
                  <a:schemeClr val="tx1"/>
                </a:solidFill>
                <a:latin typeface="Lucida Blackletter" pitchFamily="2" charset="0"/>
              </a:defRPr>
            </a:lvl2pPr>
            <a:lvl3pPr marL="1142868" indent="-228573">
              <a:defRPr sz="8800">
                <a:solidFill>
                  <a:schemeClr val="tx1"/>
                </a:solidFill>
                <a:latin typeface="Lucida Blackletter" pitchFamily="2" charset="0"/>
              </a:defRPr>
            </a:lvl3pPr>
            <a:lvl4pPr marL="1600016" indent="-228573">
              <a:defRPr sz="8800">
                <a:solidFill>
                  <a:schemeClr val="tx1"/>
                </a:solidFill>
                <a:latin typeface="Lucida Blackletter" pitchFamily="2" charset="0"/>
              </a:defRPr>
            </a:lvl4pPr>
            <a:lvl5pPr marL="2057163" indent="-228573">
              <a:defRPr sz="8800">
                <a:solidFill>
                  <a:schemeClr val="tx1"/>
                </a:solidFill>
                <a:latin typeface="Lucida Blackletter" pitchFamily="2" charset="0"/>
              </a:defRPr>
            </a:lvl5pPr>
            <a:lvl6pPr marL="2514311" indent="-228573" eaLnBrk="0" fontAlgn="base" hangingPunct="0">
              <a:spcBef>
                <a:spcPct val="0"/>
              </a:spcBef>
              <a:spcAft>
                <a:spcPct val="0"/>
              </a:spcAft>
              <a:defRPr sz="8800">
                <a:solidFill>
                  <a:schemeClr val="tx1"/>
                </a:solidFill>
                <a:latin typeface="Lucida Blackletter" pitchFamily="2" charset="0"/>
              </a:defRPr>
            </a:lvl6pPr>
            <a:lvl7pPr marL="2971458" indent="-228573" eaLnBrk="0" fontAlgn="base" hangingPunct="0">
              <a:spcBef>
                <a:spcPct val="0"/>
              </a:spcBef>
              <a:spcAft>
                <a:spcPct val="0"/>
              </a:spcAft>
              <a:defRPr sz="8800">
                <a:solidFill>
                  <a:schemeClr val="tx1"/>
                </a:solidFill>
                <a:latin typeface="Lucida Blackletter" pitchFamily="2" charset="0"/>
              </a:defRPr>
            </a:lvl7pPr>
            <a:lvl8pPr marL="3428606" indent="-228573" eaLnBrk="0" fontAlgn="base" hangingPunct="0">
              <a:spcBef>
                <a:spcPct val="0"/>
              </a:spcBef>
              <a:spcAft>
                <a:spcPct val="0"/>
              </a:spcAft>
              <a:defRPr sz="8800">
                <a:solidFill>
                  <a:schemeClr val="tx1"/>
                </a:solidFill>
                <a:latin typeface="Lucida Blackletter" pitchFamily="2" charset="0"/>
              </a:defRPr>
            </a:lvl8pPr>
            <a:lvl9pPr marL="3885753" indent="-228573"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10</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you see an artist’s ideas of…  12 Gates = 12 Tribes of Israel  12 Foundation Stones = 12 Apostles of the Church</a:t>
            </a:r>
          </a:p>
          <a:p>
            <a:endParaRPr lang="en-US" altLang="en-US" dirty="0"/>
          </a:p>
          <a:p>
            <a:r>
              <a:rPr lang="en-US" altLang="en-US" dirty="0"/>
              <a:t>Israel and the Church are kept separate for all eternity.</a:t>
            </a:r>
          </a:p>
          <a:p>
            <a:endParaRPr lang="en-US" altLang="en-US" dirty="0"/>
          </a:p>
        </p:txBody>
      </p:sp>
    </p:spTree>
    <p:extLst>
      <p:ext uri="{BB962C8B-B14F-4D97-AF65-F5344CB8AC3E}">
        <p14:creationId xmlns:p14="http://schemas.microsoft.com/office/powerpoint/2010/main" val="364137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Israel – descendant of Abraham, Isaac, and Jacob</a:t>
            </a:r>
          </a:p>
          <a:p>
            <a:endParaRPr lang="en-US" dirty="0"/>
          </a:p>
          <a:p>
            <a:pPr defTabSz="914295">
              <a:defRPr/>
            </a:pPr>
            <a:r>
              <a:rPr lang="en-US" dirty="0"/>
              <a:t>Romans 2:28–29 – </a:t>
            </a:r>
            <a:r>
              <a:rPr lang="en-US" baseline="30000" dirty="0"/>
              <a:t>28 </a:t>
            </a:r>
            <a:r>
              <a:rPr lang="en-US" b="1" dirty="0"/>
              <a:t>For he is not a Jew who is one outwardly</a:t>
            </a:r>
            <a:r>
              <a:rPr lang="en-US" dirty="0"/>
              <a:t>, nor is circumcision that which is outward in the flesh.  </a:t>
            </a:r>
            <a:r>
              <a:rPr lang="en-US" baseline="30000" dirty="0"/>
              <a:t>29</a:t>
            </a:r>
            <a:r>
              <a:rPr lang="en-US" dirty="0"/>
              <a:t>But </a:t>
            </a:r>
            <a:r>
              <a:rPr lang="en-US" b="1" dirty="0"/>
              <a:t>he is a Jew who is one inwardly</a:t>
            </a:r>
            <a:r>
              <a:rPr lang="en-US" dirty="0"/>
              <a:t>; and circumcision is that which is of the heart, by the Spirit, not by the letter; and his praise is not from men, but from God. </a:t>
            </a:r>
          </a:p>
          <a:p>
            <a:pPr defTabSz="914295">
              <a:defRPr/>
            </a:pPr>
            <a:endParaRPr lang="en-US" dirty="0"/>
          </a:p>
          <a:p>
            <a:r>
              <a:rPr lang="en-US" dirty="0"/>
              <a:t>Romans 9:6 – But it is not as though the word of God has failed. </a:t>
            </a:r>
            <a:r>
              <a:rPr lang="en-US" b="1" dirty="0"/>
              <a:t>For they are not all Israel who are descended from Israel;</a:t>
            </a:r>
          </a:p>
          <a:p>
            <a:endParaRPr lang="en-US" dirty="0"/>
          </a:p>
          <a:p>
            <a:r>
              <a:rPr lang="en-US" dirty="0"/>
              <a:t>Revelation 2:9 - ‘I know your tribulation and your poverty (but you are rich), and the blasphemy by those who say they are Jews and are not, but are </a:t>
            </a:r>
            <a:r>
              <a:rPr lang="en-US" b="1" dirty="0"/>
              <a:t>a synagogue of Satan</a:t>
            </a:r>
            <a:r>
              <a:rPr lang="en-US" dirty="0"/>
              <a:t>.</a:t>
            </a:r>
          </a:p>
          <a:p>
            <a:endParaRPr lang="en-US" dirty="0"/>
          </a:p>
          <a:p>
            <a:r>
              <a:rPr lang="en-US" dirty="0"/>
              <a:t>Revelation 3:9 - ‘Behold, I will cause those of </a:t>
            </a:r>
            <a:r>
              <a:rPr lang="en-US" b="1" dirty="0"/>
              <a:t>the synagogue of Satan</a:t>
            </a:r>
            <a:r>
              <a:rPr lang="en-US" dirty="0"/>
              <a:t>, who say that they are Jews and are not, but lie—I will make them come and bow down at your feet, and make them know that I have loved you.</a:t>
            </a:r>
          </a:p>
          <a:p>
            <a:endParaRPr lang="en-US" dirty="0"/>
          </a:p>
          <a:p>
            <a:r>
              <a:rPr lang="en-US" b="1" dirty="0"/>
              <a:t>The purpose of the Tribulation is to purge off the unbelievers within Israel. </a:t>
            </a:r>
            <a:r>
              <a:rPr lang="en-US" dirty="0"/>
              <a:t>(</a:t>
            </a:r>
            <a:r>
              <a:rPr lang="en-US" dirty="0" err="1"/>
              <a:t>Eze</a:t>
            </a:r>
            <a:r>
              <a:rPr lang="en-US" dirty="0"/>
              <a:t>. 20:33-34; Zech. 13:8–9)</a:t>
            </a:r>
          </a:p>
          <a:p>
            <a:endParaRPr lang="en-US" dirty="0"/>
          </a:p>
          <a:p>
            <a:r>
              <a:rPr lang="en-US" dirty="0"/>
              <a:t>Zechariah 13:8–9 – </a:t>
            </a:r>
            <a:r>
              <a:rPr lang="en-US" baseline="30000" dirty="0"/>
              <a:t>8 </a:t>
            </a:r>
            <a:r>
              <a:rPr lang="en-US" dirty="0"/>
              <a:t>“It will come about in all the land,” Declares the </a:t>
            </a:r>
            <a:r>
              <a:rPr lang="en-US" cap="small" dirty="0"/>
              <a:t>Lord</a:t>
            </a:r>
            <a:r>
              <a:rPr lang="en-US" dirty="0"/>
              <a:t>, “That two parts in it will be cut off and perish; But the third will be left in it.  </a:t>
            </a:r>
            <a:r>
              <a:rPr lang="en-US" baseline="30000" dirty="0"/>
              <a:t>9 </a:t>
            </a:r>
            <a:r>
              <a:rPr lang="en-US" dirty="0"/>
              <a:t>“And I will bring the third part through the fire, Refine them as silver is refined, And test them as gold is tested. They will call on My name, And I will answer them; I will say, ‘They are My people,’ And they will say, ‘The </a:t>
            </a:r>
            <a:r>
              <a:rPr lang="en-US" cap="small" dirty="0"/>
              <a:t>Lord</a:t>
            </a:r>
            <a:r>
              <a:rPr lang="en-US" dirty="0"/>
              <a:t> is my God.’ ” </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12</a:t>
            </a:fld>
            <a:endParaRPr lang="en-US" dirty="0"/>
          </a:p>
        </p:txBody>
      </p:sp>
    </p:spTree>
    <p:extLst>
      <p:ext uri="{BB962C8B-B14F-4D97-AF65-F5344CB8AC3E}">
        <p14:creationId xmlns:p14="http://schemas.microsoft.com/office/powerpoint/2010/main" val="61341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13</a:t>
            </a:fld>
            <a:endParaRPr lang="en-US" dirty="0"/>
          </a:p>
        </p:txBody>
      </p:sp>
    </p:spTree>
    <p:extLst>
      <p:ext uri="{BB962C8B-B14F-4D97-AF65-F5344CB8AC3E}">
        <p14:creationId xmlns:p14="http://schemas.microsoft.com/office/powerpoint/2010/main" val="320450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14</a:t>
            </a:fld>
            <a:endParaRPr lang="en-US" dirty="0"/>
          </a:p>
        </p:txBody>
      </p:sp>
    </p:spTree>
    <p:extLst>
      <p:ext uri="{BB962C8B-B14F-4D97-AF65-F5344CB8AC3E}">
        <p14:creationId xmlns:p14="http://schemas.microsoft.com/office/powerpoint/2010/main" val="259942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18</a:t>
            </a:fld>
            <a:endParaRPr lang="en-US" dirty="0"/>
          </a:p>
        </p:txBody>
      </p:sp>
    </p:spTree>
    <p:extLst>
      <p:ext uri="{BB962C8B-B14F-4D97-AF65-F5344CB8AC3E}">
        <p14:creationId xmlns:p14="http://schemas.microsoft.com/office/powerpoint/2010/main" val="402355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96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4.xm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customXml" Target="../ink/ink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11</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4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4" y="76200"/>
            <a:ext cx="8985614"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built on the foundation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2762250" y="2590800"/>
            <a:ext cx="3619500" cy="2286000"/>
          </a:xfrm>
          <a:prstGeom prst="rect">
            <a:avLst/>
          </a:prstGeom>
        </p:spPr>
      </p:pic>
    </p:spTree>
    <p:extLst>
      <p:ext uri="{BB962C8B-B14F-4D97-AF65-F5344CB8AC3E}">
        <p14:creationId xmlns:p14="http://schemas.microsoft.com/office/powerpoint/2010/main" val="412033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688646774"/>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a:t>
                      </a:r>
                      <a:r>
                        <a:rPr lang="en-US" sz="2600" b="1" u="none" kern="1200" baseline="30000" dirty="0">
                          <a:solidFill>
                            <a:srgbClr val="0000CC"/>
                          </a:solidFill>
                          <a:latin typeface="Calibri" panose="020F0502020204030204" pitchFamily="34" charset="0"/>
                          <a:ea typeface="+mn-ea"/>
                          <a:cs typeface="+mn-cs"/>
                        </a:rPr>
                        <a:t>st</a:t>
                      </a:r>
                      <a:r>
                        <a:rPr lang="en-US" sz="2600" b="1" u="none"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Earthly (Ezek. 20:33-44)</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solidFill>
                      <a:schemeClr val="tx1">
                        <a:lumMod val="85000"/>
                      </a:schemeClr>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Physical birth</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solidFill>
                      <a:srgbClr val="FFFFCC"/>
                    </a:solidFill>
                  </a:tcPr>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65207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502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Law</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solidFill>
                      <a:srgbClr val="FFFFCC"/>
                    </a:solidFill>
                  </a:tcPr>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1860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79193" y="76200"/>
            <a:ext cx="898561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Psalm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declares His words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Jacob</a:t>
            </a:r>
            <a:r>
              <a:rPr lang="en-US" sz="3600" dirty="0">
                <a:effectLst>
                  <a:outerShdw blurRad="38100" dist="38100" dir="2700000" algn="tl">
                    <a:srgbClr val="000000">
                      <a:alpha val="43137"/>
                    </a:srgbClr>
                  </a:outerShdw>
                </a:effectLst>
                <a:latin typeface="Calibri" panose="020F0502020204030204" pitchFamily="34" charset="0"/>
              </a:rPr>
              <a:t>, His statutes and His ordinances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Israel</a:t>
            </a: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He has not dealt thus with any nation; And as for His ordinances, they have not known them. Praise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429000"/>
            <a:ext cx="2047875" cy="13716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28600" y="228600"/>
            <a:ext cx="8686800" cy="1219200"/>
          </a:xfrm>
        </p:spPr>
        <p:txBody>
          <a:bodyPr/>
          <a:lstStyle/>
          <a:p>
            <a:pPr algn="ctr"/>
            <a:r>
              <a:rPr lang="en-US" sz="3600" dirty="0">
                <a:effectLst>
                  <a:outerShdw blurRad="38100" dist="38100" dir="2700000" algn="tl">
                    <a:srgbClr val="000000">
                      <a:alpha val="43137"/>
                    </a:srgbClr>
                  </a:outerShdw>
                </a:effectLst>
              </a:rPr>
              <a:t>Six Parts of the Suzerain-Vassal Treaty in Deuteronomy</a:t>
            </a:r>
          </a:p>
        </p:txBody>
      </p:sp>
      <p:sp>
        <p:nvSpPr>
          <p:cNvPr id="36867" name="Rectangle 3"/>
          <p:cNvSpPr>
            <a:spLocks noGrp="1" noChangeArrowheads="1"/>
          </p:cNvSpPr>
          <p:nvPr>
            <p:ph type="body" idx="4294967295"/>
          </p:nvPr>
        </p:nvSpPr>
        <p:spPr>
          <a:xfrm>
            <a:off x="228600" y="1447800"/>
            <a:ext cx="6934200" cy="4952999"/>
          </a:xfrm>
          <a:noFill/>
        </p:spPr>
        <p:txBody>
          <a:bodyPr/>
          <a:lstStyle/>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Preamble (1:1-5)</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Calibri" panose="020F0502020204030204" pitchFamily="34" charset="0"/>
              </a:rPr>
              <a:t>–4:40)</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Calibri" panose="020F0502020204030204" pitchFamily="34" charset="0"/>
              </a:rPr>
              <a:t>–26)</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Storage and reading instructions (27:2-3; 31:9, 24, 26)</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Witnesses (32:1)</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Blessings and curses (28)</a:t>
            </a:r>
            <a:endParaRPr lang="en-US" sz="28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72200" y="1981200"/>
            <a:ext cx="2535238" cy="2605176"/>
          </a:xfrm>
          <a:prstGeom prst="rect">
            <a:avLst/>
          </a:prstGeom>
          <a:noFill/>
          <a:ln w="9525">
            <a:noFill/>
            <a:miter lim="800000"/>
            <a:headEnd/>
            <a:tailEnd/>
          </a:ln>
        </p:spPr>
      </p:pic>
    </p:spTree>
    <p:extLst>
      <p:ext uri="{BB962C8B-B14F-4D97-AF65-F5344CB8AC3E}">
        <p14:creationId xmlns:p14="http://schemas.microsoft.com/office/powerpoint/2010/main" val="96937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28600" y="228600"/>
            <a:ext cx="8686800" cy="1219200"/>
          </a:xfrm>
        </p:spPr>
        <p:txBody>
          <a:bodyPr/>
          <a:lstStyle/>
          <a:p>
            <a:pPr algn="ctr"/>
            <a:r>
              <a:rPr lang="en-US" sz="3600" dirty="0">
                <a:effectLst>
                  <a:outerShdw blurRad="38100" dist="38100" dir="2700000" algn="tl">
                    <a:srgbClr val="000000">
                      <a:alpha val="43137"/>
                    </a:srgbClr>
                  </a:outerShdw>
                </a:effectLst>
              </a:rPr>
              <a:t>Six Parts of the Suzerain-Vassal Treaty in Deuteronomy</a:t>
            </a:r>
          </a:p>
        </p:txBody>
      </p:sp>
      <p:sp>
        <p:nvSpPr>
          <p:cNvPr id="36867" name="Rectangle 3"/>
          <p:cNvSpPr>
            <a:spLocks noGrp="1" noChangeArrowheads="1"/>
          </p:cNvSpPr>
          <p:nvPr>
            <p:ph type="body" idx="4294967295"/>
          </p:nvPr>
        </p:nvSpPr>
        <p:spPr>
          <a:xfrm>
            <a:off x="228600" y="1447800"/>
            <a:ext cx="6934200" cy="4952999"/>
          </a:xfrm>
          <a:noFill/>
        </p:spPr>
        <p:txBody>
          <a:bodyPr/>
          <a:lstStyle/>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Preamble (1:1-5)</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Calibri" panose="020F0502020204030204" pitchFamily="34" charset="0"/>
              </a:rPr>
              <a:t>–4:40)</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Calibri" panose="020F0502020204030204" pitchFamily="34" charset="0"/>
              </a:rPr>
              <a:t>–26)</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Storage and reading instructions (27:2-3; 31:9, 24, 26)</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Witnesses (32:1)</a:t>
            </a:r>
          </a:p>
          <a:p>
            <a:pPr marL="514350" indent="-514350">
              <a:spcBef>
                <a:spcPts val="0"/>
              </a:spcBef>
              <a:spcAft>
                <a:spcPts val="2400"/>
              </a:spcAft>
              <a:buSzPct val="100000"/>
              <a:buFont typeface="+mj-lt"/>
              <a:buAutoNum type="arabicPeriod"/>
            </a:pPr>
            <a:r>
              <a:rPr lang="en-US" b="1" i="1" u="sng" dirty="0">
                <a:solidFill>
                  <a:srgbClr val="FFFFCC"/>
                </a:solidFill>
                <a:effectLst>
                  <a:outerShdw blurRad="38100" dist="38100" dir="2700000" algn="tl">
                    <a:srgbClr val="000000">
                      <a:alpha val="43137"/>
                    </a:srgbClr>
                  </a:outerShdw>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72200" y="1981200"/>
            <a:ext cx="2535238" cy="2605176"/>
          </a:xfrm>
          <a:prstGeom prst="rect">
            <a:avLst/>
          </a:prstGeom>
          <a:noFill/>
          <a:ln w="9525">
            <a:noFill/>
            <a:miter lim="800000"/>
            <a:headEnd/>
            <a:tailEnd/>
          </a:ln>
        </p:spPr>
      </p:pic>
    </p:spTree>
    <p:extLst>
      <p:ext uri="{BB962C8B-B14F-4D97-AF65-F5344CB8AC3E}">
        <p14:creationId xmlns:p14="http://schemas.microsoft.com/office/powerpoint/2010/main" val="389307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Selective, temporary, subsequent</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solidFill>
                      <a:srgbClr val="FFFFCC"/>
                    </a:solidFill>
                  </a:tcPr>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94640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29035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Subsequent to salvation (</a:t>
                      </a:r>
                      <a:r>
                        <a:rPr lang="en-US" sz="2400" b="1" u="sng" kern="1200" dirty="0" err="1">
                          <a:solidFill>
                            <a:srgbClr val="0000CC"/>
                          </a:solidFill>
                          <a:latin typeface="Calibri" panose="020F0502020204030204" pitchFamily="34" charset="0"/>
                          <a:ea typeface="+mn-ea"/>
                          <a:cs typeface="+mn-cs"/>
                        </a:rPr>
                        <a:t>Exod</a:t>
                      </a:r>
                      <a:r>
                        <a:rPr lang="en-US" sz="2400" b="1" u="sng" kern="1200" dirty="0">
                          <a:solidFill>
                            <a:srgbClr val="0000CC"/>
                          </a:solidFill>
                          <a:latin typeface="Calibri" panose="020F0502020204030204" pitchFamily="34" charset="0"/>
                          <a:ea typeface="+mn-ea"/>
                          <a:cs typeface="+mn-cs"/>
                        </a:rPr>
                        <a:t> 31:3)</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solidFill>
                      <a:srgbClr val="FFFFCC"/>
                    </a:solidFill>
                  </a:tcPr>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44445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BD2D48-7C37-4C25-A844-CD7CE3271C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342900" y="76200"/>
            <a:ext cx="84582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8:9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“However, you are not in the flesh but in the Spirit, if indeed the Spirit of God dwells in you.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does not have the Spirit of Christ, he does not belong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2F2B16A9-BB56-4DC3-84B8-A234E2B56C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64810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rgbClr val="FFFFCC"/>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315247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74907-E1BB-4DC2-9DDB-CC898C5FA7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14:16-17</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Him because He abides with you and will be in you.”</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6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Selective indwelling (Joel 2:28)</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solidFill>
                      <a:srgbClr val="FFFFCC"/>
                    </a:solidFill>
                  </a:tcPr>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3113047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81B2E-8425-4A1F-9B0A-DBC59BFD4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495300" y="76200"/>
            <a:ext cx="81534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p>
        </p:txBody>
      </p:sp>
      <p:pic>
        <p:nvPicPr>
          <p:cNvPr id="4" name="Picture 3">
            <a:extLst>
              <a:ext uri="{FF2B5EF4-FFF2-40B4-BE49-F238E27FC236}">
                <a16:creationId xmlns:a16="http://schemas.microsoft.com/office/drawing/2014/main" id="{73176F87-03FD-415C-B473-13FF3DCD08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07824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82A942-A906-42C0-B6EF-0BCD45E806D5}"/>
              </a:ext>
            </a:extLst>
          </p:cNvPr>
          <p:cNvSpPr>
            <a:spLocks noGrp="1" noChangeArrowheads="1"/>
          </p:cNvSpPr>
          <p:nvPr>
            <p:ph type="title"/>
          </p:nvPr>
        </p:nvSpPr>
        <p:spPr>
          <a:xfrm>
            <a:off x="0" y="228600"/>
            <a:ext cx="9144000" cy="685800"/>
          </a:xfrm>
        </p:spPr>
        <p:txBody>
          <a:bodyPr/>
          <a:lstStyle/>
          <a:p>
            <a:pPr algn="ctr" eaLnBrk="1" hangingPunct="1"/>
            <a:r>
              <a:rPr lang="en-US" altLang="en-US" sz="3600" dirty="0"/>
              <a:t>Work of the Spirit in the OT &amp; Gospels</a:t>
            </a:r>
          </a:p>
        </p:txBody>
      </p:sp>
      <p:sp>
        <p:nvSpPr>
          <p:cNvPr id="31747" name="Rectangle 3">
            <a:extLst>
              <a:ext uri="{FF2B5EF4-FFF2-40B4-BE49-F238E27FC236}">
                <a16:creationId xmlns:a16="http://schemas.microsoft.com/office/drawing/2014/main" id="{1A8ECEA5-1A9D-40E0-90E3-B465B5E203A5}"/>
              </a:ext>
            </a:extLst>
          </p:cNvPr>
          <p:cNvSpPr>
            <a:spLocks noGrp="1" noChangeArrowheads="1"/>
          </p:cNvSpPr>
          <p:nvPr>
            <p:ph type="body" idx="1"/>
          </p:nvPr>
        </p:nvSpPr>
        <p:spPr>
          <a:xfrm>
            <a:off x="457200" y="1143001"/>
            <a:ext cx="8229600" cy="3733800"/>
          </a:xfrm>
        </p:spPr>
        <p:txBody>
          <a:bodyPr/>
          <a:lstStyle/>
          <a:p>
            <a:pPr marL="461963" indent="-461963" eaLnBrk="1" hangingPunct="1">
              <a:spcBef>
                <a:spcPts val="0"/>
              </a:spcBef>
              <a:spcAft>
                <a:spcPts val="2400"/>
              </a:spcAft>
              <a:defRPr/>
            </a:pPr>
            <a:r>
              <a:rPr lang="en-US" dirty="0"/>
              <a:t>Pattern of Holy Spirit’s present work is </a:t>
            </a:r>
            <a:r>
              <a:rPr lang="en-US" b="1" u="sng" dirty="0">
                <a:solidFill>
                  <a:srgbClr val="FFFFCC"/>
                </a:solidFill>
              </a:rPr>
              <a:t>not</a:t>
            </a:r>
            <a:r>
              <a:rPr lang="en-US" dirty="0"/>
              <a:t> found in the OT or Gospels</a:t>
            </a:r>
          </a:p>
          <a:p>
            <a:pPr marL="914400" lvl="1" indent="-457200" eaLnBrk="1" hangingPunct="1">
              <a:spcBef>
                <a:spcPts val="0"/>
              </a:spcBef>
              <a:spcAft>
                <a:spcPts val="2400"/>
              </a:spcAft>
              <a:defRPr/>
            </a:pPr>
            <a:r>
              <a:rPr lang="en-US" dirty="0"/>
              <a:t>John 7:37-39</a:t>
            </a:r>
          </a:p>
          <a:p>
            <a:pPr marL="914400" lvl="1" indent="-457200" eaLnBrk="1" hangingPunct="1">
              <a:spcBef>
                <a:spcPts val="0"/>
              </a:spcBef>
              <a:spcAft>
                <a:spcPts val="2400"/>
              </a:spcAft>
              <a:defRPr/>
            </a:pPr>
            <a:r>
              <a:rPr lang="en-US" dirty="0"/>
              <a:t>John 14:16-17</a:t>
            </a:r>
          </a:p>
          <a:p>
            <a:pPr marL="914400" lvl="1" indent="-457200" eaLnBrk="1" hangingPunct="1">
              <a:spcBef>
                <a:spcPts val="0"/>
              </a:spcBef>
              <a:spcAft>
                <a:spcPts val="2400"/>
              </a:spcAft>
              <a:defRPr/>
            </a:pPr>
            <a:r>
              <a:rPr lang="en-US" dirty="0"/>
              <a:t>Acts 1:5</a:t>
            </a:r>
          </a:p>
        </p:txBody>
      </p:sp>
      <p:pic>
        <p:nvPicPr>
          <p:cNvPr id="4" name="Picture 3">
            <a:extLst>
              <a:ext uri="{FF2B5EF4-FFF2-40B4-BE49-F238E27FC236}">
                <a16:creationId xmlns:a16="http://schemas.microsoft.com/office/drawing/2014/main" id="{8C66720D-F843-4C26-8B88-9515E3C7B5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0075" y="2743200"/>
            <a:ext cx="4416725" cy="36576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0330DE3-F537-45A8-8343-7E43F01A4623}"/>
                  </a:ext>
                </a:extLst>
              </p14:cNvPr>
              <p14:cNvContentPartPr/>
              <p14:nvPr/>
            </p14:nvContentPartPr>
            <p14:xfrm>
              <a:off x="9723387" y="2144188"/>
              <a:ext cx="45180" cy="38880"/>
            </p14:xfrm>
          </p:contentPart>
        </mc:Choice>
        <mc:Fallback xmlns="">
          <p:pic>
            <p:nvPicPr>
              <p:cNvPr id="2" name="Ink 1">
                <a:extLst>
                  <a:ext uri="{FF2B5EF4-FFF2-40B4-BE49-F238E27FC236}">
                    <a16:creationId xmlns:a16="http://schemas.microsoft.com/office/drawing/2014/main" id="{60330DE3-F537-45A8-8343-7E43F01A4623}"/>
                  </a:ext>
                </a:extLst>
              </p:cNvPr>
              <p:cNvPicPr/>
              <p:nvPr/>
            </p:nvPicPr>
            <p:blipFill>
              <a:blip r:embed="rId4"/>
              <a:stretch>
                <a:fillRect/>
              </a:stretch>
            </p:blipFill>
            <p:spPr>
              <a:xfrm>
                <a:off x="9719118" y="2139868"/>
                <a:ext cx="53718"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9E1BDD3-DA0B-4C18-BD48-A3F51E87ABA1}"/>
                  </a:ext>
                </a:extLst>
              </p14:cNvPr>
              <p14:cNvContentPartPr/>
              <p14:nvPr/>
            </p14:nvContentPartPr>
            <p14:xfrm>
              <a:off x="9807087" y="3947248"/>
              <a:ext cx="32400" cy="13140"/>
            </p14:xfrm>
          </p:contentPart>
        </mc:Choice>
        <mc:Fallback xmlns="">
          <p:pic>
            <p:nvPicPr>
              <p:cNvPr id="3" name="Ink 2">
                <a:extLst>
                  <a:ext uri="{FF2B5EF4-FFF2-40B4-BE49-F238E27FC236}">
                    <a16:creationId xmlns:a16="http://schemas.microsoft.com/office/drawing/2014/main" id="{09E1BDD3-DA0B-4C18-BD48-A3F51E87ABA1}"/>
                  </a:ext>
                </a:extLst>
              </p:cNvPr>
              <p:cNvPicPr/>
              <p:nvPr/>
            </p:nvPicPr>
            <p:blipFill>
              <a:blip r:embed="rId6"/>
              <a:stretch>
                <a:fillRect/>
              </a:stretch>
            </p:blipFill>
            <p:spPr>
              <a:xfrm>
                <a:off x="9802767" y="3942986"/>
                <a:ext cx="41040" cy="21663"/>
              </a:xfrm>
              <a:prstGeom prst="rect">
                <a:avLst/>
              </a:prstGeom>
            </p:spPr>
          </p:pic>
        </mc:Fallback>
      </mc:AlternateContent>
    </p:spTree>
    <p:extLst>
      <p:ext uri="{BB962C8B-B14F-4D97-AF65-F5344CB8AC3E}">
        <p14:creationId xmlns:p14="http://schemas.microsoft.com/office/powerpoint/2010/main" val="2905678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B7C88-5333-4056-B44C-3E0ACCF7B9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7:37-39</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on the last day, the great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feast, Jesus stood and cried out, saying, ‘If anyone is thirsty, let him come to Me and drink.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believes in Me, as the Scripture said, ‘From his innermost being will flow rivers of living water.’’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this He spoke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whom those who believed in Him were to receive; for the Spirit was not yet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Jesus was not yet glorified.”</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366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F76FE3-FB9B-4063-81E7-1CDDEF4619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14:16-17</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 of truth, whom the world cannot receive, because it does not see Him or know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know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He abides with you and will be in you.”</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56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37A58A-CA37-41C5-BC63-799CB848B4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Acts 1:5</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John baptized with water,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be baptized with the Holy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many days from now.”</a:t>
            </a:r>
          </a:p>
        </p:txBody>
      </p:sp>
      <p:pic>
        <p:nvPicPr>
          <p:cNvPr id="3" name="Picture 2">
            <a:extLst>
              <a:ext uri="{FF2B5EF4-FFF2-40B4-BE49-F238E27FC236}">
                <a16:creationId xmlns:a16="http://schemas.microsoft.com/office/drawing/2014/main" id="{705AB487-03A0-4C21-A184-E2297FA3A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000" y="2514600"/>
            <a:ext cx="4064000" cy="2286000"/>
          </a:xfrm>
          <a:prstGeom prst="rect">
            <a:avLst/>
          </a:prstGeom>
        </p:spPr>
      </p:pic>
    </p:spTree>
    <p:extLst>
      <p:ext uri="{BB962C8B-B14F-4D97-AF65-F5344CB8AC3E}">
        <p14:creationId xmlns:p14="http://schemas.microsoft.com/office/powerpoint/2010/main" val="276127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Origin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0697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Olivet Discourse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solidFill>
                      <a:srgbClr val="FFFFCC"/>
                    </a:solidFill>
                  </a:tcPr>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612722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2">
            <a:extLst>
              <a:ext uri="{FF2B5EF4-FFF2-40B4-BE49-F238E27FC236}">
                <a16:creationId xmlns:a16="http://schemas.microsoft.com/office/drawing/2014/main" id="{0AE77F8C-54AC-481A-9CBA-BDA4DB06B6CB}"/>
              </a:ext>
            </a:extLst>
          </p:cNvPr>
          <p:cNvGraphicFramePr>
            <a:graphicFrameLocks noGrp="1"/>
          </p:cNvGraphicFramePr>
          <p:nvPr>
            <p:ph type="tbl" idx="1"/>
            <p:extLst/>
          </p:nvPr>
        </p:nvGraphicFramePr>
        <p:xfrm>
          <a:off x="152400" y="152400"/>
          <a:ext cx="8839200" cy="6065528"/>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807051881"/>
                    </a:ext>
                  </a:extLst>
                </a:gridCol>
                <a:gridCol w="28194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Discourse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kern="1200" cap="none" normalizeH="0" baseline="0" dirty="0">
                        <a:ln>
                          <a:noFill/>
                        </a:ln>
                        <a:solidFill>
                          <a:schemeClr val="bg2"/>
                        </a:solidFill>
                        <a:effectLst/>
                        <a:latin typeface="Calibri" panose="020F0502020204030204" pitchFamily="34" charset="0"/>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OLIVET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145959785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Matt 24─25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John 13─17</a:t>
                      </a:r>
                    </a:p>
                  </a:txBody>
                  <a:tcPr horzOverflow="overflow"/>
                </a:tc>
                <a:extLst>
                  <a:ext uri="{0D108BD9-81ED-4DB2-BD59-A6C34878D82A}">
                    <a16:rowId xmlns:a16="http://schemas.microsoft.com/office/drawing/2014/main" val="328390279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LOCATION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Mount of Olives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2724819873"/>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PASSION WEEK</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Third day</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Sixth day</a:t>
                      </a:r>
                    </a:p>
                  </a:txBody>
                  <a:tcPr horzOverflow="overflow"/>
                </a:tc>
                <a:extLst>
                  <a:ext uri="{0D108BD9-81ED-4DB2-BD59-A6C34878D82A}">
                    <a16:rowId xmlns:a16="http://schemas.microsoft.com/office/drawing/2014/main" val="169956581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GENERAL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Farewell: Israel</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Hello: Church</a:t>
                      </a:r>
                    </a:p>
                  </a:txBody>
                  <a:tcPr horzOverflow="overflow"/>
                </a:tc>
                <a:extLst>
                  <a:ext uri="{0D108BD9-81ED-4DB2-BD59-A6C34878D82A}">
                    <a16:rowId xmlns:a16="http://schemas.microsoft.com/office/drawing/2014/main" val="3113903662"/>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SPECIFIC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Israel’s future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Divine provisions</a:t>
                      </a:r>
                    </a:p>
                  </a:txBody>
                  <a:tcPr horzOverflow="overflow"/>
                </a:tc>
                <a:extLst>
                  <a:ext uri="{0D108BD9-81ED-4DB2-BD59-A6C34878D82A}">
                    <a16:rowId xmlns:a16="http://schemas.microsoft.com/office/drawing/2014/main" val="108508186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PROMPTING</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Temple's destruction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Christ's imminent departure</a:t>
                      </a:r>
                    </a:p>
                  </a:txBody>
                  <a:tcPr horzOverflow="overflow"/>
                </a:tc>
                <a:extLst>
                  <a:ext uri="{0D108BD9-81ED-4DB2-BD59-A6C34878D82A}">
                    <a16:rowId xmlns:a16="http://schemas.microsoft.com/office/drawing/2014/main" val="1929449418"/>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EXPLANATIONS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Written OT</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Unwritten NT</a:t>
                      </a:r>
                    </a:p>
                  </a:txBody>
                  <a:tcPr horzOverflow="overflow"/>
                </a:tc>
                <a:extLst>
                  <a:ext uri="{0D108BD9-81ED-4DB2-BD59-A6C34878D82A}">
                    <a16:rowId xmlns:a16="http://schemas.microsoft.com/office/drawing/2014/main" val="3070623534"/>
                  </a:ext>
                </a:extLst>
              </a:tr>
            </a:tbl>
          </a:graphicData>
        </a:graphic>
      </p:graphicFrame>
    </p:spTree>
    <p:extLst>
      <p:ext uri="{BB962C8B-B14F-4D97-AF65-F5344CB8AC3E}">
        <p14:creationId xmlns:p14="http://schemas.microsoft.com/office/powerpoint/2010/main" val="2018405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First Born Son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solidFill>
                      <a:srgbClr val="FFFFCC"/>
                    </a:solidFill>
                  </a:tcPr>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897522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76200"/>
            <a:ext cx="8985614" cy="20928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4:22</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you shall say to Pharaoh, ‘Thus says the </a:t>
            </a:r>
            <a:r>
              <a:rPr lang="en-US" sz="4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is My son, My firstborn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descr="A group of people in a room&#10;&#10;Description generated with very high confidence">
            <a:extLst>
              <a:ext uri="{FF2B5EF4-FFF2-40B4-BE49-F238E27FC236}">
                <a16:creationId xmlns:a16="http://schemas.microsoft.com/office/drawing/2014/main" id="{9D2912AE-B02D-4753-B05A-83FF36DD64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1680" y="2209800"/>
            <a:ext cx="5120640" cy="2560320"/>
          </a:xfrm>
          <a:prstGeom prst="rect">
            <a:avLst/>
          </a:prstGeom>
        </p:spPr>
      </p:pic>
    </p:spTree>
    <p:extLst>
      <p:ext uri="{BB962C8B-B14F-4D97-AF65-F5344CB8AC3E}">
        <p14:creationId xmlns:p14="http://schemas.microsoft.com/office/powerpoint/2010/main" val="2967080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Yes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solidFill>
                      <a:srgbClr val="FFFFCC"/>
                    </a:solidFill>
                  </a:tcPr>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1946626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76200"/>
            <a:ext cx="8985614"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BC4F52-CDCC-495A-81E8-AADE03C2B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4861" y="2743200"/>
            <a:ext cx="2374279" cy="2011680"/>
          </a:xfrm>
          <a:prstGeom prst="rect">
            <a:avLst/>
          </a:prstGeom>
        </p:spPr>
      </p:pic>
    </p:spTree>
    <p:extLst>
      <p:ext uri="{BB962C8B-B14F-4D97-AF65-F5344CB8AC3E}">
        <p14:creationId xmlns:p14="http://schemas.microsoft.com/office/powerpoint/2010/main" val="2028874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92509-78E0-4322-A9BF-CE932EBE2F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95520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4A73F-1A78-4D72-8321-5F3158DAD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66700" y="76200"/>
            <a:ext cx="8610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A44DD9F-8F37-4573-A448-5170942E4F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861599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DDB87-956A-4124-8950-0B2A6C628F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hidden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now been manifested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412803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026915258"/>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77E7B0-4F23-4988-B72F-E83EBC68E3F2}"/>
                  </a:ext>
                </a:extLst>
              </p14:cNvPr>
              <p14:cNvContentPartPr/>
              <p14:nvPr/>
            </p14:nvContentPartPr>
            <p14:xfrm>
              <a:off x="3231538" y="3350766"/>
              <a:ext cx="11520" cy="5940"/>
            </p14:xfrm>
          </p:contentPart>
        </mc:Choice>
        <mc:Fallback xmlns="">
          <p:pic>
            <p:nvPicPr>
              <p:cNvPr id="2" name="Ink 1">
                <a:extLst>
                  <a:ext uri="{FF2B5EF4-FFF2-40B4-BE49-F238E27FC236}">
                    <a16:creationId xmlns:a16="http://schemas.microsoft.com/office/drawing/2014/main" id="{2477E7B0-4F23-4988-B72F-E83EBC68E3F2}"/>
                  </a:ext>
                </a:extLst>
              </p:cNvPr>
              <p:cNvPicPr/>
              <p:nvPr/>
            </p:nvPicPr>
            <p:blipFill>
              <a:blip r:embed="rId3"/>
              <a:stretch>
                <a:fillRect/>
              </a:stretch>
            </p:blipFill>
            <p:spPr>
              <a:xfrm>
                <a:off x="3227349" y="3346573"/>
                <a:ext cx="19898" cy="14326"/>
              </a:xfrm>
              <a:prstGeom prst="rect">
                <a:avLst/>
              </a:prstGeom>
            </p:spPr>
          </p:pic>
        </mc:Fallback>
      </mc:AlternateContent>
    </p:spTree>
    <p:extLst>
      <p:ext uri="{BB962C8B-B14F-4D97-AF65-F5344CB8AC3E}">
        <p14:creationId xmlns:p14="http://schemas.microsoft.com/office/powerpoint/2010/main" val="3219297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Come &amp; See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solidFill>
                      <a:srgbClr val="FFFFCC"/>
                    </a:solidFill>
                  </a:tcPr>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1971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3" y="76200"/>
            <a:ext cx="8791575" cy="2446824"/>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2459591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2754600"/>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have called You in righteousness, I will also hold You by the hand and watch over You, And I will appoint You as a covenant to the people,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 light to the 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 name="Picture 5" descr="A picture containing transport, aircraft, balloon, accessory&#10;&#10;Description generated with high confidence">
            <a:extLst>
              <a:ext uri="{FF2B5EF4-FFF2-40B4-BE49-F238E27FC236}">
                <a16:creationId xmlns:a16="http://schemas.microsoft.com/office/drawing/2014/main" id="{8339D3DC-5D69-4EE6-98A9-C33FBD44EE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943123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247043"/>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49:6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says, “It is too small a thing that You should be My Servant To raise up the tribes of Jacob and to restore the preserved ones of Israel; I will also make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 light of the nations So that My salvation may reach to the end of the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7628" y="3200400"/>
            <a:ext cx="1748745" cy="1752600"/>
          </a:xfrm>
          <a:prstGeom prst="rect">
            <a:avLst/>
          </a:prstGeom>
        </p:spPr>
      </p:pic>
    </p:spTree>
    <p:extLst>
      <p:ext uri="{BB962C8B-B14F-4D97-AF65-F5344CB8AC3E}">
        <p14:creationId xmlns:p14="http://schemas.microsoft.com/office/powerpoint/2010/main" val="355184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A4EF0-1649-4A29-888D-5F8BDC7239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5" name="Subtitle 3"/>
          <p:cNvSpPr txBox="1">
            <a:spLocks/>
          </p:cNvSpPr>
          <p:nvPr/>
        </p:nvSpPr>
        <p:spPr bwMode="auto">
          <a:xfrm>
            <a:off x="76200" y="76201"/>
            <a:ext cx="8991600" cy="4724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Clr>
                <a:srgbClr val="00FFFF"/>
              </a:buClr>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Isaiah 2:1-4</a:t>
            </a:r>
          </a:p>
          <a:p>
            <a:pPr marL="0" indent="0" algn="just">
              <a:buClr>
                <a:srgbClr val="00FFFF"/>
              </a:buClr>
              <a:buNone/>
              <a:defRPr/>
            </a:pPr>
            <a:r>
              <a:rPr lang="en-US" kern="0" dirty="0">
                <a:solidFill>
                  <a:srgbClr val="FFFFFF"/>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word which Isaiah the son of </a:t>
            </a:r>
            <a:r>
              <a:rPr lang="en-US" dirty="0" err="1">
                <a:effectLst>
                  <a:outerShdw blurRad="38100" dist="38100" dir="2700000" algn="tl">
                    <a:srgbClr val="000000">
                      <a:alpha val="43137"/>
                    </a:srgbClr>
                  </a:outerShdw>
                </a:effectLst>
              </a:rPr>
              <a:t>Amoz</a:t>
            </a:r>
            <a:r>
              <a:rPr lang="en-US" dirty="0">
                <a:effectLst>
                  <a:outerShdw blurRad="38100" dist="38100" dir="2700000" algn="tl">
                    <a:srgbClr val="000000">
                      <a:alpha val="43137"/>
                    </a:srgbClr>
                  </a:outerShdw>
                </a:effectLst>
              </a:rPr>
              <a:t> saw concerning Judah and Jerusalem.</a:t>
            </a:r>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Now it will come about that In the last days The mountain of the house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Will be established as the chief of the mountains, And will be raised </a:t>
            </a:r>
            <a:r>
              <a:rPr lang="en-US" b="1" u="sng" dirty="0">
                <a:solidFill>
                  <a:srgbClr val="FFFFCC"/>
                </a:solidFill>
                <a:effectLst>
                  <a:outerShdw blurRad="38100" dist="38100" dir="2700000" algn="tl">
                    <a:srgbClr val="000000">
                      <a:alpha val="43137"/>
                    </a:srgbClr>
                  </a:outerShdw>
                </a:effectLst>
              </a:rPr>
              <a:t>above</a:t>
            </a:r>
            <a:r>
              <a:rPr lang="en-US" dirty="0">
                <a:effectLst>
                  <a:outerShdw blurRad="38100" dist="38100" dir="2700000" algn="tl">
                    <a:srgbClr val="000000">
                      <a:alpha val="43137"/>
                    </a:srgbClr>
                  </a:outerShdw>
                </a:effectLst>
              </a:rPr>
              <a:t> the hills; And </a:t>
            </a:r>
            <a:r>
              <a:rPr lang="en-US" b="1" u="sng" dirty="0">
                <a:solidFill>
                  <a:srgbClr val="FFFFCC"/>
                </a:solidFill>
                <a:effectLst>
                  <a:outerShdw blurRad="38100" dist="38100" dir="2700000" algn="tl">
                    <a:srgbClr val="000000">
                      <a:alpha val="43137"/>
                    </a:srgbClr>
                  </a:outerShdw>
                </a:effectLst>
              </a:rPr>
              <a:t>all the nations will stream to it</a:t>
            </a: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And many peoples will come and say, “Come, let us go up to the mountain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To the house of the…</a:t>
            </a:r>
            <a:endParaRPr lang="en-US" kern="0" dirty="0">
              <a:solidFill>
                <a:srgbClr val="FFFFFF"/>
              </a:solidFill>
              <a:effectLst>
                <a:outerShdw blurRad="38100" dist="38100" dir="2700000" algn="tl">
                  <a:srgbClr val="000000">
                    <a:alpha val="43137"/>
                  </a:srgbClr>
                </a:outerShdw>
              </a:effectLst>
            </a:endParaRP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3714197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04A3-1E51-4A0C-B464-51D616C1D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5" name="Subtitle 3"/>
          <p:cNvSpPr txBox="1">
            <a:spLocks/>
          </p:cNvSpPr>
          <p:nvPr/>
        </p:nvSpPr>
        <p:spPr bwMode="auto">
          <a:xfrm>
            <a:off x="139824" y="76201"/>
            <a:ext cx="8864352" cy="4975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Isaiah 2:1-4</a:t>
            </a:r>
          </a:p>
          <a:p>
            <a:pPr marL="0" indent="0" algn="just">
              <a:buClr>
                <a:srgbClr val="00FFFF"/>
              </a:buClr>
              <a:buNone/>
              <a:defRPr/>
            </a:pPr>
            <a:r>
              <a:rPr lang="en-US" sz="3100" dirty="0">
                <a:effectLst>
                  <a:outerShdw blurRad="38100" dist="38100" dir="2700000" algn="tl">
                    <a:srgbClr val="000000">
                      <a:alpha val="43137"/>
                    </a:srgbClr>
                  </a:outerShdw>
                </a:effectLst>
              </a:rPr>
              <a:t>...God of Jacob; That He may teach us concerning His ways And that we may walk in His paths.” For the law will go forth from Zion And the word of the </a:t>
            </a:r>
            <a:r>
              <a:rPr lang="en-US" sz="3100" cap="small" dirty="0">
                <a:effectLst>
                  <a:outerShdw blurRad="38100" dist="38100" dir="2700000" algn="tl">
                    <a:srgbClr val="000000">
                      <a:alpha val="43137"/>
                    </a:srgbClr>
                  </a:outerShdw>
                </a:effectLst>
              </a:rPr>
              <a:t>Lord</a:t>
            </a:r>
            <a:r>
              <a:rPr lang="en-US" sz="3100" dirty="0">
                <a:effectLst>
                  <a:outerShdw blurRad="38100" dist="38100" dir="2700000" algn="tl">
                    <a:srgbClr val="000000">
                      <a:alpha val="43137"/>
                    </a:srgbClr>
                  </a:outerShdw>
                </a:effectLst>
              </a:rPr>
              <a:t> from </a:t>
            </a:r>
            <a:r>
              <a:rPr lang="en-US" sz="3100" b="1" u="sng" dirty="0">
                <a:solidFill>
                  <a:srgbClr val="FFFFCC"/>
                </a:solidFill>
                <a:effectLst>
                  <a:outerShdw blurRad="38100" dist="38100" dir="2700000" algn="tl">
                    <a:srgbClr val="000000">
                      <a:alpha val="43137"/>
                    </a:srgbClr>
                  </a:outerShdw>
                </a:effectLst>
              </a:rPr>
              <a:t>Jerusalem</a:t>
            </a:r>
            <a:r>
              <a:rPr lang="en-US" sz="3100" dirty="0">
                <a:effectLst>
                  <a:outerShdw blurRad="38100" dist="38100" dir="2700000" algn="tl">
                    <a:srgbClr val="000000">
                      <a:alpha val="43137"/>
                    </a:srgbClr>
                  </a:outerShdw>
                </a:effectLst>
              </a:rPr>
              <a:t>.</a:t>
            </a:r>
            <a:r>
              <a:rPr lang="en-US" sz="3100" baseline="30000" dirty="0">
                <a:effectLst>
                  <a:outerShdw blurRad="38100" dist="38100" dir="2700000" algn="tl">
                    <a:srgbClr val="000000">
                      <a:alpha val="43137"/>
                    </a:srgbClr>
                  </a:outerShdw>
                </a:effectLst>
              </a:rPr>
              <a:t>4 </a:t>
            </a:r>
            <a:r>
              <a:rPr lang="en-US" sz="3100" dirty="0">
                <a:effectLst>
                  <a:outerShdw blurRad="38100" dist="38100" dir="2700000" algn="tl">
                    <a:srgbClr val="000000">
                      <a:alpha val="43137"/>
                    </a:srgbClr>
                  </a:outerShdw>
                </a:effectLst>
              </a:rPr>
              <a:t>And He will judge between the nations, And will </a:t>
            </a:r>
            <a:r>
              <a:rPr lang="en-US" sz="3100" b="1" u="sng" dirty="0">
                <a:solidFill>
                  <a:srgbClr val="FFFFCC"/>
                </a:solidFill>
                <a:effectLst>
                  <a:outerShdw blurRad="38100" dist="38100" dir="2700000" algn="tl">
                    <a:srgbClr val="000000">
                      <a:alpha val="43137"/>
                    </a:srgbClr>
                  </a:outerShdw>
                </a:effectLst>
              </a:rPr>
              <a:t>render decisions</a:t>
            </a:r>
            <a:r>
              <a:rPr lang="en-US" sz="3100" dirty="0">
                <a:effectLst>
                  <a:outerShdw blurRad="38100" dist="38100" dir="2700000" algn="tl">
                    <a:srgbClr val="000000">
                      <a:alpha val="43137"/>
                    </a:srgbClr>
                  </a:outerShdw>
                </a:effectLst>
              </a:rPr>
              <a:t> for many peoples; And they will hammer their swords into </a:t>
            </a:r>
            <a:r>
              <a:rPr lang="en-US" sz="3100" b="1" u="sng" dirty="0">
                <a:solidFill>
                  <a:srgbClr val="FFFFCC"/>
                </a:solidFill>
                <a:effectLst>
                  <a:outerShdw blurRad="38100" dist="38100" dir="2700000" algn="tl">
                    <a:srgbClr val="000000">
                      <a:alpha val="43137"/>
                    </a:srgbClr>
                  </a:outerShdw>
                </a:effectLst>
              </a:rPr>
              <a:t>plowshares</a:t>
            </a:r>
            <a:r>
              <a:rPr lang="en-US" sz="3100" dirty="0">
                <a:effectLst>
                  <a:outerShdw blurRad="38100" dist="38100" dir="2700000" algn="tl">
                    <a:srgbClr val="000000">
                      <a:alpha val="43137"/>
                    </a:srgbClr>
                  </a:outerShdw>
                </a:effectLst>
              </a:rPr>
              <a:t> and their spears into pruning hooks. Nation will not lift up sword against nation, And </a:t>
            </a:r>
            <a:r>
              <a:rPr lang="en-US" sz="3100" b="1" u="sng" dirty="0">
                <a:solidFill>
                  <a:srgbClr val="FFFFCC"/>
                </a:solidFill>
                <a:effectLst>
                  <a:outerShdw blurRad="38100" dist="38100" dir="2700000" algn="tl">
                    <a:srgbClr val="000000">
                      <a:alpha val="43137"/>
                    </a:srgbClr>
                  </a:outerShdw>
                </a:effectLst>
              </a:rPr>
              <a:t>never again will they learn war</a:t>
            </a:r>
            <a:r>
              <a:rPr lang="en-US" sz="3100" kern="0" dirty="0">
                <a:solidFill>
                  <a:srgbClr val="FFFFFF"/>
                </a:solidFill>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1461888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8" y="76200"/>
            <a:ext cx="9050152" cy="4462760"/>
          </a:xfrm>
          <a:prstGeom prst="rect">
            <a:avLst/>
          </a:prstGeom>
          <a:noFill/>
          <a:ln w="28575">
            <a:noFill/>
            <a:miter lim="800000"/>
            <a:headEnd/>
            <a:tailEnd/>
          </a:ln>
        </p:spPr>
        <p:txBody>
          <a:bodyPr wrap="square">
            <a:spAutoFit/>
          </a:bodyPr>
          <a:lstStyle/>
          <a:p>
            <a:pPr algn="ctr">
              <a:spcBef>
                <a:spcPct val="20000"/>
              </a:spcBef>
              <a:buClr>
                <a:srgbClr val="00FFFF"/>
              </a:buClr>
              <a:buSzPct val="75000"/>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600"/>
              </a:spcBef>
              <a:spcAft>
                <a:spcPts val="6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700" b="1"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7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be the plague with which the </a:t>
            </a:r>
            <a:r>
              <a:rPr lang="en-US" sz="2700" b="1"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56524" y="76200"/>
            <a:ext cx="7830952"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spoke many things to them in parables, saying,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sower went out to sow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667000"/>
            <a:ext cx="1903645" cy="2286000"/>
          </a:xfrm>
          <a:prstGeom prst="ellipse">
            <a:avLst/>
          </a:prstGeom>
          <a:ln>
            <a:noFill/>
          </a:ln>
          <a:effectLst>
            <a:softEdge rad="112500"/>
          </a:effectLst>
        </p:spPr>
      </p:pic>
    </p:spTree>
    <p:extLst>
      <p:ext uri="{BB962C8B-B14F-4D97-AF65-F5344CB8AC3E}">
        <p14:creationId xmlns:p14="http://schemas.microsoft.com/office/powerpoint/2010/main" val="741487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565970"/>
            <a:ext cx="868680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words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‘went forth to sow,’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as Mark’s Gospel puts it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‘went out’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indicative of the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dispensational change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was soon to be introduced. There was no longer to be a planting of vines or fig-trees in Israel, but a going out of the mercy of God unto the Gentiles; therefore what we have here is the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broadcast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sowing of the Seed in the field at large, for as verse 38 tells us ‘the field is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47471"/>
            <a:ext cx="79628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09957" y="1769632"/>
              <a:ext cx="180" cy="180"/>
            </p14:xfrm>
          </p:contentPart>
        </mc:Choice>
        <mc:Fallback xmlns="">
          <p:pic>
            <p:nvPicPr>
              <p:cNvPr id="4" name="Ink 3"/>
              <p:cNvPicPr/>
              <p:nvPr/>
            </p:nvPicPr>
            <p:blipFill>
              <a:blip r:embed="rId3"/>
              <a:stretch>
                <a:fillRect/>
              </a:stretch>
            </p:blipFill>
            <p:spPr>
              <a:xfrm>
                <a:off x="5507617" y="1767292"/>
                <a:ext cx="4860" cy="4860"/>
              </a:xfrm>
              <a:prstGeom prst="rect">
                <a:avLst/>
              </a:prstGeom>
            </p:spPr>
          </p:pic>
        </mc:Fallback>
      </mc:AlternateContent>
    </p:spTree>
    <p:extLst>
      <p:ext uri="{BB962C8B-B14F-4D97-AF65-F5344CB8AC3E}">
        <p14:creationId xmlns:p14="http://schemas.microsoft.com/office/powerpoint/2010/main" val="4278949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44709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28:18-20</a:t>
            </a:r>
          </a:p>
          <a:p>
            <a:pPr algn="just">
              <a:spcBef>
                <a:spcPts val="600"/>
              </a:spcBef>
              <a:spcAft>
                <a:spcPts val="60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came up and spoke to them, saying, “All authority has been given to Me in heaven and on earth.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and make disciples of all the nations, baptizing them in the name of the Father and the Son and the Holy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 them to observe all that I commanded you; and lo, I am with you always, even to the end of the age.”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352800"/>
            <a:ext cx="1903645" cy="2286000"/>
          </a:xfrm>
          <a:prstGeom prst="ellipse">
            <a:avLst/>
          </a:prstGeom>
          <a:ln>
            <a:noFill/>
          </a:ln>
          <a:effectLst>
            <a:softEdge rad="112500"/>
          </a:effectLst>
        </p:spPr>
      </p:pic>
    </p:spTree>
    <p:extLst>
      <p:ext uri="{BB962C8B-B14F-4D97-AF65-F5344CB8AC3E}">
        <p14:creationId xmlns:p14="http://schemas.microsoft.com/office/powerpoint/2010/main" val="5174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32548651"/>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a:t>
                      </a:r>
                      <a:r>
                        <a:rPr lang="en-US" sz="2600" b="1" u="none" kern="1200" baseline="30000" dirty="0">
                          <a:solidFill>
                            <a:srgbClr val="0000CC"/>
                          </a:solidFill>
                          <a:latin typeface="Calibri" panose="020F0502020204030204" pitchFamily="34" charset="0"/>
                          <a:ea typeface="+mn-ea"/>
                          <a:cs typeface="+mn-cs"/>
                        </a:rPr>
                        <a:t>st</a:t>
                      </a:r>
                      <a:r>
                        <a:rPr lang="en-US" sz="2600" b="1" u="none"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Earthly (Ezek. 20:33-44)</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solidFill>
                      <a:schemeClr val="tx1">
                        <a:lumMod val="85000"/>
                      </a:schemeClr>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Gates</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rgbClr val="FFFFCC"/>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688925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56524" y="76200"/>
            <a:ext cx="7830952" cy="280076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16:15</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 into all the world and preach the gospel to all creation.”</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514600"/>
            <a:ext cx="1903645" cy="2286000"/>
          </a:xfrm>
          <a:prstGeom prst="ellipse">
            <a:avLst/>
          </a:prstGeom>
          <a:ln>
            <a:noFill/>
          </a:ln>
          <a:effectLst>
            <a:softEdge rad="112500"/>
          </a:effectLst>
        </p:spPr>
      </p:pic>
    </p:spTree>
    <p:extLst>
      <p:ext uri="{BB962C8B-B14F-4D97-AF65-F5344CB8AC3E}">
        <p14:creationId xmlns:p14="http://schemas.microsoft.com/office/powerpoint/2010/main" val="3021386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both in Jerusalem, and in all Judea and Samaria, and even to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remotest part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200400"/>
            <a:ext cx="1903645" cy="2286000"/>
          </a:xfrm>
          <a:prstGeom prst="ellipse">
            <a:avLst/>
          </a:prstGeom>
          <a:ln>
            <a:noFill/>
          </a:ln>
          <a:effectLst>
            <a:softEdge rad="112500"/>
          </a:effectLst>
        </p:spPr>
      </p:pic>
    </p:spTree>
    <p:extLst>
      <p:ext uri="{BB962C8B-B14F-4D97-AF65-F5344CB8AC3E}">
        <p14:creationId xmlns:p14="http://schemas.microsoft.com/office/powerpoint/2010/main" val="2610373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Earthly</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solidFill>
                      <a:srgbClr val="FFFFCC"/>
                    </a:solidFill>
                  </a:tcPr>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589773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907C1-62A5-4F4E-97D5-ACEC281967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AED02-DD4C-4DE4-BE59-7FC2F0FBB1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E2275-9105-447B-A0B5-3DF2DE145A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E4771C3-166E-4940-B1EF-19A4D23C6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184" y="2438400"/>
            <a:ext cx="2755631" cy="2658086"/>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228600"/>
            <a:ext cx="7315200" cy="1441450"/>
          </a:xfrm>
        </p:spPr>
        <p:txBody>
          <a:bodyPr/>
          <a:lstStyle/>
          <a:p>
            <a:r>
              <a:rPr lang="en-US" altLang="en-US" sz="6000" dirty="0">
                <a:solidFill>
                  <a:srgbClr val="66FFFF"/>
                </a:solidFill>
                <a:effectLst>
                  <a:outerShdw blurRad="38100" dist="38100" dir="2700000" algn="tl">
                    <a:srgbClr val="000000">
                      <a:alpha val="43137"/>
                    </a:srgbClr>
                  </a:outerShdw>
                </a:effectLst>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ffectLst>
                  <a:outerShdw blurRad="38100" dist="38100" dir="2700000" algn="tl">
                    <a:srgbClr val="000000">
                      <a:alpha val="43137"/>
                    </a:srgbClr>
                  </a:outerShdw>
                </a:effectLst>
              </a:endParaRPr>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ffectLst>
                  <a:outerShdw blurRad="38100" dist="38100" dir="2700000" algn="tl">
                    <a:srgbClr val="000000">
                      <a:alpha val="43137"/>
                    </a:srgbClr>
                  </a:outerShdw>
                </a:effectLst>
              </a:endParaRPr>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685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D78E7-727B-48B3-8FAB-FB51E2B84F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BD9E47-A5CB-4AF0-9374-974D0B0B04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62842-390A-4CDA-8AF1-5180D11277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283547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30274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a:t>
                      </a:r>
                      <a:r>
                        <a:rPr lang="en-US" sz="2800" b="1" kern="1200" baseline="30000" dirty="0">
                          <a:solidFill>
                            <a:srgbClr val="0000CC"/>
                          </a:solidFill>
                          <a:latin typeface="Calibri" panose="020F0502020204030204" pitchFamily="34" charset="0"/>
                          <a:ea typeface="+mn-ea"/>
                          <a:cs typeface="+mn-cs"/>
                        </a:rPr>
                        <a:t>st</a:t>
                      </a:r>
                      <a:r>
                        <a:rPr lang="en-US" sz="2800" b="1" kern="1200" dirty="0">
                          <a:solidFill>
                            <a:srgbClr val="0000CC"/>
                          </a:solidFill>
                          <a:latin typeface="Calibri" panose="020F0502020204030204" pitchFamily="34" charset="0"/>
                          <a:ea typeface="+mn-ea"/>
                          <a:cs typeface="+mn-cs"/>
                        </a:rPr>
                        <a: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154971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493305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6200" y="76200"/>
            <a:ext cx="89916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3:10</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wisdom of God might now be made known through the church to the rulers and the authorities in the heavenly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B309032-03EE-4951-98C7-018DE9BA2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2447" y="2971800"/>
            <a:ext cx="2259106"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0558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337E5-66A4-4898-B7DF-DAB9D8B3FD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228600"/>
            <a:ext cx="6400800" cy="6400800"/>
          </a:xfrm>
          <a:prstGeom prst="ellipse">
            <a:avLst/>
          </a:prstGeom>
        </p:spPr>
      </p:pic>
    </p:spTree>
    <p:extLst>
      <p:ext uri="{BB962C8B-B14F-4D97-AF65-F5344CB8AC3E}">
        <p14:creationId xmlns:p14="http://schemas.microsoft.com/office/powerpoint/2010/main" val="320233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a:extLst>
              <a:ext uri="{FF2B5EF4-FFF2-40B4-BE49-F238E27FC236}">
                <a16:creationId xmlns:a16="http://schemas.microsoft.com/office/drawing/2014/main" id="{5EC1242B-FDD6-45D7-9D2D-D6AD2D4A7F1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body" idx="1"/>
          </p:nvPr>
        </p:nvSpPr>
        <p:spPr>
          <a:xfrm>
            <a:off x="79193" y="76200"/>
            <a:ext cx="8985613" cy="4724400"/>
          </a:xfrm>
        </p:spPr>
        <p:txBody>
          <a:bodyPr/>
          <a:lstStyle/>
          <a:p>
            <a:pPr marL="0" indent="0"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21:16-17</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by man's measurement, which the angel was using.</a:t>
            </a:r>
          </a:p>
        </p:txBody>
      </p:sp>
    </p:spTree>
    <p:extLst>
      <p:ext uri="{BB962C8B-B14F-4D97-AF65-F5344CB8AC3E}">
        <p14:creationId xmlns:p14="http://schemas.microsoft.com/office/powerpoint/2010/main" val="2176822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2904377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4565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4319" y="385763"/>
            <a:ext cx="8615362" cy="1143000"/>
          </a:xfrm>
          <a:prstGeom prst="rect">
            <a:avLst/>
          </a:prstGeom>
          <a:effectLst>
            <a:outerShdw dist="107763" dir="2700000" algn="ctr" rotWithShape="0">
              <a:schemeClr val="bg2"/>
            </a:outerShdw>
          </a:effectLst>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defRPr/>
            </a:pPr>
            <a:r>
              <a:rPr lang="en-US" sz="6600" kern="0" dirty="0"/>
              <a:t>The New Jerusalem</a:t>
            </a:r>
            <a:endParaRPr lang="en-US" kern="0" dirty="0"/>
          </a:p>
        </p:txBody>
      </p:sp>
      <p:graphicFrame>
        <p:nvGraphicFramePr>
          <p:cNvPr id="4" name="Object 3"/>
          <p:cNvGraphicFramePr>
            <a:graphicFrameLocks noChangeAspect="1"/>
          </p:cNvGraphicFramePr>
          <p:nvPr>
            <p:extLst/>
          </p:nvPr>
        </p:nvGraphicFramePr>
        <p:xfrm>
          <a:off x="797714" y="1447801"/>
          <a:ext cx="7548572" cy="4891088"/>
        </p:xfrm>
        <a:graphic>
          <a:graphicData uri="http://schemas.openxmlformats.org/presentationml/2006/ole">
            <mc:AlternateContent xmlns:mc="http://schemas.openxmlformats.org/markup-compatibility/2006">
              <mc:Choice xmlns:v="urn:schemas-microsoft-com:vml" Requires="v">
                <p:oleObj spid="_x0000_s1069" name="Clip" r:id="rId3" imgW="3644640" imgH="2361960" progId="MS_ClipArt_Gallery.5">
                  <p:embed/>
                </p:oleObj>
              </mc:Choice>
              <mc:Fallback>
                <p:oleObj name="Clip" r:id="rId3" imgW="3644640" imgH="2361960" progId="MS_ClipArt_Gallery.5">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4" y="1447801"/>
                        <a:ext cx="7548572" cy="4891088"/>
                      </a:xfrm>
                      <a:prstGeom prst="rect">
                        <a:avLst/>
                      </a:prstGeom>
                    </p:spPr>
                  </p:pic>
                </p:oleObj>
              </mc:Fallback>
            </mc:AlternateContent>
          </a:graphicData>
        </a:graphic>
      </p:graphicFrame>
      <p:sp>
        <p:nvSpPr>
          <p:cNvPr id="5" name="Rectangle 5"/>
          <p:cNvSpPr>
            <a:spLocks noChangeArrowheads="1"/>
          </p:cNvSpPr>
          <p:nvPr/>
        </p:nvSpPr>
        <p:spPr bwMode="auto">
          <a:xfrm>
            <a:off x="3714750" y="1828800"/>
            <a:ext cx="4591050" cy="4449763"/>
          </a:xfrm>
          <a:prstGeom prst="rect">
            <a:avLst/>
          </a:prstGeom>
          <a:solidFill>
            <a:srgbClr val="06000C">
              <a:alpha val="50195"/>
            </a:srgbClr>
          </a:solidFill>
          <a:ln w="9525">
            <a:solidFill>
              <a:schemeClr val="bg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8245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8028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3530</TotalTime>
  <Words>3787</Words>
  <Application>Microsoft Office PowerPoint</Application>
  <PresentationFormat>On-screen Show (4:3)</PresentationFormat>
  <Paragraphs>761</Paragraphs>
  <Slides>72</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9" baseType="lpstr">
      <vt:lpstr>Arial</vt:lpstr>
      <vt:lpstr>Calibri</vt:lpstr>
      <vt:lpstr>Lucida Blackletter</vt:lpstr>
      <vt:lpstr>Times New Roman</vt:lpstr>
      <vt:lpstr>Wingdings</vt:lpstr>
      <vt:lpstr>Azure</vt:lpstr>
      <vt:lpstr>Clip</vt:lpstr>
      <vt:lpstr>PowerPoint Presentation</vt:lpstr>
      <vt:lpstr>Areas of Systematic Theology</vt:lpstr>
      <vt:lpstr>Ecclesiology Overview</vt:lpstr>
      <vt:lpstr>PowerPoint Presentation</vt:lpstr>
      <vt:lpstr>PowerPoint Presentation</vt:lpstr>
      <vt:lpstr>Jerusalem Descending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Parts of the Suzerain-Vassal Treaty in Deuteronomy</vt:lpstr>
      <vt:lpstr>Six Parts of the Suzerain-Vassal Treaty in Deuteronomy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of the Spirit in the OT &amp;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Ecclesiology Overview</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218</cp:revision>
  <cp:lastPrinted>2018-01-11T23:02:29Z</cp:lastPrinted>
  <dcterms:created xsi:type="dcterms:W3CDTF">2009-02-28T19:27:16Z</dcterms:created>
  <dcterms:modified xsi:type="dcterms:W3CDTF">2018-01-20T20:39:49Z</dcterms:modified>
</cp:coreProperties>
</file>