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781" r:id="rId2"/>
    <p:sldId id="2303" r:id="rId3"/>
    <p:sldId id="2304" r:id="rId4"/>
    <p:sldId id="2305" r:id="rId5"/>
    <p:sldId id="2875" r:id="rId6"/>
    <p:sldId id="3661" r:id="rId7"/>
    <p:sldId id="3624" r:id="rId8"/>
    <p:sldId id="3677" r:id="rId9"/>
    <p:sldId id="3617" r:id="rId10"/>
    <p:sldId id="3618" r:id="rId11"/>
    <p:sldId id="3701" r:id="rId12"/>
    <p:sldId id="3702" r:id="rId13"/>
    <p:sldId id="3667" r:id="rId14"/>
    <p:sldId id="3619" r:id="rId15"/>
    <p:sldId id="3672" r:id="rId16"/>
    <p:sldId id="3620" r:id="rId17"/>
    <p:sldId id="3636" r:id="rId18"/>
    <p:sldId id="3678" r:id="rId19"/>
    <p:sldId id="3637" r:id="rId20"/>
    <p:sldId id="3693" r:id="rId21"/>
    <p:sldId id="3694" r:id="rId22"/>
    <p:sldId id="3695" r:id="rId23"/>
    <p:sldId id="3690" r:id="rId24"/>
    <p:sldId id="3630" r:id="rId25"/>
    <p:sldId id="3652" r:id="rId26"/>
    <p:sldId id="3635" r:id="rId27"/>
    <p:sldId id="3650" r:id="rId28"/>
    <p:sldId id="3651" r:id="rId29"/>
    <p:sldId id="3621" r:id="rId30"/>
    <p:sldId id="3674" r:id="rId31"/>
    <p:sldId id="3653" r:id="rId32"/>
    <p:sldId id="3696" r:id="rId33"/>
    <p:sldId id="3700" r:id="rId34"/>
    <p:sldId id="3697" r:id="rId35"/>
    <p:sldId id="3679" r:id="rId36"/>
    <p:sldId id="3680" r:id="rId37"/>
    <p:sldId id="3686" r:id="rId38"/>
    <p:sldId id="3673" r:id="rId39"/>
    <p:sldId id="3675" r:id="rId40"/>
    <p:sldId id="3683" r:id="rId41"/>
    <p:sldId id="3681" r:id="rId42"/>
    <p:sldId id="3682" r:id="rId43"/>
    <p:sldId id="3698" r:id="rId44"/>
    <p:sldId id="3684" r:id="rId45"/>
    <p:sldId id="3685" r:id="rId46"/>
    <p:sldId id="3643" r:id="rId47"/>
    <p:sldId id="3699" r:id="rId48"/>
    <p:sldId id="3641" r:id="rId49"/>
    <p:sldId id="3148" r:id="rId50"/>
    <p:sldId id="3622" r:id="rId5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372" autoAdjust="0"/>
  </p:normalViewPr>
  <p:slideViewPr>
    <p:cSldViewPr>
      <p:cViewPr varScale="1">
        <p:scale>
          <a:sx n="104" d="100"/>
          <a:sy n="104" d="100"/>
        </p:scale>
        <p:origin x="17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1/17/2018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1/17/2018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329078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292144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40</a:t>
            </a:fld>
            <a:endParaRPr lang="en-US" dirty="0"/>
          </a:p>
        </p:txBody>
      </p:sp>
    </p:spTree>
    <p:extLst>
      <p:ext uri="{BB962C8B-B14F-4D97-AF65-F5344CB8AC3E}">
        <p14:creationId xmlns:p14="http://schemas.microsoft.com/office/powerpoint/2010/main" val="51346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172912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372712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347356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1/17/2018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38318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166942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81243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316424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199069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315255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1/17/2018</a:t>
            </a:r>
            <a:endParaRPr lang="en-US" dirty="0"/>
          </a:p>
        </p:txBody>
      </p:sp>
    </p:spTree>
    <p:extLst>
      <p:ext uri="{BB962C8B-B14F-4D97-AF65-F5344CB8AC3E}">
        <p14:creationId xmlns:p14="http://schemas.microsoft.com/office/powerpoint/2010/main" val="405932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10568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31576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3127045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DE8C3E27-2F10-4FFC-8C08-797155F5782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560E4B-FFAD-4486-8D91-8C854DDD27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B6DC11-F729-4F2E-971D-54578A339D80}"/>
              </a:ext>
            </a:extLst>
          </p:cNvPr>
          <p:cNvSpPr>
            <a:spLocks noGrp="1"/>
          </p:cNvSpPr>
          <p:nvPr>
            <p:ph type="sldNum" sz="quarter" idx="12"/>
          </p:nvPr>
        </p:nvSpPr>
        <p:spPr/>
        <p:txBody>
          <a:bodyPr/>
          <a:lstStyle>
            <a:lvl1pPr>
              <a:defRPr/>
            </a:lvl1pPr>
          </a:lstStyle>
          <a:p>
            <a:fld id="{E4ACEEC6-EC06-405B-8ADA-68F1060728B0}" type="slidenum">
              <a:rPr lang="en-US" altLang="en-US"/>
              <a:pPr/>
              <a:t>‹#›</a:t>
            </a:fld>
            <a:endParaRPr lang="en-US" altLang="en-US"/>
          </a:p>
        </p:txBody>
      </p:sp>
    </p:spTree>
    <p:extLst>
      <p:ext uri="{BB962C8B-B14F-4D97-AF65-F5344CB8AC3E}">
        <p14:creationId xmlns:p14="http://schemas.microsoft.com/office/powerpoint/2010/main" val="92387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4" r:id="rId13"/>
    <p:sldLayoutId id="2147492665" r:id="rId14"/>
    <p:sldLayoutId id="2147492666" r:id="rId15"/>
    <p:sldLayoutId id="2147492667" r:id="rId16"/>
    <p:sldLayoutId id="2147492668" r:id="rId17"/>
    <p:sldLayoutId id="2147492669" r:id="rId18"/>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Israel’s Discipline &amp; Restoration</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Israel in the Diaspora</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regathering in unbelief</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conversion through distress</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final restoration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223602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600200" y="228600"/>
            <a:ext cx="5943600" cy="1219200"/>
          </a:xfrm>
        </p:spPr>
        <p:txBody>
          <a:bodyPr/>
          <a:lstStyle/>
          <a:p>
            <a:pPr algn="ctr"/>
            <a:r>
              <a:rPr lang="en-US" sz="3600" dirty="0">
                <a:effectLst>
                  <a:outerShdw blurRad="38100" dist="38100" dir="2700000" algn="tl">
                    <a:srgbClr val="000000">
                      <a:alpha val="43137"/>
                    </a:srgbClr>
                  </a:outerShdw>
                </a:effectLst>
              </a:rPr>
              <a:t>Six Parts of the Suzerain-Vassal Treaty in Deuteronomy</a:t>
            </a:r>
          </a:p>
        </p:txBody>
      </p:sp>
      <p:sp>
        <p:nvSpPr>
          <p:cNvPr id="36867" name="Rectangle 3"/>
          <p:cNvSpPr>
            <a:spLocks noGrp="1" noChangeArrowheads="1"/>
          </p:cNvSpPr>
          <p:nvPr>
            <p:ph type="body" idx="4294967295"/>
          </p:nvPr>
        </p:nvSpPr>
        <p:spPr>
          <a:xfrm>
            <a:off x="228600" y="1447800"/>
            <a:ext cx="6934200" cy="4952999"/>
          </a:xfrm>
          <a:noFill/>
        </p:spPr>
        <p:txBody>
          <a:bodyPr/>
          <a:lstStyle/>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Preamble (1:1-5)</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Calibri" panose="020F0502020204030204" pitchFamily="34" charset="0"/>
              </a:rPr>
              <a:t>–4:40)</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Calibri" panose="020F0502020204030204" pitchFamily="34" charset="0"/>
              </a:rPr>
              <a:t>–26)</a:t>
            </a:r>
            <a:endParaRPr lang="en-US" dirty="0">
              <a:effectLst>
                <a:outerShdw blurRad="38100" dist="38100" dir="2700000" algn="tl">
                  <a:srgbClr val="000000">
                    <a:alpha val="43137"/>
                  </a:srgbClr>
                </a:outerShdw>
              </a:effectLst>
            </a:endParaRP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Storage and reading instructions (27:2-3; 31:9, 24, 26)</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Witnesses (32:1)</a:t>
            </a:r>
          </a:p>
          <a:p>
            <a:pPr marL="514350" indent="-514350">
              <a:spcBef>
                <a:spcPts val="0"/>
              </a:spcBef>
              <a:spcAft>
                <a:spcPts val="2400"/>
              </a:spcAft>
              <a:buSzPct val="100000"/>
              <a:buFont typeface="+mj-lt"/>
              <a:buAutoNum type="arabicPeriod"/>
            </a:pPr>
            <a:r>
              <a:rPr lang="en-US" b="1" i="1" u="sng" dirty="0">
                <a:solidFill>
                  <a:srgbClr val="FFFFCC"/>
                </a:solidFill>
                <a:effectLst>
                  <a:outerShdw blurRad="38100" dist="38100" dir="2700000" algn="tl">
                    <a:srgbClr val="000000">
                      <a:alpha val="43137"/>
                    </a:srgbClr>
                  </a:outerShdw>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172200" y="1981200"/>
            <a:ext cx="2535238" cy="2605176"/>
          </a:xfrm>
          <a:prstGeom prst="rect">
            <a:avLst/>
          </a:prstGeom>
          <a:noFill/>
          <a:ln w="9525">
            <a:noFill/>
            <a:miter lim="800000"/>
            <a:headEnd/>
            <a:tailEnd/>
          </a:ln>
        </p:spPr>
      </p:pic>
    </p:spTree>
    <p:extLst>
      <p:ext uri="{BB962C8B-B14F-4D97-AF65-F5344CB8AC3E}">
        <p14:creationId xmlns:p14="http://schemas.microsoft.com/office/powerpoint/2010/main" val="389307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Israel's Historical Judgments</a:t>
            </a:r>
          </a:p>
        </p:txBody>
      </p:sp>
      <p:sp>
        <p:nvSpPr>
          <p:cNvPr id="32771" name="Rectangle 3"/>
          <p:cNvSpPr>
            <a:spLocks noGrp="1" noChangeArrowheads="1"/>
          </p:cNvSpPr>
          <p:nvPr>
            <p:ph type="body" idx="4294967295"/>
          </p:nvPr>
        </p:nvSpPr>
        <p:spPr>
          <a:xfrm>
            <a:off x="381000" y="1458686"/>
            <a:ext cx="4648200" cy="41148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 </a:t>
            </a:r>
          </a:p>
          <a:p>
            <a:pPr marL="457200" indent="-457200">
              <a:spcBef>
                <a:spcPts val="0"/>
              </a:spcBef>
              <a:spcAft>
                <a:spcPts val="2400"/>
              </a:spcAft>
              <a:defRPr/>
            </a:pPr>
            <a:r>
              <a:rPr lang="en-US" b="1" i="1" u="sng" dirty="0">
                <a:solidFill>
                  <a:srgbClr val="FFFFCC"/>
                </a:solidFill>
                <a:effectLst>
                  <a:outerShdw blurRad="38100" dist="38100" dir="2700000" algn="tl">
                    <a:srgbClr val="000000">
                      <a:alpha val="43137"/>
                    </a:srgbClr>
                  </a:outerShdw>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85054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D71EE-BF03-45D8-85B2-726EAF75FE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38914" name="Rectangle 3"/>
          <p:cNvSpPr>
            <a:spLocks noChangeArrowheads="1"/>
          </p:cNvSpPr>
          <p:nvPr/>
        </p:nvSpPr>
        <p:spPr bwMode="auto">
          <a:xfrm>
            <a:off x="76200" y="76200"/>
            <a:ext cx="8991600" cy="540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Deuteronomy 28:63-65</a:t>
            </a:r>
          </a:p>
          <a:p>
            <a:pPr algn="just">
              <a:spcAft>
                <a:spcPts val="1000"/>
              </a:spcAft>
            </a:pPr>
            <a:r>
              <a:rPr lang="en-US" sz="2700" baseline="30000" dirty="0">
                <a:effectLst>
                  <a:outerShdw blurRad="38100" dist="38100" dir="2700000" algn="tl">
                    <a:srgbClr val="000000">
                      <a:alpha val="43137"/>
                    </a:srgbClr>
                  </a:outerShdw>
                </a:effectLst>
                <a:latin typeface="Calibri" panose="020F0502020204030204" pitchFamily="34" charset="0"/>
              </a:rPr>
              <a:t>63 </a:t>
            </a:r>
            <a:r>
              <a:rPr lang="en-US" sz="2700" dirty="0">
                <a:effectLst>
                  <a:outerShdw blurRad="38100" dist="38100" dir="2700000" algn="tl">
                    <a:srgbClr val="000000">
                      <a:alpha val="43137"/>
                    </a:srgbClr>
                  </a:outerShdw>
                </a:effectLst>
                <a:latin typeface="Calibri" panose="020F0502020204030204" pitchFamily="34" charset="0"/>
              </a:rPr>
              <a:t>It shall come about that as 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delighted over you to prosper you, and multiply you, so 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will delight over you to make you perish and destroy you; and you will be torn from the land where you are entering to possess it. </a:t>
            </a:r>
            <a:r>
              <a:rPr lang="en-US" sz="2700" baseline="30000" dirty="0">
                <a:effectLst>
                  <a:outerShdw blurRad="38100" dist="38100" dir="2700000" algn="tl">
                    <a:srgbClr val="000000">
                      <a:alpha val="43137"/>
                    </a:srgbClr>
                  </a:outerShdw>
                </a:effectLst>
                <a:latin typeface="Calibri" panose="020F0502020204030204" pitchFamily="34" charset="0"/>
              </a:rPr>
              <a:t>64 </a:t>
            </a:r>
            <a:r>
              <a:rPr lang="en-US" sz="2700" dirty="0">
                <a:effectLst>
                  <a:outerShdw blurRad="38100" dist="38100" dir="2700000" algn="tl">
                    <a:srgbClr val="000000">
                      <a:alpha val="43137"/>
                    </a:srgbClr>
                  </a:outerShdw>
                </a:effectLst>
                <a:latin typeface="Calibri" panose="020F0502020204030204" pitchFamily="34" charset="0"/>
              </a:rPr>
              <a:t>Moreover, 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will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scatter you among all peoples, from one end of the earth to the other end of the earth</a:t>
            </a:r>
            <a:r>
              <a:rPr lang="en-US" sz="2700" dirty="0">
                <a:effectLst>
                  <a:outerShdw blurRad="38100" dist="38100" dir="2700000" algn="tl">
                    <a:srgbClr val="000000">
                      <a:alpha val="43137"/>
                    </a:srgbClr>
                  </a:outerShdw>
                </a:effectLst>
                <a:latin typeface="Calibri" panose="020F0502020204030204" pitchFamily="34" charset="0"/>
              </a:rPr>
              <a:t>; and there you shall serve other gods, wood and stone, which you or your fathers have not known. </a:t>
            </a:r>
            <a:r>
              <a:rPr lang="en-US" sz="2700" baseline="30000" dirty="0">
                <a:effectLst>
                  <a:outerShdw blurRad="38100" dist="38100" dir="2700000" algn="tl">
                    <a:srgbClr val="000000">
                      <a:alpha val="43137"/>
                    </a:srgbClr>
                  </a:outerShdw>
                </a:effectLst>
                <a:latin typeface="Calibri" panose="020F0502020204030204" pitchFamily="34" charset="0"/>
              </a:rPr>
              <a:t>65 </a:t>
            </a:r>
            <a:r>
              <a:rPr lang="en-US" sz="2700" dirty="0">
                <a:effectLst>
                  <a:outerShdw blurRad="38100" dist="38100" dir="2700000" algn="tl">
                    <a:srgbClr val="000000">
                      <a:alpha val="43137"/>
                    </a:srgbClr>
                  </a:outerShdw>
                </a:effectLst>
                <a:latin typeface="Calibri" panose="020F0502020204030204" pitchFamily="34" charset="0"/>
              </a:rPr>
              <a:t>Among those nations you shall find no rest, and there will be no resting place for the sole of your foot; but there 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will give you a trembling heart, failing of eyes, and despair of soul.</a:t>
            </a:r>
          </a:p>
        </p:txBody>
      </p:sp>
    </p:spTree>
    <p:extLst>
      <p:ext uri="{BB962C8B-B14F-4D97-AF65-F5344CB8AC3E}">
        <p14:creationId xmlns:p14="http://schemas.microsoft.com/office/powerpoint/2010/main" val="195799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Israel’s Discipline &amp; Restoration</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 in the Diaspora</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Israel’s regathering in unbelief</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conversion through distress</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final restoration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391711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extLst>
              <p:ext uri="{D42A27DB-BD31-4B8C-83A1-F6EECF244321}">
                <p14:modId xmlns:p14="http://schemas.microsoft.com/office/powerpoint/2010/main" val="890553496"/>
              </p:ext>
            </p:extLst>
          </p:nvPr>
        </p:nvGraphicFramePr>
        <p:xfrm>
          <a:off x="152400" y="228598"/>
          <a:ext cx="8839200" cy="6400801"/>
        </p:xfrm>
        <a:graphic>
          <a:graphicData uri="http://schemas.openxmlformats.org/drawingml/2006/table">
            <a:tbl>
              <a:tblPr/>
              <a:tblGrid>
                <a:gridCol w="4332942">
                  <a:extLst>
                    <a:ext uri="{9D8B030D-6E8A-4147-A177-3AD203B41FA5}">
                      <a16:colId xmlns:a16="http://schemas.microsoft.com/office/drawing/2014/main" val="20000"/>
                    </a:ext>
                  </a:extLst>
                </a:gridCol>
                <a:gridCol w="4506258">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Israel’s Two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Regatherings</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REGATHERING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REGATHERING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0000"/>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to part of the land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to all the land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in unbelief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in faith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Restored to the land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Restored to the land and the Lord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Sets the stage for Tribulation (discipline)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Sets the stage for Millennium (blessing)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Adapted from: Price,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In Prophecy,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extLst>
      <p:ext uri="{BB962C8B-B14F-4D97-AF65-F5344CB8AC3E}">
        <p14:creationId xmlns:p14="http://schemas.microsoft.com/office/powerpoint/2010/main" val="29961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Israel’s Discipline &amp; Restoration</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 in the Diaspora</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regathering in unbelief</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Israel’s conversion through distress</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final restoration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85764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AA7F69-0585-4F90-82D6-6246B5F396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24579" name="Rectangle 3">
            <a:extLst>
              <a:ext uri="{FF2B5EF4-FFF2-40B4-BE49-F238E27FC236}">
                <a16:creationId xmlns:a16="http://schemas.microsoft.com/office/drawing/2014/main" id="{7A7C3674-23D1-43DD-AB41-99008C2744CC}"/>
              </a:ext>
            </a:extLst>
          </p:cNvPr>
          <p:cNvSpPr>
            <a:spLocks noGrp="1"/>
          </p:cNvSpPr>
          <p:nvPr>
            <p:ph type="body" idx="4294967295"/>
          </p:nvPr>
        </p:nvSpPr>
        <p:spPr>
          <a:xfrm>
            <a:off x="60173" y="76200"/>
            <a:ext cx="9083827" cy="32766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ea typeface="+mj-ea"/>
                <a:cs typeface="+mj-cs"/>
              </a:rPr>
              <a:t>Deuteronomy 4:30</a:t>
            </a:r>
          </a:p>
          <a:p>
            <a:pPr marL="0" indent="0" algn="just">
              <a:buNone/>
              <a:defRPr/>
            </a:pPr>
            <a:r>
              <a:rPr lang="en-US" sz="3600" dirty="0">
                <a:effectLst>
                  <a:outerShdw blurRad="38100" dist="38100" dir="2700000" algn="tl">
                    <a:srgbClr val="000000">
                      <a:alpha val="43137"/>
                    </a:srgbClr>
                  </a:outerShdw>
                </a:effectLst>
                <a:latin typeface="Arial" pitchFamily="34" charset="0"/>
                <a:cs typeface="Arial"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When you are in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and all these things have come upon you, in the </a:t>
            </a:r>
            <a:r>
              <a:rPr lang="en-US" sz="3600" b="1" u="sng" dirty="0">
                <a:solidFill>
                  <a:srgbClr val="FFFFCC"/>
                </a:solidFill>
                <a:effectLst>
                  <a:outerShdw blurRad="38100" dist="38100" dir="2700000" algn="tl">
                    <a:srgbClr val="000000">
                      <a:alpha val="43137"/>
                    </a:srgbClr>
                  </a:outerShdw>
                </a:effectLst>
              </a:rPr>
              <a:t>latter days</a:t>
            </a:r>
            <a:r>
              <a:rPr lang="en-US" sz="3600" dirty="0">
                <a:effectLst>
                  <a:outerShdw blurRad="38100" dist="38100" dir="2700000" algn="tl">
                    <a:srgbClr val="000000">
                      <a:alpha val="43137"/>
                    </a:srgbClr>
                  </a:outerShdw>
                </a:effectLst>
              </a:rPr>
              <a:t> you will </a:t>
            </a:r>
            <a:r>
              <a:rPr lang="en-US" sz="3600" b="1" u="sng" dirty="0">
                <a:solidFill>
                  <a:srgbClr val="FFFFCC"/>
                </a:solidFill>
                <a:effectLst>
                  <a:outerShdw blurRad="38100" dist="38100" dir="2700000" algn="tl">
                    <a:srgbClr val="000000">
                      <a:alpha val="43137"/>
                    </a:srgbClr>
                  </a:outerShdw>
                </a:effectLst>
              </a:rPr>
              <a:t>return to the Lord</a:t>
            </a:r>
            <a:r>
              <a:rPr lang="en-US" sz="3600" dirty="0">
                <a:effectLst>
                  <a:outerShdw blurRad="38100" dist="38100" dir="2700000" algn="tl">
                    <a:srgbClr val="000000">
                      <a:alpha val="43137"/>
                    </a:srgbClr>
                  </a:outerShdw>
                </a:effectLst>
              </a:rPr>
              <a:t> your God and listen to His voice</a:t>
            </a:r>
            <a:r>
              <a:rPr lang="en-US" sz="3600" dirty="0">
                <a:effectLst>
                  <a:outerShdw blurRad="38100" dist="38100" dir="2700000" algn="tl">
                    <a:srgbClr val="000000">
                      <a:alpha val="43137"/>
                    </a:srgbClr>
                  </a:outerShdw>
                </a:effectLst>
                <a:latin typeface="Arial" pitchFamily="34" charset="0"/>
                <a:cs typeface="Arial" pitchFamily="34" charset="0"/>
              </a:rPr>
              <a:t>.”</a:t>
            </a:r>
          </a:p>
        </p:txBody>
      </p:sp>
      <p:pic>
        <p:nvPicPr>
          <p:cNvPr id="3" name="Picture 2">
            <a:extLst>
              <a:ext uri="{FF2B5EF4-FFF2-40B4-BE49-F238E27FC236}">
                <a16:creationId xmlns:a16="http://schemas.microsoft.com/office/drawing/2014/main" id="{C9939E79-10B7-4EAA-885E-32156A4102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2803" y="2590800"/>
            <a:ext cx="1978395" cy="2286000"/>
          </a:xfrm>
          <a:prstGeom prst="rect">
            <a:avLst/>
          </a:prstGeom>
        </p:spPr>
      </p:pic>
    </p:spTree>
    <p:extLst>
      <p:ext uri="{BB962C8B-B14F-4D97-AF65-F5344CB8AC3E}">
        <p14:creationId xmlns:p14="http://schemas.microsoft.com/office/powerpoint/2010/main" val="187132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A082B-E86A-4256-85B2-83AC875A10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30086" y="76200"/>
            <a:ext cx="9037713" cy="4724370"/>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Joel 3:1-2</a:t>
            </a:r>
          </a:p>
          <a:p>
            <a:pPr algn="just"/>
            <a:r>
              <a:rPr lang="en-US" sz="3200" dirty="0">
                <a:effectLst>
                  <a:outerShdw blurRad="38100" dist="38100" dir="2700000" algn="tl">
                    <a:srgbClr val="000000">
                      <a:alpha val="43137"/>
                    </a:srgbClr>
                  </a:outerShdw>
                </a:effectLst>
                <a:latin typeface="Calibri" panose="020F0502020204030204" pitchFamily="34" charset="0"/>
              </a:rPr>
              <a:t>“For behold, in those days and at that time,</a:t>
            </a:r>
            <a:br>
              <a:rPr lang="en-US" sz="3200" dirty="0">
                <a:effectLst>
                  <a:outerShdw blurRad="38100" dist="38100" dir="2700000" algn="tl">
                    <a:srgbClr val="000000">
                      <a:alpha val="43137"/>
                    </a:srgbClr>
                  </a:outerShdw>
                </a:effectLst>
                <a:latin typeface="Calibri" panose="020F0502020204030204" pitchFamily="34" charset="0"/>
              </a:rPr>
            </a:br>
            <a:r>
              <a:rPr lang="en-US" sz="3200" dirty="0">
                <a:effectLst>
                  <a:outerShdw blurRad="38100" dist="38100" dir="2700000" algn="tl">
                    <a:srgbClr val="000000">
                      <a:alpha val="43137"/>
                    </a:srgbClr>
                  </a:outerShdw>
                </a:effectLst>
                <a:latin typeface="Calibri" panose="020F0502020204030204" pitchFamily="34" charset="0"/>
              </a:rPr>
              <a:t>When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restore the fortunes of Judah and Jerusalem</a:t>
            </a:r>
            <a:r>
              <a:rPr lang="en-US" sz="3200" dirty="0">
                <a:effectLst>
                  <a:outerShdw blurRad="38100" dist="38100" dir="2700000" algn="tl">
                    <a:srgbClr val="000000">
                      <a:alpha val="43137"/>
                    </a:srgbClr>
                  </a:outerShdw>
                </a:effectLst>
                <a:latin typeface="Calibri" panose="020F0502020204030204" pitchFamily="34" charset="0"/>
              </a:rPr>
              <a:t>, I will gather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all the nations</a:t>
            </a:r>
            <a:r>
              <a:rPr lang="en-US" sz="3200" dirty="0">
                <a:effectLst>
                  <a:outerShdw blurRad="38100" dist="38100" dir="2700000" algn="tl">
                    <a:srgbClr val="000000">
                      <a:alpha val="43137"/>
                    </a:srgbClr>
                  </a:outerShdw>
                </a:effectLst>
                <a:latin typeface="Calibri" panose="020F0502020204030204" pitchFamily="34" charset="0"/>
              </a:rPr>
              <a:t> And bring them down to the valley of Jehoshaphat. Then I will enter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judgment</a:t>
            </a:r>
            <a:r>
              <a:rPr lang="en-US" sz="3200" dirty="0">
                <a:effectLst>
                  <a:outerShdw blurRad="38100" dist="38100" dir="2700000" algn="tl">
                    <a:srgbClr val="000000">
                      <a:alpha val="43137"/>
                    </a:srgbClr>
                  </a:outerShdw>
                </a:effectLst>
                <a:latin typeface="Calibri" panose="020F0502020204030204" pitchFamily="34" charset="0"/>
              </a:rPr>
              <a:t> with them there On behalf of My people and My inheritance, Israel, Whom they have scattered among the nations;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they have divided up My land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13172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77231A-D3E5-4C93-8FCF-F5F890BF6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76200"/>
            <a:ext cx="89615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latin typeface="Arial" pitchFamily="34" charset="0"/>
              <a:cs typeface="Arial"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latin typeface="Arial" pitchFamily="34" charset="0"/>
                <a:cs typeface="Arial"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for that day is great, There is none like it; And it is the time of Jacob’s distress, But he will be saved from it</a:t>
            </a:r>
            <a:r>
              <a:rPr lang="en-US" sz="3600" dirty="0">
                <a:effectLst>
                  <a:outerShdw blurRad="38100" dist="38100" dir="2700000" algn="tl">
                    <a:srgbClr val="000000">
                      <a:alpha val="43137"/>
                    </a:srgbClr>
                  </a:outerShdw>
                </a:effectLst>
                <a:latin typeface="Arial" pitchFamily="34" charset="0"/>
                <a:cs typeface="Arial"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85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12</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77231A-D3E5-4C93-8FCF-F5F890BF6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76200"/>
            <a:ext cx="89615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latin typeface="Arial" pitchFamily="34" charset="0"/>
              <a:cs typeface="Arial"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latin typeface="Arial" pitchFamily="34" charset="0"/>
                <a:cs typeface="Arial"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for that day is great, There is none like it; And it is the time of </a:t>
            </a:r>
            <a:r>
              <a:rPr lang="en-US" sz="3600" b="1" u="sng" dirty="0">
                <a:solidFill>
                  <a:srgbClr val="FFFFCC"/>
                </a:solidFill>
                <a:effectLst>
                  <a:outerShdw blurRad="38100" dist="38100" dir="2700000" algn="tl">
                    <a:srgbClr val="000000">
                      <a:alpha val="43137"/>
                    </a:srgbClr>
                  </a:outerShdw>
                </a:effectLst>
              </a:rPr>
              <a:t>Jacob’s</a:t>
            </a:r>
            <a:r>
              <a:rPr lang="en-US" sz="3600" dirty="0">
                <a:effectLst>
                  <a:outerShdw blurRad="38100" dist="38100" dir="2700000" algn="tl">
                    <a:srgbClr val="000000">
                      <a:alpha val="43137"/>
                    </a:srgbClr>
                  </a:outerShdw>
                </a:effectLst>
              </a:rPr>
              <a:t> distress, But he will be saved from it</a:t>
            </a:r>
            <a:r>
              <a:rPr lang="en-US" sz="3600" dirty="0">
                <a:effectLst>
                  <a:outerShdw blurRad="38100" dist="38100" dir="2700000" algn="tl">
                    <a:srgbClr val="000000">
                      <a:alpha val="43137"/>
                    </a:srgbClr>
                  </a:outerShdw>
                </a:effectLst>
                <a:latin typeface="Arial" pitchFamily="34" charset="0"/>
                <a:cs typeface="Arial"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29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77231A-D3E5-4C93-8FCF-F5F890BF6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76200"/>
            <a:ext cx="89615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latin typeface="Arial" pitchFamily="34" charset="0"/>
              <a:cs typeface="Arial"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latin typeface="Arial" pitchFamily="34" charset="0"/>
                <a:cs typeface="Arial"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a:t>
            </a:r>
            <a:r>
              <a:rPr lang="en-US" sz="3600" b="1" u="sng" dirty="0">
                <a:solidFill>
                  <a:srgbClr val="FFFFCC"/>
                </a:solidFill>
                <a:effectLst>
                  <a:outerShdw blurRad="38100" dist="38100" dir="2700000" algn="tl">
                    <a:srgbClr val="000000">
                      <a:alpha val="43137"/>
                    </a:srgbClr>
                  </a:outerShdw>
                </a:effectLst>
              </a:rPr>
              <a:t>for that day is great</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There is none like it</a:t>
            </a:r>
            <a:r>
              <a:rPr lang="en-US" sz="3600" dirty="0">
                <a:effectLst>
                  <a:outerShdw blurRad="38100" dist="38100" dir="2700000" algn="tl">
                    <a:srgbClr val="000000">
                      <a:alpha val="43137"/>
                    </a:srgbClr>
                  </a:outerShdw>
                </a:effectLst>
              </a:rPr>
              <a:t>; And it is the time of Jacob’s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But he will be saved from it</a:t>
            </a:r>
            <a:r>
              <a:rPr lang="en-US" sz="3600" dirty="0">
                <a:effectLst>
                  <a:outerShdw blurRad="38100" dist="38100" dir="2700000" algn="tl">
                    <a:srgbClr val="000000">
                      <a:alpha val="43137"/>
                    </a:srgbClr>
                  </a:outerShdw>
                </a:effectLst>
                <a:latin typeface="Arial" pitchFamily="34" charset="0"/>
                <a:cs typeface="Arial"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77231A-D3E5-4C93-8FCF-F5F890BF6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76200"/>
            <a:ext cx="89615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latin typeface="Arial" pitchFamily="34" charset="0"/>
              <a:cs typeface="Arial"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latin typeface="Arial" pitchFamily="34" charset="0"/>
                <a:cs typeface="Arial"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for that day is great, There is none like it; And it is the time of Jacob’s distress, But he will be </a:t>
            </a:r>
            <a:r>
              <a:rPr lang="en-US" sz="3600" b="1" u="sng" dirty="0">
                <a:solidFill>
                  <a:srgbClr val="FFFFCC"/>
                </a:solidFill>
                <a:effectLst>
                  <a:outerShdw blurRad="38100" dist="38100" dir="2700000" algn="tl">
                    <a:srgbClr val="000000">
                      <a:alpha val="43137"/>
                    </a:srgbClr>
                  </a:outerShdw>
                </a:effectLst>
              </a:rPr>
              <a:t>saved</a:t>
            </a:r>
            <a:r>
              <a:rPr lang="en-US" sz="3600" dirty="0">
                <a:effectLst>
                  <a:outerShdw blurRad="38100" dist="38100" dir="2700000" algn="tl">
                    <a:srgbClr val="000000">
                      <a:alpha val="43137"/>
                    </a:srgbClr>
                  </a:outerShdw>
                </a:effectLst>
              </a:rPr>
              <a:t> from it</a:t>
            </a:r>
            <a:r>
              <a:rPr lang="en-US" sz="3600" dirty="0">
                <a:effectLst>
                  <a:outerShdw blurRad="38100" dist="38100" dir="2700000" algn="tl">
                    <a:srgbClr val="000000">
                      <a:alpha val="43137"/>
                    </a:srgbClr>
                  </a:outerShdw>
                </a:effectLst>
                <a:latin typeface="Arial" pitchFamily="34" charset="0"/>
                <a:cs typeface="Arial"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3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302C73-7284-4714-8E1E-11C9BE0166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30086" y="76200"/>
            <a:ext cx="9037713" cy="3247043"/>
          </a:xfrm>
          <a:prstGeom prst="rect">
            <a:avLst/>
          </a:prstGeom>
          <a:noFill/>
          <a:ln w="28575">
            <a:noFill/>
            <a:miter lim="800000"/>
            <a:headEnd/>
            <a:tailEnd/>
          </a:ln>
        </p:spPr>
        <p:txBody>
          <a:bodyPr wrap="square">
            <a:spAutoFit/>
          </a:bodyPr>
          <a:lstStyle/>
          <a:p>
            <a:pPr algn="ctr">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Jeremiah 30:3</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rPr>
              <a:t>For behold, days are coming,’ declares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‘when I will restore the fortunes of My people Israel and Judah.’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says, ‘I will also bring them back to the land that I gave to their forefathers and they shall possess it.’”</a:t>
            </a:r>
          </a:p>
        </p:txBody>
      </p:sp>
      <p:pic>
        <p:nvPicPr>
          <p:cNvPr id="3" name="Picture 2">
            <a:extLst>
              <a:ext uri="{FF2B5EF4-FFF2-40B4-BE49-F238E27FC236}">
                <a16:creationId xmlns:a16="http://schemas.microsoft.com/office/drawing/2014/main" id="{FD1F5349-A661-475E-AAF9-F6E2944019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7099" y="3154680"/>
            <a:ext cx="2269802" cy="1645920"/>
          </a:xfrm>
          <a:prstGeom prst="rect">
            <a:avLst/>
          </a:prstGeom>
        </p:spPr>
      </p:pic>
    </p:spTree>
    <p:extLst>
      <p:ext uri="{BB962C8B-B14F-4D97-AF65-F5344CB8AC3E}">
        <p14:creationId xmlns:p14="http://schemas.microsoft.com/office/powerpoint/2010/main" val="83650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400" dirty="0">
              <a:latin typeface="Calibri" panose="020F0502020204030204" pitchFamily="34" charset="0"/>
            </a:endParaRPr>
          </a:p>
        </p:txBody>
      </p:sp>
      <p:sp>
        <p:nvSpPr>
          <p:cNvPr id="7680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400" dirty="0">
              <a:latin typeface="Calibri" panose="020F0502020204030204" pitchFamily="34" charset="0"/>
            </a:endParaRPr>
          </a:p>
        </p:txBody>
      </p:sp>
      <p:sp>
        <p:nvSpPr>
          <p:cNvPr id="7680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endParaRPr lang="en-US" altLang="en-US" sz="1400" dirty="0">
              <a:latin typeface="Calibri" panose="020F0502020204030204" pitchFamily="34" charset="0"/>
            </a:endParaRPr>
          </a:p>
        </p:txBody>
      </p:sp>
      <p:pic>
        <p:nvPicPr>
          <p:cNvPr id="76805" name="Picture 2" descr="http://www.softwareag.com/blog/reality_check/wp-content/uploads/2013/06/Stopwatch_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68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401598-9123-4F43-8D76-53A21E84BD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38914" name="Rectangle 3"/>
          <p:cNvSpPr>
            <a:spLocks noChangeArrowheads="1"/>
          </p:cNvSpPr>
          <p:nvPr/>
        </p:nvSpPr>
        <p:spPr bwMode="auto">
          <a:xfrm>
            <a:off x="30086" y="76200"/>
            <a:ext cx="9037714"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rPr>
              <a:t>And he will make a firm covenant with the many for one week, but in the middle of the week he will put a stop to sacrifice and grain offering; and on the wing of abominations </a:t>
            </a:r>
            <a:r>
              <a:rPr lang="en-US" sz="2800" i="1" dirty="0">
                <a:effectLst>
                  <a:outerShdw blurRad="38100" dist="38100" dir="2700000" algn="tl">
                    <a:srgbClr val="000000">
                      <a:alpha val="43137"/>
                    </a:srgbClr>
                  </a:outerShdw>
                </a:effectLst>
                <a:latin typeface="Calibri" panose="020F0502020204030204" pitchFamily="34" charset="0"/>
              </a:rPr>
              <a:t>will come</a:t>
            </a:r>
            <a:r>
              <a:rPr lang="en-US" sz="2800" dirty="0">
                <a:effectLst>
                  <a:outerShdw blurRad="38100" dist="38100" dir="2700000" algn="tl">
                    <a:srgbClr val="000000">
                      <a:alpha val="43137"/>
                    </a:srgbClr>
                  </a:outerShdw>
                </a:effectLst>
                <a:latin typeface="Calibri" panose="020F0502020204030204" pitchFamily="34" charset="0"/>
              </a:rPr>
              <a:t> one who makes desolate, even until a complete destruction, one that is decreed, is poured out on the one who makes desolate.</a:t>
            </a:r>
          </a:p>
        </p:txBody>
      </p:sp>
      <p:pic>
        <p:nvPicPr>
          <p:cNvPr id="2" name="Picture 1">
            <a:extLst>
              <a:ext uri="{FF2B5EF4-FFF2-40B4-BE49-F238E27FC236}">
                <a16:creationId xmlns:a16="http://schemas.microsoft.com/office/drawing/2014/main" id="{B01949BB-4736-4C32-81AE-BC051B514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7360" y="3048000"/>
            <a:ext cx="1329280" cy="1828800"/>
          </a:xfrm>
          <a:prstGeom prst="rect">
            <a:avLst/>
          </a:prstGeom>
          <a:ln w="28575">
            <a:solidFill>
              <a:srgbClr val="FF0000"/>
            </a:solidFill>
          </a:ln>
        </p:spPr>
      </p:pic>
    </p:spTree>
    <p:extLst>
      <p:ext uri="{BB962C8B-B14F-4D97-AF65-F5344CB8AC3E}">
        <p14:creationId xmlns:p14="http://schemas.microsoft.com/office/powerpoint/2010/main" val="207787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103707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2F649-0ED6-4666-991C-86A4605B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38914" name="Rectangle 3"/>
          <p:cNvSpPr>
            <a:spLocks noChangeArrowheads="1"/>
          </p:cNvSpPr>
          <p:nvPr/>
        </p:nvSpPr>
        <p:spPr bwMode="auto">
          <a:xfrm>
            <a:off x="76200" y="76200"/>
            <a:ext cx="8991600"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for your people and your holy city,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finish the transgression, to make an end of sin, to make atonement for iniquity, to bring in everlasting righteousness, to seal up vision and prophecy and to anoint the most holy place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1E74016E-C8FB-463A-9E28-EB02476B923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323949" y="2971800"/>
            <a:ext cx="2496103" cy="1828800"/>
          </a:xfrm>
          <a:prstGeom prst="rect">
            <a:avLst/>
          </a:prstGeom>
        </p:spPr>
      </p:pic>
    </p:spTree>
    <p:extLst>
      <p:ext uri="{BB962C8B-B14F-4D97-AF65-F5344CB8AC3E}">
        <p14:creationId xmlns:p14="http://schemas.microsoft.com/office/powerpoint/2010/main" val="872478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1143000" y="228600"/>
            <a:ext cx="68580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Prophecies </a:t>
            </a:r>
            <a:r>
              <a:rPr lang="en-US" altLang="en-US" sz="3600" u="sng" dirty="0">
                <a:solidFill>
                  <a:srgbClr val="FFFFCC"/>
                </a:solidFill>
                <a:effectLst>
                  <a:outerShdw blurRad="38100" dist="38100" dir="2700000" algn="tl">
                    <a:srgbClr val="000000">
                      <a:alpha val="43137"/>
                    </a:srgbClr>
                  </a:outerShdw>
                </a:effectLst>
                <a:latin typeface="Calibri" panose="020F0502020204030204" pitchFamily="34" charset="0"/>
              </a:rPr>
              <a:t>WILL BE</a:t>
            </a:r>
            <a:r>
              <a:rPr lang="en-US" altLang="en-US" sz="360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1047750" y="1137920"/>
            <a:ext cx="7048500" cy="4653280"/>
          </a:xfrm>
        </p:spPr>
        <p:txBody>
          <a:bodyPr/>
          <a:lstStyle/>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24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6248400"/>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spcBef>
                <a:spcPct val="50000"/>
              </a:spcBef>
            </a:pP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rPr>
              <a:t>Arnold </a:t>
            </a:r>
            <a:r>
              <a:rPr lang="en-US" altLang="en-US" sz="2000" dirty="0" err="1">
                <a:solidFill>
                  <a:srgbClr val="FFFFFF"/>
                </a:solidFill>
                <a:effectLst>
                  <a:outerShdw blurRad="38100" dist="38100" dir="2700000" algn="tl">
                    <a:srgbClr val="000000">
                      <a:alpha val="43137"/>
                    </a:srgbClr>
                  </a:outerShdw>
                </a:effectLst>
                <a:latin typeface="Calibri" panose="020F0502020204030204" pitchFamily="34" charset="0"/>
              </a:rPr>
              <a:t>Fructenbaum</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rPr>
              <a:t>Footsteps of the Messiah, </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4" y="152400"/>
            <a:ext cx="821935" cy="1097280"/>
          </a:xfrm>
          <a:prstGeom prst="rect">
            <a:avLst/>
          </a:prstGeom>
        </p:spPr>
      </p:pic>
    </p:spTree>
    <p:extLst>
      <p:ext uri="{BB962C8B-B14F-4D97-AF65-F5344CB8AC3E}">
        <p14:creationId xmlns:p14="http://schemas.microsoft.com/office/powerpoint/2010/main" val="1295856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Israel’s Discipline &amp; Restoration</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 in the Diaspora</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regathering in unbelief</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conversion through distress</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Israel’s final restoration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20520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6B81510-45AB-42A4-89F0-7D5982099A12}"/>
              </a:ext>
            </a:extLst>
          </p:cNvPr>
          <p:cNvSpPr>
            <a:spLocks noGrp="1" noChangeArrowheads="1"/>
          </p:cNvSpPr>
          <p:nvPr>
            <p:ph type="title"/>
          </p:nvPr>
        </p:nvSpPr>
        <p:spPr>
          <a:xfrm>
            <a:off x="609600" y="228600"/>
            <a:ext cx="8382000" cy="762000"/>
          </a:xfrm>
        </p:spPr>
        <p:txBody>
          <a:bodyPr/>
          <a:lstStyle/>
          <a:p>
            <a:pPr algn="ctr" eaLnBrk="1" hangingPunct="1"/>
            <a:r>
              <a:rPr lang="en-US" altLang="en-US" sz="4000" dirty="0">
                <a:effectLst>
                  <a:outerShdw blurRad="38100" dist="38100" dir="2700000" algn="tl">
                    <a:srgbClr val="000000">
                      <a:alpha val="43137"/>
                    </a:srgbClr>
                  </a:outerShdw>
                </a:effectLst>
              </a:rPr>
              <a:t>Israel’s Regathering in Belief</a:t>
            </a:r>
          </a:p>
        </p:txBody>
      </p:sp>
      <p:sp>
        <p:nvSpPr>
          <p:cNvPr id="1027" name="Rectangle 3">
            <a:extLst>
              <a:ext uri="{FF2B5EF4-FFF2-40B4-BE49-F238E27FC236}">
                <a16:creationId xmlns:a16="http://schemas.microsoft.com/office/drawing/2014/main" id="{0CD2602E-042A-4F5D-BCD3-E1E556D3D7A9}"/>
              </a:ext>
            </a:extLst>
          </p:cNvPr>
          <p:cNvSpPr>
            <a:spLocks noGrp="1" noChangeArrowheads="1"/>
          </p:cNvSpPr>
          <p:nvPr>
            <p:ph type="body" idx="1"/>
          </p:nvPr>
        </p:nvSpPr>
        <p:spPr>
          <a:xfrm>
            <a:off x="914400" y="1143000"/>
            <a:ext cx="3886200" cy="41910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Deuteronomy 30:3</a:t>
            </a:r>
          </a:p>
          <a:p>
            <a:pPr eaLnBrk="1" hangingPunct="1">
              <a:spcBef>
                <a:spcPts val="0"/>
              </a:spcBef>
              <a:spcAft>
                <a:spcPts val="3600"/>
              </a:spcAft>
              <a:defRPr/>
            </a:pPr>
            <a:r>
              <a:rPr lang="en-US" dirty="0">
                <a:effectLst>
                  <a:outerShdw blurRad="38100" dist="38100" dir="2700000" algn="tl">
                    <a:srgbClr val="000000">
                      <a:alpha val="43137"/>
                    </a:srgbClr>
                  </a:outerShdw>
                </a:effectLst>
              </a:rPr>
              <a:t>Jeremiah 16:14-15</a:t>
            </a:r>
          </a:p>
          <a:p>
            <a:pPr eaLnBrk="1" hangingPunct="1">
              <a:spcBef>
                <a:spcPts val="0"/>
              </a:spcBef>
              <a:spcAft>
                <a:spcPts val="3600"/>
              </a:spcAft>
              <a:defRPr/>
            </a:pPr>
            <a:r>
              <a:rPr lang="en-US" dirty="0">
                <a:effectLst>
                  <a:outerShdw blurRad="38100" dist="38100" dir="2700000" algn="tl">
                    <a:srgbClr val="000000">
                      <a:alpha val="43137"/>
                    </a:srgbClr>
                  </a:outerShdw>
                </a:effectLst>
              </a:rPr>
              <a:t>Ezekiel 36:24-28</a:t>
            </a:r>
          </a:p>
          <a:p>
            <a:pPr eaLnBrk="1" hangingPunct="1">
              <a:spcBef>
                <a:spcPts val="0"/>
              </a:spcBef>
              <a:spcAft>
                <a:spcPts val="3600"/>
              </a:spcAft>
              <a:defRPr/>
            </a:pPr>
            <a:r>
              <a:rPr lang="en-US" dirty="0">
                <a:effectLst>
                  <a:outerShdw blurRad="38100" dist="38100" dir="2700000" algn="tl">
                    <a:srgbClr val="000000">
                      <a:alpha val="43137"/>
                    </a:srgbClr>
                  </a:outerShdw>
                </a:effectLst>
              </a:rPr>
              <a:t>Zechariah 8:7-8</a:t>
            </a:r>
          </a:p>
          <a:p>
            <a:pPr eaLnBrk="1" hangingPunct="1">
              <a:spcBef>
                <a:spcPts val="0"/>
              </a:spcBef>
              <a:spcAft>
                <a:spcPts val="3600"/>
              </a:spcAft>
              <a:defRPr/>
            </a:pPr>
            <a:r>
              <a:rPr lang="en-US" dirty="0">
                <a:effectLst>
                  <a:outerShdw blurRad="38100" dist="38100" dir="2700000" algn="tl">
                    <a:srgbClr val="000000">
                      <a:alpha val="43137"/>
                    </a:srgbClr>
                  </a:outerShdw>
                </a:effectLst>
              </a:rPr>
              <a:t>Amos 9:14-15</a:t>
            </a:r>
          </a:p>
        </p:txBody>
      </p:sp>
      <p:pic>
        <p:nvPicPr>
          <p:cNvPr id="80900" name="Picture 2" descr="http://newalbany-louisvillebiblestudents.com/images/other/Abraham%20Stars.JPG">
            <a:extLst>
              <a:ext uri="{FF2B5EF4-FFF2-40B4-BE49-F238E27FC236}">
                <a16:creationId xmlns:a16="http://schemas.microsoft.com/office/drawing/2014/main" id="{872078BD-0560-4CCB-95E3-06A38D18D0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1295401"/>
            <a:ext cx="3111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7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228600"/>
            <a:ext cx="5791200" cy="838200"/>
          </a:xfrm>
        </p:spPr>
        <p:txBody>
          <a:bodyPr/>
          <a:lstStyle/>
          <a:p>
            <a:pPr algn="ctr" eaLnBrk="1" hangingPunct="1"/>
            <a:r>
              <a:rPr lang="en-US" altLang="en-US" sz="4000" dirty="0">
                <a:effectLst>
                  <a:outerShdw blurRad="38100" dist="38100" dir="2700000" algn="tl">
                    <a:srgbClr val="000000">
                      <a:alpha val="43137"/>
                    </a:srgbClr>
                  </a:outerShdw>
                </a:effectLst>
              </a:rPr>
              <a:t>4. Israel’s Final Restoration</a:t>
            </a:r>
          </a:p>
        </p:txBody>
      </p:sp>
      <p:sp>
        <p:nvSpPr>
          <p:cNvPr id="16387" name="Rectangle 3"/>
          <p:cNvSpPr>
            <a:spLocks noGrp="1" noChangeArrowheads="1"/>
          </p:cNvSpPr>
          <p:nvPr>
            <p:ph type="body" sz="half" idx="2"/>
          </p:nvPr>
        </p:nvSpPr>
        <p:spPr>
          <a:xfrm>
            <a:off x="838200" y="1600200"/>
            <a:ext cx="4191000" cy="3962400"/>
          </a:xfrm>
        </p:spPr>
        <p:txBody>
          <a:bodyPr/>
          <a:lstStyle/>
          <a:p>
            <a:pPr marL="457200" indent="-45720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Law</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Major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Minor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Conclusion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5410200" y="1600200"/>
            <a:ext cx="3048000" cy="4127423"/>
          </a:xfrm>
        </p:spPr>
      </p:pic>
    </p:spTree>
    <p:extLst>
      <p:ext uri="{BB962C8B-B14F-4D97-AF65-F5344CB8AC3E}">
        <p14:creationId xmlns:p14="http://schemas.microsoft.com/office/powerpoint/2010/main" val="338849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228600"/>
            <a:ext cx="5791200" cy="838200"/>
          </a:xfrm>
        </p:spPr>
        <p:txBody>
          <a:bodyPr/>
          <a:lstStyle/>
          <a:p>
            <a:pPr algn="ctr" eaLnBrk="1" hangingPunct="1"/>
            <a:r>
              <a:rPr lang="en-US" altLang="en-US" sz="4000" dirty="0">
                <a:effectLst>
                  <a:outerShdw blurRad="38100" dist="38100" dir="2700000" algn="tl">
                    <a:srgbClr val="000000">
                      <a:alpha val="43137"/>
                    </a:srgbClr>
                  </a:outerShdw>
                </a:effectLst>
              </a:rPr>
              <a:t>4. Israel’s Final Restoration</a:t>
            </a:r>
          </a:p>
        </p:txBody>
      </p:sp>
      <p:sp>
        <p:nvSpPr>
          <p:cNvPr id="16387" name="Rectangle 3"/>
          <p:cNvSpPr>
            <a:spLocks noGrp="1" noChangeArrowheads="1"/>
          </p:cNvSpPr>
          <p:nvPr>
            <p:ph type="body" sz="half" idx="2"/>
          </p:nvPr>
        </p:nvSpPr>
        <p:spPr>
          <a:xfrm>
            <a:off x="838200" y="1600200"/>
            <a:ext cx="4191000" cy="3962400"/>
          </a:xfrm>
        </p:spPr>
        <p:txBody>
          <a:bodyPr/>
          <a:lstStyle/>
          <a:p>
            <a:pPr marL="457200" indent="-457200" eaLnBrk="1" hangingPunct="1">
              <a:spcBef>
                <a:spcPts val="0"/>
              </a:spcBef>
              <a:spcAft>
                <a:spcPts val="3600"/>
              </a:spcAft>
              <a:buSzPct val="100000"/>
              <a:buFont typeface="+mj-lt"/>
              <a:buAutoNum type="alphaLcPeriod"/>
              <a:defRPr/>
            </a:pPr>
            <a:r>
              <a:rPr lang="en-US" sz="3600" b="1" u="sng" dirty="0">
                <a:solidFill>
                  <a:srgbClr val="FFFFCC"/>
                </a:solidFill>
                <a:effectLst>
                  <a:outerShdw blurRad="38100" dist="38100" dir="2700000" algn="tl">
                    <a:srgbClr val="000000">
                      <a:alpha val="43137"/>
                    </a:srgbClr>
                  </a:outerShdw>
                </a:effectLst>
              </a:rPr>
              <a:t>Law</a:t>
            </a:r>
            <a:endParaRPr lang="en-US" sz="4000" b="1" u="sng" dirty="0">
              <a:solidFill>
                <a:srgbClr val="FFFFCC"/>
              </a:solidFill>
              <a:effectLst>
                <a:outerShdw blurRad="38100" dist="38100" dir="2700000" algn="tl">
                  <a:srgbClr val="000000">
                    <a:alpha val="43137"/>
                  </a:srgbClr>
                </a:outerShdw>
              </a:effectLst>
            </a:endParaRP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Major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Minor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Conclusion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5410200" y="1600200"/>
            <a:ext cx="3048000" cy="4127423"/>
          </a:xfrm>
        </p:spPr>
      </p:pic>
    </p:spTree>
    <p:extLst>
      <p:ext uri="{BB962C8B-B14F-4D97-AF65-F5344CB8AC3E}">
        <p14:creationId xmlns:p14="http://schemas.microsoft.com/office/powerpoint/2010/main" val="1437280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0FC478-9984-48C2-990B-C258EDB05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5426"/>
            <a:ext cx="9083827" cy="6767147"/>
          </a:xfrm>
          <a:prstGeom prst="rect">
            <a:avLst/>
          </a:prstGeom>
        </p:spPr>
      </p:pic>
      <p:sp>
        <p:nvSpPr>
          <p:cNvPr id="24579" name="Rectangle 3">
            <a:extLst>
              <a:ext uri="{FF2B5EF4-FFF2-40B4-BE49-F238E27FC236}">
                <a16:creationId xmlns:a16="http://schemas.microsoft.com/office/drawing/2014/main" id="{8493CFF8-1834-4B74-AA5F-E2659CE44985}"/>
              </a:ext>
            </a:extLst>
          </p:cNvPr>
          <p:cNvSpPr>
            <a:spLocks noGrp="1"/>
          </p:cNvSpPr>
          <p:nvPr>
            <p:ph type="body" idx="4294967295"/>
          </p:nvPr>
        </p:nvSpPr>
        <p:spPr>
          <a:xfrm>
            <a:off x="165629" y="76200"/>
            <a:ext cx="8812742" cy="2667000"/>
          </a:xfrm>
        </p:spPr>
        <p:txBody>
          <a:bodyPr/>
          <a:lstStyle/>
          <a:p>
            <a:pPr marL="0" indent="0" algn="ctr" defTabSz="685800">
              <a:lnSpc>
                <a:spcPct val="90000"/>
              </a:lnSpc>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ea typeface="+mj-ea"/>
                <a:cs typeface="+mj-cs"/>
              </a:rPr>
              <a:t>Deuteronomy 30:3</a:t>
            </a:r>
          </a:p>
          <a:p>
            <a:pPr marL="0" indent="0" algn="just">
              <a:buNone/>
              <a:defRPr/>
            </a:pPr>
            <a:r>
              <a:rPr lang="en-US" sz="3000" dirty="0">
                <a:effectLst>
                  <a:outerShdw blurRad="38100" dist="38100" dir="2700000" algn="tl">
                    <a:srgbClr val="000000">
                      <a:alpha val="43137"/>
                    </a:srgbClr>
                  </a:outerShdw>
                </a:effectLst>
                <a:cs typeface="Calibri" panose="020F0502020204030204" pitchFamily="34" charset="0"/>
              </a:rPr>
              <a:t>“Then the </a:t>
            </a:r>
            <a:r>
              <a:rPr lang="en-US" sz="3000" cap="small" dirty="0">
                <a:effectLst>
                  <a:outerShdw blurRad="38100" dist="38100" dir="2700000" algn="tl">
                    <a:srgbClr val="000000">
                      <a:alpha val="43137"/>
                    </a:srgbClr>
                  </a:outerShdw>
                </a:effectLst>
                <a:cs typeface="Calibri" panose="020F0502020204030204" pitchFamily="34" charset="0"/>
              </a:rPr>
              <a:t>Lord</a:t>
            </a:r>
            <a:r>
              <a:rPr lang="en-US" sz="3000" dirty="0">
                <a:effectLst>
                  <a:outerShdw blurRad="38100" dist="38100" dir="2700000" algn="tl">
                    <a:srgbClr val="000000">
                      <a:alpha val="43137"/>
                    </a:srgbClr>
                  </a:outerShdw>
                </a:effectLst>
                <a:cs typeface="Calibri" panose="020F0502020204030204" pitchFamily="34" charset="0"/>
              </a:rPr>
              <a:t> your God will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restore</a:t>
            </a:r>
            <a:r>
              <a:rPr lang="en-US" sz="3000" dirty="0">
                <a:effectLst>
                  <a:outerShdw blurRad="38100" dist="38100" dir="2700000" algn="tl">
                    <a:srgbClr val="000000">
                      <a:alpha val="43137"/>
                    </a:srgbClr>
                  </a:outerShdw>
                </a:effectLst>
                <a:cs typeface="Calibri" panose="020F0502020204030204" pitchFamily="34" charset="0"/>
              </a:rPr>
              <a:t> you from captivity, and have compassion on you, and will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gather you</a:t>
            </a:r>
            <a:r>
              <a:rPr lang="en-US" sz="3000" dirty="0">
                <a:effectLst>
                  <a:outerShdw blurRad="38100" dist="38100" dir="2700000" algn="tl">
                    <a:srgbClr val="000000">
                      <a:alpha val="43137"/>
                    </a:srgbClr>
                  </a:outerShdw>
                </a:effectLst>
                <a:cs typeface="Calibri" panose="020F0502020204030204" pitchFamily="34" charset="0"/>
              </a:rPr>
              <a:t> again from all the peoples where the </a:t>
            </a:r>
            <a:r>
              <a:rPr lang="en-US" sz="3000" cap="small" dirty="0">
                <a:effectLst>
                  <a:outerShdw blurRad="38100" dist="38100" dir="2700000" algn="tl">
                    <a:srgbClr val="000000">
                      <a:alpha val="43137"/>
                    </a:srgbClr>
                  </a:outerShdw>
                </a:effectLst>
                <a:cs typeface="Calibri" panose="020F0502020204030204" pitchFamily="34" charset="0"/>
              </a:rPr>
              <a:t>Lord</a:t>
            </a:r>
            <a:r>
              <a:rPr lang="en-US" sz="3000" dirty="0">
                <a:effectLst>
                  <a:outerShdw blurRad="38100" dist="38100" dir="2700000" algn="tl">
                    <a:srgbClr val="000000">
                      <a:alpha val="43137"/>
                    </a:srgbClr>
                  </a:outerShdw>
                </a:effectLst>
                <a:cs typeface="Calibri" panose="020F0502020204030204" pitchFamily="34" charset="0"/>
              </a:rPr>
              <a:t> your God has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scattered you</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4" name="Picture 3">
            <a:extLst>
              <a:ext uri="{FF2B5EF4-FFF2-40B4-BE49-F238E27FC236}">
                <a16:creationId xmlns:a16="http://schemas.microsoft.com/office/drawing/2014/main" id="{6E48A640-6464-401E-8A71-22D820B7A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8546" y="2667000"/>
            <a:ext cx="2386908" cy="2286000"/>
          </a:xfrm>
          <a:prstGeom prst="rect">
            <a:avLst/>
          </a:prstGeom>
        </p:spPr>
      </p:pic>
    </p:spTree>
    <p:extLst>
      <p:ext uri="{BB962C8B-B14F-4D97-AF65-F5344CB8AC3E}">
        <p14:creationId xmlns:p14="http://schemas.microsoft.com/office/powerpoint/2010/main" val="2011367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228600"/>
            <a:ext cx="5791200" cy="838200"/>
          </a:xfrm>
        </p:spPr>
        <p:txBody>
          <a:bodyPr/>
          <a:lstStyle/>
          <a:p>
            <a:pPr algn="ctr" eaLnBrk="1" hangingPunct="1"/>
            <a:r>
              <a:rPr lang="en-US" altLang="en-US" sz="4000" dirty="0">
                <a:effectLst>
                  <a:outerShdw blurRad="38100" dist="38100" dir="2700000" algn="tl">
                    <a:srgbClr val="000000">
                      <a:alpha val="43137"/>
                    </a:srgbClr>
                  </a:outerShdw>
                </a:effectLst>
              </a:rPr>
              <a:t>4. Israel’s Final Restoration</a:t>
            </a:r>
          </a:p>
        </p:txBody>
      </p:sp>
      <p:sp>
        <p:nvSpPr>
          <p:cNvPr id="16387" name="Rectangle 3"/>
          <p:cNvSpPr>
            <a:spLocks noGrp="1" noChangeArrowheads="1"/>
          </p:cNvSpPr>
          <p:nvPr>
            <p:ph type="body" sz="half" idx="2"/>
          </p:nvPr>
        </p:nvSpPr>
        <p:spPr>
          <a:xfrm>
            <a:off x="838200" y="1600200"/>
            <a:ext cx="4191000" cy="3962400"/>
          </a:xfrm>
        </p:spPr>
        <p:txBody>
          <a:bodyPr/>
          <a:lstStyle/>
          <a:p>
            <a:pPr marL="457200" indent="-45720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Law</a:t>
            </a:r>
          </a:p>
          <a:p>
            <a:pPr marL="463550" indent="-463550" eaLnBrk="1" hangingPunct="1">
              <a:spcBef>
                <a:spcPts val="0"/>
              </a:spcBef>
              <a:spcAft>
                <a:spcPts val="3600"/>
              </a:spcAft>
              <a:buSzPct val="100000"/>
              <a:buFont typeface="+mj-lt"/>
              <a:buAutoNum type="alphaLcPeriod"/>
              <a:defRPr/>
            </a:pPr>
            <a:r>
              <a:rPr lang="en-US" sz="3600" b="1" u="sng" dirty="0">
                <a:solidFill>
                  <a:srgbClr val="FFFFCC"/>
                </a:solidFill>
                <a:effectLst>
                  <a:outerShdw blurRad="38100" dist="38100" dir="2700000" algn="tl">
                    <a:srgbClr val="000000">
                      <a:alpha val="43137"/>
                    </a:srgbClr>
                  </a:outerShdw>
                </a:effectLst>
              </a:rPr>
              <a:t>Major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Minor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Conclusion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5410200" y="1600200"/>
            <a:ext cx="3048000" cy="4127423"/>
          </a:xfrm>
        </p:spPr>
      </p:pic>
    </p:spTree>
    <p:extLst>
      <p:ext uri="{BB962C8B-B14F-4D97-AF65-F5344CB8AC3E}">
        <p14:creationId xmlns:p14="http://schemas.microsoft.com/office/powerpoint/2010/main" val="3026164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2D705-AF49-45F8-883F-92C9DA52E7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176215" y="76200"/>
            <a:ext cx="8791575" cy="2939266"/>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2800" dirty="0">
                <a:effectLst>
                  <a:outerShdw blurRad="38100" dist="38100" dir="2700000" algn="tl">
                    <a:srgbClr val="000000">
                      <a:alpha val="43137"/>
                    </a:srgbClr>
                  </a:outerShdw>
                </a:effectLst>
                <a:latin typeface="Calibri" panose="020F0502020204030204" pitchFamily="34" charset="0"/>
              </a:rPr>
              <a:t>“It will come about also in that day that a great trumpet will be blown, and those who were perishing in the land of Assyria and who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28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2800" cap="small" dirty="0">
                <a:effectLst>
                  <a:outerShdw blurRad="38100" dist="38100" dir="2700000" algn="tl">
                    <a:srgbClr val="000000">
                      <a:alpha val="43137"/>
                    </a:srgbClr>
                  </a:outerShdw>
                </a:effectLst>
                <a:latin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rPr>
              <a:t> in the holy mountain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2800" dirty="0">
                <a:effectLst>
                  <a:outerShdw blurRad="38100" dist="38100" dir="2700000" algn="tl">
                    <a:srgbClr val="000000">
                      <a:alpha val="43137"/>
                    </a:srgbClr>
                  </a:outerShdw>
                </a:effectLst>
                <a:latin typeface="Calibri" panose="020F0502020204030204" pitchFamily="34" charset="0"/>
              </a:rPr>
              <a:t>.”</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8546" y="2743200"/>
            <a:ext cx="2386908" cy="228600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6329CC-055D-45D2-8DF1-03E7C5309A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76200" y="76200"/>
            <a:ext cx="8991599" cy="373948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Jeremiah 16:14-15</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14 </a:t>
            </a:r>
            <a:r>
              <a:rPr lang="en-US" sz="2800" dirty="0">
                <a:effectLst>
                  <a:outerShdw blurRad="38100" dist="38100" dir="2700000" algn="tl">
                    <a:srgbClr val="000000">
                      <a:alpha val="43137"/>
                    </a:srgbClr>
                  </a:outerShdw>
                </a:effectLst>
                <a:latin typeface="Calibri" panose="020F0502020204030204" pitchFamily="34" charset="0"/>
              </a:rPr>
              <a:t>“Therefore behold, days are coming,” declares the </a:t>
            </a:r>
            <a:r>
              <a:rPr lang="en-US" sz="2800" cap="small" dirty="0">
                <a:effectLst>
                  <a:outerShdw blurRad="38100" dist="38100" dir="2700000" algn="tl">
                    <a:srgbClr val="000000">
                      <a:alpha val="43137"/>
                    </a:srgbClr>
                  </a:outerShdw>
                </a:effectLst>
                <a:latin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rPr>
              <a:t>, “when it will no longer be said, ‘As the </a:t>
            </a:r>
            <a:r>
              <a:rPr lang="en-US" sz="2800" cap="small" dirty="0">
                <a:effectLst>
                  <a:outerShdw blurRad="38100" dist="38100" dir="2700000" algn="tl">
                    <a:srgbClr val="000000">
                      <a:alpha val="43137"/>
                    </a:srgbClr>
                  </a:outerShdw>
                </a:effectLst>
                <a:latin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rPr>
              <a:t> lives, who brought up the sons of Israel out of the land of Egypt,’ </a:t>
            </a:r>
            <a:r>
              <a:rPr lang="en-US" sz="2800" baseline="30000" dirty="0">
                <a:effectLst>
                  <a:outerShdw blurRad="38100" dist="38100" dir="2700000" algn="tl">
                    <a:srgbClr val="000000">
                      <a:alpha val="43137"/>
                    </a:srgbClr>
                  </a:outerShdw>
                </a:effectLst>
                <a:latin typeface="Calibri" panose="020F0502020204030204" pitchFamily="34" charset="0"/>
              </a:rPr>
              <a:t>15 </a:t>
            </a:r>
            <a:r>
              <a:rPr lang="en-US" sz="2800" dirty="0">
                <a:effectLst>
                  <a:outerShdw blurRad="38100" dist="38100" dir="2700000" algn="tl">
                    <a:srgbClr val="000000">
                      <a:alpha val="43137"/>
                    </a:srgbClr>
                  </a:outerShdw>
                </a:effectLst>
                <a:latin typeface="Calibri" panose="020F0502020204030204" pitchFamily="34" charset="0"/>
              </a:rPr>
              <a:t>but, ‘As the </a:t>
            </a:r>
            <a:r>
              <a:rPr lang="en-US" sz="2800" cap="small" dirty="0">
                <a:effectLst>
                  <a:outerShdw blurRad="38100" dist="38100" dir="2700000" algn="tl">
                    <a:srgbClr val="000000">
                      <a:alpha val="43137"/>
                    </a:srgbClr>
                  </a:outerShdw>
                </a:effectLst>
                <a:latin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rPr>
              <a:t> lives, who brought up the sons of Israel from the land of the north 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from all the countries where He had banished them.’ For I will restore them to their own land which I gave to their fathers</a:t>
            </a:r>
            <a:r>
              <a:rPr lang="en-US" sz="2800" dirty="0">
                <a:effectLst>
                  <a:outerShdw blurRad="38100" dist="38100" dir="2700000" algn="tl">
                    <a:srgbClr val="000000">
                      <a:alpha val="43137"/>
                    </a:srgbClr>
                  </a:outerShdw>
                </a:effectLst>
                <a:latin typeface="Calibri" panose="020F0502020204030204" pitchFamily="34" charset="0"/>
              </a:rPr>
              <a:t>.”</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305EB81-7CED-4A73-8F23-A9F0FEF1B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5111" y="3733800"/>
            <a:ext cx="1433778" cy="1371600"/>
          </a:xfrm>
          <a:prstGeom prst="rect">
            <a:avLst/>
          </a:prstGeom>
        </p:spPr>
      </p:pic>
    </p:spTree>
    <p:extLst>
      <p:ext uri="{BB962C8B-B14F-4D97-AF65-F5344CB8AC3E}">
        <p14:creationId xmlns:p14="http://schemas.microsoft.com/office/powerpoint/2010/main" val="3383336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52400"/>
            <a:ext cx="8702737" cy="6584916"/>
          </a:xfrm>
          <a:prstGeom prst="rect">
            <a:avLst/>
          </a:prstGeom>
        </p:spPr>
      </p:pic>
    </p:spTree>
    <p:extLst>
      <p:ext uri="{BB962C8B-B14F-4D97-AF65-F5344CB8AC3E}">
        <p14:creationId xmlns:p14="http://schemas.microsoft.com/office/powerpoint/2010/main" val="4188976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7B7471-D4F8-48DE-BC70-1A9601E23C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30086" y="76200"/>
            <a:ext cx="9037713" cy="4939814"/>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36:24-28</a:t>
            </a:r>
          </a:p>
          <a:p>
            <a:pPr algn="just"/>
            <a:r>
              <a:rPr lang="en-US" sz="2700" dirty="0">
                <a:effectLst>
                  <a:outerShdw blurRad="38100" dist="38100" dir="2700000" algn="tl">
                    <a:srgbClr val="000000">
                      <a:alpha val="43137"/>
                    </a:srgbClr>
                  </a:outerShdw>
                </a:effectLst>
                <a:latin typeface="Calibri" panose="020F0502020204030204" pitchFamily="34" charset="0"/>
              </a:rPr>
              <a:t>“For I will take you from the nations,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gather you from all the lands and bring you into your own land. </a:t>
            </a:r>
            <a:r>
              <a:rPr lang="en-US" sz="27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25 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Then I will sprinkle clean water on you, and you will be clean</a:t>
            </a:r>
            <a:r>
              <a:rPr lang="en-US" sz="27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Moreover, I will give you a new heart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put a new spirit within you</a:t>
            </a:r>
            <a:r>
              <a:rPr lang="en-US" sz="2700" dirty="0">
                <a:effectLst>
                  <a:outerShdw blurRad="38100" dist="38100" dir="2700000" algn="tl">
                    <a:srgbClr val="000000">
                      <a:alpha val="43137"/>
                    </a:srgbClr>
                  </a:outerShdw>
                </a:effectLst>
                <a:latin typeface="Calibri" panose="020F0502020204030204" pitchFamily="34" charset="0"/>
              </a:rPr>
              <a:t>; and I will remove the heart of stone from your flesh and give you a heart of flesh.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5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6634" y="228600"/>
            <a:ext cx="8830732" cy="6400800"/>
          </a:xfrm>
          <a:prstGeom prst="rect">
            <a:avLst/>
          </a:prstGeom>
        </p:spPr>
      </p:pic>
    </p:spTree>
    <p:extLst>
      <p:ext uri="{BB962C8B-B14F-4D97-AF65-F5344CB8AC3E}">
        <p14:creationId xmlns:p14="http://schemas.microsoft.com/office/powerpoint/2010/main" val="138111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600200"/>
            <a:ext cx="6781800" cy="304698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For example, according to Progressive Dispensational progenitor Dr. Darrell L. Bock, his Progressive Dispensationalism is both “less land centered” and less “future centered” in comparison to traditional Dispensationalism.</a:t>
            </a:r>
          </a:p>
        </p:txBody>
      </p:sp>
      <p:sp>
        <p:nvSpPr>
          <p:cNvPr id="8" name="TextBox 7"/>
          <p:cNvSpPr txBox="1"/>
          <p:nvPr/>
        </p:nvSpPr>
        <p:spPr>
          <a:xfrm>
            <a:off x="1828800" y="6096000"/>
            <a:ext cx="54864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rPr>
              <a:t>Darrell Bock; quoted in Ken </a:t>
            </a:r>
            <a:r>
              <a:rPr lang="en-US" sz="1800" dirty="0" err="1">
                <a:effectLst>
                  <a:outerShdw blurRad="38100" dist="38100" dir="2700000" algn="tl">
                    <a:srgbClr val="000000">
                      <a:alpha val="43137"/>
                    </a:srgbClr>
                  </a:outerShdw>
                </a:effectLst>
                <a:latin typeface="Calibri" panose="020F0502020204030204" pitchFamily="34" charset="0"/>
              </a:rPr>
              <a:t>Sidey</a:t>
            </a:r>
            <a:r>
              <a:rPr lang="en-US" sz="1800" dirty="0">
                <a:effectLst>
                  <a:outerShdw blurRad="38100" dist="38100" dir="2700000" algn="tl">
                    <a:srgbClr val="000000">
                      <a:alpha val="43137"/>
                    </a:srgbClr>
                  </a:outerShdw>
                </a:effectLst>
                <a:latin typeface="Calibri" panose="020F0502020204030204" pitchFamily="34" charset="0"/>
              </a:rPr>
              <a:t>, “For the Love of Zion,”</a:t>
            </a:r>
          </a:p>
          <a:p>
            <a:pPr algn="ctr"/>
            <a:r>
              <a:rPr lang="en-US" sz="1800" dirty="0">
                <a:effectLst>
                  <a:outerShdw blurRad="38100" dist="38100" dir="2700000" algn="tl">
                    <a:srgbClr val="000000">
                      <a:alpha val="43137"/>
                    </a:srgbClr>
                  </a:outerShdw>
                </a:effectLst>
                <a:latin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rPr>
              <a:t>Christianity Today</a:t>
            </a:r>
            <a:r>
              <a:rPr lang="en-US" sz="1800" dirty="0">
                <a:effectLst>
                  <a:outerShdw blurRad="38100" dist="38100" dir="2700000" algn="tl">
                    <a:srgbClr val="000000">
                      <a:alpha val="43137"/>
                    </a:srgbClr>
                  </a:outerShdw>
                </a:effectLst>
                <a:latin typeface="Calibri" panose="020F0502020204030204" pitchFamily="34" charset="0"/>
              </a:rPr>
              <a:t>, 9 March 1992, 50.</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773430" y="228600"/>
            <a:ext cx="7597140"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“Land” in Progressive Dispensationalism</a:t>
            </a:r>
          </a:p>
        </p:txBody>
      </p:sp>
      <p:pic>
        <p:nvPicPr>
          <p:cNvPr id="2" name="Picture 1">
            <a:extLst>
              <a:ext uri="{FF2B5EF4-FFF2-40B4-BE49-F238E27FC236}">
                <a16:creationId xmlns:a16="http://schemas.microsoft.com/office/drawing/2014/main" id="{DBD5CF4E-5A21-4EBA-BEBB-1F72A0741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762125"/>
            <a:ext cx="1828802" cy="2560320"/>
          </a:xfrm>
          <a:prstGeom prst="rect">
            <a:avLst/>
          </a:prstGeom>
        </p:spPr>
      </p:pic>
    </p:spTree>
    <p:extLst>
      <p:ext uri="{BB962C8B-B14F-4D97-AF65-F5344CB8AC3E}">
        <p14:creationId xmlns:p14="http://schemas.microsoft.com/office/powerpoint/2010/main" val="2900010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62263C-8D64-4937-B926-23382B2988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152400" y="76200"/>
            <a:ext cx="8839200" cy="2262158"/>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Leviticus 25:23</a:t>
            </a:r>
          </a:p>
          <a:p>
            <a:pPr algn="just"/>
            <a:r>
              <a:rPr lang="en-US" sz="3200" dirty="0">
                <a:effectLst>
                  <a:outerShdw blurRad="38100" dist="38100" dir="2700000" algn="tl">
                    <a:srgbClr val="000000">
                      <a:alpha val="43137"/>
                    </a:srgbClr>
                  </a:outerShdw>
                </a:effectLst>
                <a:latin typeface="Calibri" panose="020F0502020204030204" pitchFamily="34" charset="0"/>
              </a:rPr>
              <a:t>“The land, moreover, shall not be sold permanently,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land is Mine</a:t>
            </a:r>
            <a:r>
              <a:rPr lang="en-US" sz="3200" dirty="0">
                <a:effectLst>
                  <a:outerShdw blurRad="38100" dist="38100" dir="2700000" algn="tl">
                    <a:srgbClr val="000000">
                      <a:alpha val="43137"/>
                    </a:srgbClr>
                  </a:outerShdw>
                </a:effectLst>
                <a:latin typeface="Calibri" panose="020F0502020204030204" pitchFamily="34" charset="0"/>
              </a:rPr>
              <a:t>; for you are </a:t>
            </a:r>
            <a:r>
              <a:rPr lang="en-US" sz="3200" i="1" dirty="0">
                <a:effectLst>
                  <a:outerShdw blurRad="38100" dist="38100" dir="2700000" algn="tl">
                    <a:srgbClr val="000000">
                      <a:alpha val="43137"/>
                    </a:srgbClr>
                  </a:outerShdw>
                </a:effectLst>
                <a:latin typeface="Calibri" panose="020F0502020204030204" pitchFamily="34" charset="0"/>
              </a:rPr>
              <a:t>but</a:t>
            </a:r>
            <a:r>
              <a:rPr lang="en-US" sz="3200" dirty="0">
                <a:effectLst>
                  <a:outerShdw blurRad="38100" dist="38100" dir="2700000" algn="tl">
                    <a:srgbClr val="000000">
                      <a:alpha val="43137"/>
                    </a:srgbClr>
                  </a:outerShdw>
                </a:effectLst>
                <a:latin typeface="Calibri" panose="020F0502020204030204" pitchFamily="34" charset="0"/>
              </a:rPr>
              <a:t> aliens and sojourners with Me.”</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7B0B0F6-3DFF-4584-B44A-87EE9ECFC9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7873" y="2286000"/>
            <a:ext cx="2048255" cy="25603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4748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9C3CDA-9523-4423-A1FA-321F7954E3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30086" y="33867"/>
            <a:ext cx="9037714" cy="3031599"/>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Deuteronomy 11:11-12</a:t>
            </a:r>
          </a:p>
          <a:p>
            <a:pPr algn="just"/>
            <a:r>
              <a:rPr lang="en-US" sz="3000" dirty="0">
                <a:effectLst>
                  <a:outerShdw blurRad="38100" dist="38100" dir="2700000" algn="tl">
                    <a:srgbClr val="000000">
                      <a:alpha val="43137"/>
                    </a:srgbClr>
                  </a:outerShdw>
                </a:effectLst>
                <a:latin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rPr>
              <a:t>11 </a:t>
            </a:r>
            <a:r>
              <a:rPr lang="en-US" sz="3000" dirty="0">
                <a:effectLst>
                  <a:outerShdw blurRad="38100" dist="38100" dir="2700000" algn="tl">
                    <a:srgbClr val="000000">
                      <a:alpha val="43137"/>
                    </a:srgbClr>
                  </a:outerShdw>
                </a:effectLst>
                <a:latin typeface="Calibri" panose="020F0502020204030204" pitchFamily="34" charset="0"/>
              </a:rPr>
              <a:t>But the land into which you are about to cross to possess it, a land of hills and valleys, drinks water from the rain of heaven, </a:t>
            </a:r>
            <a:r>
              <a:rPr lang="en-US" sz="3000" baseline="30000" dirty="0">
                <a:effectLst>
                  <a:outerShdw blurRad="38100" dist="38100" dir="2700000" algn="tl">
                    <a:srgbClr val="000000">
                      <a:alpha val="43137"/>
                    </a:srgbClr>
                  </a:outerShdw>
                </a:effectLst>
                <a:latin typeface="Calibri" panose="020F0502020204030204" pitchFamily="34" charset="0"/>
              </a:rPr>
              <a:t>12 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 land for which the </a:t>
            </a:r>
            <a:r>
              <a:rPr lang="en-US" sz="3000" b="1" u="sng" cap="small" dirty="0">
                <a:solidFill>
                  <a:srgbClr val="FFFFCC"/>
                </a:solidFill>
                <a:effectLst>
                  <a:outerShdw blurRad="38100" dist="38100" dir="2700000" algn="tl">
                    <a:srgbClr val="000000">
                      <a:alpha val="43137"/>
                    </a:srgbClr>
                  </a:outerShdw>
                </a:effectLst>
                <a:latin typeface="Calibri" panose="020F0502020204030204" pitchFamily="34" charset="0"/>
              </a:rPr>
              <a:t>Lord</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 your God cares</a:t>
            </a:r>
            <a:r>
              <a:rPr lang="en-US" sz="3000" dirty="0">
                <a:effectLst>
                  <a:outerShdw blurRad="38100" dist="38100" dir="2700000" algn="tl">
                    <a:srgbClr val="000000">
                      <a:alpha val="43137"/>
                    </a:srgbClr>
                  </a:outerShdw>
                </a:effectLst>
                <a:latin typeface="Calibri" panose="020F0502020204030204" pitchFamily="34" charset="0"/>
              </a:rPr>
              <a:t>; the eyes of the </a:t>
            </a:r>
            <a:r>
              <a:rPr lang="en-US" sz="3000" cap="small" dirty="0">
                <a:effectLst>
                  <a:outerShdw blurRad="38100" dist="38100" dir="2700000" algn="tl">
                    <a:srgbClr val="000000">
                      <a:alpha val="43137"/>
                    </a:srgbClr>
                  </a:outerShdw>
                </a:effectLst>
                <a:latin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rPr>
              <a:t> your God are always on it, from the beginning even to the end of the year.”</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4F1EA31-E525-4CF9-9A52-3C6333CCE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3633" y="3276600"/>
            <a:ext cx="1316735" cy="16459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4942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228600"/>
            <a:ext cx="5791200" cy="838200"/>
          </a:xfrm>
        </p:spPr>
        <p:txBody>
          <a:bodyPr/>
          <a:lstStyle/>
          <a:p>
            <a:pPr algn="ctr" eaLnBrk="1" hangingPunct="1"/>
            <a:r>
              <a:rPr lang="en-US" altLang="en-US" sz="4000" dirty="0">
                <a:effectLst>
                  <a:outerShdw blurRad="38100" dist="38100" dir="2700000" algn="tl">
                    <a:srgbClr val="000000">
                      <a:alpha val="43137"/>
                    </a:srgbClr>
                  </a:outerShdw>
                </a:effectLst>
              </a:rPr>
              <a:t>4. Israel’s Final Restoration</a:t>
            </a:r>
          </a:p>
        </p:txBody>
      </p:sp>
      <p:sp>
        <p:nvSpPr>
          <p:cNvPr id="16387" name="Rectangle 3"/>
          <p:cNvSpPr>
            <a:spLocks noGrp="1" noChangeArrowheads="1"/>
          </p:cNvSpPr>
          <p:nvPr>
            <p:ph type="body" sz="half" idx="2"/>
          </p:nvPr>
        </p:nvSpPr>
        <p:spPr>
          <a:xfrm>
            <a:off x="838200" y="1600200"/>
            <a:ext cx="4191000" cy="3962400"/>
          </a:xfrm>
        </p:spPr>
        <p:txBody>
          <a:bodyPr/>
          <a:lstStyle/>
          <a:p>
            <a:pPr marL="457200" indent="-45720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Law</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Major Prophets</a:t>
            </a:r>
          </a:p>
          <a:p>
            <a:pPr marL="463550" indent="-463550" eaLnBrk="1" hangingPunct="1">
              <a:spcBef>
                <a:spcPts val="0"/>
              </a:spcBef>
              <a:spcAft>
                <a:spcPts val="3600"/>
              </a:spcAft>
              <a:buSzPct val="100000"/>
              <a:buFont typeface="+mj-lt"/>
              <a:buAutoNum type="alphaLcPeriod"/>
              <a:defRPr/>
            </a:pPr>
            <a:r>
              <a:rPr lang="en-US" sz="3600" b="1" u="sng" dirty="0">
                <a:solidFill>
                  <a:srgbClr val="FFFFCC"/>
                </a:solidFill>
                <a:effectLst>
                  <a:outerShdw blurRad="38100" dist="38100" dir="2700000" algn="tl">
                    <a:srgbClr val="000000">
                      <a:alpha val="43137"/>
                    </a:srgbClr>
                  </a:outerShdw>
                </a:effectLst>
              </a:rPr>
              <a:t>Minor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Conclusion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5410200" y="1600200"/>
            <a:ext cx="3048000" cy="4127423"/>
          </a:xfrm>
        </p:spPr>
      </p:pic>
    </p:spTree>
    <p:extLst>
      <p:ext uri="{BB962C8B-B14F-4D97-AF65-F5344CB8AC3E}">
        <p14:creationId xmlns:p14="http://schemas.microsoft.com/office/powerpoint/2010/main" val="650958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708499-9E50-4BDA-9DB0-DB44F2E43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76200" y="76200"/>
            <a:ext cx="8991600" cy="3493264"/>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Zechariah 8:7</a:t>
            </a:r>
          </a:p>
          <a:p>
            <a:pPr algn="just"/>
            <a:r>
              <a:rPr lang="en-US" sz="3000" dirty="0">
                <a:effectLst>
                  <a:outerShdw blurRad="38100" dist="38100" dir="2700000" algn="tl">
                    <a:srgbClr val="000000">
                      <a:alpha val="43137"/>
                    </a:srgbClr>
                  </a:outerShdw>
                </a:effectLst>
                <a:latin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rPr>
              <a:t>7 </a:t>
            </a:r>
            <a:r>
              <a:rPr lang="en-US" sz="3000" dirty="0">
                <a:effectLst>
                  <a:outerShdw blurRad="38100" dist="38100" dir="2700000" algn="tl">
                    <a:srgbClr val="000000">
                      <a:alpha val="43137"/>
                    </a:srgbClr>
                  </a:outerShdw>
                </a:effectLst>
                <a:latin typeface="Calibri" panose="020F0502020204030204" pitchFamily="34" charset="0"/>
              </a:rPr>
              <a:t>Thus says the </a:t>
            </a:r>
            <a:r>
              <a:rPr lang="en-US" sz="3000" cap="small" dirty="0">
                <a:effectLst>
                  <a:outerShdw blurRad="38100" dist="38100" dir="2700000" algn="tl">
                    <a:srgbClr val="000000">
                      <a:alpha val="43137"/>
                    </a:srgbClr>
                  </a:outerShdw>
                </a:effectLst>
                <a:latin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rPr>
              <a:t> of hosts, ‘Behold, I am going to save My people from the land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 east and from the land of the west; </a:t>
            </a:r>
            <a:r>
              <a:rPr lang="en-US" sz="30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8 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and I will bring them </a:t>
            </a:r>
            <a:r>
              <a:rPr lang="en-US" sz="3000" b="1" i="1" u="sng" dirty="0">
                <a:solidFill>
                  <a:srgbClr val="FFFFCC"/>
                </a:solidFill>
                <a:effectLst>
                  <a:outerShdw blurRad="38100" dist="38100" dir="2700000" algn="tl">
                    <a:srgbClr val="000000">
                      <a:alpha val="43137"/>
                    </a:srgbClr>
                  </a:outerShdw>
                </a:effectLst>
                <a:latin typeface="Calibri" panose="020F0502020204030204" pitchFamily="34" charset="0"/>
              </a:rPr>
              <a:t>back</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 and they will live in the midst of Jerusalem</a:t>
            </a:r>
            <a:r>
              <a:rPr lang="en-US" sz="3000" dirty="0">
                <a:effectLst>
                  <a:outerShdw blurRad="38100" dist="38100" dir="2700000" algn="tl">
                    <a:srgbClr val="000000">
                      <a:alpha val="43137"/>
                    </a:srgbClr>
                  </a:outerShdw>
                </a:effectLst>
                <a:latin typeface="Calibri" panose="020F0502020204030204" pitchFamily="34" charset="0"/>
              </a:rPr>
              <a:t>; and they shall be My people, and I will be their God in truth and righteousness.’”</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24F532B-61A5-4A73-BB83-68A7BFAB0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3633" y="3230880"/>
            <a:ext cx="1316735" cy="16459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6239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258BDD-93C7-42B1-9B10-1137D8FA0E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76199" y="76200"/>
            <a:ext cx="9037713" cy="3954929"/>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Amos 9:14-15</a:t>
            </a:r>
          </a:p>
          <a:p>
            <a:pPr algn="just"/>
            <a:r>
              <a:rPr lang="en-US" sz="3000" dirty="0">
                <a:effectLst>
                  <a:outerShdw blurRad="38100" dist="38100" dir="2700000" algn="tl">
                    <a:srgbClr val="000000">
                      <a:alpha val="43137"/>
                    </a:srgbClr>
                  </a:outerShdw>
                </a:effectLst>
                <a:latin typeface="Calibri" panose="020F0502020204030204" pitchFamily="34" charset="0"/>
              </a:rPr>
              <a:t>“Also I will restore the captivity of My people Israel, And they will rebuild the ruined cities and live </a:t>
            </a:r>
            <a:r>
              <a:rPr lang="en-US" sz="3000" i="1" dirty="0">
                <a:effectLst>
                  <a:outerShdw blurRad="38100" dist="38100" dir="2700000" algn="tl">
                    <a:srgbClr val="000000">
                      <a:alpha val="43137"/>
                    </a:srgbClr>
                  </a:outerShdw>
                </a:effectLst>
                <a:latin typeface="Calibri" panose="020F0502020204030204" pitchFamily="34" charset="0"/>
              </a:rPr>
              <a:t>in them</a:t>
            </a:r>
            <a:r>
              <a:rPr lang="en-US" sz="3000" dirty="0">
                <a:effectLst>
                  <a:outerShdw blurRad="38100" dist="38100" dir="2700000" algn="tl">
                    <a:srgbClr val="000000">
                      <a:alpha val="43137"/>
                    </a:srgbClr>
                  </a:outerShdw>
                </a:effectLst>
                <a:latin typeface="Calibri" panose="020F0502020204030204" pitchFamily="34" charset="0"/>
              </a:rPr>
              <a:t>; They will also plant vineyards and drink their wine, And make gardens and eat their fruit.</a:t>
            </a:r>
            <a:r>
              <a:rPr lang="en-US" sz="3000" baseline="30000" dirty="0">
                <a:effectLst>
                  <a:outerShdw blurRad="38100" dist="38100" dir="2700000" algn="tl">
                    <a:srgbClr val="000000">
                      <a:alpha val="43137"/>
                    </a:srgbClr>
                  </a:outerShdw>
                </a:effectLst>
                <a:latin typeface="Calibri" panose="020F0502020204030204" pitchFamily="34" charset="0"/>
              </a:rPr>
              <a:t>15 </a:t>
            </a:r>
            <a:r>
              <a:rPr lang="en-US" sz="3000" dirty="0">
                <a:effectLst>
                  <a:outerShdw blurRad="38100" dist="38100" dir="2700000" algn="tl">
                    <a:srgbClr val="000000">
                      <a:alpha val="43137"/>
                    </a:srgbClr>
                  </a:outerShdw>
                </a:effectLst>
                <a:latin typeface="Calibri" panose="020F0502020204030204" pitchFamily="34" charset="0"/>
              </a:rPr>
              <a:t>“I will also plant them on their land, And they will not again be rooted out from their land Which I have given them,” Says the </a:t>
            </a:r>
            <a:r>
              <a:rPr lang="en-US" sz="3000" cap="small" dirty="0">
                <a:effectLst>
                  <a:outerShdw blurRad="38100" dist="38100" dir="2700000" algn="tl">
                    <a:srgbClr val="000000">
                      <a:alpha val="43137"/>
                    </a:srgbClr>
                  </a:outerShdw>
                </a:effectLst>
                <a:latin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rPr>
              <a:t> your God.</a:t>
            </a:r>
          </a:p>
        </p:txBody>
      </p:sp>
      <p:pic>
        <p:nvPicPr>
          <p:cNvPr id="4" name="Picture 3">
            <a:extLst>
              <a:ext uri="{FF2B5EF4-FFF2-40B4-BE49-F238E27FC236}">
                <a16:creationId xmlns:a16="http://schemas.microsoft.com/office/drawing/2014/main" id="{A439B80C-B736-448D-8EE1-24731D0AF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3633" y="3535680"/>
            <a:ext cx="1316735" cy="164592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6515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457200" y="228600"/>
            <a:ext cx="8534400" cy="1143000"/>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Mark Hitchcock and Thomas Ice</a:t>
            </a:r>
            <a:br>
              <a:rPr lang="en-US" altLang="en-US" sz="1800" dirty="0">
                <a:effectLst>
                  <a:outerShdw blurRad="38100" dist="38100" dir="2700000" algn="tl">
                    <a:srgbClr val="000000">
                      <a:alpha val="43137"/>
                    </a:srgbClr>
                  </a:outerShdw>
                </a:effectLst>
              </a:rPr>
            </a:br>
            <a:r>
              <a:rPr lang="en-US" altLang="en-US" sz="1800" i="1" dirty="0">
                <a:solidFill>
                  <a:schemeClr val="tx1"/>
                </a:solidFill>
                <a:effectLst>
                  <a:outerShdw blurRad="38100" dist="38100" dir="2700000" algn="tl">
                    <a:srgbClr val="000000">
                      <a:alpha val="43137"/>
                    </a:srgbClr>
                  </a:outerShdw>
                </a:effectLst>
              </a:rPr>
              <a:t>Breaking the Apocalypse Code</a:t>
            </a:r>
            <a:r>
              <a:rPr lang="en-US" altLang="en-US" sz="1800" dirty="0">
                <a:solidFill>
                  <a:schemeClr val="tx1"/>
                </a:solidFill>
                <a:effectLst>
                  <a:outerShdw blurRad="38100" dist="38100" dir="2700000" algn="tl">
                    <a:srgbClr val="000000">
                      <a:alpha val="43137"/>
                    </a:srgbClr>
                  </a:outerShdw>
                </a:effectLst>
              </a:rPr>
              <a:t> (Costa Mesa, CA: Word for Today, 2007), 136-37.</a:t>
            </a: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723900" y="1828800"/>
            <a:ext cx="7696200" cy="1752600"/>
          </a:xfrm>
        </p:spPr>
        <p:txBody>
          <a:bodyPr/>
          <a:lstStyle/>
          <a:p>
            <a:pPr marL="0" indent="0" algn="just">
              <a:buFontTx/>
              <a:buNone/>
              <a:defRPr/>
            </a:pPr>
            <a:r>
              <a:rPr lang="en-US" dirty="0">
                <a:effectLst>
                  <a:outerShdw blurRad="38100" dist="38100" dir="2700000" algn="tl">
                    <a:srgbClr val="000000">
                      <a:alpha val="43137"/>
                    </a:srgbClr>
                  </a:outerShdw>
                </a:effectLst>
              </a:rPr>
              <a:t>"Every Old Testament prophet, except Jonah, speaks of a permanent return to the Land of Israel by the Jews."</a:t>
            </a:r>
          </a:p>
          <a:p>
            <a:pPr marL="0" indent="0">
              <a:buFontTx/>
              <a:buNone/>
              <a:defRPr/>
            </a:pPr>
            <a:endParaRPr lang="en-US" sz="28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0320" y="3657600"/>
            <a:ext cx="4023361" cy="2743200"/>
          </a:xfrm>
          <a:prstGeom prst="rect">
            <a:avLst/>
          </a:prstGeom>
        </p:spPr>
      </p:pic>
    </p:spTree>
    <p:extLst>
      <p:ext uri="{BB962C8B-B14F-4D97-AF65-F5344CB8AC3E}">
        <p14:creationId xmlns:p14="http://schemas.microsoft.com/office/powerpoint/2010/main" val="3210595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228600"/>
            <a:ext cx="5791200" cy="838200"/>
          </a:xfrm>
        </p:spPr>
        <p:txBody>
          <a:bodyPr/>
          <a:lstStyle/>
          <a:p>
            <a:pPr algn="ctr" eaLnBrk="1" hangingPunct="1"/>
            <a:r>
              <a:rPr lang="en-US" altLang="en-US" sz="4000" dirty="0">
                <a:effectLst>
                  <a:outerShdw blurRad="38100" dist="38100" dir="2700000" algn="tl">
                    <a:srgbClr val="000000">
                      <a:alpha val="43137"/>
                    </a:srgbClr>
                  </a:outerShdw>
                </a:effectLst>
              </a:rPr>
              <a:t>4. Israel’s Final Restoration</a:t>
            </a:r>
          </a:p>
        </p:txBody>
      </p:sp>
      <p:sp>
        <p:nvSpPr>
          <p:cNvPr id="16387" name="Rectangle 3"/>
          <p:cNvSpPr>
            <a:spLocks noGrp="1" noChangeArrowheads="1"/>
          </p:cNvSpPr>
          <p:nvPr>
            <p:ph type="body" sz="half" idx="2"/>
          </p:nvPr>
        </p:nvSpPr>
        <p:spPr>
          <a:xfrm>
            <a:off x="838200" y="1600200"/>
            <a:ext cx="4191000" cy="3962400"/>
          </a:xfrm>
        </p:spPr>
        <p:txBody>
          <a:bodyPr/>
          <a:lstStyle/>
          <a:p>
            <a:pPr marL="457200" indent="-45720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Law</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Major Prophets</a:t>
            </a:r>
          </a:p>
          <a:p>
            <a:pPr marL="463550" indent="-463550" eaLnBrk="1" hangingPunct="1">
              <a:spcBef>
                <a:spcPts val="0"/>
              </a:spcBef>
              <a:spcAft>
                <a:spcPts val="3600"/>
              </a:spcAft>
              <a:buSzPct val="100000"/>
              <a:buFont typeface="+mj-lt"/>
              <a:buAutoNum type="alphaLcPeriod"/>
              <a:defRPr/>
            </a:pPr>
            <a:r>
              <a:rPr lang="en-US" sz="3600" dirty="0">
                <a:effectLst>
                  <a:outerShdw blurRad="38100" dist="38100" dir="2700000" algn="tl">
                    <a:srgbClr val="000000">
                      <a:alpha val="43137"/>
                    </a:srgbClr>
                  </a:outerShdw>
                </a:effectLst>
              </a:rPr>
              <a:t>Minor Prophets</a:t>
            </a:r>
          </a:p>
          <a:p>
            <a:pPr marL="463550" indent="-463550" eaLnBrk="1" hangingPunct="1">
              <a:spcBef>
                <a:spcPts val="0"/>
              </a:spcBef>
              <a:spcAft>
                <a:spcPts val="3600"/>
              </a:spcAft>
              <a:buSzPct val="100000"/>
              <a:buFont typeface="+mj-lt"/>
              <a:buAutoNum type="alphaLcPeriod"/>
              <a:defRPr/>
            </a:pPr>
            <a:r>
              <a:rPr lang="en-US" sz="3600" b="1" u="sng" dirty="0">
                <a:solidFill>
                  <a:srgbClr val="FFFFCC"/>
                </a:solidFill>
                <a:effectLst>
                  <a:outerShdw blurRad="38100" dist="38100" dir="2700000" algn="tl">
                    <a:srgbClr val="000000">
                      <a:alpha val="43137"/>
                    </a:srgbClr>
                  </a:outerShdw>
                </a:effectLst>
              </a:rPr>
              <a:t>Conclusion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5410200" y="1600200"/>
            <a:ext cx="3048000" cy="4127423"/>
          </a:xfrm>
        </p:spPr>
      </p:pic>
    </p:spTree>
    <p:extLst>
      <p:ext uri="{BB962C8B-B14F-4D97-AF65-F5344CB8AC3E}">
        <p14:creationId xmlns:p14="http://schemas.microsoft.com/office/powerpoint/2010/main" val="2120608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9A3D55-214E-431A-B02E-F92D51845533}"/>
              </a:ext>
            </a:extLst>
          </p:cNvPr>
          <p:cNvGraphicFramePr>
            <a:graphicFrameLocks noGrp="1"/>
          </p:cNvGraphicFramePr>
          <p:nvPr>
            <p:ph idx="1"/>
            <p:extLst>
              <p:ext uri="{D42A27DB-BD31-4B8C-83A1-F6EECF244321}">
                <p14:modId xmlns:p14="http://schemas.microsoft.com/office/powerpoint/2010/main" val="2951108804"/>
              </p:ext>
            </p:extLst>
          </p:nvPr>
        </p:nvGraphicFramePr>
        <p:xfrm>
          <a:off x="76200" y="294047"/>
          <a:ext cx="8991600" cy="4277953"/>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20353">
                <a:tc gridSpan="4">
                  <a:txBody>
                    <a:bodyPr/>
                    <a:lstStyle/>
                    <a:p>
                      <a:pPr algn="ctr"/>
                      <a:r>
                        <a:rPr lang="en-US" sz="34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Reliability of the “Divine Regathering” Predictions</a:t>
                      </a:r>
                    </a:p>
                  </a:txBody>
                  <a:tcPr marT="45717" marB="45717" anchor="ctr"/>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tc hMerge="1">
                  <a:txBody>
                    <a:bodyPr/>
                    <a:lstStyle/>
                    <a:p>
                      <a:endParaRPr lang="en-US" sz="2600" dirty="0">
                        <a:latin typeface="Calibri" panose="020F0502020204030204" pitchFamily="34" charset="0"/>
                      </a:endParaRPr>
                    </a:p>
                  </a:txBody>
                  <a:tcPr marT="45717" marB="45717"/>
                </a:tc>
                <a:extLst>
                  <a:ext uri="{0D108BD9-81ED-4DB2-BD59-A6C34878D82A}">
                    <a16:rowId xmlns:a16="http://schemas.microsoft.com/office/drawing/2014/main" val="998035538"/>
                  </a:ext>
                </a:extLst>
              </a:tr>
              <a:tr h="914400">
                <a:tc>
                  <a:txBody>
                    <a:bodyPr/>
                    <a:lstStyle/>
                    <a:p>
                      <a:endParaRPr lang="en-US" sz="2600" b="1" dirty="0">
                        <a:latin typeface="Calibri" panose="020F0502020204030204" pitchFamily="34" charset="0"/>
                        <a:cs typeface="Calibri" panose="020F0502020204030204" pitchFamily="34" charset="0"/>
                      </a:endParaRPr>
                    </a:p>
                  </a:txBody>
                  <a:tcPr marT="45717" marB="45717" anchor="ctr"/>
                </a:tc>
                <a:tc>
                  <a:txBody>
                    <a:bodyPr/>
                    <a:lstStyle/>
                    <a:p>
                      <a:pPr algn="ctr"/>
                      <a:r>
                        <a:rPr lang="en-US" sz="2600" b="1" dirty="0">
                          <a:solidFill>
                            <a:schemeClr val="bg2">
                              <a:lumMod val="95000"/>
                              <a:lumOff val="5000"/>
                            </a:schemeClr>
                          </a:solidFill>
                          <a:latin typeface="Calibri" panose="020F0502020204030204" pitchFamily="34" charset="0"/>
                          <a:cs typeface="Calibri" panose="020F0502020204030204" pitchFamily="34" charset="0"/>
                        </a:rPr>
                        <a:t>RETURN</a:t>
                      </a:r>
                    </a:p>
                  </a:txBody>
                  <a:tcPr marT="45717" marB="45717" anchor="ctr"/>
                </a:tc>
                <a:tc>
                  <a:txBody>
                    <a:bodyPr/>
                    <a:lstStyle/>
                    <a:p>
                      <a:pPr algn="ctr"/>
                      <a:r>
                        <a:rPr lang="en-US" sz="2600" b="1" dirty="0">
                          <a:solidFill>
                            <a:schemeClr val="bg1">
                              <a:lumMod val="50000"/>
                            </a:schemeClr>
                          </a:solidFill>
                          <a:latin typeface="Calibri" panose="020F0502020204030204" pitchFamily="34" charset="0"/>
                          <a:cs typeface="Calibri" panose="020F0502020204030204" pitchFamily="34" charset="0"/>
                        </a:rPr>
                        <a:t>PREDICTED</a:t>
                      </a:r>
                    </a:p>
                  </a:txBody>
                  <a:tcPr marT="45717" marB="45717" anchor="ctr"/>
                </a:tc>
                <a:tc>
                  <a:txBody>
                    <a:bodyPr/>
                    <a:lstStyle/>
                    <a:p>
                      <a:pPr algn="ctr"/>
                      <a:r>
                        <a:rPr lang="en-US" sz="2600" b="1" dirty="0">
                          <a:solidFill>
                            <a:srgbClr val="C00000"/>
                          </a:solidFill>
                          <a:latin typeface="Calibri" panose="020F0502020204030204" pitchFamily="34" charset="0"/>
                          <a:cs typeface="Calibri" panose="020F0502020204030204" pitchFamily="34" charset="0"/>
                        </a:rPr>
                        <a:t>FULFILLED</a:t>
                      </a:r>
                    </a:p>
                  </a:txBody>
                  <a:tcPr marT="45717" marB="45717" anchor="ctr"/>
                </a:tc>
                <a:extLst>
                  <a:ext uri="{0D108BD9-81ED-4DB2-BD59-A6C34878D82A}">
                    <a16:rowId xmlns:a16="http://schemas.microsoft.com/office/drawing/2014/main" val="10000"/>
                  </a:ext>
                </a:extLst>
              </a:tr>
              <a:tr h="914400">
                <a:tc>
                  <a:txBody>
                    <a:bodyPr/>
                    <a:lstStyle/>
                    <a:p>
                      <a:pPr algn="ctr"/>
                      <a:r>
                        <a:rPr lang="en-US" sz="2600" dirty="0">
                          <a:latin typeface="Calibri" panose="020F0502020204030204" pitchFamily="34" charset="0"/>
                          <a:cs typeface="Calibri" panose="020F0502020204030204" pitchFamily="34" charset="0"/>
                        </a:rPr>
                        <a:t>1</a:t>
                      </a:r>
                      <a:r>
                        <a:rPr lang="en-US" sz="2600" baseline="30000" dirty="0">
                          <a:latin typeface="Calibri" panose="020F0502020204030204" pitchFamily="34" charset="0"/>
                          <a:cs typeface="Calibri" panose="020F0502020204030204" pitchFamily="34" charset="0"/>
                        </a:rPr>
                        <a:t>st</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Egypt to Canaan</a:t>
                      </a:r>
                    </a:p>
                  </a:txBody>
                  <a:tcPr marT="45717" marB="45717" anchor="ctr"/>
                </a:tc>
                <a:tc>
                  <a:txBody>
                    <a:bodyPr/>
                    <a:lstStyle/>
                    <a:p>
                      <a:r>
                        <a:rPr lang="en-US" sz="2600" dirty="0">
                          <a:latin typeface="Calibri" panose="020F0502020204030204" pitchFamily="34" charset="0"/>
                          <a:cs typeface="Calibri" panose="020F0502020204030204" pitchFamily="34" charset="0"/>
                        </a:rPr>
                        <a:t>Gen. 15:13-14</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Joshua 1‒12</a:t>
                      </a:r>
                    </a:p>
                  </a:txBody>
                  <a:tcPr marT="45717" marB="45717" anchor="ctr"/>
                </a:tc>
                <a:extLst>
                  <a:ext uri="{0D108BD9-81ED-4DB2-BD59-A6C34878D82A}">
                    <a16:rowId xmlns:a16="http://schemas.microsoft.com/office/drawing/2014/main" val="10001"/>
                  </a:ext>
                </a:extLst>
              </a:tr>
              <a:tr h="914400">
                <a:tc>
                  <a:txBody>
                    <a:bodyPr/>
                    <a:lstStyle/>
                    <a:p>
                      <a:pPr algn="ctr"/>
                      <a:r>
                        <a:rPr lang="en-US" sz="2600" dirty="0">
                          <a:latin typeface="Calibri" panose="020F0502020204030204" pitchFamily="34" charset="0"/>
                          <a:cs typeface="Calibri" panose="020F0502020204030204" pitchFamily="34" charset="0"/>
                        </a:rPr>
                        <a:t>2</a:t>
                      </a:r>
                      <a:r>
                        <a:rPr lang="en-US" sz="2600" baseline="30000" dirty="0">
                          <a:latin typeface="Calibri" panose="020F0502020204030204" pitchFamily="34" charset="0"/>
                          <a:cs typeface="Calibri" panose="020F0502020204030204" pitchFamily="34" charset="0"/>
                        </a:rPr>
                        <a:t>nd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Babylon to Israel</a:t>
                      </a:r>
                    </a:p>
                  </a:txBody>
                  <a:tcPr marT="45717" marB="45717" anchor="ctr"/>
                </a:tc>
                <a:tc>
                  <a:txBody>
                    <a:bodyPr/>
                    <a:lstStyle/>
                    <a:p>
                      <a:r>
                        <a:rPr lang="en-US" sz="2600" dirty="0">
                          <a:latin typeface="Calibri" panose="020F0502020204030204" pitchFamily="34" charset="0"/>
                          <a:cs typeface="Calibri" panose="020F0502020204030204" pitchFamily="34" charset="0"/>
                        </a:rPr>
                        <a:t>Jer. 25:11; 29:10</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Ezra &amp; Nehemiah</a:t>
                      </a:r>
                    </a:p>
                  </a:txBody>
                  <a:tcPr marT="45717" marB="45717" anchor="ctr"/>
                </a:tc>
                <a:extLst>
                  <a:ext uri="{0D108BD9-81ED-4DB2-BD59-A6C34878D82A}">
                    <a16:rowId xmlns:a16="http://schemas.microsoft.com/office/drawing/2014/main" val="10002"/>
                  </a:ext>
                </a:extLst>
              </a:tr>
              <a:tr h="914400">
                <a:tc>
                  <a:txBody>
                    <a:bodyPr/>
                    <a:lstStyle/>
                    <a:p>
                      <a:pPr algn="ctr"/>
                      <a:r>
                        <a:rPr lang="en-US" sz="2600" dirty="0">
                          <a:latin typeface="Calibri" panose="020F0502020204030204" pitchFamily="34" charset="0"/>
                          <a:cs typeface="Calibri" panose="020F0502020204030204" pitchFamily="34" charset="0"/>
                        </a:rPr>
                        <a:t>3</a:t>
                      </a:r>
                      <a:r>
                        <a:rPr lang="en-US" sz="2600" baseline="30000" dirty="0">
                          <a:latin typeface="Calibri" panose="020F0502020204030204" pitchFamily="34" charset="0"/>
                          <a:cs typeface="Calibri" panose="020F0502020204030204" pitchFamily="34" charset="0"/>
                        </a:rPr>
                        <a:t>rd</a:t>
                      </a:r>
                      <a:endParaRPr lang="en-US" sz="2600" dirty="0">
                        <a:latin typeface="Calibri" panose="020F0502020204030204" pitchFamily="34" charset="0"/>
                        <a:cs typeface="Calibri" panose="020F0502020204030204" pitchFamily="34" charset="0"/>
                      </a:endParaRPr>
                    </a:p>
                  </a:txBody>
                  <a:tcPr marT="45717" marB="45717" anchor="ctr"/>
                </a:tc>
                <a:tc>
                  <a:txBody>
                    <a:bodyPr/>
                    <a:lstStyle/>
                    <a:p>
                      <a:r>
                        <a:rPr lang="en-US" sz="2600" dirty="0">
                          <a:latin typeface="Calibri" panose="020F0502020204030204" pitchFamily="34" charset="0"/>
                          <a:cs typeface="Calibri" panose="020F0502020204030204" pitchFamily="34" charset="0"/>
                        </a:rPr>
                        <a:t>From the Diaspora to Israel’s restoration</a:t>
                      </a:r>
                    </a:p>
                  </a:txBody>
                  <a:tcPr marT="45717" marB="45717" anchor="ctr"/>
                </a:tc>
                <a:tc>
                  <a:txBody>
                    <a:bodyPr/>
                    <a:lstStyle/>
                    <a:p>
                      <a:r>
                        <a:rPr lang="en-US" sz="2600" dirty="0">
                          <a:latin typeface="Calibri" panose="020F0502020204030204" pitchFamily="34" charset="0"/>
                          <a:cs typeface="Calibri" panose="020F0502020204030204" pitchFamily="34" charset="0"/>
                        </a:rPr>
                        <a:t>Ezekiel 36:24-28</a:t>
                      </a:r>
                    </a:p>
                  </a:txBody>
                  <a:tcPr marT="45717" marB="45717" anchor="ctr"/>
                </a:tc>
                <a:tc>
                  <a:txBody>
                    <a:bodyPr/>
                    <a:lstStyle/>
                    <a:p>
                      <a:pPr algn="ctr"/>
                      <a:r>
                        <a:rPr lang="en-US" sz="2600" dirty="0">
                          <a:latin typeface="Calibri" panose="020F0502020204030204" pitchFamily="34" charset="0"/>
                          <a:cs typeface="Calibri" panose="020F0502020204030204" pitchFamily="34" charset="0"/>
                        </a:rPr>
                        <a:t>Millennial</a:t>
                      </a:r>
                    </a:p>
                    <a:p>
                      <a:pPr algn="ctr"/>
                      <a:r>
                        <a:rPr lang="en-US" sz="2600" dirty="0">
                          <a:latin typeface="Calibri" panose="020F0502020204030204" pitchFamily="34" charset="0"/>
                          <a:cs typeface="Calibri" panose="020F0502020204030204" pitchFamily="34" charset="0"/>
                        </a:rPr>
                        <a:t>Kingdom</a:t>
                      </a:r>
                    </a:p>
                  </a:txBody>
                  <a:tcPr marT="45717" marB="45717" anchor="ct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68C25CF-5366-4A6D-8DB5-4CCDE7CC0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8474" y="4800600"/>
            <a:ext cx="3247053" cy="1828800"/>
          </a:xfrm>
          <a:prstGeom prst="rect">
            <a:avLst/>
          </a:prstGeom>
        </p:spPr>
      </p:pic>
    </p:spTree>
    <p:extLst>
      <p:ext uri="{BB962C8B-B14F-4D97-AF65-F5344CB8AC3E}">
        <p14:creationId xmlns:p14="http://schemas.microsoft.com/office/powerpoint/2010/main" val="2254800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58677786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Israel’s Discipline &amp; Restoration</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 in the Diaspora</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regathering in unbelief</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conversion through distress</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final restoration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364207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113639732"/>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1"/>
                        <a:tabLst/>
                        <a:defRPr/>
                      </a:pPr>
                      <a:r>
                        <a:rPr lang="en-US" sz="28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245328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81590A-F9AA-4C51-9462-021603796C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96035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0FDA0F-9E40-49E0-8E37-CC796429D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134147" name="Rectangle 1"/>
          <p:cNvSpPr>
            <a:spLocks noChangeArrowheads="1"/>
          </p:cNvSpPr>
          <p:nvPr/>
        </p:nvSpPr>
        <p:spPr bwMode="auto">
          <a:xfrm>
            <a:off x="176215" y="76200"/>
            <a:ext cx="8791575" cy="4724370"/>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 will not see Me until you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937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Israel’s Discipline &amp; Restoration</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 in the Diaspora</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regathering in unbelief</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conversion through distress</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Israel’s final restoration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1066800"/>
            <a:ext cx="1828800" cy="2476454"/>
          </a:xfrm>
        </p:spPr>
      </p:pic>
    </p:spTree>
    <p:extLst>
      <p:ext uri="{BB962C8B-B14F-4D97-AF65-F5344CB8AC3E}">
        <p14:creationId xmlns:p14="http://schemas.microsoft.com/office/powerpoint/2010/main" val="31486912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17842</TotalTime>
  <Words>1173</Words>
  <Application>Microsoft Office PowerPoint</Application>
  <PresentationFormat>On-screen Show (4:3)</PresentationFormat>
  <Paragraphs>231</Paragraphs>
  <Slides>50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Times New Roman</vt:lpstr>
      <vt:lpstr>Wingdings</vt:lpstr>
      <vt:lpstr>Azure</vt:lpstr>
      <vt:lpstr>PowerPoint Presentation</vt:lpstr>
      <vt:lpstr>The Coming Kingdom Chapter 12</vt:lpstr>
      <vt:lpstr>Kingdom Study Outline</vt:lpstr>
      <vt:lpstr>Kingdom Study Outline</vt:lpstr>
      <vt:lpstr>1. Kingdom Throughout the Bible</vt:lpstr>
      <vt:lpstr>1. Kingdom Throughout the Bible</vt:lpstr>
      <vt:lpstr>PowerPoint Presentation</vt:lpstr>
      <vt:lpstr>PowerPoint Presentation</vt:lpstr>
      <vt:lpstr>Israel’s Discipline &amp; Restoration</vt:lpstr>
      <vt:lpstr>Israel’s Discipline &amp; Restoration</vt:lpstr>
      <vt:lpstr>Six Parts of the Suzerain-Vassal Treaty in Deuteronomy</vt:lpstr>
      <vt:lpstr>Israel's Historical Judgments</vt:lpstr>
      <vt:lpstr>PowerPoint Presentation</vt:lpstr>
      <vt:lpstr>Israel’s Discipline &amp; Restoration</vt:lpstr>
      <vt:lpstr>PowerPoint Presentation</vt:lpstr>
      <vt:lpstr>Israel’s Discipline &amp; Restoration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Prophecies WILL BE fulfilled V.24c</vt:lpstr>
      <vt:lpstr>Israel’s Discipline &amp; Restoration</vt:lpstr>
      <vt:lpstr>Israel’s Regathering in Belief</vt:lpstr>
      <vt:lpstr>4. Israel’s Final Restoration</vt:lpstr>
      <vt:lpstr>4. Israel’s Final Restoration</vt:lpstr>
      <vt:lpstr>PowerPoint Presentation</vt:lpstr>
      <vt:lpstr>4. Israel’s Final Restoration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Israel’s Final Restoration</vt:lpstr>
      <vt:lpstr>PowerPoint Presentation</vt:lpstr>
      <vt:lpstr>PowerPoint Presentation</vt:lpstr>
      <vt:lpstr>Mark Hitchcock and Thomas Ice Breaking the Apocalypse Code (Costa Mesa, CA: Word for Today, 2007), 136-37.</vt:lpstr>
      <vt:lpstr>4. Israel’s Final Restoration</vt:lpstr>
      <vt:lpstr>PowerPoint Presentation</vt:lpstr>
      <vt:lpstr>Conclusion</vt:lpstr>
      <vt:lpstr>Israel’s Discipline &amp; Restoration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1985</cp:revision>
  <cp:lastPrinted>2018-01-16T17:27:45Z</cp:lastPrinted>
  <dcterms:created xsi:type="dcterms:W3CDTF">2009-03-17T12:21:13Z</dcterms:created>
  <dcterms:modified xsi:type="dcterms:W3CDTF">2018-01-16T18:45:19Z</dcterms:modified>
</cp:coreProperties>
</file>