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1.xml" ContentType="application/inkml+xml"/>
  <Override PartName="/ppt/notesSlides/notesSlide4.xml" ContentType="application/vnd.openxmlformats-officedocument.presentationml.notesSlide+xml"/>
  <Override PartName="/ppt/ink/ink12.xml" ContentType="application/inkml+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4"/>
  </p:notesMasterIdLst>
  <p:handoutMasterIdLst>
    <p:handoutMasterId r:id="rId75"/>
  </p:handoutMasterIdLst>
  <p:sldIdLst>
    <p:sldId id="2408" r:id="rId2"/>
    <p:sldId id="3553" r:id="rId3"/>
    <p:sldId id="2391" r:id="rId4"/>
    <p:sldId id="3458" r:id="rId5"/>
    <p:sldId id="3452" r:id="rId6"/>
    <p:sldId id="3466" r:id="rId7"/>
    <p:sldId id="3472" r:id="rId8"/>
    <p:sldId id="3480" r:id="rId9"/>
    <p:sldId id="3405" r:id="rId10"/>
    <p:sldId id="3481" r:id="rId11"/>
    <p:sldId id="3506" r:id="rId12"/>
    <p:sldId id="3482" r:id="rId13"/>
    <p:sldId id="3520" r:id="rId14"/>
    <p:sldId id="3519" r:id="rId15"/>
    <p:sldId id="3518" r:id="rId16"/>
    <p:sldId id="3523" r:id="rId17"/>
    <p:sldId id="3483" r:id="rId18"/>
    <p:sldId id="3525" r:id="rId19"/>
    <p:sldId id="3548" r:id="rId20"/>
    <p:sldId id="3563" r:id="rId21"/>
    <p:sldId id="3544" r:id="rId22"/>
    <p:sldId id="3547" r:id="rId23"/>
    <p:sldId id="3610" r:id="rId24"/>
    <p:sldId id="3611" r:id="rId25"/>
    <p:sldId id="3686" r:id="rId26"/>
    <p:sldId id="3687" r:id="rId27"/>
    <p:sldId id="3688" r:id="rId28"/>
    <p:sldId id="3689" r:id="rId29"/>
    <p:sldId id="3628" r:id="rId30"/>
    <p:sldId id="3693" r:id="rId31"/>
    <p:sldId id="3656" r:id="rId32"/>
    <p:sldId id="3691" r:id="rId33"/>
    <p:sldId id="3657" r:id="rId34"/>
    <p:sldId id="3600" r:id="rId35"/>
    <p:sldId id="3636" r:id="rId36"/>
    <p:sldId id="3637" r:id="rId37"/>
    <p:sldId id="3638" r:id="rId38"/>
    <p:sldId id="3639" r:id="rId39"/>
    <p:sldId id="3640" r:id="rId40"/>
    <p:sldId id="3694" r:id="rId41"/>
    <p:sldId id="3658" r:id="rId42"/>
    <p:sldId id="3602" r:id="rId43"/>
    <p:sldId id="3668" r:id="rId44"/>
    <p:sldId id="3659" r:id="rId45"/>
    <p:sldId id="3660" r:id="rId46"/>
    <p:sldId id="3661" r:id="rId47"/>
    <p:sldId id="3662" r:id="rId48"/>
    <p:sldId id="3663" r:id="rId49"/>
    <p:sldId id="3664" r:id="rId50"/>
    <p:sldId id="3665" r:id="rId51"/>
    <p:sldId id="3666" r:id="rId52"/>
    <p:sldId id="3667" r:id="rId53"/>
    <p:sldId id="2902" r:id="rId54"/>
    <p:sldId id="3620" r:id="rId55"/>
    <p:sldId id="3669" r:id="rId56"/>
    <p:sldId id="3630" r:id="rId57"/>
    <p:sldId id="3682" r:id="rId58"/>
    <p:sldId id="3631" r:id="rId59"/>
    <p:sldId id="3670" r:id="rId60"/>
    <p:sldId id="3671" r:id="rId61"/>
    <p:sldId id="3672" r:id="rId62"/>
    <p:sldId id="3673" r:id="rId63"/>
    <p:sldId id="3674" r:id="rId64"/>
    <p:sldId id="3675" r:id="rId65"/>
    <p:sldId id="3676" r:id="rId66"/>
    <p:sldId id="3677" r:id="rId67"/>
    <p:sldId id="3678" r:id="rId68"/>
    <p:sldId id="3680" r:id="rId69"/>
    <p:sldId id="3681" r:id="rId70"/>
    <p:sldId id="3487" r:id="rId71"/>
    <p:sldId id="3449" r:id="rId72"/>
    <p:sldId id="3488" r:id="rId7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66"/>
    <a:srgbClr val="0000CC"/>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3269" autoAdjust="0"/>
  </p:normalViewPr>
  <p:slideViewPr>
    <p:cSldViewPr>
      <p:cViewPr varScale="1">
        <p:scale>
          <a:sx n="63" d="100"/>
          <a:sy n="63" d="100"/>
        </p:scale>
        <p:origin x="15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01:20.395"/>
    </inkml:context>
    <inkml:brush xml:id="br0">
      <inkml:brushProperty name="width" value="0.025" units="cm"/>
      <inkml:brushProperty name="height" value="0.025" units="cm"/>
    </inkml:brush>
  </inkml:definitions>
  <inkml:trace contextRef="#ctx0" brushRef="#br0">33037 2756 5248,'-33'-33'2016,"33"33"-1088,0 33-1152,0-33 256,33 0-864,-33 0-320,0 0-800,0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7:38:17.005"/>
    </inkml:context>
    <inkml:brush xml:id="br0">
      <inkml:brushProperty name="width" value="0.025" units="cm"/>
      <inkml:brushProperty name="height" value="0.025" units="cm"/>
    </inkml:brush>
  </inkml:definitions>
  <inkml:trace contextRef="#ctx0" brushRef="#br0">31694 8024 3712,'-16'0'1472,"16"0"-768,0-16-672,0 16 352,-16 0-256,16 0 0,-17 0-1408,17-32-640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1/13/2018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44</a:t>
            </a:fld>
            <a:endParaRPr lang="en-US" dirty="0"/>
          </a:p>
        </p:txBody>
      </p:sp>
    </p:spTree>
    <p:extLst>
      <p:ext uri="{BB962C8B-B14F-4D97-AF65-F5344CB8AC3E}">
        <p14:creationId xmlns:p14="http://schemas.microsoft.com/office/powerpoint/2010/main" val="287385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51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1/13/2018</a:t>
            </a:fld>
            <a:endParaRPr lang="en-US" dirty="0"/>
          </a:p>
        </p:txBody>
      </p:sp>
    </p:spTree>
    <p:extLst>
      <p:ext uri="{BB962C8B-B14F-4D97-AF65-F5344CB8AC3E}">
        <p14:creationId xmlns:p14="http://schemas.microsoft.com/office/powerpoint/2010/main" val="288575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52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1/13/2018</a:t>
            </a:fld>
            <a:endParaRPr lang="en-US" dirty="0"/>
          </a:p>
        </p:txBody>
      </p:sp>
    </p:spTree>
    <p:extLst>
      <p:ext uri="{BB962C8B-B14F-4D97-AF65-F5344CB8AC3E}">
        <p14:creationId xmlns:p14="http://schemas.microsoft.com/office/powerpoint/2010/main" val="354814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83805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404198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1/13/2018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1/13/2018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1/13/2018</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80" r:id="rId14"/>
    <p:sldLayoutId id="214748368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5A7662EC-023E-4B19-BE8C-49BACA75F58C}"/>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58508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37CEF9-3163-4319-81DF-29A7FC968095}"/>
              </a:ext>
            </a:extLst>
          </p:cNvPr>
          <p:cNvSpPr>
            <a:spLocks noGrp="1" noChangeArrowheads="1"/>
          </p:cNvSpPr>
          <p:nvPr>
            <p:ph type="title"/>
          </p:nvPr>
        </p:nvSpPr>
        <p:spPr>
          <a:xfrm>
            <a:off x="3086100" y="228600"/>
            <a:ext cx="2971800" cy="1143000"/>
          </a:xfrm>
        </p:spPr>
        <p:txBody>
          <a:bodyPr/>
          <a:lstStyle/>
          <a:p>
            <a:r>
              <a:rPr lang="en-US" altLang="en-US" dirty="0">
                <a:effectLst>
                  <a:outerShdw blurRad="38100" dist="38100" dir="2700000" algn="tl">
                    <a:srgbClr val="000000">
                      <a:alpha val="43137"/>
                    </a:srgbClr>
                  </a:outerShdw>
                </a:effectLst>
              </a:rPr>
              <a:t>PERSIA 11:2</a:t>
            </a:r>
          </a:p>
        </p:txBody>
      </p:sp>
      <p:sp>
        <p:nvSpPr>
          <p:cNvPr id="11267" name="Rectangle 3">
            <a:extLst>
              <a:ext uri="{FF2B5EF4-FFF2-40B4-BE49-F238E27FC236}">
                <a16:creationId xmlns:a16="http://schemas.microsoft.com/office/drawing/2014/main" id="{07D52AC6-47A7-44AA-B520-B13D4D5487EE}"/>
              </a:ext>
            </a:extLst>
          </p:cNvPr>
          <p:cNvSpPr>
            <a:spLocks noGrp="1" noChangeArrowheads="1"/>
          </p:cNvSpPr>
          <p:nvPr>
            <p:ph type="body" idx="1"/>
          </p:nvPr>
        </p:nvSpPr>
        <p:spPr>
          <a:xfrm>
            <a:off x="300037" y="1600200"/>
            <a:ext cx="6710363" cy="4572000"/>
          </a:xfrm>
        </p:spPr>
        <p:txBody>
          <a:bodyPr/>
          <a:lstStyle/>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Cambyses 530-523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Pseudo-</a:t>
            </a:r>
            <a:r>
              <a:rPr lang="en-US" altLang="en-US" sz="3600" dirty="0" err="1">
                <a:effectLst>
                  <a:outerShdw blurRad="38100" dist="38100" dir="2700000" algn="tl">
                    <a:srgbClr val="000000">
                      <a:alpha val="43137"/>
                    </a:srgbClr>
                  </a:outerShdw>
                </a:effectLst>
              </a:rPr>
              <a:t>Smerdis</a:t>
            </a:r>
            <a:r>
              <a:rPr lang="en-US" altLang="en-US" sz="3600" dirty="0">
                <a:effectLst>
                  <a:outerShdw blurRad="38100" dist="38100" dir="2700000" algn="tl">
                    <a:srgbClr val="000000">
                      <a:alpha val="43137"/>
                    </a:srgbClr>
                  </a:outerShdw>
                </a:effectLst>
              </a:rPr>
              <a:t> 522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Darius I  </a:t>
            </a:r>
            <a:r>
              <a:rPr lang="en-US" altLang="en-US" sz="3600" dirty="0" err="1">
                <a:effectLst>
                  <a:outerShdw blurRad="38100" dist="38100" dir="2700000" algn="tl">
                    <a:srgbClr val="000000">
                      <a:alpha val="43137"/>
                    </a:srgbClr>
                  </a:outerShdw>
                </a:effectLst>
              </a:rPr>
              <a:t>Hystaspes</a:t>
            </a:r>
            <a:r>
              <a:rPr lang="en-US" altLang="en-US" sz="3600" dirty="0">
                <a:effectLst>
                  <a:outerShdw blurRad="38100" dist="38100" dir="2700000" algn="tl">
                    <a:srgbClr val="000000">
                      <a:alpha val="43137"/>
                    </a:srgbClr>
                  </a:outerShdw>
                </a:effectLst>
              </a:rPr>
              <a:t> 521-486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Xerxes 485-465 BC</a:t>
            </a:r>
          </a:p>
          <a:p>
            <a:pPr marL="457200" lvl="1" indent="0">
              <a:spcBef>
                <a:spcPts val="0"/>
              </a:spcBef>
              <a:spcAft>
                <a:spcPts val="2400"/>
              </a:spcAft>
              <a:buNone/>
            </a:pPr>
            <a:r>
              <a:rPr lang="en-US" altLang="en-US" sz="3200" dirty="0">
                <a:effectLst>
                  <a:outerShdw blurRad="38100" dist="38100" dir="2700000" algn="tl">
                    <a:srgbClr val="000000">
                      <a:alpha val="43137"/>
                    </a:srgbClr>
                  </a:outerShdw>
                </a:effectLst>
              </a:rPr>
              <a:t>Aka. “Ahasuerus” in Esther </a:t>
            </a:r>
          </a:p>
        </p:txBody>
      </p:sp>
      <p:pic>
        <p:nvPicPr>
          <p:cNvPr id="10" name="Picture 2" descr="Daniel-7_5-Bear-Beas-Final_edited">
            <a:extLst>
              <a:ext uri="{FF2B5EF4-FFF2-40B4-BE49-F238E27FC236}">
                <a16:creationId xmlns:a16="http://schemas.microsoft.com/office/drawing/2014/main" id="{9C78ED2C-21D0-43DE-87EA-1334F8937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5813" y="1524000"/>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99C16E38-EA2E-47E2-B9E6-471D4E56D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4343400"/>
            <a:ext cx="2230244" cy="1219200"/>
          </a:xfrm>
          <a:prstGeom prst="rect">
            <a:avLst/>
          </a:prstGeom>
        </p:spPr>
      </p:pic>
    </p:spTree>
    <p:extLst>
      <p:ext uri="{BB962C8B-B14F-4D97-AF65-F5344CB8AC3E}">
        <p14:creationId xmlns:p14="http://schemas.microsoft.com/office/powerpoint/2010/main" val="35205600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Greece (</a:t>
            </a:r>
            <a:r>
              <a:rPr lang="en-US" b="1" u="sng" dirty="0">
                <a:solidFill>
                  <a:srgbClr val="FFFFCC"/>
                </a:solidFill>
                <a:effectLst>
                  <a:outerShdw blurRad="38100" dist="38100" dir="2700000" algn="tl">
                    <a:srgbClr val="000000">
                      <a:alpha val="43137"/>
                    </a:srgbClr>
                  </a:outerShdw>
                </a:effectLst>
              </a:rPr>
              <a:t>11:3-4</a:t>
            </a:r>
            <a:r>
              <a:rPr lang="en-US" altLang="en-US" b="1" u="sng" dirty="0">
                <a:solidFill>
                  <a:srgbClr val="FFFFCC"/>
                </a:solidFill>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1D65C3EC-652A-4AB8-AC44-6CEB70949CAD}"/>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7424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E33083-8327-403D-BF16-F08FB2673DBF}"/>
              </a:ext>
            </a:extLst>
          </p:cNvPr>
          <p:cNvSpPr>
            <a:spLocks noGrp="1" noChangeArrowheads="1"/>
          </p:cNvSpPr>
          <p:nvPr>
            <p:ph type="title"/>
          </p:nvPr>
        </p:nvSpPr>
        <p:spPr>
          <a:xfrm>
            <a:off x="2743200" y="228600"/>
            <a:ext cx="3657600" cy="762000"/>
          </a:xfrm>
        </p:spPr>
        <p:txBody>
          <a:bodyPr/>
          <a:lstStyle/>
          <a:p>
            <a:pPr algn="ctr"/>
            <a:r>
              <a:rPr lang="en-US" altLang="en-US" sz="4000">
                <a:effectLst>
                  <a:outerShdw blurRad="38100" dist="38100" dir="2700000" algn="tl">
                    <a:srgbClr val="000000">
                      <a:alpha val="43137"/>
                    </a:srgbClr>
                  </a:outerShdw>
                </a:effectLst>
              </a:rPr>
              <a:t>GREECE 11:3-4</a:t>
            </a:r>
            <a:endParaRPr lang="en-US" altLang="en-US" sz="4000" dirty="0">
              <a:effectLst>
                <a:outerShdw blurRad="38100" dist="38100" dir="2700000" algn="tl">
                  <a:srgbClr val="000000">
                    <a:alpha val="43137"/>
                  </a:srgbClr>
                </a:outerShdw>
              </a:effectLst>
            </a:endParaRPr>
          </a:p>
        </p:txBody>
      </p:sp>
      <p:sp>
        <p:nvSpPr>
          <p:cNvPr id="12291" name="Rectangle 3">
            <a:extLst>
              <a:ext uri="{FF2B5EF4-FFF2-40B4-BE49-F238E27FC236}">
                <a16:creationId xmlns:a16="http://schemas.microsoft.com/office/drawing/2014/main" id="{C62EC263-F9D2-4620-B93D-7DD6D0026885}"/>
              </a:ext>
            </a:extLst>
          </p:cNvPr>
          <p:cNvSpPr>
            <a:spLocks noGrp="1" noChangeArrowheads="1"/>
          </p:cNvSpPr>
          <p:nvPr>
            <p:ph type="body" idx="1"/>
          </p:nvPr>
        </p:nvSpPr>
        <p:spPr>
          <a:xfrm>
            <a:off x="685800" y="1143000"/>
            <a:ext cx="7772400" cy="3657600"/>
          </a:xfrm>
        </p:spPr>
        <p:txBody>
          <a:bodyPr/>
          <a:lstStyle/>
          <a:p>
            <a:pPr marL="461963" indent="-461963">
              <a:spcBef>
                <a:spcPts val="0"/>
              </a:spcBef>
              <a:spcAft>
                <a:spcPts val="2400"/>
              </a:spcAft>
              <a:buSzPct val="100000"/>
              <a:buFontTx/>
              <a:buAutoNum type="alphaUcPeriod"/>
            </a:pPr>
            <a:r>
              <a:rPr lang="en-US" altLang="en-US" dirty="0">
                <a:effectLst>
                  <a:outerShdw blurRad="38100" dist="38100" dir="2700000" algn="tl">
                    <a:srgbClr val="000000">
                      <a:alpha val="43137"/>
                    </a:srgbClr>
                  </a:outerShdw>
                </a:effectLst>
              </a:rPr>
              <a:t>Alexander the Great</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Died at age 33 in 323 BC</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No heirs</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Kingdom divided among his 4 generals</a:t>
            </a:r>
          </a:p>
          <a:p>
            <a:pPr marL="461963" indent="-461963">
              <a:spcBef>
                <a:spcPts val="0"/>
              </a:spcBef>
              <a:spcAft>
                <a:spcPts val="2400"/>
              </a:spcAft>
              <a:buSzPct val="100000"/>
              <a:buFontTx/>
              <a:buAutoNum type="alphaUcPeriod"/>
            </a:pPr>
            <a:r>
              <a:rPr lang="en-US" altLang="en-US" dirty="0">
                <a:effectLst>
                  <a:outerShdw blurRad="38100" dist="38100" dir="2700000" algn="tl">
                    <a:srgbClr val="000000">
                      <a:alpha val="43137"/>
                    </a:srgbClr>
                  </a:outerShdw>
                </a:effectLst>
              </a:rPr>
              <a:t>Daniel 7:6, 8:5-8</a:t>
            </a:r>
          </a:p>
        </p:txBody>
      </p:sp>
      <p:pic>
        <p:nvPicPr>
          <p:cNvPr id="12292" name="Picture 4" descr="C:\My Documents\My Pictures\alexwinks.gif">
            <a:extLst>
              <a:ext uri="{FF2B5EF4-FFF2-40B4-BE49-F238E27FC236}">
                <a16:creationId xmlns:a16="http://schemas.microsoft.com/office/drawing/2014/main" id="{EAABC98A-232D-45A2-A19F-297C9049A2D5}"/>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891756" y="5222875"/>
            <a:ext cx="1360488" cy="140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CBACD4B-4913-4AA2-9DAE-ED67F4B4B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5105400"/>
            <a:ext cx="2154533" cy="1371600"/>
          </a:xfrm>
          <a:prstGeom prst="rect">
            <a:avLst/>
          </a:prstGeom>
        </p:spPr>
      </p:pic>
      <p:pic>
        <p:nvPicPr>
          <p:cNvPr id="5" name="Picture 4">
            <a:extLst>
              <a:ext uri="{FF2B5EF4-FFF2-40B4-BE49-F238E27FC236}">
                <a16:creationId xmlns:a16="http://schemas.microsoft.com/office/drawing/2014/main" id="{BCDDF310-0AEC-4450-BE3F-0825A3D32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267" y="5105400"/>
            <a:ext cx="2154533" cy="1371600"/>
          </a:xfrm>
          <a:prstGeom prst="rect">
            <a:avLst/>
          </a:prstGeom>
        </p:spPr>
      </p:pic>
    </p:spTree>
    <p:extLst>
      <p:ext uri="{BB962C8B-B14F-4D97-AF65-F5344CB8AC3E}">
        <p14:creationId xmlns:p14="http://schemas.microsoft.com/office/powerpoint/2010/main" val="33869737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3403079203"/>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algn="ctr"/>
                      <a:r>
                        <a:rPr lang="en-US" altLang="en-US" sz="3600" dirty="0">
                          <a:solidFill>
                            <a:schemeClr val="bg2"/>
                          </a:solidFill>
                          <a:latin typeface="Calibri" panose="020F0502020204030204" pitchFamily="34" charset="0"/>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chemeClr val="tx2">
                        <a:lumMod val="75000"/>
                      </a:schemeClr>
                    </a:solidFill>
                  </a:tcPr>
                </a:tc>
                <a:extLst>
                  <a:ext uri="{0D108BD9-81ED-4DB2-BD59-A6C34878D82A}">
                    <a16:rowId xmlns:a16="http://schemas.microsoft.com/office/drawing/2014/main" val="58391898"/>
                  </a:ext>
                </a:extLst>
              </a:tr>
              <a:tr h="1737360">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tx2">
                        <a:lumMod val="75000"/>
                      </a:schemeClr>
                    </a:solidFill>
                  </a:tcPr>
                </a:tc>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chemeClr val="tx2">
                        <a:lumMod val="75000"/>
                      </a:schemeClr>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13936771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A0D9F-3219-4AF9-ACF1-1BC49CE364C7}"/>
              </a:ext>
            </a:extLst>
          </p:cNvPr>
          <p:cNvPicPr>
            <a:picLocks noChangeAspect="1"/>
          </p:cNvPicPr>
          <p:nvPr/>
        </p:nvPicPr>
        <p:blipFill>
          <a:blip r:embed="rId2"/>
          <a:stretch>
            <a:fillRect/>
          </a:stretch>
        </p:blipFill>
        <p:spPr>
          <a:xfrm>
            <a:off x="675014" y="228600"/>
            <a:ext cx="7793972"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33776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383392807"/>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marL="0" algn="ctr" defTabSz="914400" rtl="0" eaLnBrk="1" latinLnBrk="0" hangingPunct="1"/>
                      <a:r>
                        <a:rPr lang="en-US" altLang="en-US" sz="3600" b="1" kern="1200" dirty="0">
                          <a:solidFill>
                            <a:srgbClr val="FFFFCC"/>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rgbClr val="C00000"/>
                    </a:solidFill>
                  </a:tcPr>
                </a:tc>
                <a:extLst>
                  <a:ext uri="{0D108BD9-81ED-4DB2-BD59-A6C34878D82A}">
                    <a16:rowId xmlns:a16="http://schemas.microsoft.com/office/drawing/2014/main" val="58391898"/>
                  </a:ext>
                </a:extLst>
              </a:tr>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accent1"/>
                    </a:solidFill>
                  </a:tcPr>
                </a:tc>
                <a:tc>
                  <a:txBody>
                    <a:bodyPr/>
                    <a:lstStyle/>
                    <a:p>
                      <a:pPr algn="ctr"/>
                      <a:r>
                        <a:rPr lang="en-US" altLang="en-US" sz="3600" b="1" kern="1200" dirty="0">
                          <a:solidFill>
                            <a:srgbClr val="FFFFCC"/>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C00000"/>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26004083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761A72FC-F525-4068-8FBB-ECCB0000170B}"/>
              </a:ext>
            </a:extLst>
          </p:cNvPr>
          <p:cNvSpPr>
            <a:spLocks noGrp="1" noChangeArrowheads="1"/>
          </p:cNvSpPr>
          <p:nvPr>
            <p:ph type="title"/>
          </p:nvPr>
        </p:nvSpPr>
        <p:spPr>
          <a:xfrm>
            <a:off x="304800" y="228600"/>
            <a:ext cx="8534400" cy="12192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6372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22859983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1E8E46D-27BF-4191-BF83-FD437BB29810}"/>
              </a:ext>
            </a:extLst>
          </p:cNvPr>
          <p:cNvGraphicFramePr>
            <a:graphicFrameLocks noGrp="1"/>
          </p:cNvGraphicFramePr>
          <p:nvPr>
            <p:ph idx="1"/>
            <p:extLst>
              <p:ext uri="{D42A27DB-BD31-4B8C-83A1-F6EECF244321}">
                <p14:modId xmlns:p14="http://schemas.microsoft.com/office/powerpoint/2010/main" val="820129077"/>
              </p:ext>
            </p:extLst>
          </p:nvPr>
        </p:nvGraphicFramePr>
        <p:xfrm>
          <a:off x="152400" y="152400"/>
          <a:ext cx="8839200" cy="640080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3244548483"/>
                    </a:ext>
                  </a:extLst>
                </a:gridCol>
                <a:gridCol w="4419600">
                  <a:extLst>
                    <a:ext uri="{9D8B030D-6E8A-4147-A177-3AD203B41FA5}">
                      <a16:colId xmlns:a16="http://schemas.microsoft.com/office/drawing/2014/main" val="397312424"/>
                    </a:ext>
                  </a:extLst>
                </a:gridCol>
              </a:tblGrid>
              <a:tr h="640080">
                <a:tc>
                  <a:txBody>
                    <a:bodyPr/>
                    <a:lstStyle/>
                    <a:p>
                      <a:pPr algn="ctr"/>
                      <a:r>
                        <a:rPr lang="en-US" sz="2400" dirty="0">
                          <a:solidFill>
                            <a:schemeClr val="tx2"/>
                          </a:solidFill>
                          <a:latin typeface="Calibri" panose="020F0502020204030204" pitchFamily="34" charset="0"/>
                          <a:cs typeface="Calibri" panose="020F0502020204030204" pitchFamily="34" charset="0"/>
                        </a:rPr>
                        <a:t>KINGS OF THE SOUTH (EGYPT)</a:t>
                      </a:r>
                    </a:p>
                  </a:txBody>
                  <a:tcPr anchor="ctr"/>
                </a:tc>
                <a:tc>
                  <a:txBody>
                    <a:bodyPr/>
                    <a:lstStyle/>
                    <a:p>
                      <a:pPr algn="ctr"/>
                      <a:r>
                        <a:rPr lang="en-US" sz="2400" dirty="0">
                          <a:solidFill>
                            <a:schemeClr val="tx2"/>
                          </a:solidFill>
                          <a:latin typeface="Calibri" panose="020F0502020204030204" pitchFamily="34" charset="0"/>
                          <a:cs typeface="Calibri" panose="020F0502020204030204" pitchFamily="34" charset="0"/>
                        </a:rPr>
                        <a:t>KINGS OF THE NORTH (SYRIA)</a:t>
                      </a:r>
                    </a:p>
                  </a:txBody>
                  <a:tcPr anchor="ctr"/>
                </a:tc>
                <a:extLst>
                  <a:ext uri="{0D108BD9-81ED-4DB2-BD59-A6C34878D82A}">
                    <a16:rowId xmlns:a16="http://schemas.microsoft.com/office/drawing/2014/main" val="3843150139"/>
                  </a:ext>
                </a:extLst>
              </a:tr>
              <a:tr h="640080">
                <a:tc>
                  <a:txBody>
                    <a:bodyPr/>
                    <a:lstStyle/>
                    <a:p>
                      <a:r>
                        <a:rPr lang="en-US" sz="2400" dirty="0">
                          <a:latin typeface="Calibri" panose="020F0502020204030204" pitchFamily="34" charset="0"/>
                          <a:cs typeface="Calibri" panose="020F0502020204030204" pitchFamily="34" charset="0"/>
                        </a:rPr>
                        <a:t>Ptolemy I (</a:t>
                      </a:r>
                      <a:r>
                        <a:rPr lang="en-US" sz="2400" dirty="0" err="1">
                          <a:latin typeface="Calibri" panose="020F0502020204030204" pitchFamily="34" charset="0"/>
                          <a:cs typeface="Calibri" panose="020F0502020204030204" pitchFamily="34" charset="0"/>
                        </a:rPr>
                        <a:t>Soter</a:t>
                      </a:r>
                      <a:r>
                        <a:rPr lang="en-US" sz="2400" dirty="0">
                          <a:latin typeface="Calibri" panose="020F0502020204030204" pitchFamily="34" charset="0"/>
                          <a:cs typeface="Calibri" panose="020F0502020204030204" pitchFamily="34" charset="0"/>
                        </a:rPr>
                        <a:t>) 323–285</a:t>
                      </a:r>
                    </a:p>
                  </a:txBody>
                  <a:tcPr anchor="ctr"/>
                </a:tc>
                <a:tc>
                  <a:txBody>
                    <a:bodyPr/>
                    <a:lstStyle/>
                    <a:p>
                      <a:r>
                        <a:rPr lang="en-US" sz="2400" dirty="0">
                          <a:latin typeface="Calibri" panose="020F0502020204030204" pitchFamily="34" charset="0"/>
                          <a:cs typeface="Calibri" panose="020F0502020204030204" pitchFamily="34" charset="0"/>
                        </a:rPr>
                        <a:t>Seleucus I (Nicator) 312–281</a:t>
                      </a:r>
                    </a:p>
                  </a:txBody>
                  <a:tcPr anchor="ctr"/>
                </a:tc>
                <a:extLst>
                  <a:ext uri="{0D108BD9-81ED-4DB2-BD59-A6C34878D82A}">
                    <a16:rowId xmlns:a16="http://schemas.microsoft.com/office/drawing/2014/main" val="1764075264"/>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II (</a:t>
                      </a:r>
                      <a:r>
                        <a:rPr lang="en-US" sz="2400" dirty="0" err="1">
                          <a:latin typeface="Calibri" panose="020F0502020204030204" pitchFamily="34" charset="0"/>
                          <a:cs typeface="Calibri" panose="020F0502020204030204" pitchFamily="34" charset="0"/>
                        </a:rPr>
                        <a:t>Philadelphus</a:t>
                      </a:r>
                      <a:r>
                        <a:rPr lang="en-US" sz="2400" dirty="0">
                          <a:latin typeface="Calibri" panose="020F0502020204030204" pitchFamily="34" charset="0"/>
                          <a:cs typeface="Calibri" panose="020F0502020204030204" pitchFamily="34" charset="0"/>
                        </a:rPr>
                        <a:t>) 285–247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 (</a:t>
                      </a:r>
                      <a:r>
                        <a:rPr lang="en-US" sz="2400" dirty="0" err="1">
                          <a:latin typeface="Calibri" panose="020F0502020204030204" pitchFamily="34" charset="0"/>
                          <a:cs typeface="Calibri" panose="020F0502020204030204" pitchFamily="34" charset="0"/>
                        </a:rPr>
                        <a:t>Soter</a:t>
                      </a:r>
                      <a:r>
                        <a:rPr lang="en-US" sz="2400" dirty="0">
                          <a:latin typeface="Calibri" panose="020F0502020204030204" pitchFamily="34" charset="0"/>
                          <a:cs typeface="Calibri" panose="020F0502020204030204" pitchFamily="34" charset="0"/>
                        </a:rPr>
                        <a:t>) 281–261</a:t>
                      </a:r>
                    </a:p>
                  </a:txBody>
                  <a:tcPr anchor="ctr"/>
                </a:tc>
                <a:extLst>
                  <a:ext uri="{0D108BD9-81ED-4DB2-BD59-A6C34878D82A}">
                    <a16:rowId xmlns:a16="http://schemas.microsoft.com/office/drawing/2014/main" val="4103546392"/>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III (</a:t>
                      </a:r>
                      <a:r>
                        <a:rPr lang="en-US" sz="2400" dirty="0" err="1">
                          <a:latin typeface="Calibri" panose="020F0502020204030204" pitchFamily="34" charset="0"/>
                          <a:cs typeface="Calibri" panose="020F0502020204030204" pitchFamily="34" charset="0"/>
                        </a:rPr>
                        <a:t>Euregetus</a:t>
                      </a:r>
                      <a:r>
                        <a:rPr lang="en-US" sz="2400" dirty="0">
                          <a:latin typeface="Calibri" panose="020F0502020204030204" pitchFamily="34" charset="0"/>
                          <a:cs typeface="Calibri" panose="020F0502020204030204" pitchFamily="34" charset="0"/>
                        </a:rPr>
                        <a:t>) 247–221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Theos 261–246</a:t>
                      </a:r>
                    </a:p>
                  </a:txBody>
                  <a:tcPr anchor="ctr"/>
                </a:tc>
                <a:extLst>
                  <a:ext uri="{0D108BD9-81ED-4DB2-BD59-A6C34878D82A}">
                    <a16:rowId xmlns:a16="http://schemas.microsoft.com/office/drawing/2014/main" val="3903824586"/>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IV (Philopater) 221–220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Callinicus 246–226</a:t>
                      </a:r>
                    </a:p>
                  </a:txBody>
                  <a:tcPr anchor="ctr"/>
                </a:tc>
                <a:extLst>
                  <a:ext uri="{0D108BD9-81ED-4DB2-BD59-A6C34878D82A}">
                    <a16:rowId xmlns:a16="http://schemas.microsoft.com/office/drawing/2014/main" val="1665965297"/>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V (Epiphanes) 203–182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III 226–223</a:t>
                      </a:r>
                    </a:p>
                  </a:txBody>
                  <a:tcPr anchor="ctr"/>
                </a:tc>
                <a:extLst>
                  <a:ext uri="{0D108BD9-81ED-4DB2-BD59-A6C34878D82A}">
                    <a16:rowId xmlns:a16="http://schemas.microsoft.com/office/drawing/2014/main" val="2521938180"/>
                  </a:ext>
                </a:extLst>
              </a:tr>
              <a:tr h="640080">
                <a:tc>
                  <a:txBody>
                    <a:bodyPr/>
                    <a:lstStyle/>
                    <a:p>
                      <a:endParaRPr lang="en-US" sz="240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III (Great) 223–187</a:t>
                      </a:r>
                    </a:p>
                  </a:txBody>
                  <a:tcPr anchor="ctr"/>
                </a:tc>
                <a:extLst>
                  <a:ext uri="{0D108BD9-81ED-4DB2-BD59-A6C34878D82A}">
                    <a16:rowId xmlns:a16="http://schemas.microsoft.com/office/drawing/2014/main" val="502652322"/>
                  </a:ext>
                </a:extLst>
              </a:tr>
              <a:tr h="640080">
                <a:tc>
                  <a:txBody>
                    <a:bodyPr/>
                    <a:lstStyle/>
                    <a:p>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IV (Philopater) 186–175</a:t>
                      </a:r>
                    </a:p>
                  </a:txBody>
                  <a:tcPr anchor="ctr"/>
                </a:tc>
                <a:extLst>
                  <a:ext uri="{0D108BD9-81ED-4DB2-BD59-A6C34878D82A}">
                    <a16:rowId xmlns:a16="http://schemas.microsoft.com/office/drawing/2014/main" val="3961232057"/>
                  </a:ext>
                </a:extLst>
              </a:tr>
              <a:tr h="640080">
                <a:tc>
                  <a:txBody>
                    <a:bodyPr/>
                    <a:lstStyle/>
                    <a:p>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IV (Epiphanes) 175–164</a:t>
                      </a:r>
                    </a:p>
                  </a:txBody>
                  <a:tcPr anchor="ctr"/>
                </a:tc>
                <a:extLst>
                  <a:ext uri="{0D108BD9-81ED-4DB2-BD59-A6C34878D82A}">
                    <a16:rowId xmlns:a16="http://schemas.microsoft.com/office/drawing/2014/main" val="2323529509"/>
                  </a:ext>
                </a:extLst>
              </a:tr>
              <a:tr h="640080">
                <a:tc gridSpan="2">
                  <a:txBody>
                    <a:bodyPr/>
                    <a:lstStyle/>
                    <a:p>
                      <a:pPr algn="ctr"/>
                      <a:r>
                        <a:rPr lang="en-US" sz="1800" dirty="0">
                          <a:latin typeface="Calibri" panose="020F0502020204030204" pitchFamily="34" charset="0"/>
                          <a:cs typeface="Calibri" panose="020F0502020204030204" pitchFamily="34" charset="0"/>
                        </a:rPr>
                        <a:t>Paul N. </a:t>
                      </a:r>
                      <a:r>
                        <a:rPr lang="en-US" sz="1800" dirty="0" err="1">
                          <a:latin typeface="Calibri" panose="020F0502020204030204" pitchFamily="34" charset="0"/>
                          <a:cs typeface="Calibri" panose="020F0502020204030204" pitchFamily="34" charset="0"/>
                        </a:rPr>
                        <a:t>Benware</a:t>
                      </a:r>
                      <a:r>
                        <a:rPr lang="en-US" sz="1800" dirty="0">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233.</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854959327"/>
                  </a:ext>
                </a:extLst>
              </a:tr>
            </a:tbl>
          </a:graphicData>
        </a:graphic>
      </p:graphicFrame>
    </p:spTree>
    <p:extLst>
      <p:ext uri="{BB962C8B-B14F-4D97-AF65-F5344CB8AC3E}">
        <p14:creationId xmlns:p14="http://schemas.microsoft.com/office/powerpoint/2010/main" val="19758095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6392120"/>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chemeClr val="tx2">
                        <a:lumMod val="75000"/>
                      </a:schemeClr>
                    </a:solidFill>
                  </a:tcPr>
                </a:tc>
                <a:extLst>
                  <a:ext uri="{0D108BD9-81ED-4DB2-BD59-A6C34878D82A}">
                    <a16:rowId xmlns:a16="http://schemas.microsoft.com/office/drawing/2014/main" val="58391898"/>
                  </a:ext>
                </a:extLst>
              </a:tr>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accent1"/>
                    </a:solidFill>
                  </a:tcPr>
                </a:tc>
                <a:tc>
                  <a:txBody>
                    <a:bodyPr/>
                    <a:lstStyle/>
                    <a:p>
                      <a:pPr algn="ctr"/>
                      <a:r>
                        <a:rPr lang="en-US" altLang="en-US" sz="3600" b="1" kern="1200" dirty="0">
                          <a:solidFill>
                            <a:srgbClr val="FFFFCC"/>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C00000"/>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4181088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DDD9DA-CAE6-4226-9CA8-591943977BCA}"/>
              </a:ext>
            </a:extLst>
          </p:cNvPr>
          <p:cNvGraphicFramePr>
            <a:graphicFrameLocks noGrp="1"/>
          </p:cNvGraphicFramePr>
          <p:nvPr>
            <p:extLst>
              <p:ext uri="{D42A27DB-BD31-4B8C-83A1-F6EECF244321}">
                <p14:modId xmlns:p14="http://schemas.microsoft.com/office/powerpoint/2010/main" val="251829852"/>
              </p:ext>
            </p:extLst>
          </p:nvPr>
        </p:nvGraphicFramePr>
        <p:xfrm>
          <a:off x="1085850" y="91440"/>
          <a:ext cx="6972300" cy="6675120"/>
        </p:xfrm>
        <a:graphic>
          <a:graphicData uri="http://schemas.openxmlformats.org/drawingml/2006/table">
            <a:tbl>
              <a:tblPr firstRow="1" bandRow="1">
                <a:tableStyleId>{073A0DAA-6AF3-43AB-8588-CEC1D06C72B9}</a:tableStyleId>
              </a:tblPr>
              <a:tblGrid>
                <a:gridCol w="6972300">
                  <a:extLst>
                    <a:ext uri="{9D8B030D-6E8A-4147-A177-3AD203B41FA5}">
                      <a16:colId xmlns:a16="http://schemas.microsoft.com/office/drawing/2014/main" val="3629894259"/>
                    </a:ext>
                  </a:extLst>
                </a:gridCol>
              </a:tblGrid>
              <a:tr h="0">
                <a:tc>
                  <a:txBody>
                    <a:bodyPr/>
                    <a:lstStyle/>
                    <a:p>
                      <a:pPr algn="ctr"/>
                      <a:r>
                        <a:rPr lang="en-US" sz="2800" dirty="0">
                          <a:solidFill>
                            <a:schemeClr val="tx2"/>
                          </a:solidFill>
                          <a:latin typeface="Calibri" panose="020F0502020204030204" pitchFamily="34" charset="0"/>
                          <a:cs typeface="Calibri" panose="020F0502020204030204" pitchFamily="34" charset="0"/>
                        </a:rPr>
                        <a:t>Intertestamental Chronology (Dates BC)</a:t>
                      </a:r>
                    </a:p>
                  </a:txBody>
                  <a:tcPr/>
                </a:tc>
                <a:extLst>
                  <a:ext uri="{0D108BD9-81ED-4DB2-BD59-A6C34878D82A}">
                    <a16:rowId xmlns:a16="http://schemas.microsoft.com/office/drawing/2014/main" val="3979240356"/>
                  </a:ext>
                </a:extLst>
              </a:tr>
              <a:tr h="548640">
                <a:tc>
                  <a:txBody>
                    <a:bodyPr/>
                    <a:lstStyle/>
                    <a:p>
                      <a:pPr algn="ctr"/>
                      <a:r>
                        <a:rPr lang="en-US" sz="2600" b="1" dirty="0">
                          <a:latin typeface="Calibri" panose="020F0502020204030204" pitchFamily="34" charset="0"/>
                          <a:cs typeface="Calibri" panose="020F0502020204030204" pitchFamily="34" charset="0"/>
                        </a:rPr>
                        <a:t>SELEUCIDS</a:t>
                      </a:r>
                    </a:p>
                  </a:txBody>
                  <a:tcPr/>
                </a:tc>
                <a:extLst>
                  <a:ext uri="{0D108BD9-81ED-4DB2-BD59-A6C34878D82A}">
                    <a16:rowId xmlns:a16="http://schemas.microsoft.com/office/drawing/2014/main" val="1898205543"/>
                  </a:ext>
                </a:extLst>
              </a:tr>
              <a:tr h="0">
                <a:tc>
                  <a:txBody>
                    <a:bodyPr/>
                    <a:lstStyle/>
                    <a:p>
                      <a:pPr lvl="3" algn="l"/>
                      <a:r>
                        <a:rPr lang="en-US" sz="2000" b="1" dirty="0">
                          <a:latin typeface="Calibri" panose="020F0502020204030204" pitchFamily="34" charset="0"/>
                          <a:cs typeface="Calibri" panose="020F0502020204030204" pitchFamily="34" charset="0"/>
                        </a:rPr>
                        <a:t>Seleucus I</a:t>
                      </a:r>
                    </a:p>
                    <a:p>
                      <a:pPr lvl="3" algn="l"/>
                      <a:r>
                        <a:rPr lang="en-US" sz="2000" b="1" dirty="0">
                          <a:latin typeface="Calibri" panose="020F0502020204030204" pitchFamily="34" charset="0"/>
                          <a:cs typeface="Calibri" panose="020F0502020204030204" pitchFamily="34" charset="0"/>
                        </a:rPr>
                        <a:t>312-281</a:t>
                      </a:r>
                    </a:p>
                  </a:txBody>
                  <a:tcPr/>
                </a:tc>
                <a:extLst>
                  <a:ext uri="{0D108BD9-81ED-4DB2-BD59-A6C34878D82A}">
                    <a16:rowId xmlns:a16="http://schemas.microsoft.com/office/drawing/2014/main" val="1856627599"/>
                  </a:ext>
                </a:extLst>
              </a:tr>
              <a:tr h="0">
                <a:tc>
                  <a:txBody>
                    <a:bodyPr/>
                    <a:lstStyle/>
                    <a:p>
                      <a:pPr marL="1598613" lvl="3" indent="0" algn="l"/>
                      <a:r>
                        <a:rPr lang="en-US" sz="2000" b="1" dirty="0">
                          <a:latin typeface="Calibri" panose="020F0502020204030204" pitchFamily="34" charset="0"/>
                          <a:cs typeface="Calibri" panose="020F0502020204030204" pitchFamily="34" charset="0"/>
                        </a:rPr>
                        <a:t>Antiochus I</a:t>
                      </a:r>
                    </a:p>
                    <a:p>
                      <a:pPr marL="1598613" lvl="3" indent="0" algn="l"/>
                      <a:r>
                        <a:rPr lang="en-US" sz="2000" b="1" dirty="0">
                          <a:latin typeface="Calibri" panose="020F0502020204030204" pitchFamily="34" charset="0"/>
                          <a:cs typeface="Calibri" panose="020F0502020204030204" pitchFamily="34" charset="0"/>
                        </a:rPr>
                        <a:t>281-261</a:t>
                      </a:r>
                    </a:p>
                  </a:txBody>
                  <a:tcPr/>
                </a:tc>
                <a:extLst>
                  <a:ext uri="{0D108BD9-81ED-4DB2-BD59-A6C34878D82A}">
                    <a16:rowId xmlns:a16="http://schemas.microsoft.com/office/drawing/2014/main" val="3484793594"/>
                  </a:ext>
                </a:extLst>
              </a:tr>
              <a:tr h="0">
                <a:tc>
                  <a:txBody>
                    <a:bodyPr/>
                    <a:lstStyle/>
                    <a:p>
                      <a:pPr marL="183356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a:t>
                      </a:r>
                    </a:p>
                    <a:p>
                      <a:pPr marL="1833563" lvl="3" indent="0" algn="l"/>
                      <a:r>
                        <a:rPr lang="en-US" sz="2000" b="1" dirty="0">
                          <a:latin typeface="Calibri" panose="020F0502020204030204" pitchFamily="34" charset="0"/>
                          <a:cs typeface="Calibri" panose="020F0502020204030204" pitchFamily="34" charset="0"/>
                        </a:rPr>
                        <a:t>261-246</a:t>
                      </a:r>
                    </a:p>
                  </a:txBody>
                  <a:tcPr/>
                </a:tc>
                <a:extLst>
                  <a:ext uri="{0D108BD9-81ED-4DB2-BD59-A6C34878D82A}">
                    <a16:rowId xmlns:a16="http://schemas.microsoft.com/office/drawing/2014/main" val="2493993580"/>
                  </a:ext>
                </a:extLst>
              </a:tr>
              <a:tr h="0">
                <a:tc>
                  <a:txBody>
                    <a:bodyPr/>
                    <a:lstStyle/>
                    <a:p>
                      <a:pPr marL="2058988"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a:t>
                      </a:r>
                    </a:p>
                    <a:p>
                      <a:pPr marL="2058988" lvl="3" indent="0" algn="l"/>
                      <a:r>
                        <a:rPr lang="en-US" sz="2000" b="1" dirty="0">
                          <a:latin typeface="Calibri" panose="020F0502020204030204" pitchFamily="34" charset="0"/>
                          <a:cs typeface="Calibri" panose="020F0502020204030204" pitchFamily="34" charset="0"/>
                        </a:rPr>
                        <a:t>246-226</a:t>
                      </a:r>
                    </a:p>
                  </a:txBody>
                  <a:tcPr/>
                </a:tc>
                <a:extLst>
                  <a:ext uri="{0D108BD9-81ED-4DB2-BD59-A6C34878D82A}">
                    <a16:rowId xmlns:a16="http://schemas.microsoft.com/office/drawing/2014/main" val="303968492"/>
                  </a:ext>
                </a:extLst>
              </a:tr>
              <a:tr h="0">
                <a:tc>
                  <a:txBody>
                    <a:bodyPr/>
                    <a:lstStyle/>
                    <a:p>
                      <a:pPr marL="2286000"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III</a:t>
                      </a:r>
                    </a:p>
                    <a:p>
                      <a:pPr marL="2286000" lvl="3" indent="0" algn="l"/>
                      <a:r>
                        <a:rPr lang="en-US" sz="2000" b="1" dirty="0">
                          <a:latin typeface="Calibri" panose="020F0502020204030204" pitchFamily="34" charset="0"/>
                          <a:cs typeface="Calibri" panose="020F0502020204030204" pitchFamily="34" charset="0"/>
                        </a:rPr>
                        <a:t>226-223</a:t>
                      </a:r>
                    </a:p>
                  </a:txBody>
                  <a:tcPr/>
                </a:tc>
                <a:extLst>
                  <a:ext uri="{0D108BD9-81ED-4DB2-BD59-A6C34878D82A}">
                    <a16:rowId xmlns:a16="http://schemas.microsoft.com/office/drawing/2014/main" val="997890456"/>
                  </a:ext>
                </a:extLst>
              </a:tr>
              <a:tr h="0">
                <a:tc>
                  <a:txBody>
                    <a:bodyPr/>
                    <a:lstStyle/>
                    <a:p>
                      <a:pPr marL="251301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III</a:t>
                      </a:r>
                    </a:p>
                    <a:p>
                      <a:pPr marL="2513013" lvl="3" indent="0" algn="l"/>
                      <a:r>
                        <a:rPr lang="en-US" sz="2000" b="1" dirty="0">
                          <a:latin typeface="Calibri" panose="020F0502020204030204" pitchFamily="34" charset="0"/>
                          <a:cs typeface="Calibri" panose="020F0502020204030204" pitchFamily="34" charset="0"/>
                        </a:rPr>
                        <a:t>223-187</a:t>
                      </a:r>
                    </a:p>
                  </a:txBody>
                  <a:tcPr/>
                </a:tc>
                <a:extLst>
                  <a:ext uri="{0D108BD9-81ED-4DB2-BD59-A6C34878D82A}">
                    <a16:rowId xmlns:a16="http://schemas.microsoft.com/office/drawing/2014/main" val="3393009710"/>
                  </a:ext>
                </a:extLst>
              </a:tr>
              <a:tr h="0">
                <a:tc>
                  <a:txBody>
                    <a:bodyPr/>
                    <a:lstStyle/>
                    <a:p>
                      <a:pPr marL="2743200"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IV Philapator</a:t>
                      </a:r>
                    </a:p>
                    <a:p>
                      <a:pPr marL="2743200" lvl="2" indent="0" algn="l"/>
                      <a:r>
                        <a:rPr lang="en-US" sz="2000" b="1" dirty="0">
                          <a:latin typeface="Calibri" panose="020F0502020204030204" pitchFamily="34" charset="0"/>
                          <a:cs typeface="Calibri" panose="020F0502020204030204" pitchFamily="34" charset="0"/>
                        </a:rPr>
                        <a:t>187-175</a:t>
                      </a:r>
                    </a:p>
                  </a:txBody>
                  <a:tcPr/>
                </a:tc>
                <a:extLst>
                  <a:ext uri="{0D108BD9-81ED-4DB2-BD59-A6C34878D82A}">
                    <a16:rowId xmlns:a16="http://schemas.microsoft.com/office/drawing/2014/main" val="2816862187"/>
                  </a:ext>
                </a:extLst>
              </a:tr>
              <a:tr h="0">
                <a:tc>
                  <a:txBody>
                    <a:bodyPr/>
                    <a:lstStyle/>
                    <a:p>
                      <a:pPr marL="2970213"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IV Epiphanes</a:t>
                      </a:r>
                    </a:p>
                    <a:p>
                      <a:pPr marL="2970213" lvl="2" indent="0" algn="l"/>
                      <a:r>
                        <a:rPr lang="en-US" sz="2000" b="1" dirty="0">
                          <a:latin typeface="Calibri" panose="020F0502020204030204" pitchFamily="34" charset="0"/>
                          <a:cs typeface="Calibri" panose="020F0502020204030204" pitchFamily="34" charset="0"/>
                        </a:rPr>
                        <a:t>175-163</a:t>
                      </a:r>
                    </a:p>
                  </a:txBody>
                  <a:tcPr/>
                </a:tc>
                <a:extLst>
                  <a:ext uri="{0D108BD9-81ED-4DB2-BD59-A6C34878D82A}">
                    <a16:rowId xmlns:a16="http://schemas.microsoft.com/office/drawing/2014/main" val="1784140349"/>
                  </a:ext>
                </a:extLst>
              </a:tr>
            </a:tbl>
          </a:graphicData>
        </a:graphic>
      </p:graphicFrame>
    </p:spTree>
    <p:extLst>
      <p:ext uri="{BB962C8B-B14F-4D97-AF65-F5344CB8AC3E}">
        <p14:creationId xmlns:p14="http://schemas.microsoft.com/office/powerpoint/2010/main" val="24022289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08229-4769-492A-A051-C5300733B4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304800"/>
            <a:ext cx="8285182" cy="576731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551B636-DE5F-4B45-A786-FD2C9BC25151}"/>
                  </a:ext>
                </a:extLst>
              </p14:cNvPr>
              <p14:cNvContentPartPr/>
              <p14:nvPr/>
            </p14:nvContentPartPr>
            <p14:xfrm>
              <a:off x="9662231" y="2795645"/>
              <a:ext cx="17640" cy="17640"/>
            </p14:xfrm>
          </p:contentPart>
        </mc:Choice>
        <mc:Fallback xmlns="">
          <p:pic>
            <p:nvPicPr>
              <p:cNvPr id="3" name="Ink 2">
                <a:extLst>
                  <a:ext uri="{FF2B5EF4-FFF2-40B4-BE49-F238E27FC236}">
                    <a16:creationId xmlns:a16="http://schemas.microsoft.com/office/drawing/2014/main" id="{8551B636-DE5F-4B45-A786-FD2C9BC25151}"/>
                  </a:ext>
                </a:extLst>
              </p:cNvPr>
              <p:cNvPicPr/>
              <p:nvPr/>
            </p:nvPicPr>
            <p:blipFill>
              <a:blip r:embed="rId4"/>
              <a:stretch>
                <a:fillRect/>
              </a:stretch>
            </p:blipFill>
            <p:spPr>
              <a:xfrm>
                <a:off x="9657997" y="2791325"/>
                <a:ext cx="26107" cy="26280"/>
              </a:xfrm>
              <a:prstGeom prst="rect">
                <a:avLst/>
              </a:prstGeom>
            </p:spPr>
          </p:pic>
        </mc:Fallback>
      </mc:AlternateContent>
    </p:spTree>
    <p:extLst>
      <p:ext uri="{BB962C8B-B14F-4D97-AF65-F5344CB8AC3E}">
        <p14:creationId xmlns:p14="http://schemas.microsoft.com/office/powerpoint/2010/main" val="38150233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1466734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57076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595364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57076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40063067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30661910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0025278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15041029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276600" y="228600"/>
            <a:ext cx="2590800" cy="838200"/>
          </a:xfrm>
        </p:spPr>
        <p:txBody>
          <a:bodyPr/>
          <a:lstStyle/>
          <a:p>
            <a:pPr algn="ctr" eaLnBrk="1" hangingPunct="1"/>
            <a:r>
              <a:rPr lang="en-US" altLang="en-US" sz="3600" dirty="0">
                <a:effectLst>
                  <a:outerShdw blurRad="38100" dist="38100" dir="2700000" algn="tl">
                    <a:srgbClr val="000000">
                      <a:alpha val="43137"/>
                    </a:srgbClr>
                  </a:outerShdw>
                </a:effectLst>
              </a:rPr>
              <a:t>Daniel 11:31</a:t>
            </a:r>
          </a:p>
        </p:txBody>
      </p:sp>
      <p:sp>
        <p:nvSpPr>
          <p:cNvPr id="19462" name="Rectangle 3"/>
          <p:cNvSpPr>
            <a:spLocks noGrp="1" noChangeArrowheads="1"/>
          </p:cNvSpPr>
          <p:nvPr>
            <p:ph type="body" idx="4294967295"/>
          </p:nvPr>
        </p:nvSpPr>
        <p:spPr>
          <a:xfrm>
            <a:off x="200025" y="1143000"/>
            <a:ext cx="8743950" cy="4876800"/>
          </a:xfrm>
        </p:spPr>
        <p:txBody>
          <a:bodyPr/>
          <a:lstStyle/>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Antiochus IV promoted Hellenism</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Antiochus IV outlawed Judaism</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Antiochus IV desecrated the Temple</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Antiochus IV terminated Israel’s animal sacrifices</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This period represented some of the darkest eras for Judaism</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It is also predicted in Daniel 8:9-14</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236-46.</a:t>
            </a:r>
          </a:p>
        </p:txBody>
      </p:sp>
    </p:spTree>
    <p:extLst>
      <p:ext uri="{BB962C8B-B14F-4D97-AF65-F5344CB8AC3E}">
        <p14:creationId xmlns:p14="http://schemas.microsoft.com/office/powerpoint/2010/main" val="20850342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5A172-07B2-49D4-8225-260C06B155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228600" y="762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in the middle of the week he will put a stop to sacrifice and grain offering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on the wing of abominations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34551699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3515000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162572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Daniel 11:32-35 Overview</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1524000" y="1143000"/>
            <a:ext cx="6096000" cy="3886200"/>
          </a:xfrm>
        </p:spPr>
        <p:txBody>
          <a:bodyPr/>
          <a:lstStyle/>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Israeli response to Antiochus IV</a:t>
            </a:r>
          </a:p>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Two groups within Israel</a:t>
            </a:r>
          </a:p>
          <a:p>
            <a:pPr marL="914400" lvl="1" indent="-514350">
              <a:spcBef>
                <a:spcPts val="0"/>
              </a:spcBef>
              <a:spcAft>
                <a:spcPts val="3600"/>
              </a:spcAft>
              <a:buSzPct val="100000"/>
              <a:buAutoNum type="arabicPeriod"/>
            </a:pPr>
            <a:r>
              <a:rPr lang="en-US" altLang="en-US" dirty="0">
                <a:effectLst>
                  <a:outerShdw blurRad="38100" dist="38100" dir="2700000" algn="tl">
                    <a:srgbClr val="000000">
                      <a:alpha val="43137"/>
                    </a:srgbClr>
                  </a:outerShdw>
                </a:effectLst>
              </a:rPr>
              <a:t>Hellenism’s resisters</a:t>
            </a:r>
          </a:p>
          <a:p>
            <a:pPr marL="914400" lvl="1" indent="-514350">
              <a:spcBef>
                <a:spcPts val="0"/>
              </a:spcBef>
              <a:spcAft>
                <a:spcPts val="3600"/>
              </a:spcAft>
              <a:buSzPct val="100000"/>
              <a:buAutoNum type="arabicPeriod"/>
            </a:pPr>
            <a:r>
              <a:rPr lang="en-US" altLang="en-US" dirty="0">
                <a:effectLst>
                  <a:outerShdw blurRad="38100" dist="38100" dir="2700000" algn="tl">
                    <a:srgbClr val="000000">
                      <a:alpha val="43137"/>
                    </a:srgbClr>
                  </a:outerShdw>
                </a:effectLst>
              </a:rPr>
              <a:t>Hellenism’s embracers</a:t>
            </a:r>
          </a:p>
        </p:txBody>
      </p:sp>
    </p:spTree>
    <p:extLst>
      <p:ext uri="{BB962C8B-B14F-4D97-AF65-F5344CB8AC3E}">
        <p14:creationId xmlns:p14="http://schemas.microsoft.com/office/powerpoint/2010/main" val="29205108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11:32-34</a:t>
            </a:r>
          </a:p>
        </p:txBody>
      </p:sp>
      <p:sp>
        <p:nvSpPr>
          <p:cNvPr id="19462" name="Rectangle 3"/>
          <p:cNvSpPr>
            <a:spLocks noGrp="1" noChangeArrowheads="1"/>
          </p:cNvSpPr>
          <p:nvPr>
            <p:ph type="body" idx="4294967295"/>
          </p:nvPr>
        </p:nvSpPr>
        <p:spPr>
          <a:xfrm>
            <a:off x="457200" y="1143000"/>
            <a:ext cx="8229600" cy="5029200"/>
          </a:xfrm>
        </p:spPr>
        <p:txBody>
          <a:bodyPr/>
          <a:lstStyle/>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Antiochus IV operates by “smooth words” &amp; flattery </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Maccabean revolt</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Those with “insight” will help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Rebels will bring down the wrath of Antiochus IV</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righteous ones were few in number (“little help”) at first but grew in number as they faithfully encouraged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Some Israelis will defect to Antiochus IV</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232-36.</a:t>
            </a:r>
          </a:p>
        </p:txBody>
      </p:sp>
    </p:spTree>
    <p:extLst>
      <p:ext uri="{BB962C8B-B14F-4D97-AF65-F5344CB8AC3E}">
        <p14:creationId xmlns:p14="http://schemas.microsoft.com/office/powerpoint/2010/main" val="24363358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914400"/>
          </a:xfrm>
        </p:spPr>
        <p:txBody>
          <a:bodyPr/>
          <a:lstStyle/>
          <a:p>
            <a:pPr algn="ctr"/>
            <a:r>
              <a:rPr lang="en-US" altLang="en-US" sz="4000" dirty="0">
                <a:effectLst>
                  <a:outerShdw blurRad="38100" dist="38100" dir="2700000" algn="tl">
                    <a:srgbClr val="000000">
                      <a:alpha val="43137"/>
                    </a:srgbClr>
                  </a:outerShdw>
                </a:effectLst>
              </a:rPr>
              <a:t>HANUKKAH</a:t>
            </a:r>
            <a:r>
              <a:rPr lang="en-US" altLang="en-US" dirty="0">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838200" y="1143000"/>
            <a:ext cx="7467600" cy="5486400"/>
          </a:xfrm>
        </p:spPr>
        <p:txBody>
          <a:bodyPr/>
          <a:lstStyle/>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The Maccabean revolt </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December 25</a:t>
            </a:r>
            <a:r>
              <a:rPr lang="en-US" altLang="en-US" baseline="30000" dirty="0">
                <a:effectLst>
                  <a:outerShdw blurRad="38100" dist="38100" dir="2700000" algn="tl">
                    <a:srgbClr val="000000">
                      <a:alpha val="43137"/>
                    </a:srgbClr>
                  </a:outerShdw>
                </a:effectLst>
              </a:rPr>
              <a:t>th</a:t>
            </a:r>
            <a:r>
              <a:rPr lang="en-US" altLang="en-US" dirty="0">
                <a:effectLst>
                  <a:outerShdw blurRad="38100" dist="38100" dir="2700000" algn="tl">
                    <a:srgbClr val="000000">
                      <a:alpha val="43137"/>
                    </a:srgbClr>
                  </a:outerShdw>
                </a:effectLst>
              </a:rPr>
              <a:t> 164 BC, the temple is liberated and rededicated</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1 &amp; 2 Maccabees</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The miracle of the lamp oil</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Hanukkah “Feast of Dedication” (festival of lights).</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Christmas / Jewish Holiday </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7239000" y="4953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506249544"/>
              </p:ext>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Pentecost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Acts 2:1-4</a:t>
                      </a:r>
                    </a:p>
                  </a:txBody>
                  <a:tcPr marT="45723" marB="45723" anchor="ctr" horzOverflow="overflow"/>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91351476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Jewish-Calendar">
            <a:extLst>
              <a:ext uri="{FF2B5EF4-FFF2-40B4-BE49-F238E27FC236}">
                <a16:creationId xmlns:a16="http://schemas.microsoft.com/office/drawing/2014/main" id="{4194A96D-6672-4D5D-A998-DFB29BB12E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838200"/>
            <a:ext cx="858202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163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3"/>
          <p:cNvSpPr txBox="1">
            <a:spLocks/>
          </p:cNvSpPr>
          <p:nvPr/>
        </p:nvSpPr>
        <p:spPr bwMode="auto">
          <a:xfrm>
            <a:off x="23812" y="76200"/>
            <a:ext cx="910254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spcBef>
                <a:spcPct val="0"/>
              </a:spcBef>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John 10:22-24</a:t>
            </a:r>
          </a:p>
          <a:p>
            <a:pPr marL="0" indent="0" algn="just">
              <a:buNone/>
            </a:pP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600" b="1" u="sng" dirty="0">
                <a:solidFill>
                  <a:srgbClr val="FFFFCC"/>
                </a:solidFill>
                <a:effectLst>
                  <a:outerShdw blurRad="38100" dist="38100" dir="2700000" algn="tl">
                    <a:srgbClr val="000000">
                      <a:alpha val="43137"/>
                    </a:srgbClr>
                  </a:outerShdw>
                </a:effectLst>
              </a:rPr>
              <a:t>At that time the Feast of the Dedication took place at Jerusalem; </a:t>
            </a:r>
            <a:r>
              <a:rPr lang="en-US" sz="3600" b="1" u="sng" baseline="30000" dirty="0">
                <a:solidFill>
                  <a:srgbClr val="FFFFCC"/>
                </a:solidFill>
                <a:effectLst>
                  <a:outerShdw blurRad="38100" dist="38100" dir="2700000" algn="tl">
                    <a:srgbClr val="000000">
                      <a:alpha val="43137"/>
                    </a:srgbClr>
                  </a:outerShdw>
                </a:effectLst>
              </a:rPr>
              <a:t>23 </a:t>
            </a:r>
            <a:r>
              <a:rPr lang="en-US" sz="3600" b="1" u="sng" dirty="0">
                <a:solidFill>
                  <a:srgbClr val="FFFFCC"/>
                </a:solidFill>
                <a:effectLst>
                  <a:outerShdw blurRad="38100" dist="38100" dir="2700000" algn="tl">
                    <a:srgbClr val="000000">
                      <a:alpha val="43137"/>
                    </a:srgbClr>
                  </a:outerShdw>
                </a:effectLst>
              </a:rPr>
              <a:t>it was winter, and Jesus was walking in the temple</a:t>
            </a:r>
            <a:r>
              <a:rPr lang="en-US" sz="3600" dirty="0">
                <a:effectLst>
                  <a:outerShdw blurRad="38100" dist="38100" dir="2700000" algn="tl">
                    <a:srgbClr val="000000">
                      <a:alpha val="43137"/>
                    </a:srgbClr>
                  </a:outerShdw>
                </a:effectLst>
              </a:rPr>
              <a:t> in the portico of Solomon. </a:t>
            </a:r>
            <a:r>
              <a:rPr lang="en-US" sz="3600" baseline="30000" dirty="0">
                <a:effectLst>
                  <a:outerShdw blurRad="38100" dist="38100" dir="2700000" algn="tl">
                    <a:srgbClr val="000000">
                      <a:alpha val="43137"/>
                    </a:srgbClr>
                  </a:outerShdw>
                </a:effectLst>
              </a:rPr>
              <a:t>24 </a:t>
            </a:r>
            <a:r>
              <a:rPr lang="en-US" sz="3600" dirty="0">
                <a:effectLst>
                  <a:outerShdw blurRad="38100" dist="38100" dir="2700000" algn="tl">
                    <a:srgbClr val="000000">
                      <a:alpha val="43137"/>
                    </a:srgbClr>
                  </a:outerShdw>
                </a:effectLst>
              </a:rPr>
              <a:t>The Jews then gathered around Him, and were saying to Him, “How long will You keep us in suspense? If You are the Christ, tell us plainly.”</a:t>
            </a:r>
          </a:p>
        </p:txBody>
      </p:sp>
    </p:spTree>
    <p:extLst>
      <p:ext uri="{BB962C8B-B14F-4D97-AF65-F5344CB8AC3E}">
        <p14:creationId xmlns:p14="http://schemas.microsoft.com/office/powerpoint/2010/main" val="37069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EC0A8BB6-96C2-425E-86EF-B8C13DE0D8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5250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5A172-07B2-49D4-8225-260C06B155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228600" y="762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dirty="0">
                <a:effectLst>
                  <a:outerShdw blurRad="38100" dist="38100" dir="2700000" algn="tl">
                    <a:srgbClr val="000000">
                      <a:alpha val="43137"/>
                    </a:srgbClr>
                  </a:outerShdw>
                </a:effectLst>
                <a:latin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make a firm covenant with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many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one week, </a:t>
            </a:r>
            <a:r>
              <a:rPr lang="en-US" sz="3200" dirty="0">
                <a:effectLst>
                  <a:outerShdw blurRad="38100" dist="38100" dir="2700000" algn="tl">
                    <a:srgbClr val="000000">
                      <a:alpha val="43137"/>
                    </a:srgbClr>
                  </a:outerShdw>
                </a:effectLst>
                <a:latin typeface="Calibri" panose="020F0502020204030204" pitchFamily="34" charset="0"/>
              </a:rPr>
              <a:t>but in the middle of the week he will put a stop to sacrifice and grain offering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on the wing of abominations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11796046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11:32-34</a:t>
            </a:r>
          </a:p>
        </p:txBody>
      </p:sp>
      <p:sp>
        <p:nvSpPr>
          <p:cNvPr id="19462" name="Rectangle 3"/>
          <p:cNvSpPr>
            <a:spLocks noGrp="1" noChangeArrowheads="1"/>
          </p:cNvSpPr>
          <p:nvPr>
            <p:ph type="body" idx="4294967295"/>
          </p:nvPr>
        </p:nvSpPr>
        <p:spPr>
          <a:xfrm>
            <a:off x="228600" y="1143000"/>
            <a:ext cx="8686800" cy="2971800"/>
          </a:xfrm>
        </p:spPr>
        <p:txBody>
          <a:bodyPr/>
          <a:lstStyle/>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Antiochus IV operates by “smooth words” &amp; flattery </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Maccabean revolt</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Those with “insight” will help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Rebels will bring down the wrath of Antiochus IV</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righteous ones were few in number (“little help”) at first but grew in number as they faithfully encouraged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Some Israelis will defect to Antiochus IV</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232-36.</a:t>
            </a:r>
          </a:p>
        </p:txBody>
      </p:sp>
    </p:spTree>
    <p:extLst>
      <p:ext uri="{BB962C8B-B14F-4D97-AF65-F5344CB8AC3E}">
        <p14:creationId xmlns:p14="http://schemas.microsoft.com/office/powerpoint/2010/main" val="160146709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11:35</a:t>
            </a:r>
          </a:p>
        </p:txBody>
      </p:sp>
      <p:sp>
        <p:nvSpPr>
          <p:cNvPr id="19462" name="Rectangle 3"/>
          <p:cNvSpPr>
            <a:spLocks noGrp="1" noChangeArrowheads="1"/>
          </p:cNvSpPr>
          <p:nvPr>
            <p:ph type="body" idx="4294967295"/>
          </p:nvPr>
        </p:nvSpPr>
        <p:spPr>
          <a:xfrm>
            <a:off x="1333500" y="1143000"/>
            <a:ext cx="6477000" cy="5036736"/>
          </a:xfrm>
        </p:spPr>
        <p:txBody>
          <a:bodyPr/>
          <a:lstStyle/>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Defectors vs. loyalists created a purifying process</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Process to continue “until the end time” and “the appointed time”</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Foretaste of Zechariah 13:8-9</a:t>
            </a:r>
          </a:p>
          <a:p>
            <a:pPr marL="461963" indent="-461963" eaLnBrk="1" hangingPunct="1">
              <a:spcBef>
                <a:spcPct val="0"/>
              </a:spcBef>
              <a:spcAft>
                <a:spcPts val="1200"/>
              </a:spcAft>
              <a:buSzPct val="100000"/>
              <a:buFont typeface="+mj-lt"/>
              <a:buAutoNum type="arabicPeriod"/>
              <a:defRPr/>
            </a:pPr>
            <a:endParaRPr lang="en-US" altLang="en-US" sz="3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232-36.</a:t>
            </a:r>
          </a:p>
        </p:txBody>
      </p:sp>
    </p:spTree>
    <p:extLst>
      <p:ext uri="{BB962C8B-B14F-4D97-AF65-F5344CB8AC3E}">
        <p14:creationId xmlns:p14="http://schemas.microsoft.com/office/powerpoint/2010/main" val="12228898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7" y="45720"/>
            <a:ext cx="9125667" cy="6766560"/>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 </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15760586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5695860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1242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29720" y="76200"/>
            <a:ext cx="908456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B52075-2817-464B-B863-ECCEA7AD51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184" y="2453410"/>
            <a:ext cx="2755631" cy="2651990"/>
          </a:xfrm>
          <a:prstGeom prst="rect">
            <a:avLst/>
          </a:prstGeom>
        </p:spPr>
      </p:pic>
    </p:spTree>
    <p:extLst>
      <p:ext uri="{BB962C8B-B14F-4D97-AF65-F5344CB8AC3E}">
        <p14:creationId xmlns:p14="http://schemas.microsoft.com/office/powerpoint/2010/main" val="299396930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421092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ACAE1-A974-48A0-AEFD-E859528B8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92560" y="1447591"/>
            <a:ext cx="8558880" cy="4724609"/>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36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51553984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67845593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extLst>
      <p:ext uri="{BB962C8B-B14F-4D97-AF65-F5344CB8AC3E}">
        <p14:creationId xmlns:p14="http://schemas.microsoft.com/office/powerpoint/2010/main" val="14346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486868" y="209045"/>
            <a:ext cx="6170265" cy="1162555"/>
          </a:xfrm>
        </p:spPr>
        <p:txBody>
          <a:bodyPr/>
          <a:lstStyle/>
          <a:p>
            <a:pPr algn="ctr" eaLnBrk="1" hangingPunct="1"/>
            <a:r>
              <a:rPr lang="en-US" altLang="en-US" sz="3600" dirty="0">
                <a:effectLst>
                  <a:outerShdw blurRad="38100" dist="38100" dir="2700000" algn="tl">
                    <a:srgbClr val="000000">
                      <a:alpha val="43137"/>
                    </a:srgbClr>
                  </a:outerShdw>
                </a:effectLst>
              </a:rPr>
              <a:t>Why is Daniel 11:36-45 About Antichrist and not Antiochus IV?</a:t>
            </a:r>
          </a:p>
        </p:txBody>
      </p:sp>
      <p:sp>
        <p:nvSpPr>
          <p:cNvPr id="16387" name="Rectangle 3"/>
          <p:cNvSpPr>
            <a:spLocks noGrp="1" noChangeArrowheads="1"/>
          </p:cNvSpPr>
          <p:nvPr>
            <p:ph type="body" sz="half" idx="4294967295"/>
          </p:nvPr>
        </p:nvSpPr>
        <p:spPr>
          <a:xfrm>
            <a:off x="261936" y="1600200"/>
            <a:ext cx="8653463" cy="4838700"/>
          </a:xfrm>
        </p:spPr>
        <p:txBody>
          <a:bodyPr/>
          <a:lstStyle/>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It does not fit the known facts of history</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king is not from the North only but is in conflict with both the North and the South</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It is consistent with the prophecies about the future Antichrist (Dan. 7; 2 Thess. 2; Rev. 13; 17)</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Antichrist is prominent in Daniel's earlier prophecies (“little horn” of Dan. 7)</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Prophetic gaps are common in Scripture</a:t>
            </a:r>
          </a:p>
          <a:p>
            <a:pPr marL="0" indent="0" algn="just" eaLnBrk="1" hangingPunct="1">
              <a:spcBef>
                <a:spcPts val="0"/>
              </a:spcBef>
              <a:spcAft>
                <a:spcPts val="1200"/>
              </a:spcAft>
              <a:buSzPct val="100000"/>
              <a:buNone/>
              <a:defRPr/>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E4C2C4-EBC7-4403-97D9-77B9AA9A4BC1}"/>
                  </a:ext>
                </a:extLst>
              </p14:cNvPr>
              <p14:cNvContentPartPr/>
              <p14:nvPr/>
            </p14:nvContentPartPr>
            <p14:xfrm>
              <a:off x="9968609" y="920335"/>
              <a:ext cx="6120" cy="6120"/>
            </p14:xfrm>
          </p:contentPart>
        </mc:Choice>
        <mc:Fallback xmlns="">
          <p:pic>
            <p:nvPicPr>
              <p:cNvPr id="2" name="Ink 1">
                <a:extLst>
                  <a:ext uri="{FF2B5EF4-FFF2-40B4-BE49-F238E27FC236}">
                    <a16:creationId xmlns:a16="http://schemas.microsoft.com/office/drawing/2014/main" id="{2BE4C2C4-EBC7-4403-97D9-77B9AA9A4BC1}"/>
                  </a:ext>
                </a:extLst>
              </p:cNvPr>
              <p:cNvPicPr/>
              <p:nvPr/>
            </p:nvPicPr>
            <p:blipFill>
              <a:blip r:embed="rId5"/>
              <a:stretch>
                <a:fillRect/>
              </a:stretch>
            </p:blipFill>
            <p:spPr>
              <a:xfrm>
                <a:off x="9966449" y="918175"/>
                <a:ext cx="10440" cy="10440"/>
              </a:xfrm>
              <a:prstGeom prst="rect">
                <a:avLst/>
              </a:prstGeom>
            </p:spPr>
          </p:pic>
        </mc:Fallback>
      </mc:AlternateContent>
    </p:spTree>
    <p:extLst>
      <p:ext uri="{BB962C8B-B14F-4D97-AF65-F5344CB8AC3E}">
        <p14:creationId xmlns:p14="http://schemas.microsoft.com/office/powerpoint/2010/main" val="190842981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473869" y="1303377"/>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304800" y="209550"/>
            <a:ext cx="8534400" cy="108585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900" dirty="0">
                <a:solidFill>
                  <a:schemeClr val="tx2"/>
                </a:solidFill>
                <a:effectLst>
                  <a:outerShdw blurRad="38100" dist="38100" dir="2700000" algn="tl">
                    <a:srgbClr val="000000">
                      <a:alpha val="43137"/>
                    </a:srgbClr>
                  </a:outerShdw>
                </a:effectLst>
                <a:latin typeface="Calibri" panose="020F0502020204030204" pitchFamily="34" charset="0"/>
              </a:rPr>
              <a:t>6 Reasons for Gap in the 70 Weeks Prophecy</a:t>
            </a:r>
          </a:p>
          <a:p>
            <a:pPr algn="ctr"/>
            <a:r>
              <a:rPr lang="en-US" altLang="en-US" sz="3500" dirty="0">
                <a:solidFill>
                  <a:schemeClr val="tx2"/>
                </a:solidFill>
                <a:effectLst>
                  <a:outerShdw blurRad="38100" dist="38100" dir="2700000" algn="tl">
                    <a:srgbClr val="000000">
                      <a:alpha val="43137"/>
                    </a:srgbClr>
                  </a:outerShdw>
                </a:effectLst>
                <a:latin typeface="Calibri" panose="020F0502020204030204" pitchFamily="34" charset="0"/>
              </a:rPr>
              <a:t>(Dan. 9:24-27)</a:t>
            </a:r>
          </a:p>
        </p:txBody>
      </p:sp>
    </p:spTree>
    <p:extLst>
      <p:ext uri="{BB962C8B-B14F-4D97-AF65-F5344CB8AC3E}">
        <p14:creationId xmlns:p14="http://schemas.microsoft.com/office/powerpoint/2010/main" val="69913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E658014B-6D40-49A8-8805-ED740788EE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7173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7079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29720" y="76200"/>
            <a:ext cx="9038080" cy="482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9:9-10</a:t>
            </a:r>
          </a:p>
          <a:p>
            <a:pPr algn="just">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Rejoice greatly, O daughter of Zion! Shout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triumph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daughter of Jerusalem! Behold,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king is coming to you; He is just and endowed with salvation, Humble, and mounted on a donkey, Even on a colt, the foal of a donkey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cut off the chariot from Ephraim And the horse from Jerusalem; And the bow of war will be cut off.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speak peace to the nations; And His dominion will be from sea to sea, And from the River to the ends of the earth</a:t>
            </a:r>
            <a:r>
              <a:rPr lang="en-US" sz="3000" dirty="0">
                <a:solidFill>
                  <a:srgbClr val="99FF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823044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9:6-7</a:t>
            </a:r>
          </a:p>
          <a:p>
            <a:pPr marL="0" marR="0" algn="just">
              <a:spcBef>
                <a:spcPts val="0"/>
              </a:spcBef>
              <a:spcAft>
                <a:spcPts val="1000"/>
              </a:spcAft>
            </a:pPr>
            <a:r>
              <a:rPr lang="en-US" sz="3000" baseline="30000" dirty="0">
                <a:solidFill>
                  <a:srgbClr val="FFFFCC"/>
                </a:solidFill>
                <a:effectLst>
                  <a:outerShdw blurRad="38100" dist="38100" dir="2700000" algn="tl">
                    <a:srgbClr val="000000">
                      <a:alpha val="43137"/>
                    </a:srgbClr>
                  </a:outerShdw>
                </a:effectLst>
                <a:latin typeface="Calibri" panose="020F0502020204030204" pitchFamily="34" charset="0"/>
              </a:rPr>
              <a:t>6</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433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61:1-2</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Lord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upon me, Because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anointed me To bring good news to the afflicted; He has sent me to bind up the brokenhearted, To proclaim liberty to captives And freedom to prisoners;</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proclaim the favorable year of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day of vengeance of our God; To comfort all who mourn.</a:t>
            </a:r>
          </a:p>
        </p:txBody>
      </p:sp>
    </p:spTree>
    <p:extLst>
      <p:ext uri="{BB962C8B-B14F-4D97-AF65-F5344CB8AC3E}">
        <p14:creationId xmlns:p14="http://schemas.microsoft.com/office/powerpoint/2010/main" val="397185258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509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4:16-21</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rPr>
              <a:t>And He came to Nazareth, where He had been brought up; and as was His custom, He entered the synagogue on the Sabbath, and stood up to read. </a:t>
            </a:r>
            <a:r>
              <a:rPr lang="en-US" sz="3200" baseline="30000" dirty="0">
                <a:effectLst>
                  <a:outerShdw blurRad="38100" dist="38100" dir="2700000" algn="tl">
                    <a:srgbClr val="000000">
                      <a:alpha val="43137"/>
                    </a:srgbClr>
                  </a:outerShdw>
                </a:effectLst>
                <a:latin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rPr>
              <a:t>And the book of the prophet Isaiah was handed to Him. And He opened the book and found the place where it was written,</a:t>
            </a:r>
            <a:r>
              <a:rPr lang="en-US" sz="3200" baseline="30000" dirty="0">
                <a:effectLst>
                  <a:outerShdw blurRad="38100" dist="38100" dir="2700000" algn="tl">
                    <a:srgbClr val="000000">
                      <a:alpha val="43137"/>
                    </a:srgbClr>
                  </a:outerShdw>
                </a:effectLst>
                <a:latin typeface="Calibri" panose="020F0502020204030204" pitchFamily="34" charset="0"/>
              </a:rPr>
              <a:t>18</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The Spirit of the Lord is upon Me</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Because He anointed Me to preach the gospel to the poor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He has sent Me to proclaim release to the captives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And recovery of sight to the blind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To set</a:t>
            </a:r>
            <a:r>
              <a:rPr lang="en-US" sz="3200" b="1" cap="small"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cap="small" dirty="0">
                <a:solidFill>
                  <a:srgbClr val="FFFFCC"/>
                </a:solidFill>
                <a:effectLst>
                  <a:outerShdw blurRad="38100" dist="38100" dir="2700000" algn="tl">
                    <a:srgbClr val="000000">
                      <a:alpha val="43137"/>
                    </a:srgbClr>
                  </a:outerShdw>
                </a:effectLst>
                <a:latin typeface="Calibri" panose="020F0502020204030204" pitchFamily="34" charset="0"/>
              </a:rPr>
              <a:t>…</a:t>
            </a:r>
            <a:endParaRPr lang="en-US" sz="3600" dirty="0">
              <a:solidFill>
                <a:srgbClr val="FFFFCC"/>
              </a:solidFill>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347741545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4:16-21</a:t>
            </a:r>
          </a:p>
          <a:p>
            <a:pPr algn="just">
              <a:spcAft>
                <a:spcPts val="1000"/>
              </a:spcAft>
            </a:pPr>
            <a:r>
              <a:rPr lang="en-US" sz="320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free those who are oppressed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19 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To proclaim the favorable year of the Lord</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 20 </a:t>
            </a:r>
            <a:r>
              <a:rPr lang="en-US" sz="3200" dirty="0">
                <a:effectLst>
                  <a:outerShdw blurRad="38100" dist="38100" dir="2700000" algn="tl">
                    <a:srgbClr val="000000">
                      <a:alpha val="43137"/>
                    </a:srgbClr>
                  </a:outerShdw>
                </a:effectLst>
                <a:latin typeface="Calibri" panose="020F0502020204030204" pitchFamily="34" charset="0"/>
              </a:rPr>
              <a:t>And He closed the book, gave it back to the attendant and sat down; and the eyes of all in the synagogue were fixed on Him. </a:t>
            </a:r>
            <a:r>
              <a:rPr lang="en-US" sz="3200" baseline="30000" dirty="0">
                <a:effectLst>
                  <a:outerShdw blurRad="38100" dist="38100" dir="2700000" algn="tl">
                    <a:srgbClr val="000000">
                      <a:alpha val="43137"/>
                    </a:srgbClr>
                  </a:outerShdw>
                </a:effectLst>
                <a:latin typeface="Calibri" panose="020F0502020204030204" pitchFamily="34" charset="0"/>
              </a:rPr>
              <a:t>21 </a:t>
            </a:r>
            <a:r>
              <a:rPr lang="en-US" sz="3200" dirty="0">
                <a:effectLst>
                  <a:outerShdw blurRad="38100" dist="38100" dir="2700000" algn="tl">
                    <a:srgbClr val="000000">
                      <a:alpha val="43137"/>
                    </a:srgbClr>
                  </a:outerShdw>
                </a:effectLst>
                <a:latin typeface="Calibri" panose="020F0502020204030204" pitchFamily="34" charset="0"/>
              </a:rPr>
              <a:t>And He began to say to them, “Today this Scripture has been fulfilled in your hearing.”</a:t>
            </a:r>
          </a:p>
        </p:txBody>
      </p:sp>
    </p:spTree>
    <p:extLst>
      <p:ext uri="{BB962C8B-B14F-4D97-AF65-F5344CB8AC3E}">
        <p14:creationId xmlns:p14="http://schemas.microsoft.com/office/powerpoint/2010/main" val="334799591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9038080" cy="411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61:1-2</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rPr>
              <a:t>The Spirit of the Lord </a:t>
            </a:r>
            <a:r>
              <a:rPr lang="en-US" sz="3200" cap="small" dirty="0">
                <a:effectLst>
                  <a:outerShdw blurRad="38100" dist="38100" dir="2700000" algn="tl">
                    <a:srgbClr val="000000">
                      <a:alpha val="43137"/>
                    </a:srgbClr>
                  </a:outerShdw>
                </a:effectLst>
                <a:latin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rPr>
              <a:t> is upon me, Because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has anointed me To bring good news to the afflicted; He has sent me to bind up the brokenhearted, To proclaim liberty to captives And freedom to prisoners;</a:t>
            </a:r>
            <a:r>
              <a:rPr lang="en-US" sz="3200" baseline="30000" dirty="0">
                <a:effectLst>
                  <a:outerShdw blurRad="38100" dist="38100" dir="2700000" algn="tl">
                    <a:srgbClr val="000000">
                      <a:alpha val="43137"/>
                    </a:srgbClr>
                  </a:outerShdw>
                </a:effectLst>
                <a:latin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rPr>
              <a:t>To proclaim the favorable year of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the day of vengeance of our God; To comfort all who mourn</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06675876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Peter 1:10-11</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rPr>
              <a:t>As to this salvation,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prophets</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who prophesied of the grace that </a:t>
            </a:r>
            <a:r>
              <a:rPr lang="en-US" sz="3400" i="1" dirty="0">
                <a:effectLst>
                  <a:outerShdw blurRad="38100" dist="38100" dir="2700000" algn="tl">
                    <a:srgbClr val="000000">
                      <a:alpha val="43137"/>
                    </a:srgbClr>
                  </a:outerShdw>
                </a:effectLst>
                <a:latin typeface="Calibri" panose="020F0502020204030204" pitchFamily="34" charset="0"/>
              </a:rPr>
              <a:t>would come</a:t>
            </a:r>
            <a:r>
              <a:rPr lang="en-US" sz="3400" dirty="0">
                <a:effectLst>
                  <a:outerShdw blurRad="38100" dist="38100" dir="2700000" algn="tl">
                    <a:srgbClr val="000000">
                      <a:alpha val="43137"/>
                    </a:srgbClr>
                  </a:outerShdw>
                </a:effectLst>
                <a:latin typeface="Calibri" panose="020F0502020204030204" pitchFamily="34" charset="0"/>
              </a:rPr>
              <a:t> to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made careful searches and inquiries</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rPr>
              <a:t>seeking to know what person or time the Spirit of Christ within them was indicating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 predicted the sufferings of Christ and the glories to follow</a:t>
            </a:r>
            <a:r>
              <a:rPr lang="en-US" sz="3400" dirty="0">
                <a:effectLst>
                  <a:outerShdw blurRad="38100" dist="38100" dir="2700000" algn="tl">
                    <a:srgbClr val="000000">
                      <a:alpha val="43137"/>
                    </a:srgbClr>
                  </a:outerShdw>
                </a:effectLst>
                <a:latin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00203159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09600" y="228600"/>
            <a:ext cx="7924800" cy="1104900"/>
          </a:xfrm>
        </p:spPr>
        <p:txBody>
          <a:bodyPr/>
          <a:lstStyle/>
          <a:p>
            <a:pPr algn="ctr" eaLnBrk="1" hangingPunct="1"/>
            <a:r>
              <a:rPr lang="en-US" altLang="en-US" sz="3600" dirty="0">
                <a:effectLst>
                  <a:outerShdw blurRad="38100" dist="38100" dir="2700000" algn="tl">
                    <a:srgbClr val="000000">
                      <a:alpha val="43137"/>
                    </a:srgbClr>
                  </a:outerShdw>
                </a:effectLst>
              </a:rPr>
              <a:t>Why is Daniel 11:36-45 about Antichrist and not Antiochus IV?</a:t>
            </a:r>
          </a:p>
        </p:txBody>
      </p:sp>
      <p:sp>
        <p:nvSpPr>
          <p:cNvPr id="16387" name="Rectangle 3"/>
          <p:cNvSpPr>
            <a:spLocks noGrp="1" noChangeArrowheads="1"/>
          </p:cNvSpPr>
          <p:nvPr>
            <p:ph type="body" sz="half" idx="4294967295"/>
          </p:nvPr>
        </p:nvSpPr>
        <p:spPr>
          <a:xfrm>
            <a:off x="419100" y="1333500"/>
            <a:ext cx="8305800" cy="5219700"/>
          </a:xfrm>
        </p:spPr>
        <p:txBody>
          <a:bodyPr/>
          <a:lstStyle/>
          <a:p>
            <a:pPr marL="514350" indent="-514350" eaLnBrk="1" hangingPunct="1">
              <a:spcBef>
                <a:spcPts val="0"/>
              </a:spcBef>
              <a:spcAft>
                <a:spcPts val="1800"/>
              </a:spcAft>
              <a:buSzPct val="100000"/>
              <a:buFont typeface="+mj-lt"/>
              <a:buAutoNum type="arabicPeriod" startAt="6"/>
              <a:defRPr/>
            </a:pPr>
            <a:r>
              <a:rPr lang="en-US" dirty="0">
                <a:effectLst>
                  <a:outerShdw blurRad="38100" dist="38100" dir="2700000" algn="tl">
                    <a:srgbClr val="000000">
                      <a:alpha val="43137"/>
                    </a:srgbClr>
                  </a:outerShdw>
                </a:effectLst>
              </a:rPr>
              <a:t>Many reputable commentators have interpreted these verses as referring to the future Antichrist (Jerome; Luther)</a:t>
            </a:r>
          </a:p>
          <a:p>
            <a:pPr marL="460375" indent="-460375" eaLnBrk="1" hangingPunct="1">
              <a:spcBef>
                <a:spcPts val="0"/>
              </a:spcBef>
              <a:spcAft>
                <a:spcPts val="1800"/>
              </a:spcAft>
              <a:buSzPct val="100000"/>
              <a:buFont typeface="+mj-lt"/>
              <a:buAutoNum type="arabicPeriod" startAt="6"/>
              <a:defRPr/>
            </a:pPr>
            <a:r>
              <a:rPr lang="en-US" dirty="0">
                <a:effectLst>
                  <a:outerShdw blurRad="38100" dist="38100" dir="2700000" algn="tl">
                    <a:srgbClr val="000000">
                      <a:alpha val="43137"/>
                    </a:srgbClr>
                  </a:outerShdw>
                </a:effectLst>
              </a:rPr>
              <a:t>Contextual indicators</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“At that time” (12:1)</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“Latter days” (10:14)</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“At the time of the end” (11:40)</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“The indignation” (11:36)</a:t>
            </a:r>
          </a:p>
        </p:txBody>
      </p:sp>
    </p:spTree>
    <p:extLst>
      <p:ext uri="{BB962C8B-B14F-4D97-AF65-F5344CB8AC3E}">
        <p14:creationId xmlns:p14="http://schemas.microsoft.com/office/powerpoint/2010/main" val="17485947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Explanation of the Heavenly Messenger (10:10</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856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0362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6096000" cy="746185"/>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143000"/>
            <a:ext cx="8229600" cy="25146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7612" y="48006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6896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19184</TotalTime>
  <Words>3029</Words>
  <Application>Microsoft Office PowerPoint</Application>
  <PresentationFormat>On-screen Show (4:3)</PresentationFormat>
  <Paragraphs>439</Paragraphs>
  <Slides>72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Times New Roman</vt:lpstr>
      <vt:lpstr>Wingdings</vt:lpstr>
      <vt:lpstr>Azure</vt:lpstr>
      <vt:lpstr>THE BOOK OF DANIEL</vt:lpstr>
      <vt:lpstr>DANIEL 10-12 THE FINAL VISION</vt:lpstr>
      <vt:lpstr>Chapter 10–12 Outline</vt:lpstr>
      <vt:lpstr>Chapter 10–12 Outline</vt:lpstr>
      <vt:lpstr>PowerPoint Presentation</vt:lpstr>
      <vt:lpstr>Chapter 10–12 Outline</vt:lpstr>
      <vt:lpstr>Chapter 10–12 Outline</vt:lpstr>
      <vt:lpstr>Chapter 10–12 Outline</vt:lpstr>
      <vt:lpstr>IV. The Prophecy of the Heavenly Messenger (11:2–12:13)</vt:lpstr>
      <vt:lpstr>IV. The Prophecy of the Heavenly Messenger (11:2–12:13)</vt:lpstr>
      <vt:lpstr>PERSIA 11:2</vt:lpstr>
      <vt:lpstr>IV. The Prophecy of the Heavenly Messenger (11:2–12:13)</vt:lpstr>
      <vt:lpstr>GREECE 11:3-4</vt:lpstr>
      <vt:lpstr>Four Generals Daniel 7:6; 8:8, 22</vt:lpstr>
      <vt:lpstr>PowerPoint Presentation</vt:lpstr>
      <vt:lpstr>Four Generals Daniel 7:6; 8:8, 22</vt:lpstr>
      <vt:lpstr>IV. The Prophecy of the Heavenly Messenger (11:2–12:13)</vt:lpstr>
      <vt:lpstr>PTOLEMIES AND SELEUCIDS 11:5-20</vt:lpstr>
      <vt:lpstr>PowerPoint Presentation</vt:lpstr>
      <vt:lpstr>Four Generals Daniel 7:6; 8:8, 22</vt:lpstr>
      <vt:lpstr>PowerPoint Presentation</vt:lpstr>
      <vt:lpstr>PowerPoint Presentation</vt:lpstr>
      <vt:lpstr>IV. The Prophecy of the Heavenly Messenger (11:2–12:13)</vt:lpstr>
      <vt:lpstr>The Career of Antiochus IV Epiphanes  Daniel 11:21-35</vt:lpstr>
      <vt:lpstr>The Career of Antiochus IV Epiphanes  Daniel 11:21-35</vt:lpstr>
      <vt:lpstr>The Career of Antiochus IV Epiphanes  Daniel 11:21-35</vt:lpstr>
      <vt:lpstr>The Career of Antiochus IV Epiphanes  Daniel 11:21-35</vt:lpstr>
      <vt:lpstr>The Career of Antiochus IV Epiphanes  Daniel 11:21-35</vt:lpstr>
      <vt:lpstr>Daniel 11:31</vt:lpstr>
      <vt:lpstr>PowerPoint Presentation</vt:lpstr>
      <vt:lpstr>PowerPoint Presentation</vt:lpstr>
      <vt:lpstr>The Career of Antiochus IV Epiphanes  Daniel 11:21-35</vt:lpstr>
      <vt:lpstr>Daniel 11:32-35 Overview</vt:lpstr>
      <vt:lpstr>Daniel 11:32-34</vt:lpstr>
      <vt:lpstr>HANUKKAH  </vt:lpstr>
      <vt:lpstr>PowerPoint Presentation</vt:lpstr>
      <vt:lpstr>PowerPoint Presentation</vt:lpstr>
      <vt:lpstr>PowerPoint Presentation</vt:lpstr>
      <vt:lpstr>PowerPoint Presentation</vt:lpstr>
      <vt:lpstr>PowerPoint Presentation</vt:lpstr>
      <vt:lpstr>Daniel 11:32-34</vt:lpstr>
      <vt:lpstr>Daniel 11:35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The Career of Antiochus IV Epiphanes  Daniel 11:21-35</vt:lpstr>
      <vt:lpstr>IV. The Prophecy of the Heavenly Messenger (11:2–12:13)</vt:lpstr>
      <vt:lpstr>IV. The Prophecy of the Heavenly Messenger (11:2–12:13)</vt:lpstr>
      <vt:lpstr>PowerPoint Presentation</vt:lpstr>
      <vt:lpstr>Why is Daniel 11:36-45 About Antichrist and not Antiochus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Daniel 11:36-45 about Antichrist and not Antiochus IV?</vt:lpstr>
      <vt:lpstr>Chapter 10–12 Outline</vt:lpstr>
      <vt:lpstr>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1863</cp:revision>
  <cp:lastPrinted>2017-02-05T01:03:10Z</cp:lastPrinted>
  <dcterms:created xsi:type="dcterms:W3CDTF">2009-03-17T12:21:13Z</dcterms:created>
  <dcterms:modified xsi:type="dcterms:W3CDTF">2018-01-13T17:01:09Z</dcterms:modified>
</cp:coreProperties>
</file>