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8"/>
  </p:notesMasterIdLst>
  <p:handoutMasterIdLst>
    <p:handoutMasterId r:id="rId79"/>
  </p:handoutMasterIdLst>
  <p:sldIdLst>
    <p:sldId id="2781" r:id="rId2"/>
    <p:sldId id="2303" r:id="rId3"/>
    <p:sldId id="2304" r:id="rId4"/>
    <p:sldId id="2305" r:id="rId5"/>
    <p:sldId id="2874" r:id="rId6"/>
    <p:sldId id="2875" r:id="rId7"/>
    <p:sldId id="3660" r:id="rId8"/>
    <p:sldId id="3661" r:id="rId9"/>
    <p:sldId id="2709" r:id="rId10"/>
    <p:sldId id="3018" r:id="rId11"/>
    <p:sldId id="3071" r:id="rId12"/>
    <p:sldId id="3341" r:id="rId13"/>
    <p:sldId id="3074" r:id="rId14"/>
    <p:sldId id="3662" r:id="rId15"/>
    <p:sldId id="3624" r:id="rId16"/>
    <p:sldId id="3677" r:id="rId17"/>
    <p:sldId id="3617" r:id="rId18"/>
    <p:sldId id="3618" r:id="rId19"/>
    <p:sldId id="3646" r:id="rId20"/>
    <p:sldId id="3676" r:id="rId21"/>
    <p:sldId id="3628" r:id="rId22"/>
    <p:sldId id="3701" r:id="rId23"/>
    <p:sldId id="3627" r:id="rId24"/>
    <p:sldId id="3702" r:id="rId25"/>
    <p:sldId id="3666" r:id="rId26"/>
    <p:sldId id="3667" r:id="rId27"/>
    <p:sldId id="3648" r:id="rId28"/>
    <p:sldId id="3639" r:id="rId29"/>
    <p:sldId id="3619" r:id="rId30"/>
    <p:sldId id="3672" r:id="rId31"/>
    <p:sldId id="3668" r:id="rId32"/>
    <p:sldId id="3692" r:id="rId33"/>
    <p:sldId id="3669" r:id="rId34"/>
    <p:sldId id="3688" r:id="rId35"/>
    <p:sldId id="3689" r:id="rId36"/>
    <p:sldId id="3670" r:id="rId37"/>
    <p:sldId id="3649" r:id="rId38"/>
    <p:sldId id="3687" r:id="rId39"/>
    <p:sldId id="3671" r:id="rId40"/>
    <p:sldId id="3644" r:id="rId41"/>
    <p:sldId id="3645" r:id="rId42"/>
    <p:sldId id="3620" r:id="rId43"/>
    <p:sldId id="3636" r:id="rId44"/>
    <p:sldId id="3678" r:id="rId45"/>
    <p:sldId id="3637" r:id="rId46"/>
    <p:sldId id="3693" r:id="rId47"/>
    <p:sldId id="3694" r:id="rId48"/>
    <p:sldId id="3695" r:id="rId49"/>
    <p:sldId id="3690" r:id="rId50"/>
    <p:sldId id="3630" r:id="rId51"/>
    <p:sldId id="3652" r:id="rId52"/>
    <p:sldId id="3635" r:id="rId53"/>
    <p:sldId id="3650" r:id="rId54"/>
    <p:sldId id="3651" r:id="rId55"/>
    <p:sldId id="3621" r:id="rId56"/>
    <p:sldId id="3674" r:id="rId57"/>
    <p:sldId id="3653" r:id="rId58"/>
    <p:sldId id="3696" r:id="rId59"/>
    <p:sldId id="3700" r:id="rId60"/>
    <p:sldId id="3697" r:id="rId61"/>
    <p:sldId id="3679" r:id="rId62"/>
    <p:sldId id="3680" r:id="rId63"/>
    <p:sldId id="3686" r:id="rId64"/>
    <p:sldId id="3673" r:id="rId65"/>
    <p:sldId id="3675" r:id="rId66"/>
    <p:sldId id="3683" r:id="rId67"/>
    <p:sldId id="3681" r:id="rId68"/>
    <p:sldId id="3682" r:id="rId69"/>
    <p:sldId id="3698" r:id="rId70"/>
    <p:sldId id="3684" r:id="rId71"/>
    <p:sldId id="3685" r:id="rId72"/>
    <p:sldId id="3643" r:id="rId73"/>
    <p:sldId id="3699" r:id="rId74"/>
    <p:sldId id="3641" r:id="rId75"/>
    <p:sldId id="3148" r:id="rId76"/>
    <p:sldId id="3622" r:id="rId77"/>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FF"/>
    <a:srgbClr val="A50021"/>
    <a:srgbClr val="990099"/>
    <a:srgbClr val="006600"/>
    <a:srgbClr val="FF9900"/>
    <a:srgbClr val="00CC00"/>
    <a:srgbClr val="A6A6A6"/>
    <a:srgbClr val="FFFF99"/>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31" autoAdjust="0"/>
    <p:restoredTop sz="93372" autoAdjust="0"/>
  </p:normalViewPr>
  <p:slideViewPr>
    <p:cSldViewPr>
      <p:cViewPr varScale="1">
        <p:scale>
          <a:sx n="103" d="100"/>
          <a:sy n="103" d="100"/>
        </p:scale>
        <p:origin x="1746"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Dr. Andy Woods - The Coming Kingdom</a:t>
            </a:r>
          </a:p>
        </p:txBody>
      </p:sp>
      <p:sp>
        <p:nvSpPr>
          <p:cNvPr id="36867" name="Rectangle 3"/>
          <p:cNvSpPr>
            <a:spLocks noGrp="1" noChangeArrowheads="1"/>
          </p:cNvSpPr>
          <p:nvPr>
            <p:ph type="dt" sz="quarter" idx="1"/>
          </p:nvPr>
        </p:nvSpPr>
        <p:spPr bwMode="auto">
          <a:xfrm>
            <a:off x="4144437"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Times New Roman" pitchFamily="18" charset="0"/>
                <a:cs typeface="Arial" charset="0"/>
              </a:defRPr>
            </a:lvl1pPr>
          </a:lstStyle>
          <a:p>
            <a:pPr>
              <a:defRPr/>
            </a:pPr>
            <a:r>
              <a:rPr lang="en-US">
                <a:latin typeface="Calibri" panose="020F0502020204030204" pitchFamily="34" charset="0"/>
                <a:cs typeface="Calibri" panose="020F0502020204030204" pitchFamily="34" charset="0"/>
              </a:rPr>
              <a:t>1/10/2018</a:t>
            </a:r>
            <a:endParaRPr lang="en-US" dirty="0">
              <a:latin typeface="Calibri" panose="020F0502020204030204" pitchFamily="34" charset="0"/>
              <a:cs typeface="Calibri" panose="020F0502020204030204" pitchFamily="34" charset="0"/>
            </a:endParaRPr>
          </a:p>
        </p:txBody>
      </p:sp>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a:t>
            </a:r>
            <a:r>
              <a:rPr lang="en-US" dirty="0" err="1">
                <a:latin typeface="Calibri" panose="020F0502020204030204" pitchFamily="34" charset="0"/>
                <a:cs typeface="Calibri" panose="020F0502020204030204" pitchFamily="34" charset="0"/>
              </a:rPr>
              <a:t>BIble</a:t>
            </a:r>
            <a:r>
              <a:rPr lang="en-US" dirty="0">
                <a:latin typeface="Calibri" panose="020F0502020204030204" pitchFamily="34" charset="0"/>
                <a:cs typeface="Calibri" panose="020F0502020204030204" pitchFamily="34" charset="0"/>
              </a:rPr>
              <a:t>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1/10/2018</a:t>
            </a:r>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9065">
              <a:defRPr>
                <a:solidFill>
                  <a:schemeClr val="tx1"/>
                </a:solidFill>
                <a:latin typeface="Arial" panose="020B0604020202020204" pitchFamily="34" charset="0"/>
                <a:cs typeface="Arial" panose="020B0604020202020204" pitchFamily="34" charset="0"/>
              </a:defRPr>
            </a:lvl1pPr>
            <a:lvl2pPr marL="776715" indent="-298736" defTabSz="1009065">
              <a:defRPr>
                <a:solidFill>
                  <a:schemeClr val="tx1"/>
                </a:solidFill>
                <a:latin typeface="Arial" panose="020B0604020202020204" pitchFamily="34" charset="0"/>
                <a:cs typeface="Arial" panose="020B0604020202020204" pitchFamily="34" charset="0"/>
              </a:defRPr>
            </a:lvl2pPr>
            <a:lvl3pPr marL="1194946" indent="-238989" defTabSz="1009065">
              <a:defRPr>
                <a:solidFill>
                  <a:schemeClr val="tx1"/>
                </a:solidFill>
                <a:latin typeface="Arial" panose="020B0604020202020204" pitchFamily="34" charset="0"/>
                <a:cs typeface="Arial" panose="020B0604020202020204" pitchFamily="34" charset="0"/>
              </a:defRPr>
            </a:lvl3pPr>
            <a:lvl4pPr marL="1672924" indent="-238989" defTabSz="1009065">
              <a:defRPr>
                <a:solidFill>
                  <a:schemeClr val="tx1"/>
                </a:solidFill>
                <a:latin typeface="Arial" panose="020B0604020202020204" pitchFamily="34" charset="0"/>
                <a:cs typeface="Arial" panose="020B0604020202020204" pitchFamily="34" charset="0"/>
              </a:defRPr>
            </a:lvl4pPr>
            <a:lvl5pPr marL="2150902" indent="-238989" defTabSz="1009065">
              <a:defRPr>
                <a:solidFill>
                  <a:schemeClr val="tx1"/>
                </a:solidFill>
                <a:latin typeface="Arial" panose="020B0604020202020204" pitchFamily="34" charset="0"/>
                <a:cs typeface="Arial" panose="020B0604020202020204" pitchFamily="34" charset="0"/>
              </a:defRPr>
            </a:lvl5pPr>
            <a:lvl6pPr marL="2628880" indent="-238989" defTabSz="100906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06859" indent="-238989" defTabSz="100906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84836" indent="-238989" defTabSz="100906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62816" indent="-238989" defTabSz="100906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9560484-83D6-4B2D-B062-C1C10F986548}" type="slidenum">
              <a:rPr lang="en-US" altLang="en-US" sz="2000">
                <a:latin typeface="Calibri" panose="020F0502020204030204" pitchFamily="34" charset="0"/>
                <a:cs typeface="Calibri" panose="020F0502020204030204" pitchFamily="34" charset="0"/>
              </a:rPr>
              <a:pPr/>
              <a:t>2</a:t>
            </a:fld>
            <a:endParaRPr lang="en-US" altLang="en-US" sz="2000" dirty="0">
              <a:latin typeface="Calibri" panose="020F0502020204030204" pitchFamily="34" charset="0"/>
              <a:cs typeface="Calibri" panose="020F0502020204030204" pitchFamily="34" charset="0"/>
            </a:endParaRPr>
          </a:p>
        </p:txBody>
      </p:sp>
      <p:sp>
        <p:nvSpPr>
          <p:cNvPr id="2" name="Footer Placeholder 1"/>
          <p:cNvSpPr>
            <a:spLocks noGrp="1"/>
          </p:cNvSpPr>
          <p:nvPr>
            <p:ph type="ftr" sz="quarter" idx="4"/>
          </p:nvPr>
        </p:nvSpPr>
        <p:spPr/>
        <p:txBody>
          <a:bodyPr/>
          <a:lstStyle/>
          <a:p>
            <a:pPr defTabSz="1010455">
              <a:defRPr/>
            </a:pPr>
            <a:r>
              <a:rPr lang="en-US" sz="2000" kern="0" dirty="0">
                <a:solidFill>
                  <a:sysClr val="windowText" lastClr="000000"/>
                </a:solidFill>
                <a:cs typeface="Calibri" panose="020F0502020204030204" pitchFamily="34" charset="0"/>
              </a:rPr>
              <a:t>Sugar Land </a:t>
            </a:r>
            <a:r>
              <a:rPr lang="en-US" sz="2000" kern="0" dirty="0" err="1">
                <a:solidFill>
                  <a:sysClr val="windowText" lastClr="000000"/>
                </a:solidFill>
                <a:cs typeface="Calibri" panose="020F0502020204030204" pitchFamily="34" charset="0"/>
              </a:rPr>
              <a:t>BIble</a:t>
            </a:r>
            <a:r>
              <a:rPr lang="en-US" sz="2000" kern="0" dirty="0">
                <a:solidFill>
                  <a:sysClr val="windowText" lastClr="000000"/>
                </a:solidFill>
                <a:cs typeface="Calibri" panose="020F0502020204030204" pitchFamily="34" charset="0"/>
              </a:rPr>
              <a:t> Church</a:t>
            </a:r>
          </a:p>
        </p:txBody>
      </p:sp>
      <p:sp>
        <p:nvSpPr>
          <p:cNvPr id="3" name="Header Placeholder 2"/>
          <p:cNvSpPr>
            <a:spLocks noGrp="1"/>
          </p:cNvSpPr>
          <p:nvPr>
            <p:ph type="hdr" sz="quarter"/>
          </p:nvPr>
        </p:nvSpPr>
        <p:spPr/>
        <p:txBody>
          <a:bodyPr/>
          <a:lstStyle/>
          <a:p>
            <a:pPr defTabSz="1010455">
              <a:defRPr/>
            </a:pPr>
            <a:r>
              <a:rPr lang="en-US" sz="2000" kern="0" dirty="0">
                <a:solidFill>
                  <a:sysClr val="windowText" lastClr="000000"/>
                </a:solidFill>
              </a:rPr>
              <a:t>Dr. Andy Woods - The Coming Kingdom</a:t>
            </a:r>
          </a:p>
        </p:txBody>
      </p:sp>
      <p:sp>
        <p:nvSpPr>
          <p:cNvPr id="4" name="Date Placeholder 3"/>
          <p:cNvSpPr>
            <a:spLocks noGrp="1"/>
          </p:cNvSpPr>
          <p:nvPr>
            <p:ph type="dt" idx="10"/>
          </p:nvPr>
        </p:nvSpPr>
        <p:spPr/>
        <p:txBody>
          <a:bodyPr/>
          <a:lstStyle/>
          <a:p>
            <a:pPr>
              <a:defRPr/>
            </a:pPr>
            <a:r>
              <a:rPr lang="en-US"/>
              <a:t>1/10/2018</a:t>
            </a:r>
            <a:endParaRPr lang="en-US" dirty="0"/>
          </a:p>
        </p:txBody>
      </p:sp>
    </p:spTree>
    <p:extLst>
      <p:ext uri="{BB962C8B-B14F-4D97-AF65-F5344CB8AC3E}">
        <p14:creationId xmlns:p14="http://schemas.microsoft.com/office/powerpoint/2010/main" val="3416638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a:noFill/>
          <a:ln/>
        </p:spPr>
        <p:txBody>
          <a:bodyPr/>
          <a:lstStyle/>
          <a:p>
            <a:endParaRPr lang="en-US" dirty="0">
              <a:latin typeface="Calibri" panose="020F0502020204030204" pitchFamily="34" charset="0"/>
            </a:endParaRPr>
          </a:p>
        </p:txBody>
      </p:sp>
      <p:sp>
        <p:nvSpPr>
          <p:cNvPr id="93188" name="Slide Number Placeholder 3"/>
          <p:cNvSpPr>
            <a:spLocks noGrp="1"/>
          </p:cNvSpPr>
          <p:nvPr>
            <p:ph type="sldNum" sz="quarter" idx="5"/>
          </p:nvPr>
        </p:nvSpPr>
        <p:spPr>
          <a:noFill/>
        </p:spPr>
        <p:txBody>
          <a:bodyPr/>
          <a:lstStyle/>
          <a:p>
            <a:pPr defTabSz="879475"/>
            <a:fld id="{0413A5C8-111D-4E5C-BB4C-D0F238F39719}" type="slidenum">
              <a:rPr lang="en-US" smtClean="0"/>
              <a:pPr defTabSz="879475"/>
              <a:t>14</a:t>
            </a:fld>
            <a:endParaRPr lang="en-US"/>
          </a:p>
        </p:txBody>
      </p:sp>
      <p:sp>
        <p:nvSpPr>
          <p:cNvPr id="5" name="Header Placeholder 4"/>
          <p:cNvSpPr>
            <a:spLocks noGrp="1"/>
          </p:cNvSpPr>
          <p:nvPr>
            <p:ph type="hdr" sz="quarter" idx="10"/>
          </p:nvPr>
        </p:nvSpPr>
        <p:spPr/>
        <p:txBody>
          <a:bodyPr/>
          <a:lstStyle/>
          <a:p>
            <a:pPr>
              <a:defRPr/>
            </a:pPr>
            <a:r>
              <a:rPr lang="en-US"/>
              <a:t>Israel and Kingdom of God</a:t>
            </a:r>
            <a:endParaRPr lang="en-US" dirty="0"/>
          </a:p>
        </p:txBody>
      </p:sp>
    </p:spTree>
    <p:extLst>
      <p:ext uri="{BB962C8B-B14F-4D97-AF65-F5344CB8AC3E}">
        <p14:creationId xmlns:p14="http://schemas.microsoft.com/office/powerpoint/2010/main" val="3055530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17</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1/10/2018</a:t>
            </a:r>
            <a:endParaRPr lang="en-US" dirty="0"/>
          </a:p>
        </p:txBody>
      </p:sp>
    </p:spTree>
    <p:extLst>
      <p:ext uri="{BB962C8B-B14F-4D97-AF65-F5344CB8AC3E}">
        <p14:creationId xmlns:p14="http://schemas.microsoft.com/office/powerpoint/2010/main" val="1669427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18</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1/10/2018</a:t>
            </a:r>
            <a:endParaRPr lang="en-US" dirty="0"/>
          </a:p>
        </p:txBody>
      </p:sp>
    </p:spTree>
    <p:extLst>
      <p:ext uri="{BB962C8B-B14F-4D97-AF65-F5344CB8AC3E}">
        <p14:creationId xmlns:p14="http://schemas.microsoft.com/office/powerpoint/2010/main" val="812439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29</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1/10/2018</a:t>
            </a:r>
            <a:endParaRPr lang="en-US" dirty="0"/>
          </a:p>
        </p:txBody>
      </p:sp>
    </p:spTree>
    <p:extLst>
      <p:ext uri="{BB962C8B-B14F-4D97-AF65-F5344CB8AC3E}">
        <p14:creationId xmlns:p14="http://schemas.microsoft.com/office/powerpoint/2010/main" val="3164242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42</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1/10/2018</a:t>
            </a:r>
            <a:endParaRPr lang="en-US" dirty="0"/>
          </a:p>
        </p:txBody>
      </p:sp>
    </p:spTree>
    <p:extLst>
      <p:ext uri="{BB962C8B-B14F-4D97-AF65-F5344CB8AC3E}">
        <p14:creationId xmlns:p14="http://schemas.microsoft.com/office/powerpoint/2010/main" val="1990693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55</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1/10/2018</a:t>
            </a:r>
            <a:endParaRPr lang="en-US" dirty="0"/>
          </a:p>
        </p:txBody>
      </p:sp>
    </p:spTree>
    <p:extLst>
      <p:ext uri="{BB962C8B-B14F-4D97-AF65-F5344CB8AC3E}">
        <p14:creationId xmlns:p14="http://schemas.microsoft.com/office/powerpoint/2010/main" val="3152558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57</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1/10/2018</a:t>
            </a:r>
            <a:endParaRPr lang="en-US" dirty="0"/>
          </a:p>
        </p:txBody>
      </p:sp>
    </p:spTree>
    <p:extLst>
      <p:ext uri="{BB962C8B-B14F-4D97-AF65-F5344CB8AC3E}">
        <p14:creationId xmlns:p14="http://schemas.microsoft.com/office/powerpoint/2010/main" val="4059321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58</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1/10/2018</a:t>
            </a:r>
            <a:endParaRPr lang="en-US" dirty="0"/>
          </a:p>
        </p:txBody>
      </p:sp>
    </p:spTree>
    <p:extLst>
      <p:ext uri="{BB962C8B-B14F-4D97-AF65-F5344CB8AC3E}">
        <p14:creationId xmlns:p14="http://schemas.microsoft.com/office/powerpoint/2010/main" val="3290785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60</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1/10/2018</a:t>
            </a:r>
            <a:endParaRPr lang="en-US" dirty="0"/>
          </a:p>
        </p:txBody>
      </p:sp>
    </p:spTree>
    <p:extLst>
      <p:ext uri="{BB962C8B-B14F-4D97-AF65-F5344CB8AC3E}">
        <p14:creationId xmlns:p14="http://schemas.microsoft.com/office/powerpoint/2010/main" val="2921444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WRONG!!!</a:t>
            </a:r>
          </a:p>
        </p:txBody>
      </p:sp>
      <p:sp>
        <p:nvSpPr>
          <p:cNvPr id="4" name="Header Placeholder 3"/>
          <p:cNvSpPr>
            <a:spLocks noGrp="1"/>
          </p:cNvSpPr>
          <p:nvPr>
            <p:ph type="hdr" sz="quarter" idx="10"/>
          </p:nvPr>
        </p:nvSpPr>
        <p:spPr/>
        <p:txBody>
          <a:bodyPr/>
          <a:lstStyle/>
          <a:p>
            <a:pPr>
              <a:defRPr/>
            </a:pPr>
            <a:r>
              <a:rPr lang="en-US"/>
              <a:t>Dr. Andy Woods - The Coming Kingdom</a:t>
            </a:r>
            <a:endParaRPr lang="en-US" dirty="0"/>
          </a:p>
        </p:txBody>
      </p:sp>
      <p:sp>
        <p:nvSpPr>
          <p:cNvPr id="5" name="Date Placeholder 4"/>
          <p:cNvSpPr>
            <a:spLocks noGrp="1"/>
          </p:cNvSpPr>
          <p:nvPr>
            <p:ph type="dt" idx="11"/>
          </p:nvPr>
        </p:nvSpPr>
        <p:spPr/>
        <p:txBody>
          <a:bodyPr/>
          <a:lstStyle/>
          <a:p>
            <a:pPr>
              <a:defRPr/>
            </a:pPr>
            <a:r>
              <a:rPr lang="en-US"/>
              <a:t>1/10/2018</a:t>
            </a:r>
            <a:endParaRPr lang="en-US" dirty="0"/>
          </a:p>
        </p:txBody>
      </p:sp>
      <p:sp>
        <p:nvSpPr>
          <p:cNvPr id="6" name="Footer Placeholder 5"/>
          <p:cNvSpPr>
            <a:spLocks noGrp="1"/>
          </p:cNvSpPr>
          <p:nvPr>
            <p:ph type="ftr" sz="quarter" idx="12"/>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13"/>
          </p:nvPr>
        </p:nvSpPr>
        <p:spPr/>
        <p:txBody>
          <a:bodyPr/>
          <a:lstStyle/>
          <a:p>
            <a:pPr>
              <a:defRPr/>
            </a:pPr>
            <a:fld id="{B1F4E4D5-D111-482F-97CA-316C84D86ECF}" type="slidenum">
              <a:rPr lang="en-US" smtClean="0"/>
              <a:pPr>
                <a:defRPr/>
              </a:pPr>
              <a:t>66</a:t>
            </a:fld>
            <a:endParaRPr lang="en-US" dirty="0"/>
          </a:p>
        </p:txBody>
      </p:sp>
    </p:spTree>
    <p:extLst>
      <p:ext uri="{BB962C8B-B14F-4D97-AF65-F5344CB8AC3E}">
        <p14:creationId xmlns:p14="http://schemas.microsoft.com/office/powerpoint/2010/main" val="513469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a:noFill/>
          <a:ln/>
        </p:spPr>
        <p:txBody>
          <a:bodyPr/>
          <a:lstStyle/>
          <a:p>
            <a:endParaRPr lang="en-US" dirty="0">
              <a:latin typeface="Calibri" panose="020F0502020204030204" pitchFamily="34" charset="0"/>
            </a:endParaRPr>
          </a:p>
        </p:txBody>
      </p:sp>
      <p:sp>
        <p:nvSpPr>
          <p:cNvPr id="93188" name="Slide Number Placeholder 3"/>
          <p:cNvSpPr>
            <a:spLocks noGrp="1"/>
          </p:cNvSpPr>
          <p:nvPr>
            <p:ph type="sldNum" sz="quarter" idx="5"/>
          </p:nvPr>
        </p:nvSpPr>
        <p:spPr>
          <a:noFill/>
        </p:spPr>
        <p:txBody>
          <a:bodyPr/>
          <a:lstStyle/>
          <a:p>
            <a:pPr defTabSz="919444"/>
            <a:fld id="{0413A5C8-111D-4E5C-BB4C-D0F238F39719}" type="slidenum">
              <a:rPr lang="en-US" smtClean="0"/>
              <a:pPr defTabSz="919444"/>
              <a:t>5</a:t>
            </a:fld>
            <a:endParaRPr lang="en-US" dirty="0"/>
          </a:p>
        </p:txBody>
      </p:sp>
      <p:sp>
        <p:nvSpPr>
          <p:cNvPr id="5" name="Header Placeholder 4"/>
          <p:cNvSpPr>
            <a:spLocks noGrp="1"/>
          </p:cNvSpPr>
          <p:nvPr>
            <p:ph type="hdr" sz="quarter" idx="10"/>
          </p:nvPr>
        </p:nvSpPr>
        <p:spPr/>
        <p:txBody>
          <a:bodyPr/>
          <a:lstStyle/>
          <a:p>
            <a:pPr>
              <a:defRPr/>
            </a:pPr>
            <a:r>
              <a:rPr lang="en-US" dirty="0"/>
              <a:t>Dr. Andy Woods - The Coming Kingdom</a:t>
            </a:r>
          </a:p>
        </p:txBody>
      </p:sp>
      <p:sp>
        <p:nvSpPr>
          <p:cNvPr id="2" name="Date Placeholder 1"/>
          <p:cNvSpPr>
            <a:spLocks noGrp="1"/>
          </p:cNvSpPr>
          <p:nvPr>
            <p:ph type="dt" idx="11"/>
          </p:nvPr>
        </p:nvSpPr>
        <p:spPr/>
        <p:txBody>
          <a:bodyPr/>
          <a:lstStyle/>
          <a:p>
            <a:pPr>
              <a:defRPr/>
            </a:pPr>
            <a:r>
              <a:rPr lang="en-US"/>
              <a:t>1/10/2018</a:t>
            </a:r>
            <a:endParaRPr lang="en-US" dirty="0"/>
          </a:p>
        </p:txBody>
      </p:sp>
      <p:sp>
        <p:nvSpPr>
          <p:cNvPr id="3" name="Footer Placeholder 2"/>
          <p:cNvSpPr>
            <a:spLocks noGrp="1"/>
          </p:cNvSpPr>
          <p:nvPr>
            <p:ph type="ftr" sz="quarter" idx="12"/>
          </p:nvPr>
        </p:nvSpPr>
        <p:spPr/>
        <p:txBody>
          <a:body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Tree>
    <p:extLst>
      <p:ext uri="{BB962C8B-B14F-4D97-AF65-F5344CB8AC3E}">
        <p14:creationId xmlns:p14="http://schemas.microsoft.com/office/powerpoint/2010/main" val="1362372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69</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1/10/2018</a:t>
            </a:r>
            <a:endParaRPr lang="en-US" dirty="0"/>
          </a:p>
        </p:txBody>
      </p:sp>
    </p:spTree>
    <p:extLst>
      <p:ext uri="{BB962C8B-B14F-4D97-AF65-F5344CB8AC3E}">
        <p14:creationId xmlns:p14="http://schemas.microsoft.com/office/powerpoint/2010/main" val="1729120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73</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1/10/2018</a:t>
            </a:r>
            <a:endParaRPr lang="en-US" dirty="0"/>
          </a:p>
        </p:txBody>
      </p:sp>
    </p:spTree>
    <p:extLst>
      <p:ext uri="{BB962C8B-B14F-4D97-AF65-F5344CB8AC3E}">
        <p14:creationId xmlns:p14="http://schemas.microsoft.com/office/powerpoint/2010/main" val="3727120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76</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1/10/2018</a:t>
            </a:r>
            <a:endParaRPr lang="en-US" dirty="0"/>
          </a:p>
        </p:txBody>
      </p:sp>
    </p:spTree>
    <p:extLst>
      <p:ext uri="{BB962C8B-B14F-4D97-AF65-F5344CB8AC3E}">
        <p14:creationId xmlns:p14="http://schemas.microsoft.com/office/powerpoint/2010/main" val="3473565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a:noFill/>
          <a:ln/>
        </p:spPr>
        <p:txBody>
          <a:bodyPr/>
          <a:lstStyle/>
          <a:p>
            <a:endParaRPr lang="en-US" dirty="0">
              <a:latin typeface="Calibri" panose="020F0502020204030204" pitchFamily="34" charset="0"/>
            </a:endParaRPr>
          </a:p>
        </p:txBody>
      </p:sp>
      <p:sp>
        <p:nvSpPr>
          <p:cNvPr id="93188" name="Slide Number Placeholder 3"/>
          <p:cNvSpPr>
            <a:spLocks noGrp="1"/>
          </p:cNvSpPr>
          <p:nvPr>
            <p:ph type="sldNum" sz="quarter" idx="5"/>
          </p:nvPr>
        </p:nvSpPr>
        <p:spPr>
          <a:noFill/>
        </p:spPr>
        <p:txBody>
          <a:bodyPr/>
          <a:lstStyle/>
          <a:p>
            <a:pPr defTabSz="919444"/>
            <a:fld id="{0413A5C8-111D-4E5C-BB4C-D0F238F39719}" type="slidenum">
              <a:rPr lang="en-US" smtClean="0"/>
              <a:pPr defTabSz="919444"/>
              <a:t>6</a:t>
            </a:fld>
            <a:endParaRPr lang="en-US" dirty="0"/>
          </a:p>
        </p:txBody>
      </p:sp>
      <p:sp>
        <p:nvSpPr>
          <p:cNvPr id="5" name="Header Placeholder 4"/>
          <p:cNvSpPr>
            <a:spLocks noGrp="1"/>
          </p:cNvSpPr>
          <p:nvPr>
            <p:ph type="hdr" sz="quarter" idx="10"/>
          </p:nvPr>
        </p:nvSpPr>
        <p:spPr/>
        <p:txBody>
          <a:bodyPr/>
          <a:lstStyle/>
          <a:p>
            <a:pPr>
              <a:defRPr/>
            </a:pPr>
            <a:r>
              <a:rPr lang="en-US" dirty="0"/>
              <a:t>Dr. Andy Woods - The Coming Kingdom</a:t>
            </a:r>
          </a:p>
        </p:txBody>
      </p:sp>
      <p:sp>
        <p:nvSpPr>
          <p:cNvPr id="2" name="Date Placeholder 1"/>
          <p:cNvSpPr>
            <a:spLocks noGrp="1"/>
          </p:cNvSpPr>
          <p:nvPr>
            <p:ph type="dt" idx="11"/>
          </p:nvPr>
        </p:nvSpPr>
        <p:spPr/>
        <p:txBody>
          <a:bodyPr/>
          <a:lstStyle/>
          <a:p>
            <a:pPr>
              <a:defRPr/>
            </a:pPr>
            <a:r>
              <a:rPr lang="en-US"/>
              <a:t>1/10/2018</a:t>
            </a:r>
            <a:endParaRPr lang="en-US" dirty="0"/>
          </a:p>
        </p:txBody>
      </p:sp>
      <p:sp>
        <p:nvSpPr>
          <p:cNvPr id="3" name="Footer Placeholder 2"/>
          <p:cNvSpPr>
            <a:spLocks noGrp="1"/>
          </p:cNvSpPr>
          <p:nvPr>
            <p:ph type="ftr" sz="quarter" idx="12"/>
          </p:nvPr>
        </p:nvSpPr>
        <p:spPr/>
        <p:txBody>
          <a:body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Tree>
    <p:extLst>
      <p:ext uri="{BB962C8B-B14F-4D97-AF65-F5344CB8AC3E}">
        <p14:creationId xmlns:p14="http://schemas.microsoft.com/office/powerpoint/2010/main" val="3840110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a:noFill/>
          <a:ln/>
        </p:spPr>
        <p:txBody>
          <a:bodyPr/>
          <a:lstStyle/>
          <a:p>
            <a:endParaRPr lang="en-US" dirty="0">
              <a:latin typeface="Calibri" panose="020F0502020204030204" pitchFamily="34" charset="0"/>
            </a:endParaRPr>
          </a:p>
        </p:txBody>
      </p:sp>
      <p:sp>
        <p:nvSpPr>
          <p:cNvPr id="93188" name="Slide Number Placeholder 3"/>
          <p:cNvSpPr>
            <a:spLocks noGrp="1"/>
          </p:cNvSpPr>
          <p:nvPr>
            <p:ph type="sldNum" sz="quarter" idx="5"/>
          </p:nvPr>
        </p:nvSpPr>
        <p:spPr>
          <a:noFill/>
        </p:spPr>
        <p:txBody>
          <a:bodyPr/>
          <a:lstStyle/>
          <a:p>
            <a:pPr defTabSz="879475"/>
            <a:fld id="{0413A5C8-111D-4E5C-BB4C-D0F238F39719}" type="slidenum">
              <a:rPr lang="en-US" smtClean="0"/>
              <a:pPr defTabSz="879475"/>
              <a:t>7</a:t>
            </a:fld>
            <a:endParaRPr lang="en-US"/>
          </a:p>
        </p:txBody>
      </p:sp>
      <p:sp>
        <p:nvSpPr>
          <p:cNvPr id="5" name="Header Placeholder 4"/>
          <p:cNvSpPr>
            <a:spLocks noGrp="1"/>
          </p:cNvSpPr>
          <p:nvPr>
            <p:ph type="hdr" sz="quarter" idx="10"/>
          </p:nvPr>
        </p:nvSpPr>
        <p:spPr/>
        <p:txBody>
          <a:bodyPr/>
          <a:lstStyle/>
          <a:p>
            <a:pPr>
              <a:defRPr/>
            </a:pPr>
            <a:r>
              <a:rPr lang="en-US"/>
              <a:t>Israel and Kingdom of God</a:t>
            </a:r>
            <a:endParaRPr lang="en-US" dirty="0"/>
          </a:p>
        </p:txBody>
      </p:sp>
    </p:spTree>
    <p:extLst>
      <p:ext uri="{BB962C8B-B14F-4D97-AF65-F5344CB8AC3E}">
        <p14:creationId xmlns:p14="http://schemas.microsoft.com/office/powerpoint/2010/main" val="1523305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a:noFill/>
          <a:ln/>
        </p:spPr>
        <p:txBody>
          <a:bodyPr/>
          <a:lstStyle/>
          <a:p>
            <a:endParaRPr lang="en-US" dirty="0">
              <a:latin typeface="Calibri" panose="020F0502020204030204" pitchFamily="34" charset="0"/>
            </a:endParaRPr>
          </a:p>
        </p:txBody>
      </p:sp>
      <p:sp>
        <p:nvSpPr>
          <p:cNvPr id="93188" name="Slide Number Placeholder 3"/>
          <p:cNvSpPr>
            <a:spLocks noGrp="1"/>
          </p:cNvSpPr>
          <p:nvPr>
            <p:ph type="sldNum" sz="quarter" idx="5"/>
          </p:nvPr>
        </p:nvSpPr>
        <p:spPr>
          <a:noFill/>
        </p:spPr>
        <p:txBody>
          <a:bodyPr/>
          <a:lstStyle/>
          <a:p>
            <a:pPr defTabSz="879475"/>
            <a:fld id="{0413A5C8-111D-4E5C-BB4C-D0F238F39719}" type="slidenum">
              <a:rPr lang="en-US" smtClean="0"/>
              <a:pPr defTabSz="879475"/>
              <a:t>8</a:t>
            </a:fld>
            <a:endParaRPr lang="en-US"/>
          </a:p>
        </p:txBody>
      </p:sp>
      <p:sp>
        <p:nvSpPr>
          <p:cNvPr id="5" name="Header Placeholder 4"/>
          <p:cNvSpPr>
            <a:spLocks noGrp="1"/>
          </p:cNvSpPr>
          <p:nvPr>
            <p:ph type="hdr" sz="quarter" idx="10"/>
          </p:nvPr>
        </p:nvSpPr>
        <p:spPr/>
        <p:txBody>
          <a:bodyPr/>
          <a:lstStyle/>
          <a:p>
            <a:pPr>
              <a:defRPr/>
            </a:pPr>
            <a:r>
              <a:rPr lang="en-US"/>
              <a:t>Israel and Kingdom of God</a:t>
            </a:r>
            <a:endParaRPr lang="en-US" dirty="0"/>
          </a:p>
        </p:txBody>
      </p:sp>
    </p:spTree>
    <p:extLst>
      <p:ext uri="{BB962C8B-B14F-4D97-AF65-F5344CB8AC3E}">
        <p14:creationId xmlns:p14="http://schemas.microsoft.com/office/powerpoint/2010/main" val="3383181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9</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1/10/2018</a:t>
            </a:r>
            <a:endParaRPr lang="en-US" dirty="0"/>
          </a:p>
        </p:txBody>
      </p:sp>
    </p:spTree>
    <p:extLst>
      <p:ext uri="{BB962C8B-B14F-4D97-AF65-F5344CB8AC3E}">
        <p14:creationId xmlns:p14="http://schemas.microsoft.com/office/powerpoint/2010/main" val="2629866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10</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1/10/2018</a:t>
            </a:r>
            <a:endParaRPr lang="en-US" dirty="0"/>
          </a:p>
        </p:txBody>
      </p:sp>
    </p:spTree>
    <p:extLst>
      <p:ext uri="{BB962C8B-B14F-4D97-AF65-F5344CB8AC3E}">
        <p14:creationId xmlns:p14="http://schemas.microsoft.com/office/powerpoint/2010/main" val="1415590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12</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1/10/2018</a:t>
            </a:r>
            <a:endParaRPr lang="en-US" dirty="0"/>
          </a:p>
        </p:txBody>
      </p:sp>
    </p:spTree>
    <p:extLst>
      <p:ext uri="{BB962C8B-B14F-4D97-AF65-F5344CB8AC3E}">
        <p14:creationId xmlns:p14="http://schemas.microsoft.com/office/powerpoint/2010/main" val="3928741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13</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1/10/2018</a:t>
            </a:r>
            <a:endParaRPr lang="en-US" dirty="0"/>
          </a:p>
        </p:txBody>
      </p:sp>
    </p:spTree>
    <p:extLst>
      <p:ext uri="{BB962C8B-B14F-4D97-AF65-F5344CB8AC3E}">
        <p14:creationId xmlns:p14="http://schemas.microsoft.com/office/powerpoint/2010/main" val="2282597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fld id="{D36E8520-37C3-473E-85E6-D362048BCA9A}" type="slidenum">
              <a:rPr lang="en-US" altLang="en-US"/>
              <a:pPr/>
              <a:t>‹#›</a:t>
            </a:fld>
            <a:endParaRPr lang="en-US" altLang="en-US"/>
          </a:p>
        </p:txBody>
      </p:sp>
    </p:spTree>
    <p:extLst>
      <p:ext uri="{BB962C8B-B14F-4D97-AF65-F5344CB8AC3E}">
        <p14:creationId xmlns:p14="http://schemas.microsoft.com/office/powerpoint/2010/main" val="2396015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2"/>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89248235"/>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388DB10-4DD8-4FC6-A20A-D7C63BB53110}"/>
              </a:ext>
            </a:extLst>
          </p:cNvPr>
          <p:cNvGrpSpPr>
            <a:grpSpLocks/>
          </p:cNvGrpSpPr>
          <p:nvPr/>
        </p:nvGrpSpPr>
        <p:grpSpPr bwMode="auto">
          <a:xfrm>
            <a:off x="0" y="0"/>
            <a:ext cx="1085850" cy="6854825"/>
            <a:chOff x="0" y="0"/>
            <a:chExt cx="684" cy="4318"/>
          </a:xfrm>
        </p:grpSpPr>
        <p:sp>
          <p:nvSpPr>
            <p:cNvPr id="5" name="Rectangle 3">
              <a:extLst>
                <a:ext uri="{FF2B5EF4-FFF2-40B4-BE49-F238E27FC236}">
                  <a16:creationId xmlns:a16="http://schemas.microsoft.com/office/drawing/2014/main" id="{B9148D9B-B058-46B7-945B-F538A5F01DE5}"/>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endParaRPr>
            </a:p>
          </p:txBody>
        </p:sp>
        <p:grpSp>
          <p:nvGrpSpPr>
            <p:cNvPr id="6" name="Group 4">
              <a:extLst>
                <a:ext uri="{FF2B5EF4-FFF2-40B4-BE49-F238E27FC236}">
                  <a16:creationId xmlns:a16="http://schemas.microsoft.com/office/drawing/2014/main" id="{C9B5F6B7-9110-4A01-87C3-D20794E89946}"/>
                </a:ext>
              </a:extLst>
            </p:cNvPr>
            <p:cNvGrpSpPr>
              <a:grpSpLocks/>
            </p:cNvGrpSpPr>
            <p:nvPr/>
          </p:nvGrpSpPr>
          <p:grpSpPr bwMode="auto">
            <a:xfrm>
              <a:off x="48" y="103"/>
              <a:ext cx="96" cy="4126"/>
              <a:chOff x="48" y="103"/>
              <a:chExt cx="96" cy="4126"/>
            </a:xfrm>
          </p:grpSpPr>
          <p:sp>
            <p:nvSpPr>
              <p:cNvPr id="7" name="Rectangle 5">
                <a:extLst>
                  <a:ext uri="{FF2B5EF4-FFF2-40B4-BE49-F238E27FC236}">
                    <a16:creationId xmlns:a16="http://schemas.microsoft.com/office/drawing/2014/main" id="{D9CFD355-790D-478A-9373-FD9D0D67000C}"/>
                  </a:ext>
                </a:extLst>
              </p:cNvPr>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8" name="Rectangle 6">
                <a:extLst>
                  <a:ext uri="{FF2B5EF4-FFF2-40B4-BE49-F238E27FC236}">
                    <a16:creationId xmlns:a16="http://schemas.microsoft.com/office/drawing/2014/main" id="{78ADF880-4ACE-4432-A81F-E48F64B1ED74}"/>
                  </a:ext>
                </a:extLst>
              </p:cNvPr>
              <p:cNvSpPr>
                <a:spLocks noChangeArrowheads="1"/>
              </p:cNvSpPr>
              <p:nvPr/>
            </p:nvSpPr>
            <p:spPr bwMode="auto">
              <a:xfrm>
                <a:off x="48" y="1250"/>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9" name="Rectangle 7">
                <a:extLst>
                  <a:ext uri="{FF2B5EF4-FFF2-40B4-BE49-F238E27FC236}">
                    <a16:creationId xmlns:a16="http://schemas.microsoft.com/office/drawing/2014/main" id="{E9D34633-DD26-4058-99A4-227CF6FADBE3}"/>
                  </a:ext>
                </a:extLst>
              </p:cNvPr>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0" name="Rectangle 8">
                <a:extLst>
                  <a:ext uri="{FF2B5EF4-FFF2-40B4-BE49-F238E27FC236}">
                    <a16:creationId xmlns:a16="http://schemas.microsoft.com/office/drawing/2014/main" id="{F0172256-C4ED-4D9E-BFE6-C18420252174}"/>
                  </a:ext>
                </a:extLst>
              </p:cNvPr>
              <p:cNvSpPr>
                <a:spLocks noChangeArrowheads="1"/>
              </p:cNvSpPr>
              <p:nvPr/>
            </p:nvSpPr>
            <p:spPr bwMode="auto">
              <a:xfrm>
                <a:off x="48" y="153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1" name="Rectangle 9">
                <a:extLst>
                  <a:ext uri="{FF2B5EF4-FFF2-40B4-BE49-F238E27FC236}">
                    <a16:creationId xmlns:a16="http://schemas.microsoft.com/office/drawing/2014/main" id="{5474330A-0FAF-41F8-9203-F9AF7AF217CF}"/>
                  </a:ext>
                </a:extLst>
              </p:cNvPr>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2" name="Rectangle 10">
                <a:extLst>
                  <a:ext uri="{FF2B5EF4-FFF2-40B4-BE49-F238E27FC236}">
                    <a16:creationId xmlns:a16="http://schemas.microsoft.com/office/drawing/2014/main" id="{9E25577B-F363-4532-A6D3-AA8F8DB34CBF}"/>
                  </a:ext>
                </a:extLst>
              </p:cNvPr>
              <p:cNvSpPr>
                <a:spLocks noChangeArrowheads="1"/>
              </p:cNvSpPr>
              <p:nvPr/>
            </p:nvSpPr>
            <p:spPr bwMode="auto">
              <a:xfrm>
                <a:off x="48" y="182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3" name="Rectangle 11">
                <a:extLst>
                  <a:ext uri="{FF2B5EF4-FFF2-40B4-BE49-F238E27FC236}">
                    <a16:creationId xmlns:a16="http://schemas.microsoft.com/office/drawing/2014/main" id="{A98CF924-40DD-47D0-8166-3D10F396B9D1}"/>
                  </a:ext>
                </a:extLst>
              </p:cNvPr>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4" name="Rectangle 12">
                <a:extLst>
                  <a:ext uri="{FF2B5EF4-FFF2-40B4-BE49-F238E27FC236}">
                    <a16:creationId xmlns:a16="http://schemas.microsoft.com/office/drawing/2014/main" id="{F0DF55DC-6DA7-49C3-BF3A-A7E06545B60D}"/>
                  </a:ext>
                </a:extLst>
              </p:cNvPr>
              <p:cNvSpPr>
                <a:spLocks noChangeArrowheads="1"/>
              </p:cNvSpPr>
              <p:nvPr/>
            </p:nvSpPr>
            <p:spPr bwMode="auto">
              <a:xfrm>
                <a:off x="48" y="2116"/>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5" name="Rectangle 13">
                <a:extLst>
                  <a:ext uri="{FF2B5EF4-FFF2-40B4-BE49-F238E27FC236}">
                    <a16:creationId xmlns:a16="http://schemas.microsoft.com/office/drawing/2014/main" id="{1831067D-23EA-4EB8-B33D-47E53DBAE7E9}"/>
                  </a:ext>
                </a:extLst>
              </p:cNvPr>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6" name="Rectangle 14">
                <a:extLst>
                  <a:ext uri="{FF2B5EF4-FFF2-40B4-BE49-F238E27FC236}">
                    <a16:creationId xmlns:a16="http://schemas.microsoft.com/office/drawing/2014/main" id="{15F73C6D-F92B-4D7E-98AC-5E9CC98D5770}"/>
                  </a:ext>
                </a:extLst>
              </p:cNvPr>
              <p:cNvSpPr>
                <a:spLocks noChangeArrowheads="1"/>
              </p:cNvSpPr>
              <p:nvPr/>
            </p:nvSpPr>
            <p:spPr bwMode="auto">
              <a:xfrm>
                <a:off x="48" y="2404"/>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7" name="Rectangle 15">
                <a:extLst>
                  <a:ext uri="{FF2B5EF4-FFF2-40B4-BE49-F238E27FC236}">
                    <a16:creationId xmlns:a16="http://schemas.microsoft.com/office/drawing/2014/main" id="{20667019-7C39-4E9D-83AD-D457FC3D98B8}"/>
                  </a:ext>
                </a:extLst>
              </p:cNvPr>
              <p:cNvSpPr>
                <a:spLocks noChangeArrowheads="1"/>
              </p:cNvSpPr>
              <p:nvPr/>
            </p:nvSpPr>
            <p:spPr bwMode="auto">
              <a:xfrm>
                <a:off x="48" y="2549"/>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8" name="Rectangle 16">
                <a:extLst>
                  <a:ext uri="{FF2B5EF4-FFF2-40B4-BE49-F238E27FC236}">
                    <a16:creationId xmlns:a16="http://schemas.microsoft.com/office/drawing/2014/main" id="{71D1F287-CAF9-4F8A-8971-59B040BCB5DC}"/>
                  </a:ext>
                </a:extLst>
              </p:cNvPr>
              <p:cNvSpPr>
                <a:spLocks noChangeArrowheads="1"/>
              </p:cNvSpPr>
              <p:nvPr/>
            </p:nvSpPr>
            <p:spPr bwMode="auto">
              <a:xfrm>
                <a:off x="48" y="2691"/>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9" name="Rectangle 17">
                <a:extLst>
                  <a:ext uri="{FF2B5EF4-FFF2-40B4-BE49-F238E27FC236}">
                    <a16:creationId xmlns:a16="http://schemas.microsoft.com/office/drawing/2014/main" id="{8B8D73E2-1966-4D4B-A72E-0AD659783A78}"/>
                  </a:ext>
                </a:extLst>
              </p:cNvPr>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0" name="Rectangle 18">
                <a:extLst>
                  <a:ext uri="{FF2B5EF4-FFF2-40B4-BE49-F238E27FC236}">
                    <a16:creationId xmlns:a16="http://schemas.microsoft.com/office/drawing/2014/main" id="{7FE62A48-39EA-415C-9E47-C534815FE62F}"/>
                  </a:ext>
                </a:extLst>
              </p:cNvPr>
              <p:cNvSpPr>
                <a:spLocks noChangeArrowheads="1"/>
              </p:cNvSpPr>
              <p:nvPr/>
            </p:nvSpPr>
            <p:spPr bwMode="auto">
              <a:xfrm>
                <a:off x="48" y="2979"/>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1" name="Rectangle 19">
                <a:extLst>
                  <a:ext uri="{FF2B5EF4-FFF2-40B4-BE49-F238E27FC236}">
                    <a16:creationId xmlns:a16="http://schemas.microsoft.com/office/drawing/2014/main" id="{228949E5-F63E-47D6-BD03-F6D4F0B8EDF9}"/>
                  </a:ext>
                </a:extLst>
              </p:cNvPr>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2" name="Rectangle 20">
                <a:extLst>
                  <a:ext uri="{FF2B5EF4-FFF2-40B4-BE49-F238E27FC236}">
                    <a16:creationId xmlns:a16="http://schemas.microsoft.com/office/drawing/2014/main" id="{C7DFB4A6-E6A6-41F7-9178-C96BDE9129A3}"/>
                  </a:ext>
                </a:extLst>
              </p:cNvPr>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3" name="Rectangle 21">
                <a:extLst>
                  <a:ext uri="{FF2B5EF4-FFF2-40B4-BE49-F238E27FC236}">
                    <a16:creationId xmlns:a16="http://schemas.microsoft.com/office/drawing/2014/main" id="{B3278C12-7CFA-4060-8350-29BFD39ADEAF}"/>
                  </a:ext>
                </a:extLst>
              </p:cNvPr>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4" name="Rectangle 22">
                <a:extLst>
                  <a:ext uri="{FF2B5EF4-FFF2-40B4-BE49-F238E27FC236}">
                    <a16:creationId xmlns:a16="http://schemas.microsoft.com/office/drawing/2014/main" id="{D7857F09-EBD8-45B8-B514-48C4FFC37657}"/>
                  </a:ext>
                </a:extLst>
              </p:cNvPr>
              <p:cNvSpPr>
                <a:spLocks noChangeArrowheads="1"/>
              </p:cNvSpPr>
              <p:nvPr/>
            </p:nvSpPr>
            <p:spPr bwMode="auto">
              <a:xfrm>
                <a:off x="48" y="3557"/>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5" name="Rectangle 23">
                <a:extLst>
                  <a:ext uri="{FF2B5EF4-FFF2-40B4-BE49-F238E27FC236}">
                    <a16:creationId xmlns:a16="http://schemas.microsoft.com/office/drawing/2014/main" id="{B4C5CE0A-FE40-4D63-8019-44B6F57954A6}"/>
                  </a:ext>
                </a:extLst>
              </p:cNvPr>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6" name="Rectangle 24">
                <a:extLst>
                  <a:ext uri="{FF2B5EF4-FFF2-40B4-BE49-F238E27FC236}">
                    <a16:creationId xmlns:a16="http://schemas.microsoft.com/office/drawing/2014/main" id="{1A64ADEE-91EA-4B5C-908D-AA39508C43A3}"/>
                  </a:ext>
                </a:extLst>
              </p:cNvPr>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7" name="Rectangle 25">
                <a:extLst>
                  <a:ext uri="{FF2B5EF4-FFF2-40B4-BE49-F238E27FC236}">
                    <a16:creationId xmlns:a16="http://schemas.microsoft.com/office/drawing/2014/main" id="{C1BA3FF3-D65B-49BA-84A1-609A4FA5FFDF}"/>
                  </a:ext>
                </a:extLst>
              </p:cNvPr>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8" name="Rectangle 26">
                <a:extLst>
                  <a:ext uri="{FF2B5EF4-FFF2-40B4-BE49-F238E27FC236}">
                    <a16:creationId xmlns:a16="http://schemas.microsoft.com/office/drawing/2014/main" id="{9D9D75A5-BB07-44DD-86E6-1AB4530C7B30}"/>
                  </a:ext>
                </a:extLst>
              </p:cNvPr>
              <p:cNvSpPr>
                <a:spLocks noChangeArrowheads="1"/>
              </p:cNvSpPr>
              <p:nvPr/>
            </p:nvSpPr>
            <p:spPr bwMode="auto">
              <a:xfrm>
                <a:off x="48" y="4134"/>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9" name="Rectangle 27">
                <a:extLst>
                  <a:ext uri="{FF2B5EF4-FFF2-40B4-BE49-F238E27FC236}">
                    <a16:creationId xmlns:a16="http://schemas.microsoft.com/office/drawing/2014/main" id="{6B7C592D-C97F-4A41-A9D0-0E6D395B3937}"/>
                  </a:ext>
                </a:extLst>
              </p:cNvPr>
              <p:cNvSpPr>
                <a:spLocks noChangeArrowheads="1"/>
              </p:cNvSpPr>
              <p:nvPr/>
            </p:nvSpPr>
            <p:spPr bwMode="auto">
              <a:xfrm>
                <a:off x="48" y="103"/>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30" name="Rectangle 28">
                <a:extLst>
                  <a:ext uri="{FF2B5EF4-FFF2-40B4-BE49-F238E27FC236}">
                    <a16:creationId xmlns:a16="http://schemas.microsoft.com/office/drawing/2014/main" id="{9B24E741-C603-4035-AC41-2C99CE834859}"/>
                  </a:ext>
                </a:extLst>
              </p:cNvPr>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31" name="Rectangle 29">
                <a:extLst>
                  <a:ext uri="{FF2B5EF4-FFF2-40B4-BE49-F238E27FC236}">
                    <a16:creationId xmlns:a16="http://schemas.microsoft.com/office/drawing/2014/main" id="{10F8FDDD-095C-4E67-8047-EDFFC6655502}"/>
                  </a:ext>
                </a:extLst>
              </p:cNvPr>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32" name="Rectangle 30">
                <a:extLst>
                  <a:ext uri="{FF2B5EF4-FFF2-40B4-BE49-F238E27FC236}">
                    <a16:creationId xmlns:a16="http://schemas.microsoft.com/office/drawing/2014/main" id="{34F5E1C5-0A3A-48E3-936C-1D7DA6EDF1A7}"/>
                  </a:ext>
                </a:extLst>
              </p:cNvPr>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33" name="Rectangle 31">
                <a:extLst>
                  <a:ext uri="{FF2B5EF4-FFF2-40B4-BE49-F238E27FC236}">
                    <a16:creationId xmlns:a16="http://schemas.microsoft.com/office/drawing/2014/main" id="{731EAEE6-29F6-4DDC-B7B2-E77D160BB07A}"/>
                  </a:ext>
                </a:extLst>
              </p:cNvPr>
              <p:cNvSpPr>
                <a:spLocks noChangeArrowheads="1"/>
              </p:cNvSpPr>
              <p:nvPr/>
            </p:nvSpPr>
            <p:spPr bwMode="auto">
              <a:xfrm>
                <a:off x="48" y="67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34" name="Rectangle 32">
                <a:extLst>
                  <a:ext uri="{FF2B5EF4-FFF2-40B4-BE49-F238E27FC236}">
                    <a16:creationId xmlns:a16="http://schemas.microsoft.com/office/drawing/2014/main" id="{8CBA982E-228F-4B9D-8050-E1E5B3F7009E}"/>
                  </a:ext>
                </a:extLst>
              </p:cNvPr>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35" name="Rectangle 33">
                <a:extLst>
                  <a:ext uri="{FF2B5EF4-FFF2-40B4-BE49-F238E27FC236}">
                    <a16:creationId xmlns:a16="http://schemas.microsoft.com/office/drawing/2014/main" id="{8338F31D-7771-4646-ABD4-16CA473F36CF}"/>
                  </a:ext>
                </a:extLst>
              </p:cNvPr>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grpSp>
      </p:grpSp>
      <p:sp>
        <p:nvSpPr>
          <p:cNvPr id="4130"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4131"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a:extLst>
              <a:ext uri="{FF2B5EF4-FFF2-40B4-BE49-F238E27FC236}">
                <a16:creationId xmlns:a16="http://schemas.microsoft.com/office/drawing/2014/main" id="{B4132F01-5554-48EB-883F-1DC307C6D3DA}"/>
              </a:ext>
            </a:extLst>
          </p:cNvPr>
          <p:cNvSpPr>
            <a:spLocks noGrp="1" noChangeArrowheads="1"/>
          </p:cNvSpPr>
          <p:nvPr>
            <p:ph type="dt" sz="quarter" idx="10"/>
          </p:nvPr>
        </p:nvSpPr>
        <p:spPr/>
        <p:txBody>
          <a:bodyPr/>
          <a:lstStyle>
            <a:lvl1pPr>
              <a:defRPr smtClean="0">
                <a:solidFill>
                  <a:srgbClr val="FFFFFF"/>
                </a:solidFill>
              </a:defRPr>
            </a:lvl1pPr>
          </a:lstStyle>
          <a:p>
            <a:pPr>
              <a:defRPr/>
            </a:pPr>
            <a:endParaRPr lang="en-US"/>
          </a:p>
        </p:txBody>
      </p:sp>
      <p:sp>
        <p:nvSpPr>
          <p:cNvPr id="37" name="Rectangle 37">
            <a:extLst>
              <a:ext uri="{FF2B5EF4-FFF2-40B4-BE49-F238E27FC236}">
                <a16:creationId xmlns:a16="http://schemas.microsoft.com/office/drawing/2014/main" id="{B09A268A-40ED-4444-ABAE-CB6AFCF4A7E2}"/>
              </a:ext>
            </a:extLst>
          </p:cNvPr>
          <p:cNvSpPr>
            <a:spLocks noGrp="1" noChangeArrowheads="1"/>
          </p:cNvSpPr>
          <p:nvPr>
            <p:ph type="ftr" sz="quarter" idx="11"/>
          </p:nvPr>
        </p:nvSpPr>
        <p:spPr/>
        <p:txBody>
          <a:bodyPr/>
          <a:lstStyle>
            <a:lvl1pPr>
              <a:defRPr smtClean="0">
                <a:solidFill>
                  <a:srgbClr val="FFFFFF"/>
                </a:solidFill>
              </a:defRPr>
            </a:lvl1pPr>
          </a:lstStyle>
          <a:p>
            <a:pPr>
              <a:defRPr/>
            </a:pPr>
            <a:endParaRPr lang="en-US"/>
          </a:p>
        </p:txBody>
      </p:sp>
      <p:sp>
        <p:nvSpPr>
          <p:cNvPr id="38" name="Rectangle 38">
            <a:extLst>
              <a:ext uri="{FF2B5EF4-FFF2-40B4-BE49-F238E27FC236}">
                <a16:creationId xmlns:a16="http://schemas.microsoft.com/office/drawing/2014/main" id="{C0CDF3ED-459F-4AD8-9BE1-3334C0E8E956}"/>
              </a:ext>
            </a:extLst>
          </p:cNvPr>
          <p:cNvSpPr>
            <a:spLocks noGrp="1" noChangeArrowheads="1"/>
          </p:cNvSpPr>
          <p:nvPr>
            <p:ph type="sldNum" sz="quarter" idx="12"/>
          </p:nvPr>
        </p:nvSpPr>
        <p:spPr/>
        <p:txBody>
          <a:bodyPr/>
          <a:lstStyle>
            <a:lvl1pPr>
              <a:defRPr>
                <a:solidFill>
                  <a:srgbClr val="FFFFFF"/>
                </a:solidFill>
              </a:defRPr>
            </a:lvl1pPr>
          </a:lstStyle>
          <a:p>
            <a:fld id="{9E8CC47D-91AD-4AEA-ACE6-ADAD4DF7B684}" type="slidenum">
              <a:rPr lang="en-US" altLang="en-US"/>
              <a:pPr/>
              <a:t>‹#›</a:t>
            </a:fld>
            <a:endParaRPr lang="en-US" altLang="en-US"/>
          </a:p>
        </p:txBody>
      </p:sp>
    </p:spTree>
    <p:extLst>
      <p:ext uri="{BB962C8B-B14F-4D97-AF65-F5344CB8AC3E}">
        <p14:creationId xmlns:p14="http://schemas.microsoft.com/office/powerpoint/2010/main" val="2172079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0D30B759-3A14-49B6-BB9B-CC8128ABE2A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97F9229E-591E-4281-ADCC-AF4F886C16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6DF54BDD-A815-4975-9FD6-A64C0164CEA4}"/>
              </a:ext>
            </a:extLst>
          </p:cNvPr>
          <p:cNvSpPr>
            <a:spLocks noGrp="1" noChangeArrowheads="1"/>
          </p:cNvSpPr>
          <p:nvPr>
            <p:ph type="sldNum" sz="quarter" idx="12"/>
          </p:nvPr>
        </p:nvSpPr>
        <p:spPr>
          <a:ln/>
        </p:spPr>
        <p:txBody>
          <a:bodyPr/>
          <a:lstStyle>
            <a:lvl1pPr>
              <a:defRPr/>
            </a:lvl1pPr>
          </a:lstStyle>
          <a:p>
            <a:fld id="{087953F9-02E8-4E42-940F-58151E841A8E}" type="slidenum">
              <a:rPr lang="en-US" altLang="en-US"/>
              <a:pPr/>
              <a:t>‹#›</a:t>
            </a:fld>
            <a:endParaRPr lang="en-US" altLang="en-US"/>
          </a:p>
        </p:txBody>
      </p:sp>
    </p:spTree>
    <p:extLst>
      <p:ext uri="{BB962C8B-B14F-4D97-AF65-F5344CB8AC3E}">
        <p14:creationId xmlns:p14="http://schemas.microsoft.com/office/powerpoint/2010/main" val="3038123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32388" y="1946275"/>
            <a:ext cx="3810000" cy="4114800"/>
          </a:xfrm>
        </p:spPr>
        <p:txBody>
          <a:bodyPr/>
          <a:lstStyle/>
          <a:p>
            <a:pPr lvl="0"/>
            <a:endParaRPr lang="en-US" noProof="0"/>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B483973-DD75-4A32-B455-BFD82030814F}" type="slidenum">
              <a:rPr lang="en-US"/>
              <a:pPr>
                <a:defRPr/>
              </a:pPr>
              <a:t>‹#›</a:t>
            </a:fld>
            <a:endParaRPr lang="en-US"/>
          </a:p>
        </p:txBody>
      </p:sp>
    </p:spTree>
    <p:extLst>
      <p:ext uri="{BB962C8B-B14F-4D97-AF65-F5344CB8AC3E}">
        <p14:creationId xmlns:p14="http://schemas.microsoft.com/office/powerpoint/2010/main" val="1056890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6"/>
          <p:cNvSpPr>
            <a:spLocks noGrp="1" noChangeArrowheads="1"/>
          </p:cNvSpPr>
          <p:nvPr>
            <p:ph type="dt" sz="half" idx="10"/>
          </p:nvPr>
        </p:nvSpPr>
        <p:spPr/>
        <p:txBody>
          <a:bodyPr/>
          <a:lstStyle>
            <a:lvl1pPr>
              <a:defRPr/>
            </a:lvl1pPr>
          </a:lstStyle>
          <a:p>
            <a:pPr>
              <a:defRPr/>
            </a:pPr>
            <a:endParaRPr lang="en-US"/>
          </a:p>
        </p:txBody>
      </p:sp>
      <p:sp>
        <p:nvSpPr>
          <p:cNvPr id="3" name="Rectangle 37"/>
          <p:cNvSpPr>
            <a:spLocks noGrp="1" noChangeArrowheads="1"/>
          </p:cNvSpPr>
          <p:nvPr>
            <p:ph type="ftr" sz="quarter" idx="11"/>
          </p:nvPr>
        </p:nvSpPr>
        <p:spPr/>
        <p:txBody>
          <a:bodyPr/>
          <a:lstStyle>
            <a:lvl1pPr>
              <a:defRPr/>
            </a:lvl1pPr>
          </a:lstStyle>
          <a:p>
            <a:pPr>
              <a:defRPr/>
            </a:pPr>
            <a:endParaRPr lang="en-US"/>
          </a:p>
        </p:txBody>
      </p:sp>
      <p:sp>
        <p:nvSpPr>
          <p:cNvPr id="4" name="Rectangle 38"/>
          <p:cNvSpPr>
            <a:spLocks noGrp="1" noChangeArrowheads="1"/>
          </p:cNvSpPr>
          <p:nvPr>
            <p:ph type="sldNum" sz="quarter" idx="12"/>
          </p:nvPr>
        </p:nvSpPr>
        <p:spPr/>
        <p:txBody>
          <a:bodyPr/>
          <a:lstStyle>
            <a:lvl1pPr>
              <a:defRPr/>
            </a:lvl1pPr>
          </a:lstStyle>
          <a:p>
            <a:pPr>
              <a:defRPr/>
            </a:pPr>
            <a:fld id="{E88018D1-EB7A-42CC-8926-8191D263DE2B}" type="slidenum">
              <a:rPr lang="en-US"/>
              <a:pPr>
                <a:defRPr/>
              </a:pPr>
              <a:t>‹#›</a:t>
            </a:fld>
            <a:endParaRPr lang="en-US"/>
          </a:p>
        </p:txBody>
      </p:sp>
    </p:spTree>
    <p:extLst>
      <p:ext uri="{BB962C8B-B14F-4D97-AF65-F5344CB8AC3E}">
        <p14:creationId xmlns:p14="http://schemas.microsoft.com/office/powerpoint/2010/main" val="3315760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6"/>
          <p:cNvSpPr>
            <a:spLocks noGrp="1" noChangeArrowheads="1"/>
          </p:cNvSpPr>
          <p:nvPr>
            <p:ph type="dt" sz="half" idx="10"/>
          </p:nvPr>
        </p:nvSpPr>
        <p:spPr/>
        <p:txBody>
          <a:bodyPr/>
          <a:lstStyle>
            <a:lvl1pPr>
              <a:defRPr/>
            </a:lvl1pPr>
          </a:lstStyle>
          <a:p>
            <a:pPr>
              <a:defRPr/>
            </a:pPr>
            <a:endParaRPr lang="en-US"/>
          </a:p>
        </p:txBody>
      </p:sp>
      <p:sp>
        <p:nvSpPr>
          <p:cNvPr id="4" name="Rectangle 37"/>
          <p:cNvSpPr>
            <a:spLocks noGrp="1" noChangeArrowheads="1"/>
          </p:cNvSpPr>
          <p:nvPr>
            <p:ph type="ftr" sz="quarter" idx="11"/>
          </p:nvPr>
        </p:nvSpPr>
        <p:spPr/>
        <p:txBody>
          <a:bodyPr/>
          <a:lstStyle>
            <a:lvl1pPr>
              <a:defRPr/>
            </a:lvl1pPr>
          </a:lstStyle>
          <a:p>
            <a:pPr>
              <a:defRPr/>
            </a:pPr>
            <a:endParaRPr lang="en-US"/>
          </a:p>
        </p:txBody>
      </p:sp>
      <p:sp>
        <p:nvSpPr>
          <p:cNvPr id="5" name="Rectangle 38"/>
          <p:cNvSpPr>
            <a:spLocks noGrp="1" noChangeArrowheads="1"/>
          </p:cNvSpPr>
          <p:nvPr>
            <p:ph type="sldNum" sz="quarter" idx="12"/>
          </p:nvPr>
        </p:nvSpPr>
        <p:spPr/>
        <p:txBody>
          <a:bodyPr/>
          <a:lstStyle>
            <a:lvl1pPr>
              <a:defRPr/>
            </a:lvl1pPr>
          </a:lstStyle>
          <a:p>
            <a:pPr>
              <a:defRPr/>
            </a:pPr>
            <a:fld id="{92C91063-0A8B-496C-999C-539FB0DFAA77}" type="slidenum">
              <a:rPr lang="en-US"/>
              <a:pPr>
                <a:defRPr/>
              </a:pPr>
              <a:t>‹#›</a:t>
            </a:fld>
            <a:endParaRPr lang="en-US"/>
          </a:p>
        </p:txBody>
      </p:sp>
    </p:spTree>
    <p:extLst>
      <p:ext uri="{BB962C8B-B14F-4D97-AF65-F5344CB8AC3E}">
        <p14:creationId xmlns:p14="http://schemas.microsoft.com/office/powerpoint/2010/main" val="3127045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a:extLst>
              <a:ext uri="{FF2B5EF4-FFF2-40B4-BE49-F238E27FC236}">
                <a16:creationId xmlns:a16="http://schemas.microsoft.com/office/drawing/2014/main" id="{DE8C3E27-2F10-4FFC-8C08-797155F5782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6560E4B-FFAD-4486-8D91-8C854DDD27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B6DC11-F729-4F2E-971D-54578A339D80}"/>
              </a:ext>
            </a:extLst>
          </p:cNvPr>
          <p:cNvSpPr>
            <a:spLocks noGrp="1"/>
          </p:cNvSpPr>
          <p:nvPr>
            <p:ph type="sldNum" sz="quarter" idx="12"/>
          </p:nvPr>
        </p:nvSpPr>
        <p:spPr/>
        <p:txBody>
          <a:bodyPr/>
          <a:lstStyle>
            <a:lvl1pPr>
              <a:defRPr/>
            </a:lvl1pPr>
          </a:lstStyle>
          <a:p>
            <a:fld id="{E4ACEEC6-EC06-405B-8ADA-68F1060728B0}" type="slidenum">
              <a:rPr lang="en-US" altLang="en-US"/>
              <a:pPr/>
              <a:t>‹#›</a:t>
            </a:fld>
            <a:endParaRPr lang="en-US" altLang="en-US"/>
          </a:p>
        </p:txBody>
      </p:sp>
    </p:spTree>
    <p:extLst>
      <p:ext uri="{BB962C8B-B14F-4D97-AF65-F5344CB8AC3E}">
        <p14:creationId xmlns:p14="http://schemas.microsoft.com/office/powerpoint/2010/main" val="923870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1430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52" r:id="rId11"/>
    <p:sldLayoutId id="2147492661" r:id="rId12"/>
    <p:sldLayoutId id="2147492664" r:id="rId13"/>
    <p:sldLayoutId id="2147492665" r:id="rId14"/>
    <p:sldLayoutId id="2147492666" r:id="rId15"/>
    <p:sldLayoutId id="2147492667" r:id="rId16"/>
    <p:sldLayoutId id="2147492668" r:id="rId17"/>
    <p:sldLayoutId id="2147492669" r:id="rId18"/>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images-na.ssl-images-amazon.com/images/I/51ICPeSz%2BKL._SX331_BO1,204,203,200_.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76488" y="152400"/>
            <a:ext cx="4391025" cy="6579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795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085850" y="228600"/>
            <a:ext cx="6972300" cy="1371600"/>
          </a:xfrm>
        </p:spPr>
        <p:txBody>
          <a:bodyPr/>
          <a:lstStyle/>
          <a:p>
            <a:pPr algn="ctr" eaLnBrk="1" hangingPunct="1"/>
            <a:r>
              <a:rPr lang="en-US" altLang="en-US" sz="4000" dirty="0">
                <a:effectLst>
                  <a:outerShdw blurRad="38100" dist="38100" dir="2700000" algn="tl">
                    <a:srgbClr val="000000">
                      <a:alpha val="43137"/>
                    </a:srgbClr>
                  </a:outerShdw>
                </a:effectLst>
              </a:rPr>
              <a:t>THE INTERIM AGE</a:t>
            </a:r>
          </a:p>
        </p:txBody>
      </p:sp>
      <p:sp>
        <p:nvSpPr>
          <p:cNvPr id="16387" name="Rectangle 3"/>
          <p:cNvSpPr>
            <a:spLocks noGrp="1" noChangeArrowheads="1"/>
          </p:cNvSpPr>
          <p:nvPr>
            <p:ph type="body" sz="half" idx="2"/>
          </p:nvPr>
        </p:nvSpPr>
        <p:spPr>
          <a:xfrm>
            <a:off x="1138914" y="1570182"/>
            <a:ext cx="6866173" cy="2163618"/>
          </a:xfrm>
        </p:spPr>
        <p:txBody>
          <a:bodyPr/>
          <a:lstStyle/>
          <a:p>
            <a:pPr marL="463550" indent="-463550" eaLnBrk="1" hangingPunct="1">
              <a:spcBef>
                <a:spcPts val="0"/>
              </a:spcBef>
              <a:spcAft>
                <a:spcPts val="5400"/>
              </a:spcAft>
              <a:buSzPct val="100000"/>
              <a:buFont typeface="+mj-lt"/>
              <a:buAutoNum type="arabicPeriod"/>
              <a:defRPr/>
            </a:pPr>
            <a:r>
              <a:rPr lang="en-US" sz="3600" b="1" u="sng" dirty="0">
                <a:solidFill>
                  <a:srgbClr val="FFFFCC"/>
                </a:solidFill>
                <a:effectLst>
                  <a:outerShdw blurRad="38100" dist="38100" dir="2700000" algn="tl">
                    <a:srgbClr val="000000">
                      <a:alpha val="43137"/>
                    </a:srgbClr>
                  </a:outerShdw>
                </a:effectLst>
              </a:rPr>
              <a:t>The Inter-advent Age (Matt. 13) </a:t>
            </a:r>
          </a:p>
          <a:p>
            <a:pPr marL="463550" indent="-463550" eaLnBrk="1" hangingPunct="1">
              <a:spcBef>
                <a:spcPts val="0"/>
              </a:spcBef>
              <a:spcAft>
                <a:spcPts val="5400"/>
              </a:spcAft>
              <a:buSzPct val="100000"/>
              <a:buFont typeface="+mj-lt"/>
              <a:buAutoNum type="arabicPeriod"/>
              <a:defRPr/>
            </a:pPr>
            <a:r>
              <a:rPr lang="en-US" sz="3600" dirty="0">
                <a:effectLst>
                  <a:outerShdw blurRad="38100" dist="38100" dir="2700000" algn="tl">
                    <a:srgbClr val="000000">
                      <a:alpha val="43137"/>
                    </a:srgbClr>
                  </a:outerShdw>
                </a:effectLst>
              </a:rPr>
              <a:t>The Church Age (Matt. 16:18)</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6553202" y="3479863"/>
            <a:ext cx="2363417" cy="3200400"/>
          </a:xfrm>
        </p:spPr>
      </p:pic>
    </p:spTree>
    <p:extLst>
      <p:ext uri="{BB962C8B-B14F-4D97-AF65-F5344CB8AC3E}">
        <p14:creationId xmlns:p14="http://schemas.microsoft.com/office/powerpoint/2010/main" val="2266006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152400"/>
            <a:ext cx="7772400" cy="685800"/>
          </a:xfrm>
        </p:spPr>
        <p:txBody>
          <a:bodyPr/>
          <a:lstStyle/>
          <a:p>
            <a:pPr algn="ctr" eaLnBrk="1" hangingPunct="1"/>
            <a:r>
              <a:rPr lang="en-US" altLang="en-US" sz="3600" dirty="0">
                <a:effectLst>
                  <a:outerShdw blurRad="38100" dist="38100" dir="2700000" algn="tl">
                    <a:srgbClr val="000000">
                      <a:alpha val="43137"/>
                    </a:srgbClr>
                  </a:outerShdw>
                </a:effectLst>
              </a:rPr>
              <a:t>Matthew 13 Parables</a:t>
            </a:r>
          </a:p>
        </p:txBody>
      </p:sp>
      <p:sp>
        <p:nvSpPr>
          <p:cNvPr id="48131" name="Rectangle 3"/>
          <p:cNvSpPr>
            <a:spLocks noGrp="1" noChangeArrowheads="1"/>
          </p:cNvSpPr>
          <p:nvPr>
            <p:ph type="body" idx="1"/>
          </p:nvPr>
        </p:nvSpPr>
        <p:spPr>
          <a:xfrm>
            <a:off x="381000" y="914400"/>
            <a:ext cx="7772400" cy="5791200"/>
          </a:xfrm>
        </p:spPr>
        <p:txBody>
          <a:bodyPr/>
          <a:lstStyle/>
          <a:p>
            <a:pPr marL="461963" indent="-461963" eaLnBrk="1" hangingPunct="1">
              <a:defRPr/>
            </a:pPr>
            <a:r>
              <a:rPr lang="en-US" sz="3000" dirty="0">
                <a:effectLst>
                  <a:outerShdw blurRad="38100" dist="38100" dir="2700000" algn="tl">
                    <a:srgbClr val="000000">
                      <a:alpha val="43137"/>
                    </a:srgbClr>
                  </a:outerShdw>
                </a:effectLst>
              </a:rPr>
              <a:t>Public parables (13:1-2)</a:t>
            </a:r>
          </a:p>
          <a:p>
            <a:pPr marL="914400" lvl="1" indent="-457200" eaLnBrk="1" hangingPunct="1">
              <a:buSzPct val="100000"/>
              <a:buFont typeface="Courier New" panose="02070309020205020404" pitchFamily="49" charset="0"/>
              <a:buChar char="­"/>
              <a:defRPr/>
            </a:pPr>
            <a:r>
              <a:rPr lang="en-US" sz="3000" dirty="0">
                <a:effectLst>
                  <a:outerShdw blurRad="38100" dist="38100" dir="2700000" algn="tl">
                    <a:srgbClr val="000000">
                      <a:alpha val="43137"/>
                    </a:srgbClr>
                  </a:outerShdw>
                </a:effectLst>
              </a:rPr>
              <a:t>Sower (13:1-9, 18-23)</a:t>
            </a:r>
          </a:p>
          <a:p>
            <a:pPr marL="914400" lvl="1" indent="-457200" eaLnBrk="1" hangingPunct="1">
              <a:buSzPct val="100000"/>
              <a:buFont typeface="Courier New" panose="02070309020205020404" pitchFamily="49" charset="0"/>
              <a:buChar char="­"/>
              <a:defRPr/>
            </a:pPr>
            <a:r>
              <a:rPr lang="en-US" sz="3000" dirty="0">
                <a:effectLst>
                  <a:outerShdw blurRad="38100" dist="38100" dir="2700000" algn="tl">
                    <a:srgbClr val="000000">
                      <a:alpha val="43137"/>
                    </a:srgbClr>
                  </a:outerShdw>
                </a:effectLst>
              </a:rPr>
              <a:t>Wheat and tares (13:24-30, 36-43)</a:t>
            </a:r>
          </a:p>
          <a:p>
            <a:pPr marL="914400" lvl="1" indent="-457200" eaLnBrk="1" hangingPunct="1">
              <a:buSzPct val="100000"/>
              <a:buFont typeface="Courier New" panose="02070309020205020404" pitchFamily="49" charset="0"/>
              <a:buChar char="­"/>
              <a:defRPr/>
            </a:pPr>
            <a:r>
              <a:rPr lang="en-US" sz="3000" dirty="0">
                <a:effectLst>
                  <a:outerShdw blurRad="38100" dist="38100" dir="2700000" algn="tl">
                    <a:srgbClr val="000000">
                      <a:alpha val="43137"/>
                    </a:srgbClr>
                  </a:outerShdw>
                </a:effectLst>
              </a:rPr>
              <a:t>Mustard seed (13:31-32)</a:t>
            </a:r>
          </a:p>
          <a:p>
            <a:pPr marL="914400" lvl="1" indent="-457200" eaLnBrk="1" hangingPunct="1">
              <a:buSzPct val="100000"/>
              <a:buFont typeface="Courier New" panose="02070309020205020404" pitchFamily="49" charset="0"/>
              <a:buChar char="­"/>
              <a:defRPr/>
            </a:pPr>
            <a:r>
              <a:rPr lang="en-US" sz="3000" dirty="0">
                <a:effectLst>
                  <a:outerShdw blurRad="38100" dist="38100" dir="2700000" algn="tl">
                    <a:srgbClr val="000000">
                      <a:alpha val="43137"/>
                    </a:srgbClr>
                  </a:outerShdw>
                </a:effectLst>
              </a:rPr>
              <a:t>Leaven (13:33)</a:t>
            </a:r>
          </a:p>
          <a:p>
            <a:pPr marL="461963" indent="-461963" eaLnBrk="1" hangingPunct="1">
              <a:defRPr/>
            </a:pPr>
            <a:r>
              <a:rPr lang="en-US" sz="3000" dirty="0">
                <a:effectLst>
                  <a:outerShdw blurRad="38100" dist="38100" dir="2700000" algn="tl">
                    <a:srgbClr val="000000">
                      <a:alpha val="43137"/>
                    </a:srgbClr>
                  </a:outerShdw>
                </a:effectLst>
              </a:rPr>
              <a:t>Private parables (13:36)</a:t>
            </a:r>
          </a:p>
          <a:p>
            <a:pPr marL="914400" lvl="1" indent="-457200" eaLnBrk="1" hangingPunct="1">
              <a:buSzPct val="100000"/>
              <a:buFont typeface="Courier New" panose="02070309020205020404" pitchFamily="49" charset="0"/>
              <a:buChar char="­"/>
              <a:defRPr/>
            </a:pPr>
            <a:r>
              <a:rPr lang="en-US" sz="3000" dirty="0">
                <a:effectLst>
                  <a:outerShdw blurRad="38100" dist="38100" dir="2700000" algn="tl">
                    <a:srgbClr val="000000">
                      <a:alpha val="43137"/>
                    </a:srgbClr>
                  </a:outerShdw>
                </a:effectLst>
              </a:rPr>
              <a:t>Earthen treasure (13:44)</a:t>
            </a:r>
          </a:p>
          <a:p>
            <a:pPr marL="914400" lvl="1" indent="-457200" eaLnBrk="1" hangingPunct="1">
              <a:buSzPct val="100000"/>
              <a:buFont typeface="Courier New" panose="02070309020205020404" pitchFamily="49" charset="0"/>
              <a:buChar char="­"/>
              <a:defRPr/>
            </a:pPr>
            <a:r>
              <a:rPr lang="en-US" sz="3000" dirty="0">
                <a:effectLst>
                  <a:outerShdw blurRad="38100" dist="38100" dir="2700000" algn="tl">
                    <a:srgbClr val="000000">
                      <a:alpha val="43137"/>
                    </a:srgbClr>
                  </a:outerShdw>
                </a:effectLst>
              </a:rPr>
              <a:t>Pearl of great price (13:45-46)</a:t>
            </a:r>
          </a:p>
          <a:p>
            <a:pPr marL="914400" lvl="1" indent="-457200" eaLnBrk="1" hangingPunct="1">
              <a:buSzPct val="100000"/>
              <a:buFont typeface="Courier New" panose="02070309020205020404" pitchFamily="49" charset="0"/>
              <a:buChar char="­"/>
              <a:defRPr/>
            </a:pPr>
            <a:r>
              <a:rPr lang="en-US" sz="3000" dirty="0">
                <a:effectLst>
                  <a:outerShdw blurRad="38100" dist="38100" dir="2700000" algn="tl">
                    <a:srgbClr val="000000">
                      <a:alpha val="43137"/>
                    </a:srgbClr>
                  </a:outerShdw>
                </a:effectLst>
              </a:rPr>
              <a:t>Dragnet (13:47-50)</a:t>
            </a:r>
          </a:p>
          <a:p>
            <a:pPr marL="914400" lvl="1" indent="-457200" eaLnBrk="1" hangingPunct="1">
              <a:buSzPct val="100000"/>
              <a:buFont typeface="Courier New" panose="02070309020205020404" pitchFamily="49" charset="0"/>
              <a:buChar char="­"/>
              <a:defRPr/>
            </a:pPr>
            <a:r>
              <a:rPr lang="en-US" sz="3000" dirty="0">
                <a:effectLst>
                  <a:outerShdw blurRad="38100" dist="38100" dir="2700000" algn="tl">
                    <a:srgbClr val="000000">
                      <a:alpha val="43137"/>
                    </a:srgbClr>
                  </a:outerShdw>
                </a:effectLst>
              </a:rPr>
              <a:t>Householder (13:51-52)</a:t>
            </a:r>
          </a:p>
        </p:txBody>
      </p:sp>
      <p:pic>
        <p:nvPicPr>
          <p:cNvPr id="4" name="Picture 4" descr="King_of_Kings[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34200" y="4015033"/>
            <a:ext cx="2025785" cy="2743200"/>
          </a:xfrm>
          <a:prstGeom prst="rect">
            <a:avLst/>
          </a:prstGeom>
          <a:noFill/>
          <a:ln w="9525">
            <a:noFill/>
            <a:miter lim="800000"/>
            <a:headEnd/>
            <a:tailEnd/>
          </a:ln>
          <a:effectLst/>
        </p:spPr>
      </p:pic>
    </p:spTree>
    <p:extLst>
      <p:ext uri="{BB962C8B-B14F-4D97-AF65-F5344CB8AC3E}">
        <p14:creationId xmlns:p14="http://schemas.microsoft.com/office/powerpoint/2010/main" val="2038176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085850" y="228600"/>
            <a:ext cx="6972300" cy="1371600"/>
          </a:xfrm>
        </p:spPr>
        <p:txBody>
          <a:bodyPr/>
          <a:lstStyle/>
          <a:p>
            <a:pPr algn="ctr" eaLnBrk="1" hangingPunct="1"/>
            <a:r>
              <a:rPr lang="en-US" altLang="en-US" sz="4000" dirty="0">
                <a:effectLst>
                  <a:outerShdw blurRad="38100" dist="38100" dir="2700000" algn="tl">
                    <a:srgbClr val="000000">
                      <a:alpha val="43137"/>
                    </a:srgbClr>
                  </a:outerShdw>
                </a:effectLst>
              </a:rPr>
              <a:t>THE INTERIM AGE</a:t>
            </a:r>
          </a:p>
        </p:txBody>
      </p:sp>
      <p:sp>
        <p:nvSpPr>
          <p:cNvPr id="16387" name="Rectangle 3"/>
          <p:cNvSpPr>
            <a:spLocks noGrp="1" noChangeArrowheads="1"/>
          </p:cNvSpPr>
          <p:nvPr>
            <p:ph type="body" sz="half" idx="2"/>
          </p:nvPr>
        </p:nvSpPr>
        <p:spPr>
          <a:xfrm>
            <a:off x="1138914" y="1570182"/>
            <a:ext cx="6866173" cy="2163618"/>
          </a:xfrm>
        </p:spPr>
        <p:txBody>
          <a:bodyPr/>
          <a:lstStyle/>
          <a:p>
            <a:pPr marL="463550" indent="-463550" eaLnBrk="1" hangingPunct="1">
              <a:spcBef>
                <a:spcPts val="0"/>
              </a:spcBef>
              <a:spcAft>
                <a:spcPts val="5400"/>
              </a:spcAft>
              <a:buSzPct val="100000"/>
              <a:buFont typeface="+mj-lt"/>
              <a:buAutoNum type="arabicPeriod"/>
              <a:defRPr/>
            </a:pPr>
            <a:r>
              <a:rPr lang="en-US" sz="3600" dirty="0">
                <a:effectLst>
                  <a:outerShdw blurRad="38100" dist="38100" dir="2700000" algn="tl">
                    <a:srgbClr val="000000">
                      <a:alpha val="43137"/>
                    </a:srgbClr>
                  </a:outerShdw>
                </a:effectLst>
              </a:rPr>
              <a:t>The Inter-advent Age (Matt. 13) </a:t>
            </a:r>
          </a:p>
          <a:p>
            <a:pPr marL="463550" indent="-463550" eaLnBrk="1" hangingPunct="1">
              <a:spcBef>
                <a:spcPts val="0"/>
              </a:spcBef>
              <a:spcAft>
                <a:spcPts val="5400"/>
              </a:spcAft>
              <a:buSzPct val="100000"/>
              <a:buFont typeface="+mj-lt"/>
              <a:buAutoNum type="arabicPeriod"/>
              <a:defRPr/>
            </a:pPr>
            <a:r>
              <a:rPr lang="en-US" sz="3600" b="1" u="sng" dirty="0">
                <a:solidFill>
                  <a:srgbClr val="FFFFCC"/>
                </a:solidFill>
                <a:effectLst>
                  <a:outerShdw blurRad="38100" dist="38100" dir="2700000" algn="tl">
                    <a:srgbClr val="000000">
                      <a:alpha val="43137"/>
                    </a:srgbClr>
                  </a:outerShdw>
                </a:effectLst>
              </a:rPr>
              <a:t>The Church Age (Matt. 16:18)</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6553202" y="3479863"/>
            <a:ext cx="2363417" cy="3200400"/>
          </a:xfrm>
        </p:spPr>
      </p:pic>
    </p:spTree>
    <p:extLst>
      <p:ext uri="{BB962C8B-B14F-4D97-AF65-F5344CB8AC3E}">
        <p14:creationId xmlns:p14="http://schemas.microsoft.com/office/powerpoint/2010/main" val="205647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533400" y="228600"/>
            <a:ext cx="7924800" cy="838200"/>
          </a:xfrm>
        </p:spPr>
        <p:txBody>
          <a:bodyPr/>
          <a:lstStyle/>
          <a:p>
            <a:pPr algn="ctr" eaLnBrk="1" hangingPunct="1"/>
            <a:r>
              <a:rPr lang="en-US" altLang="en-US" sz="4000" dirty="0">
                <a:effectLst>
                  <a:outerShdw blurRad="38100" dist="38100" dir="2700000" algn="tl">
                    <a:srgbClr val="000000">
                      <a:alpha val="43137"/>
                    </a:srgbClr>
                  </a:outerShdw>
                </a:effectLst>
              </a:rPr>
              <a:t>The Church Age</a:t>
            </a:r>
          </a:p>
        </p:txBody>
      </p:sp>
      <p:sp>
        <p:nvSpPr>
          <p:cNvPr id="16387" name="Rectangle 3"/>
          <p:cNvSpPr>
            <a:spLocks noGrp="1" noChangeArrowheads="1"/>
          </p:cNvSpPr>
          <p:nvPr>
            <p:ph type="body" sz="half" idx="2"/>
          </p:nvPr>
        </p:nvSpPr>
        <p:spPr>
          <a:xfrm>
            <a:off x="381000" y="1600200"/>
            <a:ext cx="8610600" cy="3962400"/>
          </a:xfrm>
        </p:spPr>
        <p:txBody>
          <a:bodyPr/>
          <a:lstStyle/>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The definition of the Church</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The beginning of the Church</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The purposes of the Church</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The Church is not the Kingdom</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The Church is not Israel</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6858000" y="2057400"/>
            <a:ext cx="2007075" cy="2717864"/>
          </a:xfrm>
        </p:spPr>
      </p:pic>
    </p:spTree>
    <p:extLst>
      <p:ext uri="{BB962C8B-B14F-4D97-AF65-F5344CB8AC3E}">
        <p14:creationId xmlns:p14="http://schemas.microsoft.com/office/powerpoint/2010/main" val="1423501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38628" y="45701"/>
            <a:ext cx="8534400" cy="838200"/>
          </a:xfrm>
        </p:spPr>
        <p:txBody>
          <a:bodyPr/>
          <a:lstStyle/>
          <a:p>
            <a:pPr algn="ctr" eaLnBrk="1" hangingPunct="1"/>
            <a:r>
              <a:rPr lang="en-US" sz="3600" dirty="0">
                <a:effectLst>
                  <a:outerShdw blurRad="38100" dist="38100" dir="2700000" algn="tl">
                    <a:srgbClr val="000000">
                      <a:alpha val="43137"/>
                    </a:srgbClr>
                  </a:outerShdw>
                </a:effectLst>
              </a:rPr>
              <a:t>1. Kingdom Throughout the Bible</a:t>
            </a:r>
          </a:p>
        </p:txBody>
      </p:sp>
      <p:graphicFrame>
        <p:nvGraphicFramePr>
          <p:cNvPr id="4" name="Table 3"/>
          <p:cNvGraphicFramePr>
            <a:graphicFrameLocks noGrp="1"/>
          </p:cNvGraphicFramePr>
          <p:nvPr>
            <p:extLst>
              <p:ext uri="{D42A27DB-BD31-4B8C-83A1-F6EECF244321}">
                <p14:modId xmlns:p14="http://schemas.microsoft.com/office/powerpoint/2010/main" val="937492110"/>
              </p:ext>
            </p:extLst>
          </p:nvPr>
        </p:nvGraphicFramePr>
        <p:xfrm>
          <a:off x="304800" y="1144368"/>
          <a:ext cx="8534400" cy="3566160"/>
        </p:xfrm>
        <a:graphic>
          <a:graphicData uri="http://schemas.openxmlformats.org/drawingml/2006/table">
            <a:tbl>
              <a:tblPr firstRow="1" bandRow="1">
                <a:tableStyleId>{5940675A-B579-460E-94D1-54222C63F5DA}</a:tableStyleId>
              </a:tblPr>
              <a:tblGrid>
                <a:gridCol w="4191000">
                  <a:extLst>
                    <a:ext uri="{9D8B030D-6E8A-4147-A177-3AD203B41FA5}">
                      <a16:colId xmlns:a16="http://schemas.microsoft.com/office/drawing/2014/main" val="4287931007"/>
                    </a:ext>
                  </a:extLst>
                </a:gridCol>
                <a:gridCol w="4343400">
                  <a:extLst>
                    <a:ext uri="{9D8B030D-6E8A-4147-A177-3AD203B41FA5}">
                      <a16:colId xmlns:a16="http://schemas.microsoft.com/office/drawing/2014/main" val="4222968114"/>
                    </a:ext>
                  </a:extLst>
                </a:gridCol>
              </a:tblGrid>
              <a:tr h="3566160">
                <a:tc>
                  <a:txBody>
                    <a:bodyPr/>
                    <a:lstStyle/>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1"/>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Kingdom Mysteries</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1"/>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Church</a:t>
                      </a:r>
                    </a:p>
                    <a:p>
                      <a:pPr marL="693738" marR="0" lvl="0" indent="-693738" algn="l" defTabSz="914400" rtl="0" eaLnBrk="0" fontAlgn="base" latinLnBrk="0" hangingPunct="0">
                        <a:lnSpc>
                          <a:spcPct val="100000"/>
                        </a:lnSpc>
                        <a:spcBef>
                          <a:spcPct val="0"/>
                        </a:spcBef>
                        <a:spcAft>
                          <a:spcPts val="2400"/>
                        </a:spcAft>
                        <a:buClr>
                          <a:srgbClr val="66FFFF"/>
                        </a:buClr>
                        <a:buSzPct val="100000"/>
                        <a:buFont typeface="+mj-lt"/>
                        <a:buAutoNum type="arabicPeriod" startAt="11"/>
                        <a:tabLst/>
                        <a:defRPr/>
                      </a:pPr>
                      <a:r>
                        <a:rPr lang="en-US" sz="28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mn-cs"/>
                        </a:rPr>
                        <a:t>Israel’s Discipline &amp; Restoration</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1"/>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Re-offer of the King/Kingdom</a:t>
                      </a:r>
                    </a:p>
                  </a:txBody>
                  <a:tcPr/>
                </a:tc>
                <a:tc>
                  <a:txBody>
                    <a:bodyPr/>
                    <a:lstStyle/>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Transfer of Kingdom Authority</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Kingdom Establishment</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Eternal State</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Testimony of Early Church History</a:t>
                      </a:r>
                      <a:endParaRPr lang="en-US"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214517209"/>
                  </a:ext>
                </a:extLst>
              </a:tr>
            </a:tbl>
          </a:graphicData>
        </a:graphic>
      </p:graphicFrame>
      <p:pic>
        <p:nvPicPr>
          <p:cNvPr id="6"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33800" y="5028159"/>
            <a:ext cx="1706563" cy="1753641"/>
          </a:xfrm>
          <a:prstGeom prst="rect">
            <a:avLst/>
          </a:prstGeom>
          <a:noFill/>
          <a:ln w="9525">
            <a:noFill/>
            <a:miter lim="800000"/>
            <a:headEnd/>
            <a:tailEnd/>
          </a:ln>
        </p:spPr>
      </p:pic>
    </p:spTree>
    <p:extLst>
      <p:ext uri="{BB962C8B-B14F-4D97-AF65-F5344CB8AC3E}">
        <p14:creationId xmlns:p14="http://schemas.microsoft.com/office/powerpoint/2010/main" val="3915736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81590A-F9AA-4C51-9462-021603796C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5" name="Subtitle 3"/>
          <p:cNvSpPr txBox="1">
            <a:spLocks/>
          </p:cNvSpPr>
          <p:nvPr/>
        </p:nvSpPr>
        <p:spPr bwMode="auto">
          <a:xfrm>
            <a:off x="228600" y="76201"/>
            <a:ext cx="8686800" cy="39623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buNone/>
              <a:defRPr/>
            </a:pPr>
            <a:r>
              <a:rPr lang="en-US" sz="4000" kern="0" dirty="0">
                <a:solidFill>
                  <a:srgbClr val="00FFFF"/>
                </a:solidFill>
                <a:effectLst>
                  <a:outerShdw blurRad="38100" dist="38100" dir="2700000" algn="tl">
                    <a:srgbClr val="000000">
                      <a:alpha val="43137"/>
                    </a:srgbClr>
                  </a:outerShdw>
                </a:effectLst>
                <a:ea typeface="+mj-ea"/>
                <a:cs typeface="+mj-cs"/>
              </a:rPr>
              <a:t>Exodus 19:5-6</a:t>
            </a:r>
          </a:p>
          <a:p>
            <a:pPr marL="0" indent="0" algn="just">
              <a:buNone/>
              <a:defRPr/>
            </a:pPr>
            <a:r>
              <a:rPr lang="en-US" kern="0" dirty="0">
                <a:effectLst>
                  <a:outerShdw blurRad="38100" dist="38100" dir="2700000" algn="tl">
                    <a:srgbClr val="000000">
                      <a:alpha val="43137"/>
                    </a:srgbClr>
                  </a:outerShdw>
                </a:effectLst>
              </a:rPr>
              <a:t>“Now then, </a:t>
            </a:r>
            <a:r>
              <a:rPr lang="en-US" b="1" u="sng" dirty="0">
                <a:solidFill>
                  <a:srgbClr val="FFFFCC"/>
                </a:solidFill>
                <a:effectLst>
                  <a:outerShdw blurRad="38100" dist="38100" dir="2700000" algn="tl">
                    <a:srgbClr val="000000">
                      <a:alpha val="43137"/>
                    </a:srgbClr>
                  </a:outerShdw>
                </a:effectLst>
              </a:rPr>
              <a:t>if</a:t>
            </a:r>
            <a:r>
              <a:rPr lang="en-US" kern="0" dirty="0">
                <a:effectLst>
                  <a:outerShdw blurRad="38100" dist="38100" dir="2700000" algn="tl">
                    <a:srgbClr val="000000">
                      <a:alpha val="43137"/>
                    </a:srgbClr>
                  </a:outerShdw>
                </a:effectLst>
              </a:rPr>
              <a:t> you will indeed obey My voice and keep My covenant, </a:t>
            </a:r>
            <a:r>
              <a:rPr lang="en-US" b="1" u="sng" dirty="0">
                <a:solidFill>
                  <a:srgbClr val="FFFFCC"/>
                </a:solidFill>
                <a:effectLst>
                  <a:outerShdw blurRad="38100" dist="38100" dir="2700000" algn="tl">
                    <a:srgbClr val="000000">
                      <a:alpha val="43137"/>
                    </a:srgbClr>
                  </a:outerShdw>
                </a:effectLst>
              </a:rPr>
              <a:t>then</a:t>
            </a:r>
            <a:r>
              <a:rPr lang="en-US" kern="0" dirty="0">
                <a:effectLst>
                  <a:outerShdw blurRad="38100" dist="38100" dir="2700000" algn="tl">
                    <a:srgbClr val="000000">
                      <a:alpha val="43137"/>
                    </a:srgbClr>
                  </a:outerShdw>
                </a:effectLst>
              </a:rPr>
              <a:t> you shall be My own possession among all the peoples, for all the earth is Mine; and you shall be to Me a </a:t>
            </a:r>
            <a:r>
              <a:rPr lang="en-US" b="1" u="sng" dirty="0">
                <a:solidFill>
                  <a:srgbClr val="FFFFCC"/>
                </a:solidFill>
                <a:effectLst>
                  <a:outerShdw blurRad="38100" dist="38100" dir="2700000" algn="tl">
                    <a:srgbClr val="000000">
                      <a:alpha val="43137"/>
                    </a:srgbClr>
                  </a:outerShdw>
                </a:effectLst>
              </a:rPr>
              <a:t>kingdom</a:t>
            </a:r>
            <a:r>
              <a:rPr lang="en-US" kern="0" dirty="0">
                <a:effectLst>
                  <a:outerShdw blurRad="38100" dist="38100" dir="2700000" algn="tl">
                    <a:srgbClr val="000000">
                      <a:alpha val="43137"/>
                    </a:srgbClr>
                  </a:outerShdw>
                </a:effectLst>
              </a:rPr>
              <a:t> of priests and a holy nation.’ These are the words that you shall speak to the sons of Israel.”</a:t>
            </a:r>
          </a:p>
        </p:txBody>
      </p:sp>
      <p:pic>
        <p:nvPicPr>
          <p:cNvPr id="6" name="Picture 2" descr="http://3.bp.blogspot.com/-QEkPt30fRNQ/US-EfJsZfRI/AAAAAAAASK4/JnP_SUUHRas/s1600/a.jpg"/>
          <p:cNvPicPr>
            <a:picLocks noChangeAspect="1" noChangeArrowheads="1"/>
          </p:cNvPicPr>
          <p:nvPr/>
        </p:nvPicPr>
        <p:blipFill>
          <a:blip r:embed="rId3" cstate="print"/>
          <a:srcRect/>
          <a:stretch>
            <a:fillRect/>
          </a:stretch>
        </p:blipFill>
        <p:spPr bwMode="auto">
          <a:xfrm>
            <a:off x="3548063" y="3733800"/>
            <a:ext cx="2047875" cy="1371600"/>
          </a:xfrm>
          <a:prstGeom prst="rect">
            <a:avLst/>
          </a:prstGeom>
          <a:noFill/>
          <a:ln w="9525">
            <a:noFill/>
            <a:miter lim="800000"/>
            <a:headEnd/>
            <a:tailEnd/>
          </a:ln>
        </p:spPr>
      </p:pic>
    </p:spTree>
    <p:extLst>
      <p:ext uri="{BB962C8B-B14F-4D97-AF65-F5344CB8AC3E}">
        <p14:creationId xmlns:p14="http://schemas.microsoft.com/office/powerpoint/2010/main" val="960350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0FDA0F-9E40-49E0-8E37-CC796429D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134147" name="Rectangle 1"/>
          <p:cNvSpPr>
            <a:spLocks noChangeArrowheads="1"/>
          </p:cNvSpPr>
          <p:nvPr/>
        </p:nvSpPr>
        <p:spPr bwMode="auto">
          <a:xfrm>
            <a:off x="176215" y="76200"/>
            <a:ext cx="8791575" cy="4724370"/>
          </a:xfrm>
          <a:prstGeom prst="rect">
            <a:avLst/>
          </a:prstGeom>
          <a:noFill/>
          <a:ln w="28575">
            <a:noFill/>
            <a:miter lim="800000"/>
            <a:headEnd/>
            <a:tailEnd/>
          </a:ln>
        </p:spPr>
        <p:txBody>
          <a:bodyPr wrap="square">
            <a:spAutoFit/>
          </a:bodyPr>
          <a:lstStyle/>
          <a:p>
            <a:pPr algn="ctr">
              <a:spcAft>
                <a:spcPts val="600"/>
              </a:spcAft>
            </a:pPr>
            <a:r>
              <a:rPr lang="en-US" sz="2600" baseline="30000" dirty="0">
                <a:effectLst>
                  <a:outerShdw blurRad="38100" dist="38100" dir="2700000" algn="tl">
                    <a:srgbClr val="000000">
                      <a:alpha val="43137"/>
                    </a:srgbClr>
                  </a:outerShdw>
                </a:effectLst>
                <a:latin typeface="Calibri" panose="020F0502020204030204" pitchFamily="34" charset="0"/>
              </a:rPr>
              <a:t> </a:t>
            </a:r>
            <a:r>
              <a:rPr lang="en-US" sz="40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Matthew 23:37-39</a:t>
            </a:r>
          </a:p>
          <a:p>
            <a:pPr algn="just"/>
            <a:r>
              <a:rPr lang="en-US" sz="3200" dirty="0">
                <a:effectLst>
                  <a:outerShdw blurRad="38100" dist="38100" dir="2700000" algn="tl">
                    <a:srgbClr val="000000">
                      <a:alpha val="43137"/>
                    </a:srgbClr>
                  </a:outerShdw>
                </a:effectLst>
                <a:latin typeface="Calibri" panose="020F0502020204030204" pitchFamily="34" charset="0"/>
              </a:rPr>
              <a:t>“</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Jerusalem, Jerusalem</a:t>
            </a:r>
            <a:r>
              <a:rPr lang="en-US" sz="3200" b="1" u="sng" dirty="0">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 who kills the prophets and stones those who are sent to her! How often I wanted to gather your children together, the way a hen gathers her chicks under her wings, and you were unwilling. </a:t>
            </a:r>
            <a:r>
              <a:rPr lang="en-US" sz="3200" baseline="30000" dirty="0">
                <a:effectLst>
                  <a:outerShdw blurRad="38100" dist="38100" dir="2700000" algn="tl">
                    <a:srgbClr val="000000">
                      <a:alpha val="43137"/>
                    </a:srgbClr>
                  </a:outerShdw>
                </a:effectLst>
                <a:latin typeface="Calibri" panose="020F0502020204030204" pitchFamily="34" charset="0"/>
              </a:rPr>
              <a:t>38 </a:t>
            </a:r>
            <a:r>
              <a:rPr lang="en-US" sz="3200" dirty="0">
                <a:effectLst>
                  <a:outerShdw blurRad="38100" dist="38100" dir="2700000" algn="tl">
                    <a:srgbClr val="000000">
                      <a:alpha val="43137"/>
                    </a:srgbClr>
                  </a:outerShdw>
                </a:effectLst>
                <a:latin typeface="Calibri" panose="020F0502020204030204" pitchFamily="34" charset="0"/>
              </a:rPr>
              <a:t>Behold, your house is being left to you desolate! </a:t>
            </a:r>
            <a:r>
              <a:rPr lang="en-US" sz="3200" baseline="30000" dirty="0">
                <a:effectLst>
                  <a:outerShdw blurRad="38100" dist="38100" dir="2700000" algn="tl">
                    <a:srgbClr val="000000">
                      <a:alpha val="43137"/>
                    </a:srgbClr>
                  </a:outerShdw>
                </a:effectLst>
                <a:latin typeface="Calibri" panose="020F0502020204030204" pitchFamily="34" charset="0"/>
              </a:rPr>
              <a:t>39 </a:t>
            </a:r>
            <a:r>
              <a:rPr lang="en-US" sz="3200" dirty="0">
                <a:effectLst>
                  <a:outerShdw blurRad="38100" dist="38100" dir="2700000" algn="tl">
                    <a:srgbClr val="000000">
                      <a:alpha val="43137"/>
                    </a:srgbClr>
                  </a:outerShdw>
                </a:effectLst>
                <a:latin typeface="Calibri" panose="020F0502020204030204" pitchFamily="34" charset="0"/>
              </a:rPr>
              <a:t>For I say to you, from now on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 will not see Me until you say</a:t>
            </a:r>
            <a:r>
              <a:rPr lang="en-US" sz="3200" dirty="0">
                <a:effectLst>
                  <a:outerShdw blurRad="38100" dist="38100" dir="2700000" algn="tl">
                    <a:srgbClr val="000000">
                      <a:alpha val="43137"/>
                    </a:srgbClr>
                  </a:outerShdw>
                </a:effectLst>
                <a:latin typeface="Calibri" panose="020F0502020204030204" pitchFamily="34" charset="0"/>
              </a:rPr>
              <a:t>, ‘</a:t>
            </a:r>
            <a:r>
              <a:rPr lang="en-US" sz="3200" cap="small" dirty="0">
                <a:effectLst>
                  <a:outerShdw blurRad="38100" dist="38100" dir="2700000" algn="tl">
                    <a:srgbClr val="000000">
                      <a:alpha val="43137"/>
                    </a:srgbClr>
                  </a:outerShdw>
                </a:effectLst>
                <a:latin typeface="Calibri" panose="020F0502020204030204" pitchFamily="34" charset="0"/>
              </a:rPr>
              <a:t>Blessed is He who comes in the name of the Lord</a:t>
            </a:r>
            <a:r>
              <a:rPr lang="en-US" sz="32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89378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533400" y="228600"/>
            <a:ext cx="7924800" cy="838200"/>
          </a:xfrm>
        </p:spPr>
        <p:txBody>
          <a:bodyPr/>
          <a:lstStyle/>
          <a:p>
            <a:pPr algn="ctr" eaLnBrk="1" hangingPunct="1"/>
            <a:r>
              <a:rPr lang="en-US" altLang="en-US" sz="4000" dirty="0">
                <a:effectLst>
                  <a:outerShdw blurRad="38100" dist="38100" dir="2700000" algn="tl">
                    <a:srgbClr val="000000">
                      <a:alpha val="43137"/>
                    </a:srgbClr>
                  </a:outerShdw>
                </a:effectLst>
              </a:rPr>
              <a:t>Israel’s Discipline &amp; Restoration</a:t>
            </a:r>
          </a:p>
        </p:txBody>
      </p:sp>
      <p:sp>
        <p:nvSpPr>
          <p:cNvPr id="16387" name="Rectangle 3"/>
          <p:cNvSpPr>
            <a:spLocks noGrp="1" noChangeArrowheads="1"/>
          </p:cNvSpPr>
          <p:nvPr>
            <p:ph type="body" sz="half" idx="2"/>
          </p:nvPr>
        </p:nvSpPr>
        <p:spPr>
          <a:xfrm>
            <a:off x="381000" y="1600200"/>
            <a:ext cx="8610600" cy="3962400"/>
          </a:xfrm>
        </p:spPr>
        <p:txBody>
          <a:bodyPr/>
          <a:lstStyle/>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Israel in the Diaspora</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Israel’s regathering in unbelief</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Israel’s conversion through distress</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Israel’s final restoration</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6934200" y="1066800"/>
            <a:ext cx="1828800" cy="2476454"/>
          </a:xfrm>
        </p:spPr>
      </p:pic>
    </p:spTree>
    <p:extLst>
      <p:ext uri="{BB962C8B-B14F-4D97-AF65-F5344CB8AC3E}">
        <p14:creationId xmlns:p14="http://schemas.microsoft.com/office/powerpoint/2010/main" val="3148691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533400" y="228600"/>
            <a:ext cx="7924800" cy="838200"/>
          </a:xfrm>
        </p:spPr>
        <p:txBody>
          <a:bodyPr/>
          <a:lstStyle/>
          <a:p>
            <a:pPr algn="ctr" eaLnBrk="1" hangingPunct="1"/>
            <a:r>
              <a:rPr lang="en-US" altLang="en-US" sz="4000" dirty="0">
                <a:effectLst>
                  <a:outerShdw blurRad="38100" dist="38100" dir="2700000" algn="tl">
                    <a:srgbClr val="000000">
                      <a:alpha val="43137"/>
                    </a:srgbClr>
                  </a:outerShdw>
                </a:effectLst>
              </a:rPr>
              <a:t>Israel’s Discipline &amp; Restoration</a:t>
            </a:r>
          </a:p>
        </p:txBody>
      </p:sp>
      <p:sp>
        <p:nvSpPr>
          <p:cNvPr id="16387" name="Rectangle 3"/>
          <p:cNvSpPr>
            <a:spLocks noGrp="1" noChangeArrowheads="1"/>
          </p:cNvSpPr>
          <p:nvPr>
            <p:ph type="body" sz="half" idx="2"/>
          </p:nvPr>
        </p:nvSpPr>
        <p:spPr>
          <a:xfrm>
            <a:off x="381000" y="1600200"/>
            <a:ext cx="8610600" cy="3962400"/>
          </a:xfrm>
        </p:spPr>
        <p:txBody>
          <a:bodyPr/>
          <a:lstStyle/>
          <a:p>
            <a:pPr marL="463550" indent="-463550" eaLnBrk="1" hangingPunct="1">
              <a:spcBef>
                <a:spcPts val="0"/>
              </a:spcBef>
              <a:spcAft>
                <a:spcPts val="3600"/>
              </a:spcAft>
              <a:buSzPct val="100000"/>
              <a:buFont typeface="+mj-lt"/>
              <a:buAutoNum type="arabicPeriod"/>
              <a:defRPr/>
            </a:pPr>
            <a:r>
              <a:rPr lang="en-US" sz="3600" b="1" u="sng" dirty="0">
                <a:solidFill>
                  <a:srgbClr val="FFFFCC"/>
                </a:solidFill>
                <a:effectLst>
                  <a:outerShdw blurRad="38100" dist="38100" dir="2700000" algn="tl">
                    <a:srgbClr val="000000">
                      <a:alpha val="43137"/>
                    </a:srgbClr>
                  </a:outerShdw>
                </a:effectLst>
              </a:rPr>
              <a:t>Israel in the Diaspora</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Israel’s regathering in unbelief</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Israel’s conversion through distress</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Israel’s final restoration</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6934200" y="1066800"/>
            <a:ext cx="1828800" cy="2476454"/>
          </a:xfrm>
        </p:spPr>
      </p:pic>
    </p:spTree>
    <p:extLst>
      <p:ext uri="{BB962C8B-B14F-4D97-AF65-F5344CB8AC3E}">
        <p14:creationId xmlns:p14="http://schemas.microsoft.com/office/powerpoint/2010/main" val="2236020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4028" y="228600"/>
            <a:ext cx="8475945" cy="6400800"/>
          </a:xfrm>
          <a:prstGeom prst="rect">
            <a:avLst/>
          </a:prstGeom>
        </p:spPr>
      </p:pic>
    </p:spTree>
    <p:extLst>
      <p:ext uri="{BB962C8B-B14F-4D97-AF65-F5344CB8AC3E}">
        <p14:creationId xmlns:p14="http://schemas.microsoft.com/office/powerpoint/2010/main" val="203928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Title 1"/>
          <p:cNvSpPr>
            <a:spLocks noGrp="1"/>
          </p:cNvSpPr>
          <p:nvPr>
            <p:ph type="ctrTitle" idx="4294967295"/>
          </p:nvPr>
        </p:nvSpPr>
        <p:spPr>
          <a:xfrm>
            <a:off x="1562100" y="594359"/>
            <a:ext cx="6019800" cy="1371600"/>
          </a:xfrm>
        </p:spPr>
        <p:txBody>
          <a:bodyPr/>
          <a:lstStyle/>
          <a:p>
            <a:pPr algn="ctr" eaLnBrk="1" hangingPunct="1">
              <a:defRPr/>
            </a:pPr>
            <a:r>
              <a:rPr lang="en-US" altLang="en-US" dirty="0">
                <a:solidFill>
                  <a:srgbClr val="00FFFF"/>
                </a:solidFill>
                <a:effectLst>
                  <a:outerShdw blurRad="38100" dist="38100" dir="2700000" algn="tl">
                    <a:srgbClr val="000000">
                      <a:alpha val="43137"/>
                    </a:srgbClr>
                  </a:outerShdw>
                </a:effectLst>
                <a:cs typeface="Calibri" panose="020F0502020204030204" pitchFamily="34" charset="0"/>
              </a:rPr>
              <a:t>The Coming Kingdom</a:t>
            </a:r>
            <a:br>
              <a:rPr lang="en-US" altLang="en-US" b="1"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rgbClr val="00FFFF"/>
                </a:solidFill>
                <a:effectLst>
                  <a:outerShdw blurRad="38100" dist="38100" dir="2700000" algn="tl">
                    <a:srgbClr val="000000">
                      <a:alpha val="43137"/>
                    </a:srgbClr>
                  </a:outerShdw>
                </a:effectLst>
                <a:cs typeface="Calibri" panose="020F0502020204030204" pitchFamily="34" charset="0"/>
              </a:rPr>
              <a:t>Chapter 12</a:t>
            </a:r>
            <a:endParaRPr lang="en-US" altLang="en-US"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6147" name="Subtitle 2"/>
          <p:cNvSpPr>
            <a:spLocks noGrp="1"/>
          </p:cNvSpPr>
          <p:nvPr>
            <p:ph type="subTitle" idx="4294967295"/>
          </p:nvPr>
        </p:nvSpPr>
        <p:spPr>
          <a:xfrm>
            <a:off x="990600" y="4572001"/>
            <a:ext cx="7467600" cy="1752600"/>
          </a:xfrm>
        </p:spPr>
        <p:txBody>
          <a:bodyPr/>
          <a:lstStyle/>
          <a:p>
            <a:pPr marL="0" indent="0" algn="ctr" eaLnBrk="1" hangingPunct="1">
              <a:buNone/>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Dr. Andy Woods</a:t>
            </a:r>
          </a:p>
          <a:p>
            <a:pPr eaLnBrk="1" hangingPunct="1"/>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ctr" eaLnBrk="1" hangingPunct="1">
              <a:buNone/>
            </a:pP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Senior Pastor – Sugar Land Bible Church</a:t>
            </a:r>
          </a:p>
          <a:p>
            <a:pPr marL="0" indent="0" algn="ctr" eaLnBrk="1" hangingPunct="1">
              <a:buNone/>
            </a:pPr>
            <a:r>
              <a:rPr lang="en-US" altLang="en-US" sz="2000" dirty="0">
                <a:effectLst>
                  <a:outerShdw blurRad="38100" dist="38100" dir="2700000" algn="tl">
                    <a:srgbClr val="000000">
                      <a:alpha val="43137"/>
                    </a:srgbClr>
                  </a:outerShdw>
                </a:effectLst>
                <a:cs typeface="Calibri" panose="020F0502020204030204" pitchFamily="34" charset="0"/>
              </a:rPr>
              <a:t>President</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Chafer Theological Seminary</a:t>
            </a:r>
            <a:r>
              <a:rPr lang="en-US" altLang="en-US"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614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16363" y="2362200"/>
            <a:ext cx="1311275" cy="18288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812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9272" y="228600"/>
            <a:ext cx="692545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8084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228600" y="228600"/>
            <a:ext cx="8686800" cy="1219200"/>
          </a:xfrm>
        </p:spPr>
        <p:txBody>
          <a:bodyPr/>
          <a:lstStyle/>
          <a:p>
            <a:pPr algn="ctr"/>
            <a:r>
              <a:rPr lang="en-US" sz="3600" dirty="0">
                <a:effectLst>
                  <a:outerShdw blurRad="38100" dist="38100" dir="2700000" algn="tl">
                    <a:srgbClr val="000000">
                      <a:alpha val="43137"/>
                    </a:srgbClr>
                  </a:outerShdw>
                </a:effectLst>
              </a:rPr>
              <a:t>Six Parts of the Suzerain-Vassal Treaty in Deuteronomy</a:t>
            </a:r>
          </a:p>
        </p:txBody>
      </p:sp>
      <p:sp>
        <p:nvSpPr>
          <p:cNvPr id="36867" name="Rectangle 3"/>
          <p:cNvSpPr>
            <a:spLocks noGrp="1" noChangeArrowheads="1"/>
          </p:cNvSpPr>
          <p:nvPr>
            <p:ph type="body" idx="4294967295"/>
          </p:nvPr>
        </p:nvSpPr>
        <p:spPr>
          <a:xfrm>
            <a:off x="228600" y="1447800"/>
            <a:ext cx="6934200" cy="4952999"/>
          </a:xfrm>
          <a:noFill/>
        </p:spPr>
        <p:txBody>
          <a:bodyPr/>
          <a:lstStyle/>
          <a:p>
            <a:pPr marL="514350" indent="-514350">
              <a:spcBef>
                <a:spcPts val="0"/>
              </a:spcBef>
              <a:spcAft>
                <a:spcPts val="2400"/>
              </a:spcAft>
              <a:buSzPct val="100000"/>
              <a:buFont typeface="+mj-lt"/>
              <a:buAutoNum type="arabicPeriod"/>
            </a:pPr>
            <a:r>
              <a:rPr lang="en-US" dirty="0">
                <a:effectLst>
                  <a:outerShdw blurRad="38100" dist="38100" dir="2700000" algn="tl">
                    <a:srgbClr val="000000">
                      <a:alpha val="43137"/>
                    </a:srgbClr>
                  </a:outerShdw>
                </a:effectLst>
              </a:rPr>
              <a:t>Preamble (1:1-5)</a:t>
            </a:r>
          </a:p>
          <a:p>
            <a:pPr marL="514350" indent="-514350">
              <a:spcBef>
                <a:spcPts val="0"/>
              </a:spcBef>
              <a:spcAft>
                <a:spcPts val="2400"/>
              </a:spcAft>
              <a:buSzPct val="100000"/>
              <a:buFont typeface="+mj-lt"/>
              <a:buAutoNum type="arabicPeriod"/>
            </a:pPr>
            <a:r>
              <a:rPr lang="en-US" dirty="0">
                <a:effectLst>
                  <a:outerShdw blurRad="38100" dist="38100" dir="2700000" algn="tl">
                    <a:srgbClr val="000000">
                      <a:alpha val="43137"/>
                    </a:srgbClr>
                  </a:outerShdw>
                </a:effectLst>
              </a:rPr>
              <a:t>Prologue (1:6</a:t>
            </a:r>
            <a:r>
              <a:rPr lang="en-US" dirty="0">
                <a:effectLst>
                  <a:outerShdw blurRad="38100" dist="38100" dir="2700000" algn="tl">
                    <a:srgbClr val="000000">
                      <a:alpha val="43137"/>
                    </a:srgbClr>
                  </a:outerShdw>
                </a:effectLst>
                <a:cs typeface="Calibri" panose="020F0502020204030204" pitchFamily="34" charset="0"/>
              </a:rPr>
              <a:t>–4:40)</a:t>
            </a:r>
            <a:endParaRPr lang="en-US" dirty="0">
              <a:effectLst>
                <a:outerShdw blurRad="38100" dist="38100" dir="2700000" algn="tl">
                  <a:srgbClr val="000000">
                    <a:alpha val="43137"/>
                  </a:srgbClr>
                </a:outerShdw>
              </a:effectLst>
            </a:endParaRPr>
          </a:p>
          <a:p>
            <a:pPr marL="514350" indent="-514350">
              <a:spcBef>
                <a:spcPts val="0"/>
              </a:spcBef>
              <a:spcAft>
                <a:spcPts val="2400"/>
              </a:spcAft>
              <a:buSzPct val="100000"/>
              <a:buFont typeface="+mj-lt"/>
              <a:buAutoNum type="arabicPeriod"/>
            </a:pPr>
            <a:r>
              <a:rPr lang="en-US" dirty="0">
                <a:effectLst>
                  <a:outerShdw blurRad="38100" dist="38100" dir="2700000" algn="tl">
                    <a:srgbClr val="000000">
                      <a:alpha val="43137"/>
                    </a:srgbClr>
                  </a:outerShdw>
                </a:effectLst>
              </a:rPr>
              <a:t>Covenant obligations (5</a:t>
            </a:r>
            <a:r>
              <a:rPr lang="en-US" dirty="0">
                <a:effectLst>
                  <a:outerShdw blurRad="38100" dist="38100" dir="2700000" algn="tl">
                    <a:srgbClr val="000000">
                      <a:alpha val="43137"/>
                    </a:srgbClr>
                  </a:outerShdw>
                </a:effectLst>
                <a:cs typeface="Calibri" panose="020F0502020204030204" pitchFamily="34" charset="0"/>
              </a:rPr>
              <a:t>–26)</a:t>
            </a:r>
            <a:endParaRPr lang="en-US" dirty="0">
              <a:effectLst>
                <a:outerShdw blurRad="38100" dist="38100" dir="2700000" algn="tl">
                  <a:srgbClr val="000000">
                    <a:alpha val="43137"/>
                  </a:srgbClr>
                </a:outerShdw>
              </a:effectLst>
            </a:endParaRPr>
          </a:p>
          <a:p>
            <a:pPr marL="514350" indent="-514350">
              <a:spcBef>
                <a:spcPts val="0"/>
              </a:spcBef>
              <a:spcAft>
                <a:spcPts val="2400"/>
              </a:spcAft>
              <a:buSzPct val="100000"/>
              <a:buFont typeface="+mj-lt"/>
              <a:buAutoNum type="arabicPeriod"/>
            </a:pPr>
            <a:r>
              <a:rPr lang="en-US" dirty="0">
                <a:effectLst>
                  <a:outerShdw blurRad="38100" dist="38100" dir="2700000" algn="tl">
                    <a:srgbClr val="000000">
                      <a:alpha val="43137"/>
                    </a:srgbClr>
                  </a:outerShdw>
                </a:effectLst>
              </a:rPr>
              <a:t>Storage and reading instructions (27:2-3; 31:9, 24, 26)</a:t>
            </a:r>
          </a:p>
          <a:p>
            <a:pPr marL="514350" indent="-514350">
              <a:spcBef>
                <a:spcPts val="0"/>
              </a:spcBef>
              <a:spcAft>
                <a:spcPts val="2400"/>
              </a:spcAft>
              <a:buSzPct val="100000"/>
              <a:buFont typeface="+mj-lt"/>
              <a:buAutoNum type="arabicPeriod"/>
            </a:pPr>
            <a:r>
              <a:rPr lang="en-US" dirty="0">
                <a:effectLst>
                  <a:outerShdw blurRad="38100" dist="38100" dir="2700000" algn="tl">
                    <a:srgbClr val="000000">
                      <a:alpha val="43137"/>
                    </a:srgbClr>
                  </a:outerShdw>
                </a:effectLst>
              </a:rPr>
              <a:t>Witnesses (32:1)</a:t>
            </a:r>
          </a:p>
          <a:p>
            <a:pPr marL="514350" indent="-514350">
              <a:spcBef>
                <a:spcPts val="0"/>
              </a:spcBef>
              <a:spcAft>
                <a:spcPts val="2400"/>
              </a:spcAft>
              <a:buSzPct val="100000"/>
              <a:buFont typeface="+mj-lt"/>
              <a:buAutoNum type="arabicPeriod"/>
            </a:pPr>
            <a:r>
              <a:rPr lang="en-US" dirty="0">
                <a:effectLst>
                  <a:outerShdw blurRad="38100" dist="38100" dir="2700000" algn="tl">
                    <a:srgbClr val="000000">
                      <a:alpha val="43137"/>
                    </a:srgbClr>
                  </a:outerShdw>
                </a:effectLst>
              </a:rPr>
              <a:t>Blessings and curses (28)</a:t>
            </a:r>
            <a:endParaRPr lang="en-US" sz="2800" dirty="0">
              <a:effectLst>
                <a:outerShdw blurRad="38100" dist="38100" dir="2700000" algn="tl">
                  <a:srgbClr val="000000">
                    <a:alpha val="43137"/>
                  </a:srgbClr>
                </a:outerShdw>
              </a:effectLst>
            </a:endParaRP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6172200" y="1981200"/>
            <a:ext cx="2535238" cy="2605176"/>
          </a:xfrm>
          <a:prstGeom prst="rect">
            <a:avLst/>
          </a:prstGeom>
          <a:noFill/>
          <a:ln w="9525">
            <a:noFill/>
            <a:miter lim="800000"/>
            <a:headEnd/>
            <a:tailEnd/>
          </a:ln>
        </p:spPr>
      </p:pic>
    </p:spTree>
    <p:extLst>
      <p:ext uri="{BB962C8B-B14F-4D97-AF65-F5344CB8AC3E}">
        <p14:creationId xmlns:p14="http://schemas.microsoft.com/office/powerpoint/2010/main" val="1169289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228600" y="228600"/>
            <a:ext cx="8686800" cy="1219200"/>
          </a:xfrm>
        </p:spPr>
        <p:txBody>
          <a:bodyPr/>
          <a:lstStyle/>
          <a:p>
            <a:pPr algn="ctr"/>
            <a:r>
              <a:rPr lang="en-US" sz="3600" dirty="0">
                <a:effectLst>
                  <a:outerShdw blurRad="38100" dist="38100" dir="2700000" algn="tl">
                    <a:srgbClr val="000000">
                      <a:alpha val="43137"/>
                    </a:srgbClr>
                  </a:outerShdw>
                </a:effectLst>
              </a:rPr>
              <a:t>Six Parts of the Suzerain-Vassal Treaty in Deuteronomy</a:t>
            </a:r>
          </a:p>
        </p:txBody>
      </p:sp>
      <p:sp>
        <p:nvSpPr>
          <p:cNvPr id="36867" name="Rectangle 3"/>
          <p:cNvSpPr>
            <a:spLocks noGrp="1" noChangeArrowheads="1"/>
          </p:cNvSpPr>
          <p:nvPr>
            <p:ph type="body" idx="4294967295"/>
          </p:nvPr>
        </p:nvSpPr>
        <p:spPr>
          <a:xfrm>
            <a:off x="228600" y="1447800"/>
            <a:ext cx="6934200" cy="4952999"/>
          </a:xfrm>
          <a:noFill/>
        </p:spPr>
        <p:txBody>
          <a:bodyPr/>
          <a:lstStyle/>
          <a:p>
            <a:pPr marL="514350" indent="-514350">
              <a:spcBef>
                <a:spcPts val="0"/>
              </a:spcBef>
              <a:spcAft>
                <a:spcPts val="2400"/>
              </a:spcAft>
              <a:buSzPct val="100000"/>
              <a:buFont typeface="+mj-lt"/>
              <a:buAutoNum type="arabicPeriod"/>
            </a:pPr>
            <a:r>
              <a:rPr lang="en-US" dirty="0">
                <a:effectLst>
                  <a:outerShdw blurRad="38100" dist="38100" dir="2700000" algn="tl">
                    <a:srgbClr val="000000">
                      <a:alpha val="43137"/>
                    </a:srgbClr>
                  </a:outerShdw>
                </a:effectLst>
              </a:rPr>
              <a:t>Preamble (1:1-5)</a:t>
            </a:r>
          </a:p>
          <a:p>
            <a:pPr marL="514350" indent="-514350">
              <a:spcBef>
                <a:spcPts val="0"/>
              </a:spcBef>
              <a:spcAft>
                <a:spcPts val="2400"/>
              </a:spcAft>
              <a:buSzPct val="100000"/>
              <a:buFont typeface="+mj-lt"/>
              <a:buAutoNum type="arabicPeriod"/>
            </a:pPr>
            <a:r>
              <a:rPr lang="en-US" dirty="0">
                <a:effectLst>
                  <a:outerShdw blurRad="38100" dist="38100" dir="2700000" algn="tl">
                    <a:srgbClr val="000000">
                      <a:alpha val="43137"/>
                    </a:srgbClr>
                  </a:outerShdw>
                </a:effectLst>
              </a:rPr>
              <a:t>Prologue (1:6</a:t>
            </a:r>
            <a:r>
              <a:rPr lang="en-US" dirty="0">
                <a:effectLst>
                  <a:outerShdw blurRad="38100" dist="38100" dir="2700000" algn="tl">
                    <a:srgbClr val="000000">
                      <a:alpha val="43137"/>
                    </a:srgbClr>
                  </a:outerShdw>
                </a:effectLst>
                <a:cs typeface="Calibri" panose="020F0502020204030204" pitchFamily="34" charset="0"/>
              </a:rPr>
              <a:t>–4:40)</a:t>
            </a:r>
            <a:endParaRPr lang="en-US" dirty="0">
              <a:effectLst>
                <a:outerShdw blurRad="38100" dist="38100" dir="2700000" algn="tl">
                  <a:srgbClr val="000000">
                    <a:alpha val="43137"/>
                  </a:srgbClr>
                </a:outerShdw>
              </a:effectLst>
            </a:endParaRPr>
          </a:p>
          <a:p>
            <a:pPr marL="514350" indent="-514350">
              <a:spcBef>
                <a:spcPts val="0"/>
              </a:spcBef>
              <a:spcAft>
                <a:spcPts val="2400"/>
              </a:spcAft>
              <a:buSzPct val="100000"/>
              <a:buFont typeface="+mj-lt"/>
              <a:buAutoNum type="arabicPeriod"/>
            </a:pPr>
            <a:r>
              <a:rPr lang="en-US" dirty="0">
                <a:effectLst>
                  <a:outerShdw blurRad="38100" dist="38100" dir="2700000" algn="tl">
                    <a:srgbClr val="000000">
                      <a:alpha val="43137"/>
                    </a:srgbClr>
                  </a:outerShdw>
                </a:effectLst>
              </a:rPr>
              <a:t>Covenant obligations (5</a:t>
            </a:r>
            <a:r>
              <a:rPr lang="en-US" dirty="0">
                <a:effectLst>
                  <a:outerShdw blurRad="38100" dist="38100" dir="2700000" algn="tl">
                    <a:srgbClr val="000000">
                      <a:alpha val="43137"/>
                    </a:srgbClr>
                  </a:outerShdw>
                </a:effectLst>
                <a:cs typeface="Calibri" panose="020F0502020204030204" pitchFamily="34" charset="0"/>
              </a:rPr>
              <a:t>–26)</a:t>
            </a:r>
            <a:endParaRPr lang="en-US" dirty="0">
              <a:effectLst>
                <a:outerShdw blurRad="38100" dist="38100" dir="2700000" algn="tl">
                  <a:srgbClr val="000000">
                    <a:alpha val="43137"/>
                  </a:srgbClr>
                </a:outerShdw>
              </a:effectLst>
            </a:endParaRPr>
          </a:p>
          <a:p>
            <a:pPr marL="514350" indent="-514350">
              <a:spcBef>
                <a:spcPts val="0"/>
              </a:spcBef>
              <a:spcAft>
                <a:spcPts val="2400"/>
              </a:spcAft>
              <a:buSzPct val="100000"/>
              <a:buFont typeface="+mj-lt"/>
              <a:buAutoNum type="arabicPeriod"/>
            </a:pPr>
            <a:r>
              <a:rPr lang="en-US" dirty="0">
                <a:effectLst>
                  <a:outerShdw blurRad="38100" dist="38100" dir="2700000" algn="tl">
                    <a:srgbClr val="000000">
                      <a:alpha val="43137"/>
                    </a:srgbClr>
                  </a:outerShdw>
                </a:effectLst>
              </a:rPr>
              <a:t>Storage and reading instructions (27:2-3; 31:9, 24, 26)</a:t>
            </a:r>
          </a:p>
          <a:p>
            <a:pPr marL="514350" indent="-514350">
              <a:spcBef>
                <a:spcPts val="0"/>
              </a:spcBef>
              <a:spcAft>
                <a:spcPts val="2400"/>
              </a:spcAft>
              <a:buSzPct val="100000"/>
              <a:buFont typeface="+mj-lt"/>
              <a:buAutoNum type="arabicPeriod"/>
            </a:pPr>
            <a:r>
              <a:rPr lang="en-US" dirty="0">
                <a:effectLst>
                  <a:outerShdw blurRad="38100" dist="38100" dir="2700000" algn="tl">
                    <a:srgbClr val="000000">
                      <a:alpha val="43137"/>
                    </a:srgbClr>
                  </a:outerShdw>
                </a:effectLst>
              </a:rPr>
              <a:t>Witnesses (32:1)</a:t>
            </a:r>
          </a:p>
          <a:p>
            <a:pPr marL="514350" indent="-514350">
              <a:spcBef>
                <a:spcPts val="0"/>
              </a:spcBef>
              <a:spcAft>
                <a:spcPts val="2400"/>
              </a:spcAft>
              <a:buSzPct val="100000"/>
              <a:buFont typeface="+mj-lt"/>
              <a:buAutoNum type="arabicPeriod"/>
            </a:pPr>
            <a:r>
              <a:rPr lang="en-US" b="1" i="1" u="sng" dirty="0">
                <a:solidFill>
                  <a:srgbClr val="FFFFCC"/>
                </a:solidFill>
                <a:effectLst>
                  <a:outerShdw blurRad="38100" dist="38100" dir="2700000" algn="tl">
                    <a:srgbClr val="000000">
                      <a:alpha val="43137"/>
                    </a:srgbClr>
                  </a:outerShdw>
                </a:effectLst>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6172200" y="1981200"/>
            <a:ext cx="2535238" cy="2605176"/>
          </a:xfrm>
          <a:prstGeom prst="rect">
            <a:avLst/>
          </a:prstGeom>
          <a:noFill/>
          <a:ln w="9525">
            <a:noFill/>
            <a:miter lim="800000"/>
            <a:headEnd/>
            <a:tailEnd/>
          </a:ln>
        </p:spPr>
      </p:pic>
    </p:spTree>
    <p:extLst>
      <p:ext uri="{BB962C8B-B14F-4D97-AF65-F5344CB8AC3E}">
        <p14:creationId xmlns:p14="http://schemas.microsoft.com/office/powerpoint/2010/main" val="3893072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685800" y="228600"/>
            <a:ext cx="7772400" cy="1143000"/>
          </a:xfrm>
        </p:spPr>
        <p:txBody>
          <a:bodyPr/>
          <a:lstStyle/>
          <a:p>
            <a:pPr algn="ctr" eaLnBrk="1" hangingPunct="1"/>
            <a:r>
              <a:rPr lang="en-US" dirty="0">
                <a:effectLst>
                  <a:outerShdw blurRad="38100" dist="38100" dir="2700000" algn="tl">
                    <a:srgbClr val="000000">
                      <a:alpha val="43137"/>
                    </a:srgbClr>
                  </a:outerShdw>
                </a:effectLst>
              </a:rPr>
              <a:t>Israel's Historical Judgments</a:t>
            </a:r>
          </a:p>
        </p:txBody>
      </p:sp>
      <p:sp>
        <p:nvSpPr>
          <p:cNvPr id="32771" name="Rectangle 3"/>
          <p:cNvSpPr>
            <a:spLocks noGrp="1" noChangeArrowheads="1"/>
          </p:cNvSpPr>
          <p:nvPr>
            <p:ph type="body" idx="4294967295"/>
          </p:nvPr>
        </p:nvSpPr>
        <p:spPr>
          <a:xfrm>
            <a:off x="381000" y="1458686"/>
            <a:ext cx="4648200" cy="4114800"/>
          </a:xfrm>
        </p:spPr>
        <p:txBody>
          <a:bodyPr/>
          <a:lstStyle/>
          <a:p>
            <a:pPr marL="457200" indent="-457200">
              <a:spcBef>
                <a:spcPts val="0"/>
              </a:spcBef>
              <a:spcAft>
                <a:spcPts val="2400"/>
              </a:spcAft>
              <a:defRPr/>
            </a:pPr>
            <a:r>
              <a:rPr lang="en-US" dirty="0">
                <a:effectLst>
                  <a:outerShdw blurRad="38100" dist="38100" dir="2700000" algn="tl">
                    <a:srgbClr val="000000">
                      <a:alpha val="43137"/>
                    </a:srgbClr>
                  </a:outerShdw>
                </a:effectLst>
              </a:rPr>
              <a:t>Division of the kingdom in 931 B.C. (1 Kgs. 12)</a:t>
            </a:r>
          </a:p>
          <a:p>
            <a:pPr marL="457200" indent="-457200">
              <a:spcBef>
                <a:spcPts val="0"/>
              </a:spcBef>
              <a:spcAft>
                <a:spcPts val="2400"/>
              </a:spcAft>
              <a:defRPr/>
            </a:pPr>
            <a:r>
              <a:rPr lang="en-US" dirty="0">
                <a:effectLst>
                  <a:outerShdw blurRad="38100" dist="38100" dir="2700000" algn="tl">
                    <a:srgbClr val="000000">
                      <a:alpha val="43137"/>
                    </a:srgbClr>
                  </a:outerShdw>
                </a:effectLst>
              </a:rPr>
              <a:t>Assyrian judgment in 722 B.C. (2 Kgs. 17)</a:t>
            </a:r>
          </a:p>
          <a:p>
            <a:pPr marL="457200" indent="-457200">
              <a:spcBef>
                <a:spcPts val="0"/>
              </a:spcBef>
              <a:spcAft>
                <a:spcPts val="2400"/>
              </a:spcAft>
              <a:defRPr/>
            </a:pPr>
            <a:r>
              <a:rPr lang="en-US" dirty="0">
                <a:effectLst>
                  <a:outerShdw blurRad="38100" dist="38100" dir="2700000" algn="tl">
                    <a:srgbClr val="000000">
                      <a:alpha val="43137"/>
                    </a:srgbClr>
                  </a:outerShdw>
                </a:effectLst>
              </a:rPr>
              <a:t>Babylonian captivity in 586 B.C. (2 Kgs. 25) </a:t>
            </a:r>
          </a:p>
          <a:p>
            <a:pPr marL="457200" indent="-457200">
              <a:spcBef>
                <a:spcPts val="0"/>
              </a:spcBef>
              <a:spcAft>
                <a:spcPts val="2400"/>
              </a:spcAft>
              <a:defRPr/>
            </a:pPr>
            <a:r>
              <a:rPr lang="en-US" dirty="0">
                <a:effectLst>
                  <a:outerShdw blurRad="38100" dist="38100" dir="2700000" algn="tl">
                    <a:srgbClr val="000000">
                      <a:alpha val="43137"/>
                    </a:srgbClr>
                  </a:outerShdw>
                </a:effectLst>
              </a:rPr>
              <a:t>Roman Judgment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5715000" y="1981200"/>
            <a:ext cx="2992438" cy="3074988"/>
          </a:xfrm>
          <a:prstGeom prst="rect">
            <a:avLst/>
          </a:prstGeom>
          <a:noFill/>
          <a:ln w="9525">
            <a:noFill/>
            <a:miter lim="800000"/>
            <a:headEnd/>
            <a:tailEnd/>
          </a:ln>
        </p:spPr>
      </p:pic>
    </p:spTree>
    <p:extLst>
      <p:ext uri="{BB962C8B-B14F-4D97-AF65-F5344CB8AC3E}">
        <p14:creationId xmlns:p14="http://schemas.microsoft.com/office/powerpoint/2010/main" val="1999162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685800" y="228600"/>
            <a:ext cx="7772400" cy="1143000"/>
          </a:xfrm>
        </p:spPr>
        <p:txBody>
          <a:bodyPr/>
          <a:lstStyle/>
          <a:p>
            <a:pPr algn="ctr" eaLnBrk="1" hangingPunct="1"/>
            <a:r>
              <a:rPr lang="en-US" dirty="0">
                <a:effectLst>
                  <a:outerShdw blurRad="38100" dist="38100" dir="2700000" algn="tl">
                    <a:srgbClr val="000000">
                      <a:alpha val="43137"/>
                    </a:srgbClr>
                  </a:outerShdw>
                </a:effectLst>
              </a:rPr>
              <a:t>Israel's Historical Judgments</a:t>
            </a:r>
          </a:p>
        </p:txBody>
      </p:sp>
      <p:sp>
        <p:nvSpPr>
          <p:cNvPr id="32771" name="Rectangle 3"/>
          <p:cNvSpPr>
            <a:spLocks noGrp="1" noChangeArrowheads="1"/>
          </p:cNvSpPr>
          <p:nvPr>
            <p:ph type="body" idx="4294967295"/>
          </p:nvPr>
        </p:nvSpPr>
        <p:spPr>
          <a:xfrm>
            <a:off x="381000" y="1458686"/>
            <a:ext cx="4648200" cy="4114800"/>
          </a:xfrm>
        </p:spPr>
        <p:txBody>
          <a:bodyPr/>
          <a:lstStyle/>
          <a:p>
            <a:pPr marL="457200" indent="-457200">
              <a:spcBef>
                <a:spcPts val="0"/>
              </a:spcBef>
              <a:spcAft>
                <a:spcPts val="2400"/>
              </a:spcAft>
              <a:defRPr/>
            </a:pPr>
            <a:r>
              <a:rPr lang="en-US" dirty="0">
                <a:effectLst>
                  <a:outerShdw blurRad="38100" dist="38100" dir="2700000" algn="tl">
                    <a:srgbClr val="000000">
                      <a:alpha val="43137"/>
                    </a:srgbClr>
                  </a:outerShdw>
                </a:effectLst>
              </a:rPr>
              <a:t>Division of the kingdom in 931 B.C. (1 Kgs. 12)</a:t>
            </a:r>
          </a:p>
          <a:p>
            <a:pPr marL="457200" indent="-457200">
              <a:spcBef>
                <a:spcPts val="0"/>
              </a:spcBef>
              <a:spcAft>
                <a:spcPts val="2400"/>
              </a:spcAft>
              <a:defRPr/>
            </a:pPr>
            <a:r>
              <a:rPr lang="en-US" dirty="0">
                <a:effectLst>
                  <a:outerShdw blurRad="38100" dist="38100" dir="2700000" algn="tl">
                    <a:srgbClr val="000000">
                      <a:alpha val="43137"/>
                    </a:srgbClr>
                  </a:outerShdw>
                </a:effectLst>
              </a:rPr>
              <a:t>Assyrian judgment in 722 B.C. (2 Kgs. 17)</a:t>
            </a:r>
          </a:p>
          <a:p>
            <a:pPr marL="457200" indent="-457200">
              <a:spcBef>
                <a:spcPts val="0"/>
              </a:spcBef>
              <a:spcAft>
                <a:spcPts val="2400"/>
              </a:spcAft>
              <a:defRPr/>
            </a:pPr>
            <a:r>
              <a:rPr lang="en-US" dirty="0">
                <a:effectLst>
                  <a:outerShdw blurRad="38100" dist="38100" dir="2700000" algn="tl">
                    <a:srgbClr val="000000">
                      <a:alpha val="43137"/>
                    </a:srgbClr>
                  </a:outerShdw>
                </a:effectLst>
              </a:rPr>
              <a:t>Babylonian captivity in 586 B.C. (2 Kgs. 25) </a:t>
            </a:r>
          </a:p>
          <a:p>
            <a:pPr marL="457200" indent="-457200">
              <a:spcBef>
                <a:spcPts val="0"/>
              </a:spcBef>
              <a:spcAft>
                <a:spcPts val="2400"/>
              </a:spcAft>
              <a:defRPr/>
            </a:pPr>
            <a:r>
              <a:rPr lang="en-US" b="1" i="1" u="sng" dirty="0">
                <a:solidFill>
                  <a:srgbClr val="FFFFCC"/>
                </a:solidFill>
                <a:effectLst>
                  <a:outerShdw blurRad="38100" dist="38100" dir="2700000" algn="tl">
                    <a:srgbClr val="000000">
                      <a:alpha val="43137"/>
                    </a:srgbClr>
                  </a:outerShdw>
                </a:effectLst>
              </a:rPr>
              <a:t>Roman Judgment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5715000" y="1981200"/>
            <a:ext cx="2992438" cy="3074988"/>
          </a:xfrm>
          <a:prstGeom prst="rect">
            <a:avLst/>
          </a:prstGeom>
          <a:noFill/>
          <a:ln w="9525">
            <a:noFill/>
            <a:miter lim="800000"/>
            <a:headEnd/>
            <a:tailEnd/>
          </a:ln>
        </p:spPr>
      </p:pic>
    </p:spTree>
    <p:extLst>
      <p:ext uri="{BB962C8B-B14F-4D97-AF65-F5344CB8AC3E}">
        <p14:creationId xmlns:p14="http://schemas.microsoft.com/office/powerpoint/2010/main" val="1850543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778E4E-BF3D-4AD2-88B9-DD10CED5BB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38914" name="Rectangle 3"/>
          <p:cNvSpPr>
            <a:spLocks noChangeArrowheads="1"/>
          </p:cNvSpPr>
          <p:nvPr/>
        </p:nvSpPr>
        <p:spPr bwMode="auto">
          <a:xfrm>
            <a:off x="76200" y="76200"/>
            <a:ext cx="8991600" cy="324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4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Deuteronomy 4:27</a:t>
            </a:r>
          </a:p>
          <a:p>
            <a:pPr algn="just">
              <a:spcAft>
                <a:spcPts val="1000"/>
              </a:spcAft>
            </a:pPr>
            <a:r>
              <a:rPr lang="en-US" sz="4000" dirty="0">
                <a:effectLst>
                  <a:outerShdw blurRad="38100" dist="38100" dir="2700000" algn="tl">
                    <a:srgbClr val="000000">
                      <a:alpha val="43137"/>
                    </a:srgbClr>
                  </a:outerShdw>
                </a:effectLst>
                <a:latin typeface="Calibri" panose="020F0502020204030204" pitchFamily="34" charset="0"/>
              </a:rPr>
              <a:t>The </a:t>
            </a:r>
            <a:r>
              <a:rPr lang="en-US" sz="4000" cap="small" dirty="0">
                <a:effectLst>
                  <a:outerShdw blurRad="38100" dist="38100" dir="2700000" algn="tl">
                    <a:srgbClr val="000000">
                      <a:alpha val="43137"/>
                    </a:srgbClr>
                  </a:outerShdw>
                </a:effectLst>
                <a:latin typeface="Calibri" panose="020F0502020204030204" pitchFamily="34" charset="0"/>
              </a:rPr>
              <a:t>Lord</a:t>
            </a:r>
            <a:r>
              <a:rPr lang="en-US" sz="4000" dirty="0">
                <a:effectLst>
                  <a:outerShdw blurRad="38100" dist="38100" dir="2700000" algn="tl">
                    <a:srgbClr val="000000">
                      <a:alpha val="43137"/>
                    </a:srgbClr>
                  </a:outerShdw>
                </a:effectLst>
                <a:latin typeface="Calibri" panose="020F0502020204030204" pitchFamily="34" charset="0"/>
              </a:rPr>
              <a:t> will </a:t>
            </a:r>
            <a:r>
              <a:rPr lang="en-US" sz="4000" b="1" u="sng" dirty="0">
                <a:solidFill>
                  <a:srgbClr val="FFFFCC"/>
                </a:solidFill>
                <a:effectLst>
                  <a:outerShdw blurRad="38100" dist="38100" dir="2700000" algn="tl">
                    <a:srgbClr val="000000">
                      <a:alpha val="43137"/>
                    </a:srgbClr>
                  </a:outerShdw>
                </a:effectLst>
                <a:latin typeface="Calibri" panose="020F0502020204030204" pitchFamily="34" charset="0"/>
              </a:rPr>
              <a:t>scatter you among the peoples</a:t>
            </a:r>
            <a:r>
              <a:rPr lang="en-US" sz="4000" dirty="0">
                <a:effectLst>
                  <a:outerShdw blurRad="38100" dist="38100" dir="2700000" algn="tl">
                    <a:srgbClr val="000000">
                      <a:alpha val="43137"/>
                    </a:srgbClr>
                  </a:outerShdw>
                </a:effectLst>
                <a:latin typeface="Calibri" panose="020F0502020204030204" pitchFamily="34" charset="0"/>
              </a:rPr>
              <a:t>, and you will be left few in number </a:t>
            </a:r>
            <a:r>
              <a:rPr lang="en-US" sz="4000" b="1" u="sng" dirty="0">
                <a:solidFill>
                  <a:srgbClr val="FFFFCC"/>
                </a:solidFill>
                <a:effectLst>
                  <a:outerShdw blurRad="38100" dist="38100" dir="2700000" algn="tl">
                    <a:srgbClr val="000000">
                      <a:alpha val="43137"/>
                    </a:srgbClr>
                  </a:outerShdw>
                </a:effectLst>
                <a:latin typeface="Calibri" panose="020F0502020204030204" pitchFamily="34" charset="0"/>
              </a:rPr>
              <a:t>among the nations</a:t>
            </a:r>
            <a:r>
              <a:rPr lang="en-US" sz="4000" dirty="0">
                <a:effectLst>
                  <a:outerShdw blurRad="38100" dist="38100" dir="2700000" algn="tl">
                    <a:srgbClr val="000000">
                      <a:alpha val="43137"/>
                    </a:srgbClr>
                  </a:outerShdw>
                </a:effectLst>
                <a:latin typeface="Calibri" panose="020F0502020204030204" pitchFamily="34" charset="0"/>
              </a:rPr>
              <a:t> where the </a:t>
            </a:r>
            <a:r>
              <a:rPr lang="en-US" sz="4000" cap="small" dirty="0">
                <a:effectLst>
                  <a:outerShdw blurRad="38100" dist="38100" dir="2700000" algn="tl">
                    <a:srgbClr val="000000">
                      <a:alpha val="43137"/>
                    </a:srgbClr>
                  </a:outerShdw>
                </a:effectLst>
                <a:latin typeface="Calibri" panose="020F0502020204030204" pitchFamily="34" charset="0"/>
              </a:rPr>
              <a:t>Lord</a:t>
            </a:r>
            <a:r>
              <a:rPr lang="en-US" sz="4000" dirty="0">
                <a:effectLst>
                  <a:outerShdw blurRad="38100" dist="38100" dir="2700000" algn="tl">
                    <a:srgbClr val="000000">
                      <a:alpha val="43137"/>
                    </a:srgbClr>
                  </a:outerShdw>
                </a:effectLst>
                <a:latin typeface="Calibri" panose="020F0502020204030204" pitchFamily="34" charset="0"/>
              </a:rPr>
              <a:t> drives you.</a:t>
            </a:r>
          </a:p>
        </p:txBody>
      </p:sp>
      <p:pic>
        <p:nvPicPr>
          <p:cNvPr id="4" name="Picture 3">
            <a:extLst>
              <a:ext uri="{FF2B5EF4-FFF2-40B4-BE49-F238E27FC236}">
                <a16:creationId xmlns:a16="http://schemas.microsoft.com/office/drawing/2014/main" id="{A1E5F352-67CC-4400-AED7-A57E18453E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4729" y="3124200"/>
            <a:ext cx="2174543"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43308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5D71EE-BF03-45D8-85B2-726EAF75FE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38914" name="Rectangle 3"/>
          <p:cNvSpPr>
            <a:spLocks noChangeArrowheads="1"/>
          </p:cNvSpPr>
          <p:nvPr/>
        </p:nvSpPr>
        <p:spPr bwMode="auto">
          <a:xfrm>
            <a:off x="76200" y="76200"/>
            <a:ext cx="8991600" cy="512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Deuteronomy 28:63-65</a:t>
            </a:r>
          </a:p>
          <a:p>
            <a:pPr algn="just">
              <a:spcAft>
                <a:spcPts val="1000"/>
              </a:spcAft>
            </a:pPr>
            <a:r>
              <a:rPr lang="en-US" sz="2600" baseline="30000" dirty="0">
                <a:effectLst>
                  <a:outerShdw blurRad="38100" dist="38100" dir="2700000" algn="tl">
                    <a:srgbClr val="000000">
                      <a:alpha val="43137"/>
                    </a:srgbClr>
                  </a:outerShdw>
                </a:effectLst>
                <a:latin typeface="Calibri" panose="020F0502020204030204" pitchFamily="34" charset="0"/>
              </a:rPr>
              <a:t>63 </a:t>
            </a:r>
            <a:r>
              <a:rPr lang="en-US" sz="2600" dirty="0">
                <a:effectLst>
                  <a:outerShdw blurRad="38100" dist="38100" dir="2700000" algn="tl">
                    <a:srgbClr val="000000">
                      <a:alpha val="43137"/>
                    </a:srgbClr>
                  </a:outerShdw>
                </a:effectLst>
                <a:latin typeface="Calibri" panose="020F0502020204030204" pitchFamily="34" charset="0"/>
              </a:rPr>
              <a:t>It shall come about that as the </a:t>
            </a:r>
            <a:r>
              <a:rPr lang="en-US" sz="2600" cap="small" dirty="0">
                <a:effectLst>
                  <a:outerShdw blurRad="38100" dist="38100" dir="2700000" algn="tl">
                    <a:srgbClr val="000000">
                      <a:alpha val="43137"/>
                    </a:srgbClr>
                  </a:outerShdw>
                </a:effectLst>
                <a:latin typeface="Calibri" panose="020F0502020204030204" pitchFamily="34" charset="0"/>
              </a:rPr>
              <a:t>Lord</a:t>
            </a:r>
            <a:r>
              <a:rPr lang="en-US" sz="2600" dirty="0">
                <a:effectLst>
                  <a:outerShdw blurRad="38100" dist="38100" dir="2700000" algn="tl">
                    <a:srgbClr val="000000">
                      <a:alpha val="43137"/>
                    </a:srgbClr>
                  </a:outerShdw>
                </a:effectLst>
                <a:latin typeface="Calibri" panose="020F0502020204030204" pitchFamily="34" charset="0"/>
              </a:rPr>
              <a:t> delighted over you to prosper you, and multiply you, so the </a:t>
            </a:r>
            <a:r>
              <a:rPr lang="en-US" sz="2600" cap="small" dirty="0">
                <a:effectLst>
                  <a:outerShdw blurRad="38100" dist="38100" dir="2700000" algn="tl">
                    <a:srgbClr val="000000">
                      <a:alpha val="43137"/>
                    </a:srgbClr>
                  </a:outerShdw>
                </a:effectLst>
                <a:latin typeface="Calibri" panose="020F0502020204030204" pitchFamily="34" charset="0"/>
              </a:rPr>
              <a:t>Lord</a:t>
            </a:r>
            <a:r>
              <a:rPr lang="en-US" sz="2600" dirty="0">
                <a:effectLst>
                  <a:outerShdw blurRad="38100" dist="38100" dir="2700000" algn="tl">
                    <a:srgbClr val="000000">
                      <a:alpha val="43137"/>
                    </a:srgbClr>
                  </a:outerShdw>
                </a:effectLst>
                <a:latin typeface="Calibri" panose="020F0502020204030204" pitchFamily="34" charset="0"/>
              </a:rPr>
              <a:t> will delight over you to make you perish and destroy you; and you will be torn from the land where you are entering to possess it. </a:t>
            </a:r>
            <a:r>
              <a:rPr lang="en-US" sz="2600" baseline="30000" dirty="0">
                <a:effectLst>
                  <a:outerShdw blurRad="38100" dist="38100" dir="2700000" algn="tl">
                    <a:srgbClr val="000000">
                      <a:alpha val="43137"/>
                    </a:srgbClr>
                  </a:outerShdw>
                </a:effectLst>
                <a:latin typeface="Calibri" panose="020F0502020204030204" pitchFamily="34" charset="0"/>
              </a:rPr>
              <a:t>64 </a:t>
            </a:r>
            <a:r>
              <a:rPr lang="en-US" sz="2600" dirty="0">
                <a:effectLst>
                  <a:outerShdw blurRad="38100" dist="38100" dir="2700000" algn="tl">
                    <a:srgbClr val="000000">
                      <a:alpha val="43137"/>
                    </a:srgbClr>
                  </a:outerShdw>
                </a:effectLst>
                <a:latin typeface="Calibri" panose="020F0502020204030204" pitchFamily="34" charset="0"/>
              </a:rPr>
              <a:t>Moreover, the </a:t>
            </a:r>
            <a:r>
              <a:rPr lang="en-US" sz="2600" cap="small" dirty="0">
                <a:effectLst>
                  <a:outerShdw blurRad="38100" dist="38100" dir="2700000" algn="tl">
                    <a:srgbClr val="000000">
                      <a:alpha val="43137"/>
                    </a:srgbClr>
                  </a:outerShdw>
                </a:effectLst>
                <a:latin typeface="Calibri" panose="020F0502020204030204" pitchFamily="34" charset="0"/>
              </a:rPr>
              <a:t>Lord</a:t>
            </a:r>
            <a:r>
              <a:rPr lang="en-US" sz="2600" dirty="0">
                <a:effectLst>
                  <a:outerShdw blurRad="38100" dist="38100" dir="2700000" algn="tl">
                    <a:srgbClr val="000000">
                      <a:alpha val="43137"/>
                    </a:srgbClr>
                  </a:outerShdw>
                </a:effectLst>
                <a:latin typeface="Calibri" panose="020F0502020204030204" pitchFamily="34" charset="0"/>
              </a:rPr>
              <a:t> will </a:t>
            </a:r>
            <a:r>
              <a:rPr lang="en-US" sz="2600" b="1" u="sng" dirty="0">
                <a:solidFill>
                  <a:srgbClr val="FFFFCC"/>
                </a:solidFill>
                <a:effectLst>
                  <a:outerShdw blurRad="38100" dist="38100" dir="2700000" algn="tl">
                    <a:srgbClr val="000000">
                      <a:alpha val="43137"/>
                    </a:srgbClr>
                  </a:outerShdw>
                </a:effectLst>
                <a:latin typeface="Calibri" panose="020F0502020204030204" pitchFamily="34" charset="0"/>
              </a:rPr>
              <a:t>scatter you among all peoples, from one end of the earth to the other end of the earth</a:t>
            </a:r>
            <a:r>
              <a:rPr lang="en-US" sz="2600" dirty="0">
                <a:effectLst>
                  <a:outerShdw blurRad="38100" dist="38100" dir="2700000" algn="tl">
                    <a:srgbClr val="000000">
                      <a:alpha val="43137"/>
                    </a:srgbClr>
                  </a:outerShdw>
                </a:effectLst>
                <a:latin typeface="Calibri" panose="020F0502020204030204" pitchFamily="34" charset="0"/>
              </a:rPr>
              <a:t>; and there you shall serve other gods, wood and stone, which you or your fathers have not known. </a:t>
            </a:r>
            <a:r>
              <a:rPr lang="en-US" sz="2600" baseline="30000" dirty="0">
                <a:effectLst>
                  <a:outerShdw blurRad="38100" dist="38100" dir="2700000" algn="tl">
                    <a:srgbClr val="000000">
                      <a:alpha val="43137"/>
                    </a:srgbClr>
                  </a:outerShdw>
                </a:effectLst>
                <a:latin typeface="Calibri" panose="020F0502020204030204" pitchFamily="34" charset="0"/>
              </a:rPr>
              <a:t>65 </a:t>
            </a:r>
            <a:r>
              <a:rPr lang="en-US" sz="2600" dirty="0">
                <a:effectLst>
                  <a:outerShdw blurRad="38100" dist="38100" dir="2700000" algn="tl">
                    <a:srgbClr val="000000">
                      <a:alpha val="43137"/>
                    </a:srgbClr>
                  </a:outerShdw>
                </a:effectLst>
                <a:latin typeface="Calibri" panose="020F0502020204030204" pitchFamily="34" charset="0"/>
              </a:rPr>
              <a:t>Among those nations you shall find no rest, and there will be no resting place for the sole of your foot; but there the </a:t>
            </a:r>
            <a:r>
              <a:rPr lang="en-US" sz="2600" cap="small" dirty="0">
                <a:effectLst>
                  <a:outerShdw blurRad="38100" dist="38100" dir="2700000" algn="tl">
                    <a:srgbClr val="000000">
                      <a:alpha val="43137"/>
                    </a:srgbClr>
                  </a:outerShdw>
                </a:effectLst>
                <a:latin typeface="Calibri" panose="020F0502020204030204" pitchFamily="34" charset="0"/>
              </a:rPr>
              <a:t>Lord</a:t>
            </a:r>
            <a:r>
              <a:rPr lang="en-US" sz="2600" dirty="0">
                <a:effectLst>
                  <a:outerShdw blurRad="38100" dist="38100" dir="2700000" algn="tl">
                    <a:srgbClr val="000000">
                      <a:alpha val="43137"/>
                    </a:srgbClr>
                  </a:outerShdw>
                </a:effectLst>
                <a:latin typeface="Calibri" panose="020F0502020204030204" pitchFamily="34" charset="0"/>
              </a:rPr>
              <a:t> will give you a trembling heart, failing of eyes, and despair of soul.</a:t>
            </a:r>
          </a:p>
        </p:txBody>
      </p:sp>
    </p:spTree>
    <p:extLst>
      <p:ext uri="{BB962C8B-B14F-4D97-AF65-F5344CB8AC3E}">
        <p14:creationId xmlns:p14="http://schemas.microsoft.com/office/powerpoint/2010/main" val="1957995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152400"/>
            <a:ext cx="8702737" cy="6584916"/>
          </a:xfrm>
          <a:prstGeom prst="rect">
            <a:avLst/>
          </a:prstGeom>
        </p:spPr>
      </p:pic>
    </p:spTree>
    <p:extLst>
      <p:ext uri="{BB962C8B-B14F-4D97-AF65-F5344CB8AC3E}">
        <p14:creationId xmlns:p14="http://schemas.microsoft.com/office/powerpoint/2010/main" val="1805560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0FC478-9984-48C2-990B-C258EDB058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5426"/>
            <a:ext cx="9083827" cy="6767147"/>
          </a:xfrm>
          <a:prstGeom prst="rect">
            <a:avLst/>
          </a:prstGeom>
        </p:spPr>
      </p:pic>
      <p:sp>
        <p:nvSpPr>
          <p:cNvPr id="24579" name="Rectangle 3">
            <a:extLst>
              <a:ext uri="{FF2B5EF4-FFF2-40B4-BE49-F238E27FC236}">
                <a16:creationId xmlns:a16="http://schemas.microsoft.com/office/drawing/2014/main" id="{8493CFF8-1834-4B74-AA5F-E2659CE44985}"/>
              </a:ext>
            </a:extLst>
          </p:cNvPr>
          <p:cNvSpPr>
            <a:spLocks noGrp="1"/>
          </p:cNvSpPr>
          <p:nvPr>
            <p:ph type="body" idx="4294967295"/>
          </p:nvPr>
        </p:nvSpPr>
        <p:spPr>
          <a:xfrm>
            <a:off x="165629" y="76200"/>
            <a:ext cx="8812742" cy="3612174"/>
          </a:xfrm>
        </p:spPr>
        <p:txBody>
          <a:bodyPr/>
          <a:lstStyle/>
          <a:p>
            <a:pPr marL="0" indent="0" algn="ctr" defTabSz="685800">
              <a:lnSpc>
                <a:spcPct val="90000"/>
              </a:lnSpc>
              <a:spcBef>
                <a:spcPct val="0"/>
              </a:spcBef>
              <a:spcAft>
                <a:spcPts val="600"/>
              </a:spcAft>
              <a:buNone/>
              <a:defRPr/>
            </a:pPr>
            <a:r>
              <a:rPr lang="en-US" sz="4000" kern="1200" dirty="0">
                <a:solidFill>
                  <a:srgbClr val="00FFFF"/>
                </a:solidFill>
                <a:effectLst>
                  <a:outerShdw blurRad="38100" dist="38100" dir="2700000" algn="tl">
                    <a:srgbClr val="000000">
                      <a:alpha val="43137"/>
                    </a:srgbClr>
                  </a:outerShdw>
                </a:effectLst>
                <a:ea typeface="+mj-ea"/>
                <a:cs typeface="+mj-cs"/>
              </a:rPr>
              <a:t>Deuteronomy 30:3</a:t>
            </a:r>
          </a:p>
          <a:p>
            <a:pPr marL="0" indent="0" algn="just">
              <a:buNone/>
              <a:defRPr/>
            </a:pPr>
            <a:r>
              <a:rPr lang="en-US" sz="3600" dirty="0">
                <a:effectLst>
                  <a:outerShdw blurRad="38100" dist="38100" dir="2700000" algn="tl">
                    <a:srgbClr val="000000">
                      <a:alpha val="43137"/>
                    </a:srgbClr>
                  </a:outerShdw>
                </a:effectLst>
                <a:cs typeface="Calibri" panose="020F0502020204030204" pitchFamily="34" charset="0"/>
              </a:rPr>
              <a:t>“Then the </a:t>
            </a:r>
            <a:r>
              <a:rPr lang="en-US" sz="3600" cap="small" dirty="0">
                <a:effectLst>
                  <a:outerShdw blurRad="38100" dist="38100" dir="2700000" algn="tl">
                    <a:srgbClr val="000000">
                      <a:alpha val="43137"/>
                    </a:srgbClr>
                  </a:outerShdw>
                </a:effectLst>
                <a:cs typeface="Calibri" panose="020F0502020204030204" pitchFamily="34" charset="0"/>
              </a:rPr>
              <a:t>Lord</a:t>
            </a:r>
            <a:r>
              <a:rPr lang="en-US" sz="3600" dirty="0">
                <a:effectLst>
                  <a:outerShdw blurRad="38100" dist="38100" dir="2700000" algn="tl">
                    <a:srgbClr val="000000">
                      <a:alpha val="43137"/>
                    </a:srgbClr>
                  </a:outerShdw>
                </a:effectLst>
                <a:cs typeface="Calibri" panose="020F0502020204030204" pitchFamily="34" charset="0"/>
              </a:rPr>
              <a:t> your God will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restore</a:t>
            </a:r>
            <a:r>
              <a:rPr lang="en-US" sz="3600" dirty="0">
                <a:effectLst>
                  <a:outerShdw blurRad="38100" dist="38100" dir="2700000" algn="tl">
                    <a:srgbClr val="000000">
                      <a:alpha val="43137"/>
                    </a:srgbClr>
                  </a:outerShdw>
                </a:effectLst>
                <a:cs typeface="Calibri" panose="020F0502020204030204" pitchFamily="34" charset="0"/>
              </a:rPr>
              <a:t> you from captivity, and have compassion on you, and will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gather you</a:t>
            </a:r>
            <a:r>
              <a:rPr lang="en-US" sz="3600" dirty="0">
                <a:effectLst>
                  <a:outerShdw blurRad="38100" dist="38100" dir="2700000" algn="tl">
                    <a:srgbClr val="000000">
                      <a:alpha val="43137"/>
                    </a:srgbClr>
                  </a:outerShdw>
                </a:effectLst>
                <a:cs typeface="Calibri" panose="020F0502020204030204" pitchFamily="34" charset="0"/>
              </a:rPr>
              <a:t> again from all the peoples where the </a:t>
            </a:r>
            <a:r>
              <a:rPr lang="en-US" sz="3600" cap="small" dirty="0">
                <a:effectLst>
                  <a:outerShdw blurRad="38100" dist="38100" dir="2700000" algn="tl">
                    <a:srgbClr val="000000">
                      <a:alpha val="43137"/>
                    </a:srgbClr>
                  </a:outerShdw>
                </a:effectLst>
                <a:cs typeface="Calibri" panose="020F0502020204030204" pitchFamily="34" charset="0"/>
              </a:rPr>
              <a:t>Lord</a:t>
            </a:r>
            <a:r>
              <a:rPr lang="en-US" sz="3600" dirty="0">
                <a:effectLst>
                  <a:outerShdw blurRad="38100" dist="38100" dir="2700000" algn="tl">
                    <a:srgbClr val="000000">
                      <a:alpha val="43137"/>
                    </a:srgbClr>
                  </a:outerShdw>
                </a:effectLst>
                <a:cs typeface="Calibri" panose="020F0502020204030204" pitchFamily="34" charset="0"/>
              </a:rPr>
              <a:t> your God has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scattered you</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79876" name="Picture 2" descr="https://graftedinelena.files.wordpress.com/2013/09/moses.jpg">
            <a:extLst>
              <a:ext uri="{FF2B5EF4-FFF2-40B4-BE49-F238E27FC236}">
                <a16:creationId xmlns:a16="http://schemas.microsoft.com/office/drawing/2014/main" id="{DF0D639D-CAC5-400E-BB35-456902C18B4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51638" y="3124200"/>
            <a:ext cx="26407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9949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533400" y="228600"/>
            <a:ext cx="7924800" cy="838200"/>
          </a:xfrm>
        </p:spPr>
        <p:txBody>
          <a:bodyPr/>
          <a:lstStyle/>
          <a:p>
            <a:pPr algn="ctr" eaLnBrk="1" hangingPunct="1"/>
            <a:r>
              <a:rPr lang="en-US" altLang="en-US" sz="4000" dirty="0">
                <a:effectLst>
                  <a:outerShdw blurRad="38100" dist="38100" dir="2700000" algn="tl">
                    <a:srgbClr val="000000">
                      <a:alpha val="43137"/>
                    </a:srgbClr>
                  </a:outerShdw>
                </a:effectLst>
              </a:rPr>
              <a:t>Israel’s Discipline &amp; Restoration</a:t>
            </a:r>
          </a:p>
        </p:txBody>
      </p:sp>
      <p:sp>
        <p:nvSpPr>
          <p:cNvPr id="16387" name="Rectangle 3"/>
          <p:cNvSpPr>
            <a:spLocks noGrp="1" noChangeArrowheads="1"/>
          </p:cNvSpPr>
          <p:nvPr>
            <p:ph type="body" sz="half" idx="2"/>
          </p:nvPr>
        </p:nvSpPr>
        <p:spPr>
          <a:xfrm>
            <a:off x="381000" y="1600200"/>
            <a:ext cx="8610600" cy="3962400"/>
          </a:xfrm>
        </p:spPr>
        <p:txBody>
          <a:bodyPr/>
          <a:lstStyle/>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Israel in the Diaspora</a:t>
            </a:r>
          </a:p>
          <a:p>
            <a:pPr marL="463550" indent="-463550" eaLnBrk="1" hangingPunct="1">
              <a:spcBef>
                <a:spcPts val="0"/>
              </a:spcBef>
              <a:spcAft>
                <a:spcPts val="3600"/>
              </a:spcAft>
              <a:buSzPct val="100000"/>
              <a:buFont typeface="+mj-lt"/>
              <a:buAutoNum type="arabicPeriod"/>
              <a:defRPr/>
            </a:pPr>
            <a:r>
              <a:rPr lang="en-US" sz="3600" b="1" u="sng" dirty="0">
                <a:solidFill>
                  <a:srgbClr val="FFFFCC"/>
                </a:solidFill>
                <a:effectLst>
                  <a:outerShdw blurRad="38100" dist="38100" dir="2700000" algn="tl">
                    <a:srgbClr val="000000">
                      <a:alpha val="43137"/>
                    </a:srgbClr>
                  </a:outerShdw>
                </a:effectLst>
              </a:rPr>
              <a:t>Israel’s regathering in unbelief</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Israel’s conversion through distress</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Israel’s final restoration</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6934200" y="1066800"/>
            <a:ext cx="1828800" cy="2476454"/>
          </a:xfrm>
        </p:spPr>
      </p:pic>
    </p:spTree>
    <p:extLst>
      <p:ext uri="{BB962C8B-B14F-4D97-AF65-F5344CB8AC3E}">
        <p14:creationId xmlns:p14="http://schemas.microsoft.com/office/powerpoint/2010/main" val="3917111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228600"/>
            <a:ext cx="4495800" cy="1143000"/>
          </a:xfrm>
        </p:spPr>
        <p:txBody>
          <a:bodyPr/>
          <a:lstStyle/>
          <a:p>
            <a:pPr>
              <a:defRPr/>
            </a:pPr>
            <a:r>
              <a:rPr lang="en-US" sz="3600" dirty="0">
                <a:solidFill>
                  <a:srgbClr val="00FFFF"/>
                </a:solidFill>
                <a:effectLst>
                  <a:outerShdw blurRad="38100" dist="38100" dir="2700000" algn="tl">
                    <a:srgbClr val="000000">
                      <a:alpha val="43137"/>
                    </a:srgbClr>
                  </a:outerShdw>
                </a:effectLst>
              </a:rPr>
              <a:t>Kingdom Study Outline</a:t>
            </a:r>
          </a:p>
        </p:txBody>
      </p:sp>
      <p:sp>
        <p:nvSpPr>
          <p:cNvPr id="12291" name="Content Placeholder 2"/>
          <p:cNvSpPr>
            <a:spLocks noGrp="1"/>
          </p:cNvSpPr>
          <p:nvPr>
            <p:ph idx="1"/>
          </p:nvPr>
        </p:nvSpPr>
        <p:spPr>
          <a:xfrm>
            <a:off x="2395558" y="1600200"/>
            <a:ext cx="6672241" cy="4648200"/>
          </a:xfrm>
        </p:spPr>
        <p:txBody>
          <a:bodyPr/>
          <a:lstStyle/>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What does the Bible Say About the Kingdom?</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The Main Problem with Kingdom Now NT interpretations</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Why do some believe that we are in the kingdom now?</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Why does it matter?</a:t>
            </a:r>
          </a:p>
        </p:txBody>
      </p:sp>
      <p:pic>
        <p:nvPicPr>
          <p:cNvPr id="6" name="Picture 2" descr="http://3.bp.blogspot.com/-QEkPt30fRNQ/US-EfJsZfRI/AAAAAAAASK4/JnP_SUUHRas/s1600/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5257800"/>
            <a:ext cx="1822451" cy="1220964"/>
          </a:xfrm>
          <a:prstGeom prst="rect">
            <a:avLst/>
          </a:prstGeom>
          <a:noFill/>
          <a:ln w="9525">
            <a:noFill/>
            <a:miter lim="800000"/>
            <a:headEnd/>
            <a:tailEnd/>
          </a:ln>
        </p:spPr>
      </p:pic>
      <p:pic>
        <p:nvPicPr>
          <p:cNvPr id="7" name="Picture 4" descr="C:\Documents and Settings\Owner\Application Data\Microsoft\Media Catalog\Downloaded Clips\cl0\SY01462_.wmf"/>
          <p:cNvPicPr>
            <a:picLocks noChangeAspect="1" noChangeArrowheads="1"/>
          </p:cNvPicPr>
          <p:nvPr/>
        </p:nvPicPr>
        <p:blipFill>
          <a:blip r:embed="rId3" cstate="print"/>
          <a:srcRect/>
          <a:stretch>
            <a:fillRect/>
          </a:stretch>
        </p:blipFill>
        <p:spPr bwMode="auto">
          <a:xfrm>
            <a:off x="152400" y="1608034"/>
            <a:ext cx="2090759" cy="2148435"/>
          </a:xfrm>
          <a:prstGeom prst="rect">
            <a:avLst/>
          </a:prstGeom>
          <a:noFill/>
          <a:ln w="9525">
            <a:noFill/>
            <a:miter lim="800000"/>
            <a:headEnd/>
            <a:tailEnd/>
          </a:ln>
        </p:spPr>
      </p:pic>
    </p:spTree>
    <p:extLst>
      <p:ext uri="{BB962C8B-B14F-4D97-AF65-F5344CB8AC3E}">
        <p14:creationId xmlns:p14="http://schemas.microsoft.com/office/powerpoint/2010/main" val="877686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3" name="Group 3"/>
          <p:cNvGraphicFramePr>
            <a:graphicFrameLocks noGrp="1"/>
          </p:cNvGraphicFramePr>
          <p:nvPr>
            <p:ph type="tbl" idx="1"/>
            <p:extLst>
              <p:ext uri="{D42A27DB-BD31-4B8C-83A1-F6EECF244321}">
                <p14:modId xmlns:p14="http://schemas.microsoft.com/office/powerpoint/2010/main" val="1187039624"/>
              </p:ext>
            </p:extLst>
          </p:nvPr>
        </p:nvGraphicFramePr>
        <p:xfrm>
          <a:off x="152400" y="228598"/>
          <a:ext cx="8839200" cy="6400801"/>
        </p:xfrm>
        <a:graphic>
          <a:graphicData uri="http://schemas.openxmlformats.org/drawingml/2006/table">
            <a:tbl>
              <a:tblPr/>
              <a:tblGrid>
                <a:gridCol w="4332942">
                  <a:extLst>
                    <a:ext uri="{9D8B030D-6E8A-4147-A177-3AD203B41FA5}">
                      <a16:colId xmlns:a16="http://schemas.microsoft.com/office/drawing/2014/main" val="20000"/>
                    </a:ext>
                  </a:extLst>
                </a:gridCol>
                <a:gridCol w="4506258">
                  <a:extLst>
                    <a:ext uri="{9D8B030D-6E8A-4147-A177-3AD203B41FA5}">
                      <a16:colId xmlns:a16="http://schemas.microsoft.com/office/drawing/2014/main" val="20001"/>
                    </a:ext>
                  </a:extLst>
                </a:gridCol>
              </a:tblGrid>
              <a:tr h="852237">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44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Israel’s Two </a:t>
                      </a:r>
                      <a:r>
                        <a:rPr lang="en-US" sz="44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Regatherings</a:t>
                      </a:r>
                      <a:endParaRPr lang="en-US" sz="44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1359B"/>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1359B"/>
                    </a:solidFill>
                  </a:tcPr>
                </a:tc>
                <a:extLst>
                  <a:ext uri="{0D108BD9-81ED-4DB2-BD59-A6C34878D82A}">
                    <a16:rowId xmlns:a16="http://schemas.microsoft.com/office/drawing/2014/main" val="1791893809"/>
                  </a:ext>
                </a:extLst>
              </a:tr>
              <a:tr h="920416">
                <a:tc>
                  <a:txBody>
                    <a:bodyPr/>
                    <a:lstStyle/>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pPr>
                      <a:r>
                        <a:rPr kumimoji="0" lang="en-US" sz="2400" b="1" i="0" u="none" strike="noStrike" cap="none" normalizeH="0" baseline="0" dirty="0">
                          <a:ln>
                            <a:noFill/>
                          </a:ln>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PRESENT </a:t>
                      </a:r>
                    </a:p>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pPr>
                      <a:r>
                        <a:rPr kumimoji="0" lang="en-US" sz="2400" b="1" i="0" u="none" strike="noStrike" cap="none" normalizeH="0" baseline="0" dirty="0">
                          <a:ln>
                            <a:noFill/>
                          </a:ln>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REGATHERING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1359B"/>
                    </a:solidFill>
                  </a:tcPr>
                </a:tc>
                <a:tc>
                  <a:txBody>
                    <a:bodyPr/>
                    <a:lstStyle/>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pPr>
                      <a:r>
                        <a:rPr kumimoji="0" lang="en-US" sz="2400" b="1" i="0" u="none" strike="noStrike" cap="none" normalizeH="0" baseline="0" dirty="0">
                          <a:ln>
                            <a:noFill/>
                          </a:ln>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PERMANENT </a:t>
                      </a:r>
                    </a:p>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pPr>
                      <a:r>
                        <a:rPr kumimoji="0" lang="en-US" sz="2400" b="1" i="0" u="none" strike="noStrike" cap="none" normalizeH="0" baseline="0" dirty="0">
                          <a:ln>
                            <a:noFill/>
                          </a:ln>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(SECOND) REGATHERING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1359B"/>
                    </a:solidFill>
                  </a:tcPr>
                </a:tc>
                <a:extLst>
                  <a:ext uri="{0D108BD9-81ED-4DB2-BD59-A6C34878D82A}">
                    <a16:rowId xmlns:a16="http://schemas.microsoft.com/office/drawing/2014/main" val="10000"/>
                  </a:ext>
                </a:extLst>
              </a:tr>
              <a:tr h="1042737">
                <a:tc>
                  <a:txBody>
                    <a:bodyPr/>
                    <a:lstStyle/>
                    <a:p>
                      <a:pPr marL="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Return to part of the land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Return to all the land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42737">
                <a:tc>
                  <a:txBody>
                    <a:bodyPr/>
                    <a:lstStyle/>
                    <a:p>
                      <a:pPr marL="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Return in unbelief</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Return in faith</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42737">
                <a:tc>
                  <a:txBody>
                    <a:bodyPr/>
                    <a:lstStyle/>
                    <a:p>
                      <a:pPr marL="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Restored to the land only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Restored to the land and the Lord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42737">
                <a:tc>
                  <a:txBody>
                    <a:bodyPr/>
                    <a:lstStyle/>
                    <a:p>
                      <a:pPr marL="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0" i="0" u="none" strike="noStrike" cap="none" normalizeH="0" baseline="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Sets the stage for Tribulation (discipline)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Sets the stage for Millennium (blessing)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gridSpan="2">
                  <a:txBody>
                    <a:bodyPr/>
                    <a:lstStyle/>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defRPr/>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Adapted from: Price,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 In Prophecy,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219</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66961291"/>
                  </a:ext>
                </a:extLst>
              </a:tr>
            </a:tbl>
          </a:graphicData>
        </a:graphic>
      </p:graphicFrame>
    </p:spTree>
    <p:extLst>
      <p:ext uri="{BB962C8B-B14F-4D97-AF65-F5344CB8AC3E}">
        <p14:creationId xmlns:p14="http://schemas.microsoft.com/office/powerpoint/2010/main" val="299611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4B3483-3323-4B11-9870-8278E0C63F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38914" name="Rectangle 3"/>
          <p:cNvSpPr>
            <a:spLocks noChangeArrowheads="1"/>
          </p:cNvSpPr>
          <p:nvPr/>
        </p:nvSpPr>
        <p:spPr bwMode="auto">
          <a:xfrm>
            <a:off x="30085" y="76200"/>
            <a:ext cx="9083827" cy="515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Ezekiel 20:33-38</a:t>
            </a:r>
          </a:p>
          <a:p>
            <a:pPr algn="just">
              <a:spcAft>
                <a:spcPts val="1000"/>
              </a:spcAft>
            </a:pPr>
            <a:r>
              <a:rPr lang="en-US" sz="3200" baseline="30000" dirty="0">
                <a:effectLst>
                  <a:outerShdw blurRad="38100" dist="38100" dir="2700000" algn="tl">
                    <a:srgbClr val="000000">
                      <a:alpha val="43137"/>
                    </a:srgbClr>
                  </a:outerShdw>
                </a:effectLst>
                <a:latin typeface="Calibri" panose="020F0502020204030204" pitchFamily="34" charset="0"/>
              </a:rPr>
              <a:t>33 </a:t>
            </a:r>
            <a:r>
              <a:rPr lang="en-US" sz="3200" dirty="0">
                <a:effectLst>
                  <a:outerShdw blurRad="38100" dist="38100" dir="2700000" algn="tl">
                    <a:srgbClr val="000000">
                      <a:alpha val="43137"/>
                    </a:srgbClr>
                  </a:outerShdw>
                </a:effectLst>
                <a:latin typeface="Calibri" panose="020F0502020204030204" pitchFamily="34" charset="0"/>
              </a:rPr>
              <a:t>“As I live,” declares the Lord </a:t>
            </a:r>
            <a:r>
              <a:rPr lang="en-US" sz="3200" cap="small" dirty="0">
                <a:effectLst>
                  <a:outerShdw blurRad="38100" dist="38100" dir="2700000" algn="tl">
                    <a:srgbClr val="000000">
                      <a:alpha val="43137"/>
                    </a:srgbClr>
                  </a:outerShdw>
                </a:effectLst>
                <a:latin typeface="Calibri" panose="020F0502020204030204" pitchFamily="34" charset="0"/>
              </a:rPr>
              <a:t>God</a:t>
            </a:r>
            <a:r>
              <a:rPr lang="en-US" sz="3200" dirty="0">
                <a:effectLst>
                  <a:outerShdw blurRad="38100" dist="38100" dir="2700000" algn="tl">
                    <a:srgbClr val="000000">
                      <a:alpha val="43137"/>
                    </a:srgbClr>
                  </a:outerShdw>
                </a:effectLst>
                <a:latin typeface="Calibri" panose="020F0502020204030204" pitchFamily="34" charset="0"/>
              </a:rPr>
              <a:t>, “surely with a mighty hand and with an outstretched arm and with wrath poured out, I shall be king over you. </a:t>
            </a:r>
            <a:r>
              <a:rPr lang="en-US" sz="3200" baseline="30000" dirty="0">
                <a:effectLst>
                  <a:outerShdw blurRad="38100" dist="38100" dir="2700000" algn="tl">
                    <a:srgbClr val="000000">
                      <a:alpha val="43137"/>
                    </a:srgbClr>
                  </a:outerShdw>
                </a:effectLst>
                <a:latin typeface="Calibri" panose="020F0502020204030204" pitchFamily="34" charset="0"/>
              </a:rPr>
              <a:t>34 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 will bring you out from the peoples and gather you from the lands where you are scattered</a:t>
            </a:r>
            <a:r>
              <a:rPr lang="en-US" sz="3200" dirty="0">
                <a:effectLst>
                  <a:outerShdw blurRad="38100" dist="38100" dir="2700000" algn="tl">
                    <a:srgbClr val="000000">
                      <a:alpha val="43137"/>
                    </a:srgbClr>
                  </a:outerShdw>
                </a:effectLst>
                <a:latin typeface="Calibri" panose="020F0502020204030204" pitchFamily="34" charset="0"/>
              </a:rPr>
              <a:t>, with a mighty hand and with an outstretched arm and with wrath poured out; </a:t>
            </a:r>
            <a:r>
              <a:rPr lang="en-US" sz="3200" baseline="30000" dirty="0">
                <a:effectLst>
                  <a:outerShdw blurRad="38100" dist="38100" dir="2700000" algn="tl">
                    <a:srgbClr val="000000">
                      <a:alpha val="43137"/>
                    </a:srgbClr>
                  </a:outerShdw>
                </a:effectLst>
                <a:latin typeface="Calibri" panose="020F0502020204030204" pitchFamily="34" charset="0"/>
              </a:rPr>
              <a:t>35 </a:t>
            </a:r>
            <a:r>
              <a:rPr lang="en-US" sz="3200" dirty="0">
                <a:effectLst>
                  <a:outerShdw blurRad="38100" dist="38100" dir="2700000" algn="tl">
                    <a:srgbClr val="000000">
                      <a:alpha val="43137"/>
                    </a:srgbClr>
                  </a:outerShdw>
                </a:effectLst>
                <a:latin typeface="Calibri" panose="020F0502020204030204" pitchFamily="34" charset="0"/>
              </a:rPr>
              <a:t>and I will bring you into the wilderness of the peoples,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there I will enter into judgment with you face to face</a:t>
            </a:r>
            <a:r>
              <a:rPr lang="en-US" sz="3200" dirty="0">
                <a:effectLst>
                  <a:outerShdw blurRad="38100" dist="38100" dir="2700000" algn="tl">
                    <a:srgbClr val="000000">
                      <a:alpha val="43137"/>
                    </a:srgbClr>
                  </a:outerShdw>
                </a:effectLst>
                <a:latin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rPr>
              <a:t>36 </a:t>
            </a:r>
            <a:r>
              <a:rPr lang="en-US" sz="3200" dirty="0">
                <a:effectLst>
                  <a:outerShdw blurRad="38100" dist="38100" dir="2700000" algn="tl">
                    <a:srgbClr val="000000">
                      <a:alpha val="43137"/>
                    </a:srgbClr>
                  </a:outerShdw>
                </a:effectLst>
                <a:latin typeface="Calibri" panose="020F0502020204030204" pitchFamily="34" charset="0"/>
              </a:rPr>
              <a:t>As I entered into judgment…</a:t>
            </a:r>
          </a:p>
        </p:txBody>
      </p:sp>
    </p:spTree>
    <p:extLst>
      <p:ext uri="{BB962C8B-B14F-4D97-AF65-F5344CB8AC3E}">
        <p14:creationId xmlns:p14="http://schemas.microsoft.com/office/powerpoint/2010/main" val="2484644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4B3483-3323-4B11-9870-8278E0C63F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38914" name="Rectangle 3"/>
          <p:cNvSpPr>
            <a:spLocks noChangeArrowheads="1"/>
          </p:cNvSpPr>
          <p:nvPr/>
        </p:nvSpPr>
        <p:spPr bwMode="auto">
          <a:xfrm>
            <a:off x="30085" y="76200"/>
            <a:ext cx="9083827" cy="515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Ezekiel 20:33-38</a:t>
            </a:r>
          </a:p>
          <a:p>
            <a:pPr algn="just">
              <a:spcAft>
                <a:spcPts val="1000"/>
              </a:spcAft>
            </a:pPr>
            <a:r>
              <a:rPr lang="en-US" sz="3200" dirty="0">
                <a:effectLst>
                  <a:outerShdw blurRad="38100" dist="38100" dir="2700000" algn="tl">
                    <a:srgbClr val="000000">
                      <a:alpha val="43137"/>
                    </a:srgbClr>
                  </a:outerShdw>
                </a:effectLst>
                <a:latin typeface="Calibri" panose="020F0502020204030204" pitchFamily="34" charset="0"/>
              </a:rPr>
              <a:t>…with your fathers in the wilderness of the land of Egypt, so I will enter into judgment with you,” declares the Lord </a:t>
            </a:r>
            <a:r>
              <a:rPr lang="en-US" sz="3200" cap="small" dirty="0">
                <a:effectLst>
                  <a:outerShdw blurRad="38100" dist="38100" dir="2700000" algn="tl">
                    <a:srgbClr val="000000">
                      <a:alpha val="43137"/>
                    </a:srgbClr>
                  </a:outerShdw>
                </a:effectLst>
                <a:latin typeface="Calibri" panose="020F0502020204030204" pitchFamily="34" charset="0"/>
              </a:rPr>
              <a:t>God.</a:t>
            </a:r>
            <a:r>
              <a:rPr lang="en-US" sz="3200" dirty="0">
                <a:effectLst>
                  <a:outerShdw blurRad="38100" dist="38100" dir="2700000" algn="tl">
                    <a:srgbClr val="000000">
                      <a:alpha val="43137"/>
                    </a:srgbClr>
                  </a:outerShdw>
                </a:effectLst>
                <a:latin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rPr>
              <a:t>37 </a:t>
            </a:r>
            <a:r>
              <a:rPr lang="en-US" sz="3200" dirty="0">
                <a:effectLst>
                  <a:outerShdw blurRad="38100" dist="38100" dir="2700000" algn="tl">
                    <a:srgbClr val="000000">
                      <a:alpha val="43137"/>
                    </a:srgbClr>
                  </a:outerShdw>
                </a:effectLst>
                <a:latin typeface="Calibri" panose="020F0502020204030204" pitchFamily="34" charset="0"/>
              </a:rPr>
              <a:t>“I will make you pass under the rod, and I will bring you into the bond of the covenant; </a:t>
            </a:r>
            <a:r>
              <a:rPr lang="en-US" sz="3200" baseline="30000" dirty="0">
                <a:effectLst>
                  <a:outerShdw blurRad="38100" dist="38100" dir="2700000" algn="tl">
                    <a:srgbClr val="000000">
                      <a:alpha val="43137"/>
                    </a:srgbClr>
                  </a:outerShdw>
                </a:effectLst>
                <a:latin typeface="Calibri" panose="020F0502020204030204" pitchFamily="34" charset="0"/>
              </a:rPr>
              <a:t>38 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and I will purge from you the rebels and those who transgress against Me</a:t>
            </a:r>
            <a:r>
              <a:rPr lang="en-US" sz="3200" dirty="0">
                <a:effectLst>
                  <a:outerShdw blurRad="38100" dist="38100" dir="2700000" algn="tl">
                    <a:srgbClr val="000000">
                      <a:alpha val="43137"/>
                    </a:srgbClr>
                  </a:outerShdw>
                </a:effectLst>
                <a:latin typeface="Calibri" panose="020F0502020204030204" pitchFamily="34" charset="0"/>
              </a:rPr>
              <a:t>; I will bring them out of the land where they sojourn, but they will not enter the land of Israel. Thus you will know that I am the </a:t>
            </a:r>
            <a:r>
              <a:rPr lang="en-US" sz="3200" cap="small" dirty="0">
                <a:effectLst>
                  <a:outerShdw blurRad="38100" dist="38100" dir="2700000" algn="tl">
                    <a:srgbClr val="000000">
                      <a:alpha val="43137"/>
                    </a:srgbClr>
                  </a:outerShdw>
                </a:effectLst>
                <a:latin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3128124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351A31-DF85-4CA3-ABB7-9ABAC3BD49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38914" name="Rectangle 3"/>
          <p:cNvSpPr>
            <a:spLocks noChangeArrowheads="1"/>
          </p:cNvSpPr>
          <p:nvPr/>
        </p:nvSpPr>
        <p:spPr bwMode="auto">
          <a:xfrm>
            <a:off x="76200" y="76200"/>
            <a:ext cx="8991600"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Isaiah 11:11-12</a:t>
            </a:r>
          </a:p>
          <a:p>
            <a:pPr algn="just">
              <a:spcAft>
                <a:spcPts val="1000"/>
              </a:spcAft>
            </a:pPr>
            <a:r>
              <a:rPr lang="en-US" sz="3200" dirty="0">
                <a:effectLst>
                  <a:outerShdw blurRad="38100" dist="38100" dir="2700000" algn="tl">
                    <a:srgbClr val="000000">
                      <a:alpha val="43137"/>
                    </a:srgbClr>
                  </a:outerShdw>
                </a:effectLst>
                <a:latin typeface="Calibri" panose="020F0502020204030204" pitchFamily="34" charset="0"/>
              </a:rPr>
              <a:t>Then it will happen on that day that the Lord Will again recover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second time</a:t>
            </a:r>
            <a:r>
              <a:rPr lang="en-US" sz="3200" dirty="0">
                <a:effectLst>
                  <a:outerShdw blurRad="38100" dist="38100" dir="2700000" algn="tl">
                    <a:srgbClr val="000000">
                      <a:alpha val="43137"/>
                    </a:srgbClr>
                  </a:outerShdw>
                </a:effectLst>
                <a:latin typeface="Calibri" panose="020F0502020204030204" pitchFamily="34" charset="0"/>
              </a:rPr>
              <a:t> with His hand The remnant of His people, who will remain, From Assyria, Egypt, </a:t>
            </a:r>
            <a:r>
              <a:rPr lang="en-US" sz="3200" dirty="0" err="1">
                <a:effectLst>
                  <a:outerShdw blurRad="38100" dist="38100" dir="2700000" algn="tl">
                    <a:srgbClr val="000000">
                      <a:alpha val="43137"/>
                    </a:srgbClr>
                  </a:outerShdw>
                </a:effectLst>
                <a:latin typeface="Calibri" panose="020F0502020204030204" pitchFamily="34" charset="0"/>
              </a:rPr>
              <a:t>Pathros</a:t>
            </a:r>
            <a:r>
              <a:rPr lang="en-US" sz="3200" dirty="0">
                <a:effectLst>
                  <a:outerShdw blurRad="38100" dist="38100" dir="2700000" algn="tl">
                    <a:srgbClr val="000000">
                      <a:alpha val="43137"/>
                    </a:srgbClr>
                  </a:outerShdw>
                </a:effectLst>
                <a:latin typeface="Calibri" panose="020F0502020204030204" pitchFamily="34" charset="0"/>
              </a:rPr>
              <a:t>, Cush, Elam, Shinar, </a:t>
            </a:r>
            <a:r>
              <a:rPr lang="en-US" sz="3200" dirty="0" err="1">
                <a:effectLst>
                  <a:outerShdw blurRad="38100" dist="38100" dir="2700000" algn="tl">
                    <a:srgbClr val="000000">
                      <a:alpha val="43137"/>
                    </a:srgbClr>
                  </a:outerShdw>
                </a:effectLst>
                <a:latin typeface="Calibri" panose="020F0502020204030204" pitchFamily="34" charset="0"/>
              </a:rPr>
              <a:t>Hamath</a:t>
            </a:r>
            <a:r>
              <a:rPr lang="en-US" sz="3200" dirty="0">
                <a:effectLst>
                  <a:outerShdw blurRad="38100" dist="38100" dir="2700000" algn="tl">
                    <a:srgbClr val="000000">
                      <a:alpha val="43137"/>
                    </a:srgbClr>
                  </a:outerShdw>
                </a:effectLst>
                <a:latin typeface="Calibri" panose="020F0502020204030204" pitchFamily="34" charset="0"/>
              </a:rPr>
              <a:t>, And from the islands of the sea.</a:t>
            </a:r>
            <a:r>
              <a:rPr lang="en-US" sz="3200" baseline="30000" dirty="0">
                <a:effectLst>
                  <a:outerShdw blurRad="38100" dist="38100" dir="2700000" algn="tl">
                    <a:srgbClr val="000000">
                      <a:alpha val="43137"/>
                    </a:srgbClr>
                  </a:outerShdw>
                </a:effectLst>
                <a:latin typeface="Calibri" panose="020F0502020204030204" pitchFamily="34" charset="0"/>
              </a:rPr>
              <a:t>12 </a:t>
            </a:r>
            <a:r>
              <a:rPr lang="en-US" sz="3200" dirty="0">
                <a:effectLst>
                  <a:outerShdw blurRad="38100" dist="38100" dir="2700000" algn="tl">
                    <a:srgbClr val="000000">
                      <a:alpha val="43137"/>
                    </a:srgbClr>
                  </a:outerShdw>
                </a:effectLst>
                <a:latin typeface="Calibri" panose="020F0502020204030204" pitchFamily="34" charset="0"/>
              </a:rPr>
              <a:t>And He will lift up a standard for the nations And assemble the banished ones of Israel,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And will gather the dispersed of Judah From the four corners of the earth</a:t>
            </a:r>
            <a:r>
              <a:rPr lang="en-US" sz="32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689196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990600" y="228600"/>
            <a:ext cx="8001000" cy="1066800"/>
          </a:xfrm>
        </p:spPr>
        <p:txBody>
          <a:bodyPr/>
          <a:lstStyle/>
          <a:p>
            <a:pPr algn="ctr">
              <a:spcBef>
                <a:spcPts val="0"/>
              </a:spcBef>
            </a:pPr>
            <a:r>
              <a:rPr lang="en-US" sz="3200" dirty="0">
                <a:effectLst>
                  <a:outerShdw blurRad="38100" dist="38100" dir="2700000" algn="tl">
                    <a:srgbClr val="000000">
                      <a:alpha val="43137"/>
                    </a:srgbClr>
                  </a:outerShdw>
                </a:effectLst>
              </a:rPr>
              <a:t>Arnold G. Fruchtenbaum</a:t>
            </a:r>
            <a:br>
              <a:rPr lang="en-US" sz="1800" dirty="0">
                <a:effectLst>
                  <a:outerShdw blurRad="38100" dist="38100" dir="2700000" algn="tl">
                    <a:srgbClr val="000000">
                      <a:alpha val="43137"/>
                    </a:srgbClr>
                  </a:outerShdw>
                </a:effectLst>
              </a:rPr>
            </a:br>
            <a:r>
              <a:rPr lang="en-US" sz="1800" i="1" dirty="0">
                <a:solidFill>
                  <a:schemeClr val="tx1"/>
                </a:solidFill>
                <a:effectLst>
                  <a:outerShdw blurRad="38100" dist="38100" dir="2700000" algn="tl">
                    <a:srgbClr val="000000">
                      <a:alpha val="43137"/>
                    </a:srgbClr>
                  </a:outerShdw>
                </a:effectLst>
              </a:rPr>
              <a:t>Footsteps of the Messiah: A Study of the Sequence of Prophetic Events, rev. ed. (Tustin, CA: Ariel, 2003), 102–103.</a:t>
            </a:r>
          </a:p>
        </p:txBody>
      </p:sp>
      <p:sp>
        <p:nvSpPr>
          <p:cNvPr id="16387" name="Rectangle 3"/>
          <p:cNvSpPr>
            <a:spLocks noGrp="1" noChangeArrowheads="1"/>
          </p:cNvSpPr>
          <p:nvPr>
            <p:ph type="body" idx="1"/>
          </p:nvPr>
        </p:nvSpPr>
        <p:spPr>
          <a:xfrm>
            <a:off x="160866" y="1447800"/>
            <a:ext cx="8830734" cy="5334000"/>
          </a:xfrm>
        </p:spPr>
        <p:txBody>
          <a:bodyPr/>
          <a:lstStyle/>
          <a:p>
            <a:pPr marL="0" indent="0" algn="just">
              <a:buFontTx/>
              <a:buNone/>
              <a:defRPr/>
            </a:pPr>
            <a:r>
              <a:rPr lang="en-US" sz="2800" b="1" dirty="0">
                <a:effectLst>
                  <a:outerShdw blurRad="38100" dist="38100" dir="2700000" algn="tl">
                    <a:srgbClr val="000000">
                      <a:alpha val="43137"/>
                    </a:srgbClr>
                  </a:outerShdw>
                </a:effectLst>
              </a:rPr>
              <a:t>“</a:t>
            </a:r>
            <a:r>
              <a:rPr lang="en-US" sz="2800" dirty="0">
                <a:effectLst>
                  <a:outerShdw blurRad="38100" dist="38100" dir="2700000" algn="tl">
                    <a:srgbClr val="000000">
                      <a:alpha val="43137"/>
                    </a:srgbClr>
                  </a:outerShdw>
                </a:effectLst>
              </a:rPr>
              <a:t>But then the…view goes on to say that we really cannot be sure that the present Jewish state, as we see it today, is the fulfillment of those prophecies that spoke of the regathering in unbelief. Why not? Because they believe that it is possible to have several </a:t>
            </a:r>
            <a:r>
              <a:rPr lang="en-US" sz="2800" dirty="0" err="1">
                <a:effectLst>
                  <a:outerShdw blurRad="38100" dist="38100" dir="2700000" algn="tl">
                    <a:srgbClr val="000000">
                      <a:alpha val="43137"/>
                    </a:srgbClr>
                  </a:outerShdw>
                </a:effectLst>
              </a:rPr>
              <a:t>regatherings</a:t>
            </a:r>
            <a:r>
              <a:rPr lang="en-US" sz="2800" dirty="0">
                <a:effectLst>
                  <a:outerShdw blurRad="38100" dist="38100" dir="2700000" algn="tl">
                    <a:srgbClr val="000000">
                      <a:alpha val="43137"/>
                    </a:srgbClr>
                  </a:outerShdw>
                </a:effectLst>
              </a:rPr>
              <a:t> in unbelief before there is the specific one that fulfills the prophecies just discussed. But this passage in Isaiah shows that is exactly what cannot be: there cannot be several </a:t>
            </a:r>
            <a:r>
              <a:rPr lang="en-US" sz="2800" dirty="0" err="1">
                <a:effectLst>
                  <a:outerShdw blurRad="38100" dist="38100" dir="2700000" algn="tl">
                    <a:srgbClr val="000000">
                      <a:alpha val="43137"/>
                    </a:srgbClr>
                  </a:outerShdw>
                </a:effectLst>
              </a:rPr>
              <a:t>regatherings</a:t>
            </a:r>
            <a:r>
              <a:rPr lang="en-US" sz="2800" dirty="0">
                <a:effectLst>
                  <a:outerShdw blurRad="38100" dist="38100" dir="2700000" algn="tl">
                    <a:srgbClr val="000000">
                      <a:alpha val="43137"/>
                    </a:srgbClr>
                  </a:outerShdw>
                </a:effectLst>
              </a:rPr>
              <a:t> in unbelief </a:t>
            </a:r>
            <a:r>
              <a:rPr lang="en-US" sz="2800" i="1" dirty="0">
                <a:effectLst>
                  <a:outerShdw blurRad="38100" dist="38100" dir="2700000" algn="tl">
                    <a:srgbClr val="000000">
                      <a:alpha val="43137"/>
                    </a:srgbClr>
                  </a:outerShdw>
                </a:effectLst>
              </a:rPr>
              <a:t>from the four corners of the earth</a:t>
            </a:r>
            <a:r>
              <a:rPr lang="en-US" sz="2800" dirty="0">
                <a:effectLst>
                  <a:outerShdw blurRad="38100" dist="38100" dir="2700000" algn="tl">
                    <a:srgbClr val="000000">
                      <a:alpha val="43137"/>
                    </a:srgbClr>
                  </a:outerShdw>
                </a:effectLst>
              </a:rPr>
              <a:t>. The entire context is Isaiah 11:11–12:6. In this context, he is speaking of the final worldwide regathering in faith in preparation for blessing.”</a:t>
            </a:r>
          </a:p>
        </p:txBody>
      </p:sp>
      <p:pic>
        <p:nvPicPr>
          <p:cNvPr id="1026" name="Picture 2" descr="Image result for arnold fruchtenbaum">
            <a:extLst>
              <a:ext uri="{FF2B5EF4-FFF2-40B4-BE49-F238E27FC236}">
                <a16:creationId xmlns:a16="http://schemas.microsoft.com/office/drawing/2014/main" id="{2EF5F69F-6A6C-404E-B895-ACBEDAD527C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0867" y="76200"/>
            <a:ext cx="821934"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184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990600" y="228600"/>
            <a:ext cx="8001000" cy="1066800"/>
          </a:xfrm>
        </p:spPr>
        <p:txBody>
          <a:bodyPr/>
          <a:lstStyle/>
          <a:p>
            <a:pPr algn="ctr">
              <a:spcBef>
                <a:spcPts val="1200"/>
              </a:spcBef>
            </a:pPr>
            <a:r>
              <a:rPr lang="en-US" sz="3200" dirty="0">
                <a:effectLst>
                  <a:outerShdw blurRad="38100" dist="38100" dir="2700000" algn="tl">
                    <a:srgbClr val="000000">
                      <a:alpha val="43137"/>
                    </a:srgbClr>
                  </a:outerShdw>
                </a:effectLst>
              </a:rPr>
              <a:t>Arnold G. Fruchtenbaum</a:t>
            </a:r>
            <a:br>
              <a:rPr lang="en-US" sz="1800" dirty="0">
                <a:effectLst>
                  <a:outerShdw blurRad="38100" dist="38100" dir="2700000" algn="tl">
                    <a:srgbClr val="000000">
                      <a:alpha val="43137"/>
                    </a:srgbClr>
                  </a:outerShdw>
                </a:effectLst>
              </a:rPr>
            </a:br>
            <a:r>
              <a:rPr lang="en-US" sz="1800" i="1" dirty="0">
                <a:solidFill>
                  <a:schemeClr val="tx1"/>
                </a:solidFill>
                <a:effectLst>
                  <a:outerShdw blurRad="38100" dist="38100" dir="2700000" algn="tl">
                    <a:srgbClr val="000000">
                      <a:alpha val="43137"/>
                    </a:srgbClr>
                  </a:outerShdw>
                </a:effectLst>
              </a:rPr>
              <a:t>Footsteps of the Messiah: A Study of the Sequence of Prophetic Events, rev. ed. (Tustin, CA: Ariel, 2003), 102–103.</a:t>
            </a:r>
          </a:p>
        </p:txBody>
      </p:sp>
      <p:sp>
        <p:nvSpPr>
          <p:cNvPr id="16387" name="Rectangle 3"/>
          <p:cNvSpPr>
            <a:spLocks noGrp="1" noChangeArrowheads="1"/>
          </p:cNvSpPr>
          <p:nvPr>
            <p:ph type="body" idx="1"/>
          </p:nvPr>
        </p:nvSpPr>
        <p:spPr>
          <a:xfrm>
            <a:off x="76200" y="1447800"/>
            <a:ext cx="8991601" cy="5334000"/>
          </a:xfrm>
        </p:spPr>
        <p:txBody>
          <a:bodyPr/>
          <a:lstStyle/>
          <a:p>
            <a:pPr marL="0" indent="0" algn="just">
              <a:buFontTx/>
              <a:buNone/>
              <a:defRPr/>
            </a:pPr>
            <a:r>
              <a:rPr lang="en-US" sz="2600" b="1" dirty="0">
                <a:effectLst>
                  <a:outerShdw blurRad="38100" dist="38100" dir="2700000" algn="tl">
                    <a:srgbClr val="000000">
                      <a:alpha val="43137"/>
                    </a:srgbClr>
                  </a:outerShdw>
                </a:effectLst>
              </a:rPr>
              <a:t>“</a:t>
            </a:r>
            <a:r>
              <a:rPr lang="en-US" sz="2600" dirty="0">
                <a:effectLst>
                  <a:outerShdw blurRad="38100" dist="38100" dir="2700000" algn="tl">
                    <a:srgbClr val="000000">
                      <a:alpha val="43137"/>
                    </a:srgbClr>
                  </a:outerShdw>
                </a:effectLst>
              </a:rPr>
              <a:t>Isaiah numbers the final worldwide regathering in faith in preparation for the messianic Kingdom as the </a:t>
            </a:r>
            <a:r>
              <a:rPr lang="en-US" sz="2600" i="1" dirty="0">
                <a:effectLst>
                  <a:outerShdw blurRad="38100" dist="38100" dir="2700000" algn="tl">
                    <a:srgbClr val="000000">
                      <a:alpha val="43137"/>
                    </a:srgbClr>
                  </a:outerShdw>
                </a:effectLst>
              </a:rPr>
              <a:t>second</a:t>
            </a:r>
            <a:r>
              <a:rPr lang="en-US" sz="2600" dirty="0">
                <a:effectLst>
                  <a:outerShdw blurRad="38100" dist="38100" dir="2700000" algn="tl">
                    <a:srgbClr val="000000">
                      <a:alpha val="43137"/>
                    </a:srgbClr>
                  </a:outerShdw>
                </a:effectLst>
              </a:rPr>
              <a:t> one. In other words, the last one is only the second one. If the last one is the second one, how many can there be before that? Only one. The first one could not have been the return from Babylon since that was not an international gathering from the four corners of the world, only a migration from one country (Babylonia) to another (Judea). The Bible does not allow for several worldwide </a:t>
            </a:r>
            <a:r>
              <a:rPr lang="en-US" sz="2600" dirty="0" err="1">
                <a:effectLst>
                  <a:outerShdw blurRad="38100" dist="38100" dir="2700000" algn="tl">
                    <a:srgbClr val="000000">
                      <a:alpha val="43137"/>
                    </a:srgbClr>
                  </a:outerShdw>
                </a:effectLst>
              </a:rPr>
              <a:t>regatherings</a:t>
            </a:r>
            <a:r>
              <a:rPr lang="en-US" sz="2600" dirty="0">
                <a:effectLst>
                  <a:outerShdw blurRad="38100" dist="38100" dir="2700000" algn="tl">
                    <a:srgbClr val="000000">
                      <a:alpha val="43137"/>
                    </a:srgbClr>
                  </a:outerShdw>
                </a:effectLst>
              </a:rPr>
              <a:t> in unbelief; it allows for one worldwide regathering in unbelief, followed by the last one, the one in faith, which is the second one. This text only permits two worldwide </a:t>
            </a:r>
            <a:r>
              <a:rPr lang="en-US" sz="2600" dirty="0" err="1">
                <a:effectLst>
                  <a:outerShdw blurRad="38100" dist="38100" dir="2700000" algn="tl">
                    <a:srgbClr val="000000">
                      <a:alpha val="43137"/>
                    </a:srgbClr>
                  </a:outerShdw>
                </a:effectLst>
              </a:rPr>
              <a:t>regatherings</a:t>
            </a:r>
            <a:r>
              <a:rPr lang="en-US" sz="2600" dirty="0">
                <a:effectLst>
                  <a:outerShdw blurRad="38100" dist="38100" dir="2700000" algn="tl">
                    <a:srgbClr val="000000">
                      <a:alpha val="43137"/>
                    </a:srgbClr>
                  </a:outerShdw>
                </a:effectLst>
              </a:rPr>
              <a:t> from </a:t>
            </a:r>
            <a:r>
              <a:rPr lang="en-US" sz="2600" i="1" dirty="0">
                <a:effectLst>
                  <a:outerShdw blurRad="38100" dist="38100" dir="2700000" algn="tl">
                    <a:srgbClr val="000000">
                      <a:alpha val="43137"/>
                    </a:srgbClr>
                  </a:outerShdw>
                </a:effectLst>
              </a:rPr>
              <a:t>the four corners of the earth</a:t>
            </a:r>
            <a:r>
              <a:rPr lang="en-US" sz="2600" dirty="0">
                <a:effectLst>
                  <a:outerShdw blurRad="38100" dist="38100" dir="2700000" algn="tl">
                    <a:srgbClr val="000000">
                      <a:alpha val="43137"/>
                    </a:srgbClr>
                  </a:outerShdw>
                </a:effectLst>
              </a:rPr>
              <a:t>. Therefore, the present Jewish state </a:t>
            </a:r>
            <a:r>
              <a:rPr lang="en-US" sz="2600" i="1" dirty="0">
                <a:effectLst>
                  <a:outerShdw blurRad="38100" dist="38100" dir="2700000" algn="tl">
                    <a:srgbClr val="000000">
                      <a:alpha val="43137"/>
                    </a:srgbClr>
                  </a:outerShdw>
                </a:effectLst>
              </a:rPr>
              <a:t>is</a:t>
            </a:r>
            <a:r>
              <a:rPr lang="en-US" sz="2600" dirty="0">
                <a:effectLst>
                  <a:outerShdw blurRad="38100" dist="38100" dir="2700000" algn="tl">
                    <a:srgbClr val="000000">
                      <a:alpha val="43137"/>
                    </a:srgbClr>
                  </a:outerShdw>
                </a:effectLst>
              </a:rPr>
              <a:t> relevant to Bible prophecy.”</a:t>
            </a:r>
          </a:p>
        </p:txBody>
      </p:sp>
      <p:pic>
        <p:nvPicPr>
          <p:cNvPr id="1026" name="Picture 2" descr="Image result for arnold fruchtenbaum">
            <a:extLst>
              <a:ext uri="{FF2B5EF4-FFF2-40B4-BE49-F238E27FC236}">
                <a16:creationId xmlns:a16="http://schemas.microsoft.com/office/drawing/2014/main" id="{2EF5F69F-6A6C-404E-B895-ACBEDAD527C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0867" y="76200"/>
            <a:ext cx="821934"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624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F39C9A-561A-4DF1-B799-9D0D8A62B8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38914" name="Rectangle 3"/>
          <p:cNvSpPr>
            <a:spLocks noChangeArrowheads="1"/>
          </p:cNvSpPr>
          <p:nvPr/>
        </p:nvSpPr>
        <p:spPr bwMode="auto">
          <a:xfrm>
            <a:off x="228600" y="76200"/>
            <a:ext cx="8686800" cy="41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9:27</a:t>
            </a:r>
          </a:p>
          <a:p>
            <a:pPr algn="just">
              <a:spcAft>
                <a:spcPts val="1000"/>
              </a:spcAft>
            </a:pPr>
            <a:r>
              <a:rPr lang="en-US" sz="3200" dirty="0">
                <a:effectLst>
                  <a:outerShdw blurRad="38100" dist="38100" dir="2700000" algn="tl">
                    <a:srgbClr val="000000">
                      <a:alpha val="43137"/>
                    </a:srgbClr>
                  </a:outerShdw>
                </a:effectLst>
                <a:latin typeface="Calibri" panose="020F0502020204030204" pitchFamily="34" charset="0"/>
              </a:rPr>
              <a:t>And he will make a firm covenant with the many for one week, but in the middle of the week he will put a stop to sacrifice and grain offering; and on the wing of abominations </a:t>
            </a:r>
            <a:r>
              <a:rPr lang="en-US" sz="3200" i="1" dirty="0">
                <a:effectLst>
                  <a:outerShdw blurRad="38100" dist="38100" dir="2700000" algn="tl">
                    <a:srgbClr val="000000">
                      <a:alpha val="43137"/>
                    </a:srgbClr>
                  </a:outerShdw>
                </a:effectLst>
                <a:latin typeface="Calibri" panose="020F0502020204030204" pitchFamily="34" charset="0"/>
              </a:rPr>
              <a:t>will come</a:t>
            </a:r>
            <a:r>
              <a:rPr lang="en-US" sz="3200" dirty="0">
                <a:effectLst>
                  <a:outerShdw blurRad="38100" dist="38100" dir="2700000" algn="tl">
                    <a:srgbClr val="000000">
                      <a:alpha val="43137"/>
                    </a:srgbClr>
                  </a:outerShdw>
                </a:effectLst>
                <a:latin typeface="Calibri" panose="020F0502020204030204" pitchFamily="34" charset="0"/>
              </a:rPr>
              <a:t> one who makes desolate, even until a complete destruction, one that is decreed, is poured out on the one who makes desolate.</a:t>
            </a:r>
          </a:p>
        </p:txBody>
      </p:sp>
    </p:spTree>
    <p:extLst>
      <p:ext uri="{BB962C8B-B14F-4D97-AF65-F5344CB8AC3E}">
        <p14:creationId xmlns:p14="http://schemas.microsoft.com/office/powerpoint/2010/main" val="1259617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ABFA96-28D9-4A14-9076-8CC0CD0090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534" y="228600"/>
            <a:ext cx="8900931" cy="5364945"/>
          </a:xfrm>
          <a:prstGeom prst="rect">
            <a:avLst/>
          </a:prstGeom>
        </p:spPr>
      </p:pic>
    </p:spTree>
    <p:extLst>
      <p:ext uri="{BB962C8B-B14F-4D97-AF65-F5344CB8AC3E}">
        <p14:creationId xmlns:p14="http://schemas.microsoft.com/office/powerpoint/2010/main" val="24663203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10873D-64B0-4835-AC57-F377446641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38914" name="Rectangle 3"/>
          <p:cNvSpPr>
            <a:spLocks noChangeArrowheads="1"/>
          </p:cNvSpPr>
          <p:nvPr/>
        </p:nvSpPr>
        <p:spPr bwMode="auto">
          <a:xfrm>
            <a:off x="76200" y="76200"/>
            <a:ext cx="8991600" cy="238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Revelation 11:8</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rPr>
              <a:t>8 </a:t>
            </a:r>
            <a:r>
              <a:rPr lang="en-US" sz="3600" dirty="0">
                <a:effectLst>
                  <a:outerShdw blurRad="38100" dist="38100" dir="2700000" algn="tl">
                    <a:srgbClr val="000000">
                      <a:alpha val="43137"/>
                    </a:srgbClr>
                  </a:outerShdw>
                </a:effectLst>
                <a:latin typeface="Calibri" panose="020F0502020204030204" pitchFamily="34" charset="0"/>
              </a:rPr>
              <a:t>And their dead bodies </a:t>
            </a:r>
            <a:r>
              <a:rPr lang="en-US" sz="3600" i="1" dirty="0">
                <a:effectLst>
                  <a:outerShdw blurRad="38100" dist="38100" dir="2700000" algn="tl">
                    <a:srgbClr val="000000">
                      <a:alpha val="43137"/>
                    </a:srgbClr>
                  </a:outerShdw>
                </a:effectLst>
                <a:latin typeface="Calibri" panose="020F0502020204030204" pitchFamily="34" charset="0"/>
              </a:rPr>
              <a:t>will lie</a:t>
            </a:r>
            <a:r>
              <a:rPr lang="en-US" sz="3600" dirty="0">
                <a:effectLst>
                  <a:outerShdw blurRad="38100" dist="38100" dir="2700000" algn="tl">
                    <a:srgbClr val="000000">
                      <a:alpha val="43137"/>
                    </a:srgbClr>
                  </a:outerShdw>
                </a:effectLst>
                <a:latin typeface="Calibri" panose="020F0502020204030204" pitchFamily="34" charset="0"/>
              </a:rPr>
              <a:t> in the street of the great city which mystically is called Sodom and Egypt, where also their Lord was crucified.</a:t>
            </a:r>
          </a:p>
        </p:txBody>
      </p:sp>
      <p:pic>
        <p:nvPicPr>
          <p:cNvPr id="2" name="Picture 1">
            <a:extLst>
              <a:ext uri="{FF2B5EF4-FFF2-40B4-BE49-F238E27FC236}">
                <a16:creationId xmlns:a16="http://schemas.microsoft.com/office/drawing/2014/main" id="{1FFD5F41-E1DF-4C5C-AF4B-3EA0967060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6400" y="2743200"/>
            <a:ext cx="3251200" cy="1828800"/>
          </a:xfrm>
          <a:prstGeom prst="rect">
            <a:avLst/>
          </a:prstGeom>
        </p:spPr>
      </p:pic>
    </p:spTree>
    <p:extLst>
      <p:ext uri="{BB962C8B-B14F-4D97-AF65-F5344CB8AC3E}">
        <p14:creationId xmlns:p14="http://schemas.microsoft.com/office/powerpoint/2010/main" val="1504578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C6C5FA-0E7E-4616-93CE-92B14E37B8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134147" name="Rectangle 1"/>
          <p:cNvSpPr>
            <a:spLocks noChangeArrowheads="1"/>
          </p:cNvSpPr>
          <p:nvPr/>
        </p:nvSpPr>
        <p:spPr bwMode="auto">
          <a:xfrm>
            <a:off x="176215" y="76200"/>
            <a:ext cx="8791575" cy="4724370"/>
          </a:xfrm>
          <a:prstGeom prst="rect">
            <a:avLst/>
          </a:prstGeom>
          <a:noFill/>
          <a:ln w="28575">
            <a:noFill/>
            <a:miter lim="800000"/>
            <a:headEnd/>
            <a:tailEnd/>
          </a:ln>
        </p:spPr>
        <p:txBody>
          <a:bodyPr wrap="square">
            <a:spAutoFit/>
          </a:bodyPr>
          <a:lstStyle/>
          <a:p>
            <a:pPr algn="ctr">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Zechariah 12:10</a:t>
            </a:r>
          </a:p>
          <a:p>
            <a:pPr algn="just"/>
            <a:r>
              <a:rPr lang="en-US" sz="3600" dirty="0">
                <a:effectLst>
                  <a:outerShdw blurRad="38100" dist="38100" dir="2700000" algn="tl">
                    <a:srgbClr val="000000">
                      <a:alpha val="43137"/>
                    </a:srgbClr>
                  </a:outerShdw>
                </a:effectLst>
                <a:latin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I will pour out on the house of David and on the inhabitants of Jerusalem, the Spirit of grace</a:t>
            </a:r>
            <a:r>
              <a:rPr lang="en-US" sz="3600" dirty="0">
                <a:effectLst>
                  <a:outerShdw blurRad="38100" dist="38100" dir="2700000" algn="tl">
                    <a:srgbClr val="000000">
                      <a:alpha val="43137"/>
                    </a:srgbClr>
                  </a:outerShdw>
                </a:effectLst>
                <a:latin typeface="Calibri" panose="020F0502020204030204" pitchFamily="34" charset="0"/>
              </a:rPr>
              <a:t> and of supplication, so that they will look on Me whom they have pierced; and they will mourn for Him, as one mourns for an only son, and they will weep bitterly over Him like the bitter weeping over a firstborn.”</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8120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228600"/>
            <a:ext cx="4495800" cy="1143000"/>
          </a:xfrm>
        </p:spPr>
        <p:txBody>
          <a:bodyPr/>
          <a:lstStyle/>
          <a:p>
            <a:pPr>
              <a:defRPr/>
            </a:pPr>
            <a:r>
              <a:rPr lang="en-US" sz="3600" dirty="0">
                <a:solidFill>
                  <a:srgbClr val="00FFFF"/>
                </a:solidFill>
                <a:effectLst>
                  <a:outerShdw blurRad="38100" dist="38100" dir="2700000" algn="tl">
                    <a:srgbClr val="000000">
                      <a:alpha val="43137"/>
                    </a:srgbClr>
                  </a:outerShdw>
                </a:effectLst>
              </a:rPr>
              <a:t>Kingdom Study Outline</a:t>
            </a:r>
          </a:p>
        </p:txBody>
      </p:sp>
      <p:sp>
        <p:nvSpPr>
          <p:cNvPr id="12291" name="Content Placeholder 2"/>
          <p:cNvSpPr>
            <a:spLocks noGrp="1"/>
          </p:cNvSpPr>
          <p:nvPr>
            <p:ph idx="1"/>
          </p:nvPr>
        </p:nvSpPr>
        <p:spPr>
          <a:xfrm>
            <a:off x="2395558" y="1600200"/>
            <a:ext cx="6672241" cy="4648200"/>
          </a:xfrm>
        </p:spPr>
        <p:txBody>
          <a:bodyPr/>
          <a:lstStyle/>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b="1" u="sng" dirty="0">
                <a:solidFill>
                  <a:srgbClr val="FFFFCC"/>
                </a:solidFill>
                <a:effectLst>
                  <a:outerShdw blurRad="38100" dist="38100" dir="2700000" algn="tl">
                    <a:srgbClr val="000000">
                      <a:alpha val="43137"/>
                    </a:srgbClr>
                  </a:outerShdw>
                </a:effectLst>
              </a:rPr>
              <a:t>What does the Bible Say About the Kingdom?</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The Main Problem with Kingdom Now NT interpretations</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Why do some believe that we are in the kingdom now?</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Why does it matter?</a:t>
            </a:r>
          </a:p>
        </p:txBody>
      </p:sp>
      <p:pic>
        <p:nvPicPr>
          <p:cNvPr id="6" name="Picture 2" descr="http://3.bp.blogspot.com/-QEkPt30fRNQ/US-EfJsZfRI/AAAAAAAASK4/JnP_SUUHRas/s1600/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5257800"/>
            <a:ext cx="1822451" cy="1220964"/>
          </a:xfrm>
          <a:prstGeom prst="rect">
            <a:avLst/>
          </a:prstGeom>
          <a:noFill/>
          <a:ln w="9525">
            <a:noFill/>
            <a:miter lim="800000"/>
            <a:headEnd/>
            <a:tailEnd/>
          </a:ln>
        </p:spPr>
      </p:pic>
      <p:pic>
        <p:nvPicPr>
          <p:cNvPr id="7" name="Picture 4" descr="C:\Documents and Settings\Owner\Application Data\Microsoft\Media Catalog\Downloaded Clips\cl0\SY01462_.wmf"/>
          <p:cNvPicPr>
            <a:picLocks noChangeAspect="1" noChangeArrowheads="1"/>
          </p:cNvPicPr>
          <p:nvPr/>
        </p:nvPicPr>
        <p:blipFill>
          <a:blip r:embed="rId3" cstate="print"/>
          <a:srcRect/>
          <a:stretch>
            <a:fillRect/>
          </a:stretch>
        </p:blipFill>
        <p:spPr bwMode="auto">
          <a:xfrm>
            <a:off x="152400" y="1608034"/>
            <a:ext cx="2090759" cy="2148435"/>
          </a:xfrm>
          <a:prstGeom prst="rect">
            <a:avLst/>
          </a:prstGeom>
          <a:noFill/>
          <a:ln w="9525">
            <a:noFill/>
            <a:miter lim="800000"/>
            <a:headEnd/>
            <a:tailEnd/>
          </a:ln>
        </p:spPr>
      </p:pic>
    </p:spTree>
    <p:extLst>
      <p:ext uri="{BB962C8B-B14F-4D97-AF65-F5344CB8AC3E}">
        <p14:creationId xmlns:p14="http://schemas.microsoft.com/office/powerpoint/2010/main" val="17597092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019300" y="228600"/>
            <a:ext cx="5105400" cy="1066800"/>
          </a:xfrm>
        </p:spPr>
        <p:txBody>
          <a:bodyPr/>
          <a:lstStyle/>
          <a:p>
            <a:pPr algn="ctr">
              <a:defRPr/>
            </a:pPr>
            <a:r>
              <a:rPr lang="en-US" sz="3600" dirty="0">
                <a:effectLst>
                  <a:outerShdw blurRad="38100" dist="38100" dir="2700000" algn="tl">
                    <a:srgbClr val="000000">
                      <a:alpha val="43137"/>
                    </a:srgbClr>
                  </a:outerShdw>
                </a:effectLst>
                <a:latin typeface="Calibri" panose="020F0502020204030204" pitchFamily="34" charset="0"/>
              </a:rPr>
              <a:t>John </a:t>
            </a:r>
            <a:r>
              <a:rPr lang="en-US" sz="3600" dirty="0" err="1">
                <a:effectLst>
                  <a:outerShdw blurRad="38100" dist="38100" dir="2700000" algn="tl">
                    <a:srgbClr val="000000">
                      <a:alpha val="43137"/>
                    </a:srgbClr>
                  </a:outerShdw>
                </a:effectLst>
                <a:latin typeface="Calibri" panose="020F0502020204030204" pitchFamily="34" charset="0"/>
              </a:rPr>
              <a:t>Walvoord</a:t>
            </a:r>
            <a:br>
              <a:rPr lang="en-US" sz="2000" dirty="0">
                <a:effectLst>
                  <a:outerShdw blurRad="38100" dist="38100" dir="2700000" algn="tl">
                    <a:srgbClr val="000000">
                      <a:alpha val="43137"/>
                    </a:srgbClr>
                  </a:outerShdw>
                </a:effectLst>
                <a:latin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rPr>
              <a:t>Israel in Prophecy,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rPr>
              <a:t>Page 26</a:t>
            </a:r>
          </a:p>
        </p:txBody>
      </p:sp>
      <p:sp>
        <p:nvSpPr>
          <p:cNvPr id="16387" name="Rectangle 3"/>
          <p:cNvSpPr>
            <a:spLocks noGrp="1" noChangeArrowheads="1"/>
          </p:cNvSpPr>
          <p:nvPr>
            <p:ph type="body" idx="1"/>
          </p:nvPr>
        </p:nvSpPr>
        <p:spPr>
          <a:xfrm>
            <a:off x="532124" y="1524000"/>
            <a:ext cx="8079753" cy="4876800"/>
          </a:xfrm>
        </p:spPr>
        <p:txBody>
          <a:bodyPr/>
          <a:lstStyle/>
          <a:p>
            <a:pPr marL="0" indent="0" algn="just">
              <a:buFontTx/>
              <a:buNone/>
              <a:defRPr/>
            </a:pPr>
            <a:r>
              <a:rPr lang="en-US" i="1" dirty="0">
                <a:effectLst>
                  <a:outerShdw blurRad="38100" dist="38100" dir="2700000" algn="tl">
                    <a:srgbClr val="000000">
                      <a:alpha val="43137"/>
                    </a:srgbClr>
                  </a:outerShdw>
                </a:effectLst>
                <a:latin typeface="Calibri" panose="020F0502020204030204" pitchFamily="34" charset="0"/>
              </a:rPr>
              <a:t>“</a:t>
            </a:r>
            <a:r>
              <a:rPr lang="en-US" dirty="0">
                <a:effectLst>
                  <a:outerShdw blurRad="38100" dist="38100" dir="2700000" algn="tl">
                    <a:srgbClr val="000000">
                      <a:alpha val="43137"/>
                    </a:srgbClr>
                  </a:outerShdw>
                </a:effectLst>
                <a:latin typeface="Calibri" panose="020F0502020204030204" pitchFamily="34" charset="0"/>
              </a:rPr>
              <a:t>Of the many peculiar phenomena which characterize the present generation, few events can claim equal </a:t>
            </a:r>
            <a:r>
              <a:rPr lang="en-US"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significance</a:t>
            </a:r>
            <a:r>
              <a:rPr lang="en-US" dirty="0">
                <a:effectLst>
                  <a:outerShdw blurRad="38100" dist="38100" dir="2700000" algn="tl">
                    <a:srgbClr val="000000">
                      <a:alpha val="43137"/>
                    </a:srgbClr>
                  </a:outerShdw>
                </a:effectLst>
                <a:latin typeface="Calibri" panose="020F0502020204030204" pitchFamily="34" charset="0"/>
              </a:rPr>
              <a:t> as far as </a:t>
            </a:r>
            <a:r>
              <a:rPr lang="en-US"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Biblical prophecy</a:t>
            </a:r>
            <a:r>
              <a:rPr lang="en-US" dirty="0">
                <a:effectLst>
                  <a:outerShdw blurRad="38100" dist="38100" dir="2700000" algn="tl">
                    <a:srgbClr val="000000">
                      <a:alpha val="43137"/>
                    </a:srgbClr>
                  </a:outerShdw>
                </a:effectLst>
                <a:latin typeface="Calibri" panose="020F0502020204030204" pitchFamily="34" charset="0"/>
              </a:rPr>
              <a:t> is concerned with that of the </a:t>
            </a:r>
            <a:r>
              <a:rPr lang="en-US"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return of Israel to their land</a:t>
            </a:r>
            <a:r>
              <a:rPr lang="en-US" dirty="0">
                <a:effectLst>
                  <a:outerShdw blurRad="38100" dist="38100" dir="2700000" algn="tl">
                    <a:srgbClr val="000000">
                      <a:alpha val="43137"/>
                    </a:srgbClr>
                  </a:outerShdw>
                </a:effectLst>
                <a:latin typeface="Calibri" panose="020F0502020204030204" pitchFamily="34" charset="0"/>
              </a:rPr>
              <a:t>. It constitutes a </a:t>
            </a:r>
            <a:r>
              <a:rPr lang="en-US"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preparation</a:t>
            </a:r>
            <a:r>
              <a:rPr lang="en-US" dirty="0">
                <a:effectLst>
                  <a:outerShdw blurRad="38100" dist="38100" dir="2700000" algn="tl">
                    <a:srgbClr val="000000">
                      <a:alpha val="43137"/>
                    </a:srgbClr>
                  </a:outerShdw>
                </a:effectLst>
                <a:latin typeface="Calibri" panose="020F0502020204030204" pitchFamily="34" charset="0"/>
              </a:rPr>
              <a:t> for the end of the age, the </a:t>
            </a:r>
            <a:r>
              <a:rPr lang="en-US"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setting</a:t>
            </a:r>
            <a:r>
              <a:rPr lang="en-US" dirty="0">
                <a:effectLst>
                  <a:outerShdw blurRad="38100" dist="38100" dir="2700000" algn="tl">
                    <a:srgbClr val="000000">
                      <a:alpha val="43137"/>
                    </a:srgbClr>
                  </a:outerShdw>
                </a:effectLst>
                <a:latin typeface="Calibri" panose="020F0502020204030204" pitchFamily="34" charset="0"/>
              </a:rPr>
              <a:t> for the coming of the Lord for His church, and </a:t>
            </a:r>
            <a:r>
              <a:rPr lang="en-US"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fulfillment of Israel’s prophetic destiny</a:t>
            </a:r>
            <a:r>
              <a:rPr lang="en-US" dirty="0">
                <a:effectLst>
                  <a:outerShdw blurRad="38100" dist="38100" dir="2700000" algn="tl">
                    <a:srgbClr val="000000">
                      <a:alpha val="43137"/>
                    </a:srgbClr>
                  </a:outerShdw>
                </a:effectLst>
                <a:latin typeface="Calibri" panose="020F0502020204030204" pitchFamily="34" charset="0"/>
              </a:rPr>
              <a:t>.</a:t>
            </a:r>
            <a:r>
              <a:rPr lang="en-US" i="1" dirty="0">
                <a:effectLst>
                  <a:outerShdw blurRad="38100" dist="38100" dir="2700000" algn="tl">
                    <a:srgbClr val="000000">
                      <a:alpha val="43137"/>
                    </a:srgbClr>
                  </a:outerShdw>
                </a:effectLst>
                <a:latin typeface="Calibri" panose="020F0502020204030204" pitchFamily="34" charset="0"/>
              </a:rPr>
              <a:t>”</a:t>
            </a:r>
          </a:p>
        </p:txBody>
      </p:sp>
      <p:pic>
        <p:nvPicPr>
          <p:cNvPr id="105474" name="Picture 2" descr="Image result for John f. walvoor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7294" y="121920"/>
            <a:ext cx="919506" cy="1097280"/>
          </a:xfrm>
          <a:prstGeom prst="rect">
            <a:avLst/>
          </a:prstGeom>
          <a:noFill/>
        </p:spPr>
      </p:pic>
    </p:spTree>
    <p:extLst>
      <p:ext uri="{BB962C8B-B14F-4D97-AF65-F5344CB8AC3E}">
        <p14:creationId xmlns:p14="http://schemas.microsoft.com/office/powerpoint/2010/main" val="535921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1" descr="Israel Maps(1) 1.jpg">
            <a:extLst>
              <a:ext uri="{FF2B5EF4-FFF2-40B4-BE49-F238E27FC236}">
                <a16:creationId xmlns:a16="http://schemas.microsoft.com/office/drawing/2014/main" id="{23DCE3FD-41E1-4203-85B3-A1A2EF553A1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4201" y="186267"/>
            <a:ext cx="3429000" cy="627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Image result for judea and samaria">
            <a:extLst>
              <a:ext uri="{FF2B5EF4-FFF2-40B4-BE49-F238E27FC236}">
                <a16:creationId xmlns:a16="http://schemas.microsoft.com/office/drawing/2014/main" id="{E8107631-0AE4-422C-9EFC-A08AC45001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05400" y="186267"/>
            <a:ext cx="3495404" cy="6273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9357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533400" y="228600"/>
            <a:ext cx="7924800" cy="838200"/>
          </a:xfrm>
        </p:spPr>
        <p:txBody>
          <a:bodyPr/>
          <a:lstStyle/>
          <a:p>
            <a:pPr algn="ctr" eaLnBrk="1" hangingPunct="1"/>
            <a:r>
              <a:rPr lang="en-US" altLang="en-US" sz="4000" dirty="0">
                <a:effectLst>
                  <a:outerShdw blurRad="38100" dist="38100" dir="2700000" algn="tl">
                    <a:srgbClr val="000000">
                      <a:alpha val="43137"/>
                    </a:srgbClr>
                  </a:outerShdw>
                </a:effectLst>
              </a:rPr>
              <a:t>Israel’s Discipline &amp; Restoration</a:t>
            </a:r>
          </a:p>
        </p:txBody>
      </p:sp>
      <p:sp>
        <p:nvSpPr>
          <p:cNvPr id="16387" name="Rectangle 3"/>
          <p:cNvSpPr>
            <a:spLocks noGrp="1" noChangeArrowheads="1"/>
          </p:cNvSpPr>
          <p:nvPr>
            <p:ph type="body" sz="half" idx="2"/>
          </p:nvPr>
        </p:nvSpPr>
        <p:spPr>
          <a:xfrm>
            <a:off x="381000" y="1600200"/>
            <a:ext cx="8610600" cy="3962400"/>
          </a:xfrm>
        </p:spPr>
        <p:txBody>
          <a:bodyPr/>
          <a:lstStyle/>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Israel in the Diaspora</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Israel’s regathering in unbelief</a:t>
            </a:r>
          </a:p>
          <a:p>
            <a:pPr marL="463550" indent="-463550" eaLnBrk="1" hangingPunct="1">
              <a:spcBef>
                <a:spcPts val="0"/>
              </a:spcBef>
              <a:spcAft>
                <a:spcPts val="3600"/>
              </a:spcAft>
              <a:buSzPct val="100000"/>
              <a:buFont typeface="+mj-lt"/>
              <a:buAutoNum type="arabicPeriod"/>
              <a:defRPr/>
            </a:pPr>
            <a:r>
              <a:rPr lang="en-US" sz="3600" b="1" u="sng" dirty="0">
                <a:solidFill>
                  <a:srgbClr val="FFFFCC"/>
                </a:solidFill>
                <a:effectLst>
                  <a:outerShdw blurRad="38100" dist="38100" dir="2700000" algn="tl">
                    <a:srgbClr val="000000">
                      <a:alpha val="43137"/>
                    </a:srgbClr>
                  </a:outerShdw>
                </a:effectLst>
              </a:rPr>
              <a:t>Israel’s conversion through distress</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Israel’s final restoration</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6934200" y="1066800"/>
            <a:ext cx="1828800" cy="2476454"/>
          </a:xfrm>
        </p:spPr>
      </p:pic>
    </p:spTree>
    <p:extLst>
      <p:ext uri="{BB962C8B-B14F-4D97-AF65-F5344CB8AC3E}">
        <p14:creationId xmlns:p14="http://schemas.microsoft.com/office/powerpoint/2010/main" val="8576406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AA7F69-0585-4F90-82D6-6246B5F396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24579" name="Rectangle 3">
            <a:extLst>
              <a:ext uri="{FF2B5EF4-FFF2-40B4-BE49-F238E27FC236}">
                <a16:creationId xmlns:a16="http://schemas.microsoft.com/office/drawing/2014/main" id="{7A7C3674-23D1-43DD-AB41-99008C2744CC}"/>
              </a:ext>
            </a:extLst>
          </p:cNvPr>
          <p:cNvSpPr>
            <a:spLocks noGrp="1"/>
          </p:cNvSpPr>
          <p:nvPr>
            <p:ph type="body" idx="4294967295"/>
          </p:nvPr>
        </p:nvSpPr>
        <p:spPr>
          <a:xfrm>
            <a:off x="60173" y="76200"/>
            <a:ext cx="9083827" cy="3276600"/>
          </a:xfrm>
        </p:spPr>
        <p:txBody>
          <a:bodyPr/>
          <a:lstStyle/>
          <a:p>
            <a:pPr marL="0" indent="0" algn="ctr">
              <a:buNone/>
              <a:defRPr/>
            </a:pPr>
            <a:r>
              <a:rPr lang="en-US" altLang="en-US" sz="4000" kern="1200" dirty="0">
                <a:solidFill>
                  <a:srgbClr val="00FFFF"/>
                </a:solidFill>
                <a:effectLst>
                  <a:outerShdw blurRad="38100" dist="38100" dir="2700000" algn="tl">
                    <a:srgbClr val="000000">
                      <a:alpha val="43137"/>
                    </a:srgbClr>
                  </a:outerShdw>
                </a:effectLst>
                <a:ea typeface="+mj-ea"/>
                <a:cs typeface="+mj-cs"/>
              </a:rPr>
              <a:t>Deuteronomy 4:30</a:t>
            </a:r>
          </a:p>
          <a:p>
            <a:pPr marL="0" indent="0" algn="just">
              <a:buNone/>
              <a:defRPr/>
            </a:pPr>
            <a:r>
              <a:rPr lang="en-US" sz="3600" dirty="0">
                <a:effectLst>
                  <a:outerShdw blurRad="38100" dist="38100" dir="2700000" algn="tl">
                    <a:srgbClr val="000000">
                      <a:alpha val="43137"/>
                    </a:srgbClr>
                  </a:outerShdw>
                </a:effectLst>
                <a:latin typeface="Arial" pitchFamily="34" charset="0"/>
                <a:cs typeface="Arial" pitchFamily="34" charset="0"/>
              </a:rPr>
              <a:t>“</a:t>
            </a:r>
            <a:r>
              <a:rPr lang="en-US" sz="3600" baseline="30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When you are in </a:t>
            </a:r>
            <a:r>
              <a:rPr lang="en-US" sz="3600" b="1" u="sng" dirty="0">
                <a:solidFill>
                  <a:srgbClr val="FFFFCC"/>
                </a:solidFill>
                <a:effectLst>
                  <a:outerShdw blurRad="38100" dist="38100" dir="2700000" algn="tl">
                    <a:srgbClr val="000000">
                      <a:alpha val="43137"/>
                    </a:srgbClr>
                  </a:outerShdw>
                </a:effectLst>
              </a:rPr>
              <a:t>distress</a:t>
            </a:r>
            <a:r>
              <a:rPr lang="en-US" sz="3600" dirty="0">
                <a:effectLst>
                  <a:outerShdw blurRad="38100" dist="38100" dir="2700000" algn="tl">
                    <a:srgbClr val="000000">
                      <a:alpha val="43137"/>
                    </a:srgbClr>
                  </a:outerShdw>
                </a:effectLst>
              </a:rPr>
              <a:t> and all these things have come upon you, in the </a:t>
            </a:r>
            <a:r>
              <a:rPr lang="en-US" sz="3600" b="1" u="sng" dirty="0">
                <a:solidFill>
                  <a:srgbClr val="FFFFCC"/>
                </a:solidFill>
                <a:effectLst>
                  <a:outerShdw blurRad="38100" dist="38100" dir="2700000" algn="tl">
                    <a:srgbClr val="000000">
                      <a:alpha val="43137"/>
                    </a:srgbClr>
                  </a:outerShdw>
                </a:effectLst>
              </a:rPr>
              <a:t>latter days</a:t>
            </a:r>
            <a:r>
              <a:rPr lang="en-US" sz="3600" dirty="0">
                <a:effectLst>
                  <a:outerShdw blurRad="38100" dist="38100" dir="2700000" algn="tl">
                    <a:srgbClr val="000000">
                      <a:alpha val="43137"/>
                    </a:srgbClr>
                  </a:outerShdw>
                </a:effectLst>
              </a:rPr>
              <a:t> you will </a:t>
            </a:r>
            <a:r>
              <a:rPr lang="en-US" sz="3600" b="1" u="sng" dirty="0">
                <a:solidFill>
                  <a:srgbClr val="FFFFCC"/>
                </a:solidFill>
                <a:effectLst>
                  <a:outerShdw blurRad="38100" dist="38100" dir="2700000" algn="tl">
                    <a:srgbClr val="000000">
                      <a:alpha val="43137"/>
                    </a:srgbClr>
                  </a:outerShdw>
                </a:effectLst>
              </a:rPr>
              <a:t>return to the Lord</a:t>
            </a:r>
            <a:r>
              <a:rPr lang="en-US" sz="3600" dirty="0">
                <a:effectLst>
                  <a:outerShdw blurRad="38100" dist="38100" dir="2700000" algn="tl">
                    <a:srgbClr val="000000">
                      <a:alpha val="43137"/>
                    </a:srgbClr>
                  </a:outerShdw>
                </a:effectLst>
              </a:rPr>
              <a:t> your God and listen to His voice</a:t>
            </a:r>
            <a:r>
              <a:rPr lang="en-US" sz="3600" dirty="0">
                <a:effectLst>
                  <a:outerShdw blurRad="38100" dist="38100" dir="2700000" algn="tl">
                    <a:srgbClr val="000000">
                      <a:alpha val="43137"/>
                    </a:srgbClr>
                  </a:outerShdw>
                </a:effectLst>
                <a:latin typeface="Arial" pitchFamily="34" charset="0"/>
                <a:cs typeface="Arial" pitchFamily="34" charset="0"/>
              </a:rPr>
              <a:t>.”</a:t>
            </a:r>
          </a:p>
        </p:txBody>
      </p:sp>
      <p:pic>
        <p:nvPicPr>
          <p:cNvPr id="73732" name="Picture 2" descr="https://graftedinelena.files.wordpress.com/2013/09/moses.jpg">
            <a:extLst>
              <a:ext uri="{FF2B5EF4-FFF2-40B4-BE49-F238E27FC236}">
                <a16:creationId xmlns:a16="http://schemas.microsoft.com/office/drawing/2014/main" id="{EFE4FCF9-27C3-49F6-87FC-6889700A65E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51638" y="2971800"/>
            <a:ext cx="26407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1326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7A082B-E86A-4256-85B2-83AC875A10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134147" name="Rectangle 1"/>
          <p:cNvSpPr>
            <a:spLocks noChangeArrowheads="1"/>
          </p:cNvSpPr>
          <p:nvPr/>
        </p:nvSpPr>
        <p:spPr bwMode="auto">
          <a:xfrm>
            <a:off x="30086" y="76200"/>
            <a:ext cx="9037713" cy="4724370"/>
          </a:xfrm>
          <a:prstGeom prst="rect">
            <a:avLst/>
          </a:prstGeom>
          <a:noFill/>
          <a:ln w="28575">
            <a:noFill/>
            <a:miter lim="800000"/>
            <a:headEnd/>
            <a:tailEnd/>
          </a:ln>
        </p:spPr>
        <p:txBody>
          <a:bodyPr wrap="square">
            <a:spAutoFit/>
          </a:bodyPr>
          <a:lstStyle/>
          <a:p>
            <a:pPr algn="ctr">
              <a:spcAft>
                <a:spcPts val="600"/>
              </a:spcAft>
            </a:pPr>
            <a:r>
              <a:rPr lang="en-US" sz="2600" baseline="30000" dirty="0">
                <a:effectLst>
                  <a:outerShdw blurRad="38100" dist="38100" dir="2700000" algn="tl">
                    <a:srgbClr val="000000">
                      <a:alpha val="43137"/>
                    </a:srgbClr>
                  </a:outerShdw>
                </a:effectLst>
                <a:latin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Joel 3:1-2</a:t>
            </a:r>
          </a:p>
          <a:p>
            <a:pPr algn="just"/>
            <a:r>
              <a:rPr lang="en-US" sz="3200" dirty="0">
                <a:effectLst>
                  <a:outerShdw blurRad="38100" dist="38100" dir="2700000" algn="tl">
                    <a:srgbClr val="000000">
                      <a:alpha val="43137"/>
                    </a:srgbClr>
                  </a:outerShdw>
                </a:effectLst>
                <a:latin typeface="Calibri" panose="020F0502020204030204" pitchFamily="34" charset="0"/>
              </a:rPr>
              <a:t>“For behold, in those days and at that time,</a:t>
            </a:r>
            <a:br>
              <a:rPr lang="en-US" sz="3200" dirty="0">
                <a:effectLst>
                  <a:outerShdw blurRad="38100" dist="38100" dir="2700000" algn="tl">
                    <a:srgbClr val="000000">
                      <a:alpha val="43137"/>
                    </a:srgbClr>
                  </a:outerShdw>
                </a:effectLst>
                <a:latin typeface="Calibri" panose="020F0502020204030204" pitchFamily="34" charset="0"/>
              </a:rPr>
            </a:br>
            <a:r>
              <a:rPr lang="en-US" sz="3200" dirty="0">
                <a:effectLst>
                  <a:outerShdw blurRad="38100" dist="38100" dir="2700000" algn="tl">
                    <a:srgbClr val="000000">
                      <a:alpha val="43137"/>
                    </a:srgbClr>
                  </a:outerShdw>
                </a:effectLst>
                <a:latin typeface="Calibri" panose="020F0502020204030204" pitchFamily="34" charset="0"/>
              </a:rPr>
              <a:t>When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 restore the fortunes of Judah and Jerusalem</a:t>
            </a:r>
            <a:r>
              <a:rPr lang="en-US" sz="3200" dirty="0">
                <a:effectLst>
                  <a:outerShdw blurRad="38100" dist="38100" dir="2700000" algn="tl">
                    <a:srgbClr val="000000">
                      <a:alpha val="43137"/>
                    </a:srgbClr>
                  </a:outerShdw>
                </a:effectLst>
                <a:latin typeface="Calibri" panose="020F0502020204030204" pitchFamily="34" charset="0"/>
              </a:rPr>
              <a:t>, I will gather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all the nations</a:t>
            </a:r>
            <a:r>
              <a:rPr lang="en-US" sz="3200" dirty="0">
                <a:effectLst>
                  <a:outerShdw blurRad="38100" dist="38100" dir="2700000" algn="tl">
                    <a:srgbClr val="000000">
                      <a:alpha val="43137"/>
                    </a:srgbClr>
                  </a:outerShdw>
                </a:effectLst>
                <a:latin typeface="Calibri" panose="020F0502020204030204" pitchFamily="34" charset="0"/>
              </a:rPr>
              <a:t> And bring them down to the valley of Jehoshaphat. Then I will enter into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judgment</a:t>
            </a:r>
            <a:r>
              <a:rPr lang="en-US" sz="3200" dirty="0">
                <a:effectLst>
                  <a:outerShdw blurRad="38100" dist="38100" dir="2700000" algn="tl">
                    <a:srgbClr val="000000">
                      <a:alpha val="43137"/>
                    </a:srgbClr>
                  </a:outerShdw>
                </a:effectLst>
                <a:latin typeface="Calibri" panose="020F0502020204030204" pitchFamily="34" charset="0"/>
              </a:rPr>
              <a:t> with them there On behalf of My people and My inheritance, Israel, Whom they have scattered among the nations;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they have divided up My land</a:t>
            </a:r>
            <a:r>
              <a:rPr lang="en-US" sz="32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2131729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77231A-D3E5-4C93-8FCF-F5F890BF66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30086" y="76200"/>
            <a:ext cx="8961514" cy="2590800"/>
          </a:xfrm>
        </p:spPr>
        <p:txBody>
          <a:bodyPr/>
          <a:lstStyle/>
          <a:p>
            <a:pPr marL="0" indent="0" algn="ctr">
              <a:buNone/>
              <a:defRPr/>
            </a:pPr>
            <a:r>
              <a:rPr lang="en-US" altLang="en-US" sz="4000" kern="1200" dirty="0">
                <a:solidFill>
                  <a:srgbClr val="00FFFF"/>
                </a:solidFill>
                <a:effectLst>
                  <a:outerShdw blurRad="38100" dist="38100" dir="2700000" algn="tl">
                    <a:srgbClr val="000000">
                      <a:alpha val="43137"/>
                    </a:srgbClr>
                  </a:outerShdw>
                </a:effectLst>
              </a:rPr>
              <a:t>Jeremiah 30:7</a:t>
            </a:r>
            <a:endParaRPr lang="en-US" sz="4000" dirty="0">
              <a:effectLst>
                <a:outerShdw blurRad="38100" dist="38100" dir="2700000" algn="tl">
                  <a:srgbClr val="000000">
                    <a:alpha val="43137"/>
                  </a:srgbClr>
                </a:outerShdw>
              </a:effectLst>
              <a:latin typeface="Arial" pitchFamily="34" charset="0"/>
              <a:cs typeface="Arial" pitchFamily="34" charset="0"/>
            </a:endParaRPr>
          </a:p>
          <a:p>
            <a:pPr marL="0" indent="0" algn="just">
              <a:buFont typeface="Wingdings" panose="05000000000000000000" pitchFamily="2" charset="2"/>
              <a:buNone/>
              <a:defRPr/>
            </a:pPr>
            <a:r>
              <a:rPr lang="en-US" sz="3600" dirty="0">
                <a:effectLst>
                  <a:outerShdw blurRad="38100" dist="38100" dir="2700000" algn="tl">
                    <a:srgbClr val="000000">
                      <a:alpha val="43137"/>
                    </a:srgbClr>
                  </a:outerShdw>
                </a:effectLst>
                <a:latin typeface="Arial" pitchFamily="34" charset="0"/>
                <a:cs typeface="Arial" pitchFamily="34" charset="0"/>
              </a:rPr>
              <a:t>“</a:t>
            </a:r>
            <a:r>
              <a:rPr lang="en-US" sz="3600" baseline="30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Alas! for that day is great, There is none like it; And it is the time of Jacob’s distress, But he will be saved from it</a:t>
            </a:r>
            <a:r>
              <a:rPr lang="en-US" sz="3600" dirty="0">
                <a:effectLst>
                  <a:outerShdw blurRad="38100" dist="38100" dir="2700000" algn="tl">
                    <a:srgbClr val="000000">
                      <a:alpha val="43137"/>
                    </a:srgbClr>
                  </a:outerShdw>
                </a:effectLst>
                <a:latin typeface="Arial" pitchFamily="34" charset="0"/>
                <a:cs typeface="Arial" pitchFamily="34" charset="0"/>
              </a:rPr>
              <a:t>.”</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81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98522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77231A-D3E5-4C93-8FCF-F5F890BF66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30086" y="76200"/>
            <a:ext cx="8961514" cy="2590800"/>
          </a:xfrm>
        </p:spPr>
        <p:txBody>
          <a:bodyPr/>
          <a:lstStyle/>
          <a:p>
            <a:pPr marL="0" indent="0" algn="ctr">
              <a:buNone/>
              <a:defRPr/>
            </a:pPr>
            <a:r>
              <a:rPr lang="en-US" altLang="en-US" sz="4000" kern="1200" dirty="0">
                <a:solidFill>
                  <a:srgbClr val="00FFFF"/>
                </a:solidFill>
                <a:effectLst>
                  <a:outerShdw blurRad="38100" dist="38100" dir="2700000" algn="tl">
                    <a:srgbClr val="000000">
                      <a:alpha val="43137"/>
                    </a:srgbClr>
                  </a:outerShdw>
                </a:effectLst>
              </a:rPr>
              <a:t>Jeremiah 30:7</a:t>
            </a:r>
            <a:endParaRPr lang="en-US" sz="4000" dirty="0">
              <a:effectLst>
                <a:outerShdw blurRad="38100" dist="38100" dir="2700000" algn="tl">
                  <a:srgbClr val="000000">
                    <a:alpha val="43137"/>
                  </a:srgbClr>
                </a:outerShdw>
              </a:effectLst>
              <a:latin typeface="Arial" pitchFamily="34" charset="0"/>
              <a:cs typeface="Arial" pitchFamily="34" charset="0"/>
            </a:endParaRPr>
          </a:p>
          <a:p>
            <a:pPr marL="0" indent="0" algn="just">
              <a:buFont typeface="Wingdings" panose="05000000000000000000" pitchFamily="2" charset="2"/>
              <a:buNone/>
              <a:defRPr/>
            </a:pPr>
            <a:r>
              <a:rPr lang="en-US" sz="3600" dirty="0">
                <a:effectLst>
                  <a:outerShdw blurRad="38100" dist="38100" dir="2700000" algn="tl">
                    <a:srgbClr val="000000">
                      <a:alpha val="43137"/>
                    </a:srgbClr>
                  </a:outerShdw>
                </a:effectLst>
                <a:latin typeface="Arial" pitchFamily="34" charset="0"/>
                <a:cs typeface="Arial" pitchFamily="34" charset="0"/>
              </a:rPr>
              <a:t>“</a:t>
            </a:r>
            <a:r>
              <a:rPr lang="en-US" sz="3600" baseline="30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Alas! for that day is great, There is none like it; And it is the time of </a:t>
            </a:r>
            <a:r>
              <a:rPr lang="en-US" sz="3600" b="1" u="sng" dirty="0">
                <a:solidFill>
                  <a:srgbClr val="FFFFCC"/>
                </a:solidFill>
                <a:effectLst>
                  <a:outerShdw blurRad="38100" dist="38100" dir="2700000" algn="tl">
                    <a:srgbClr val="000000">
                      <a:alpha val="43137"/>
                    </a:srgbClr>
                  </a:outerShdw>
                </a:effectLst>
              </a:rPr>
              <a:t>Jacob’s</a:t>
            </a:r>
            <a:r>
              <a:rPr lang="en-US" sz="3600" dirty="0">
                <a:effectLst>
                  <a:outerShdw blurRad="38100" dist="38100" dir="2700000" algn="tl">
                    <a:srgbClr val="000000">
                      <a:alpha val="43137"/>
                    </a:srgbClr>
                  </a:outerShdw>
                </a:effectLst>
              </a:rPr>
              <a:t> distress, But he will be saved from it</a:t>
            </a:r>
            <a:r>
              <a:rPr lang="en-US" sz="3600" dirty="0">
                <a:effectLst>
                  <a:outerShdw blurRad="38100" dist="38100" dir="2700000" algn="tl">
                    <a:srgbClr val="000000">
                      <a:alpha val="43137"/>
                    </a:srgbClr>
                  </a:outerShdw>
                </a:effectLst>
                <a:latin typeface="Arial" pitchFamily="34" charset="0"/>
                <a:cs typeface="Arial" pitchFamily="34" charset="0"/>
              </a:rPr>
              <a:t>.”</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81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62984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77231A-D3E5-4C93-8FCF-F5F890BF66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30086" y="76200"/>
            <a:ext cx="8961514" cy="2590800"/>
          </a:xfrm>
        </p:spPr>
        <p:txBody>
          <a:bodyPr/>
          <a:lstStyle/>
          <a:p>
            <a:pPr marL="0" indent="0" algn="ctr">
              <a:buNone/>
              <a:defRPr/>
            </a:pPr>
            <a:r>
              <a:rPr lang="en-US" altLang="en-US" sz="4000" kern="1200" dirty="0">
                <a:solidFill>
                  <a:srgbClr val="00FFFF"/>
                </a:solidFill>
                <a:effectLst>
                  <a:outerShdw blurRad="38100" dist="38100" dir="2700000" algn="tl">
                    <a:srgbClr val="000000">
                      <a:alpha val="43137"/>
                    </a:srgbClr>
                  </a:outerShdw>
                </a:effectLst>
              </a:rPr>
              <a:t>Jeremiah 30:7</a:t>
            </a:r>
            <a:endParaRPr lang="en-US" sz="4000" dirty="0">
              <a:effectLst>
                <a:outerShdw blurRad="38100" dist="38100" dir="2700000" algn="tl">
                  <a:srgbClr val="000000">
                    <a:alpha val="43137"/>
                  </a:srgbClr>
                </a:outerShdw>
              </a:effectLst>
              <a:latin typeface="Arial" pitchFamily="34" charset="0"/>
              <a:cs typeface="Arial" pitchFamily="34" charset="0"/>
            </a:endParaRPr>
          </a:p>
          <a:p>
            <a:pPr marL="0" indent="0" algn="just">
              <a:buFont typeface="Wingdings" panose="05000000000000000000" pitchFamily="2" charset="2"/>
              <a:buNone/>
              <a:defRPr/>
            </a:pPr>
            <a:r>
              <a:rPr lang="en-US" sz="3600" dirty="0">
                <a:effectLst>
                  <a:outerShdw blurRad="38100" dist="38100" dir="2700000" algn="tl">
                    <a:srgbClr val="000000">
                      <a:alpha val="43137"/>
                    </a:srgbClr>
                  </a:outerShdw>
                </a:effectLst>
                <a:latin typeface="Arial" pitchFamily="34" charset="0"/>
                <a:cs typeface="Arial" pitchFamily="34" charset="0"/>
              </a:rPr>
              <a:t>“</a:t>
            </a:r>
            <a:r>
              <a:rPr lang="en-US" sz="3600" baseline="30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Alas! </a:t>
            </a:r>
            <a:r>
              <a:rPr lang="en-US" sz="3600" b="1" u="sng" dirty="0">
                <a:solidFill>
                  <a:srgbClr val="FFFFCC"/>
                </a:solidFill>
                <a:effectLst>
                  <a:outerShdw blurRad="38100" dist="38100" dir="2700000" algn="tl">
                    <a:srgbClr val="000000">
                      <a:alpha val="43137"/>
                    </a:srgbClr>
                  </a:outerShdw>
                </a:effectLst>
              </a:rPr>
              <a:t>for that day is great</a:t>
            </a:r>
            <a:r>
              <a:rPr lang="en-US" sz="3600" dirty="0">
                <a:effectLst>
                  <a:outerShdw blurRad="38100" dist="38100" dir="2700000" algn="tl">
                    <a:srgbClr val="000000">
                      <a:alpha val="43137"/>
                    </a:srgbClr>
                  </a:outerShdw>
                </a:effectLst>
              </a:rPr>
              <a:t>, </a:t>
            </a:r>
            <a:r>
              <a:rPr lang="en-US" sz="3600" b="1" u="sng" dirty="0">
                <a:solidFill>
                  <a:srgbClr val="FFFFCC"/>
                </a:solidFill>
                <a:effectLst>
                  <a:outerShdw blurRad="38100" dist="38100" dir="2700000" algn="tl">
                    <a:srgbClr val="000000">
                      <a:alpha val="43137"/>
                    </a:srgbClr>
                  </a:outerShdw>
                </a:effectLst>
              </a:rPr>
              <a:t>There is none like it</a:t>
            </a:r>
            <a:r>
              <a:rPr lang="en-US" sz="3600" dirty="0">
                <a:effectLst>
                  <a:outerShdw blurRad="38100" dist="38100" dir="2700000" algn="tl">
                    <a:srgbClr val="000000">
                      <a:alpha val="43137"/>
                    </a:srgbClr>
                  </a:outerShdw>
                </a:effectLst>
              </a:rPr>
              <a:t>; And it is the time of Jacob’s </a:t>
            </a:r>
            <a:r>
              <a:rPr lang="en-US" sz="3600" b="1" u="sng" dirty="0">
                <a:solidFill>
                  <a:srgbClr val="FFFFCC"/>
                </a:solidFill>
                <a:effectLst>
                  <a:outerShdw blurRad="38100" dist="38100" dir="2700000" algn="tl">
                    <a:srgbClr val="000000">
                      <a:alpha val="43137"/>
                    </a:srgbClr>
                  </a:outerShdw>
                </a:effectLst>
              </a:rPr>
              <a:t>distress</a:t>
            </a:r>
            <a:r>
              <a:rPr lang="en-US" sz="3600" dirty="0">
                <a:effectLst>
                  <a:outerShdw blurRad="38100" dist="38100" dir="2700000" algn="tl">
                    <a:srgbClr val="000000">
                      <a:alpha val="43137"/>
                    </a:srgbClr>
                  </a:outerShdw>
                </a:effectLst>
              </a:rPr>
              <a:t>, But he will be saved from it</a:t>
            </a:r>
            <a:r>
              <a:rPr lang="en-US" sz="3600" dirty="0">
                <a:effectLst>
                  <a:outerShdw blurRad="38100" dist="38100" dir="2700000" algn="tl">
                    <a:srgbClr val="000000">
                      <a:alpha val="43137"/>
                    </a:srgbClr>
                  </a:outerShdw>
                </a:effectLst>
                <a:latin typeface="Arial" pitchFamily="34" charset="0"/>
                <a:cs typeface="Arial" pitchFamily="34" charset="0"/>
              </a:rPr>
              <a:t>.”</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81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6179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77231A-D3E5-4C93-8FCF-F5F890BF66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30086" y="76200"/>
            <a:ext cx="8961514" cy="2590800"/>
          </a:xfrm>
        </p:spPr>
        <p:txBody>
          <a:bodyPr/>
          <a:lstStyle/>
          <a:p>
            <a:pPr marL="0" indent="0" algn="ctr">
              <a:buNone/>
              <a:defRPr/>
            </a:pPr>
            <a:r>
              <a:rPr lang="en-US" altLang="en-US" sz="4000" kern="1200" dirty="0">
                <a:solidFill>
                  <a:srgbClr val="00FFFF"/>
                </a:solidFill>
                <a:effectLst>
                  <a:outerShdw blurRad="38100" dist="38100" dir="2700000" algn="tl">
                    <a:srgbClr val="000000">
                      <a:alpha val="43137"/>
                    </a:srgbClr>
                  </a:outerShdw>
                </a:effectLst>
              </a:rPr>
              <a:t>Jeremiah 30:7</a:t>
            </a:r>
            <a:endParaRPr lang="en-US" sz="4000" dirty="0">
              <a:effectLst>
                <a:outerShdw blurRad="38100" dist="38100" dir="2700000" algn="tl">
                  <a:srgbClr val="000000">
                    <a:alpha val="43137"/>
                  </a:srgbClr>
                </a:outerShdw>
              </a:effectLst>
              <a:latin typeface="Arial" pitchFamily="34" charset="0"/>
              <a:cs typeface="Arial" pitchFamily="34" charset="0"/>
            </a:endParaRPr>
          </a:p>
          <a:p>
            <a:pPr marL="0" indent="0" algn="just">
              <a:buFont typeface="Wingdings" panose="05000000000000000000" pitchFamily="2" charset="2"/>
              <a:buNone/>
              <a:defRPr/>
            </a:pPr>
            <a:r>
              <a:rPr lang="en-US" sz="3600" dirty="0">
                <a:effectLst>
                  <a:outerShdw blurRad="38100" dist="38100" dir="2700000" algn="tl">
                    <a:srgbClr val="000000">
                      <a:alpha val="43137"/>
                    </a:srgbClr>
                  </a:outerShdw>
                </a:effectLst>
                <a:latin typeface="Arial" pitchFamily="34" charset="0"/>
                <a:cs typeface="Arial" pitchFamily="34" charset="0"/>
              </a:rPr>
              <a:t>“</a:t>
            </a:r>
            <a:r>
              <a:rPr lang="en-US" sz="3600" baseline="30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Alas! for that day is great, There is none like it; And it is the time of Jacob’s distress, But he will be </a:t>
            </a:r>
            <a:r>
              <a:rPr lang="en-US" sz="3600" b="1" u="sng" dirty="0">
                <a:solidFill>
                  <a:srgbClr val="FFFFCC"/>
                </a:solidFill>
                <a:effectLst>
                  <a:outerShdw blurRad="38100" dist="38100" dir="2700000" algn="tl">
                    <a:srgbClr val="000000">
                      <a:alpha val="43137"/>
                    </a:srgbClr>
                  </a:outerShdw>
                </a:effectLst>
              </a:rPr>
              <a:t>saved</a:t>
            </a:r>
            <a:r>
              <a:rPr lang="en-US" sz="3600" dirty="0">
                <a:effectLst>
                  <a:outerShdw blurRad="38100" dist="38100" dir="2700000" algn="tl">
                    <a:srgbClr val="000000">
                      <a:alpha val="43137"/>
                    </a:srgbClr>
                  </a:outerShdw>
                </a:effectLst>
              </a:rPr>
              <a:t> from it</a:t>
            </a:r>
            <a:r>
              <a:rPr lang="en-US" sz="3600" dirty="0">
                <a:effectLst>
                  <a:outerShdw blurRad="38100" dist="38100" dir="2700000" algn="tl">
                    <a:srgbClr val="000000">
                      <a:alpha val="43137"/>
                    </a:srgbClr>
                  </a:outerShdw>
                </a:effectLst>
                <a:latin typeface="Arial" pitchFamily="34" charset="0"/>
                <a:cs typeface="Arial" pitchFamily="34" charset="0"/>
              </a:rPr>
              <a:t>.”</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81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2304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302C73-7284-4714-8E1E-11C9BE0166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134147" name="Rectangle 1"/>
          <p:cNvSpPr>
            <a:spLocks noChangeArrowheads="1"/>
          </p:cNvSpPr>
          <p:nvPr/>
        </p:nvSpPr>
        <p:spPr bwMode="auto">
          <a:xfrm>
            <a:off x="30086" y="76200"/>
            <a:ext cx="9037713" cy="3554819"/>
          </a:xfrm>
          <a:prstGeom prst="rect">
            <a:avLst/>
          </a:prstGeom>
          <a:noFill/>
          <a:ln w="28575">
            <a:noFill/>
            <a:miter lim="800000"/>
            <a:headEnd/>
            <a:tailEnd/>
          </a:ln>
        </p:spPr>
        <p:txBody>
          <a:bodyPr wrap="square">
            <a:spAutoFit/>
          </a:bodyPr>
          <a:lstStyle/>
          <a:p>
            <a:pPr algn="ctr">
              <a:spcAft>
                <a:spcPts val="600"/>
              </a:spcAft>
            </a:pPr>
            <a:r>
              <a:rPr lang="en-US" sz="2600" baseline="30000" dirty="0">
                <a:effectLst>
                  <a:outerShdw blurRad="38100" dist="38100" dir="2700000" algn="tl">
                    <a:srgbClr val="000000">
                      <a:alpha val="43137"/>
                    </a:srgbClr>
                  </a:outerShdw>
                </a:effectLst>
                <a:latin typeface="Calibri" panose="020F0502020204030204" pitchFamily="34" charset="0"/>
              </a:rPr>
              <a:t> </a:t>
            </a:r>
            <a:r>
              <a:rPr lang="en-US" sz="36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mn-cs"/>
              </a:rPr>
              <a:t>Jeremiah 30:3</a:t>
            </a:r>
          </a:p>
          <a:p>
            <a:pPr algn="just"/>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3 </a:t>
            </a:r>
            <a:r>
              <a:rPr lang="en-US" sz="3600" dirty="0">
                <a:effectLst>
                  <a:outerShdw blurRad="38100" dist="38100" dir="2700000" algn="tl">
                    <a:srgbClr val="000000">
                      <a:alpha val="43137"/>
                    </a:srgbClr>
                  </a:outerShdw>
                </a:effectLst>
                <a:latin typeface="Calibri" panose="020F0502020204030204" pitchFamily="34" charset="0"/>
              </a:rPr>
              <a:t>For behold, days are coming,’ declares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‘when I will restore the fortunes of My people Israel and Judah.’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says, ‘I will also bring them back to the land that I gave to their forefathers and they shall possess it.’”</a:t>
            </a:r>
          </a:p>
        </p:txBody>
      </p:sp>
    </p:spTree>
    <p:extLst>
      <p:ext uri="{BB962C8B-B14F-4D97-AF65-F5344CB8AC3E}">
        <p14:creationId xmlns:p14="http://schemas.microsoft.com/office/powerpoint/2010/main" val="836504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38628" y="45701"/>
            <a:ext cx="8534400" cy="838200"/>
          </a:xfrm>
        </p:spPr>
        <p:txBody>
          <a:bodyPr/>
          <a:lstStyle/>
          <a:p>
            <a:pPr algn="ctr" eaLnBrk="1" hangingPunct="1"/>
            <a:r>
              <a:rPr lang="en-US" sz="3600" dirty="0">
                <a:effectLst>
                  <a:outerShdw blurRad="38100" dist="38100" dir="2700000" algn="tl">
                    <a:srgbClr val="000000">
                      <a:alpha val="43137"/>
                    </a:srgbClr>
                  </a:outerShdw>
                </a:effectLst>
              </a:rPr>
              <a:t>1. Kingdom Throughout the Bible</a:t>
            </a:r>
          </a:p>
        </p:txBody>
      </p:sp>
      <p:pic>
        <p:nvPicPr>
          <p:cNvPr id="23559"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33800" y="5028159"/>
            <a:ext cx="1706563" cy="1753641"/>
          </a:xfrm>
          <a:prstGeom prst="rect">
            <a:avLst/>
          </a:prstGeom>
          <a:noFill/>
          <a:ln w="9525">
            <a:noFill/>
            <a:miter lim="800000"/>
            <a:headEnd/>
            <a:tailEnd/>
          </a:ln>
        </p:spPr>
      </p:pic>
      <p:graphicFrame>
        <p:nvGraphicFramePr>
          <p:cNvPr id="4" name="Table 3"/>
          <p:cNvGraphicFramePr>
            <a:graphicFrameLocks noGrp="1"/>
          </p:cNvGraphicFramePr>
          <p:nvPr>
            <p:extLst>
              <p:ext uri="{D42A27DB-BD31-4B8C-83A1-F6EECF244321}">
                <p14:modId xmlns:p14="http://schemas.microsoft.com/office/powerpoint/2010/main" val="1565311961"/>
              </p:ext>
            </p:extLst>
          </p:nvPr>
        </p:nvGraphicFramePr>
        <p:xfrm>
          <a:off x="237886" y="1144368"/>
          <a:ext cx="8668228" cy="3870960"/>
        </p:xfrm>
        <a:graphic>
          <a:graphicData uri="http://schemas.openxmlformats.org/drawingml/2006/table">
            <a:tbl>
              <a:tblPr firstRow="1" bandRow="1">
                <a:tableStyleId>{5940675A-B579-460E-94D1-54222C63F5DA}</a:tableStyleId>
              </a:tblPr>
              <a:tblGrid>
                <a:gridCol w="3947140">
                  <a:extLst>
                    <a:ext uri="{9D8B030D-6E8A-4147-A177-3AD203B41FA5}">
                      <a16:colId xmlns:a16="http://schemas.microsoft.com/office/drawing/2014/main" val="4287931007"/>
                    </a:ext>
                  </a:extLst>
                </a:gridCol>
                <a:gridCol w="4721088">
                  <a:extLst>
                    <a:ext uri="{9D8B030D-6E8A-4147-A177-3AD203B41FA5}">
                      <a16:colId xmlns:a16="http://schemas.microsoft.com/office/drawing/2014/main" val="4222968114"/>
                    </a:ext>
                  </a:extLst>
                </a:gridCol>
              </a:tblGrid>
              <a:tr h="3870960">
                <a:tc>
                  <a:txBody>
                    <a:bodyPr/>
                    <a:lstStyle/>
                    <a:p>
                      <a:pPr marL="457200" indent="-457200" algn="l" defTabSz="914400" rtl="0" eaLnBrk="0" fontAlgn="base" latinLnBrk="0" hangingPunct="0">
                        <a:spcBef>
                          <a:spcPct val="0"/>
                        </a:spcBef>
                        <a:spcAft>
                          <a:spcPts val="2400"/>
                        </a:spcAft>
                        <a:buClr>
                          <a:srgbClr val="66FFFF"/>
                        </a:buClr>
                        <a:buSzPct val="100000"/>
                        <a:buFont typeface="Calibri" panose="020F0502020204030204" pitchFamily="34" charset="0"/>
                        <a:buAutoNum type="arabicPeriod"/>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Eden</a:t>
                      </a:r>
                    </a:p>
                    <a:p>
                      <a:pPr marL="457200" indent="-457200" algn="l" defTabSz="914400" rtl="0" eaLnBrk="0" fontAlgn="base" latinLnBrk="0" hangingPunct="0">
                        <a:spcBef>
                          <a:spcPct val="0"/>
                        </a:spcBef>
                        <a:spcAft>
                          <a:spcPts val="2400"/>
                        </a:spcAft>
                        <a:buClr>
                          <a:srgbClr val="66FFFF"/>
                        </a:buClr>
                        <a:buSzPct val="100000"/>
                        <a:buFont typeface="Calibri" panose="020F0502020204030204" pitchFamily="34" charset="0"/>
                        <a:buAutoNum type="arabicPeriod"/>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Abrahamic Covenant</a:t>
                      </a:r>
                    </a:p>
                    <a:p>
                      <a:pPr marL="457200" indent="-457200" algn="l" rtl="0" eaLnBrk="0" fontAlgn="base" hangingPunct="0">
                        <a:spcBef>
                          <a:spcPct val="0"/>
                        </a:spcBef>
                        <a:spcAft>
                          <a:spcPts val="2400"/>
                        </a:spcAft>
                        <a:buClr>
                          <a:srgbClr val="66FFFF"/>
                        </a:buClr>
                        <a:buSzPct val="100000"/>
                        <a:buFont typeface="Calibri" panose="020F0502020204030204" pitchFamily="34" charset="0"/>
                        <a:buAutoNum type="arabicPeriod"/>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Mosaic Covenant</a:t>
                      </a:r>
                    </a:p>
                    <a:p>
                      <a:pPr marL="457200" indent="-457200" algn="l" rtl="0" eaLnBrk="0" fontAlgn="base" hangingPunct="0">
                        <a:spcBef>
                          <a:spcPct val="0"/>
                        </a:spcBef>
                        <a:spcAft>
                          <a:spcPts val="2400"/>
                        </a:spcAft>
                        <a:buClr>
                          <a:srgbClr val="66FFFF"/>
                        </a:buClr>
                        <a:buSzPct val="100000"/>
                        <a:buFont typeface="Calibri" panose="020F0502020204030204" pitchFamily="34" charset="0"/>
                        <a:buAutoNum type="arabicPeriod"/>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Divided Kingdom</a:t>
                      </a:r>
                    </a:p>
                    <a:p>
                      <a:pPr marL="457200" indent="-457200" algn="l" rtl="0" eaLnBrk="0" fontAlgn="base" hangingPunct="0">
                        <a:spcBef>
                          <a:spcPct val="0"/>
                        </a:spcBef>
                        <a:spcAft>
                          <a:spcPts val="2400"/>
                        </a:spcAft>
                        <a:buClr>
                          <a:srgbClr val="66FFFF"/>
                        </a:buClr>
                        <a:buSzPct val="100000"/>
                        <a:buFont typeface="Calibri" panose="020F0502020204030204" pitchFamily="34" charset="0"/>
                        <a:buAutoNum type="arabicPeriod"/>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Times of the Gentiles</a:t>
                      </a:r>
                    </a:p>
                  </a:txBody>
                  <a:tcPr/>
                </a:tc>
                <a:tc>
                  <a:txBody>
                    <a:bodyPr/>
                    <a:lstStyle/>
                    <a:p>
                      <a:pPr marL="514350" indent="-514350" algn="l" defTabSz="914400" rtl="0" eaLnBrk="0" fontAlgn="base" latinLnBrk="0" hangingPunct="0">
                        <a:spcBef>
                          <a:spcPct val="0"/>
                        </a:spcBef>
                        <a:spcAft>
                          <a:spcPts val="2400"/>
                        </a:spcAft>
                        <a:buClr>
                          <a:srgbClr val="66FFFF"/>
                        </a:buClr>
                        <a:buSzPct val="100000"/>
                        <a:buFont typeface="+mj-lt"/>
                        <a:buAutoNum type="arabicPeriod" startAt="6"/>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Old Testament Prophets</a:t>
                      </a:r>
                    </a:p>
                    <a:p>
                      <a:pPr marL="514350" indent="-514350" algn="l" defTabSz="914400" rtl="0" eaLnBrk="0" fontAlgn="base" latinLnBrk="0" hangingPunct="0">
                        <a:spcBef>
                          <a:spcPct val="0"/>
                        </a:spcBef>
                        <a:spcAft>
                          <a:spcPts val="2400"/>
                        </a:spcAft>
                        <a:buClr>
                          <a:srgbClr val="66FFFF"/>
                        </a:buClr>
                        <a:buSzPct val="100000"/>
                        <a:buFont typeface="+mj-lt"/>
                        <a:buAutoNum type="arabicPeriod" startAt="6"/>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Post exile</a:t>
                      </a:r>
                    </a:p>
                    <a:p>
                      <a:pPr marL="514350" indent="-514350" algn="l" defTabSz="914400" rtl="0" eaLnBrk="0" fontAlgn="base" latinLnBrk="0" hangingPunct="0">
                        <a:spcBef>
                          <a:spcPct val="0"/>
                        </a:spcBef>
                        <a:spcAft>
                          <a:spcPts val="2400"/>
                        </a:spcAft>
                        <a:buClr>
                          <a:srgbClr val="66FFFF"/>
                        </a:buClr>
                        <a:buSzPct val="100000"/>
                        <a:buFont typeface="+mj-lt"/>
                        <a:buAutoNum type="arabicPeriod" startAt="6"/>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Offer of the King / Kingdom</a:t>
                      </a:r>
                    </a:p>
                    <a:p>
                      <a:pPr marL="514350" indent="-514350" algn="l" defTabSz="914400" rtl="0" eaLnBrk="0" fontAlgn="base" latinLnBrk="0" hangingPunct="0">
                        <a:spcBef>
                          <a:spcPct val="0"/>
                        </a:spcBef>
                        <a:spcAft>
                          <a:spcPts val="2400"/>
                        </a:spcAft>
                        <a:buClr>
                          <a:srgbClr val="66FFFF"/>
                        </a:buClr>
                        <a:buSzPct val="100000"/>
                        <a:buFont typeface="+mj-lt"/>
                        <a:buAutoNum type="arabicPeriod" startAt="6"/>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Rejection of the Offer</a:t>
                      </a:r>
                    </a:p>
                    <a:p>
                      <a:pPr marL="514350" marR="0" lvl="0" indent="-514350" algn="l" defTabSz="914400" rtl="0" eaLnBrk="0" fontAlgn="base" latinLnBrk="0" hangingPunct="0">
                        <a:lnSpc>
                          <a:spcPct val="100000"/>
                        </a:lnSpc>
                        <a:spcBef>
                          <a:spcPct val="0"/>
                        </a:spcBef>
                        <a:spcAft>
                          <a:spcPts val="2400"/>
                        </a:spcAft>
                        <a:buClr>
                          <a:srgbClr val="66FFFF"/>
                        </a:buClr>
                        <a:buSzPct val="100000"/>
                        <a:buFont typeface="+mj-lt"/>
                        <a:buAutoNum type="arabicPeriod" startAt="6"/>
                        <a:tabLst/>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Interim Age</a:t>
                      </a:r>
                    </a:p>
                  </a:txBody>
                  <a:tcPr/>
                </a:tc>
                <a:extLst>
                  <a:ext uri="{0D108BD9-81ED-4DB2-BD59-A6C34878D82A}">
                    <a16:rowId xmlns:a16="http://schemas.microsoft.com/office/drawing/2014/main" val="4214517209"/>
                  </a:ext>
                </a:extLst>
              </a:tr>
            </a:tbl>
          </a:graphicData>
        </a:graphic>
      </p:graphicFrame>
    </p:spTree>
    <p:extLst>
      <p:ext uri="{BB962C8B-B14F-4D97-AF65-F5344CB8AC3E}">
        <p14:creationId xmlns:p14="http://schemas.microsoft.com/office/powerpoint/2010/main" val="10052340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Date Placeholder 3"/>
          <p:cNvSpPr txBox="1">
            <a:spLocks noGrp="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1400" dirty="0">
              <a:latin typeface="Calibri" panose="020F0502020204030204" pitchFamily="34" charset="0"/>
            </a:endParaRPr>
          </a:p>
        </p:txBody>
      </p:sp>
      <p:sp>
        <p:nvSpPr>
          <p:cNvPr id="76803" name="Footer Placeholder 4"/>
          <p:cNvSpPr txBox="1">
            <a:spLocks noGrp="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1400" dirty="0">
              <a:latin typeface="Calibri" panose="020F0502020204030204" pitchFamily="34" charset="0"/>
            </a:endParaRPr>
          </a:p>
        </p:txBody>
      </p:sp>
      <p:sp>
        <p:nvSpPr>
          <p:cNvPr id="76804" name="Slide Number Placeholder 5"/>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r" eaLnBrk="1" hangingPunct="1"/>
            <a:endParaRPr lang="en-US" altLang="en-US" sz="1400" dirty="0">
              <a:latin typeface="Calibri" panose="020F0502020204030204" pitchFamily="34" charset="0"/>
            </a:endParaRPr>
          </a:p>
        </p:txBody>
      </p:sp>
      <p:pic>
        <p:nvPicPr>
          <p:cNvPr id="76805" name="Picture 2" descr="http://www.softwareag.com/blog/reality_check/wp-content/uploads/2013/06/Stopwatch_02.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62200" y="152400"/>
            <a:ext cx="470535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86803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401598-9123-4F43-8D76-53A21E84BD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38914" name="Rectangle 3"/>
          <p:cNvSpPr>
            <a:spLocks noChangeArrowheads="1"/>
          </p:cNvSpPr>
          <p:nvPr/>
        </p:nvSpPr>
        <p:spPr bwMode="auto">
          <a:xfrm>
            <a:off x="30086" y="76200"/>
            <a:ext cx="9037714" cy="41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9:27</a:t>
            </a:r>
          </a:p>
          <a:p>
            <a:pPr algn="just">
              <a:spcAft>
                <a:spcPts val="1000"/>
              </a:spcAft>
            </a:pPr>
            <a:r>
              <a:rPr lang="en-US" sz="3200" dirty="0">
                <a:effectLst>
                  <a:outerShdw blurRad="38100" dist="38100" dir="2700000" algn="tl">
                    <a:srgbClr val="000000">
                      <a:alpha val="43137"/>
                    </a:srgbClr>
                  </a:outerShdw>
                </a:effectLst>
                <a:latin typeface="Calibri" panose="020F0502020204030204" pitchFamily="34" charset="0"/>
              </a:rPr>
              <a:t>And he will make a firm covenant with the many for one week, but in the middle of the week he will put a stop to sacrifice and grain offering; and on the wing of abominations </a:t>
            </a:r>
            <a:r>
              <a:rPr lang="en-US" sz="3200" i="1" dirty="0">
                <a:effectLst>
                  <a:outerShdw blurRad="38100" dist="38100" dir="2700000" algn="tl">
                    <a:srgbClr val="000000">
                      <a:alpha val="43137"/>
                    </a:srgbClr>
                  </a:outerShdw>
                </a:effectLst>
                <a:latin typeface="Calibri" panose="020F0502020204030204" pitchFamily="34" charset="0"/>
              </a:rPr>
              <a:t>will come</a:t>
            </a:r>
            <a:r>
              <a:rPr lang="en-US" sz="3200" dirty="0">
                <a:effectLst>
                  <a:outerShdw blurRad="38100" dist="38100" dir="2700000" algn="tl">
                    <a:srgbClr val="000000">
                      <a:alpha val="43137"/>
                    </a:srgbClr>
                  </a:outerShdw>
                </a:effectLst>
                <a:latin typeface="Calibri" panose="020F0502020204030204" pitchFamily="34" charset="0"/>
              </a:rPr>
              <a:t> one who makes desolate, even until a complete destruction, one that is decreed, is poured out on the one who makes desolate.</a:t>
            </a:r>
          </a:p>
        </p:txBody>
      </p:sp>
    </p:spTree>
    <p:extLst>
      <p:ext uri="{BB962C8B-B14F-4D97-AF65-F5344CB8AC3E}">
        <p14:creationId xmlns:p14="http://schemas.microsoft.com/office/powerpoint/2010/main" val="2077871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ABFA96-28D9-4A14-9076-8CC0CD0090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534" y="228600"/>
            <a:ext cx="8900931" cy="5364945"/>
          </a:xfrm>
          <a:prstGeom prst="rect">
            <a:avLst/>
          </a:prstGeom>
        </p:spPr>
      </p:pic>
    </p:spTree>
    <p:extLst>
      <p:ext uri="{BB962C8B-B14F-4D97-AF65-F5344CB8AC3E}">
        <p14:creationId xmlns:p14="http://schemas.microsoft.com/office/powerpoint/2010/main" val="10370720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92F649-0ED6-4666-991C-86A4605B7E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38914" name="Rectangle 3"/>
          <p:cNvSpPr>
            <a:spLocks noChangeArrowheads="1"/>
          </p:cNvSpPr>
          <p:nvPr/>
        </p:nvSpPr>
        <p:spPr bwMode="auto">
          <a:xfrm>
            <a:off x="76200" y="76200"/>
            <a:ext cx="8991600" cy="367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9:24</a:t>
            </a:r>
          </a:p>
          <a:p>
            <a:pPr algn="just">
              <a:spcAft>
                <a:spcPts val="10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Seventy weeks have been decreed for your people and your holy city,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finish the transgression, to make an end of sin, to make atonement for iniquity, to bring in everlasting righteousness, to seal up vision and prophecy and to anoint the most holy place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8724784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2">
            <a:extLst>
              <a:ext uri="{FF2B5EF4-FFF2-40B4-BE49-F238E27FC236}">
                <a16:creationId xmlns:a16="http://schemas.microsoft.com/office/drawing/2014/main" id="{070BA06A-50C7-40C3-9335-0FF35FE4003B}"/>
              </a:ext>
            </a:extLst>
          </p:cNvPr>
          <p:cNvSpPr>
            <a:spLocks noGrp="1" noChangeArrowheads="1"/>
          </p:cNvSpPr>
          <p:nvPr>
            <p:ph type="title"/>
          </p:nvPr>
        </p:nvSpPr>
        <p:spPr>
          <a:xfrm>
            <a:off x="1143000" y="228600"/>
            <a:ext cx="6858000" cy="838200"/>
          </a:xfrm>
        </p:spPr>
        <p:txBody>
          <a:bodyPr>
            <a:normAutofit/>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6 Prophecies WILL BE fulfilled V.24c</a:t>
            </a:r>
          </a:p>
        </p:txBody>
      </p:sp>
      <p:sp>
        <p:nvSpPr>
          <p:cNvPr id="13318" name="Rectangle 3">
            <a:extLst>
              <a:ext uri="{FF2B5EF4-FFF2-40B4-BE49-F238E27FC236}">
                <a16:creationId xmlns:a16="http://schemas.microsoft.com/office/drawing/2014/main" id="{5BCBE21D-F721-4061-838F-377D9DB26B4A}"/>
              </a:ext>
            </a:extLst>
          </p:cNvPr>
          <p:cNvSpPr>
            <a:spLocks noGrp="1" noChangeArrowheads="1"/>
          </p:cNvSpPr>
          <p:nvPr>
            <p:ph idx="1"/>
          </p:nvPr>
        </p:nvSpPr>
        <p:spPr>
          <a:xfrm>
            <a:off x="1047750" y="1137920"/>
            <a:ext cx="7048500" cy="4653280"/>
          </a:xfrm>
        </p:spPr>
        <p:txBody>
          <a:bodyPr/>
          <a:lstStyle/>
          <a:p>
            <a:pPr marL="457200" lvl="1" indent="-457200" fontAlgn="base">
              <a:lnSpc>
                <a:spcPct val="100000"/>
              </a:lnSpc>
              <a:spcBef>
                <a:spcPts val="0"/>
              </a:spcBef>
              <a:spcAft>
                <a:spcPts val="2400"/>
              </a:spcAft>
              <a:buClr>
                <a:srgbClr val="00FFFF"/>
              </a:buClr>
              <a:buSzPct val="100000"/>
              <a:buFont typeface="+mj-lt"/>
              <a:buAutoNum type="arabicParenR"/>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“to finish transgression”</a:t>
            </a:r>
          </a:p>
          <a:p>
            <a:pPr marL="457200" lvl="1" indent="-457200" fontAlgn="base">
              <a:lnSpc>
                <a:spcPct val="100000"/>
              </a:lnSpc>
              <a:spcBef>
                <a:spcPts val="0"/>
              </a:spcBef>
              <a:spcAft>
                <a:spcPts val="2400"/>
              </a:spcAft>
              <a:buClr>
                <a:srgbClr val="00FFFF"/>
              </a:buClr>
              <a:buSzPct val="100000"/>
              <a:buFont typeface="+mj-lt"/>
              <a:buAutoNum type="arabicParenR"/>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“to make an end of sin”</a:t>
            </a:r>
          </a:p>
          <a:p>
            <a:pPr marL="457200" lvl="1" indent="-457200" fontAlgn="base">
              <a:lnSpc>
                <a:spcPct val="100000"/>
              </a:lnSpc>
              <a:spcBef>
                <a:spcPts val="0"/>
              </a:spcBef>
              <a:spcAft>
                <a:spcPts val="2400"/>
              </a:spcAft>
              <a:buClr>
                <a:srgbClr val="00FFFF"/>
              </a:buClr>
              <a:buSzPct val="100000"/>
              <a:buFont typeface="+mj-lt"/>
              <a:buAutoNum type="arabicParenR"/>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“to make atonement for iniquity”</a:t>
            </a:r>
          </a:p>
          <a:p>
            <a:pPr marL="457200" lvl="1" indent="-457200" fontAlgn="base">
              <a:lnSpc>
                <a:spcPct val="100000"/>
              </a:lnSpc>
              <a:spcBef>
                <a:spcPts val="0"/>
              </a:spcBef>
              <a:spcAft>
                <a:spcPts val="2400"/>
              </a:spcAft>
              <a:buClr>
                <a:srgbClr val="00FFFF"/>
              </a:buClr>
              <a:buSzPct val="100000"/>
              <a:buFont typeface="+mj-lt"/>
              <a:buAutoNum type="arabicParenR"/>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“to bring in everlasting righteousness”</a:t>
            </a:r>
          </a:p>
          <a:p>
            <a:pPr marL="457200" lvl="1" indent="-457200" fontAlgn="base">
              <a:lnSpc>
                <a:spcPct val="100000"/>
              </a:lnSpc>
              <a:spcBef>
                <a:spcPts val="0"/>
              </a:spcBef>
              <a:spcAft>
                <a:spcPts val="2400"/>
              </a:spcAft>
              <a:buClr>
                <a:srgbClr val="00FFFF"/>
              </a:buClr>
              <a:buSzPct val="100000"/>
              <a:buFont typeface="+mj-lt"/>
              <a:buAutoNum type="arabicParenR"/>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“to seal up vision and prophecy”</a:t>
            </a:r>
          </a:p>
          <a:p>
            <a:pPr marL="457200" lvl="1" indent="-457200" fontAlgn="base">
              <a:lnSpc>
                <a:spcPct val="100000"/>
              </a:lnSpc>
              <a:spcBef>
                <a:spcPts val="0"/>
              </a:spcBef>
              <a:spcAft>
                <a:spcPts val="2400"/>
              </a:spcAft>
              <a:buClr>
                <a:srgbClr val="00FFFF"/>
              </a:buClr>
              <a:buSzPct val="100000"/>
              <a:buFont typeface="+mj-lt"/>
              <a:buAutoNum type="arabicParenR"/>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“to anoint the most holy place”</a:t>
            </a:r>
          </a:p>
        </p:txBody>
      </p:sp>
      <p:sp>
        <p:nvSpPr>
          <p:cNvPr id="13319" name="Text Box 4">
            <a:extLst>
              <a:ext uri="{FF2B5EF4-FFF2-40B4-BE49-F238E27FC236}">
                <a16:creationId xmlns:a16="http://schemas.microsoft.com/office/drawing/2014/main" id="{088071B1-480B-489F-9529-37FE89CC2373}"/>
              </a:ext>
            </a:extLst>
          </p:cNvPr>
          <p:cNvSpPr txBox="1">
            <a:spLocks noChangeArrowheads="1"/>
          </p:cNvSpPr>
          <p:nvPr/>
        </p:nvSpPr>
        <p:spPr bwMode="auto">
          <a:xfrm>
            <a:off x="876300" y="6248400"/>
            <a:ext cx="7391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rgbClr val="00CC00"/>
                </a:solidFill>
                <a:latin typeface="Times New Roman" panose="02020603050405020304" pitchFamily="18" charset="0"/>
              </a:defRPr>
            </a:lvl1pPr>
            <a:lvl2pPr marL="742950" indent="-285750" eaLnBrk="0" hangingPunct="0">
              <a:defRPr sz="4400">
                <a:solidFill>
                  <a:srgbClr val="00CC00"/>
                </a:solidFill>
                <a:latin typeface="Times New Roman" panose="02020603050405020304" pitchFamily="18" charset="0"/>
              </a:defRPr>
            </a:lvl2pPr>
            <a:lvl3pPr marL="1143000" indent="-2286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algn="ctr" eaLnBrk="1" hangingPunct="1">
              <a:spcBef>
                <a:spcPct val="50000"/>
              </a:spcBef>
            </a:pPr>
            <a:r>
              <a:rPr lang="en-US" altLang="en-US" sz="2000" dirty="0">
                <a:solidFill>
                  <a:srgbClr val="FFFFFF"/>
                </a:solidFill>
                <a:effectLst>
                  <a:outerShdw blurRad="38100" dist="38100" dir="2700000" algn="tl">
                    <a:srgbClr val="000000">
                      <a:alpha val="43137"/>
                    </a:srgbClr>
                  </a:outerShdw>
                </a:effectLst>
                <a:latin typeface="Calibri" panose="020F0502020204030204" pitchFamily="34" charset="0"/>
              </a:rPr>
              <a:t>Arnold </a:t>
            </a:r>
            <a:r>
              <a:rPr lang="en-US" altLang="en-US" sz="2000" dirty="0" err="1">
                <a:solidFill>
                  <a:srgbClr val="FFFFFF"/>
                </a:solidFill>
                <a:effectLst>
                  <a:outerShdw blurRad="38100" dist="38100" dir="2700000" algn="tl">
                    <a:srgbClr val="000000">
                      <a:alpha val="43137"/>
                    </a:srgbClr>
                  </a:outerShdw>
                </a:effectLst>
                <a:latin typeface="Calibri" panose="020F0502020204030204" pitchFamily="34" charset="0"/>
              </a:rPr>
              <a:t>Fructenbaum</a:t>
            </a:r>
            <a:r>
              <a:rPr lang="en-US" altLang="en-US" sz="2000" dirty="0">
                <a:solidFill>
                  <a:srgbClr val="FFFFFF"/>
                </a:solidFill>
                <a:effectLst>
                  <a:outerShdw blurRad="38100" dist="38100" dir="2700000" algn="tl">
                    <a:srgbClr val="000000">
                      <a:alpha val="43137"/>
                    </a:srgbClr>
                  </a:outerShdw>
                </a:effectLst>
                <a:latin typeface="Calibri" panose="020F0502020204030204" pitchFamily="34" charset="0"/>
              </a:rPr>
              <a:t>, </a:t>
            </a:r>
            <a:r>
              <a:rPr lang="en-US" altLang="en-US" sz="2000" i="1" dirty="0">
                <a:solidFill>
                  <a:srgbClr val="FFFFFF"/>
                </a:solidFill>
                <a:effectLst>
                  <a:outerShdw blurRad="38100" dist="38100" dir="2700000" algn="tl">
                    <a:srgbClr val="000000">
                      <a:alpha val="43137"/>
                    </a:srgbClr>
                  </a:outerShdw>
                </a:effectLst>
                <a:latin typeface="Calibri" panose="020F0502020204030204" pitchFamily="34" charset="0"/>
              </a:rPr>
              <a:t>Footsteps of the Messiah, </a:t>
            </a:r>
            <a:r>
              <a:rPr lang="en-US" altLang="en-US" sz="2000" dirty="0">
                <a:solidFill>
                  <a:srgbClr val="FFFFFF"/>
                </a:solidFill>
                <a:effectLst>
                  <a:outerShdw blurRad="38100" dist="38100" dir="2700000" algn="tl">
                    <a:srgbClr val="000000">
                      <a:alpha val="43137"/>
                    </a:srgbClr>
                  </a:outerShdw>
                </a:effectLst>
                <a:latin typeface="Calibri" panose="020F0502020204030204" pitchFamily="34" charset="0"/>
              </a:rPr>
              <a:t>p.191-4</a:t>
            </a:r>
          </a:p>
        </p:txBody>
      </p:sp>
      <p:pic>
        <p:nvPicPr>
          <p:cNvPr id="2" name="Picture 1">
            <a:extLst>
              <a:ext uri="{FF2B5EF4-FFF2-40B4-BE49-F238E27FC236}">
                <a16:creationId xmlns:a16="http://schemas.microsoft.com/office/drawing/2014/main" id="{5CA5EDB0-126D-4151-BAEA-93F96A755C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3254" y="152400"/>
            <a:ext cx="821935" cy="1097280"/>
          </a:xfrm>
          <a:prstGeom prst="rect">
            <a:avLst/>
          </a:prstGeom>
        </p:spPr>
      </p:pic>
    </p:spTree>
    <p:extLst>
      <p:ext uri="{BB962C8B-B14F-4D97-AF65-F5344CB8AC3E}">
        <p14:creationId xmlns:p14="http://schemas.microsoft.com/office/powerpoint/2010/main" val="12958569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533400" y="228600"/>
            <a:ext cx="7924800" cy="838200"/>
          </a:xfrm>
        </p:spPr>
        <p:txBody>
          <a:bodyPr/>
          <a:lstStyle/>
          <a:p>
            <a:pPr algn="ctr" eaLnBrk="1" hangingPunct="1"/>
            <a:r>
              <a:rPr lang="en-US" altLang="en-US" sz="4000" dirty="0">
                <a:effectLst>
                  <a:outerShdw blurRad="38100" dist="38100" dir="2700000" algn="tl">
                    <a:srgbClr val="000000">
                      <a:alpha val="43137"/>
                    </a:srgbClr>
                  </a:outerShdw>
                </a:effectLst>
              </a:rPr>
              <a:t>Israel’s Discipline &amp; Restoration</a:t>
            </a:r>
          </a:p>
        </p:txBody>
      </p:sp>
      <p:sp>
        <p:nvSpPr>
          <p:cNvPr id="16387" name="Rectangle 3"/>
          <p:cNvSpPr>
            <a:spLocks noGrp="1" noChangeArrowheads="1"/>
          </p:cNvSpPr>
          <p:nvPr>
            <p:ph type="body" sz="half" idx="2"/>
          </p:nvPr>
        </p:nvSpPr>
        <p:spPr>
          <a:xfrm>
            <a:off x="381000" y="1600200"/>
            <a:ext cx="8610600" cy="3962400"/>
          </a:xfrm>
        </p:spPr>
        <p:txBody>
          <a:bodyPr/>
          <a:lstStyle/>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Israel in the Diaspora</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Israel’s regathering in unbelief</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Israel’s conversion through distress</a:t>
            </a:r>
          </a:p>
          <a:p>
            <a:pPr marL="463550" indent="-463550" eaLnBrk="1" hangingPunct="1">
              <a:spcBef>
                <a:spcPts val="0"/>
              </a:spcBef>
              <a:spcAft>
                <a:spcPts val="3600"/>
              </a:spcAft>
              <a:buSzPct val="100000"/>
              <a:buFont typeface="+mj-lt"/>
              <a:buAutoNum type="arabicPeriod"/>
              <a:defRPr/>
            </a:pPr>
            <a:r>
              <a:rPr lang="en-US" sz="3600" b="1" u="sng" dirty="0">
                <a:solidFill>
                  <a:srgbClr val="FFFFCC"/>
                </a:solidFill>
                <a:effectLst>
                  <a:outerShdw blurRad="38100" dist="38100" dir="2700000" algn="tl">
                    <a:srgbClr val="000000">
                      <a:alpha val="43137"/>
                    </a:srgbClr>
                  </a:outerShdw>
                </a:effectLst>
              </a:rPr>
              <a:t>Israel’s final restoration</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6934200" y="1066800"/>
            <a:ext cx="1828800" cy="2476454"/>
          </a:xfrm>
        </p:spPr>
      </p:pic>
    </p:spTree>
    <p:extLst>
      <p:ext uri="{BB962C8B-B14F-4D97-AF65-F5344CB8AC3E}">
        <p14:creationId xmlns:p14="http://schemas.microsoft.com/office/powerpoint/2010/main" val="2052091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96B81510-45AB-42A4-89F0-7D5982099A12}"/>
              </a:ext>
            </a:extLst>
          </p:cNvPr>
          <p:cNvSpPr>
            <a:spLocks noGrp="1" noChangeArrowheads="1"/>
          </p:cNvSpPr>
          <p:nvPr>
            <p:ph type="title"/>
          </p:nvPr>
        </p:nvSpPr>
        <p:spPr>
          <a:xfrm>
            <a:off x="609600" y="228600"/>
            <a:ext cx="8382000" cy="762000"/>
          </a:xfrm>
        </p:spPr>
        <p:txBody>
          <a:bodyPr/>
          <a:lstStyle/>
          <a:p>
            <a:pPr algn="ctr" eaLnBrk="1" hangingPunct="1"/>
            <a:r>
              <a:rPr lang="en-US" altLang="en-US" sz="4000" dirty="0">
                <a:effectLst>
                  <a:outerShdw blurRad="38100" dist="38100" dir="2700000" algn="tl">
                    <a:srgbClr val="000000">
                      <a:alpha val="43137"/>
                    </a:srgbClr>
                  </a:outerShdw>
                </a:effectLst>
              </a:rPr>
              <a:t>Israel’s Regathering in Belief</a:t>
            </a:r>
          </a:p>
        </p:txBody>
      </p:sp>
      <p:sp>
        <p:nvSpPr>
          <p:cNvPr id="1027" name="Rectangle 3">
            <a:extLst>
              <a:ext uri="{FF2B5EF4-FFF2-40B4-BE49-F238E27FC236}">
                <a16:creationId xmlns:a16="http://schemas.microsoft.com/office/drawing/2014/main" id="{0CD2602E-042A-4F5D-BCD3-E1E556D3D7A9}"/>
              </a:ext>
            </a:extLst>
          </p:cNvPr>
          <p:cNvSpPr>
            <a:spLocks noGrp="1" noChangeArrowheads="1"/>
          </p:cNvSpPr>
          <p:nvPr>
            <p:ph type="body" idx="1"/>
          </p:nvPr>
        </p:nvSpPr>
        <p:spPr>
          <a:xfrm>
            <a:off x="914400" y="1143000"/>
            <a:ext cx="3886200" cy="4191000"/>
          </a:xfrm>
        </p:spPr>
        <p:txBody>
          <a:bodyPr/>
          <a:lstStyle/>
          <a:p>
            <a:pPr eaLnBrk="1" hangingPunct="1">
              <a:spcBef>
                <a:spcPts val="0"/>
              </a:spcBef>
              <a:spcAft>
                <a:spcPts val="3600"/>
              </a:spcAft>
              <a:defRPr/>
            </a:pPr>
            <a:r>
              <a:rPr lang="en-US" dirty="0">
                <a:effectLst>
                  <a:outerShdw blurRad="38100" dist="38100" dir="2700000" algn="tl">
                    <a:srgbClr val="000000">
                      <a:alpha val="43137"/>
                    </a:srgbClr>
                  </a:outerShdw>
                </a:effectLst>
              </a:rPr>
              <a:t>Deuteronomy 30:3</a:t>
            </a:r>
          </a:p>
          <a:p>
            <a:pPr eaLnBrk="1" hangingPunct="1">
              <a:spcBef>
                <a:spcPts val="0"/>
              </a:spcBef>
              <a:spcAft>
                <a:spcPts val="3600"/>
              </a:spcAft>
              <a:defRPr/>
            </a:pPr>
            <a:r>
              <a:rPr lang="en-US" dirty="0">
                <a:effectLst>
                  <a:outerShdw blurRad="38100" dist="38100" dir="2700000" algn="tl">
                    <a:srgbClr val="000000">
                      <a:alpha val="43137"/>
                    </a:srgbClr>
                  </a:outerShdw>
                </a:effectLst>
              </a:rPr>
              <a:t>Jeremiah 16:14-15</a:t>
            </a:r>
          </a:p>
          <a:p>
            <a:pPr eaLnBrk="1" hangingPunct="1">
              <a:spcBef>
                <a:spcPts val="0"/>
              </a:spcBef>
              <a:spcAft>
                <a:spcPts val="3600"/>
              </a:spcAft>
              <a:defRPr/>
            </a:pPr>
            <a:r>
              <a:rPr lang="en-US" dirty="0">
                <a:effectLst>
                  <a:outerShdw blurRad="38100" dist="38100" dir="2700000" algn="tl">
                    <a:srgbClr val="000000">
                      <a:alpha val="43137"/>
                    </a:srgbClr>
                  </a:outerShdw>
                </a:effectLst>
              </a:rPr>
              <a:t>Ezekiel 36:24-28</a:t>
            </a:r>
          </a:p>
          <a:p>
            <a:pPr eaLnBrk="1" hangingPunct="1">
              <a:spcBef>
                <a:spcPts val="0"/>
              </a:spcBef>
              <a:spcAft>
                <a:spcPts val="3600"/>
              </a:spcAft>
              <a:defRPr/>
            </a:pPr>
            <a:r>
              <a:rPr lang="en-US" dirty="0">
                <a:effectLst>
                  <a:outerShdw blurRad="38100" dist="38100" dir="2700000" algn="tl">
                    <a:srgbClr val="000000">
                      <a:alpha val="43137"/>
                    </a:srgbClr>
                  </a:outerShdw>
                </a:effectLst>
              </a:rPr>
              <a:t>Zechariah 8:7-8</a:t>
            </a:r>
          </a:p>
          <a:p>
            <a:pPr eaLnBrk="1" hangingPunct="1">
              <a:spcBef>
                <a:spcPts val="0"/>
              </a:spcBef>
              <a:spcAft>
                <a:spcPts val="3600"/>
              </a:spcAft>
              <a:defRPr/>
            </a:pPr>
            <a:r>
              <a:rPr lang="en-US" dirty="0">
                <a:effectLst>
                  <a:outerShdw blurRad="38100" dist="38100" dir="2700000" algn="tl">
                    <a:srgbClr val="000000">
                      <a:alpha val="43137"/>
                    </a:srgbClr>
                  </a:outerShdw>
                </a:effectLst>
              </a:rPr>
              <a:t>Amos 9:14-15</a:t>
            </a:r>
          </a:p>
        </p:txBody>
      </p:sp>
      <p:pic>
        <p:nvPicPr>
          <p:cNvPr id="80900" name="Picture 2" descr="http://newalbany-louisvillebiblestudents.com/images/other/Abraham%20Stars.JPG">
            <a:extLst>
              <a:ext uri="{FF2B5EF4-FFF2-40B4-BE49-F238E27FC236}">
                <a16:creationId xmlns:a16="http://schemas.microsoft.com/office/drawing/2014/main" id="{872078BD-0560-4CCB-95E3-06A38D18D09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0" y="1295401"/>
            <a:ext cx="31115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171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676400" y="228600"/>
            <a:ext cx="5791200" cy="838200"/>
          </a:xfrm>
        </p:spPr>
        <p:txBody>
          <a:bodyPr/>
          <a:lstStyle/>
          <a:p>
            <a:pPr algn="ctr" eaLnBrk="1" hangingPunct="1"/>
            <a:r>
              <a:rPr lang="en-US" altLang="en-US" sz="4000" dirty="0">
                <a:effectLst>
                  <a:outerShdw blurRad="38100" dist="38100" dir="2700000" algn="tl">
                    <a:srgbClr val="000000">
                      <a:alpha val="43137"/>
                    </a:srgbClr>
                  </a:outerShdw>
                </a:effectLst>
              </a:rPr>
              <a:t>4. Israel’s Final Restoration</a:t>
            </a:r>
          </a:p>
        </p:txBody>
      </p:sp>
      <p:sp>
        <p:nvSpPr>
          <p:cNvPr id="16387" name="Rectangle 3"/>
          <p:cNvSpPr>
            <a:spLocks noGrp="1" noChangeArrowheads="1"/>
          </p:cNvSpPr>
          <p:nvPr>
            <p:ph type="body" sz="half" idx="2"/>
          </p:nvPr>
        </p:nvSpPr>
        <p:spPr>
          <a:xfrm>
            <a:off x="838200" y="1600200"/>
            <a:ext cx="4191000" cy="3962400"/>
          </a:xfrm>
        </p:spPr>
        <p:txBody>
          <a:bodyPr/>
          <a:lstStyle/>
          <a:p>
            <a:pPr marL="457200" indent="-457200" eaLnBrk="1" hangingPunct="1">
              <a:spcBef>
                <a:spcPts val="0"/>
              </a:spcBef>
              <a:spcAft>
                <a:spcPts val="3600"/>
              </a:spcAft>
              <a:buSzPct val="100000"/>
              <a:buFont typeface="+mj-lt"/>
              <a:buAutoNum type="alphaLcPeriod"/>
              <a:defRPr/>
            </a:pPr>
            <a:r>
              <a:rPr lang="en-US" sz="3600" dirty="0">
                <a:effectLst>
                  <a:outerShdw blurRad="38100" dist="38100" dir="2700000" algn="tl">
                    <a:srgbClr val="000000">
                      <a:alpha val="43137"/>
                    </a:srgbClr>
                  </a:outerShdw>
                </a:effectLst>
              </a:rPr>
              <a:t>Law</a:t>
            </a:r>
          </a:p>
          <a:p>
            <a:pPr marL="463550" indent="-463550" eaLnBrk="1" hangingPunct="1">
              <a:spcBef>
                <a:spcPts val="0"/>
              </a:spcBef>
              <a:spcAft>
                <a:spcPts val="3600"/>
              </a:spcAft>
              <a:buSzPct val="100000"/>
              <a:buFont typeface="+mj-lt"/>
              <a:buAutoNum type="alphaLcPeriod"/>
              <a:defRPr/>
            </a:pPr>
            <a:r>
              <a:rPr lang="en-US" sz="3600" dirty="0">
                <a:effectLst>
                  <a:outerShdw blurRad="38100" dist="38100" dir="2700000" algn="tl">
                    <a:srgbClr val="000000">
                      <a:alpha val="43137"/>
                    </a:srgbClr>
                  </a:outerShdw>
                </a:effectLst>
              </a:rPr>
              <a:t>Major Prophets</a:t>
            </a:r>
          </a:p>
          <a:p>
            <a:pPr marL="463550" indent="-463550" eaLnBrk="1" hangingPunct="1">
              <a:spcBef>
                <a:spcPts val="0"/>
              </a:spcBef>
              <a:spcAft>
                <a:spcPts val="3600"/>
              </a:spcAft>
              <a:buSzPct val="100000"/>
              <a:buFont typeface="+mj-lt"/>
              <a:buAutoNum type="alphaLcPeriod"/>
              <a:defRPr/>
            </a:pPr>
            <a:r>
              <a:rPr lang="en-US" sz="3600" dirty="0">
                <a:effectLst>
                  <a:outerShdw blurRad="38100" dist="38100" dir="2700000" algn="tl">
                    <a:srgbClr val="000000">
                      <a:alpha val="43137"/>
                    </a:srgbClr>
                  </a:outerShdw>
                </a:effectLst>
              </a:rPr>
              <a:t>Minor Prophets</a:t>
            </a:r>
          </a:p>
          <a:p>
            <a:pPr marL="463550" indent="-463550" eaLnBrk="1" hangingPunct="1">
              <a:spcBef>
                <a:spcPts val="0"/>
              </a:spcBef>
              <a:spcAft>
                <a:spcPts val="3600"/>
              </a:spcAft>
              <a:buSzPct val="100000"/>
              <a:buFont typeface="+mj-lt"/>
              <a:buAutoNum type="alphaLcPeriod"/>
              <a:defRPr/>
            </a:pPr>
            <a:r>
              <a:rPr lang="en-US" sz="3600" dirty="0">
                <a:effectLst>
                  <a:outerShdw blurRad="38100" dist="38100" dir="2700000" algn="tl">
                    <a:srgbClr val="000000">
                      <a:alpha val="43137"/>
                    </a:srgbClr>
                  </a:outerShdw>
                </a:effectLst>
              </a:rPr>
              <a:t>Conclusion</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5410200" y="1600200"/>
            <a:ext cx="3048000" cy="4127423"/>
          </a:xfrm>
        </p:spPr>
      </p:pic>
    </p:spTree>
    <p:extLst>
      <p:ext uri="{BB962C8B-B14F-4D97-AF65-F5344CB8AC3E}">
        <p14:creationId xmlns:p14="http://schemas.microsoft.com/office/powerpoint/2010/main" val="3388491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676400" y="228600"/>
            <a:ext cx="5791200" cy="838200"/>
          </a:xfrm>
        </p:spPr>
        <p:txBody>
          <a:bodyPr/>
          <a:lstStyle/>
          <a:p>
            <a:pPr algn="ctr" eaLnBrk="1" hangingPunct="1"/>
            <a:r>
              <a:rPr lang="en-US" altLang="en-US" sz="4000" dirty="0">
                <a:effectLst>
                  <a:outerShdw blurRad="38100" dist="38100" dir="2700000" algn="tl">
                    <a:srgbClr val="000000">
                      <a:alpha val="43137"/>
                    </a:srgbClr>
                  </a:outerShdw>
                </a:effectLst>
              </a:rPr>
              <a:t>4. Israel’s Final Restoration</a:t>
            </a:r>
          </a:p>
        </p:txBody>
      </p:sp>
      <p:sp>
        <p:nvSpPr>
          <p:cNvPr id="16387" name="Rectangle 3"/>
          <p:cNvSpPr>
            <a:spLocks noGrp="1" noChangeArrowheads="1"/>
          </p:cNvSpPr>
          <p:nvPr>
            <p:ph type="body" sz="half" idx="2"/>
          </p:nvPr>
        </p:nvSpPr>
        <p:spPr>
          <a:xfrm>
            <a:off x="838200" y="1600200"/>
            <a:ext cx="4191000" cy="3962400"/>
          </a:xfrm>
        </p:spPr>
        <p:txBody>
          <a:bodyPr/>
          <a:lstStyle/>
          <a:p>
            <a:pPr marL="457200" indent="-457200" eaLnBrk="1" hangingPunct="1">
              <a:spcBef>
                <a:spcPts val="0"/>
              </a:spcBef>
              <a:spcAft>
                <a:spcPts val="3600"/>
              </a:spcAft>
              <a:buSzPct val="100000"/>
              <a:buFont typeface="+mj-lt"/>
              <a:buAutoNum type="alphaLcPeriod"/>
              <a:defRPr/>
            </a:pPr>
            <a:r>
              <a:rPr lang="en-US" sz="3600" b="1" u="sng" dirty="0">
                <a:solidFill>
                  <a:srgbClr val="FFFFCC"/>
                </a:solidFill>
                <a:effectLst>
                  <a:outerShdw blurRad="38100" dist="38100" dir="2700000" algn="tl">
                    <a:srgbClr val="000000">
                      <a:alpha val="43137"/>
                    </a:srgbClr>
                  </a:outerShdw>
                </a:effectLst>
              </a:rPr>
              <a:t>Law</a:t>
            </a:r>
            <a:endParaRPr lang="en-US" sz="4000" b="1" u="sng" dirty="0">
              <a:solidFill>
                <a:srgbClr val="FFFFCC"/>
              </a:solidFill>
              <a:effectLst>
                <a:outerShdw blurRad="38100" dist="38100" dir="2700000" algn="tl">
                  <a:srgbClr val="000000">
                    <a:alpha val="43137"/>
                  </a:srgbClr>
                </a:outerShdw>
              </a:effectLst>
            </a:endParaRPr>
          </a:p>
          <a:p>
            <a:pPr marL="463550" indent="-463550" eaLnBrk="1" hangingPunct="1">
              <a:spcBef>
                <a:spcPts val="0"/>
              </a:spcBef>
              <a:spcAft>
                <a:spcPts val="3600"/>
              </a:spcAft>
              <a:buSzPct val="100000"/>
              <a:buFont typeface="+mj-lt"/>
              <a:buAutoNum type="alphaLcPeriod"/>
              <a:defRPr/>
            </a:pPr>
            <a:r>
              <a:rPr lang="en-US" sz="3600" dirty="0">
                <a:effectLst>
                  <a:outerShdw blurRad="38100" dist="38100" dir="2700000" algn="tl">
                    <a:srgbClr val="000000">
                      <a:alpha val="43137"/>
                    </a:srgbClr>
                  </a:outerShdw>
                </a:effectLst>
              </a:rPr>
              <a:t>Major Prophets</a:t>
            </a:r>
          </a:p>
          <a:p>
            <a:pPr marL="463550" indent="-463550" eaLnBrk="1" hangingPunct="1">
              <a:spcBef>
                <a:spcPts val="0"/>
              </a:spcBef>
              <a:spcAft>
                <a:spcPts val="3600"/>
              </a:spcAft>
              <a:buSzPct val="100000"/>
              <a:buFont typeface="+mj-lt"/>
              <a:buAutoNum type="alphaLcPeriod"/>
              <a:defRPr/>
            </a:pPr>
            <a:r>
              <a:rPr lang="en-US" sz="3600" dirty="0">
                <a:effectLst>
                  <a:outerShdw blurRad="38100" dist="38100" dir="2700000" algn="tl">
                    <a:srgbClr val="000000">
                      <a:alpha val="43137"/>
                    </a:srgbClr>
                  </a:outerShdw>
                </a:effectLst>
              </a:rPr>
              <a:t>Minor Prophets</a:t>
            </a:r>
          </a:p>
          <a:p>
            <a:pPr marL="463550" indent="-463550" eaLnBrk="1" hangingPunct="1">
              <a:spcBef>
                <a:spcPts val="0"/>
              </a:spcBef>
              <a:spcAft>
                <a:spcPts val="3600"/>
              </a:spcAft>
              <a:buSzPct val="100000"/>
              <a:buFont typeface="+mj-lt"/>
              <a:buAutoNum type="alphaLcPeriod"/>
              <a:defRPr/>
            </a:pPr>
            <a:r>
              <a:rPr lang="en-US" sz="3600" dirty="0">
                <a:effectLst>
                  <a:outerShdw blurRad="38100" dist="38100" dir="2700000" algn="tl">
                    <a:srgbClr val="000000">
                      <a:alpha val="43137"/>
                    </a:srgbClr>
                  </a:outerShdw>
                </a:effectLst>
              </a:rPr>
              <a:t>Conclusion</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5410200" y="1600200"/>
            <a:ext cx="3048000" cy="4127423"/>
          </a:xfrm>
        </p:spPr>
      </p:pic>
    </p:spTree>
    <p:extLst>
      <p:ext uri="{BB962C8B-B14F-4D97-AF65-F5344CB8AC3E}">
        <p14:creationId xmlns:p14="http://schemas.microsoft.com/office/powerpoint/2010/main" val="14372803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0FC478-9984-48C2-990B-C258EDB058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5426"/>
            <a:ext cx="9083827" cy="6767147"/>
          </a:xfrm>
          <a:prstGeom prst="rect">
            <a:avLst/>
          </a:prstGeom>
        </p:spPr>
      </p:pic>
      <p:sp>
        <p:nvSpPr>
          <p:cNvPr id="24579" name="Rectangle 3">
            <a:extLst>
              <a:ext uri="{FF2B5EF4-FFF2-40B4-BE49-F238E27FC236}">
                <a16:creationId xmlns:a16="http://schemas.microsoft.com/office/drawing/2014/main" id="{8493CFF8-1834-4B74-AA5F-E2659CE44985}"/>
              </a:ext>
            </a:extLst>
          </p:cNvPr>
          <p:cNvSpPr>
            <a:spLocks noGrp="1"/>
          </p:cNvSpPr>
          <p:nvPr>
            <p:ph type="body" idx="4294967295"/>
          </p:nvPr>
        </p:nvSpPr>
        <p:spPr>
          <a:xfrm>
            <a:off x="165629" y="76200"/>
            <a:ext cx="8812742" cy="3612174"/>
          </a:xfrm>
        </p:spPr>
        <p:txBody>
          <a:bodyPr/>
          <a:lstStyle/>
          <a:p>
            <a:pPr marL="0" indent="0" algn="ctr" defTabSz="685800">
              <a:lnSpc>
                <a:spcPct val="90000"/>
              </a:lnSpc>
              <a:spcBef>
                <a:spcPct val="0"/>
              </a:spcBef>
              <a:spcAft>
                <a:spcPts val="600"/>
              </a:spcAft>
              <a:buNone/>
              <a:defRPr/>
            </a:pPr>
            <a:r>
              <a:rPr lang="en-US" sz="4000" kern="1200" dirty="0">
                <a:solidFill>
                  <a:srgbClr val="00FFFF"/>
                </a:solidFill>
                <a:effectLst>
                  <a:outerShdw blurRad="38100" dist="38100" dir="2700000" algn="tl">
                    <a:srgbClr val="000000">
                      <a:alpha val="43137"/>
                    </a:srgbClr>
                  </a:outerShdw>
                </a:effectLst>
                <a:ea typeface="+mj-ea"/>
                <a:cs typeface="+mj-cs"/>
              </a:rPr>
              <a:t>Deuteronomy 30:3</a:t>
            </a:r>
          </a:p>
          <a:p>
            <a:pPr marL="0" indent="0" algn="just">
              <a:buNone/>
              <a:defRPr/>
            </a:pPr>
            <a:r>
              <a:rPr lang="en-US" sz="3600" dirty="0">
                <a:effectLst>
                  <a:outerShdw blurRad="38100" dist="38100" dir="2700000" algn="tl">
                    <a:srgbClr val="000000">
                      <a:alpha val="43137"/>
                    </a:srgbClr>
                  </a:outerShdw>
                </a:effectLst>
                <a:cs typeface="Calibri" panose="020F0502020204030204" pitchFamily="34" charset="0"/>
              </a:rPr>
              <a:t>“Then the </a:t>
            </a:r>
            <a:r>
              <a:rPr lang="en-US" sz="3600" cap="small" dirty="0">
                <a:effectLst>
                  <a:outerShdw blurRad="38100" dist="38100" dir="2700000" algn="tl">
                    <a:srgbClr val="000000">
                      <a:alpha val="43137"/>
                    </a:srgbClr>
                  </a:outerShdw>
                </a:effectLst>
                <a:cs typeface="Calibri" panose="020F0502020204030204" pitchFamily="34" charset="0"/>
              </a:rPr>
              <a:t>Lord</a:t>
            </a:r>
            <a:r>
              <a:rPr lang="en-US" sz="3600" dirty="0">
                <a:effectLst>
                  <a:outerShdw blurRad="38100" dist="38100" dir="2700000" algn="tl">
                    <a:srgbClr val="000000">
                      <a:alpha val="43137"/>
                    </a:srgbClr>
                  </a:outerShdw>
                </a:effectLst>
                <a:cs typeface="Calibri" panose="020F0502020204030204" pitchFamily="34" charset="0"/>
              </a:rPr>
              <a:t> your God will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restore</a:t>
            </a:r>
            <a:r>
              <a:rPr lang="en-US" sz="3600" dirty="0">
                <a:effectLst>
                  <a:outerShdw blurRad="38100" dist="38100" dir="2700000" algn="tl">
                    <a:srgbClr val="000000">
                      <a:alpha val="43137"/>
                    </a:srgbClr>
                  </a:outerShdw>
                </a:effectLst>
                <a:cs typeface="Calibri" panose="020F0502020204030204" pitchFamily="34" charset="0"/>
              </a:rPr>
              <a:t> you from captivity, and have compassion on you, and will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gather you</a:t>
            </a:r>
            <a:r>
              <a:rPr lang="en-US" sz="3600" dirty="0">
                <a:effectLst>
                  <a:outerShdw blurRad="38100" dist="38100" dir="2700000" algn="tl">
                    <a:srgbClr val="000000">
                      <a:alpha val="43137"/>
                    </a:srgbClr>
                  </a:outerShdw>
                </a:effectLst>
                <a:cs typeface="Calibri" panose="020F0502020204030204" pitchFamily="34" charset="0"/>
              </a:rPr>
              <a:t> again from all the peoples where the </a:t>
            </a:r>
            <a:r>
              <a:rPr lang="en-US" sz="3600" cap="small" dirty="0">
                <a:effectLst>
                  <a:outerShdw blurRad="38100" dist="38100" dir="2700000" algn="tl">
                    <a:srgbClr val="000000">
                      <a:alpha val="43137"/>
                    </a:srgbClr>
                  </a:outerShdw>
                </a:effectLst>
                <a:cs typeface="Calibri" panose="020F0502020204030204" pitchFamily="34" charset="0"/>
              </a:rPr>
              <a:t>Lord</a:t>
            </a:r>
            <a:r>
              <a:rPr lang="en-US" sz="3600" dirty="0">
                <a:effectLst>
                  <a:outerShdw blurRad="38100" dist="38100" dir="2700000" algn="tl">
                    <a:srgbClr val="000000">
                      <a:alpha val="43137"/>
                    </a:srgbClr>
                  </a:outerShdw>
                </a:effectLst>
                <a:cs typeface="Calibri" panose="020F0502020204030204" pitchFamily="34" charset="0"/>
              </a:rPr>
              <a:t> your God has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scattered you</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79876" name="Picture 2" descr="https://graftedinelena.files.wordpress.com/2013/09/moses.jpg">
            <a:extLst>
              <a:ext uri="{FF2B5EF4-FFF2-40B4-BE49-F238E27FC236}">
                <a16:creationId xmlns:a16="http://schemas.microsoft.com/office/drawing/2014/main" id="{DF0D639D-CAC5-400E-BB35-456902C18B4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51638" y="3124200"/>
            <a:ext cx="26407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1367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38628" y="45701"/>
            <a:ext cx="8534400" cy="838200"/>
          </a:xfrm>
        </p:spPr>
        <p:txBody>
          <a:bodyPr/>
          <a:lstStyle/>
          <a:p>
            <a:pPr algn="ctr" eaLnBrk="1" hangingPunct="1"/>
            <a:r>
              <a:rPr lang="en-US" sz="3600" dirty="0">
                <a:effectLst>
                  <a:outerShdw blurRad="38100" dist="38100" dir="2700000" algn="tl">
                    <a:srgbClr val="000000">
                      <a:alpha val="43137"/>
                    </a:srgbClr>
                  </a:outerShdw>
                </a:effectLst>
              </a:rPr>
              <a:t>1. Kingdom Throughout the Bible</a:t>
            </a:r>
          </a:p>
        </p:txBody>
      </p:sp>
      <p:pic>
        <p:nvPicPr>
          <p:cNvPr id="23559"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33800" y="5028159"/>
            <a:ext cx="1706563" cy="1753641"/>
          </a:xfrm>
          <a:prstGeom prst="rect">
            <a:avLst/>
          </a:prstGeom>
          <a:noFill/>
          <a:ln w="9525">
            <a:noFill/>
            <a:miter lim="800000"/>
            <a:headEnd/>
            <a:tailEnd/>
          </a:ln>
        </p:spPr>
      </p:pic>
      <p:graphicFrame>
        <p:nvGraphicFramePr>
          <p:cNvPr id="4" name="Table 3"/>
          <p:cNvGraphicFramePr>
            <a:graphicFrameLocks noGrp="1"/>
          </p:cNvGraphicFramePr>
          <p:nvPr>
            <p:extLst>
              <p:ext uri="{D42A27DB-BD31-4B8C-83A1-F6EECF244321}">
                <p14:modId xmlns:p14="http://schemas.microsoft.com/office/powerpoint/2010/main" val="2203555046"/>
              </p:ext>
            </p:extLst>
          </p:nvPr>
        </p:nvGraphicFramePr>
        <p:xfrm>
          <a:off x="237886" y="1144368"/>
          <a:ext cx="8668228" cy="3870960"/>
        </p:xfrm>
        <a:graphic>
          <a:graphicData uri="http://schemas.openxmlformats.org/drawingml/2006/table">
            <a:tbl>
              <a:tblPr firstRow="1" bandRow="1">
                <a:tableStyleId>{5940675A-B579-460E-94D1-54222C63F5DA}</a:tableStyleId>
              </a:tblPr>
              <a:tblGrid>
                <a:gridCol w="3947140">
                  <a:extLst>
                    <a:ext uri="{9D8B030D-6E8A-4147-A177-3AD203B41FA5}">
                      <a16:colId xmlns:a16="http://schemas.microsoft.com/office/drawing/2014/main" val="4287931007"/>
                    </a:ext>
                  </a:extLst>
                </a:gridCol>
                <a:gridCol w="4721088">
                  <a:extLst>
                    <a:ext uri="{9D8B030D-6E8A-4147-A177-3AD203B41FA5}">
                      <a16:colId xmlns:a16="http://schemas.microsoft.com/office/drawing/2014/main" val="4222968114"/>
                    </a:ext>
                  </a:extLst>
                </a:gridCol>
              </a:tblGrid>
              <a:tr h="3870960">
                <a:tc>
                  <a:txBody>
                    <a:bodyPr/>
                    <a:lstStyle/>
                    <a:p>
                      <a:pPr marL="457200" indent="-457200" algn="l" defTabSz="914400" rtl="0" eaLnBrk="0" fontAlgn="base" latinLnBrk="0" hangingPunct="0">
                        <a:spcBef>
                          <a:spcPct val="0"/>
                        </a:spcBef>
                        <a:spcAft>
                          <a:spcPts val="2400"/>
                        </a:spcAft>
                        <a:buClr>
                          <a:srgbClr val="66FFFF"/>
                        </a:buClr>
                        <a:buSzPct val="100000"/>
                        <a:buFont typeface="Calibri" panose="020F0502020204030204" pitchFamily="34" charset="0"/>
                        <a:buAutoNum type="arabicPeriod"/>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Eden</a:t>
                      </a:r>
                    </a:p>
                    <a:p>
                      <a:pPr marL="457200" indent="-457200" algn="l" defTabSz="914400" rtl="0" eaLnBrk="0" fontAlgn="base" latinLnBrk="0" hangingPunct="0">
                        <a:spcBef>
                          <a:spcPct val="0"/>
                        </a:spcBef>
                        <a:spcAft>
                          <a:spcPts val="2400"/>
                        </a:spcAft>
                        <a:buClr>
                          <a:srgbClr val="66FFFF"/>
                        </a:buClr>
                        <a:buSzPct val="100000"/>
                        <a:buFont typeface="Calibri" panose="020F0502020204030204" pitchFamily="34" charset="0"/>
                        <a:buAutoNum type="arabicPeriod"/>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Abrahamic Covenant</a:t>
                      </a:r>
                    </a:p>
                    <a:p>
                      <a:pPr marL="457200" indent="-457200" algn="l" rtl="0" eaLnBrk="0" fontAlgn="base" hangingPunct="0">
                        <a:spcBef>
                          <a:spcPct val="0"/>
                        </a:spcBef>
                        <a:spcAft>
                          <a:spcPts val="2400"/>
                        </a:spcAft>
                        <a:buClr>
                          <a:srgbClr val="66FFFF"/>
                        </a:buClr>
                        <a:buSzPct val="100000"/>
                        <a:buFont typeface="Calibri" panose="020F0502020204030204" pitchFamily="34" charset="0"/>
                        <a:buAutoNum type="arabicPeriod"/>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Mosaic Covenant</a:t>
                      </a:r>
                    </a:p>
                    <a:p>
                      <a:pPr marL="457200" indent="-457200" algn="l" rtl="0" eaLnBrk="0" fontAlgn="base" hangingPunct="0">
                        <a:spcBef>
                          <a:spcPct val="0"/>
                        </a:spcBef>
                        <a:spcAft>
                          <a:spcPts val="2400"/>
                        </a:spcAft>
                        <a:buClr>
                          <a:srgbClr val="66FFFF"/>
                        </a:buClr>
                        <a:buSzPct val="100000"/>
                        <a:buFont typeface="Calibri" panose="020F0502020204030204" pitchFamily="34" charset="0"/>
                        <a:buAutoNum type="arabicPeriod"/>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Divided Kingdom</a:t>
                      </a:r>
                    </a:p>
                    <a:p>
                      <a:pPr marL="457200" indent="-457200" algn="l" rtl="0" eaLnBrk="0" fontAlgn="base" hangingPunct="0">
                        <a:spcBef>
                          <a:spcPct val="0"/>
                        </a:spcBef>
                        <a:spcAft>
                          <a:spcPts val="2400"/>
                        </a:spcAft>
                        <a:buClr>
                          <a:srgbClr val="66FFFF"/>
                        </a:buClr>
                        <a:buSzPct val="100000"/>
                        <a:buFont typeface="Calibri" panose="020F0502020204030204" pitchFamily="34" charset="0"/>
                        <a:buAutoNum type="arabicPeriod"/>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Times of the Gentiles</a:t>
                      </a:r>
                    </a:p>
                  </a:txBody>
                  <a:tcPr/>
                </a:tc>
                <a:tc>
                  <a:txBody>
                    <a:bodyPr/>
                    <a:lstStyle/>
                    <a:p>
                      <a:pPr marL="514350" indent="-514350" algn="l" defTabSz="914400" rtl="0" eaLnBrk="0" fontAlgn="base" latinLnBrk="0" hangingPunct="0">
                        <a:spcBef>
                          <a:spcPct val="0"/>
                        </a:spcBef>
                        <a:spcAft>
                          <a:spcPts val="2400"/>
                        </a:spcAft>
                        <a:buClr>
                          <a:srgbClr val="66FFFF"/>
                        </a:buClr>
                        <a:buSzPct val="100000"/>
                        <a:buFont typeface="+mj-lt"/>
                        <a:buAutoNum type="arabicPeriod" startAt="6"/>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Old Testament Prophets</a:t>
                      </a:r>
                    </a:p>
                    <a:p>
                      <a:pPr marL="514350" indent="-514350" algn="l" defTabSz="914400" rtl="0" eaLnBrk="0" fontAlgn="base" latinLnBrk="0" hangingPunct="0">
                        <a:spcBef>
                          <a:spcPct val="0"/>
                        </a:spcBef>
                        <a:spcAft>
                          <a:spcPts val="2400"/>
                        </a:spcAft>
                        <a:buClr>
                          <a:srgbClr val="66FFFF"/>
                        </a:buClr>
                        <a:buSzPct val="100000"/>
                        <a:buFont typeface="+mj-lt"/>
                        <a:buAutoNum type="arabicPeriod" startAt="6"/>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Post exile</a:t>
                      </a:r>
                    </a:p>
                    <a:p>
                      <a:pPr marL="514350" indent="-514350" algn="l" defTabSz="914400" rtl="0" eaLnBrk="0" fontAlgn="base" latinLnBrk="0" hangingPunct="0">
                        <a:spcBef>
                          <a:spcPct val="0"/>
                        </a:spcBef>
                        <a:spcAft>
                          <a:spcPts val="2400"/>
                        </a:spcAft>
                        <a:buClr>
                          <a:srgbClr val="66FFFF"/>
                        </a:buClr>
                        <a:buSzPct val="100000"/>
                        <a:buFont typeface="+mj-lt"/>
                        <a:buAutoNum type="arabicPeriod" startAt="6"/>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Offer of the King / Kingdom</a:t>
                      </a:r>
                    </a:p>
                    <a:p>
                      <a:pPr marL="514350" indent="-514350" algn="l" defTabSz="914400" rtl="0" eaLnBrk="0" fontAlgn="base" latinLnBrk="0" hangingPunct="0">
                        <a:spcBef>
                          <a:spcPct val="0"/>
                        </a:spcBef>
                        <a:spcAft>
                          <a:spcPts val="2400"/>
                        </a:spcAft>
                        <a:buClr>
                          <a:srgbClr val="66FFFF"/>
                        </a:buClr>
                        <a:buSzPct val="100000"/>
                        <a:buFont typeface="+mj-lt"/>
                        <a:buAutoNum type="arabicPeriod" startAt="6"/>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Rejection of the Offer</a:t>
                      </a:r>
                    </a:p>
                    <a:p>
                      <a:pPr marL="514350" marR="0" lvl="0" indent="-514350" algn="l" defTabSz="914400" rtl="0" eaLnBrk="0" fontAlgn="base" latinLnBrk="0" hangingPunct="0">
                        <a:lnSpc>
                          <a:spcPct val="100000"/>
                        </a:lnSpc>
                        <a:spcBef>
                          <a:spcPct val="0"/>
                        </a:spcBef>
                        <a:spcAft>
                          <a:spcPts val="2400"/>
                        </a:spcAft>
                        <a:buClr>
                          <a:srgbClr val="66FFFF"/>
                        </a:buClr>
                        <a:buSzPct val="100000"/>
                        <a:buFont typeface="+mj-lt"/>
                        <a:buAutoNum type="arabicPeriod" startAt="6"/>
                        <a:tabLst/>
                        <a:defRPr/>
                      </a:pPr>
                      <a:r>
                        <a:rPr lang="en-US" sz="2800" b="1" u="sng" kern="1200" dirty="0">
                          <a:solidFill>
                            <a:srgbClr val="FFFFCC"/>
                          </a:solidFill>
                          <a:effectLst>
                            <a:outerShdw blurRad="38100" dist="38100" dir="2700000" algn="tl">
                              <a:srgbClr val="000000"/>
                            </a:outerShdw>
                          </a:effectLst>
                          <a:latin typeface="Calibri" panose="020F0502020204030204" pitchFamily="34" charset="0"/>
                          <a:ea typeface="+mn-ea"/>
                          <a:cs typeface="+mn-cs"/>
                        </a:rPr>
                        <a:t>Interim Age</a:t>
                      </a:r>
                    </a:p>
                  </a:txBody>
                  <a:tcPr/>
                </a:tc>
                <a:extLst>
                  <a:ext uri="{0D108BD9-81ED-4DB2-BD59-A6C34878D82A}">
                    <a16:rowId xmlns:a16="http://schemas.microsoft.com/office/drawing/2014/main" val="4214517209"/>
                  </a:ext>
                </a:extLst>
              </a:tr>
            </a:tbl>
          </a:graphicData>
        </a:graphic>
      </p:graphicFrame>
    </p:spTree>
    <p:extLst>
      <p:ext uri="{BB962C8B-B14F-4D97-AF65-F5344CB8AC3E}">
        <p14:creationId xmlns:p14="http://schemas.microsoft.com/office/powerpoint/2010/main" val="39822664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676400" y="228600"/>
            <a:ext cx="5791200" cy="838200"/>
          </a:xfrm>
        </p:spPr>
        <p:txBody>
          <a:bodyPr/>
          <a:lstStyle/>
          <a:p>
            <a:pPr algn="ctr" eaLnBrk="1" hangingPunct="1"/>
            <a:r>
              <a:rPr lang="en-US" altLang="en-US" sz="4000" dirty="0">
                <a:effectLst>
                  <a:outerShdw blurRad="38100" dist="38100" dir="2700000" algn="tl">
                    <a:srgbClr val="000000">
                      <a:alpha val="43137"/>
                    </a:srgbClr>
                  </a:outerShdw>
                </a:effectLst>
              </a:rPr>
              <a:t>4. Israel’s Final Restoration</a:t>
            </a:r>
          </a:p>
        </p:txBody>
      </p:sp>
      <p:sp>
        <p:nvSpPr>
          <p:cNvPr id="16387" name="Rectangle 3"/>
          <p:cNvSpPr>
            <a:spLocks noGrp="1" noChangeArrowheads="1"/>
          </p:cNvSpPr>
          <p:nvPr>
            <p:ph type="body" sz="half" idx="2"/>
          </p:nvPr>
        </p:nvSpPr>
        <p:spPr>
          <a:xfrm>
            <a:off x="838200" y="1600200"/>
            <a:ext cx="4191000" cy="3962400"/>
          </a:xfrm>
        </p:spPr>
        <p:txBody>
          <a:bodyPr/>
          <a:lstStyle/>
          <a:p>
            <a:pPr marL="457200" indent="-457200" eaLnBrk="1" hangingPunct="1">
              <a:spcBef>
                <a:spcPts val="0"/>
              </a:spcBef>
              <a:spcAft>
                <a:spcPts val="3600"/>
              </a:spcAft>
              <a:buSzPct val="100000"/>
              <a:buFont typeface="+mj-lt"/>
              <a:buAutoNum type="alphaLcPeriod"/>
              <a:defRPr/>
            </a:pPr>
            <a:r>
              <a:rPr lang="en-US" sz="3600" dirty="0">
                <a:effectLst>
                  <a:outerShdw blurRad="38100" dist="38100" dir="2700000" algn="tl">
                    <a:srgbClr val="000000">
                      <a:alpha val="43137"/>
                    </a:srgbClr>
                  </a:outerShdw>
                </a:effectLst>
              </a:rPr>
              <a:t>Law</a:t>
            </a:r>
          </a:p>
          <a:p>
            <a:pPr marL="463550" indent="-463550" eaLnBrk="1" hangingPunct="1">
              <a:spcBef>
                <a:spcPts val="0"/>
              </a:spcBef>
              <a:spcAft>
                <a:spcPts val="3600"/>
              </a:spcAft>
              <a:buSzPct val="100000"/>
              <a:buFont typeface="+mj-lt"/>
              <a:buAutoNum type="alphaLcPeriod"/>
              <a:defRPr/>
            </a:pPr>
            <a:r>
              <a:rPr lang="en-US" sz="3600" b="1" u="sng" dirty="0">
                <a:solidFill>
                  <a:srgbClr val="FFFFCC"/>
                </a:solidFill>
                <a:effectLst>
                  <a:outerShdw blurRad="38100" dist="38100" dir="2700000" algn="tl">
                    <a:srgbClr val="000000">
                      <a:alpha val="43137"/>
                    </a:srgbClr>
                  </a:outerShdw>
                </a:effectLst>
              </a:rPr>
              <a:t>Major Prophets</a:t>
            </a:r>
          </a:p>
          <a:p>
            <a:pPr marL="463550" indent="-463550" eaLnBrk="1" hangingPunct="1">
              <a:spcBef>
                <a:spcPts val="0"/>
              </a:spcBef>
              <a:spcAft>
                <a:spcPts val="3600"/>
              </a:spcAft>
              <a:buSzPct val="100000"/>
              <a:buFont typeface="+mj-lt"/>
              <a:buAutoNum type="alphaLcPeriod"/>
              <a:defRPr/>
            </a:pPr>
            <a:r>
              <a:rPr lang="en-US" sz="3600" dirty="0">
                <a:effectLst>
                  <a:outerShdw blurRad="38100" dist="38100" dir="2700000" algn="tl">
                    <a:srgbClr val="000000">
                      <a:alpha val="43137"/>
                    </a:srgbClr>
                  </a:outerShdw>
                </a:effectLst>
              </a:rPr>
              <a:t>Minor Prophets</a:t>
            </a:r>
          </a:p>
          <a:p>
            <a:pPr marL="463550" indent="-463550" eaLnBrk="1" hangingPunct="1">
              <a:spcBef>
                <a:spcPts val="0"/>
              </a:spcBef>
              <a:spcAft>
                <a:spcPts val="3600"/>
              </a:spcAft>
              <a:buSzPct val="100000"/>
              <a:buFont typeface="+mj-lt"/>
              <a:buAutoNum type="alphaLcPeriod"/>
              <a:defRPr/>
            </a:pPr>
            <a:r>
              <a:rPr lang="en-US" sz="3600" dirty="0">
                <a:effectLst>
                  <a:outerShdw blurRad="38100" dist="38100" dir="2700000" algn="tl">
                    <a:srgbClr val="000000">
                      <a:alpha val="43137"/>
                    </a:srgbClr>
                  </a:outerShdw>
                </a:effectLst>
              </a:rPr>
              <a:t>Conclusion</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5410200" y="1600200"/>
            <a:ext cx="3048000" cy="4127423"/>
          </a:xfrm>
        </p:spPr>
      </p:pic>
    </p:spTree>
    <p:extLst>
      <p:ext uri="{BB962C8B-B14F-4D97-AF65-F5344CB8AC3E}">
        <p14:creationId xmlns:p14="http://schemas.microsoft.com/office/powerpoint/2010/main" val="30261648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62D705-AF49-45F8-883F-92C9DA52E7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134147" name="Rectangle 1"/>
          <p:cNvSpPr>
            <a:spLocks noChangeArrowheads="1"/>
          </p:cNvSpPr>
          <p:nvPr/>
        </p:nvSpPr>
        <p:spPr bwMode="auto">
          <a:xfrm>
            <a:off x="176215" y="76200"/>
            <a:ext cx="8791575" cy="4108817"/>
          </a:xfrm>
          <a:prstGeom prst="rect">
            <a:avLst/>
          </a:prstGeom>
          <a:noFill/>
          <a:ln w="28575">
            <a:noFill/>
            <a:miter lim="800000"/>
            <a:headEnd/>
            <a:tailEnd/>
          </a:ln>
        </p:spPr>
        <p:txBody>
          <a:bodyPr wrap="square">
            <a:spAutoFit/>
          </a:bodyPr>
          <a:lstStyle/>
          <a:p>
            <a:pPr algn="ctr">
              <a:spcAft>
                <a:spcPts val="600"/>
              </a:spcAft>
            </a:pPr>
            <a:r>
              <a:rPr lang="en-US" sz="2600" baseline="30000" dirty="0">
                <a:effectLst>
                  <a:outerShdw blurRad="38100" dist="38100" dir="2700000" algn="tl">
                    <a:srgbClr val="000000">
                      <a:alpha val="43137"/>
                    </a:srgbClr>
                  </a:outerShdw>
                </a:effectLst>
                <a:latin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Isaiah 27:13</a:t>
            </a:r>
          </a:p>
          <a:p>
            <a:pPr algn="just"/>
            <a:r>
              <a:rPr lang="en-US" sz="3600" dirty="0">
                <a:effectLst>
                  <a:outerShdw blurRad="38100" dist="38100" dir="2700000" algn="tl">
                    <a:srgbClr val="000000">
                      <a:alpha val="43137"/>
                    </a:srgbClr>
                  </a:outerShdw>
                </a:effectLst>
                <a:latin typeface="Calibri" panose="020F0502020204030204" pitchFamily="34" charset="0"/>
              </a:rPr>
              <a:t>“It will come about also in that day that a great trumpet will be blown, and those who were perishing in the land of Assyria and who were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scattered</a:t>
            </a:r>
            <a:r>
              <a:rPr lang="en-US" sz="3600" dirty="0">
                <a:effectLst>
                  <a:outerShdw blurRad="38100" dist="38100" dir="2700000" algn="tl">
                    <a:srgbClr val="000000">
                      <a:alpha val="43137"/>
                    </a:srgbClr>
                  </a:outerShdw>
                </a:effectLst>
                <a:latin typeface="Calibri" panose="020F0502020204030204" pitchFamily="34" charset="0"/>
              </a:rPr>
              <a:t> in the land of Egypt will come and worship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in the holy mountain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at Jerusalem</a:t>
            </a:r>
            <a:r>
              <a:rPr lang="en-US" sz="3600" dirty="0">
                <a:effectLst>
                  <a:outerShdw blurRad="38100" dist="38100" dir="2700000" algn="tl">
                    <a:srgbClr val="000000">
                      <a:alpha val="43137"/>
                    </a:srgbClr>
                  </a:outerShdw>
                </a:effectLst>
                <a:latin typeface="Calibri" panose="020F0502020204030204" pitchFamily="34" charset="0"/>
              </a:rPr>
              <a: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764938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329CC-055D-45D2-8DF1-03E7C5309A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134147" name="Rectangle 1"/>
          <p:cNvSpPr>
            <a:spLocks noChangeArrowheads="1"/>
          </p:cNvSpPr>
          <p:nvPr/>
        </p:nvSpPr>
        <p:spPr bwMode="auto">
          <a:xfrm>
            <a:off x="176215" y="76200"/>
            <a:ext cx="8791575" cy="4724370"/>
          </a:xfrm>
          <a:prstGeom prst="rect">
            <a:avLst/>
          </a:prstGeom>
          <a:noFill/>
          <a:ln w="28575">
            <a:noFill/>
            <a:miter lim="800000"/>
            <a:headEnd/>
            <a:tailEnd/>
          </a:ln>
        </p:spPr>
        <p:txBody>
          <a:bodyPr wrap="square">
            <a:spAutoFit/>
          </a:bodyPr>
          <a:lstStyle/>
          <a:p>
            <a:pPr algn="ctr">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Jeremiah 16:14-15</a:t>
            </a:r>
          </a:p>
          <a:p>
            <a:pPr algn="just"/>
            <a:r>
              <a:rPr lang="en-US" sz="3200" baseline="30000" dirty="0">
                <a:effectLst>
                  <a:outerShdw blurRad="38100" dist="38100" dir="2700000" algn="tl">
                    <a:srgbClr val="000000">
                      <a:alpha val="43137"/>
                    </a:srgbClr>
                  </a:outerShdw>
                </a:effectLst>
                <a:latin typeface="Calibri" panose="020F0502020204030204" pitchFamily="34" charset="0"/>
              </a:rPr>
              <a:t>14 </a:t>
            </a:r>
            <a:r>
              <a:rPr lang="en-US" sz="3200" dirty="0">
                <a:effectLst>
                  <a:outerShdw blurRad="38100" dist="38100" dir="2700000" algn="tl">
                    <a:srgbClr val="000000">
                      <a:alpha val="43137"/>
                    </a:srgbClr>
                  </a:outerShdw>
                </a:effectLst>
                <a:latin typeface="Calibri" panose="020F0502020204030204" pitchFamily="34" charset="0"/>
              </a:rPr>
              <a:t>“Therefore behold, days are coming,” declares the </a:t>
            </a:r>
            <a:r>
              <a:rPr lang="en-US" sz="3200" cap="small" dirty="0">
                <a:effectLst>
                  <a:outerShdw blurRad="38100" dist="38100" dir="2700000" algn="tl">
                    <a:srgbClr val="000000">
                      <a:alpha val="43137"/>
                    </a:srgbClr>
                  </a:outerShdw>
                </a:effectLst>
                <a:latin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rPr>
              <a:t>, “when it will no longer be said, ‘As the </a:t>
            </a:r>
            <a:r>
              <a:rPr lang="en-US" sz="3200" cap="small" dirty="0">
                <a:effectLst>
                  <a:outerShdw blurRad="38100" dist="38100" dir="2700000" algn="tl">
                    <a:srgbClr val="000000">
                      <a:alpha val="43137"/>
                    </a:srgbClr>
                  </a:outerShdw>
                </a:effectLst>
                <a:latin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rPr>
              <a:t> lives, who brought up the sons of Israel out of the land of Egypt,’ </a:t>
            </a:r>
            <a:r>
              <a:rPr lang="en-US" sz="3200" baseline="30000" dirty="0">
                <a:effectLst>
                  <a:outerShdw blurRad="38100" dist="38100" dir="2700000" algn="tl">
                    <a:srgbClr val="000000">
                      <a:alpha val="43137"/>
                    </a:srgbClr>
                  </a:outerShdw>
                </a:effectLst>
                <a:latin typeface="Calibri" panose="020F0502020204030204" pitchFamily="34" charset="0"/>
              </a:rPr>
              <a:t>15 </a:t>
            </a:r>
            <a:r>
              <a:rPr lang="en-US" sz="3200" dirty="0">
                <a:effectLst>
                  <a:outerShdw blurRad="38100" dist="38100" dir="2700000" algn="tl">
                    <a:srgbClr val="000000">
                      <a:alpha val="43137"/>
                    </a:srgbClr>
                  </a:outerShdw>
                </a:effectLst>
                <a:latin typeface="Calibri" panose="020F0502020204030204" pitchFamily="34" charset="0"/>
              </a:rPr>
              <a:t>but, ‘As the </a:t>
            </a:r>
            <a:r>
              <a:rPr lang="en-US" sz="3200" cap="small" dirty="0">
                <a:effectLst>
                  <a:outerShdw blurRad="38100" dist="38100" dir="2700000" algn="tl">
                    <a:srgbClr val="000000">
                      <a:alpha val="43137"/>
                    </a:srgbClr>
                  </a:outerShdw>
                </a:effectLst>
                <a:latin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rPr>
              <a:t> lives, who brought up the sons of Israel from the land of the north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from all the countries where He had banished them.’ For I will restore them to their own land which I gave to their fathers</a:t>
            </a:r>
            <a:r>
              <a:rPr lang="en-US" sz="3200" dirty="0">
                <a:effectLst>
                  <a:outerShdw blurRad="38100" dist="38100" dir="2700000" algn="tl">
                    <a:srgbClr val="000000">
                      <a:alpha val="43137"/>
                    </a:srgbClr>
                  </a:outerShdw>
                </a:effectLst>
                <a:latin typeface="Calibri" panose="020F0502020204030204" pitchFamily="34" charset="0"/>
              </a:rPr>
              <a:t>.”</a:t>
            </a:r>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33364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152400"/>
            <a:ext cx="8702737" cy="6584916"/>
          </a:xfrm>
          <a:prstGeom prst="rect">
            <a:avLst/>
          </a:prstGeom>
        </p:spPr>
      </p:pic>
    </p:spTree>
    <p:extLst>
      <p:ext uri="{BB962C8B-B14F-4D97-AF65-F5344CB8AC3E}">
        <p14:creationId xmlns:p14="http://schemas.microsoft.com/office/powerpoint/2010/main" val="41889765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7B7471-D4F8-48DE-BC70-1A9601E23C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134147" name="Rectangle 1"/>
          <p:cNvSpPr>
            <a:spLocks noChangeArrowheads="1"/>
          </p:cNvSpPr>
          <p:nvPr/>
        </p:nvSpPr>
        <p:spPr bwMode="auto">
          <a:xfrm>
            <a:off x="30086" y="76200"/>
            <a:ext cx="9037713" cy="4939814"/>
          </a:xfrm>
          <a:prstGeom prst="rect">
            <a:avLst/>
          </a:prstGeom>
          <a:noFill/>
          <a:ln w="28575">
            <a:noFill/>
            <a:miter lim="800000"/>
            <a:headEnd/>
            <a:tailEnd/>
          </a:ln>
        </p:spPr>
        <p:txBody>
          <a:bodyPr wrap="square">
            <a:spAutoFit/>
          </a:bodyPr>
          <a:lstStyle/>
          <a:p>
            <a:pPr algn="ctr">
              <a:spcAft>
                <a:spcPts val="600"/>
              </a:spcAft>
            </a:pPr>
            <a:r>
              <a:rPr lang="en-US" sz="2600" baseline="30000" dirty="0">
                <a:effectLst>
                  <a:outerShdw blurRad="38100" dist="38100" dir="2700000" algn="tl">
                    <a:srgbClr val="000000">
                      <a:alpha val="43137"/>
                    </a:srgbClr>
                  </a:outerShdw>
                </a:effectLst>
                <a:latin typeface="Calibri" panose="020F0502020204030204" pitchFamily="34" charset="0"/>
              </a:rPr>
              <a:t> </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Ezekiel 36:24-28</a:t>
            </a:r>
            <a:endPar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p>
            <a:pPr algn="just"/>
            <a:r>
              <a:rPr lang="en-US" sz="2700" dirty="0">
                <a:effectLst>
                  <a:outerShdw blurRad="38100" dist="38100" dir="2700000" algn="tl">
                    <a:srgbClr val="000000">
                      <a:alpha val="43137"/>
                    </a:srgbClr>
                  </a:outerShdw>
                </a:effectLst>
                <a:latin typeface="Calibri" panose="020F0502020204030204" pitchFamily="34" charset="0"/>
              </a:rPr>
              <a:t>“For I will take you from the nations, </a:t>
            </a:r>
            <a:r>
              <a:rPr lang="en-US" sz="2700" b="1" u="sng" dirty="0">
                <a:solidFill>
                  <a:srgbClr val="FFFFCC"/>
                </a:solidFill>
                <a:effectLst>
                  <a:outerShdw blurRad="38100" dist="38100" dir="2700000" algn="tl">
                    <a:srgbClr val="000000">
                      <a:alpha val="43137"/>
                    </a:srgbClr>
                  </a:outerShdw>
                </a:effectLst>
                <a:latin typeface="Calibri" panose="020F0502020204030204" pitchFamily="34" charset="0"/>
              </a:rPr>
              <a:t>gather you from all the lands and bring you into your own land. </a:t>
            </a:r>
            <a:r>
              <a:rPr lang="en-US" sz="2700" b="1" u="sng" baseline="30000" dirty="0">
                <a:solidFill>
                  <a:srgbClr val="FFFFCC"/>
                </a:solidFill>
                <a:effectLst>
                  <a:outerShdw blurRad="38100" dist="38100" dir="2700000" algn="tl">
                    <a:srgbClr val="000000">
                      <a:alpha val="43137"/>
                    </a:srgbClr>
                  </a:outerShdw>
                </a:effectLst>
                <a:latin typeface="Calibri" panose="020F0502020204030204" pitchFamily="34" charset="0"/>
              </a:rPr>
              <a:t>25 </a:t>
            </a:r>
            <a:r>
              <a:rPr lang="en-US" sz="2700" b="1" u="sng" dirty="0">
                <a:solidFill>
                  <a:srgbClr val="FFFFCC"/>
                </a:solidFill>
                <a:effectLst>
                  <a:outerShdw blurRad="38100" dist="38100" dir="2700000" algn="tl">
                    <a:srgbClr val="000000">
                      <a:alpha val="43137"/>
                    </a:srgbClr>
                  </a:outerShdw>
                </a:effectLst>
                <a:latin typeface="Calibri" panose="020F0502020204030204" pitchFamily="34" charset="0"/>
              </a:rPr>
              <a:t>Then I will sprinkle clean water on you, and you will be clean</a:t>
            </a:r>
            <a:r>
              <a:rPr lang="en-US" sz="2700" dirty="0">
                <a:effectLst>
                  <a:outerShdw blurRad="38100" dist="38100" dir="2700000" algn="tl">
                    <a:srgbClr val="000000">
                      <a:alpha val="43137"/>
                    </a:srgbClr>
                  </a:outerShdw>
                </a:effectLst>
                <a:latin typeface="Calibri" panose="020F0502020204030204" pitchFamily="34" charset="0"/>
              </a:rPr>
              <a:t>; I will cleanse you from all your filthiness and from all your idols. </a:t>
            </a:r>
            <a:r>
              <a:rPr lang="en-US" sz="2700" baseline="30000" dirty="0">
                <a:effectLst>
                  <a:outerShdw blurRad="38100" dist="38100" dir="2700000" algn="tl">
                    <a:srgbClr val="000000">
                      <a:alpha val="43137"/>
                    </a:srgbClr>
                  </a:outerShdw>
                </a:effectLst>
                <a:latin typeface="Calibri" panose="020F0502020204030204" pitchFamily="34" charset="0"/>
              </a:rPr>
              <a:t>26 </a:t>
            </a:r>
            <a:r>
              <a:rPr lang="en-US" sz="2700" dirty="0">
                <a:effectLst>
                  <a:outerShdw blurRad="38100" dist="38100" dir="2700000" algn="tl">
                    <a:srgbClr val="000000">
                      <a:alpha val="43137"/>
                    </a:srgbClr>
                  </a:outerShdw>
                </a:effectLst>
                <a:latin typeface="Calibri" panose="020F0502020204030204" pitchFamily="34" charset="0"/>
              </a:rPr>
              <a:t>Moreover, I will give you a new heart and </a:t>
            </a:r>
            <a:r>
              <a:rPr lang="en-US" sz="2700" b="1" u="sng" dirty="0">
                <a:solidFill>
                  <a:srgbClr val="FFFFCC"/>
                </a:solidFill>
                <a:effectLst>
                  <a:outerShdw blurRad="38100" dist="38100" dir="2700000" algn="tl">
                    <a:srgbClr val="000000">
                      <a:alpha val="43137"/>
                    </a:srgbClr>
                  </a:outerShdw>
                </a:effectLst>
                <a:latin typeface="Calibri" panose="020F0502020204030204" pitchFamily="34" charset="0"/>
              </a:rPr>
              <a:t>put a new spirit within you</a:t>
            </a:r>
            <a:r>
              <a:rPr lang="en-US" sz="2700" dirty="0">
                <a:effectLst>
                  <a:outerShdw blurRad="38100" dist="38100" dir="2700000" algn="tl">
                    <a:srgbClr val="000000">
                      <a:alpha val="43137"/>
                    </a:srgbClr>
                  </a:outerShdw>
                </a:effectLst>
                <a:latin typeface="Calibri" panose="020F0502020204030204" pitchFamily="34" charset="0"/>
              </a:rPr>
              <a:t>; and I will remove the heart of stone from your flesh and give you a heart of flesh. </a:t>
            </a:r>
            <a:r>
              <a:rPr lang="en-US" sz="2700" baseline="30000" dirty="0">
                <a:effectLst>
                  <a:outerShdw blurRad="38100" dist="38100" dir="2700000" algn="tl">
                    <a:srgbClr val="000000">
                      <a:alpha val="43137"/>
                    </a:srgbClr>
                  </a:outerShdw>
                </a:effectLst>
                <a:latin typeface="Calibri" panose="020F0502020204030204" pitchFamily="34" charset="0"/>
              </a:rPr>
              <a:t>27 </a:t>
            </a:r>
            <a:r>
              <a:rPr lang="en-US" sz="2700" dirty="0">
                <a:effectLst>
                  <a:outerShdw blurRad="38100" dist="38100" dir="2700000" algn="tl">
                    <a:srgbClr val="000000">
                      <a:alpha val="43137"/>
                    </a:srgbClr>
                  </a:outerShdw>
                </a:effectLst>
                <a:latin typeface="Calibri" panose="020F0502020204030204" pitchFamily="34" charset="0"/>
              </a:rPr>
              <a:t>I will put My Spirit within you and cause you to walk in My statutes, and you will be careful to observe My ordinances. </a:t>
            </a:r>
            <a:r>
              <a:rPr lang="en-US" sz="2700" baseline="30000" dirty="0">
                <a:effectLst>
                  <a:outerShdw blurRad="38100" dist="38100" dir="2700000" algn="tl">
                    <a:srgbClr val="000000">
                      <a:alpha val="43137"/>
                    </a:srgbClr>
                  </a:outerShdw>
                </a:effectLst>
                <a:latin typeface="Calibri" panose="020F0502020204030204" pitchFamily="34" charset="0"/>
              </a:rPr>
              <a:t>28 </a:t>
            </a:r>
            <a:r>
              <a:rPr lang="en-US" sz="2700" dirty="0">
                <a:effectLst>
                  <a:outerShdw blurRad="38100" dist="38100" dir="2700000" algn="tl">
                    <a:srgbClr val="000000">
                      <a:alpha val="43137"/>
                    </a:srgbClr>
                  </a:outerShdw>
                </a:effectLst>
                <a:latin typeface="Calibri" panose="020F0502020204030204" pitchFamily="34" charset="0"/>
              </a:rPr>
              <a:t>You will live in the land that I gave to your forefathers; so you will be My people, and I will be your God.”</a:t>
            </a:r>
            <a:endParaRPr lang="en-US" sz="2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2563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56634" y="228600"/>
            <a:ext cx="8830732" cy="6400800"/>
          </a:xfrm>
          <a:prstGeom prst="rect">
            <a:avLst/>
          </a:prstGeom>
        </p:spPr>
      </p:pic>
    </p:spTree>
    <p:extLst>
      <p:ext uri="{BB962C8B-B14F-4D97-AF65-F5344CB8AC3E}">
        <p14:creationId xmlns:p14="http://schemas.microsoft.com/office/powerpoint/2010/main" val="13811113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09800" y="1600200"/>
            <a:ext cx="6781800" cy="3046988"/>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rPr>
              <a:t>For example, according to Progressive Dispensational progenitor Dr. Darrell L. Bock, his Progressive Dispensationalism is both “less land centered” and less “future centered” in comparison to traditional Dispensationalism.</a:t>
            </a:r>
          </a:p>
        </p:txBody>
      </p:sp>
      <p:sp>
        <p:nvSpPr>
          <p:cNvPr id="8" name="TextBox 7"/>
          <p:cNvSpPr txBox="1"/>
          <p:nvPr/>
        </p:nvSpPr>
        <p:spPr>
          <a:xfrm>
            <a:off x="1828800" y="6096000"/>
            <a:ext cx="54864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rPr>
              <a:t>Darrell Bock; quoted in Ken </a:t>
            </a:r>
            <a:r>
              <a:rPr lang="en-US" sz="1800" dirty="0" err="1">
                <a:effectLst>
                  <a:outerShdw blurRad="38100" dist="38100" dir="2700000" algn="tl">
                    <a:srgbClr val="000000">
                      <a:alpha val="43137"/>
                    </a:srgbClr>
                  </a:outerShdw>
                </a:effectLst>
                <a:latin typeface="Calibri" panose="020F0502020204030204" pitchFamily="34" charset="0"/>
              </a:rPr>
              <a:t>Sidey</a:t>
            </a:r>
            <a:r>
              <a:rPr lang="en-US" sz="1800" dirty="0">
                <a:effectLst>
                  <a:outerShdw blurRad="38100" dist="38100" dir="2700000" algn="tl">
                    <a:srgbClr val="000000">
                      <a:alpha val="43137"/>
                    </a:srgbClr>
                  </a:outerShdw>
                </a:effectLst>
                <a:latin typeface="Calibri" panose="020F0502020204030204" pitchFamily="34" charset="0"/>
              </a:rPr>
              <a:t>, “For the Love of Zion,”</a:t>
            </a:r>
          </a:p>
          <a:p>
            <a:pPr algn="ctr"/>
            <a:r>
              <a:rPr lang="en-US" sz="1800" dirty="0">
                <a:effectLst>
                  <a:outerShdw blurRad="38100" dist="38100" dir="2700000" algn="tl">
                    <a:srgbClr val="000000">
                      <a:alpha val="43137"/>
                    </a:srgbClr>
                  </a:outerShdw>
                </a:effectLst>
                <a:latin typeface="Calibri" panose="020F0502020204030204" pitchFamily="34" charset="0"/>
              </a:rPr>
              <a:t> </a:t>
            </a:r>
            <a:r>
              <a:rPr lang="en-US" sz="1800" i="1" dirty="0">
                <a:effectLst>
                  <a:outerShdw blurRad="38100" dist="38100" dir="2700000" algn="tl">
                    <a:srgbClr val="000000">
                      <a:alpha val="43137"/>
                    </a:srgbClr>
                  </a:outerShdw>
                </a:effectLst>
                <a:latin typeface="Calibri" panose="020F0502020204030204" pitchFamily="34" charset="0"/>
              </a:rPr>
              <a:t>Christianity Today</a:t>
            </a:r>
            <a:r>
              <a:rPr lang="en-US" sz="1800" dirty="0">
                <a:effectLst>
                  <a:outerShdw blurRad="38100" dist="38100" dir="2700000" algn="tl">
                    <a:srgbClr val="000000">
                      <a:alpha val="43137"/>
                    </a:srgbClr>
                  </a:outerShdw>
                </a:effectLst>
                <a:latin typeface="Calibri" panose="020F0502020204030204" pitchFamily="34" charset="0"/>
              </a:rPr>
              <a:t>, 9 March 1992, 50.</a:t>
            </a:r>
            <a:endParaRPr lang="en-US" sz="1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Rectangle 2"/>
          <p:cNvSpPr/>
          <p:nvPr/>
        </p:nvSpPr>
        <p:spPr>
          <a:xfrm>
            <a:off x="773430" y="228600"/>
            <a:ext cx="7597140" cy="1200329"/>
          </a:xfrm>
          <a:prstGeom prst="rect">
            <a:avLst/>
          </a:prstGeom>
        </p:spPr>
        <p:txBody>
          <a:bodyPr wrap="square">
            <a:spAutoFit/>
          </a:bodyPr>
          <a:lstStyle/>
          <a:p>
            <a:pPr algn="ct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“Land” in Progressive Dispensationalism</a:t>
            </a:r>
          </a:p>
        </p:txBody>
      </p:sp>
      <p:pic>
        <p:nvPicPr>
          <p:cNvPr id="2" name="Picture 1">
            <a:extLst>
              <a:ext uri="{FF2B5EF4-FFF2-40B4-BE49-F238E27FC236}">
                <a16:creationId xmlns:a16="http://schemas.microsoft.com/office/drawing/2014/main" id="{DBD5CF4E-5A21-4EBA-BEBB-1F72A07413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1762125"/>
            <a:ext cx="1828802" cy="2560320"/>
          </a:xfrm>
          <a:prstGeom prst="rect">
            <a:avLst/>
          </a:prstGeom>
        </p:spPr>
      </p:pic>
    </p:spTree>
    <p:extLst>
      <p:ext uri="{BB962C8B-B14F-4D97-AF65-F5344CB8AC3E}">
        <p14:creationId xmlns:p14="http://schemas.microsoft.com/office/powerpoint/2010/main" val="29000107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62263C-8D64-4937-B926-23382B2988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134147" name="Rectangle 1"/>
          <p:cNvSpPr>
            <a:spLocks noChangeArrowheads="1"/>
          </p:cNvSpPr>
          <p:nvPr/>
        </p:nvSpPr>
        <p:spPr bwMode="auto">
          <a:xfrm>
            <a:off x="152400" y="76200"/>
            <a:ext cx="8839200" cy="2446824"/>
          </a:xfrm>
          <a:prstGeom prst="rect">
            <a:avLst/>
          </a:prstGeom>
          <a:noFill/>
          <a:ln w="28575">
            <a:noFill/>
            <a:miter lim="800000"/>
            <a:headEnd/>
            <a:tailEnd/>
          </a:ln>
        </p:spPr>
        <p:txBody>
          <a:bodyPr wrap="square">
            <a:spAutoFit/>
          </a:bodyPr>
          <a:lstStyle/>
          <a:p>
            <a:pPr algn="ctr">
              <a:spcAft>
                <a:spcPts val="600"/>
              </a:spcAft>
            </a:pPr>
            <a:r>
              <a:rPr lang="en-US" sz="2600" baseline="30000" dirty="0">
                <a:effectLst>
                  <a:outerShdw blurRad="38100" dist="38100" dir="2700000" algn="tl">
                    <a:srgbClr val="000000">
                      <a:alpha val="43137"/>
                    </a:srgbClr>
                  </a:outerShdw>
                </a:effectLst>
                <a:latin typeface="Calibri" panose="020F0502020204030204" pitchFamily="34" charset="0"/>
              </a:rPr>
              <a:t> </a:t>
            </a:r>
            <a:r>
              <a:rPr lang="en-US" sz="36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Leviticus 25:23</a:t>
            </a:r>
          </a:p>
          <a:p>
            <a:pPr algn="just"/>
            <a:r>
              <a:rPr lang="en-US" sz="3600" dirty="0">
                <a:effectLst>
                  <a:outerShdw blurRad="38100" dist="38100" dir="2700000" algn="tl">
                    <a:srgbClr val="000000">
                      <a:alpha val="43137"/>
                    </a:srgbClr>
                  </a:outerShdw>
                </a:effectLst>
                <a:latin typeface="Calibri" panose="020F0502020204030204" pitchFamily="34" charset="0"/>
              </a:rPr>
              <a:t>“The land, moreover, shall not be sold permanently,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land is Mine</a:t>
            </a:r>
            <a:r>
              <a:rPr lang="en-US" sz="3600" dirty="0">
                <a:effectLst>
                  <a:outerShdw blurRad="38100" dist="38100" dir="2700000" algn="tl">
                    <a:srgbClr val="000000">
                      <a:alpha val="43137"/>
                    </a:srgbClr>
                  </a:outerShdw>
                </a:effectLst>
                <a:latin typeface="Calibri" panose="020F0502020204030204" pitchFamily="34" charset="0"/>
              </a:rPr>
              <a:t>; for you are </a:t>
            </a:r>
            <a:r>
              <a:rPr lang="en-US" sz="3600" i="1" dirty="0">
                <a:effectLst>
                  <a:outerShdw blurRad="38100" dist="38100" dir="2700000" algn="tl">
                    <a:srgbClr val="000000">
                      <a:alpha val="43137"/>
                    </a:srgbClr>
                  </a:outerShdw>
                </a:effectLst>
                <a:latin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rPr>
              <a:t> aliens and sojourners with Me.”</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7B0B0F6-3DFF-4584-B44A-87EE9ECFC9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47738" y="2514600"/>
            <a:ext cx="1248525" cy="2286000"/>
          </a:xfrm>
          <a:prstGeom prst="rect">
            <a:avLst/>
          </a:prstGeom>
        </p:spPr>
      </p:pic>
    </p:spTree>
    <p:extLst>
      <p:ext uri="{BB962C8B-B14F-4D97-AF65-F5344CB8AC3E}">
        <p14:creationId xmlns:p14="http://schemas.microsoft.com/office/powerpoint/2010/main" val="29947480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C3CDA-9523-4423-A1FA-321F7954E3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134147" name="Rectangle 1"/>
          <p:cNvSpPr>
            <a:spLocks noChangeArrowheads="1"/>
          </p:cNvSpPr>
          <p:nvPr/>
        </p:nvSpPr>
        <p:spPr bwMode="auto">
          <a:xfrm>
            <a:off x="210076" y="33867"/>
            <a:ext cx="8791575" cy="4108817"/>
          </a:xfrm>
          <a:prstGeom prst="rect">
            <a:avLst/>
          </a:prstGeom>
          <a:noFill/>
          <a:ln w="28575">
            <a:noFill/>
            <a:miter lim="800000"/>
            <a:headEnd/>
            <a:tailEnd/>
          </a:ln>
        </p:spPr>
        <p:txBody>
          <a:bodyPr wrap="square">
            <a:spAutoFit/>
          </a:bodyPr>
          <a:lstStyle/>
          <a:p>
            <a:pPr algn="ctr">
              <a:spcAft>
                <a:spcPts val="600"/>
              </a:spcAft>
            </a:pPr>
            <a:r>
              <a:rPr lang="en-US" sz="2600" baseline="30000" dirty="0">
                <a:effectLst>
                  <a:outerShdw blurRad="38100" dist="38100" dir="2700000" algn="tl">
                    <a:srgbClr val="000000">
                      <a:alpha val="43137"/>
                    </a:srgbClr>
                  </a:outerShdw>
                </a:effectLst>
                <a:latin typeface="Calibri" panose="020F0502020204030204" pitchFamily="34" charset="0"/>
              </a:rPr>
              <a:t> </a:t>
            </a:r>
            <a:r>
              <a:rPr lang="en-US" sz="36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Deuteronomy 11:11-12</a:t>
            </a:r>
          </a:p>
          <a:p>
            <a:pPr algn="just"/>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11 </a:t>
            </a:r>
            <a:r>
              <a:rPr lang="en-US" sz="3600" dirty="0">
                <a:effectLst>
                  <a:outerShdw blurRad="38100" dist="38100" dir="2700000" algn="tl">
                    <a:srgbClr val="000000">
                      <a:alpha val="43137"/>
                    </a:srgbClr>
                  </a:outerShdw>
                </a:effectLst>
                <a:latin typeface="Calibri" panose="020F0502020204030204" pitchFamily="34" charset="0"/>
              </a:rPr>
              <a:t>But the land into which you are about to cross to possess it, a land of hills and valleys, drinks water from the rain of heaven, </a:t>
            </a:r>
            <a:r>
              <a:rPr lang="en-US" sz="3600" baseline="30000" dirty="0">
                <a:effectLst>
                  <a:outerShdw blurRad="38100" dist="38100" dir="2700000" algn="tl">
                    <a:srgbClr val="000000">
                      <a:alpha val="43137"/>
                    </a:srgbClr>
                  </a:outerShdw>
                </a:effectLst>
                <a:latin typeface="Calibri" panose="020F0502020204030204" pitchFamily="34" charset="0"/>
              </a:rPr>
              <a:t>12 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 land for which the </a:t>
            </a:r>
            <a:r>
              <a:rPr lang="en-US" sz="3600" b="1" u="sng" cap="small" dirty="0">
                <a:solidFill>
                  <a:srgbClr val="FFFFCC"/>
                </a:solidFill>
                <a:effectLst>
                  <a:outerShdw blurRad="38100" dist="38100" dir="2700000" algn="tl">
                    <a:srgbClr val="000000">
                      <a:alpha val="43137"/>
                    </a:srgbClr>
                  </a:outerShdw>
                </a:effectLst>
                <a:latin typeface="Calibri" panose="020F0502020204030204" pitchFamily="34" charset="0"/>
              </a:rPr>
              <a:t>Lord</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your God cares</a:t>
            </a:r>
            <a:r>
              <a:rPr lang="en-US" sz="3600" dirty="0">
                <a:effectLst>
                  <a:outerShdw blurRad="38100" dist="38100" dir="2700000" algn="tl">
                    <a:srgbClr val="000000">
                      <a:alpha val="43137"/>
                    </a:srgbClr>
                  </a:outerShdw>
                </a:effectLst>
                <a:latin typeface="Calibri" panose="020F0502020204030204" pitchFamily="34" charset="0"/>
              </a:rPr>
              <a:t>; the eyes of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your God are always on it, from the beginning even to the end of the year.”</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49426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676400" y="228600"/>
            <a:ext cx="5791200" cy="838200"/>
          </a:xfrm>
        </p:spPr>
        <p:txBody>
          <a:bodyPr/>
          <a:lstStyle/>
          <a:p>
            <a:pPr algn="ctr" eaLnBrk="1" hangingPunct="1"/>
            <a:r>
              <a:rPr lang="en-US" altLang="en-US" sz="4000" dirty="0">
                <a:effectLst>
                  <a:outerShdw blurRad="38100" dist="38100" dir="2700000" algn="tl">
                    <a:srgbClr val="000000">
                      <a:alpha val="43137"/>
                    </a:srgbClr>
                  </a:outerShdw>
                </a:effectLst>
              </a:rPr>
              <a:t>4. Israel’s Final Restoration</a:t>
            </a:r>
          </a:p>
        </p:txBody>
      </p:sp>
      <p:sp>
        <p:nvSpPr>
          <p:cNvPr id="16387" name="Rectangle 3"/>
          <p:cNvSpPr>
            <a:spLocks noGrp="1" noChangeArrowheads="1"/>
          </p:cNvSpPr>
          <p:nvPr>
            <p:ph type="body" sz="half" idx="2"/>
          </p:nvPr>
        </p:nvSpPr>
        <p:spPr>
          <a:xfrm>
            <a:off x="838200" y="1600200"/>
            <a:ext cx="4191000" cy="3962400"/>
          </a:xfrm>
        </p:spPr>
        <p:txBody>
          <a:bodyPr/>
          <a:lstStyle/>
          <a:p>
            <a:pPr marL="457200" indent="-457200" eaLnBrk="1" hangingPunct="1">
              <a:spcBef>
                <a:spcPts val="0"/>
              </a:spcBef>
              <a:spcAft>
                <a:spcPts val="3600"/>
              </a:spcAft>
              <a:buSzPct val="100000"/>
              <a:buFont typeface="+mj-lt"/>
              <a:buAutoNum type="alphaLcPeriod"/>
              <a:defRPr/>
            </a:pPr>
            <a:r>
              <a:rPr lang="en-US" sz="3600" dirty="0">
                <a:effectLst>
                  <a:outerShdw blurRad="38100" dist="38100" dir="2700000" algn="tl">
                    <a:srgbClr val="000000">
                      <a:alpha val="43137"/>
                    </a:srgbClr>
                  </a:outerShdw>
                </a:effectLst>
              </a:rPr>
              <a:t>Law</a:t>
            </a:r>
          </a:p>
          <a:p>
            <a:pPr marL="463550" indent="-463550" eaLnBrk="1" hangingPunct="1">
              <a:spcBef>
                <a:spcPts val="0"/>
              </a:spcBef>
              <a:spcAft>
                <a:spcPts val="3600"/>
              </a:spcAft>
              <a:buSzPct val="100000"/>
              <a:buFont typeface="+mj-lt"/>
              <a:buAutoNum type="alphaLcPeriod"/>
              <a:defRPr/>
            </a:pPr>
            <a:r>
              <a:rPr lang="en-US" sz="3600" dirty="0">
                <a:effectLst>
                  <a:outerShdw blurRad="38100" dist="38100" dir="2700000" algn="tl">
                    <a:srgbClr val="000000">
                      <a:alpha val="43137"/>
                    </a:srgbClr>
                  </a:outerShdw>
                </a:effectLst>
              </a:rPr>
              <a:t>Major Prophets</a:t>
            </a:r>
          </a:p>
          <a:p>
            <a:pPr marL="463550" indent="-463550" eaLnBrk="1" hangingPunct="1">
              <a:spcBef>
                <a:spcPts val="0"/>
              </a:spcBef>
              <a:spcAft>
                <a:spcPts val="3600"/>
              </a:spcAft>
              <a:buSzPct val="100000"/>
              <a:buFont typeface="+mj-lt"/>
              <a:buAutoNum type="alphaLcPeriod"/>
              <a:defRPr/>
            </a:pPr>
            <a:r>
              <a:rPr lang="en-US" sz="3600" b="1" u="sng" dirty="0">
                <a:solidFill>
                  <a:srgbClr val="FFFFCC"/>
                </a:solidFill>
                <a:effectLst>
                  <a:outerShdw blurRad="38100" dist="38100" dir="2700000" algn="tl">
                    <a:srgbClr val="000000">
                      <a:alpha val="43137"/>
                    </a:srgbClr>
                  </a:outerShdw>
                </a:effectLst>
              </a:rPr>
              <a:t>Minor Prophets</a:t>
            </a:r>
          </a:p>
          <a:p>
            <a:pPr marL="463550" indent="-463550" eaLnBrk="1" hangingPunct="1">
              <a:spcBef>
                <a:spcPts val="0"/>
              </a:spcBef>
              <a:spcAft>
                <a:spcPts val="3600"/>
              </a:spcAft>
              <a:buSzPct val="100000"/>
              <a:buFont typeface="+mj-lt"/>
              <a:buAutoNum type="alphaLcPeriod"/>
              <a:defRPr/>
            </a:pPr>
            <a:r>
              <a:rPr lang="en-US" sz="3600" dirty="0">
                <a:effectLst>
                  <a:outerShdw blurRad="38100" dist="38100" dir="2700000" algn="tl">
                    <a:srgbClr val="000000">
                      <a:alpha val="43137"/>
                    </a:srgbClr>
                  </a:outerShdw>
                </a:effectLst>
              </a:rPr>
              <a:t>Conclusion</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5410200" y="1600200"/>
            <a:ext cx="3048000" cy="4127423"/>
          </a:xfrm>
        </p:spPr>
      </p:pic>
    </p:spTree>
    <p:extLst>
      <p:ext uri="{BB962C8B-B14F-4D97-AF65-F5344CB8AC3E}">
        <p14:creationId xmlns:p14="http://schemas.microsoft.com/office/powerpoint/2010/main" val="650958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38628" y="45701"/>
            <a:ext cx="8534400" cy="838200"/>
          </a:xfrm>
        </p:spPr>
        <p:txBody>
          <a:bodyPr/>
          <a:lstStyle/>
          <a:p>
            <a:pPr algn="ctr" eaLnBrk="1" hangingPunct="1"/>
            <a:r>
              <a:rPr lang="en-US" sz="3600" dirty="0">
                <a:effectLst>
                  <a:outerShdw blurRad="38100" dist="38100" dir="2700000" algn="tl">
                    <a:srgbClr val="000000">
                      <a:alpha val="43137"/>
                    </a:srgbClr>
                  </a:outerShdw>
                </a:effectLst>
              </a:rPr>
              <a:t>1. Kingdom Throughout the Bible</a:t>
            </a:r>
          </a:p>
        </p:txBody>
      </p:sp>
      <p:graphicFrame>
        <p:nvGraphicFramePr>
          <p:cNvPr id="4" name="Table 3"/>
          <p:cNvGraphicFramePr>
            <a:graphicFrameLocks noGrp="1"/>
          </p:cNvGraphicFramePr>
          <p:nvPr>
            <p:extLst>
              <p:ext uri="{D42A27DB-BD31-4B8C-83A1-F6EECF244321}">
                <p14:modId xmlns:p14="http://schemas.microsoft.com/office/powerpoint/2010/main" val="3653184785"/>
              </p:ext>
            </p:extLst>
          </p:nvPr>
        </p:nvGraphicFramePr>
        <p:xfrm>
          <a:off x="304800" y="1144368"/>
          <a:ext cx="8534400" cy="3566160"/>
        </p:xfrm>
        <a:graphic>
          <a:graphicData uri="http://schemas.openxmlformats.org/drawingml/2006/table">
            <a:tbl>
              <a:tblPr firstRow="1" bandRow="1">
                <a:tableStyleId>{5940675A-B579-460E-94D1-54222C63F5DA}</a:tableStyleId>
              </a:tblPr>
              <a:tblGrid>
                <a:gridCol w="4191000">
                  <a:extLst>
                    <a:ext uri="{9D8B030D-6E8A-4147-A177-3AD203B41FA5}">
                      <a16:colId xmlns:a16="http://schemas.microsoft.com/office/drawing/2014/main" val="4287931007"/>
                    </a:ext>
                  </a:extLst>
                </a:gridCol>
                <a:gridCol w="4343400">
                  <a:extLst>
                    <a:ext uri="{9D8B030D-6E8A-4147-A177-3AD203B41FA5}">
                      <a16:colId xmlns:a16="http://schemas.microsoft.com/office/drawing/2014/main" val="4222968114"/>
                    </a:ext>
                  </a:extLst>
                </a:gridCol>
              </a:tblGrid>
              <a:tr h="3566160">
                <a:tc>
                  <a:txBody>
                    <a:bodyPr/>
                    <a:lstStyle/>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1"/>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Kingdom Mysteries</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1"/>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Church</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1"/>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Israel’s Discipline &amp; Restoration</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1"/>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Re-offer of the King/Kingdom</a:t>
                      </a:r>
                    </a:p>
                  </a:txBody>
                  <a:tcPr/>
                </a:tc>
                <a:tc>
                  <a:txBody>
                    <a:bodyPr/>
                    <a:lstStyle/>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Transfer of Kingdom Authority</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Kingdom Establishment</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Eternal State</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Testimony of Early Church History</a:t>
                      </a:r>
                      <a:endParaRPr lang="en-US"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214517209"/>
                  </a:ext>
                </a:extLst>
              </a:tr>
            </a:tbl>
          </a:graphicData>
        </a:graphic>
      </p:graphicFrame>
      <p:pic>
        <p:nvPicPr>
          <p:cNvPr id="6"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33800" y="5028159"/>
            <a:ext cx="1706563" cy="1753641"/>
          </a:xfrm>
          <a:prstGeom prst="rect">
            <a:avLst/>
          </a:prstGeom>
          <a:noFill/>
          <a:ln w="9525">
            <a:noFill/>
            <a:miter lim="800000"/>
            <a:headEnd/>
            <a:tailEnd/>
          </a:ln>
        </p:spPr>
      </p:pic>
    </p:spTree>
    <p:extLst>
      <p:ext uri="{BB962C8B-B14F-4D97-AF65-F5344CB8AC3E}">
        <p14:creationId xmlns:p14="http://schemas.microsoft.com/office/powerpoint/2010/main" val="25801157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708499-9E50-4BDA-9DB0-DB44F2E437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134147" name="Rectangle 1"/>
          <p:cNvSpPr>
            <a:spLocks noChangeArrowheads="1"/>
          </p:cNvSpPr>
          <p:nvPr/>
        </p:nvSpPr>
        <p:spPr bwMode="auto">
          <a:xfrm>
            <a:off x="176215" y="76200"/>
            <a:ext cx="8791575" cy="4662815"/>
          </a:xfrm>
          <a:prstGeom prst="rect">
            <a:avLst/>
          </a:prstGeom>
          <a:noFill/>
          <a:ln w="28575">
            <a:noFill/>
            <a:miter lim="800000"/>
            <a:headEnd/>
            <a:tailEnd/>
          </a:ln>
        </p:spPr>
        <p:txBody>
          <a:bodyPr wrap="square">
            <a:spAutoFit/>
          </a:bodyPr>
          <a:lstStyle/>
          <a:p>
            <a:pPr algn="ctr">
              <a:spcAft>
                <a:spcPts val="600"/>
              </a:spcAft>
            </a:pPr>
            <a:r>
              <a:rPr lang="en-US" sz="2600" baseline="30000" dirty="0">
                <a:effectLst>
                  <a:outerShdw blurRad="38100" dist="38100" dir="2700000" algn="tl">
                    <a:srgbClr val="000000">
                      <a:alpha val="43137"/>
                    </a:srgbClr>
                  </a:outerShdw>
                </a:effectLst>
                <a:latin typeface="Calibri" panose="020F0502020204030204" pitchFamily="34" charset="0"/>
              </a:rPr>
              <a:t> </a:t>
            </a:r>
            <a:r>
              <a:rPr lang="en-US" sz="36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Zechariah 8:7</a:t>
            </a:r>
          </a:p>
          <a:p>
            <a:pPr algn="just"/>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7 </a:t>
            </a:r>
            <a:r>
              <a:rPr lang="en-US" sz="3600" dirty="0">
                <a:effectLst>
                  <a:outerShdw blurRad="38100" dist="38100" dir="2700000" algn="tl">
                    <a:srgbClr val="000000">
                      <a:alpha val="43137"/>
                    </a:srgbClr>
                  </a:outerShdw>
                </a:effectLst>
                <a:latin typeface="Calibri" panose="020F0502020204030204" pitchFamily="34" charset="0"/>
              </a:rPr>
              <a:t>Thus says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of hosts, ‘Behold, I am going to save My people from the land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east and from the land of the west; </a:t>
            </a:r>
            <a:r>
              <a:rPr lang="en-US" sz="3600" b="1" u="sng" baseline="30000" dirty="0">
                <a:solidFill>
                  <a:srgbClr val="FFFFCC"/>
                </a:solidFill>
                <a:effectLst>
                  <a:outerShdw blurRad="38100" dist="38100" dir="2700000" algn="tl">
                    <a:srgbClr val="000000">
                      <a:alpha val="43137"/>
                    </a:srgbClr>
                  </a:outerShdw>
                </a:effectLst>
                <a:latin typeface="Calibri" panose="020F0502020204030204" pitchFamily="34" charset="0"/>
              </a:rPr>
              <a:t>8 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and I will bring them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rPr>
              <a:t>back</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and they will live in the midst of Jerusalem</a:t>
            </a:r>
            <a:r>
              <a:rPr lang="en-US" sz="3600" dirty="0">
                <a:effectLst>
                  <a:outerShdw blurRad="38100" dist="38100" dir="2700000" algn="tl">
                    <a:srgbClr val="000000">
                      <a:alpha val="43137"/>
                    </a:srgbClr>
                  </a:outerShdw>
                </a:effectLst>
                <a:latin typeface="Calibri" panose="020F0502020204030204" pitchFamily="34" charset="0"/>
              </a:rPr>
              <a:t>; and they shall be My people, and I will be their God in truth and righteousness.’”</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62394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258BDD-93C7-42B1-9B10-1137D8FA0E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134147" name="Rectangle 1"/>
          <p:cNvSpPr>
            <a:spLocks noChangeArrowheads="1"/>
          </p:cNvSpPr>
          <p:nvPr/>
        </p:nvSpPr>
        <p:spPr bwMode="auto">
          <a:xfrm>
            <a:off x="114300" y="76200"/>
            <a:ext cx="8915400" cy="4970591"/>
          </a:xfrm>
          <a:prstGeom prst="rect">
            <a:avLst/>
          </a:prstGeom>
          <a:noFill/>
          <a:ln w="28575">
            <a:noFill/>
            <a:miter lim="800000"/>
            <a:headEnd/>
            <a:tailEnd/>
          </a:ln>
        </p:spPr>
        <p:txBody>
          <a:bodyPr wrap="square">
            <a:spAutoFit/>
          </a:bodyPr>
          <a:lstStyle/>
          <a:p>
            <a:pPr algn="ctr">
              <a:spcAft>
                <a:spcPts val="600"/>
              </a:spcAft>
            </a:pPr>
            <a:r>
              <a:rPr lang="en-US" sz="2600" baseline="30000" dirty="0">
                <a:effectLst>
                  <a:outerShdw blurRad="38100" dist="38100" dir="2700000" algn="tl">
                    <a:srgbClr val="000000">
                      <a:alpha val="43137"/>
                    </a:srgbClr>
                  </a:outerShdw>
                </a:effectLst>
                <a:latin typeface="Calibri" panose="020F0502020204030204" pitchFamily="34" charset="0"/>
              </a:rPr>
              <a:t> </a:t>
            </a:r>
            <a:r>
              <a:rPr lang="en-US" sz="36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Amos 9:14-15</a:t>
            </a:r>
          </a:p>
          <a:p>
            <a:pPr algn="just"/>
            <a:r>
              <a:rPr lang="en-US" sz="3400" dirty="0">
                <a:effectLst>
                  <a:outerShdw blurRad="38100" dist="38100" dir="2700000" algn="tl">
                    <a:srgbClr val="000000">
                      <a:alpha val="43137"/>
                    </a:srgbClr>
                  </a:outerShdw>
                </a:effectLst>
                <a:latin typeface="Calibri" panose="020F0502020204030204" pitchFamily="34" charset="0"/>
              </a:rPr>
              <a:t>“Also I will restore the captivity of My people Israel, And they will rebuild the ruined cities and live </a:t>
            </a:r>
            <a:r>
              <a:rPr lang="en-US" sz="3400" i="1" dirty="0">
                <a:effectLst>
                  <a:outerShdw blurRad="38100" dist="38100" dir="2700000" algn="tl">
                    <a:srgbClr val="000000">
                      <a:alpha val="43137"/>
                    </a:srgbClr>
                  </a:outerShdw>
                </a:effectLst>
                <a:latin typeface="Calibri" panose="020F0502020204030204" pitchFamily="34" charset="0"/>
              </a:rPr>
              <a:t>in them</a:t>
            </a:r>
            <a:r>
              <a:rPr lang="en-US" sz="3400" dirty="0">
                <a:effectLst>
                  <a:outerShdw blurRad="38100" dist="38100" dir="2700000" algn="tl">
                    <a:srgbClr val="000000">
                      <a:alpha val="43137"/>
                    </a:srgbClr>
                  </a:outerShdw>
                </a:effectLst>
                <a:latin typeface="Calibri" panose="020F0502020204030204" pitchFamily="34" charset="0"/>
              </a:rPr>
              <a:t>; They will also plant vineyards and drink their wine, And make gardens and eat their fruit.</a:t>
            </a:r>
            <a:r>
              <a:rPr lang="en-US" sz="3400" baseline="30000" dirty="0">
                <a:effectLst>
                  <a:outerShdw blurRad="38100" dist="38100" dir="2700000" algn="tl">
                    <a:srgbClr val="000000">
                      <a:alpha val="43137"/>
                    </a:srgbClr>
                  </a:outerShdw>
                </a:effectLst>
                <a:latin typeface="Calibri" panose="020F0502020204030204" pitchFamily="34" charset="0"/>
              </a:rPr>
              <a:t>15 </a:t>
            </a:r>
            <a:r>
              <a:rPr lang="en-US" sz="3400" dirty="0">
                <a:effectLst>
                  <a:outerShdw blurRad="38100" dist="38100" dir="2700000" algn="tl">
                    <a:srgbClr val="000000">
                      <a:alpha val="43137"/>
                    </a:srgbClr>
                  </a:outerShdw>
                </a:effectLst>
                <a:latin typeface="Calibri" panose="020F0502020204030204" pitchFamily="34" charset="0"/>
              </a:rPr>
              <a:t>“I will also plant them on their land, And they will not again be rooted out from their land Which I have given them,” Says the </a:t>
            </a:r>
            <a:r>
              <a:rPr lang="en-US" sz="3400" cap="small" dirty="0">
                <a:effectLst>
                  <a:outerShdw blurRad="38100" dist="38100" dir="2700000" algn="tl">
                    <a:srgbClr val="000000">
                      <a:alpha val="43137"/>
                    </a:srgbClr>
                  </a:outerShdw>
                </a:effectLst>
                <a:latin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rPr>
              <a:t> your God.</a:t>
            </a:r>
          </a:p>
        </p:txBody>
      </p:sp>
    </p:spTree>
    <p:extLst>
      <p:ext uri="{BB962C8B-B14F-4D97-AF65-F5344CB8AC3E}">
        <p14:creationId xmlns:p14="http://schemas.microsoft.com/office/powerpoint/2010/main" val="30065156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12B3E996-AA14-4327-A139-8E0DF2AA4071}"/>
              </a:ext>
            </a:extLst>
          </p:cNvPr>
          <p:cNvSpPr>
            <a:spLocks noGrp="1" noChangeArrowheads="1"/>
          </p:cNvSpPr>
          <p:nvPr>
            <p:ph type="title"/>
          </p:nvPr>
        </p:nvSpPr>
        <p:spPr>
          <a:xfrm>
            <a:off x="457200" y="228600"/>
            <a:ext cx="8534400" cy="1143000"/>
          </a:xfrm>
        </p:spPr>
        <p:txBody>
          <a:bodyPr/>
          <a:lstStyle/>
          <a:p>
            <a:pPr algn="ctr"/>
            <a:r>
              <a:rPr lang="en-US" altLang="en-US" sz="3200" kern="1200" dirty="0">
                <a:solidFill>
                  <a:srgbClr val="00FFFF"/>
                </a:solidFill>
                <a:effectLst>
                  <a:outerShdw blurRad="38100" dist="38100" dir="2700000" algn="tl">
                    <a:srgbClr val="000000">
                      <a:alpha val="43137"/>
                    </a:srgbClr>
                  </a:outerShdw>
                </a:effectLst>
              </a:rPr>
              <a:t>Mark Hitchcock and Thomas Ice</a:t>
            </a:r>
            <a:br>
              <a:rPr lang="en-US" altLang="en-US" sz="1800" dirty="0">
                <a:effectLst>
                  <a:outerShdw blurRad="38100" dist="38100" dir="2700000" algn="tl">
                    <a:srgbClr val="000000">
                      <a:alpha val="43137"/>
                    </a:srgbClr>
                  </a:outerShdw>
                </a:effectLst>
              </a:rPr>
            </a:br>
            <a:r>
              <a:rPr lang="en-US" altLang="en-US" sz="1800" i="1" dirty="0">
                <a:solidFill>
                  <a:schemeClr val="tx1"/>
                </a:solidFill>
                <a:effectLst>
                  <a:outerShdw blurRad="38100" dist="38100" dir="2700000" algn="tl">
                    <a:srgbClr val="000000">
                      <a:alpha val="43137"/>
                    </a:srgbClr>
                  </a:outerShdw>
                </a:effectLst>
              </a:rPr>
              <a:t>Breaking the Apocalypse Code</a:t>
            </a:r>
            <a:r>
              <a:rPr lang="en-US" altLang="en-US" sz="1800" dirty="0">
                <a:solidFill>
                  <a:schemeClr val="tx1"/>
                </a:solidFill>
                <a:effectLst>
                  <a:outerShdw blurRad="38100" dist="38100" dir="2700000" algn="tl">
                    <a:srgbClr val="000000">
                      <a:alpha val="43137"/>
                    </a:srgbClr>
                  </a:outerShdw>
                </a:effectLst>
              </a:rPr>
              <a:t> (Costa Mesa, CA: Word for Today, 2007), 136-37.</a:t>
            </a:r>
          </a:p>
        </p:txBody>
      </p:sp>
      <p:sp>
        <p:nvSpPr>
          <p:cNvPr id="16387" name="Rectangle 3">
            <a:extLst>
              <a:ext uri="{FF2B5EF4-FFF2-40B4-BE49-F238E27FC236}">
                <a16:creationId xmlns:a16="http://schemas.microsoft.com/office/drawing/2014/main" id="{ABF8628F-B2C2-4A30-823A-E199E52723D4}"/>
              </a:ext>
            </a:extLst>
          </p:cNvPr>
          <p:cNvSpPr>
            <a:spLocks noGrp="1" noChangeArrowheads="1"/>
          </p:cNvSpPr>
          <p:nvPr>
            <p:ph type="body" idx="1"/>
          </p:nvPr>
        </p:nvSpPr>
        <p:spPr>
          <a:xfrm>
            <a:off x="723900" y="1828800"/>
            <a:ext cx="7696200" cy="1752600"/>
          </a:xfrm>
        </p:spPr>
        <p:txBody>
          <a:bodyPr/>
          <a:lstStyle/>
          <a:p>
            <a:pPr marL="0" indent="0" algn="just">
              <a:buFontTx/>
              <a:buNone/>
              <a:defRPr/>
            </a:pPr>
            <a:r>
              <a:rPr lang="en-US" dirty="0">
                <a:effectLst>
                  <a:outerShdw blurRad="38100" dist="38100" dir="2700000" algn="tl">
                    <a:srgbClr val="000000">
                      <a:alpha val="43137"/>
                    </a:srgbClr>
                  </a:outerShdw>
                </a:effectLst>
              </a:rPr>
              <a:t>"Every Old Testament prophet, except Jonah, speaks of a permanent return to the Land of Israel by the Jews."</a:t>
            </a:r>
          </a:p>
          <a:p>
            <a:pPr marL="0" indent="0">
              <a:buFontTx/>
              <a:buNone/>
              <a:defRPr/>
            </a:pPr>
            <a:endParaRPr lang="en-US" sz="2800" b="1"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5F31FA72-A38A-4B9E-B0D1-6F7D84D005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60320" y="3657600"/>
            <a:ext cx="4023361" cy="2743200"/>
          </a:xfrm>
          <a:prstGeom prst="rect">
            <a:avLst/>
          </a:prstGeom>
        </p:spPr>
      </p:pic>
    </p:spTree>
    <p:extLst>
      <p:ext uri="{BB962C8B-B14F-4D97-AF65-F5344CB8AC3E}">
        <p14:creationId xmlns:p14="http://schemas.microsoft.com/office/powerpoint/2010/main" val="32105957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676400" y="228600"/>
            <a:ext cx="5791200" cy="838200"/>
          </a:xfrm>
        </p:spPr>
        <p:txBody>
          <a:bodyPr/>
          <a:lstStyle/>
          <a:p>
            <a:pPr algn="ctr" eaLnBrk="1" hangingPunct="1"/>
            <a:r>
              <a:rPr lang="en-US" altLang="en-US" sz="4000" dirty="0">
                <a:effectLst>
                  <a:outerShdw blurRad="38100" dist="38100" dir="2700000" algn="tl">
                    <a:srgbClr val="000000">
                      <a:alpha val="43137"/>
                    </a:srgbClr>
                  </a:outerShdw>
                </a:effectLst>
              </a:rPr>
              <a:t>4. Israel’s Final Restoration</a:t>
            </a:r>
          </a:p>
        </p:txBody>
      </p:sp>
      <p:sp>
        <p:nvSpPr>
          <p:cNvPr id="16387" name="Rectangle 3"/>
          <p:cNvSpPr>
            <a:spLocks noGrp="1" noChangeArrowheads="1"/>
          </p:cNvSpPr>
          <p:nvPr>
            <p:ph type="body" sz="half" idx="2"/>
          </p:nvPr>
        </p:nvSpPr>
        <p:spPr>
          <a:xfrm>
            <a:off x="838200" y="1600200"/>
            <a:ext cx="4191000" cy="3962400"/>
          </a:xfrm>
        </p:spPr>
        <p:txBody>
          <a:bodyPr/>
          <a:lstStyle/>
          <a:p>
            <a:pPr marL="457200" indent="-457200" eaLnBrk="1" hangingPunct="1">
              <a:spcBef>
                <a:spcPts val="0"/>
              </a:spcBef>
              <a:spcAft>
                <a:spcPts val="3600"/>
              </a:spcAft>
              <a:buSzPct val="100000"/>
              <a:buFont typeface="+mj-lt"/>
              <a:buAutoNum type="alphaLcPeriod"/>
              <a:defRPr/>
            </a:pPr>
            <a:r>
              <a:rPr lang="en-US" sz="3600" dirty="0">
                <a:effectLst>
                  <a:outerShdw blurRad="38100" dist="38100" dir="2700000" algn="tl">
                    <a:srgbClr val="000000">
                      <a:alpha val="43137"/>
                    </a:srgbClr>
                  </a:outerShdw>
                </a:effectLst>
              </a:rPr>
              <a:t>Law</a:t>
            </a:r>
          </a:p>
          <a:p>
            <a:pPr marL="463550" indent="-463550" eaLnBrk="1" hangingPunct="1">
              <a:spcBef>
                <a:spcPts val="0"/>
              </a:spcBef>
              <a:spcAft>
                <a:spcPts val="3600"/>
              </a:spcAft>
              <a:buSzPct val="100000"/>
              <a:buFont typeface="+mj-lt"/>
              <a:buAutoNum type="alphaLcPeriod"/>
              <a:defRPr/>
            </a:pPr>
            <a:r>
              <a:rPr lang="en-US" sz="3600" dirty="0">
                <a:effectLst>
                  <a:outerShdw blurRad="38100" dist="38100" dir="2700000" algn="tl">
                    <a:srgbClr val="000000">
                      <a:alpha val="43137"/>
                    </a:srgbClr>
                  </a:outerShdw>
                </a:effectLst>
              </a:rPr>
              <a:t>Major Prophets</a:t>
            </a:r>
          </a:p>
          <a:p>
            <a:pPr marL="463550" indent="-463550" eaLnBrk="1" hangingPunct="1">
              <a:spcBef>
                <a:spcPts val="0"/>
              </a:spcBef>
              <a:spcAft>
                <a:spcPts val="3600"/>
              </a:spcAft>
              <a:buSzPct val="100000"/>
              <a:buFont typeface="+mj-lt"/>
              <a:buAutoNum type="alphaLcPeriod"/>
              <a:defRPr/>
            </a:pPr>
            <a:r>
              <a:rPr lang="en-US" sz="3600" dirty="0">
                <a:effectLst>
                  <a:outerShdw blurRad="38100" dist="38100" dir="2700000" algn="tl">
                    <a:srgbClr val="000000">
                      <a:alpha val="43137"/>
                    </a:srgbClr>
                  </a:outerShdw>
                </a:effectLst>
              </a:rPr>
              <a:t>Minor Prophets</a:t>
            </a:r>
          </a:p>
          <a:p>
            <a:pPr marL="463550" indent="-463550" eaLnBrk="1" hangingPunct="1">
              <a:spcBef>
                <a:spcPts val="0"/>
              </a:spcBef>
              <a:spcAft>
                <a:spcPts val="3600"/>
              </a:spcAft>
              <a:buSzPct val="100000"/>
              <a:buFont typeface="+mj-lt"/>
              <a:buAutoNum type="alphaLcPeriod"/>
              <a:defRPr/>
            </a:pPr>
            <a:r>
              <a:rPr lang="en-US" sz="3600" b="1" u="sng" dirty="0">
                <a:solidFill>
                  <a:srgbClr val="FFFFCC"/>
                </a:solidFill>
                <a:effectLst>
                  <a:outerShdw blurRad="38100" dist="38100" dir="2700000" algn="tl">
                    <a:srgbClr val="000000">
                      <a:alpha val="43137"/>
                    </a:srgbClr>
                  </a:outerShdw>
                </a:effectLst>
              </a:rPr>
              <a:t>Conclusion</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5410200" y="1600200"/>
            <a:ext cx="3048000" cy="4127423"/>
          </a:xfrm>
        </p:spPr>
      </p:pic>
    </p:spTree>
    <p:extLst>
      <p:ext uri="{BB962C8B-B14F-4D97-AF65-F5344CB8AC3E}">
        <p14:creationId xmlns:p14="http://schemas.microsoft.com/office/powerpoint/2010/main" val="21206087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69A3D55-214E-431A-B02E-F92D51845533}"/>
              </a:ext>
            </a:extLst>
          </p:cNvPr>
          <p:cNvGraphicFramePr>
            <a:graphicFrameLocks noGrp="1"/>
          </p:cNvGraphicFramePr>
          <p:nvPr>
            <p:ph idx="1"/>
            <p:extLst>
              <p:ext uri="{D42A27DB-BD31-4B8C-83A1-F6EECF244321}">
                <p14:modId xmlns:p14="http://schemas.microsoft.com/office/powerpoint/2010/main" val="2874059798"/>
              </p:ext>
            </p:extLst>
          </p:nvPr>
        </p:nvGraphicFramePr>
        <p:xfrm>
          <a:off x="76200" y="720904"/>
          <a:ext cx="8991600" cy="4277953"/>
        </p:xfrm>
        <a:graphic>
          <a:graphicData uri="http://schemas.openxmlformats.org/drawingml/2006/table">
            <a:tbl>
              <a:tblPr firstRow="1" bandRow="1">
                <a:tableStyleId>{073A0DAA-6AF3-43AB-8588-CEC1D06C72B9}</a:tableStyleId>
              </a:tblPr>
              <a:tblGrid>
                <a:gridCol w="762000">
                  <a:extLst>
                    <a:ext uri="{9D8B030D-6E8A-4147-A177-3AD203B41FA5}">
                      <a16:colId xmlns:a16="http://schemas.microsoft.com/office/drawing/2014/main" val="20000"/>
                    </a:ext>
                  </a:extLst>
                </a:gridCol>
                <a:gridCol w="32766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514600">
                  <a:extLst>
                    <a:ext uri="{9D8B030D-6E8A-4147-A177-3AD203B41FA5}">
                      <a16:colId xmlns:a16="http://schemas.microsoft.com/office/drawing/2014/main" val="20003"/>
                    </a:ext>
                  </a:extLst>
                </a:gridCol>
              </a:tblGrid>
              <a:tr h="620353">
                <a:tc gridSpan="4">
                  <a:txBody>
                    <a:bodyPr/>
                    <a:lstStyle/>
                    <a:p>
                      <a:pPr algn="ctr"/>
                      <a:r>
                        <a:rPr lang="en-US" sz="34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Reliability of the “Divine Regathering” Predictions</a:t>
                      </a:r>
                    </a:p>
                  </a:txBody>
                  <a:tcPr marT="45717" marB="45717" anchor="ctr"/>
                </a:tc>
                <a:tc hMerge="1">
                  <a:txBody>
                    <a:bodyPr/>
                    <a:lstStyle/>
                    <a:p>
                      <a:endParaRPr lang="en-US" sz="2600" dirty="0">
                        <a:latin typeface="Calibri" panose="020F0502020204030204" pitchFamily="34" charset="0"/>
                      </a:endParaRPr>
                    </a:p>
                  </a:txBody>
                  <a:tcPr marT="45717" marB="45717"/>
                </a:tc>
                <a:tc hMerge="1">
                  <a:txBody>
                    <a:bodyPr/>
                    <a:lstStyle/>
                    <a:p>
                      <a:endParaRPr lang="en-US" sz="2600" dirty="0">
                        <a:latin typeface="Calibri" panose="020F0502020204030204" pitchFamily="34" charset="0"/>
                      </a:endParaRPr>
                    </a:p>
                  </a:txBody>
                  <a:tcPr marT="45717" marB="45717"/>
                </a:tc>
                <a:tc hMerge="1">
                  <a:txBody>
                    <a:bodyPr/>
                    <a:lstStyle/>
                    <a:p>
                      <a:endParaRPr lang="en-US" sz="2600" dirty="0">
                        <a:latin typeface="Calibri" panose="020F0502020204030204" pitchFamily="34" charset="0"/>
                      </a:endParaRPr>
                    </a:p>
                  </a:txBody>
                  <a:tcPr marT="45717" marB="45717"/>
                </a:tc>
                <a:extLst>
                  <a:ext uri="{0D108BD9-81ED-4DB2-BD59-A6C34878D82A}">
                    <a16:rowId xmlns:a16="http://schemas.microsoft.com/office/drawing/2014/main" val="998035538"/>
                  </a:ext>
                </a:extLst>
              </a:tr>
              <a:tr h="914400">
                <a:tc>
                  <a:txBody>
                    <a:bodyPr/>
                    <a:lstStyle/>
                    <a:p>
                      <a:endParaRPr lang="en-US" sz="2600" b="1" dirty="0">
                        <a:latin typeface="Calibri" panose="020F0502020204030204" pitchFamily="34" charset="0"/>
                        <a:cs typeface="Calibri" panose="020F0502020204030204" pitchFamily="34" charset="0"/>
                      </a:endParaRPr>
                    </a:p>
                  </a:txBody>
                  <a:tcPr marT="45717" marB="45717" anchor="ctr"/>
                </a:tc>
                <a:tc>
                  <a:txBody>
                    <a:bodyPr/>
                    <a:lstStyle/>
                    <a:p>
                      <a:pPr algn="ctr"/>
                      <a:r>
                        <a:rPr lang="en-US" sz="2600" b="1" dirty="0">
                          <a:solidFill>
                            <a:schemeClr val="bg2">
                              <a:lumMod val="95000"/>
                              <a:lumOff val="5000"/>
                            </a:schemeClr>
                          </a:solidFill>
                          <a:latin typeface="Calibri" panose="020F0502020204030204" pitchFamily="34" charset="0"/>
                          <a:cs typeface="Calibri" panose="020F0502020204030204" pitchFamily="34" charset="0"/>
                        </a:rPr>
                        <a:t>RETURN</a:t>
                      </a:r>
                    </a:p>
                  </a:txBody>
                  <a:tcPr marT="45717" marB="45717" anchor="ctr"/>
                </a:tc>
                <a:tc>
                  <a:txBody>
                    <a:bodyPr/>
                    <a:lstStyle/>
                    <a:p>
                      <a:pPr algn="ctr"/>
                      <a:r>
                        <a:rPr lang="en-US" sz="2600" b="1" dirty="0">
                          <a:solidFill>
                            <a:schemeClr val="bg1">
                              <a:lumMod val="50000"/>
                            </a:schemeClr>
                          </a:solidFill>
                          <a:latin typeface="Calibri" panose="020F0502020204030204" pitchFamily="34" charset="0"/>
                          <a:cs typeface="Calibri" panose="020F0502020204030204" pitchFamily="34" charset="0"/>
                        </a:rPr>
                        <a:t>PREDICTED</a:t>
                      </a:r>
                    </a:p>
                  </a:txBody>
                  <a:tcPr marT="45717" marB="45717" anchor="ctr"/>
                </a:tc>
                <a:tc>
                  <a:txBody>
                    <a:bodyPr/>
                    <a:lstStyle/>
                    <a:p>
                      <a:pPr algn="ctr"/>
                      <a:r>
                        <a:rPr lang="en-US" sz="2600" b="1" dirty="0">
                          <a:solidFill>
                            <a:srgbClr val="C00000"/>
                          </a:solidFill>
                          <a:latin typeface="Calibri" panose="020F0502020204030204" pitchFamily="34" charset="0"/>
                          <a:cs typeface="Calibri" panose="020F0502020204030204" pitchFamily="34" charset="0"/>
                        </a:rPr>
                        <a:t>FULFILLED</a:t>
                      </a:r>
                    </a:p>
                  </a:txBody>
                  <a:tcPr marT="45717" marB="45717" anchor="ctr"/>
                </a:tc>
                <a:extLst>
                  <a:ext uri="{0D108BD9-81ED-4DB2-BD59-A6C34878D82A}">
                    <a16:rowId xmlns:a16="http://schemas.microsoft.com/office/drawing/2014/main" val="10000"/>
                  </a:ext>
                </a:extLst>
              </a:tr>
              <a:tr h="914400">
                <a:tc>
                  <a:txBody>
                    <a:bodyPr/>
                    <a:lstStyle/>
                    <a:p>
                      <a:pPr algn="ctr"/>
                      <a:r>
                        <a:rPr lang="en-US" sz="2600" dirty="0">
                          <a:latin typeface="Calibri" panose="020F0502020204030204" pitchFamily="34" charset="0"/>
                          <a:cs typeface="Calibri" panose="020F0502020204030204" pitchFamily="34" charset="0"/>
                        </a:rPr>
                        <a:t>1</a:t>
                      </a:r>
                      <a:r>
                        <a:rPr lang="en-US" sz="2600" baseline="30000" dirty="0">
                          <a:latin typeface="Calibri" panose="020F0502020204030204" pitchFamily="34" charset="0"/>
                          <a:cs typeface="Calibri" panose="020F0502020204030204" pitchFamily="34" charset="0"/>
                        </a:rPr>
                        <a:t>st</a:t>
                      </a:r>
                      <a:endParaRPr lang="en-US" sz="2600" dirty="0">
                        <a:latin typeface="Calibri" panose="020F0502020204030204" pitchFamily="34" charset="0"/>
                        <a:cs typeface="Calibri" panose="020F0502020204030204" pitchFamily="34" charset="0"/>
                      </a:endParaRPr>
                    </a:p>
                  </a:txBody>
                  <a:tcPr marT="45717" marB="45717" anchor="ctr"/>
                </a:tc>
                <a:tc>
                  <a:txBody>
                    <a:bodyPr/>
                    <a:lstStyle/>
                    <a:p>
                      <a:r>
                        <a:rPr lang="en-US" sz="2600" dirty="0">
                          <a:latin typeface="Calibri" panose="020F0502020204030204" pitchFamily="34" charset="0"/>
                          <a:cs typeface="Calibri" panose="020F0502020204030204" pitchFamily="34" charset="0"/>
                        </a:rPr>
                        <a:t>From Egypt to Canaan</a:t>
                      </a:r>
                    </a:p>
                  </a:txBody>
                  <a:tcPr marT="45717" marB="45717" anchor="ctr"/>
                </a:tc>
                <a:tc>
                  <a:txBody>
                    <a:bodyPr/>
                    <a:lstStyle/>
                    <a:p>
                      <a:r>
                        <a:rPr lang="en-US" sz="2600" dirty="0">
                          <a:latin typeface="Calibri" panose="020F0502020204030204" pitchFamily="34" charset="0"/>
                          <a:cs typeface="Calibri" panose="020F0502020204030204" pitchFamily="34" charset="0"/>
                        </a:rPr>
                        <a:t>Gen. 15:13-14</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Joshua 1‒12</a:t>
                      </a:r>
                    </a:p>
                  </a:txBody>
                  <a:tcPr marT="45717" marB="45717" anchor="ctr"/>
                </a:tc>
                <a:extLst>
                  <a:ext uri="{0D108BD9-81ED-4DB2-BD59-A6C34878D82A}">
                    <a16:rowId xmlns:a16="http://schemas.microsoft.com/office/drawing/2014/main" val="10001"/>
                  </a:ext>
                </a:extLst>
              </a:tr>
              <a:tr h="914400">
                <a:tc>
                  <a:txBody>
                    <a:bodyPr/>
                    <a:lstStyle/>
                    <a:p>
                      <a:pPr algn="ctr"/>
                      <a:r>
                        <a:rPr lang="en-US" sz="2600" dirty="0">
                          <a:latin typeface="Calibri" panose="020F0502020204030204" pitchFamily="34" charset="0"/>
                          <a:cs typeface="Calibri" panose="020F0502020204030204" pitchFamily="34" charset="0"/>
                        </a:rPr>
                        <a:t>2</a:t>
                      </a:r>
                      <a:r>
                        <a:rPr lang="en-US" sz="2600" baseline="30000" dirty="0">
                          <a:latin typeface="Calibri" panose="020F0502020204030204" pitchFamily="34" charset="0"/>
                          <a:cs typeface="Calibri" panose="020F0502020204030204" pitchFamily="34" charset="0"/>
                        </a:rPr>
                        <a:t>nd</a:t>
                      </a:r>
                      <a:endParaRPr lang="en-US" sz="2600" dirty="0">
                        <a:latin typeface="Calibri" panose="020F0502020204030204" pitchFamily="34" charset="0"/>
                        <a:cs typeface="Calibri" panose="020F0502020204030204" pitchFamily="34" charset="0"/>
                      </a:endParaRPr>
                    </a:p>
                  </a:txBody>
                  <a:tcPr marT="45717" marB="45717" anchor="ctr"/>
                </a:tc>
                <a:tc>
                  <a:txBody>
                    <a:bodyPr/>
                    <a:lstStyle/>
                    <a:p>
                      <a:r>
                        <a:rPr lang="en-US" sz="2600" dirty="0">
                          <a:latin typeface="Calibri" panose="020F0502020204030204" pitchFamily="34" charset="0"/>
                          <a:cs typeface="Calibri" panose="020F0502020204030204" pitchFamily="34" charset="0"/>
                        </a:rPr>
                        <a:t>From Babylon to Israel</a:t>
                      </a:r>
                    </a:p>
                  </a:txBody>
                  <a:tcPr marT="45717" marB="45717" anchor="ctr"/>
                </a:tc>
                <a:tc>
                  <a:txBody>
                    <a:bodyPr/>
                    <a:lstStyle/>
                    <a:p>
                      <a:r>
                        <a:rPr lang="en-US" sz="2600" dirty="0">
                          <a:latin typeface="Calibri" panose="020F0502020204030204" pitchFamily="34" charset="0"/>
                          <a:cs typeface="Calibri" panose="020F0502020204030204" pitchFamily="34" charset="0"/>
                        </a:rPr>
                        <a:t>Jer. 25:11; 29:10</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Ezra &amp; Nehemiah</a:t>
                      </a:r>
                    </a:p>
                  </a:txBody>
                  <a:tcPr marT="45717" marB="45717" anchor="ctr"/>
                </a:tc>
                <a:extLst>
                  <a:ext uri="{0D108BD9-81ED-4DB2-BD59-A6C34878D82A}">
                    <a16:rowId xmlns:a16="http://schemas.microsoft.com/office/drawing/2014/main" val="10002"/>
                  </a:ext>
                </a:extLst>
              </a:tr>
              <a:tr h="914400">
                <a:tc>
                  <a:txBody>
                    <a:bodyPr/>
                    <a:lstStyle/>
                    <a:p>
                      <a:pPr algn="ctr"/>
                      <a:r>
                        <a:rPr lang="en-US" sz="2600" dirty="0">
                          <a:latin typeface="Calibri" panose="020F0502020204030204" pitchFamily="34" charset="0"/>
                          <a:cs typeface="Calibri" panose="020F0502020204030204" pitchFamily="34" charset="0"/>
                        </a:rPr>
                        <a:t>3</a:t>
                      </a:r>
                      <a:r>
                        <a:rPr lang="en-US" sz="2600" baseline="30000" dirty="0">
                          <a:latin typeface="Calibri" panose="020F0502020204030204" pitchFamily="34" charset="0"/>
                          <a:cs typeface="Calibri" panose="020F0502020204030204" pitchFamily="34" charset="0"/>
                        </a:rPr>
                        <a:t>rd</a:t>
                      </a:r>
                      <a:endParaRPr lang="en-US" sz="2600" dirty="0">
                        <a:latin typeface="Calibri" panose="020F0502020204030204" pitchFamily="34" charset="0"/>
                        <a:cs typeface="Calibri" panose="020F0502020204030204" pitchFamily="34" charset="0"/>
                      </a:endParaRPr>
                    </a:p>
                  </a:txBody>
                  <a:tcPr marT="45717" marB="45717" anchor="ctr"/>
                </a:tc>
                <a:tc>
                  <a:txBody>
                    <a:bodyPr/>
                    <a:lstStyle/>
                    <a:p>
                      <a:r>
                        <a:rPr lang="en-US" sz="2600" dirty="0">
                          <a:latin typeface="Calibri" panose="020F0502020204030204" pitchFamily="34" charset="0"/>
                          <a:cs typeface="Calibri" panose="020F0502020204030204" pitchFamily="34" charset="0"/>
                        </a:rPr>
                        <a:t>From the Diaspora to Israel’s restoration</a:t>
                      </a:r>
                    </a:p>
                  </a:txBody>
                  <a:tcPr marT="45717" marB="45717" anchor="ctr"/>
                </a:tc>
                <a:tc>
                  <a:txBody>
                    <a:bodyPr/>
                    <a:lstStyle/>
                    <a:p>
                      <a:r>
                        <a:rPr lang="en-US" sz="2600" dirty="0">
                          <a:latin typeface="Calibri" panose="020F0502020204030204" pitchFamily="34" charset="0"/>
                          <a:cs typeface="Calibri" panose="020F0502020204030204" pitchFamily="34" charset="0"/>
                        </a:rPr>
                        <a:t>Ezekiel 36:24-28</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Millennial</a:t>
                      </a:r>
                    </a:p>
                    <a:p>
                      <a:pPr algn="ctr"/>
                      <a:r>
                        <a:rPr lang="en-US" sz="2600" dirty="0">
                          <a:latin typeface="Calibri" panose="020F0502020204030204" pitchFamily="34" charset="0"/>
                          <a:cs typeface="Calibri" panose="020F0502020204030204" pitchFamily="34" charset="0"/>
                        </a:rPr>
                        <a:t>Kingdom</a:t>
                      </a:r>
                    </a:p>
                  </a:txBody>
                  <a:tcPr marT="45717" marB="45717"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548007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Title 1"/>
          <p:cNvSpPr>
            <a:spLocks noGrp="1"/>
          </p:cNvSpPr>
          <p:nvPr>
            <p:ph type="title" idx="4294967295"/>
          </p:nvPr>
        </p:nvSpPr>
        <p:spPr>
          <a:xfrm>
            <a:off x="685800" y="2857500"/>
            <a:ext cx="7772400" cy="1143000"/>
          </a:xfrm>
        </p:spPr>
        <p:txBody>
          <a:bodyPr/>
          <a:lstStyle/>
          <a:p>
            <a:pPr algn="ctr"/>
            <a:r>
              <a:rPr lang="en-US" altLang="en-US" sz="6000">
                <a:latin typeface="Calibri" panose="020F0502020204030204" pitchFamily="34" charset="0"/>
              </a:rPr>
              <a:t>Conclusion</a:t>
            </a:r>
          </a:p>
        </p:txBody>
      </p:sp>
    </p:spTree>
    <p:extLst>
      <p:ext uri="{BB962C8B-B14F-4D97-AF65-F5344CB8AC3E}">
        <p14:creationId xmlns:p14="http://schemas.microsoft.com/office/powerpoint/2010/main" val="28809059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533400" y="228600"/>
            <a:ext cx="7924800" cy="838200"/>
          </a:xfrm>
        </p:spPr>
        <p:txBody>
          <a:bodyPr/>
          <a:lstStyle/>
          <a:p>
            <a:pPr algn="ctr" eaLnBrk="1" hangingPunct="1"/>
            <a:r>
              <a:rPr lang="en-US" altLang="en-US" sz="4000" dirty="0">
                <a:effectLst>
                  <a:outerShdw blurRad="38100" dist="38100" dir="2700000" algn="tl">
                    <a:srgbClr val="000000">
                      <a:alpha val="43137"/>
                    </a:srgbClr>
                  </a:outerShdw>
                </a:effectLst>
              </a:rPr>
              <a:t>Israel’s Discipline &amp; Restoration</a:t>
            </a:r>
          </a:p>
        </p:txBody>
      </p:sp>
      <p:sp>
        <p:nvSpPr>
          <p:cNvPr id="16387" name="Rectangle 3"/>
          <p:cNvSpPr>
            <a:spLocks noGrp="1" noChangeArrowheads="1"/>
          </p:cNvSpPr>
          <p:nvPr>
            <p:ph type="body" sz="half" idx="2"/>
          </p:nvPr>
        </p:nvSpPr>
        <p:spPr>
          <a:xfrm>
            <a:off x="381000" y="1600200"/>
            <a:ext cx="8610600" cy="3962400"/>
          </a:xfrm>
        </p:spPr>
        <p:txBody>
          <a:bodyPr/>
          <a:lstStyle/>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Israel in the Diaspora</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Israel’s regathering in unbelief</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Israel’s conversion through distress</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Israel’s final restoration</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6934200" y="1066800"/>
            <a:ext cx="1828800" cy="2476454"/>
          </a:xfrm>
        </p:spPr>
      </p:pic>
    </p:spTree>
    <p:extLst>
      <p:ext uri="{BB962C8B-B14F-4D97-AF65-F5344CB8AC3E}">
        <p14:creationId xmlns:p14="http://schemas.microsoft.com/office/powerpoint/2010/main" val="3642074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38628" y="45701"/>
            <a:ext cx="8534400" cy="838200"/>
          </a:xfrm>
        </p:spPr>
        <p:txBody>
          <a:bodyPr/>
          <a:lstStyle/>
          <a:p>
            <a:pPr algn="ctr" eaLnBrk="1" hangingPunct="1"/>
            <a:r>
              <a:rPr lang="en-US" sz="3600" dirty="0"/>
              <a:t>1. Kingdom Throughout the Bible</a:t>
            </a:r>
          </a:p>
        </p:txBody>
      </p:sp>
      <p:graphicFrame>
        <p:nvGraphicFramePr>
          <p:cNvPr id="4" name="Table 3"/>
          <p:cNvGraphicFramePr>
            <a:graphicFrameLocks noGrp="1"/>
          </p:cNvGraphicFramePr>
          <p:nvPr>
            <p:extLst>
              <p:ext uri="{D42A27DB-BD31-4B8C-83A1-F6EECF244321}">
                <p14:modId xmlns:p14="http://schemas.microsoft.com/office/powerpoint/2010/main" val="604449259"/>
              </p:ext>
            </p:extLst>
          </p:nvPr>
        </p:nvGraphicFramePr>
        <p:xfrm>
          <a:off x="304800" y="1144368"/>
          <a:ext cx="8534400" cy="3566160"/>
        </p:xfrm>
        <a:graphic>
          <a:graphicData uri="http://schemas.openxmlformats.org/drawingml/2006/table">
            <a:tbl>
              <a:tblPr firstRow="1" bandRow="1">
                <a:tableStyleId>{5940675A-B579-460E-94D1-54222C63F5DA}</a:tableStyleId>
              </a:tblPr>
              <a:tblGrid>
                <a:gridCol w="4191000">
                  <a:extLst>
                    <a:ext uri="{9D8B030D-6E8A-4147-A177-3AD203B41FA5}">
                      <a16:colId xmlns:a16="http://schemas.microsoft.com/office/drawing/2014/main" val="4287931007"/>
                    </a:ext>
                  </a:extLst>
                </a:gridCol>
                <a:gridCol w="4343400">
                  <a:extLst>
                    <a:ext uri="{9D8B030D-6E8A-4147-A177-3AD203B41FA5}">
                      <a16:colId xmlns:a16="http://schemas.microsoft.com/office/drawing/2014/main" val="4222968114"/>
                    </a:ext>
                  </a:extLst>
                </a:gridCol>
              </a:tblGrid>
              <a:tr h="3566160">
                <a:tc>
                  <a:txBody>
                    <a:bodyPr/>
                    <a:lstStyle/>
                    <a:p>
                      <a:pPr marL="693738" marR="0" lvl="0" indent="-693738" algn="l" defTabSz="914400" rtl="0" eaLnBrk="0" fontAlgn="base" latinLnBrk="0" hangingPunct="0">
                        <a:lnSpc>
                          <a:spcPct val="100000"/>
                        </a:lnSpc>
                        <a:spcBef>
                          <a:spcPct val="0"/>
                        </a:spcBef>
                        <a:spcAft>
                          <a:spcPts val="2400"/>
                        </a:spcAft>
                        <a:buClr>
                          <a:srgbClr val="66FFFF"/>
                        </a:buClr>
                        <a:buSzPct val="100000"/>
                        <a:buFont typeface="+mj-lt"/>
                        <a:buAutoNum type="arabicPeriod" startAt="11"/>
                        <a:tabLst/>
                        <a:defRPr/>
                      </a:pPr>
                      <a:r>
                        <a:rPr lang="en-US" sz="28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mn-cs"/>
                        </a:rPr>
                        <a:t>Kingdom Mysteries</a:t>
                      </a:r>
                    </a:p>
                    <a:p>
                      <a:pPr marL="693738" marR="0" lvl="0" indent="-693738" algn="l" defTabSz="914400" rtl="0" eaLnBrk="0" fontAlgn="base" latinLnBrk="0" hangingPunct="0">
                        <a:lnSpc>
                          <a:spcPct val="100000"/>
                        </a:lnSpc>
                        <a:spcBef>
                          <a:spcPct val="0"/>
                        </a:spcBef>
                        <a:spcAft>
                          <a:spcPts val="2400"/>
                        </a:spcAft>
                        <a:buClr>
                          <a:srgbClr val="66FFFF"/>
                        </a:buClr>
                        <a:buSzPct val="100000"/>
                        <a:buFont typeface="+mj-lt"/>
                        <a:buAutoNum type="arabicPeriod" startAt="11"/>
                        <a:tabLst/>
                        <a:defRPr/>
                      </a:pPr>
                      <a:r>
                        <a:rPr lang="en-US" sz="28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mn-cs"/>
                        </a:rPr>
                        <a:t>Church</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1"/>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Israel’s Discipline &amp; Restoration</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1"/>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Re-offer of the King/Kingdom</a:t>
                      </a:r>
                    </a:p>
                  </a:txBody>
                  <a:tcPr/>
                </a:tc>
                <a:tc>
                  <a:txBody>
                    <a:bodyPr/>
                    <a:lstStyle/>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Transfer of Kingdom Authority</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Kingdom Establishment</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Eternal State</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Testimony of Early Church History</a:t>
                      </a:r>
                      <a:endParaRPr lang="en-US"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214517209"/>
                  </a:ext>
                </a:extLst>
              </a:tr>
            </a:tbl>
          </a:graphicData>
        </a:graphic>
      </p:graphicFrame>
      <p:pic>
        <p:nvPicPr>
          <p:cNvPr id="6"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33800" y="5028159"/>
            <a:ext cx="1706563" cy="1753641"/>
          </a:xfrm>
          <a:prstGeom prst="rect">
            <a:avLst/>
          </a:prstGeom>
          <a:noFill/>
          <a:ln w="9525">
            <a:noFill/>
            <a:miter lim="800000"/>
            <a:headEnd/>
            <a:tailEnd/>
          </a:ln>
        </p:spPr>
      </p:pic>
    </p:spTree>
    <p:extLst>
      <p:ext uri="{BB962C8B-B14F-4D97-AF65-F5344CB8AC3E}">
        <p14:creationId xmlns:p14="http://schemas.microsoft.com/office/powerpoint/2010/main" val="2453281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085850" y="228600"/>
            <a:ext cx="6972300" cy="1371600"/>
          </a:xfrm>
        </p:spPr>
        <p:txBody>
          <a:bodyPr/>
          <a:lstStyle/>
          <a:p>
            <a:pPr algn="ctr" eaLnBrk="1" hangingPunct="1"/>
            <a:r>
              <a:rPr lang="en-US" altLang="en-US" sz="4000" dirty="0">
                <a:effectLst>
                  <a:outerShdw blurRad="38100" dist="38100" dir="2700000" algn="tl">
                    <a:srgbClr val="000000">
                      <a:alpha val="43137"/>
                    </a:srgbClr>
                  </a:outerShdw>
                </a:effectLst>
              </a:rPr>
              <a:t>THE INTERIM AGE</a:t>
            </a:r>
          </a:p>
        </p:txBody>
      </p:sp>
      <p:sp>
        <p:nvSpPr>
          <p:cNvPr id="16387" name="Rectangle 3"/>
          <p:cNvSpPr>
            <a:spLocks noGrp="1" noChangeArrowheads="1"/>
          </p:cNvSpPr>
          <p:nvPr>
            <p:ph type="body" sz="half" idx="2"/>
          </p:nvPr>
        </p:nvSpPr>
        <p:spPr>
          <a:xfrm>
            <a:off x="1138914" y="1570182"/>
            <a:ext cx="6866173" cy="2163618"/>
          </a:xfrm>
        </p:spPr>
        <p:txBody>
          <a:bodyPr/>
          <a:lstStyle/>
          <a:p>
            <a:pPr marL="463550" indent="-463550" eaLnBrk="1" hangingPunct="1">
              <a:spcBef>
                <a:spcPts val="0"/>
              </a:spcBef>
              <a:spcAft>
                <a:spcPts val="5400"/>
              </a:spcAft>
              <a:buSzPct val="100000"/>
              <a:buFont typeface="+mj-lt"/>
              <a:buAutoNum type="arabicPeriod"/>
              <a:defRPr/>
            </a:pPr>
            <a:r>
              <a:rPr lang="en-US" sz="3600" dirty="0">
                <a:effectLst>
                  <a:outerShdw blurRad="38100" dist="38100" dir="2700000" algn="tl">
                    <a:srgbClr val="000000">
                      <a:alpha val="43137"/>
                    </a:srgbClr>
                  </a:outerShdw>
                </a:effectLst>
              </a:rPr>
              <a:t>The Inter-advent Age (Matt. 13) </a:t>
            </a:r>
          </a:p>
          <a:p>
            <a:pPr marL="463550" indent="-463550" eaLnBrk="1" hangingPunct="1">
              <a:spcBef>
                <a:spcPts val="0"/>
              </a:spcBef>
              <a:spcAft>
                <a:spcPts val="5400"/>
              </a:spcAft>
              <a:buSzPct val="100000"/>
              <a:buFont typeface="+mj-lt"/>
              <a:buAutoNum type="arabicPeriod"/>
              <a:defRPr/>
            </a:pPr>
            <a:r>
              <a:rPr lang="en-US" sz="3600" dirty="0">
                <a:effectLst>
                  <a:outerShdw blurRad="38100" dist="38100" dir="2700000" algn="tl">
                    <a:srgbClr val="000000">
                      <a:alpha val="43137"/>
                    </a:srgbClr>
                  </a:outerShdw>
                </a:effectLst>
              </a:rPr>
              <a:t>The Church Age (Matt. 16:18)</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6553202" y="3479863"/>
            <a:ext cx="2363417" cy="3200400"/>
          </a:xfrm>
        </p:spPr>
      </p:pic>
    </p:spTree>
    <p:extLst>
      <p:ext uri="{BB962C8B-B14F-4D97-AF65-F5344CB8AC3E}">
        <p14:creationId xmlns:p14="http://schemas.microsoft.com/office/powerpoint/2010/main" val="787576471"/>
      </p:ext>
    </p:extLst>
  </p:cSld>
  <p:clrMapOvr>
    <a:masterClrMapping/>
  </p:clrMapOvr>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17647</TotalTime>
  <Words>2069</Words>
  <Application>Microsoft Office PowerPoint</Application>
  <PresentationFormat>On-screen Show (4:3)</PresentationFormat>
  <Paragraphs>336</Paragraphs>
  <Slides>76</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76</vt:i4>
      </vt:variant>
    </vt:vector>
  </HeadingPairs>
  <TitlesOfParts>
    <vt:vector size="82" baseType="lpstr">
      <vt:lpstr>Arial</vt:lpstr>
      <vt:lpstr>Calibri</vt:lpstr>
      <vt:lpstr>Courier New</vt:lpstr>
      <vt:lpstr>Times New Roman</vt:lpstr>
      <vt:lpstr>Wingdings</vt:lpstr>
      <vt:lpstr>Azure</vt:lpstr>
      <vt:lpstr>PowerPoint Presentation</vt:lpstr>
      <vt:lpstr>The Coming Kingdom Chapter 12</vt:lpstr>
      <vt:lpstr>Kingdom Study Outline</vt:lpstr>
      <vt:lpstr>Kingdom Study Outline</vt:lpstr>
      <vt:lpstr>1. Kingdom Throughout the Bible</vt:lpstr>
      <vt:lpstr>1. Kingdom Throughout the Bible</vt:lpstr>
      <vt:lpstr>1. Kingdom Throughout the Bible</vt:lpstr>
      <vt:lpstr>1. Kingdom Throughout the Bible</vt:lpstr>
      <vt:lpstr>THE INTERIM AGE</vt:lpstr>
      <vt:lpstr>THE INTERIM AGE</vt:lpstr>
      <vt:lpstr>Matthew 13 Parables</vt:lpstr>
      <vt:lpstr>THE INTERIM AGE</vt:lpstr>
      <vt:lpstr>The Church Age</vt:lpstr>
      <vt:lpstr>1. Kingdom Throughout the Bible</vt:lpstr>
      <vt:lpstr>PowerPoint Presentation</vt:lpstr>
      <vt:lpstr>PowerPoint Presentation</vt:lpstr>
      <vt:lpstr>Israel’s Discipline &amp; Restoration</vt:lpstr>
      <vt:lpstr>Israel’s Discipline &amp; Restoration</vt:lpstr>
      <vt:lpstr>PowerPoint Presentation</vt:lpstr>
      <vt:lpstr>PowerPoint Presentation</vt:lpstr>
      <vt:lpstr>Six Parts of the Suzerain-Vassal Treaty in Deuteronomy</vt:lpstr>
      <vt:lpstr>Six Parts of the Suzerain-Vassal Treaty in Deuteronomy</vt:lpstr>
      <vt:lpstr>Israel's Historical Judgments</vt:lpstr>
      <vt:lpstr>Israel's Historical Judgments</vt:lpstr>
      <vt:lpstr>PowerPoint Presentation</vt:lpstr>
      <vt:lpstr>PowerPoint Presentation</vt:lpstr>
      <vt:lpstr>PowerPoint Presentation</vt:lpstr>
      <vt:lpstr>PowerPoint Presentation</vt:lpstr>
      <vt:lpstr>Israel’s Discipline &amp; Restoration</vt:lpstr>
      <vt:lpstr>PowerPoint Presentation</vt:lpstr>
      <vt:lpstr>PowerPoint Presentation</vt:lpstr>
      <vt:lpstr>PowerPoint Presentation</vt:lpstr>
      <vt:lpstr>PowerPoint Presentation</vt:lpstr>
      <vt:lpstr>Arnold G. Fruchtenbaum Footsteps of the Messiah: A Study of the Sequence of Prophetic Events, rev. ed. (Tustin, CA: Ariel, 2003), 102–103.</vt:lpstr>
      <vt:lpstr>Arnold G. Fruchtenbaum Footsteps of the Messiah: A Study of the Sequence of Prophetic Events, rev. ed. (Tustin, CA: Ariel, 2003), 102–103.</vt:lpstr>
      <vt:lpstr>PowerPoint Presentation</vt:lpstr>
      <vt:lpstr>PowerPoint Presentation</vt:lpstr>
      <vt:lpstr>PowerPoint Presentation</vt:lpstr>
      <vt:lpstr>PowerPoint Presentation</vt:lpstr>
      <vt:lpstr>John Walvoord Israel in Prophecy, Page 26</vt:lpstr>
      <vt:lpstr>PowerPoint Presentation</vt:lpstr>
      <vt:lpstr>Israel’s Discipline &amp; Restoration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 Prophecies WILL BE fulfilled V.24c</vt:lpstr>
      <vt:lpstr>Israel’s Discipline &amp; Restoration</vt:lpstr>
      <vt:lpstr>Israel’s Regathering in Belief</vt:lpstr>
      <vt:lpstr>4. Israel’s Final Restoration</vt:lpstr>
      <vt:lpstr>4. Israel’s Final Restoration</vt:lpstr>
      <vt:lpstr>PowerPoint Presentation</vt:lpstr>
      <vt:lpstr>4. Israel’s Final Restoration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Israel’s Final Restoration</vt:lpstr>
      <vt:lpstr>PowerPoint Presentation</vt:lpstr>
      <vt:lpstr>PowerPoint Presentation</vt:lpstr>
      <vt:lpstr>Mark Hitchcock and Thomas Ice Breaking the Apocalypse Code (Costa Mesa, CA: Word for Today, 2007), 136-37.</vt:lpstr>
      <vt:lpstr>4. Israel’s Final Restoration</vt:lpstr>
      <vt:lpstr>PowerPoint Presentation</vt:lpstr>
      <vt:lpstr>Conclusion</vt:lpstr>
      <vt:lpstr>Israel’s Discipline &amp; Restoration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SLBC_010 Kingdom_March 08 2017</dc:title>
  <dc:subject>Kingdom Series</dc:subject>
  <dc:creator>A. Woods</dc:creator>
  <dc:description>Modified by Jim McGowan</dc:description>
  <cp:lastModifiedBy>Jim McGowan</cp:lastModifiedBy>
  <cp:revision>1963</cp:revision>
  <cp:lastPrinted>2018-01-09T15:43:31Z</cp:lastPrinted>
  <dcterms:created xsi:type="dcterms:W3CDTF">2009-03-17T12:21:13Z</dcterms:created>
  <dcterms:modified xsi:type="dcterms:W3CDTF">2018-01-09T16:18:21Z</dcterms:modified>
</cp:coreProperties>
</file>