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1.xml" ContentType="application/inkml+xml"/>
  <Override PartName="/ppt/notesSlides/notesSlide4.xml" ContentType="application/vnd.openxmlformats-officedocument.presentationml.notesSlide+xml"/>
  <Override PartName="/ppt/ink/ink12.xml" ContentType="application/inkml+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handoutMasterIdLst>
    <p:handoutMasterId r:id="rId88"/>
  </p:handoutMasterIdLst>
  <p:sldIdLst>
    <p:sldId id="2408" r:id="rId2"/>
    <p:sldId id="3553" r:id="rId3"/>
    <p:sldId id="2391" r:id="rId4"/>
    <p:sldId id="3458" r:id="rId5"/>
    <p:sldId id="3452" r:id="rId6"/>
    <p:sldId id="3466" r:id="rId7"/>
    <p:sldId id="3472" r:id="rId8"/>
    <p:sldId id="3480" r:id="rId9"/>
    <p:sldId id="3405" r:id="rId10"/>
    <p:sldId id="3481" r:id="rId11"/>
    <p:sldId id="3506" r:id="rId12"/>
    <p:sldId id="3482" r:id="rId13"/>
    <p:sldId id="3520" r:id="rId14"/>
    <p:sldId id="3519" r:id="rId15"/>
    <p:sldId id="3518" r:id="rId16"/>
    <p:sldId id="3523" r:id="rId17"/>
    <p:sldId id="3483" r:id="rId18"/>
    <p:sldId id="3525" r:id="rId19"/>
    <p:sldId id="3548" r:id="rId20"/>
    <p:sldId id="3563" r:id="rId21"/>
    <p:sldId id="3544" r:id="rId22"/>
    <p:sldId id="3547" r:id="rId23"/>
    <p:sldId id="3610" r:id="rId24"/>
    <p:sldId id="3611" r:id="rId25"/>
    <p:sldId id="3686" r:id="rId26"/>
    <p:sldId id="3687" r:id="rId27"/>
    <p:sldId id="3688" r:id="rId28"/>
    <p:sldId id="3654" r:id="rId29"/>
    <p:sldId id="3648" r:id="rId30"/>
    <p:sldId id="3649" r:id="rId31"/>
    <p:sldId id="3622" r:id="rId32"/>
    <p:sldId id="3624" r:id="rId33"/>
    <p:sldId id="3692" r:id="rId34"/>
    <p:sldId id="3650" r:id="rId35"/>
    <p:sldId id="3625" r:id="rId36"/>
    <p:sldId id="3651" r:id="rId37"/>
    <p:sldId id="3689" r:id="rId38"/>
    <p:sldId id="3626" r:id="rId39"/>
    <p:sldId id="3627" r:id="rId40"/>
    <p:sldId id="3629" r:id="rId41"/>
    <p:sldId id="3652" r:id="rId42"/>
    <p:sldId id="3690" r:id="rId43"/>
    <p:sldId id="3628" r:id="rId44"/>
    <p:sldId id="3693" r:id="rId45"/>
    <p:sldId id="3656" r:id="rId46"/>
    <p:sldId id="3691" r:id="rId47"/>
    <p:sldId id="3657" r:id="rId48"/>
    <p:sldId id="3600" r:id="rId49"/>
    <p:sldId id="3636" r:id="rId50"/>
    <p:sldId id="3637" r:id="rId51"/>
    <p:sldId id="3638" r:id="rId52"/>
    <p:sldId id="3639" r:id="rId53"/>
    <p:sldId id="3640" r:id="rId54"/>
    <p:sldId id="3658" r:id="rId55"/>
    <p:sldId id="3602" r:id="rId56"/>
    <p:sldId id="3668" r:id="rId57"/>
    <p:sldId id="3659" r:id="rId58"/>
    <p:sldId id="3660" r:id="rId59"/>
    <p:sldId id="3661" r:id="rId60"/>
    <p:sldId id="3662" r:id="rId61"/>
    <p:sldId id="3663" r:id="rId62"/>
    <p:sldId id="3664" r:id="rId63"/>
    <p:sldId id="3665" r:id="rId64"/>
    <p:sldId id="3666" r:id="rId65"/>
    <p:sldId id="3667" r:id="rId66"/>
    <p:sldId id="2902" r:id="rId67"/>
    <p:sldId id="3620" r:id="rId68"/>
    <p:sldId id="3669" r:id="rId69"/>
    <p:sldId id="3630" r:id="rId70"/>
    <p:sldId id="3682" r:id="rId71"/>
    <p:sldId id="3631" r:id="rId72"/>
    <p:sldId id="3670" r:id="rId73"/>
    <p:sldId id="3671" r:id="rId74"/>
    <p:sldId id="3672" r:id="rId75"/>
    <p:sldId id="3673" r:id="rId76"/>
    <p:sldId id="3674" r:id="rId77"/>
    <p:sldId id="3675" r:id="rId78"/>
    <p:sldId id="3676" r:id="rId79"/>
    <p:sldId id="3677" r:id="rId80"/>
    <p:sldId id="3678" r:id="rId81"/>
    <p:sldId id="3680" r:id="rId82"/>
    <p:sldId id="3681" r:id="rId83"/>
    <p:sldId id="3487" r:id="rId84"/>
    <p:sldId id="3449" r:id="rId85"/>
    <p:sldId id="3488" r:id="rId8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66"/>
    <a:srgbClr val="0000CC"/>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3269" autoAdjust="0"/>
  </p:normalViewPr>
  <p:slideViewPr>
    <p:cSldViewPr>
      <p:cViewPr varScale="1">
        <p:scale>
          <a:sx n="82" d="100"/>
          <a:sy n="82" d="100"/>
        </p:scale>
        <p:origin x="891" y="39"/>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01:20.395"/>
    </inkml:context>
    <inkml:brush xml:id="br0">
      <inkml:brushProperty name="width" value="0.025" units="cm"/>
      <inkml:brushProperty name="height" value="0.025" units="cm"/>
    </inkml:brush>
  </inkml:definitions>
  <inkml:trace contextRef="#ctx0" brushRef="#br0">33037 2756 5248,'-33'-33'2016,"33"33"-1088,0 33-1152,0-33 256,33 0-864,-33 0-320,0 0-800,0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7:38:17.005"/>
    </inkml:context>
    <inkml:brush xml:id="br0">
      <inkml:brushProperty name="width" value="0.025" units="cm"/>
      <inkml:brushProperty name="height" value="0.025" units="cm"/>
    </inkml:brush>
  </inkml:definitions>
  <inkml:trace contextRef="#ctx0" brushRef="#br0">31694 8024 3712,'-16'0'1472,"16"0"-768,0-16-672,0 16 352,-16 0-256,16 0 0,-17 0-1408,17-32-640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1/6/2018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57</a:t>
            </a:fld>
            <a:endParaRPr lang="en-US" dirty="0"/>
          </a:p>
        </p:txBody>
      </p:sp>
    </p:spTree>
    <p:extLst>
      <p:ext uri="{BB962C8B-B14F-4D97-AF65-F5344CB8AC3E}">
        <p14:creationId xmlns:p14="http://schemas.microsoft.com/office/powerpoint/2010/main" val="287385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64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1/6/2018</a:t>
            </a:fld>
            <a:endParaRPr lang="en-US" dirty="0"/>
          </a:p>
        </p:txBody>
      </p:sp>
    </p:spTree>
    <p:extLst>
      <p:ext uri="{BB962C8B-B14F-4D97-AF65-F5344CB8AC3E}">
        <p14:creationId xmlns:p14="http://schemas.microsoft.com/office/powerpoint/2010/main" val="288575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65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1/6/2018</a:t>
            </a:fld>
            <a:endParaRPr lang="en-US" dirty="0"/>
          </a:p>
        </p:txBody>
      </p:sp>
    </p:spTree>
    <p:extLst>
      <p:ext uri="{BB962C8B-B14F-4D97-AF65-F5344CB8AC3E}">
        <p14:creationId xmlns:p14="http://schemas.microsoft.com/office/powerpoint/2010/main" val="354814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83805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404198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1/6/2018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1/6/2018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1/6/2018</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80" r:id="rId14"/>
    <p:sldLayoutId id="214748368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5A7662EC-023E-4B19-BE8C-49BACA75F58C}"/>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58508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37CEF9-3163-4319-81DF-29A7FC968095}"/>
              </a:ext>
            </a:extLst>
          </p:cNvPr>
          <p:cNvSpPr>
            <a:spLocks noGrp="1" noChangeArrowheads="1"/>
          </p:cNvSpPr>
          <p:nvPr>
            <p:ph type="title"/>
          </p:nvPr>
        </p:nvSpPr>
        <p:spPr>
          <a:xfrm>
            <a:off x="3086100" y="228600"/>
            <a:ext cx="2971800" cy="1143000"/>
          </a:xfrm>
        </p:spPr>
        <p:txBody>
          <a:bodyPr/>
          <a:lstStyle/>
          <a:p>
            <a:r>
              <a:rPr lang="en-US" altLang="en-US" dirty="0">
                <a:effectLst>
                  <a:outerShdw blurRad="38100" dist="38100" dir="2700000" algn="tl">
                    <a:srgbClr val="000000">
                      <a:alpha val="43137"/>
                    </a:srgbClr>
                  </a:outerShdw>
                </a:effectLst>
              </a:rPr>
              <a:t>PERSIA 11:2</a:t>
            </a:r>
          </a:p>
        </p:txBody>
      </p:sp>
      <p:sp>
        <p:nvSpPr>
          <p:cNvPr id="11267" name="Rectangle 3">
            <a:extLst>
              <a:ext uri="{FF2B5EF4-FFF2-40B4-BE49-F238E27FC236}">
                <a16:creationId xmlns:a16="http://schemas.microsoft.com/office/drawing/2014/main" id="{07D52AC6-47A7-44AA-B520-B13D4D5487EE}"/>
              </a:ext>
            </a:extLst>
          </p:cNvPr>
          <p:cNvSpPr>
            <a:spLocks noGrp="1" noChangeArrowheads="1"/>
          </p:cNvSpPr>
          <p:nvPr>
            <p:ph type="body" idx="1"/>
          </p:nvPr>
        </p:nvSpPr>
        <p:spPr>
          <a:xfrm>
            <a:off x="300037" y="1600200"/>
            <a:ext cx="6710363" cy="4572000"/>
          </a:xfrm>
        </p:spPr>
        <p:txBody>
          <a:bodyPr/>
          <a:lstStyle/>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Cambyses 530-523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Pseudo-</a:t>
            </a:r>
            <a:r>
              <a:rPr lang="en-US" altLang="en-US" sz="3600" dirty="0" err="1">
                <a:effectLst>
                  <a:outerShdw blurRad="38100" dist="38100" dir="2700000" algn="tl">
                    <a:srgbClr val="000000">
                      <a:alpha val="43137"/>
                    </a:srgbClr>
                  </a:outerShdw>
                </a:effectLst>
              </a:rPr>
              <a:t>Smerdis</a:t>
            </a:r>
            <a:r>
              <a:rPr lang="en-US" altLang="en-US" sz="3600" dirty="0">
                <a:effectLst>
                  <a:outerShdw blurRad="38100" dist="38100" dir="2700000" algn="tl">
                    <a:srgbClr val="000000">
                      <a:alpha val="43137"/>
                    </a:srgbClr>
                  </a:outerShdw>
                </a:effectLst>
              </a:rPr>
              <a:t> 522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Darius I  </a:t>
            </a:r>
            <a:r>
              <a:rPr lang="en-US" altLang="en-US" sz="3600" dirty="0" err="1">
                <a:effectLst>
                  <a:outerShdw blurRad="38100" dist="38100" dir="2700000" algn="tl">
                    <a:srgbClr val="000000">
                      <a:alpha val="43137"/>
                    </a:srgbClr>
                  </a:outerShdw>
                </a:effectLst>
              </a:rPr>
              <a:t>Hystaspes</a:t>
            </a:r>
            <a:r>
              <a:rPr lang="en-US" altLang="en-US" sz="3600" dirty="0">
                <a:effectLst>
                  <a:outerShdw blurRad="38100" dist="38100" dir="2700000" algn="tl">
                    <a:srgbClr val="000000">
                      <a:alpha val="43137"/>
                    </a:srgbClr>
                  </a:outerShdw>
                </a:effectLst>
              </a:rPr>
              <a:t> 521-486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Xerxes 485-465 BC</a:t>
            </a:r>
          </a:p>
          <a:p>
            <a:pPr marL="457200" lvl="1" indent="0">
              <a:spcBef>
                <a:spcPts val="0"/>
              </a:spcBef>
              <a:spcAft>
                <a:spcPts val="2400"/>
              </a:spcAft>
              <a:buNone/>
            </a:pPr>
            <a:r>
              <a:rPr lang="en-US" altLang="en-US" sz="3200" dirty="0">
                <a:effectLst>
                  <a:outerShdw blurRad="38100" dist="38100" dir="2700000" algn="tl">
                    <a:srgbClr val="000000">
                      <a:alpha val="43137"/>
                    </a:srgbClr>
                  </a:outerShdw>
                </a:effectLst>
              </a:rPr>
              <a:t>Aka. “Ahasuerus” in Esther </a:t>
            </a:r>
          </a:p>
        </p:txBody>
      </p:sp>
      <p:pic>
        <p:nvPicPr>
          <p:cNvPr id="10" name="Picture 2" descr="Daniel-7_5-Bear-Beas-Final_edited">
            <a:extLst>
              <a:ext uri="{FF2B5EF4-FFF2-40B4-BE49-F238E27FC236}">
                <a16:creationId xmlns:a16="http://schemas.microsoft.com/office/drawing/2014/main" id="{9C78ED2C-21D0-43DE-87EA-1334F8937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5813" y="1524000"/>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99C16E38-EA2E-47E2-B9E6-471D4E56D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4343400"/>
            <a:ext cx="2230244" cy="1219200"/>
          </a:xfrm>
          <a:prstGeom prst="rect">
            <a:avLst/>
          </a:prstGeom>
        </p:spPr>
      </p:pic>
    </p:spTree>
    <p:extLst>
      <p:ext uri="{BB962C8B-B14F-4D97-AF65-F5344CB8AC3E}">
        <p14:creationId xmlns:p14="http://schemas.microsoft.com/office/powerpoint/2010/main" val="35205600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Greece (</a:t>
            </a:r>
            <a:r>
              <a:rPr lang="en-US" b="1" u="sng" dirty="0">
                <a:solidFill>
                  <a:srgbClr val="FFFFCC"/>
                </a:solidFill>
                <a:effectLst>
                  <a:outerShdw blurRad="38100" dist="38100" dir="2700000" algn="tl">
                    <a:srgbClr val="000000">
                      <a:alpha val="43137"/>
                    </a:srgbClr>
                  </a:outerShdw>
                </a:effectLst>
              </a:rPr>
              <a:t>11:3-4</a:t>
            </a:r>
            <a:r>
              <a:rPr lang="en-US" altLang="en-US" b="1" u="sng" dirty="0">
                <a:solidFill>
                  <a:srgbClr val="FFFFCC"/>
                </a:solidFill>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1D65C3EC-652A-4AB8-AC44-6CEB70949CAD}"/>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7424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E33083-8327-403D-BF16-F08FB2673DBF}"/>
              </a:ext>
            </a:extLst>
          </p:cNvPr>
          <p:cNvSpPr>
            <a:spLocks noGrp="1" noChangeArrowheads="1"/>
          </p:cNvSpPr>
          <p:nvPr>
            <p:ph type="title"/>
          </p:nvPr>
        </p:nvSpPr>
        <p:spPr>
          <a:xfrm>
            <a:off x="2743200" y="228600"/>
            <a:ext cx="3657600" cy="762000"/>
          </a:xfrm>
        </p:spPr>
        <p:txBody>
          <a:bodyPr/>
          <a:lstStyle/>
          <a:p>
            <a:pPr algn="ctr"/>
            <a:r>
              <a:rPr lang="en-US" altLang="en-US" sz="4000">
                <a:effectLst>
                  <a:outerShdw blurRad="38100" dist="38100" dir="2700000" algn="tl">
                    <a:srgbClr val="000000">
                      <a:alpha val="43137"/>
                    </a:srgbClr>
                  </a:outerShdw>
                </a:effectLst>
              </a:rPr>
              <a:t>GREECE 11:3-4</a:t>
            </a:r>
            <a:endParaRPr lang="en-US" altLang="en-US" sz="4000" dirty="0">
              <a:effectLst>
                <a:outerShdw blurRad="38100" dist="38100" dir="2700000" algn="tl">
                  <a:srgbClr val="000000">
                    <a:alpha val="43137"/>
                  </a:srgbClr>
                </a:outerShdw>
              </a:effectLst>
            </a:endParaRPr>
          </a:p>
        </p:txBody>
      </p:sp>
      <p:sp>
        <p:nvSpPr>
          <p:cNvPr id="12291" name="Rectangle 3">
            <a:extLst>
              <a:ext uri="{FF2B5EF4-FFF2-40B4-BE49-F238E27FC236}">
                <a16:creationId xmlns:a16="http://schemas.microsoft.com/office/drawing/2014/main" id="{C62EC263-F9D2-4620-B93D-7DD6D0026885}"/>
              </a:ext>
            </a:extLst>
          </p:cNvPr>
          <p:cNvSpPr>
            <a:spLocks noGrp="1" noChangeArrowheads="1"/>
          </p:cNvSpPr>
          <p:nvPr>
            <p:ph type="body" idx="1"/>
          </p:nvPr>
        </p:nvSpPr>
        <p:spPr>
          <a:xfrm>
            <a:off x="685800" y="1143000"/>
            <a:ext cx="7772400" cy="3657600"/>
          </a:xfrm>
        </p:spPr>
        <p:txBody>
          <a:bodyPr/>
          <a:lstStyle/>
          <a:p>
            <a:pPr marL="461963" indent="-461963">
              <a:spcBef>
                <a:spcPts val="0"/>
              </a:spcBef>
              <a:spcAft>
                <a:spcPts val="2400"/>
              </a:spcAft>
              <a:buSzPct val="100000"/>
              <a:buFontTx/>
              <a:buAutoNum type="alphaUcPeriod"/>
            </a:pPr>
            <a:r>
              <a:rPr lang="en-US" altLang="en-US" dirty="0">
                <a:effectLst>
                  <a:outerShdw blurRad="38100" dist="38100" dir="2700000" algn="tl">
                    <a:srgbClr val="000000">
                      <a:alpha val="43137"/>
                    </a:srgbClr>
                  </a:outerShdw>
                </a:effectLst>
              </a:rPr>
              <a:t>Alexander the Great</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Died at age 33 in 323 BC</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No heirs</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Kingdom divided among his 4 generals</a:t>
            </a:r>
          </a:p>
          <a:p>
            <a:pPr marL="461963" indent="-461963">
              <a:spcBef>
                <a:spcPts val="0"/>
              </a:spcBef>
              <a:spcAft>
                <a:spcPts val="2400"/>
              </a:spcAft>
              <a:buSzPct val="100000"/>
              <a:buFontTx/>
              <a:buAutoNum type="alphaUcPeriod"/>
            </a:pPr>
            <a:r>
              <a:rPr lang="en-US" altLang="en-US" dirty="0">
                <a:effectLst>
                  <a:outerShdw blurRad="38100" dist="38100" dir="2700000" algn="tl">
                    <a:srgbClr val="000000">
                      <a:alpha val="43137"/>
                    </a:srgbClr>
                  </a:outerShdw>
                </a:effectLst>
              </a:rPr>
              <a:t>Daniel 7:6, 8:5-8</a:t>
            </a:r>
          </a:p>
        </p:txBody>
      </p:sp>
      <p:pic>
        <p:nvPicPr>
          <p:cNvPr id="12292" name="Picture 4" descr="C:\My Documents\My Pictures\alexwinks.gif">
            <a:extLst>
              <a:ext uri="{FF2B5EF4-FFF2-40B4-BE49-F238E27FC236}">
                <a16:creationId xmlns:a16="http://schemas.microsoft.com/office/drawing/2014/main" id="{EAABC98A-232D-45A2-A19F-297C9049A2D5}"/>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891756" y="5222875"/>
            <a:ext cx="1360488" cy="140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CBACD4B-4913-4AA2-9DAE-ED67F4B4B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105400"/>
            <a:ext cx="2154533" cy="1371600"/>
          </a:xfrm>
          <a:prstGeom prst="rect">
            <a:avLst/>
          </a:prstGeom>
        </p:spPr>
      </p:pic>
      <p:pic>
        <p:nvPicPr>
          <p:cNvPr id="5" name="Picture 4">
            <a:extLst>
              <a:ext uri="{FF2B5EF4-FFF2-40B4-BE49-F238E27FC236}">
                <a16:creationId xmlns:a16="http://schemas.microsoft.com/office/drawing/2014/main" id="{BCDDF310-0AEC-4450-BE3F-0825A3D32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267" y="5105400"/>
            <a:ext cx="2154533" cy="1371600"/>
          </a:xfrm>
          <a:prstGeom prst="rect">
            <a:avLst/>
          </a:prstGeom>
        </p:spPr>
      </p:pic>
    </p:spTree>
    <p:extLst>
      <p:ext uri="{BB962C8B-B14F-4D97-AF65-F5344CB8AC3E}">
        <p14:creationId xmlns:p14="http://schemas.microsoft.com/office/powerpoint/2010/main" val="33869737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3403079203"/>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algn="ctr"/>
                      <a:r>
                        <a:rPr lang="en-US" altLang="en-US" sz="3600" dirty="0">
                          <a:solidFill>
                            <a:schemeClr val="bg2"/>
                          </a:solidFill>
                          <a:latin typeface="Calibri" panose="020F0502020204030204" pitchFamily="34" charset="0"/>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chemeClr val="tx2">
                        <a:lumMod val="75000"/>
                      </a:schemeClr>
                    </a:solidFill>
                  </a:tcPr>
                </a:tc>
                <a:extLst>
                  <a:ext uri="{0D108BD9-81ED-4DB2-BD59-A6C34878D82A}">
                    <a16:rowId xmlns:a16="http://schemas.microsoft.com/office/drawing/2014/main" val="58391898"/>
                  </a:ext>
                </a:extLst>
              </a:tr>
              <a:tr h="1737360">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tx2">
                        <a:lumMod val="75000"/>
                      </a:schemeClr>
                    </a:solidFill>
                  </a:tcPr>
                </a:tc>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chemeClr val="tx2">
                        <a:lumMod val="75000"/>
                      </a:schemeClr>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13936771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A0D9F-3219-4AF9-ACF1-1BC49CE364C7}"/>
              </a:ext>
            </a:extLst>
          </p:cNvPr>
          <p:cNvPicPr>
            <a:picLocks noChangeAspect="1"/>
          </p:cNvPicPr>
          <p:nvPr/>
        </p:nvPicPr>
        <p:blipFill>
          <a:blip r:embed="rId2"/>
          <a:stretch>
            <a:fillRect/>
          </a:stretch>
        </p:blipFill>
        <p:spPr>
          <a:xfrm>
            <a:off x="675014" y="228600"/>
            <a:ext cx="7793972"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33776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383392807"/>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rgbClr val="FFFFCC"/>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rgbClr val="C00000"/>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26004083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761A72FC-F525-4068-8FBB-ECCB0000170B}"/>
              </a:ext>
            </a:extLst>
          </p:cNvPr>
          <p:cNvSpPr>
            <a:spLocks noGrp="1" noChangeArrowheads="1"/>
          </p:cNvSpPr>
          <p:nvPr>
            <p:ph type="title"/>
          </p:nvPr>
        </p:nvSpPr>
        <p:spPr>
          <a:xfrm>
            <a:off x="304800" y="228600"/>
            <a:ext cx="8534400" cy="12192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6372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22859983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1E8E46D-27BF-4191-BF83-FD437BB29810}"/>
              </a:ext>
            </a:extLst>
          </p:cNvPr>
          <p:cNvGraphicFramePr>
            <a:graphicFrameLocks noGrp="1"/>
          </p:cNvGraphicFramePr>
          <p:nvPr>
            <p:ph idx="1"/>
            <p:extLst>
              <p:ext uri="{D42A27DB-BD31-4B8C-83A1-F6EECF244321}">
                <p14:modId xmlns:p14="http://schemas.microsoft.com/office/powerpoint/2010/main" val="820129077"/>
              </p:ext>
            </p:extLst>
          </p:nvPr>
        </p:nvGraphicFramePr>
        <p:xfrm>
          <a:off x="152400" y="1524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3244548483"/>
                    </a:ext>
                  </a:extLst>
                </a:gridCol>
                <a:gridCol w="4419600">
                  <a:extLst>
                    <a:ext uri="{9D8B030D-6E8A-4147-A177-3AD203B41FA5}">
                      <a16:colId xmlns:a16="http://schemas.microsoft.com/office/drawing/2014/main" val="397312424"/>
                    </a:ext>
                  </a:extLst>
                </a:gridCol>
              </a:tblGrid>
              <a:tr h="640080">
                <a:tc>
                  <a:txBody>
                    <a:bodyPr/>
                    <a:lstStyle/>
                    <a:p>
                      <a:pPr algn="ctr"/>
                      <a:r>
                        <a:rPr lang="en-US" sz="2400" dirty="0">
                          <a:solidFill>
                            <a:schemeClr val="tx2"/>
                          </a:solidFill>
                          <a:latin typeface="Calibri" panose="020F0502020204030204" pitchFamily="34" charset="0"/>
                          <a:cs typeface="Calibri" panose="020F0502020204030204" pitchFamily="34" charset="0"/>
                        </a:rPr>
                        <a:t>KINGS OF THE SOUTH (EGYPT)</a:t>
                      </a:r>
                    </a:p>
                  </a:txBody>
                  <a:tcPr anchor="ctr"/>
                </a:tc>
                <a:tc>
                  <a:txBody>
                    <a:bodyPr/>
                    <a:lstStyle/>
                    <a:p>
                      <a:pPr algn="ctr"/>
                      <a:r>
                        <a:rPr lang="en-US" sz="2400" dirty="0">
                          <a:solidFill>
                            <a:schemeClr val="tx2"/>
                          </a:solidFill>
                          <a:latin typeface="Calibri" panose="020F0502020204030204" pitchFamily="34" charset="0"/>
                          <a:cs typeface="Calibri" panose="020F0502020204030204" pitchFamily="34" charset="0"/>
                        </a:rPr>
                        <a:t>KINGS OF THE NORTH (SYRIA)</a:t>
                      </a:r>
                    </a:p>
                  </a:txBody>
                  <a:tcPr anchor="ctr"/>
                </a:tc>
                <a:extLst>
                  <a:ext uri="{0D108BD9-81ED-4DB2-BD59-A6C34878D82A}">
                    <a16:rowId xmlns:a16="http://schemas.microsoft.com/office/drawing/2014/main" val="3843150139"/>
                  </a:ext>
                </a:extLst>
              </a:tr>
              <a:tr h="640080">
                <a:tc>
                  <a:txBody>
                    <a:bodyPr/>
                    <a:lstStyle/>
                    <a:p>
                      <a:r>
                        <a:rPr lang="en-US" sz="2400" dirty="0">
                          <a:latin typeface="Calibri" panose="020F0502020204030204" pitchFamily="34" charset="0"/>
                          <a:cs typeface="Calibri" panose="020F0502020204030204" pitchFamily="34" charset="0"/>
                        </a:rPr>
                        <a:t>Ptolemy I (</a:t>
                      </a:r>
                      <a:r>
                        <a:rPr lang="en-US" sz="2400" dirty="0" err="1">
                          <a:latin typeface="Calibri" panose="020F0502020204030204" pitchFamily="34" charset="0"/>
                          <a:cs typeface="Calibri" panose="020F0502020204030204" pitchFamily="34" charset="0"/>
                        </a:rPr>
                        <a:t>Soter</a:t>
                      </a:r>
                      <a:r>
                        <a:rPr lang="en-US" sz="2400" dirty="0">
                          <a:latin typeface="Calibri" panose="020F0502020204030204" pitchFamily="34" charset="0"/>
                          <a:cs typeface="Calibri" panose="020F0502020204030204" pitchFamily="34" charset="0"/>
                        </a:rPr>
                        <a:t>) 323–285</a:t>
                      </a:r>
                    </a:p>
                  </a:txBody>
                  <a:tcPr anchor="ctr"/>
                </a:tc>
                <a:tc>
                  <a:txBody>
                    <a:bodyPr/>
                    <a:lstStyle/>
                    <a:p>
                      <a:r>
                        <a:rPr lang="en-US" sz="2400" dirty="0">
                          <a:latin typeface="Calibri" panose="020F0502020204030204" pitchFamily="34" charset="0"/>
                          <a:cs typeface="Calibri" panose="020F0502020204030204" pitchFamily="34" charset="0"/>
                        </a:rPr>
                        <a:t>Seleucus I (Nicator) 312–281</a:t>
                      </a:r>
                    </a:p>
                  </a:txBody>
                  <a:tcPr anchor="ctr"/>
                </a:tc>
                <a:extLst>
                  <a:ext uri="{0D108BD9-81ED-4DB2-BD59-A6C34878D82A}">
                    <a16:rowId xmlns:a16="http://schemas.microsoft.com/office/drawing/2014/main" val="1764075264"/>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II (</a:t>
                      </a:r>
                      <a:r>
                        <a:rPr lang="en-US" sz="2400" dirty="0" err="1">
                          <a:latin typeface="Calibri" panose="020F0502020204030204" pitchFamily="34" charset="0"/>
                          <a:cs typeface="Calibri" panose="020F0502020204030204" pitchFamily="34" charset="0"/>
                        </a:rPr>
                        <a:t>Philadelphus</a:t>
                      </a:r>
                      <a:r>
                        <a:rPr lang="en-US" sz="2400" dirty="0">
                          <a:latin typeface="Calibri" panose="020F0502020204030204" pitchFamily="34" charset="0"/>
                          <a:cs typeface="Calibri" panose="020F0502020204030204" pitchFamily="34" charset="0"/>
                        </a:rPr>
                        <a:t>) 285–247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 (</a:t>
                      </a:r>
                      <a:r>
                        <a:rPr lang="en-US" sz="2400" dirty="0" err="1">
                          <a:latin typeface="Calibri" panose="020F0502020204030204" pitchFamily="34" charset="0"/>
                          <a:cs typeface="Calibri" panose="020F0502020204030204" pitchFamily="34" charset="0"/>
                        </a:rPr>
                        <a:t>Soter</a:t>
                      </a:r>
                      <a:r>
                        <a:rPr lang="en-US" sz="2400" dirty="0">
                          <a:latin typeface="Calibri" panose="020F0502020204030204" pitchFamily="34" charset="0"/>
                          <a:cs typeface="Calibri" panose="020F0502020204030204" pitchFamily="34" charset="0"/>
                        </a:rPr>
                        <a:t>) 281–261</a:t>
                      </a:r>
                    </a:p>
                  </a:txBody>
                  <a:tcPr anchor="ctr"/>
                </a:tc>
                <a:extLst>
                  <a:ext uri="{0D108BD9-81ED-4DB2-BD59-A6C34878D82A}">
                    <a16:rowId xmlns:a16="http://schemas.microsoft.com/office/drawing/2014/main" val="410354639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III (</a:t>
                      </a:r>
                      <a:r>
                        <a:rPr lang="en-US" sz="2400" dirty="0" err="1">
                          <a:latin typeface="Calibri" panose="020F0502020204030204" pitchFamily="34" charset="0"/>
                          <a:cs typeface="Calibri" panose="020F0502020204030204" pitchFamily="34" charset="0"/>
                        </a:rPr>
                        <a:t>Euregetus</a:t>
                      </a:r>
                      <a:r>
                        <a:rPr lang="en-US" sz="2400" dirty="0">
                          <a:latin typeface="Calibri" panose="020F0502020204030204" pitchFamily="34" charset="0"/>
                          <a:cs typeface="Calibri" panose="020F0502020204030204" pitchFamily="34" charset="0"/>
                        </a:rPr>
                        <a:t>) 247–221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Theos 261–246</a:t>
                      </a:r>
                    </a:p>
                  </a:txBody>
                  <a:tcPr anchor="ctr"/>
                </a:tc>
                <a:extLst>
                  <a:ext uri="{0D108BD9-81ED-4DB2-BD59-A6C34878D82A}">
                    <a16:rowId xmlns:a16="http://schemas.microsoft.com/office/drawing/2014/main" val="3903824586"/>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IV (Philopater) 221–220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Callinicus 246–226</a:t>
                      </a:r>
                    </a:p>
                  </a:txBody>
                  <a:tcPr anchor="ctr"/>
                </a:tc>
                <a:extLst>
                  <a:ext uri="{0D108BD9-81ED-4DB2-BD59-A6C34878D82A}">
                    <a16:rowId xmlns:a16="http://schemas.microsoft.com/office/drawing/2014/main" val="1665965297"/>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V (Epiphanes) 203–182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III 226–223</a:t>
                      </a:r>
                    </a:p>
                  </a:txBody>
                  <a:tcPr anchor="ctr"/>
                </a:tc>
                <a:extLst>
                  <a:ext uri="{0D108BD9-81ED-4DB2-BD59-A6C34878D82A}">
                    <a16:rowId xmlns:a16="http://schemas.microsoft.com/office/drawing/2014/main" val="2521938180"/>
                  </a:ext>
                </a:extLst>
              </a:tr>
              <a:tr h="640080">
                <a:tc>
                  <a:txBody>
                    <a:bodyPr/>
                    <a:lstStyle/>
                    <a:p>
                      <a:endParaRPr lang="en-US" sz="240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III (Great) 223–187</a:t>
                      </a:r>
                    </a:p>
                  </a:txBody>
                  <a:tcPr anchor="ctr"/>
                </a:tc>
                <a:extLst>
                  <a:ext uri="{0D108BD9-81ED-4DB2-BD59-A6C34878D82A}">
                    <a16:rowId xmlns:a16="http://schemas.microsoft.com/office/drawing/2014/main" val="502652322"/>
                  </a:ext>
                </a:extLst>
              </a:tr>
              <a:tr h="640080">
                <a:tc>
                  <a:txBody>
                    <a:bodyPr/>
                    <a:lstStyle/>
                    <a:p>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IV (Philopater) 186–175</a:t>
                      </a:r>
                    </a:p>
                  </a:txBody>
                  <a:tcPr anchor="ctr"/>
                </a:tc>
                <a:extLst>
                  <a:ext uri="{0D108BD9-81ED-4DB2-BD59-A6C34878D82A}">
                    <a16:rowId xmlns:a16="http://schemas.microsoft.com/office/drawing/2014/main" val="3961232057"/>
                  </a:ext>
                </a:extLst>
              </a:tr>
              <a:tr h="640080">
                <a:tc>
                  <a:txBody>
                    <a:bodyPr/>
                    <a:lstStyle/>
                    <a:p>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IV (Epiphanes) 175–164</a:t>
                      </a:r>
                    </a:p>
                  </a:txBody>
                  <a:tcPr anchor="ctr"/>
                </a:tc>
                <a:extLst>
                  <a:ext uri="{0D108BD9-81ED-4DB2-BD59-A6C34878D82A}">
                    <a16:rowId xmlns:a16="http://schemas.microsoft.com/office/drawing/2014/main" val="2323529509"/>
                  </a:ext>
                </a:extLst>
              </a:tr>
              <a:tr h="640080">
                <a:tc gridSpan="2">
                  <a:txBody>
                    <a:bodyPr/>
                    <a:lstStyle/>
                    <a:p>
                      <a:pPr algn="ctr"/>
                      <a:r>
                        <a:rPr lang="en-US" sz="1800" dirty="0">
                          <a:latin typeface="Calibri" panose="020F0502020204030204" pitchFamily="34" charset="0"/>
                          <a:cs typeface="Calibri" panose="020F0502020204030204" pitchFamily="34" charset="0"/>
                        </a:rPr>
                        <a:t>Paul N. </a:t>
                      </a:r>
                      <a:r>
                        <a:rPr lang="en-US" sz="1800" dirty="0" err="1">
                          <a:latin typeface="Calibri" panose="020F0502020204030204" pitchFamily="34" charset="0"/>
                          <a:cs typeface="Calibri" panose="020F0502020204030204" pitchFamily="34" charset="0"/>
                        </a:rPr>
                        <a:t>Benware</a:t>
                      </a:r>
                      <a:r>
                        <a:rPr lang="en-US" sz="1800" dirty="0">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233.</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854959327"/>
                  </a:ext>
                </a:extLst>
              </a:tr>
            </a:tbl>
          </a:graphicData>
        </a:graphic>
      </p:graphicFrame>
    </p:spTree>
    <p:extLst>
      <p:ext uri="{BB962C8B-B14F-4D97-AF65-F5344CB8AC3E}">
        <p14:creationId xmlns:p14="http://schemas.microsoft.com/office/powerpoint/2010/main" val="19758095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6392120"/>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chemeClr val="tx2">
                        <a:lumMod val="75000"/>
                      </a:schemeClr>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4181088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DDD9DA-CAE6-4226-9CA8-591943977BCA}"/>
              </a:ext>
            </a:extLst>
          </p:cNvPr>
          <p:cNvGraphicFramePr>
            <a:graphicFrameLocks noGrp="1"/>
          </p:cNvGraphicFramePr>
          <p:nvPr>
            <p:extLst>
              <p:ext uri="{D42A27DB-BD31-4B8C-83A1-F6EECF244321}">
                <p14:modId xmlns:p14="http://schemas.microsoft.com/office/powerpoint/2010/main" val="251829852"/>
              </p:ext>
            </p:extLst>
          </p:nvPr>
        </p:nvGraphicFramePr>
        <p:xfrm>
          <a:off x="1085850" y="91440"/>
          <a:ext cx="6972300" cy="6675120"/>
        </p:xfrm>
        <a:graphic>
          <a:graphicData uri="http://schemas.openxmlformats.org/drawingml/2006/table">
            <a:tbl>
              <a:tblPr firstRow="1" bandRow="1">
                <a:tableStyleId>{073A0DAA-6AF3-43AB-8588-CEC1D06C72B9}</a:tableStyleId>
              </a:tblPr>
              <a:tblGrid>
                <a:gridCol w="6972300">
                  <a:extLst>
                    <a:ext uri="{9D8B030D-6E8A-4147-A177-3AD203B41FA5}">
                      <a16:colId xmlns:a16="http://schemas.microsoft.com/office/drawing/2014/main" val="3629894259"/>
                    </a:ext>
                  </a:extLst>
                </a:gridCol>
              </a:tblGrid>
              <a:tr h="0">
                <a:tc>
                  <a:txBody>
                    <a:bodyPr/>
                    <a:lstStyle/>
                    <a:p>
                      <a:pPr algn="ctr"/>
                      <a:r>
                        <a:rPr lang="en-US" sz="2800" dirty="0">
                          <a:solidFill>
                            <a:schemeClr val="tx2"/>
                          </a:solidFill>
                          <a:latin typeface="Calibri" panose="020F0502020204030204" pitchFamily="34" charset="0"/>
                          <a:cs typeface="Calibri" panose="020F0502020204030204" pitchFamily="34" charset="0"/>
                        </a:rPr>
                        <a:t>Intertestamental Chronology (Dates BC)</a:t>
                      </a:r>
                    </a:p>
                  </a:txBody>
                  <a:tcPr/>
                </a:tc>
                <a:extLst>
                  <a:ext uri="{0D108BD9-81ED-4DB2-BD59-A6C34878D82A}">
                    <a16:rowId xmlns:a16="http://schemas.microsoft.com/office/drawing/2014/main" val="3979240356"/>
                  </a:ext>
                </a:extLst>
              </a:tr>
              <a:tr h="548640">
                <a:tc>
                  <a:txBody>
                    <a:bodyPr/>
                    <a:lstStyle/>
                    <a:p>
                      <a:pPr algn="ctr"/>
                      <a:r>
                        <a:rPr lang="en-US" sz="2600" b="1" dirty="0">
                          <a:latin typeface="Calibri" panose="020F0502020204030204" pitchFamily="34" charset="0"/>
                          <a:cs typeface="Calibri" panose="020F0502020204030204" pitchFamily="34" charset="0"/>
                        </a:rPr>
                        <a:t>SELEUCIDS</a:t>
                      </a:r>
                    </a:p>
                  </a:txBody>
                  <a:tcPr/>
                </a:tc>
                <a:extLst>
                  <a:ext uri="{0D108BD9-81ED-4DB2-BD59-A6C34878D82A}">
                    <a16:rowId xmlns:a16="http://schemas.microsoft.com/office/drawing/2014/main" val="1898205543"/>
                  </a:ext>
                </a:extLst>
              </a:tr>
              <a:tr h="0">
                <a:tc>
                  <a:txBody>
                    <a:bodyPr/>
                    <a:lstStyle/>
                    <a:p>
                      <a:pPr lvl="3" algn="l"/>
                      <a:r>
                        <a:rPr lang="en-US" sz="2000" b="1" dirty="0">
                          <a:latin typeface="Calibri" panose="020F0502020204030204" pitchFamily="34" charset="0"/>
                          <a:cs typeface="Calibri" panose="020F0502020204030204" pitchFamily="34" charset="0"/>
                        </a:rPr>
                        <a:t>Seleucus I</a:t>
                      </a:r>
                    </a:p>
                    <a:p>
                      <a:pPr lvl="3" algn="l"/>
                      <a:r>
                        <a:rPr lang="en-US" sz="2000" b="1" dirty="0">
                          <a:latin typeface="Calibri" panose="020F0502020204030204" pitchFamily="34" charset="0"/>
                          <a:cs typeface="Calibri" panose="020F0502020204030204" pitchFamily="34" charset="0"/>
                        </a:rPr>
                        <a:t>312-281</a:t>
                      </a:r>
                    </a:p>
                  </a:txBody>
                  <a:tcPr/>
                </a:tc>
                <a:extLst>
                  <a:ext uri="{0D108BD9-81ED-4DB2-BD59-A6C34878D82A}">
                    <a16:rowId xmlns:a16="http://schemas.microsoft.com/office/drawing/2014/main" val="1856627599"/>
                  </a:ext>
                </a:extLst>
              </a:tr>
              <a:tr h="0">
                <a:tc>
                  <a:txBody>
                    <a:bodyPr/>
                    <a:lstStyle/>
                    <a:p>
                      <a:pPr marL="1598613" lvl="3" indent="0" algn="l"/>
                      <a:r>
                        <a:rPr lang="en-US" sz="2000" b="1" dirty="0">
                          <a:latin typeface="Calibri" panose="020F0502020204030204" pitchFamily="34" charset="0"/>
                          <a:cs typeface="Calibri" panose="020F0502020204030204" pitchFamily="34" charset="0"/>
                        </a:rPr>
                        <a:t>Antiochus I</a:t>
                      </a:r>
                    </a:p>
                    <a:p>
                      <a:pPr marL="1598613" lvl="3" indent="0" algn="l"/>
                      <a:r>
                        <a:rPr lang="en-US" sz="2000" b="1" dirty="0">
                          <a:latin typeface="Calibri" panose="020F0502020204030204" pitchFamily="34" charset="0"/>
                          <a:cs typeface="Calibri" panose="020F0502020204030204" pitchFamily="34" charset="0"/>
                        </a:rPr>
                        <a:t>281-261</a:t>
                      </a:r>
                    </a:p>
                  </a:txBody>
                  <a:tcPr/>
                </a:tc>
                <a:extLst>
                  <a:ext uri="{0D108BD9-81ED-4DB2-BD59-A6C34878D82A}">
                    <a16:rowId xmlns:a16="http://schemas.microsoft.com/office/drawing/2014/main" val="3484793594"/>
                  </a:ext>
                </a:extLst>
              </a:tr>
              <a:tr h="0">
                <a:tc>
                  <a:txBody>
                    <a:bodyPr/>
                    <a:lstStyle/>
                    <a:p>
                      <a:pPr marL="183356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a:t>
                      </a:r>
                    </a:p>
                    <a:p>
                      <a:pPr marL="1833563" lvl="3" indent="0" algn="l"/>
                      <a:r>
                        <a:rPr lang="en-US" sz="2000" b="1" dirty="0">
                          <a:latin typeface="Calibri" panose="020F0502020204030204" pitchFamily="34" charset="0"/>
                          <a:cs typeface="Calibri" panose="020F0502020204030204" pitchFamily="34" charset="0"/>
                        </a:rPr>
                        <a:t>261-246</a:t>
                      </a:r>
                    </a:p>
                  </a:txBody>
                  <a:tcPr/>
                </a:tc>
                <a:extLst>
                  <a:ext uri="{0D108BD9-81ED-4DB2-BD59-A6C34878D82A}">
                    <a16:rowId xmlns:a16="http://schemas.microsoft.com/office/drawing/2014/main" val="2493993580"/>
                  </a:ext>
                </a:extLst>
              </a:tr>
              <a:tr h="0">
                <a:tc>
                  <a:txBody>
                    <a:bodyPr/>
                    <a:lstStyle/>
                    <a:p>
                      <a:pPr marL="2058988"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a:t>
                      </a:r>
                    </a:p>
                    <a:p>
                      <a:pPr marL="2058988" lvl="3" indent="0" algn="l"/>
                      <a:r>
                        <a:rPr lang="en-US" sz="2000" b="1" dirty="0">
                          <a:latin typeface="Calibri" panose="020F0502020204030204" pitchFamily="34" charset="0"/>
                          <a:cs typeface="Calibri" panose="020F0502020204030204" pitchFamily="34" charset="0"/>
                        </a:rPr>
                        <a:t>246-226</a:t>
                      </a:r>
                    </a:p>
                  </a:txBody>
                  <a:tcPr/>
                </a:tc>
                <a:extLst>
                  <a:ext uri="{0D108BD9-81ED-4DB2-BD59-A6C34878D82A}">
                    <a16:rowId xmlns:a16="http://schemas.microsoft.com/office/drawing/2014/main" val="303968492"/>
                  </a:ext>
                </a:extLst>
              </a:tr>
              <a:tr h="0">
                <a:tc>
                  <a:txBody>
                    <a:bodyPr/>
                    <a:lstStyle/>
                    <a:p>
                      <a:pPr marL="2286000"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III</a:t>
                      </a:r>
                    </a:p>
                    <a:p>
                      <a:pPr marL="2286000" lvl="3" indent="0" algn="l"/>
                      <a:r>
                        <a:rPr lang="en-US" sz="2000" b="1" dirty="0">
                          <a:latin typeface="Calibri" panose="020F0502020204030204" pitchFamily="34" charset="0"/>
                          <a:cs typeface="Calibri" panose="020F0502020204030204" pitchFamily="34" charset="0"/>
                        </a:rPr>
                        <a:t>226-223</a:t>
                      </a:r>
                    </a:p>
                  </a:txBody>
                  <a:tcPr/>
                </a:tc>
                <a:extLst>
                  <a:ext uri="{0D108BD9-81ED-4DB2-BD59-A6C34878D82A}">
                    <a16:rowId xmlns:a16="http://schemas.microsoft.com/office/drawing/2014/main" val="997890456"/>
                  </a:ext>
                </a:extLst>
              </a:tr>
              <a:tr h="0">
                <a:tc>
                  <a:txBody>
                    <a:bodyPr/>
                    <a:lstStyle/>
                    <a:p>
                      <a:pPr marL="251301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III</a:t>
                      </a:r>
                    </a:p>
                    <a:p>
                      <a:pPr marL="2513013" lvl="3" indent="0" algn="l"/>
                      <a:r>
                        <a:rPr lang="en-US" sz="2000" b="1" dirty="0">
                          <a:latin typeface="Calibri" panose="020F0502020204030204" pitchFamily="34" charset="0"/>
                          <a:cs typeface="Calibri" panose="020F0502020204030204" pitchFamily="34" charset="0"/>
                        </a:rPr>
                        <a:t>223-187</a:t>
                      </a:r>
                    </a:p>
                  </a:txBody>
                  <a:tcPr/>
                </a:tc>
                <a:extLst>
                  <a:ext uri="{0D108BD9-81ED-4DB2-BD59-A6C34878D82A}">
                    <a16:rowId xmlns:a16="http://schemas.microsoft.com/office/drawing/2014/main" val="3393009710"/>
                  </a:ext>
                </a:extLst>
              </a:tr>
              <a:tr h="0">
                <a:tc>
                  <a:txBody>
                    <a:bodyPr/>
                    <a:lstStyle/>
                    <a:p>
                      <a:pPr marL="2743200"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IV Philapator</a:t>
                      </a:r>
                    </a:p>
                    <a:p>
                      <a:pPr marL="2743200" lvl="2" indent="0" algn="l"/>
                      <a:r>
                        <a:rPr lang="en-US" sz="2000" b="1" dirty="0">
                          <a:latin typeface="Calibri" panose="020F0502020204030204" pitchFamily="34" charset="0"/>
                          <a:cs typeface="Calibri" panose="020F0502020204030204" pitchFamily="34" charset="0"/>
                        </a:rPr>
                        <a:t>187-175</a:t>
                      </a:r>
                    </a:p>
                  </a:txBody>
                  <a:tcPr/>
                </a:tc>
                <a:extLst>
                  <a:ext uri="{0D108BD9-81ED-4DB2-BD59-A6C34878D82A}">
                    <a16:rowId xmlns:a16="http://schemas.microsoft.com/office/drawing/2014/main" val="2816862187"/>
                  </a:ext>
                </a:extLst>
              </a:tr>
              <a:tr h="0">
                <a:tc>
                  <a:txBody>
                    <a:bodyPr/>
                    <a:lstStyle/>
                    <a:p>
                      <a:pPr marL="2970213"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IV Epiphanes</a:t>
                      </a:r>
                    </a:p>
                    <a:p>
                      <a:pPr marL="2970213" lvl="2" indent="0" algn="l"/>
                      <a:r>
                        <a:rPr lang="en-US" sz="2000" b="1" dirty="0">
                          <a:latin typeface="Calibri" panose="020F0502020204030204" pitchFamily="34" charset="0"/>
                          <a:cs typeface="Calibri" panose="020F0502020204030204" pitchFamily="34" charset="0"/>
                        </a:rPr>
                        <a:t>175-163</a:t>
                      </a:r>
                    </a:p>
                  </a:txBody>
                  <a:tcPr/>
                </a:tc>
                <a:extLst>
                  <a:ext uri="{0D108BD9-81ED-4DB2-BD59-A6C34878D82A}">
                    <a16:rowId xmlns:a16="http://schemas.microsoft.com/office/drawing/2014/main" val="1784140349"/>
                  </a:ext>
                </a:extLst>
              </a:tr>
            </a:tbl>
          </a:graphicData>
        </a:graphic>
      </p:graphicFrame>
    </p:spTree>
    <p:extLst>
      <p:ext uri="{BB962C8B-B14F-4D97-AF65-F5344CB8AC3E}">
        <p14:creationId xmlns:p14="http://schemas.microsoft.com/office/powerpoint/2010/main" val="24022289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08229-4769-492A-A051-C5300733B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304800"/>
            <a:ext cx="8285182" cy="576731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551B636-DE5F-4B45-A786-FD2C9BC25151}"/>
                  </a:ext>
                </a:extLst>
              </p14:cNvPr>
              <p14:cNvContentPartPr/>
              <p14:nvPr/>
            </p14:nvContentPartPr>
            <p14:xfrm>
              <a:off x="9662231" y="2795645"/>
              <a:ext cx="17640" cy="17640"/>
            </p14:xfrm>
          </p:contentPart>
        </mc:Choice>
        <mc:Fallback xmlns="">
          <p:pic>
            <p:nvPicPr>
              <p:cNvPr id="3" name="Ink 2">
                <a:extLst>
                  <a:ext uri="{FF2B5EF4-FFF2-40B4-BE49-F238E27FC236}">
                    <a16:creationId xmlns:a16="http://schemas.microsoft.com/office/drawing/2014/main" id="{8551B636-DE5F-4B45-A786-FD2C9BC25151}"/>
                  </a:ext>
                </a:extLst>
              </p:cNvPr>
              <p:cNvPicPr/>
              <p:nvPr/>
            </p:nvPicPr>
            <p:blipFill>
              <a:blip r:embed="rId4"/>
              <a:stretch>
                <a:fillRect/>
              </a:stretch>
            </p:blipFill>
            <p:spPr>
              <a:xfrm>
                <a:off x="9657997" y="2791325"/>
                <a:ext cx="26107" cy="26280"/>
              </a:xfrm>
              <a:prstGeom prst="rect">
                <a:avLst/>
              </a:prstGeom>
            </p:spPr>
          </p:pic>
        </mc:Fallback>
      </mc:AlternateContent>
    </p:spTree>
    <p:extLst>
      <p:ext uri="{BB962C8B-B14F-4D97-AF65-F5344CB8AC3E}">
        <p14:creationId xmlns:p14="http://schemas.microsoft.com/office/powerpoint/2010/main" val="38150233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466734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57076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595364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57076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40063067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30661910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0025278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Daniel 11:25-30 Overview</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1143000" y="1143000"/>
            <a:ext cx="6858000" cy="5334000"/>
          </a:xfrm>
        </p:spPr>
        <p:txBody>
          <a:bodyPr/>
          <a:lstStyle/>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Military activities of Antiochus IV vs. Ptolemies (Egypt) &amp; Israel</a:t>
            </a:r>
          </a:p>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Fading third empire (Greece)</a:t>
            </a:r>
          </a:p>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Rising fourth empire (Rome)</a:t>
            </a:r>
          </a:p>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Leading to Abomination of Desolation (Dan. 11:31)</a:t>
            </a:r>
          </a:p>
        </p:txBody>
      </p:sp>
    </p:spTree>
    <p:extLst>
      <p:ext uri="{BB962C8B-B14F-4D97-AF65-F5344CB8AC3E}">
        <p14:creationId xmlns:p14="http://schemas.microsoft.com/office/powerpoint/2010/main" val="22238299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63022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extLst>
      <p:ext uri="{BB962C8B-B14F-4D97-AF65-F5344CB8AC3E}">
        <p14:creationId xmlns:p14="http://schemas.microsoft.com/office/powerpoint/2010/main" val="426995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11:25-26</a:t>
            </a:r>
          </a:p>
        </p:txBody>
      </p:sp>
      <p:sp>
        <p:nvSpPr>
          <p:cNvPr id="19462" name="Rectangle 3"/>
          <p:cNvSpPr>
            <a:spLocks noGrp="1" noChangeArrowheads="1"/>
          </p:cNvSpPr>
          <p:nvPr>
            <p:ph type="body" idx="4294967295"/>
          </p:nvPr>
        </p:nvSpPr>
        <p:spPr>
          <a:xfrm>
            <a:off x="114300" y="998136"/>
            <a:ext cx="8915400" cy="5181600"/>
          </a:xfrm>
        </p:spPr>
        <p:txBody>
          <a:bodyPr/>
          <a:lstStyle/>
          <a:p>
            <a:pPr marL="461963" indent="-461963" algn="just" eaLnBrk="1" hangingPunct="1">
              <a:spcBef>
                <a:spcPct val="0"/>
              </a:spcBef>
              <a:spcAft>
                <a:spcPts val="1200"/>
              </a:spcAft>
              <a:buSzPct val="100000"/>
              <a:buFont typeface="+mj-lt"/>
              <a:buAutoNum type="arabicPeriod"/>
              <a:defRPr/>
            </a:pPr>
            <a:r>
              <a:rPr lang="en-US" altLang="en-US" sz="2800" dirty="0">
                <a:effectLst>
                  <a:outerShdw blurRad="38100" dist="38100" dir="2700000" algn="tl">
                    <a:srgbClr val="000000">
                      <a:alpha val="43137"/>
                    </a:srgbClr>
                  </a:outerShdw>
                </a:effectLst>
              </a:rPr>
              <a:t>Ptolemy VI Philometer (son of Cleopatra of Egypt) readies for an attack against the Syrians &amp; Antiochus IV</a:t>
            </a:r>
          </a:p>
          <a:p>
            <a:pPr marL="461963" indent="-461963" algn="just" eaLnBrk="1" hangingPunct="1">
              <a:spcBef>
                <a:spcPct val="0"/>
              </a:spcBef>
              <a:spcAft>
                <a:spcPts val="1200"/>
              </a:spcAft>
              <a:buSzPct val="100000"/>
              <a:buFont typeface="+mj-lt"/>
              <a:buAutoNum type="arabicPeriod"/>
              <a:defRPr/>
            </a:pPr>
            <a:r>
              <a:rPr lang="en-US" altLang="en-US" sz="2800" dirty="0">
                <a:effectLst>
                  <a:outerShdw blurRad="38100" dist="38100" dir="2700000" algn="tl">
                    <a:srgbClr val="000000">
                      <a:alpha val="43137"/>
                    </a:srgbClr>
                  </a:outerShdw>
                </a:effectLst>
              </a:rPr>
              <a:t>Antiochus’ IV preemptive attack against Egypt</a:t>
            </a:r>
          </a:p>
          <a:p>
            <a:pPr marL="461963" indent="-461963" algn="just" eaLnBrk="1" hangingPunct="1">
              <a:spcBef>
                <a:spcPct val="0"/>
              </a:spcBef>
              <a:spcAft>
                <a:spcPts val="1200"/>
              </a:spcAft>
              <a:buSzPct val="100000"/>
              <a:buFont typeface="+mj-lt"/>
              <a:buAutoNum type="arabicPeriod"/>
              <a:defRPr/>
            </a:pPr>
            <a:r>
              <a:rPr lang="en-US" altLang="en-US" sz="2800" dirty="0">
                <a:effectLst>
                  <a:outerShdw blurRad="38100" dist="38100" dir="2700000" algn="tl">
                    <a:srgbClr val="000000">
                      <a:alpha val="43137"/>
                    </a:srgbClr>
                  </a:outerShdw>
                </a:effectLst>
              </a:rPr>
              <a:t>Egyptian disunity &amp; conspiracy at the highest levels </a:t>
            </a:r>
          </a:p>
          <a:p>
            <a:pPr marL="461963" indent="-461963" algn="just" eaLnBrk="1" hangingPunct="1">
              <a:spcBef>
                <a:spcPct val="0"/>
              </a:spcBef>
              <a:spcAft>
                <a:spcPts val="1200"/>
              </a:spcAft>
              <a:buSzPct val="100000"/>
              <a:buFont typeface="+mj-lt"/>
              <a:buAutoNum type="arabicPeriod"/>
              <a:defRPr/>
            </a:pPr>
            <a:r>
              <a:rPr lang="en-US" altLang="en-US" sz="2800" dirty="0">
                <a:effectLst>
                  <a:outerShdw blurRad="38100" dist="38100" dir="2700000" algn="tl">
                    <a:srgbClr val="000000">
                      <a:alpha val="43137"/>
                    </a:srgbClr>
                  </a:outerShdw>
                </a:effectLst>
              </a:rPr>
              <a:t>Antiochus’ IV victory over Egypt</a:t>
            </a:r>
          </a:p>
          <a:p>
            <a:pPr marL="461963" indent="-461963" algn="just" eaLnBrk="1" hangingPunct="1">
              <a:spcBef>
                <a:spcPct val="0"/>
              </a:spcBef>
              <a:spcAft>
                <a:spcPts val="1200"/>
              </a:spcAft>
              <a:buSzPct val="100000"/>
              <a:buFont typeface="+mj-lt"/>
              <a:buAutoNum type="arabicPeriod"/>
              <a:defRPr/>
            </a:pPr>
            <a:r>
              <a:rPr lang="en-US" altLang="en-US" sz="2800" dirty="0">
                <a:effectLst>
                  <a:outerShdw blurRad="38100" dist="38100" dir="2700000" algn="tl">
                    <a:srgbClr val="000000">
                      <a:alpha val="43137"/>
                    </a:srgbClr>
                  </a:outerShdw>
                </a:effectLst>
              </a:rPr>
              <a:t>Ongoing confusion and disunity in Egypt</a:t>
            </a:r>
          </a:p>
          <a:p>
            <a:pPr marL="461963" indent="-461963" algn="just" eaLnBrk="1" hangingPunct="1">
              <a:spcBef>
                <a:spcPct val="0"/>
              </a:spcBef>
              <a:spcAft>
                <a:spcPts val="1200"/>
              </a:spcAft>
              <a:buSzPct val="100000"/>
              <a:buFont typeface="+mj-lt"/>
              <a:buAutoNum type="arabicPeriod"/>
              <a:defRPr/>
            </a:pPr>
            <a:r>
              <a:rPr lang="en-US" altLang="en-US" sz="2800" dirty="0">
                <a:effectLst>
                  <a:outerShdw blurRad="38100" dist="38100" dir="2700000" algn="tl">
                    <a:srgbClr val="000000">
                      <a:alpha val="43137"/>
                    </a:srgbClr>
                  </a:outerShdw>
                </a:effectLst>
              </a:rPr>
              <a:t>Rival throne in Egypt between Ptolemy VI and his younger brother Ptolemy VII </a:t>
            </a:r>
            <a:r>
              <a:rPr lang="en-US" altLang="en-US" sz="2800" dirty="0" err="1">
                <a:effectLst>
                  <a:outerShdw blurRad="38100" dist="38100" dir="2700000" algn="tl">
                    <a:srgbClr val="000000">
                      <a:alpha val="43137"/>
                    </a:srgbClr>
                  </a:outerShdw>
                </a:effectLst>
              </a:rPr>
              <a:t>Physkon</a:t>
            </a:r>
            <a:endParaRPr lang="en-US" altLang="en-US" sz="2800" dirty="0">
              <a:effectLst>
                <a:outerShdw blurRad="38100" dist="38100" dir="2700000" algn="tl">
                  <a:srgbClr val="000000">
                    <a:alpha val="43137"/>
                  </a:srgbClr>
                </a:outerShdw>
              </a:effectLst>
            </a:endParaRPr>
          </a:p>
          <a:p>
            <a:pPr marL="461963" indent="-461963" algn="just" eaLnBrk="1" hangingPunct="1">
              <a:spcBef>
                <a:spcPct val="0"/>
              </a:spcBef>
              <a:spcAft>
                <a:spcPts val="1200"/>
              </a:spcAft>
              <a:buSzPct val="100000"/>
              <a:buFont typeface="+mj-lt"/>
              <a:buAutoNum type="arabicPeriod"/>
              <a:defRPr/>
            </a:pPr>
            <a:r>
              <a:rPr lang="en-US" altLang="en-US" sz="2800" dirty="0">
                <a:effectLst>
                  <a:outerShdw blurRad="38100" dist="38100" dir="2700000" algn="tl">
                    <a:srgbClr val="000000">
                      <a:alpha val="43137"/>
                    </a:srgbClr>
                  </a:outerShdw>
                </a:effectLst>
              </a:rPr>
              <a:t>Antiochus IV departs thinking the Egyptians will destroy themselves</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236-46.</a:t>
            </a:r>
          </a:p>
        </p:txBody>
      </p:sp>
    </p:spTree>
    <p:extLst>
      <p:ext uri="{BB962C8B-B14F-4D97-AF65-F5344CB8AC3E}">
        <p14:creationId xmlns:p14="http://schemas.microsoft.com/office/powerpoint/2010/main" val="28476652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11:27</a:t>
            </a:r>
          </a:p>
        </p:txBody>
      </p:sp>
      <p:sp>
        <p:nvSpPr>
          <p:cNvPr id="19462" name="Rectangle 3"/>
          <p:cNvSpPr>
            <a:spLocks noGrp="1" noChangeArrowheads="1"/>
          </p:cNvSpPr>
          <p:nvPr>
            <p:ph type="body" idx="4294967295"/>
          </p:nvPr>
        </p:nvSpPr>
        <p:spPr>
          <a:xfrm>
            <a:off x="114300" y="998136"/>
            <a:ext cx="8915400" cy="5181600"/>
          </a:xfrm>
        </p:spPr>
        <p:txBody>
          <a:bodyPr/>
          <a:lstStyle/>
          <a:p>
            <a:pPr marL="461963" indent="-461963" algn="just" eaLnBrk="1" hangingPunct="1">
              <a:spcBef>
                <a:spcPct val="0"/>
              </a:spcBef>
              <a:spcAft>
                <a:spcPts val="1200"/>
              </a:spcAft>
              <a:buSzPct val="100000"/>
              <a:buFont typeface="+mj-lt"/>
              <a:buAutoNum type="arabicPeriod"/>
              <a:defRPr/>
            </a:pPr>
            <a:r>
              <a:rPr lang="en-US" altLang="en-US" sz="3000" dirty="0">
                <a:effectLst>
                  <a:outerShdw blurRad="38100" dist="38100" dir="2700000" algn="tl">
                    <a:srgbClr val="000000">
                      <a:alpha val="43137"/>
                    </a:srgbClr>
                  </a:outerShdw>
                </a:effectLst>
              </a:rPr>
              <a:t>Warfare between Syria and Egypt indecisive</a:t>
            </a:r>
          </a:p>
          <a:p>
            <a:pPr marL="461963" indent="-461963" algn="just" eaLnBrk="1" hangingPunct="1">
              <a:spcBef>
                <a:spcPct val="0"/>
              </a:spcBef>
              <a:spcAft>
                <a:spcPts val="1200"/>
              </a:spcAft>
              <a:buSzPct val="100000"/>
              <a:buFont typeface="+mj-lt"/>
              <a:buAutoNum type="arabicPeriod"/>
              <a:defRPr/>
            </a:pPr>
            <a:r>
              <a:rPr lang="en-US" altLang="en-US" sz="3000" dirty="0">
                <a:effectLst>
                  <a:outerShdw blurRad="38100" dist="38100" dir="2700000" algn="tl">
                    <a:srgbClr val="000000">
                      <a:alpha val="43137"/>
                    </a:srgbClr>
                  </a:outerShdw>
                </a:effectLst>
              </a:rPr>
              <a:t>Treaties and agreements put on the table</a:t>
            </a:r>
          </a:p>
          <a:p>
            <a:pPr marL="461963" indent="-461963" algn="just" eaLnBrk="1" hangingPunct="1">
              <a:spcBef>
                <a:spcPct val="0"/>
              </a:spcBef>
              <a:spcAft>
                <a:spcPts val="1200"/>
              </a:spcAft>
              <a:buSzPct val="100000"/>
              <a:buFont typeface="+mj-lt"/>
              <a:buAutoNum type="arabicPeriod"/>
              <a:defRPr/>
            </a:pPr>
            <a:r>
              <a:rPr lang="en-US" altLang="en-US" sz="3000" dirty="0">
                <a:effectLst>
                  <a:outerShdw blurRad="38100" dist="38100" dir="2700000" algn="tl">
                    <a:srgbClr val="000000">
                      <a:alpha val="43137"/>
                    </a:srgbClr>
                  </a:outerShdw>
                </a:effectLst>
              </a:rPr>
              <a:t>Not done for desire for peace but rather out of kings’ “intent on evil” to get advantage over the other side </a:t>
            </a:r>
          </a:p>
          <a:p>
            <a:pPr marL="461963" indent="-461963" algn="just" eaLnBrk="1" hangingPunct="1">
              <a:spcBef>
                <a:spcPct val="0"/>
              </a:spcBef>
              <a:spcAft>
                <a:spcPts val="1200"/>
              </a:spcAft>
              <a:buSzPct val="100000"/>
              <a:buFont typeface="+mj-lt"/>
              <a:buAutoNum type="arabicPeriod"/>
              <a:defRPr/>
            </a:pPr>
            <a:r>
              <a:rPr lang="en-US" altLang="en-US" sz="3000" dirty="0">
                <a:effectLst>
                  <a:outerShdw blurRad="38100" dist="38100" dir="2700000" algn="tl">
                    <a:srgbClr val="000000">
                      <a:alpha val="43137"/>
                    </a:srgbClr>
                  </a:outerShdw>
                </a:effectLst>
              </a:rPr>
              <a:t>Sitting down at the “same table” is indicative of Middle Eastern agreements</a:t>
            </a:r>
          </a:p>
          <a:p>
            <a:pPr marL="461963" indent="-461963" algn="just" eaLnBrk="1" hangingPunct="1">
              <a:spcBef>
                <a:spcPct val="0"/>
              </a:spcBef>
              <a:spcAft>
                <a:spcPts val="1200"/>
              </a:spcAft>
              <a:buSzPct val="100000"/>
              <a:buFont typeface="+mj-lt"/>
              <a:buAutoNum type="arabicPeriod"/>
              <a:defRPr/>
            </a:pPr>
            <a:r>
              <a:rPr lang="en-US" altLang="en-US" sz="3000" dirty="0">
                <a:effectLst>
                  <a:outerShdw blurRad="38100" dist="38100" dir="2700000" algn="tl">
                    <a:srgbClr val="000000">
                      <a:alpha val="43137"/>
                    </a:srgbClr>
                  </a:outerShdw>
                </a:effectLst>
              </a:rPr>
              <a:t>Characterized by spoken “lies,” deception, and ineffectiveness since “the end is still to come” “at the appointed time”</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236-46.</a:t>
            </a:r>
          </a:p>
        </p:txBody>
      </p:sp>
    </p:spTree>
    <p:extLst>
      <p:ext uri="{BB962C8B-B14F-4D97-AF65-F5344CB8AC3E}">
        <p14:creationId xmlns:p14="http://schemas.microsoft.com/office/powerpoint/2010/main" val="40565757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68609F-E66C-4180-82CD-E49536EEC3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228600" y="762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 (NASB)</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in the middle of the week he will put a stop to sacrifice and grain offering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on the wing of abominations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414467073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3158791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11:28</a:t>
            </a:r>
          </a:p>
        </p:txBody>
      </p:sp>
      <p:sp>
        <p:nvSpPr>
          <p:cNvPr id="19462" name="Rectangle 3"/>
          <p:cNvSpPr>
            <a:spLocks noGrp="1" noChangeArrowheads="1"/>
          </p:cNvSpPr>
          <p:nvPr>
            <p:ph type="body" idx="4294967295"/>
          </p:nvPr>
        </p:nvSpPr>
        <p:spPr>
          <a:xfrm>
            <a:off x="495300" y="1143000"/>
            <a:ext cx="8153400" cy="5036736"/>
          </a:xfrm>
        </p:spPr>
        <p:txBody>
          <a:bodyPr/>
          <a:lstStyle/>
          <a:p>
            <a:pPr marL="461963" indent="-461963" algn="just" eaLnBrk="1" hangingPunct="1">
              <a:spcBef>
                <a:spcPct val="0"/>
              </a:spcBef>
              <a:spcAft>
                <a:spcPts val="1200"/>
              </a:spcAft>
              <a:buSzPct val="100000"/>
              <a:buFont typeface="+mj-lt"/>
              <a:buAutoNum type="arabicPeriod"/>
              <a:defRPr/>
            </a:pPr>
            <a:r>
              <a:rPr lang="en-US" altLang="en-US" dirty="0">
                <a:effectLst>
                  <a:outerShdw blurRad="38100" dist="38100" dir="2700000" algn="tl">
                    <a:srgbClr val="000000">
                      <a:alpha val="43137"/>
                    </a:srgbClr>
                  </a:outerShdw>
                </a:effectLst>
              </a:rPr>
              <a:t>Although Antiochus IV did not conquer Egypt, he left with “much plunder” or the spoils of war</a:t>
            </a:r>
          </a:p>
          <a:p>
            <a:pPr marL="461963" indent="-461963" algn="just" eaLnBrk="1" hangingPunct="1">
              <a:spcBef>
                <a:spcPct val="0"/>
              </a:spcBef>
              <a:spcAft>
                <a:spcPts val="1200"/>
              </a:spcAft>
              <a:buSzPct val="100000"/>
              <a:buFont typeface="+mj-lt"/>
              <a:buAutoNum type="arabicPeriod"/>
              <a:defRPr/>
            </a:pPr>
            <a:r>
              <a:rPr lang="en-US" altLang="en-US" dirty="0">
                <a:effectLst>
                  <a:outerShdw blurRad="38100" dist="38100" dir="2700000" algn="tl">
                    <a:srgbClr val="000000">
                      <a:alpha val="43137"/>
                    </a:srgbClr>
                  </a:outerShdw>
                </a:effectLst>
              </a:rPr>
              <a:t>As Antiochus IV returned to Syria he revealed his hatred for Israel (“the people of the covenant’) </a:t>
            </a:r>
          </a:p>
          <a:p>
            <a:pPr marL="461963" indent="-461963" algn="just" eaLnBrk="1" hangingPunct="1">
              <a:spcBef>
                <a:spcPct val="0"/>
              </a:spcBef>
              <a:spcAft>
                <a:spcPts val="1200"/>
              </a:spcAft>
              <a:buSzPct val="100000"/>
              <a:buFont typeface="+mj-lt"/>
              <a:buAutoNum type="arabicPeriod"/>
              <a:defRPr/>
            </a:pPr>
            <a:r>
              <a:rPr lang="en-US" altLang="en-US" dirty="0">
                <a:effectLst>
                  <a:outerShdw blurRad="38100" dist="38100" dir="2700000" algn="tl">
                    <a:srgbClr val="000000">
                      <a:alpha val="43137"/>
                    </a:srgbClr>
                  </a:outerShdw>
                </a:effectLst>
              </a:rPr>
              <a:t>Antiochus IV paused long enough in Israel to plunder the Temple and murder many Hebrew people </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236-46.</a:t>
            </a:r>
          </a:p>
        </p:txBody>
      </p:sp>
    </p:spTree>
    <p:extLst>
      <p:ext uri="{BB962C8B-B14F-4D97-AF65-F5344CB8AC3E}">
        <p14:creationId xmlns:p14="http://schemas.microsoft.com/office/powerpoint/2010/main" val="23208384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476250" y="1371600"/>
            <a:ext cx="8191500" cy="51054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Antiochus, after he had smitten Egypt, returned in the one hundred and fifty-third year, and went up against Israel and Jerusalem with a great army.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(his) arrogance he entered into the sanctuary, and took the golden altar, and the candlestick for the light, and all its accessories,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table of the shewbread, and the cups, and the bowls, and the golden censers, and the veil, and the crowns, and the golden adornment on the façade of the Temple, and he scaled it all off.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Moreover, he took the silver, and the gold, and the choice vessels; he also took the hidden treasures which he found.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having taken everything, he returned to his own land.</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was great mourning in Israel in every place.”</a:t>
            </a:r>
          </a:p>
        </p:txBody>
      </p:sp>
      <p:sp>
        <p:nvSpPr>
          <p:cNvPr id="5" name="Rectangle 2">
            <a:extLst>
              <a:ext uri="{FF2B5EF4-FFF2-40B4-BE49-F238E27FC236}">
                <a16:creationId xmlns:a16="http://schemas.microsoft.com/office/drawing/2014/main" id="{8EC5C0AC-DA36-49A4-A7E0-4978EA33FF7A}"/>
              </a:ext>
            </a:extLst>
          </p:cNvPr>
          <p:cNvSpPr>
            <a:spLocks noChangeArrowheads="1"/>
          </p:cNvSpPr>
          <p:nvPr/>
        </p:nvSpPr>
        <p:spPr bwMode="auto">
          <a:xfrm>
            <a:off x="533400" y="228600"/>
            <a:ext cx="8077200" cy="990600"/>
          </a:xfrm>
          <a:prstGeom prst="rect">
            <a:avLst/>
          </a:prstGeom>
          <a:noFill/>
          <a:ln w="9525">
            <a:noFill/>
            <a:miter lim="800000"/>
            <a:headEnd/>
            <a:tailEnd/>
          </a:ln>
          <a:effectLst/>
        </p:spPr>
        <p:txBody>
          <a:bodyPr anchor="ctr"/>
          <a:lstStyle/>
          <a:p>
            <a:pPr algn="ctr">
              <a:defRPr/>
            </a:pPr>
            <a:r>
              <a:rPr lang="en-US" sz="3200" i="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Apocrypha of the Old Testament </a:t>
            </a:r>
          </a:p>
          <a:p>
            <a:pPr algn="ctr">
              <a:defRPr/>
            </a:pP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Maccabees 1:20–25). Charles, R. H. (Ed.) (1913). Oxford: Clarendon Press.</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30640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15041029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11:29</a:t>
            </a:r>
          </a:p>
        </p:txBody>
      </p:sp>
      <p:sp>
        <p:nvSpPr>
          <p:cNvPr id="19462" name="Rectangle 3"/>
          <p:cNvSpPr>
            <a:spLocks noGrp="1" noChangeArrowheads="1"/>
          </p:cNvSpPr>
          <p:nvPr>
            <p:ph type="body" idx="4294967295"/>
          </p:nvPr>
        </p:nvSpPr>
        <p:spPr>
          <a:xfrm>
            <a:off x="114300" y="1143000"/>
            <a:ext cx="8915400" cy="5036736"/>
          </a:xfrm>
        </p:spPr>
        <p:txBody>
          <a:bodyPr/>
          <a:lstStyle/>
          <a:p>
            <a:pPr marL="461963" indent="-461963" algn="just" eaLnBrk="1" hangingPunct="1">
              <a:spcBef>
                <a:spcPct val="0"/>
              </a:spcBef>
              <a:spcAft>
                <a:spcPts val="600"/>
              </a:spcAft>
              <a:buSzPct val="100000"/>
              <a:buFont typeface="+mj-lt"/>
              <a:buAutoNum type="arabicPeriod"/>
              <a:defRPr/>
            </a:pPr>
            <a:r>
              <a:rPr lang="en-US" altLang="en-US" dirty="0">
                <a:effectLst>
                  <a:outerShdw blurRad="38100" dist="38100" dir="2700000" algn="tl">
                    <a:srgbClr val="000000">
                      <a:alpha val="43137"/>
                    </a:srgbClr>
                  </a:outerShdw>
                </a:effectLst>
              </a:rPr>
              <a:t>Several years later “at the appointed time”</a:t>
            </a:r>
          </a:p>
          <a:p>
            <a:pPr marL="461963" indent="-461963" algn="just" eaLnBrk="1" hangingPunct="1">
              <a:spcBef>
                <a:spcPct val="0"/>
              </a:spcBef>
              <a:spcAft>
                <a:spcPts val="600"/>
              </a:spcAft>
              <a:buSzPct val="100000"/>
              <a:buFont typeface="+mj-lt"/>
              <a:buAutoNum type="arabicPeriod"/>
              <a:defRPr/>
            </a:pPr>
            <a:r>
              <a:rPr lang="en-US" altLang="en-US" dirty="0">
                <a:effectLst>
                  <a:outerShdw blurRad="38100" dist="38100" dir="2700000" algn="tl">
                    <a:srgbClr val="000000">
                      <a:alpha val="43137"/>
                    </a:srgbClr>
                  </a:outerShdw>
                </a:effectLst>
              </a:rPr>
              <a:t>Antiochus IV “will return and come into the south” by launching yet another attack on the Ptolemies of Egypt</a:t>
            </a:r>
          </a:p>
          <a:p>
            <a:pPr marL="461963" indent="-461963" algn="just" eaLnBrk="1" hangingPunct="1">
              <a:spcBef>
                <a:spcPct val="0"/>
              </a:spcBef>
              <a:spcAft>
                <a:spcPts val="600"/>
              </a:spcAft>
              <a:buSzPct val="100000"/>
              <a:buFont typeface="+mj-lt"/>
              <a:buAutoNum type="arabicPeriod"/>
              <a:defRPr/>
            </a:pPr>
            <a:r>
              <a:rPr lang="en-US" altLang="en-US" dirty="0">
                <a:effectLst>
                  <a:outerShdw blurRad="38100" dist="38100" dir="2700000" algn="tl">
                    <a:srgbClr val="000000">
                      <a:alpha val="43137"/>
                    </a:srgbClr>
                  </a:outerShdw>
                </a:effectLst>
              </a:rPr>
              <a:t>“But…it will not turn out like it did before” since the Ptolemy brothers (Ptolemy VI &amp; VII) now ruling a united Egypt &amp; the rise of Rome ended Antiochus IV Egyptian conquest</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236-46.</a:t>
            </a:r>
          </a:p>
        </p:txBody>
      </p:sp>
    </p:spTree>
    <p:extLst>
      <p:ext uri="{BB962C8B-B14F-4D97-AF65-F5344CB8AC3E}">
        <p14:creationId xmlns:p14="http://schemas.microsoft.com/office/powerpoint/2010/main" val="4848590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314700" y="228600"/>
            <a:ext cx="2514600" cy="609600"/>
          </a:xfrm>
        </p:spPr>
        <p:txBody>
          <a:bodyPr/>
          <a:lstStyle/>
          <a:p>
            <a:pPr algn="ctr" eaLnBrk="1" hangingPunct="1"/>
            <a:r>
              <a:rPr lang="en-US" altLang="en-US" sz="3600" dirty="0">
                <a:effectLst>
                  <a:outerShdw blurRad="38100" dist="38100" dir="2700000" algn="tl">
                    <a:srgbClr val="000000">
                      <a:alpha val="43137"/>
                    </a:srgbClr>
                  </a:outerShdw>
                </a:effectLst>
              </a:rPr>
              <a:t>Daniel 11:30</a:t>
            </a:r>
          </a:p>
        </p:txBody>
      </p:sp>
      <p:sp>
        <p:nvSpPr>
          <p:cNvPr id="19462" name="Rectangle 3"/>
          <p:cNvSpPr>
            <a:spLocks noGrp="1" noChangeArrowheads="1"/>
          </p:cNvSpPr>
          <p:nvPr>
            <p:ph type="body" idx="4294967295"/>
          </p:nvPr>
        </p:nvSpPr>
        <p:spPr>
          <a:xfrm>
            <a:off x="552450" y="838200"/>
            <a:ext cx="8039100" cy="5181600"/>
          </a:xfrm>
        </p:spPr>
        <p:txBody>
          <a:bodyPr/>
          <a:lstStyle/>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“Ships of </a:t>
            </a:r>
            <a:r>
              <a:rPr lang="en-US" altLang="en-US" sz="2600" dirty="0" err="1">
                <a:effectLst>
                  <a:outerShdw blurRad="38100" dist="38100" dir="2700000" algn="tl">
                    <a:srgbClr val="000000">
                      <a:alpha val="43137"/>
                    </a:srgbClr>
                  </a:outerShdw>
                </a:effectLst>
              </a:rPr>
              <a:t>Kittim</a:t>
            </a:r>
            <a:r>
              <a:rPr lang="en-US" altLang="en-US" sz="2600" dirty="0">
                <a:effectLst>
                  <a:outerShdw blurRad="38100" dist="38100" dir="2700000" algn="tl">
                    <a:srgbClr val="000000">
                      <a:alpha val="43137"/>
                    </a:srgbClr>
                  </a:outerShdw>
                </a:effectLst>
              </a:rPr>
              <a:t>” = Rome</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Rome stopped Antiochus IV from conquering Greece</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Rome sent Caius </a:t>
            </a:r>
            <a:r>
              <a:rPr lang="en-US" altLang="en-US" sz="2600" dirty="0" err="1">
                <a:effectLst>
                  <a:outerShdw blurRad="38100" dist="38100" dir="2700000" algn="tl">
                    <a:srgbClr val="000000">
                      <a:alpha val="43137"/>
                    </a:srgbClr>
                  </a:outerShdw>
                </a:effectLst>
              </a:rPr>
              <a:t>Popilius</a:t>
            </a:r>
            <a:r>
              <a:rPr lang="en-US" altLang="en-US" sz="2600" dirty="0">
                <a:effectLst>
                  <a:outerShdw blurRad="38100" dist="38100" dir="2700000" algn="tl">
                    <a:srgbClr val="000000">
                      <a:alpha val="43137"/>
                    </a:srgbClr>
                  </a:outerShdw>
                </a:effectLst>
              </a:rPr>
              <a:t> </a:t>
            </a:r>
            <a:r>
              <a:rPr lang="en-US" altLang="en-US" sz="2600" dirty="0" err="1">
                <a:effectLst>
                  <a:outerShdw blurRad="38100" dist="38100" dir="2700000" algn="tl">
                    <a:srgbClr val="000000">
                      <a:alpha val="43137"/>
                    </a:srgbClr>
                  </a:outerShdw>
                </a:effectLst>
              </a:rPr>
              <a:t>Lenas</a:t>
            </a:r>
            <a:r>
              <a:rPr lang="en-US" altLang="en-US" sz="2600" dirty="0">
                <a:effectLst>
                  <a:outerShdw blurRad="38100" dist="38100" dir="2700000" algn="tl">
                    <a:srgbClr val="000000">
                      <a:alpha val="43137"/>
                    </a:srgbClr>
                  </a:outerShdw>
                </a:effectLst>
              </a:rPr>
              <a:t> with soldiers to Egypt </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Antiochus IV appreciated Rome’s power</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Embittered Antiochus IV never gave up his dreams of conquest</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An Angry Antiochus IV left Egypt and entered Israel to quell a minor uprising</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Antiochus IV killed and enslaved tens of thousands of Jews in order to tighten his grip against the Ptolemies</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Antiochus IV aligned with those in Israel who had no loyalty to the Lord</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236-46.</a:t>
            </a:r>
          </a:p>
        </p:txBody>
      </p:sp>
    </p:spTree>
    <p:extLst>
      <p:ext uri="{BB962C8B-B14F-4D97-AF65-F5344CB8AC3E}">
        <p14:creationId xmlns:p14="http://schemas.microsoft.com/office/powerpoint/2010/main" val="37074398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EC0A8BB6-96C2-425E-86EF-B8C13DE0D8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250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15549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extLst>
      <p:ext uri="{BB962C8B-B14F-4D97-AF65-F5344CB8AC3E}">
        <p14:creationId xmlns:p14="http://schemas.microsoft.com/office/powerpoint/2010/main" val="2610029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314700" y="228600"/>
            <a:ext cx="2514600" cy="609600"/>
          </a:xfrm>
        </p:spPr>
        <p:txBody>
          <a:bodyPr/>
          <a:lstStyle/>
          <a:p>
            <a:pPr algn="ctr" eaLnBrk="1" hangingPunct="1"/>
            <a:r>
              <a:rPr lang="en-US" altLang="en-US" sz="3600" dirty="0">
                <a:effectLst>
                  <a:outerShdw blurRad="38100" dist="38100" dir="2700000" algn="tl">
                    <a:srgbClr val="000000">
                      <a:alpha val="43137"/>
                    </a:srgbClr>
                  </a:outerShdw>
                </a:effectLst>
              </a:rPr>
              <a:t>Daniel 11:30</a:t>
            </a:r>
          </a:p>
        </p:txBody>
      </p:sp>
      <p:sp>
        <p:nvSpPr>
          <p:cNvPr id="19462" name="Rectangle 3"/>
          <p:cNvSpPr>
            <a:spLocks noGrp="1" noChangeArrowheads="1"/>
          </p:cNvSpPr>
          <p:nvPr>
            <p:ph type="body" idx="4294967295"/>
          </p:nvPr>
        </p:nvSpPr>
        <p:spPr>
          <a:xfrm>
            <a:off x="552450" y="838200"/>
            <a:ext cx="8039100" cy="5181600"/>
          </a:xfrm>
        </p:spPr>
        <p:txBody>
          <a:bodyPr/>
          <a:lstStyle/>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“Ships of </a:t>
            </a:r>
            <a:r>
              <a:rPr lang="en-US" altLang="en-US" sz="2600" dirty="0" err="1">
                <a:effectLst>
                  <a:outerShdw blurRad="38100" dist="38100" dir="2700000" algn="tl">
                    <a:srgbClr val="000000">
                      <a:alpha val="43137"/>
                    </a:srgbClr>
                  </a:outerShdw>
                </a:effectLst>
              </a:rPr>
              <a:t>Kittim</a:t>
            </a:r>
            <a:r>
              <a:rPr lang="en-US" altLang="en-US" sz="2600" dirty="0">
                <a:effectLst>
                  <a:outerShdw blurRad="38100" dist="38100" dir="2700000" algn="tl">
                    <a:srgbClr val="000000">
                      <a:alpha val="43137"/>
                    </a:srgbClr>
                  </a:outerShdw>
                </a:effectLst>
              </a:rPr>
              <a:t>” = Rome</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Rome stopped Antiochus IV from conquering Greece</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Rome sent Caius </a:t>
            </a:r>
            <a:r>
              <a:rPr lang="en-US" altLang="en-US" sz="2600" dirty="0" err="1">
                <a:effectLst>
                  <a:outerShdw blurRad="38100" dist="38100" dir="2700000" algn="tl">
                    <a:srgbClr val="000000">
                      <a:alpha val="43137"/>
                    </a:srgbClr>
                  </a:outerShdw>
                </a:effectLst>
              </a:rPr>
              <a:t>Popilius</a:t>
            </a:r>
            <a:r>
              <a:rPr lang="en-US" altLang="en-US" sz="2600" dirty="0">
                <a:effectLst>
                  <a:outerShdw blurRad="38100" dist="38100" dir="2700000" algn="tl">
                    <a:srgbClr val="000000">
                      <a:alpha val="43137"/>
                    </a:srgbClr>
                  </a:outerShdw>
                </a:effectLst>
              </a:rPr>
              <a:t> </a:t>
            </a:r>
            <a:r>
              <a:rPr lang="en-US" altLang="en-US" sz="2600" dirty="0" err="1">
                <a:effectLst>
                  <a:outerShdw blurRad="38100" dist="38100" dir="2700000" algn="tl">
                    <a:srgbClr val="000000">
                      <a:alpha val="43137"/>
                    </a:srgbClr>
                  </a:outerShdw>
                </a:effectLst>
              </a:rPr>
              <a:t>Lenas</a:t>
            </a:r>
            <a:r>
              <a:rPr lang="en-US" altLang="en-US" sz="2600" dirty="0">
                <a:effectLst>
                  <a:outerShdw blurRad="38100" dist="38100" dir="2700000" algn="tl">
                    <a:srgbClr val="000000">
                      <a:alpha val="43137"/>
                    </a:srgbClr>
                  </a:outerShdw>
                </a:effectLst>
              </a:rPr>
              <a:t> with soldiers to Egypt </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Antiochus IV appreciated Rome’s power</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Embittered Antiochus IV never gave up his dreams of conquest</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An Angry Antiochus IV left Egypt and entered Israel to quell a minor uprising</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Antiochus IV killed and enslaved tens of thousands of Jews in order to tighten his grip against the Ptolemies</a:t>
            </a:r>
          </a:p>
          <a:p>
            <a:pPr marL="461963" indent="-461963" algn="just" eaLnBrk="1" hangingPunct="1">
              <a:spcBef>
                <a:spcPct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Antiochus IV aligned with those in Israel who had no loyalty to the Lord</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236-46.</a:t>
            </a:r>
          </a:p>
        </p:txBody>
      </p:sp>
    </p:spTree>
    <p:extLst>
      <p:ext uri="{BB962C8B-B14F-4D97-AF65-F5344CB8AC3E}">
        <p14:creationId xmlns:p14="http://schemas.microsoft.com/office/powerpoint/2010/main" val="20846904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276600" y="228600"/>
            <a:ext cx="2590800" cy="838200"/>
          </a:xfrm>
        </p:spPr>
        <p:txBody>
          <a:bodyPr/>
          <a:lstStyle/>
          <a:p>
            <a:pPr algn="ctr" eaLnBrk="1" hangingPunct="1"/>
            <a:r>
              <a:rPr lang="en-US" altLang="en-US" sz="3600" dirty="0">
                <a:effectLst>
                  <a:outerShdw blurRad="38100" dist="38100" dir="2700000" algn="tl">
                    <a:srgbClr val="000000">
                      <a:alpha val="43137"/>
                    </a:srgbClr>
                  </a:outerShdw>
                </a:effectLst>
              </a:rPr>
              <a:t>Daniel 11:31</a:t>
            </a:r>
          </a:p>
        </p:txBody>
      </p:sp>
      <p:sp>
        <p:nvSpPr>
          <p:cNvPr id="19462" name="Rectangle 3"/>
          <p:cNvSpPr>
            <a:spLocks noGrp="1" noChangeArrowheads="1"/>
          </p:cNvSpPr>
          <p:nvPr>
            <p:ph type="body" idx="4294967295"/>
          </p:nvPr>
        </p:nvSpPr>
        <p:spPr>
          <a:xfrm>
            <a:off x="200025" y="1143000"/>
            <a:ext cx="8743950" cy="4876800"/>
          </a:xfrm>
        </p:spPr>
        <p:txBody>
          <a:bodyPr/>
          <a:lstStyle/>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Antiochus IV promoted Hellenism</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Antiochus IV outlawed Judaism</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Antiochus IV desecrated the Temple</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Antiochus IV terminated Israel’s animal sacrifices</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This period represented some of the darkest eras for Judaism</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It is also predicted in Daniel 8:9-14</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236-46.</a:t>
            </a:r>
          </a:p>
        </p:txBody>
      </p:sp>
    </p:spTree>
    <p:extLst>
      <p:ext uri="{BB962C8B-B14F-4D97-AF65-F5344CB8AC3E}">
        <p14:creationId xmlns:p14="http://schemas.microsoft.com/office/powerpoint/2010/main" val="20850342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5A172-07B2-49D4-8225-260C06B155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228600" y="762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 (NASB)</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in the middle of the week he will put a stop to sacrifice and grain offering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on the wing of abominations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345516997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3515000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1625723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Daniel 11:32-35 Overview</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1524000" y="1143000"/>
            <a:ext cx="6096000" cy="3886200"/>
          </a:xfrm>
        </p:spPr>
        <p:txBody>
          <a:bodyPr/>
          <a:lstStyle/>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Israeli response to Antiochus IV</a:t>
            </a:r>
          </a:p>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Two groups within Israel</a:t>
            </a:r>
          </a:p>
          <a:p>
            <a:pPr marL="914400" lvl="1" indent="-514350">
              <a:spcBef>
                <a:spcPts val="0"/>
              </a:spcBef>
              <a:spcAft>
                <a:spcPts val="3600"/>
              </a:spcAft>
              <a:buSzPct val="100000"/>
              <a:buAutoNum type="arabicPeriod"/>
            </a:pPr>
            <a:r>
              <a:rPr lang="en-US" altLang="en-US" dirty="0">
                <a:effectLst>
                  <a:outerShdw blurRad="38100" dist="38100" dir="2700000" algn="tl">
                    <a:srgbClr val="000000">
                      <a:alpha val="43137"/>
                    </a:srgbClr>
                  </a:outerShdw>
                </a:effectLst>
              </a:rPr>
              <a:t>Hellenism’s resisters</a:t>
            </a:r>
          </a:p>
          <a:p>
            <a:pPr marL="914400" lvl="1" indent="-514350">
              <a:spcBef>
                <a:spcPts val="0"/>
              </a:spcBef>
              <a:spcAft>
                <a:spcPts val="3600"/>
              </a:spcAft>
              <a:buSzPct val="100000"/>
              <a:buAutoNum type="arabicPeriod"/>
            </a:pPr>
            <a:r>
              <a:rPr lang="en-US" altLang="en-US" dirty="0">
                <a:effectLst>
                  <a:outerShdw blurRad="38100" dist="38100" dir="2700000" algn="tl">
                    <a:srgbClr val="000000">
                      <a:alpha val="43137"/>
                    </a:srgbClr>
                  </a:outerShdw>
                </a:effectLst>
              </a:rPr>
              <a:t>Hellenism’s embracers</a:t>
            </a:r>
          </a:p>
        </p:txBody>
      </p:sp>
    </p:spTree>
    <p:extLst>
      <p:ext uri="{BB962C8B-B14F-4D97-AF65-F5344CB8AC3E}">
        <p14:creationId xmlns:p14="http://schemas.microsoft.com/office/powerpoint/2010/main" val="292051082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11:32-34</a:t>
            </a:r>
          </a:p>
        </p:txBody>
      </p:sp>
      <p:sp>
        <p:nvSpPr>
          <p:cNvPr id="19462" name="Rectangle 3"/>
          <p:cNvSpPr>
            <a:spLocks noGrp="1" noChangeArrowheads="1"/>
          </p:cNvSpPr>
          <p:nvPr>
            <p:ph type="body" idx="4294967295"/>
          </p:nvPr>
        </p:nvSpPr>
        <p:spPr>
          <a:xfrm>
            <a:off x="457200" y="1143000"/>
            <a:ext cx="8229600" cy="5029200"/>
          </a:xfrm>
        </p:spPr>
        <p:txBody>
          <a:bodyPr/>
          <a:lstStyle/>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Antiochus IV operates by “smooth words” &amp; flattery </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Maccabean revolt</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Those with “insight” will help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Rebels will bring down the wrath of Antiochus IV</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righteous ones were few in number (“little help”) at first but grew in number as they faithfully encouraged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Some Israelis will defect to Antiochus IV</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232-36.</a:t>
            </a:r>
          </a:p>
        </p:txBody>
      </p:sp>
    </p:spTree>
    <p:extLst>
      <p:ext uri="{BB962C8B-B14F-4D97-AF65-F5344CB8AC3E}">
        <p14:creationId xmlns:p14="http://schemas.microsoft.com/office/powerpoint/2010/main" val="243633588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914400"/>
          </a:xfrm>
        </p:spPr>
        <p:txBody>
          <a:bodyPr/>
          <a:lstStyle/>
          <a:p>
            <a:pPr algn="ctr"/>
            <a:r>
              <a:rPr lang="en-US" altLang="en-US" sz="4000" dirty="0">
                <a:effectLst>
                  <a:outerShdw blurRad="38100" dist="38100" dir="2700000" algn="tl">
                    <a:srgbClr val="000000">
                      <a:alpha val="43137"/>
                    </a:srgbClr>
                  </a:outerShdw>
                </a:effectLst>
              </a:rPr>
              <a:t>HANUKKAH</a:t>
            </a:r>
            <a:r>
              <a:rPr lang="en-US" altLang="en-US" dirty="0">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838200" y="1143000"/>
            <a:ext cx="7467600" cy="5486400"/>
          </a:xfrm>
        </p:spPr>
        <p:txBody>
          <a:bodyPr/>
          <a:lstStyle/>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The Maccabean revolt </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164 BC, the temple is liberated and rededicated</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1 &amp; 2 Maccabees</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The miracle of the lamp oil</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Hanukkah “Feast of Dedication” (festival of lights).</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Christmas / Jewish Holiday </a:t>
            </a:r>
          </a:p>
          <a:p>
            <a:pPr marL="457200" indent="-457200" algn="just" eaLnBrk="1" hangingPunct="1">
              <a:spcBef>
                <a:spcPct val="0"/>
              </a:spcBef>
              <a:spcAft>
                <a:spcPts val="1200"/>
              </a:spcAft>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239000" y="4953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506249544"/>
              </p:ext>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Pentecost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Acts 2:1-4</a:t>
                      </a:r>
                    </a:p>
                  </a:txBody>
                  <a:tcPr marT="45723" marB="45723" anchor="ctr" horzOverflow="overflow"/>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91351476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Jewish-Calendar">
            <a:extLst>
              <a:ext uri="{FF2B5EF4-FFF2-40B4-BE49-F238E27FC236}">
                <a16:creationId xmlns:a16="http://schemas.microsoft.com/office/drawing/2014/main" id="{4194A96D-6672-4D5D-A998-DFB29BB12E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838200"/>
            <a:ext cx="858202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163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3"/>
          <p:cNvSpPr txBox="1">
            <a:spLocks/>
          </p:cNvSpPr>
          <p:nvPr/>
        </p:nvSpPr>
        <p:spPr bwMode="auto">
          <a:xfrm>
            <a:off x="23812" y="76200"/>
            <a:ext cx="910254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spcBef>
                <a:spcPct val="0"/>
              </a:spcBef>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John 10:22-24</a:t>
            </a:r>
          </a:p>
          <a:p>
            <a:pPr marL="0" indent="0" algn="just">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b="1" u="sng" dirty="0">
                <a:solidFill>
                  <a:srgbClr val="FFFFCC"/>
                </a:solidFill>
                <a:effectLst>
                  <a:outerShdw blurRad="38100" dist="38100" dir="2700000" algn="tl">
                    <a:srgbClr val="000000">
                      <a:alpha val="43137"/>
                    </a:srgbClr>
                  </a:outerShdw>
                </a:effectLst>
              </a:rPr>
              <a:t>At that time the Feast of the Dedication took place at Jerusalem; </a:t>
            </a:r>
            <a:r>
              <a:rPr lang="en-US" sz="3600" b="1" u="sng" baseline="30000" dirty="0">
                <a:solidFill>
                  <a:srgbClr val="FFFFCC"/>
                </a:solidFill>
                <a:effectLst>
                  <a:outerShdw blurRad="38100" dist="38100" dir="2700000" algn="tl">
                    <a:srgbClr val="000000">
                      <a:alpha val="43137"/>
                    </a:srgbClr>
                  </a:outerShdw>
                </a:effectLst>
              </a:rPr>
              <a:t>23 </a:t>
            </a:r>
            <a:r>
              <a:rPr lang="en-US" sz="3600" b="1" u="sng" dirty="0">
                <a:solidFill>
                  <a:srgbClr val="FFFFCC"/>
                </a:solidFill>
                <a:effectLst>
                  <a:outerShdw blurRad="38100" dist="38100" dir="2700000" algn="tl">
                    <a:srgbClr val="000000">
                      <a:alpha val="43137"/>
                    </a:srgbClr>
                  </a:outerShdw>
                </a:effectLst>
              </a:rPr>
              <a:t>it was winter, and Jesus was walking in the temple</a:t>
            </a:r>
            <a:r>
              <a:rPr lang="en-US" sz="3600" dirty="0">
                <a:effectLst>
                  <a:outerShdw blurRad="38100" dist="38100" dir="2700000" algn="tl">
                    <a:srgbClr val="000000">
                      <a:alpha val="43137"/>
                    </a:srgbClr>
                  </a:outerShdw>
                </a:effectLst>
              </a:rPr>
              <a:t> in the portico of Solomon. </a:t>
            </a:r>
            <a:r>
              <a:rPr lang="en-US" sz="3600" baseline="30000" dirty="0">
                <a:effectLst>
                  <a:outerShdw blurRad="38100" dist="38100" dir="2700000" algn="tl">
                    <a:srgbClr val="000000">
                      <a:alpha val="43137"/>
                    </a:srgbClr>
                  </a:outerShdw>
                </a:effectLst>
              </a:rPr>
              <a:t>24 </a:t>
            </a:r>
            <a:r>
              <a:rPr lang="en-US" sz="3600" dirty="0">
                <a:effectLst>
                  <a:outerShdw blurRad="38100" dist="38100" dir="2700000" algn="tl">
                    <a:srgbClr val="000000">
                      <a:alpha val="43137"/>
                    </a:srgbClr>
                  </a:outerShdw>
                </a:effectLst>
              </a:rPr>
              <a:t>The Jews then gathered around Him, and were saying to Him, “How long will You keep us in suspense? If You are the Christ, tell us plainly.”</a:t>
            </a:r>
          </a:p>
        </p:txBody>
      </p:sp>
    </p:spTree>
    <p:extLst>
      <p:ext uri="{BB962C8B-B14F-4D97-AF65-F5344CB8AC3E}">
        <p14:creationId xmlns:p14="http://schemas.microsoft.com/office/powerpoint/2010/main" val="370695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11:32-34</a:t>
            </a:r>
          </a:p>
        </p:txBody>
      </p:sp>
      <p:sp>
        <p:nvSpPr>
          <p:cNvPr id="19462" name="Rectangle 3"/>
          <p:cNvSpPr>
            <a:spLocks noGrp="1" noChangeArrowheads="1"/>
          </p:cNvSpPr>
          <p:nvPr>
            <p:ph type="body" idx="4294967295"/>
          </p:nvPr>
        </p:nvSpPr>
        <p:spPr>
          <a:xfrm>
            <a:off x="228600" y="1143000"/>
            <a:ext cx="8686800" cy="2971800"/>
          </a:xfrm>
        </p:spPr>
        <p:txBody>
          <a:bodyPr/>
          <a:lstStyle/>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Antiochus IV operates by “smooth words” &amp; flattery </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Maccabean revolt</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Those with “insight” will help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Rebels will bring down the wrath of Antiochus IV</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righteous ones were few in number (“little help”) at first but grew in number as they faithfully encouraged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Some Israelis will defect to Antiochus IV</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232-36.</a:t>
            </a:r>
          </a:p>
        </p:txBody>
      </p:sp>
    </p:spTree>
    <p:extLst>
      <p:ext uri="{BB962C8B-B14F-4D97-AF65-F5344CB8AC3E}">
        <p14:creationId xmlns:p14="http://schemas.microsoft.com/office/powerpoint/2010/main" val="160146709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11:35</a:t>
            </a:r>
          </a:p>
        </p:txBody>
      </p:sp>
      <p:sp>
        <p:nvSpPr>
          <p:cNvPr id="19462" name="Rectangle 3"/>
          <p:cNvSpPr>
            <a:spLocks noGrp="1" noChangeArrowheads="1"/>
          </p:cNvSpPr>
          <p:nvPr>
            <p:ph type="body" idx="4294967295"/>
          </p:nvPr>
        </p:nvSpPr>
        <p:spPr>
          <a:xfrm>
            <a:off x="1333500" y="1143000"/>
            <a:ext cx="6477000" cy="5036736"/>
          </a:xfrm>
        </p:spPr>
        <p:txBody>
          <a:bodyPr/>
          <a:lstStyle/>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Defectors vs. loyalists created a purifying process</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Process to continue “until the end time” and “the appointed time”</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Foretaste of Zechariah 13:8-9</a:t>
            </a:r>
          </a:p>
          <a:p>
            <a:pPr marL="461963" indent="-461963" eaLnBrk="1" hangingPunct="1">
              <a:spcBef>
                <a:spcPct val="0"/>
              </a:spcBef>
              <a:spcAft>
                <a:spcPts val="1200"/>
              </a:spcAft>
              <a:buSzPct val="100000"/>
              <a:buFont typeface="+mj-lt"/>
              <a:buAutoNum type="arabicPeriod"/>
              <a:defRPr/>
            </a:pPr>
            <a:endParaRPr lang="en-US" altLang="en-US" sz="3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232-36.</a:t>
            </a:r>
          </a:p>
        </p:txBody>
      </p:sp>
    </p:spTree>
    <p:extLst>
      <p:ext uri="{BB962C8B-B14F-4D97-AF65-F5344CB8AC3E}">
        <p14:creationId xmlns:p14="http://schemas.microsoft.com/office/powerpoint/2010/main" val="122288981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7" y="45720"/>
            <a:ext cx="9125667" cy="676656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 </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157605863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695860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E658014B-6D40-49A8-8805-ED740788EE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173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B52075-2817-464B-B863-ECCEA7AD51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184" y="2453410"/>
            <a:ext cx="2755631" cy="2651990"/>
          </a:xfrm>
          <a:prstGeom prst="rect">
            <a:avLst/>
          </a:prstGeom>
        </p:spPr>
      </p:pic>
    </p:spTree>
    <p:extLst>
      <p:ext uri="{BB962C8B-B14F-4D97-AF65-F5344CB8AC3E}">
        <p14:creationId xmlns:p14="http://schemas.microsoft.com/office/powerpoint/2010/main" val="299396930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AE1-A974-48A0-AEFD-E859528B8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92560" y="1447591"/>
            <a:ext cx="8558880" cy="4724609"/>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36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51553984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67845593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Explanation of the Heavenly Messenger (10:10</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856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extLst>
      <p:ext uri="{BB962C8B-B14F-4D97-AF65-F5344CB8AC3E}">
        <p14:creationId xmlns:p14="http://schemas.microsoft.com/office/powerpoint/2010/main" val="14346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486868" y="209045"/>
            <a:ext cx="6170265" cy="1162555"/>
          </a:xfrm>
        </p:spPr>
        <p:txBody>
          <a:bodyPr/>
          <a:lstStyle/>
          <a:p>
            <a:pPr algn="ctr" eaLnBrk="1" hangingPunct="1"/>
            <a:r>
              <a:rPr lang="en-US" altLang="en-US" sz="3600" dirty="0">
                <a:effectLst>
                  <a:outerShdw blurRad="38100" dist="38100" dir="2700000" algn="tl">
                    <a:srgbClr val="000000">
                      <a:alpha val="43137"/>
                    </a:srgbClr>
                  </a:outerShdw>
                </a:effectLst>
              </a:rPr>
              <a:t>Why is Daniel 11:36-45 About Antichrist and not Antiochus IV?</a:t>
            </a:r>
          </a:p>
        </p:txBody>
      </p:sp>
      <p:sp>
        <p:nvSpPr>
          <p:cNvPr id="16387" name="Rectangle 3"/>
          <p:cNvSpPr>
            <a:spLocks noGrp="1" noChangeArrowheads="1"/>
          </p:cNvSpPr>
          <p:nvPr>
            <p:ph type="body" sz="half" idx="4294967295"/>
          </p:nvPr>
        </p:nvSpPr>
        <p:spPr>
          <a:xfrm>
            <a:off x="261936" y="1600200"/>
            <a:ext cx="8653463" cy="4838700"/>
          </a:xfrm>
        </p:spPr>
        <p:txBody>
          <a:bodyPr/>
          <a:lstStyle/>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It does not fit the known facts of history</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king is not from the North only but is in conflict with both the North and the South</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It is consistent with the prophecies about the future Antichrist (Dan. 7; 2 Thess. 2; Rev. 13; 17)</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The Antichrist is prominent in Daniel's earlier prophecies (“little horn” of Dan. 7)</a:t>
            </a:r>
          </a:p>
          <a:p>
            <a:pPr marL="460375" indent="-460375"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Prophetic gaps are common in Scripture</a:t>
            </a:r>
          </a:p>
          <a:p>
            <a:pPr marL="0" indent="0" algn="just" eaLnBrk="1" hangingPunct="1">
              <a:spcBef>
                <a:spcPts val="0"/>
              </a:spcBef>
              <a:spcAft>
                <a:spcPts val="1200"/>
              </a:spcAft>
              <a:buSzPct val="100000"/>
              <a:buNone/>
              <a:defRPr/>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E4C2C4-EBC7-4403-97D9-77B9AA9A4BC1}"/>
                  </a:ext>
                </a:extLst>
              </p14:cNvPr>
              <p14:cNvContentPartPr/>
              <p14:nvPr/>
            </p14:nvContentPartPr>
            <p14:xfrm>
              <a:off x="9968609" y="920335"/>
              <a:ext cx="6120" cy="6120"/>
            </p14:xfrm>
          </p:contentPart>
        </mc:Choice>
        <mc:Fallback xmlns="">
          <p:pic>
            <p:nvPicPr>
              <p:cNvPr id="2" name="Ink 1">
                <a:extLst>
                  <a:ext uri="{FF2B5EF4-FFF2-40B4-BE49-F238E27FC236}">
                    <a16:creationId xmlns:a16="http://schemas.microsoft.com/office/drawing/2014/main" id="{2BE4C2C4-EBC7-4403-97D9-77B9AA9A4BC1}"/>
                  </a:ext>
                </a:extLst>
              </p:cNvPr>
              <p:cNvPicPr/>
              <p:nvPr/>
            </p:nvPicPr>
            <p:blipFill>
              <a:blip r:embed="rId5"/>
              <a:stretch>
                <a:fillRect/>
              </a:stretch>
            </p:blipFill>
            <p:spPr>
              <a:xfrm>
                <a:off x="9966449" y="918175"/>
                <a:ext cx="10440" cy="10440"/>
              </a:xfrm>
              <a:prstGeom prst="rect">
                <a:avLst/>
              </a:prstGeom>
            </p:spPr>
          </p:pic>
        </mc:Fallback>
      </mc:AlternateContent>
    </p:spTree>
    <p:extLst>
      <p:ext uri="{BB962C8B-B14F-4D97-AF65-F5344CB8AC3E}">
        <p14:creationId xmlns:p14="http://schemas.microsoft.com/office/powerpoint/2010/main" val="190842981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473869" y="1303377"/>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304800" y="209550"/>
            <a:ext cx="8534400" cy="108585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900" dirty="0">
                <a:solidFill>
                  <a:schemeClr val="tx2"/>
                </a:solidFill>
                <a:effectLst>
                  <a:outerShdw blurRad="38100" dist="38100" dir="2700000" algn="tl">
                    <a:srgbClr val="000000">
                      <a:alpha val="43137"/>
                    </a:srgbClr>
                  </a:outerShdw>
                </a:effectLst>
                <a:latin typeface="Calibri" panose="020F0502020204030204" pitchFamily="34" charset="0"/>
              </a:rPr>
              <a:t>6 Reasons for Gap in the 70 Weeks Prophecy</a:t>
            </a:r>
          </a:p>
          <a:p>
            <a:pPr algn="ctr"/>
            <a:r>
              <a:rPr lang="en-US" altLang="en-US" sz="3500" dirty="0">
                <a:solidFill>
                  <a:schemeClr val="tx2"/>
                </a:solidFill>
                <a:effectLst>
                  <a:outerShdw blurRad="38100" dist="38100" dir="2700000" algn="tl">
                    <a:srgbClr val="000000">
                      <a:alpha val="43137"/>
                    </a:srgbClr>
                  </a:outerShdw>
                </a:effectLst>
                <a:latin typeface="Calibri" panose="020F0502020204030204" pitchFamily="34" charset="0"/>
              </a:rPr>
              <a:t>(Dan. 9:24-27)</a:t>
            </a:r>
          </a:p>
        </p:txBody>
      </p:sp>
    </p:spTree>
    <p:extLst>
      <p:ext uri="{BB962C8B-B14F-4D97-AF65-F5344CB8AC3E}">
        <p14:creationId xmlns:p14="http://schemas.microsoft.com/office/powerpoint/2010/main" val="699138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7079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29720" y="76200"/>
            <a:ext cx="9038080" cy="482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9:9-10</a:t>
            </a:r>
          </a:p>
          <a:p>
            <a:pPr algn="just">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Rejoice greatly, O daughter of Zion! Shout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triumph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daughter of Jerusalem! Behold,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king is coming to you; He is just and endowed with salvation, Humble, and mounted on a donkey, Even on a colt, the foal of a donkey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cut off the chariot from Ephraim And the horse from Jerusalem; And the bow of war will be cut off.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speak peace to the nations; And His dominion will be from sea to sea, And from the River to the ends of the earth</a:t>
            </a:r>
            <a:r>
              <a:rPr lang="en-US" sz="3000" dirty="0">
                <a:solidFill>
                  <a:srgbClr val="99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823044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a:t>
            </a:r>
          </a:p>
          <a:p>
            <a:pPr marL="0" marR="0" algn="just">
              <a:spcBef>
                <a:spcPts val="0"/>
              </a:spcBef>
              <a:spcAft>
                <a:spcPts val="1000"/>
              </a:spcAft>
            </a:pPr>
            <a:r>
              <a:rPr lang="en-US" sz="3000" baseline="30000" dirty="0">
                <a:solidFill>
                  <a:srgbClr val="FFFFCC"/>
                </a:solidFill>
                <a:effectLst>
                  <a:outerShdw blurRad="38100" dist="38100" dir="2700000" algn="tl">
                    <a:srgbClr val="000000">
                      <a:alpha val="43137"/>
                    </a:srgbClr>
                  </a:outerShdw>
                </a:effectLst>
                <a:latin typeface="Calibri" panose="020F0502020204030204" pitchFamily="34" charset="0"/>
              </a:rPr>
              <a:t>6</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433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61:1-2</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Lord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upon me, Because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anointed me To bring good news to the afflicted; He has sent me to bind up the brokenhearted, To proclaim liberty to captives And freedom to prisoners;</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proclaim the favorable year of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day of vengeance of our God; To comfort all who mourn.</a:t>
            </a:r>
          </a:p>
        </p:txBody>
      </p:sp>
    </p:spTree>
    <p:extLst>
      <p:ext uri="{BB962C8B-B14F-4D97-AF65-F5344CB8AC3E}">
        <p14:creationId xmlns:p14="http://schemas.microsoft.com/office/powerpoint/2010/main" val="397185258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509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4:16-21</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rPr>
              <a:t>And He came to Nazareth, where He had been brought up; and as was His custom, He entered the synagogue on the Sabbath, and stood up to read. </a:t>
            </a:r>
            <a:r>
              <a:rPr lang="en-US" sz="3200" baseline="30000" dirty="0">
                <a:effectLst>
                  <a:outerShdw blurRad="38100" dist="38100" dir="2700000" algn="tl">
                    <a:srgbClr val="000000">
                      <a:alpha val="43137"/>
                    </a:srgbClr>
                  </a:outerShdw>
                </a:effectLst>
                <a:latin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rPr>
              <a:t>And the book of the prophet Isaiah was handed to Him. And He opened the book and found the place where it was written,</a:t>
            </a:r>
            <a:r>
              <a:rPr lang="en-US" sz="3200" baseline="30000" dirty="0">
                <a:effectLst>
                  <a:outerShdw blurRad="38100" dist="38100" dir="2700000" algn="tl">
                    <a:srgbClr val="000000">
                      <a:alpha val="43137"/>
                    </a:srgbClr>
                  </a:outerShdw>
                </a:effectLst>
                <a:latin typeface="Calibri" panose="020F0502020204030204" pitchFamily="34" charset="0"/>
              </a:rPr>
              <a:t>18</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The Spirit of the Lord is upon Me</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Because He anointed Me to preach the gospel to the poor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He has sent Me to proclaim release to the captives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And recovery of sight to the blind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To set</a:t>
            </a:r>
            <a:r>
              <a:rPr lang="en-US" sz="3200" b="1" cap="small"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cap="small" dirty="0">
                <a:solidFill>
                  <a:srgbClr val="FFFFCC"/>
                </a:solidFill>
                <a:effectLst>
                  <a:outerShdw blurRad="38100" dist="38100" dir="2700000" algn="tl">
                    <a:srgbClr val="000000">
                      <a:alpha val="43137"/>
                    </a:srgbClr>
                  </a:outerShdw>
                </a:effectLst>
                <a:latin typeface="Calibri" panose="020F0502020204030204" pitchFamily="34" charset="0"/>
              </a:rPr>
              <a:t>…</a:t>
            </a:r>
            <a:endParaRPr lang="en-US" sz="3600" dirty="0">
              <a:solidFill>
                <a:srgbClr val="FFFFCC"/>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347741545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4:16-21</a:t>
            </a:r>
          </a:p>
          <a:p>
            <a:pPr algn="just">
              <a:spcAft>
                <a:spcPts val="1000"/>
              </a:spcAft>
            </a:pPr>
            <a:r>
              <a:rPr lang="en-US" sz="320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free those who are oppressed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19 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To proclaim the favorable year of the Lord</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 20 </a:t>
            </a:r>
            <a:r>
              <a:rPr lang="en-US" sz="3200" dirty="0">
                <a:effectLst>
                  <a:outerShdw blurRad="38100" dist="38100" dir="2700000" algn="tl">
                    <a:srgbClr val="000000">
                      <a:alpha val="43137"/>
                    </a:srgbClr>
                  </a:outerShdw>
                </a:effectLst>
                <a:latin typeface="Calibri" panose="020F0502020204030204" pitchFamily="34" charset="0"/>
              </a:rPr>
              <a:t>And He closed the book, gave it back to the attendant and sat down; and the eyes of all in the synagogue were fixed on Him. </a:t>
            </a:r>
            <a:r>
              <a:rPr lang="en-US" sz="3200" baseline="30000" dirty="0">
                <a:effectLst>
                  <a:outerShdw blurRad="38100" dist="38100" dir="2700000" algn="tl">
                    <a:srgbClr val="000000">
                      <a:alpha val="43137"/>
                    </a:srgbClr>
                  </a:outerShdw>
                </a:effectLst>
                <a:latin typeface="Calibri" panose="020F0502020204030204" pitchFamily="34" charset="0"/>
              </a:rPr>
              <a:t>21 </a:t>
            </a:r>
            <a:r>
              <a:rPr lang="en-US" sz="3200" dirty="0">
                <a:effectLst>
                  <a:outerShdw blurRad="38100" dist="38100" dir="2700000" algn="tl">
                    <a:srgbClr val="000000">
                      <a:alpha val="43137"/>
                    </a:srgbClr>
                  </a:outerShdw>
                </a:effectLst>
                <a:latin typeface="Calibri" panose="020F0502020204030204" pitchFamily="34" charset="0"/>
              </a:rPr>
              <a:t>And He began to say to them, “Today this Scripture has been fulfilled in your hearing.”</a:t>
            </a:r>
          </a:p>
        </p:txBody>
      </p:sp>
    </p:spTree>
    <p:extLst>
      <p:ext uri="{BB962C8B-B14F-4D97-AF65-F5344CB8AC3E}">
        <p14:creationId xmlns:p14="http://schemas.microsoft.com/office/powerpoint/2010/main" val="334799591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9038080" cy="411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61:1-2</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rPr>
              <a:t>The Spirit of the Lord </a:t>
            </a:r>
            <a:r>
              <a:rPr lang="en-US" sz="3200" cap="small" dirty="0">
                <a:effectLst>
                  <a:outerShdw blurRad="38100" dist="38100" dir="2700000" algn="tl">
                    <a:srgbClr val="000000">
                      <a:alpha val="43137"/>
                    </a:srgbClr>
                  </a:outerShdw>
                </a:effectLst>
                <a:latin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rPr>
              <a:t> is upon me, Because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has anointed me To bring good news to the afflicted; He has sent me to bind up the brokenhearted, To proclaim liberty to captives And freedom to prisoners;</a:t>
            </a:r>
            <a:r>
              <a:rPr lang="en-US" sz="3200" baseline="30000" dirty="0">
                <a:effectLst>
                  <a:outerShdw blurRad="38100" dist="38100" dir="2700000" algn="tl">
                    <a:srgbClr val="000000">
                      <a:alpha val="43137"/>
                    </a:srgbClr>
                  </a:outerShdw>
                </a:effectLst>
                <a:latin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rPr>
              <a:t>To proclaim the favorable year of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the day of vengeance of our God; To comfort all who mourn</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06675876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Peter 1:10-11</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rPr>
              <a:t>As to this salvation,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prophets</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who prophesied of the grace that </a:t>
            </a:r>
            <a:r>
              <a:rPr lang="en-US" sz="3400" i="1" dirty="0">
                <a:effectLst>
                  <a:outerShdw blurRad="38100" dist="38100" dir="2700000" algn="tl">
                    <a:srgbClr val="000000">
                      <a:alpha val="43137"/>
                    </a:srgbClr>
                  </a:outerShdw>
                </a:effectLst>
                <a:latin typeface="Calibri" panose="020F0502020204030204" pitchFamily="34" charset="0"/>
              </a:rPr>
              <a:t>would come</a:t>
            </a:r>
            <a:r>
              <a:rPr lang="en-US" sz="3400" dirty="0">
                <a:effectLst>
                  <a:outerShdw blurRad="38100" dist="38100" dir="2700000" algn="tl">
                    <a:srgbClr val="000000">
                      <a:alpha val="43137"/>
                    </a:srgbClr>
                  </a:outerShdw>
                </a:effectLst>
                <a:latin typeface="Calibri" panose="020F0502020204030204" pitchFamily="34" charset="0"/>
              </a:rPr>
              <a:t> to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made careful searches and inquiries</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rPr>
              <a:t>seeking to know what person or time the Spirit of Christ within them was indicating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 predicted the sufferings of Christ and the glories to follow</a:t>
            </a:r>
            <a:r>
              <a:rPr lang="en-US" sz="3400" dirty="0">
                <a:effectLst>
                  <a:outerShdw blurRad="38100" dist="38100" dir="2700000" algn="tl">
                    <a:srgbClr val="000000">
                      <a:alpha val="43137"/>
                    </a:srgbClr>
                  </a:outerShdw>
                </a:effectLst>
                <a:latin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00203159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09600" y="228600"/>
            <a:ext cx="7924800" cy="1104900"/>
          </a:xfrm>
        </p:spPr>
        <p:txBody>
          <a:bodyPr/>
          <a:lstStyle/>
          <a:p>
            <a:pPr algn="ctr" eaLnBrk="1" hangingPunct="1"/>
            <a:r>
              <a:rPr lang="en-US" altLang="en-US" sz="3600" dirty="0">
                <a:effectLst>
                  <a:outerShdw blurRad="38100" dist="38100" dir="2700000" algn="tl">
                    <a:srgbClr val="000000">
                      <a:alpha val="43137"/>
                    </a:srgbClr>
                  </a:outerShdw>
                </a:effectLst>
              </a:rPr>
              <a:t>Why is Daniel 11:36-45 about Antichrist and not Antiochus IV?</a:t>
            </a:r>
          </a:p>
        </p:txBody>
      </p:sp>
      <p:sp>
        <p:nvSpPr>
          <p:cNvPr id="16387" name="Rectangle 3"/>
          <p:cNvSpPr>
            <a:spLocks noGrp="1" noChangeArrowheads="1"/>
          </p:cNvSpPr>
          <p:nvPr>
            <p:ph type="body" sz="half" idx="4294967295"/>
          </p:nvPr>
        </p:nvSpPr>
        <p:spPr>
          <a:xfrm>
            <a:off x="419100" y="1333500"/>
            <a:ext cx="8305800" cy="5219700"/>
          </a:xfrm>
        </p:spPr>
        <p:txBody>
          <a:bodyPr/>
          <a:lstStyle/>
          <a:p>
            <a:pPr marL="514350" indent="-514350" eaLnBrk="1" hangingPunct="1">
              <a:spcBef>
                <a:spcPts val="0"/>
              </a:spcBef>
              <a:spcAft>
                <a:spcPts val="1800"/>
              </a:spcAft>
              <a:buSzPct val="100000"/>
              <a:buFont typeface="+mj-lt"/>
              <a:buAutoNum type="arabicPeriod" startAt="6"/>
              <a:defRPr/>
            </a:pPr>
            <a:r>
              <a:rPr lang="en-US" dirty="0">
                <a:effectLst>
                  <a:outerShdw blurRad="38100" dist="38100" dir="2700000" algn="tl">
                    <a:srgbClr val="000000">
                      <a:alpha val="43137"/>
                    </a:srgbClr>
                  </a:outerShdw>
                </a:effectLst>
              </a:rPr>
              <a:t>Many reputable commentators have interpreted these verses as referring to the future Antichrist (Jerome; Luther)</a:t>
            </a:r>
          </a:p>
          <a:p>
            <a:pPr marL="460375" indent="-460375" eaLnBrk="1" hangingPunct="1">
              <a:spcBef>
                <a:spcPts val="0"/>
              </a:spcBef>
              <a:spcAft>
                <a:spcPts val="1800"/>
              </a:spcAft>
              <a:buSzPct val="100000"/>
              <a:buFont typeface="+mj-lt"/>
              <a:buAutoNum type="arabicPeriod" startAt="6"/>
              <a:defRPr/>
            </a:pPr>
            <a:r>
              <a:rPr lang="en-US" dirty="0">
                <a:effectLst>
                  <a:outerShdw blurRad="38100" dist="38100" dir="2700000" algn="tl">
                    <a:srgbClr val="000000">
                      <a:alpha val="43137"/>
                    </a:srgbClr>
                  </a:outerShdw>
                </a:effectLst>
              </a:rPr>
              <a:t>Contextual indicators</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“At that time” (12:1)</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“Latter days” (10:14)</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“At the time of the end” (11:40)</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“The indignation” (11:36)</a:t>
            </a:r>
          </a:p>
        </p:txBody>
      </p:sp>
    </p:spTree>
    <p:extLst>
      <p:ext uri="{BB962C8B-B14F-4D97-AF65-F5344CB8AC3E}">
        <p14:creationId xmlns:p14="http://schemas.microsoft.com/office/powerpoint/2010/main" val="174859475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746185"/>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143000"/>
            <a:ext cx="8229600" cy="25146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7612" y="48006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18976</TotalTime>
  <Words>3783</Words>
  <Application>Microsoft Office PowerPoint</Application>
  <PresentationFormat>On-screen Show (4:3)</PresentationFormat>
  <Paragraphs>501</Paragraphs>
  <Slides>85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Times New Roman</vt:lpstr>
      <vt:lpstr>Wingdings</vt:lpstr>
      <vt:lpstr>Azure</vt:lpstr>
      <vt:lpstr>THE BOOK OF DANIEL</vt:lpstr>
      <vt:lpstr>DANIEL 10-12 THE FINAL VISION</vt:lpstr>
      <vt:lpstr>Chapter 10–12 Outline</vt:lpstr>
      <vt:lpstr>Chapter 10–12 Outline</vt:lpstr>
      <vt:lpstr>PowerPoint Presentation</vt:lpstr>
      <vt:lpstr>Chapter 10–12 Outline</vt:lpstr>
      <vt:lpstr>Chapter 10–12 Outline</vt:lpstr>
      <vt:lpstr>Chapter 10–12 Outline</vt:lpstr>
      <vt:lpstr>IV. The Prophecy of the Heavenly Messenger (11:2–12:13)</vt:lpstr>
      <vt:lpstr>IV. The Prophecy of the Heavenly Messenger (11:2–12:13)</vt:lpstr>
      <vt:lpstr>PERSIA 11:2</vt:lpstr>
      <vt:lpstr>IV. The Prophecy of the Heavenly Messenger (11:2–12:13)</vt:lpstr>
      <vt:lpstr>GREECE 11:3-4</vt:lpstr>
      <vt:lpstr>Four Generals Daniel 7:6; 8:8, 22</vt:lpstr>
      <vt:lpstr>PowerPoint Presentation</vt:lpstr>
      <vt:lpstr>Four Generals Daniel 7:6; 8:8, 22</vt:lpstr>
      <vt:lpstr>IV. The Prophecy of the Heavenly Messenger (11:2–12:13)</vt:lpstr>
      <vt:lpstr>PTOLEMIES AND SELEUCIDS 11:5-20</vt:lpstr>
      <vt:lpstr>PowerPoint Presentation</vt:lpstr>
      <vt:lpstr>Four Generals Daniel 7:6; 8:8, 22</vt:lpstr>
      <vt:lpstr>PowerPoint Presentation</vt:lpstr>
      <vt:lpstr>PowerPoint Presentation</vt:lpstr>
      <vt:lpstr>IV. The Prophecy of the Heavenly Messenger (11:2–12:13)</vt:lpstr>
      <vt:lpstr>The Career of Antiochus IV Epiphanes  Daniel 11:21-35</vt:lpstr>
      <vt:lpstr>The Career of Antiochus IV Epiphanes  Daniel 11:21-35</vt:lpstr>
      <vt:lpstr>The Career of Antiochus IV Epiphanes  Daniel 11:21-35</vt:lpstr>
      <vt:lpstr>The Career of Antiochus IV Epiphanes  Daniel 11:21-35</vt:lpstr>
      <vt:lpstr>Daniel 11:25-30 Overview</vt:lpstr>
      <vt:lpstr>PowerPoint Presentation</vt:lpstr>
      <vt:lpstr>CHART1</vt:lpstr>
      <vt:lpstr>Daniel 11:25-26</vt:lpstr>
      <vt:lpstr>Daniel 11:27</vt:lpstr>
      <vt:lpstr>PowerPoint Presentation</vt:lpstr>
      <vt:lpstr>PowerPoint Presentation</vt:lpstr>
      <vt:lpstr>Daniel 11:28</vt:lpstr>
      <vt:lpstr>PowerPoint Presentation</vt:lpstr>
      <vt:lpstr>The Career of Antiochus IV Epiphanes  Daniel 11:21-35</vt:lpstr>
      <vt:lpstr>Daniel 11:29</vt:lpstr>
      <vt:lpstr>Daniel 11:30</vt:lpstr>
      <vt:lpstr>PowerPoint Presentation</vt:lpstr>
      <vt:lpstr>CHART1</vt:lpstr>
      <vt:lpstr>Daniel 11:30</vt:lpstr>
      <vt:lpstr>Daniel 11:31</vt:lpstr>
      <vt:lpstr>PowerPoint Presentation</vt:lpstr>
      <vt:lpstr>PowerPoint Presentation</vt:lpstr>
      <vt:lpstr>The Career of Antiochus IV Epiphanes  Daniel 11:21-35</vt:lpstr>
      <vt:lpstr>Daniel 11:32-35 Overview</vt:lpstr>
      <vt:lpstr>Daniel 11:32-34</vt:lpstr>
      <vt:lpstr>HANUKKAH  </vt:lpstr>
      <vt:lpstr>PowerPoint Presentation</vt:lpstr>
      <vt:lpstr>PowerPoint Presentation</vt:lpstr>
      <vt:lpstr>PowerPoint Presentation</vt:lpstr>
      <vt:lpstr>PowerPoint Presentation</vt:lpstr>
      <vt:lpstr>Daniel 11:32-34</vt:lpstr>
      <vt:lpstr>Daniel 11:35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The Career of Antiochus IV Epiphanes  Daniel 11:21-35</vt:lpstr>
      <vt:lpstr>IV. The Prophecy of the Heavenly Messenger (11:2–12:13)</vt:lpstr>
      <vt:lpstr>IV. The Prophecy of the Heavenly Messenger (11:2–12:13)</vt:lpstr>
      <vt:lpstr>PowerPoint Presentation</vt:lpstr>
      <vt:lpstr>Why is Daniel 11:36-45 About Antichrist and not Antiochus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Daniel 11:36-45 about Antichrist and not Antiochus IV?</vt:lpstr>
      <vt:lpstr>Chapter 10–12 Outline</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1858</cp:revision>
  <cp:lastPrinted>2017-02-05T01:03:10Z</cp:lastPrinted>
  <dcterms:created xsi:type="dcterms:W3CDTF">2009-03-17T12:21:13Z</dcterms:created>
  <dcterms:modified xsi:type="dcterms:W3CDTF">2018-01-06T22:44:08Z</dcterms:modified>
</cp:coreProperties>
</file>