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256" r:id="rId2"/>
    <p:sldId id="372" r:id="rId3"/>
    <p:sldId id="373" r:id="rId4"/>
    <p:sldId id="374" r:id="rId5"/>
    <p:sldId id="257" r:id="rId6"/>
    <p:sldId id="400" r:id="rId7"/>
    <p:sldId id="375" r:id="rId8"/>
    <p:sldId id="337" r:id="rId9"/>
    <p:sldId id="405" r:id="rId10"/>
    <p:sldId id="402" r:id="rId11"/>
    <p:sldId id="379" r:id="rId12"/>
    <p:sldId id="433" r:id="rId13"/>
    <p:sldId id="467" r:id="rId14"/>
    <p:sldId id="406" r:id="rId15"/>
    <p:sldId id="523" r:id="rId16"/>
    <p:sldId id="524" r:id="rId17"/>
    <p:sldId id="525" r:id="rId18"/>
    <p:sldId id="526" r:id="rId19"/>
    <p:sldId id="723" r:id="rId20"/>
    <p:sldId id="717" r:id="rId21"/>
    <p:sldId id="718" r:id="rId22"/>
    <p:sldId id="719" r:id="rId23"/>
    <p:sldId id="720" r:id="rId24"/>
    <p:sldId id="721" r:id="rId25"/>
    <p:sldId id="527" r:id="rId26"/>
    <p:sldId id="528" r:id="rId27"/>
    <p:sldId id="529" r:id="rId28"/>
    <p:sldId id="530" r:id="rId29"/>
    <p:sldId id="531" r:id="rId30"/>
    <p:sldId id="715" r:id="rId31"/>
    <p:sldId id="533" r:id="rId32"/>
    <p:sldId id="534" r:id="rId33"/>
    <p:sldId id="535" r:id="rId34"/>
    <p:sldId id="536" r:id="rId35"/>
    <p:sldId id="537" r:id="rId36"/>
    <p:sldId id="538" r:id="rId37"/>
    <p:sldId id="539" r:id="rId38"/>
    <p:sldId id="540" r:id="rId39"/>
    <p:sldId id="541" r:id="rId40"/>
    <p:sldId id="655" r:id="rId41"/>
    <p:sldId id="542" r:id="rId42"/>
    <p:sldId id="543" r:id="rId43"/>
    <p:sldId id="544" r:id="rId44"/>
    <p:sldId id="545" r:id="rId45"/>
    <p:sldId id="546" r:id="rId46"/>
    <p:sldId id="548" r:id="rId47"/>
    <p:sldId id="576" r:id="rId48"/>
    <p:sldId id="577" r:id="rId49"/>
    <p:sldId id="578" r:id="rId50"/>
    <p:sldId id="579" r:id="rId51"/>
    <p:sldId id="580" r:id="rId52"/>
    <p:sldId id="581" r:id="rId53"/>
    <p:sldId id="582" r:id="rId54"/>
    <p:sldId id="583" r:id="rId55"/>
    <p:sldId id="584" r:id="rId56"/>
    <p:sldId id="722" r:id="rId57"/>
    <p:sldId id="724" r:id="rId58"/>
    <p:sldId id="585" r:id="rId59"/>
    <p:sldId id="586" r:id="rId60"/>
    <p:sldId id="587" r:id="rId61"/>
    <p:sldId id="588" r:id="rId62"/>
    <p:sldId id="589" r:id="rId63"/>
    <p:sldId id="590" r:id="rId64"/>
    <p:sldId id="591" r:id="rId65"/>
    <p:sldId id="592" r:id="rId66"/>
    <p:sldId id="593" r:id="rId67"/>
    <p:sldId id="594" r:id="rId68"/>
    <p:sldId id="595" r:id="rId69"/>
    <p:sldId id="712" r:id="rId70"/>
    <p:sldId id="714" r:id="rId71"/>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3" autoAdjust="0"/>
    <p:restoredTop sz="90929"/>
  </p:normalViewPr>
  <p:slideViewPr>
    <p:cSldViewPr>
      <p:cViewPr varScale="1">
        <p:scale>
          <a:sx n="80" d="100"/>
          <a:sy n="80" d="100"/>
        </p:scale>
        <p:origin x="960" y="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67374" cy="468474"/>
          </a:xfrm>
          <a:prstGeom prst="rect">
            <a:avLst/>
          </a:prstGeom>
          <a:noFill/>
          <a:ln w="9525">
            <a:noFill/>
            <a:miter lim="800000"/>
            <a:headEnd/>
            <a:tailEnd/>
          </a:ln>
          <a:effectLst/>
        </p:spPr>
        <p:txBody>
          <a:bodyPr vert="horz" wrap="square" lIns="93927" tIns="46964" rIns="93927" bIns="46964" numCol="1" anchor="t" anchorCtr="0" compatLnSpc="1">
            <a:prstTxWarp prst="textNoShape">
              <a:avLst/>
            </a:prstTxWarp>
          </a:bodyPr>
          <a:lstStyle>
            <a:lvl1pPr defTabSz="939362"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009702" y="0"/>
            <a:ext cx="3067374" cy="468474"/>
          </a:xfrm>
          <a:prstGeom prst="rect">
            <a:avLst/>
          </a:prstGeom>
          <a:noFill/>
          <a:ln w="9525">
            <a:noFill/>
            <a:miter lim="800000"/>
            <a:headEnd/>
            <a:tailEnd/>
          </a:ln>
          <a:effectLst/>
        </p:spPr>
        <p:txBody>
          <a:bodyPr vert="horz" wrap="square" lIns="93927" tIns="46964" rIns="93927" bIns="46964" numCol="1" anchor="t" anchorCtr="0" compatLnSpc="1">
            <a:prstTxWarp prst="textNoShape">
              <a:avLst/>
            </a:prstTxWarp>
          </a:bodyPr>
          <a:lstStyle>
            <a:lvl1pPr algn="r" defTabSz="939362" eaLnBrk="1" hangingPunct="1">
              <a:defRPr sz="1200">
                <a:latin typeface="Times New Roman" charset="0"/>
              </a:defRPr>
            </a:lvl1pPr>
          </a:lstStyle>
          <a:p>
            <a:pPr>
              <a:defRPr/>
            </a:pPr>
            <a:r>
              <a:rPr lang="en-US">
                <a:latin typeface="Calibri" panose="020F0502020204030204" pitchFamily="34" charset="0"/>
              </a:rPr>
              <a:t>12/17/2017</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8894603"/>
            <a:ext cx="3067374" cy="468473"/>
          </a:xfrm>
          <a:prstGeom prst="rect">
            <a:avLst/>
          </a:prstGeom>
          <a:noFill/>
          <a:ln w="9525">
            <a:noFill/>
            <a:miter lim="800000"/>
            <a:headEnd/>
            <a:tailEnd/>
          </a:ln>
          <a:effectLst/>
        </p:spPr>
        <p:txBody>
          <a:bodyPr vert="horz" wrap="square" lIns="93927" tIns="46964" rIns="93927" bIns="46964" numCol="1" anchor="b" anchorCtr="0" compatLnSpc="1">
            <a:prstTxWarp prst="textNoShape">
              <a:avLst/>
            </a:prstTxWarp>
          </a:bodyPr>
          <a:lstStyle>
            <a:lvl1pPr defTabSz="939362"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009702" y="8894603"/>
            <a:ext cx="3067374" cy="468473"/>
          </a:xfrm>
          <a:prstGeom prst="rect">
            <a:avLst/>
          </a:prstGeom>
          <a:noFill/>
          <a:ln w="9525">
            <a:noFill/>
            <a:miter lim="800000"/>
            <a:headEnd/>
            <a:tailEnd/>
          </a:ln>
          <a:effectLst/>
        </p:spPr>
        <p:txBody>
          <a:bodyPr vert="horz" wrap="square" lIns="93927" tIns="46964" rIns="93927" bIns="46964" numCol="1" anchor="b" anchorCtr="0" compatLnSpc="1">
            <a:prstTxWarp prst="textNoShape">
              <a:avLst/>
            </a:prstTxWarp>
          </a:bodyPr>
          <a:lstStyle>
            <a:lvl1pPr algn="r" defTabSz="939362"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17:06.506"/>
    </inkml:context>
    <inkml:brush xml:id="br0">
      <inkml:brushProperty name="width" value="0.025" units="cm"/>
      <inkml:brushProperty name="height" value="0.025" units="cm"/>
    </inkml:brush>
  </inkml:definitions>
  <inkml:trace contextRef="#ctx0" brushRef="#br0">19390 1562 7296,'0'0'2816,"-32"0"-1536,32 0-1280,0 0 576,0 0-320,0 0-64,0 0-96,0 0-96,0-31 32,32 31-480,-32 0-160,0 0-1600,0 0-832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17:32.293"/>
    </inkml:context>
    <inkml:brush xml:id="br0">
      <inkml:brushProperty name="width" value="0.025" units="cm"/>
      <inkml:brushProperty name="height" value="0.025" units="cm"/>
    </inkml:brush>
  </inkml:definitions>
  <inkml:trace contextRef="#ctx0" brushRef="#br0">30070 3045 4992,'0'-16'1824,"0"16"-960,-16 16-1920,16-16-160,0 16-64,0-48 32,-16 48 128,16-16 128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31:12.101"/>
    </inkml:context>
    <inkml:brush xml:id="br0">
      <inkml:brushProperty name="width" value="0.025" units="cm"/>
      <inkml:brushProperty name="height" value="0.025" units="cm"/>
    </inkml:brush>
  </inkml:definitions>
  <inkml:trace contextRef="#ctx0" brushRef="#br0">3944 12858 2816,'0'0'1120,"16"0"-576,-16 0 0,0 0 448,0 0-320,0 0-128,0 0-128,0-16-32,0 16-192,16 0 96,-16 0 32,0-16-96,0 16-64,0 0-160,15 0 0,-15 0 0,0 0 64,0 0 160,16 0 128,-16 0-128,0-16-64,0 16-160,0 0 0,16 0 0,-16 0 0,0 0-1760,16 0-1856,-16 0 864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35:34.875"/>
    </inkml:context>
    <inkml:brush xml:id="br0">
      <inkml:brushProperty name="width" value="0.025" units="cm"/>
      <inkml:brushProperty name="height" value="0.025" units="cm"/>
    </inkml:brush>
  </inkml:definitions>
  <inkml:trace contextRef="#ctx0" brushRef="#br0">3756 11201 4608,'31'0'1760,"-31"0"-960,0 0-512,0 0 512,0 0-256,0 0-64,0 0-192,0 0-32,0 0-160,0 0 96,0 0 0,0 0 64,0 0 64,0 0-96,0 0-64,0 0 0,0 0 32,0 0-32,0 0 64,0 0-128,0 0 0,0 0-32,0 0-64,0 0 32,0 0-32,0 0 0,0 0 0,0 0-224,0 0-96,0 0-384,0 0-128,0 0-544,0 0-160,0 32-896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36:26.099"/>
    </inkml:context>
    <inkml:brush xml:id="br0">
      <inkml:brushProperty name="width" value="0.025" units="cm"/>
      <inkml:brushProperty name="height" value="0.025" units="cm"/>
    </inkml:brush>
  </inkml:definitions>
  <inkml:trace contextRef="#ctx0" brushRef="#br0">0 80 5632,'0'-48'2112,"16"48"-1152,0-16-1056,0 0 416,-16 16-224,0 0-64</inkml:trace>
  <inkml:trace contextRef="#ctx0" brushRef="#br0" timeOffset="166.4172">48 1 5984,'-32'0'-3232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36:36.515"/>
    </inkml:context>
    <inkml:brush xml:id="br0">
      <inkml:brushProperty name="width" value="0.025" units="cm"/>
      <inkml:brushProperty name="height" value="0.025" units="cm"/>
    </inkml:brush>
  </inkml:definitions>
  <inkml:trace contextRef="#ctx0" brushRef="#br0">30259 10539 7296,'0'0'2720,"0"0"-1472,16-16-1536,-16 16 448,16 0-160,-16 0 0,0 0-288,0 0-64,0 0-1632,0 16-704,0 0 384,-16-16 224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01:20.395"/>
    </inkml:context>
    <inkml:brush xml:id="br0">
      <inkml:brushProperty name="width" value="0.025" units="cm"/>
      <inkml:brushProperty name="height" value="0.025" units="cm"/>
    </inkml:brush>
  </inkml:definitions>
  <inkml:trace contextRef="#ctx0" brushRef="#br0">33037 2756 5248,'-33'-33'2016,"33"33"-1088,0 33-1152,0-33 256,33 0-864,-33 0-320,0 0-800,0 0-320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20:59.157"/>
    </inkml:context>
    <inkml:brush xml:id="br0">
      <inkml:brushProperty name="width" value="0.025" units="cm"/>
      <inkml:brushProperty name="height" value="0.025" units="cm"/>
    </inkml:brush>
  </inkml:definitions>
  <inkml:trace contextRef="#ctx0" brushRef="#br0">12748 9514 4480,'-16'0'1760,"16"0"-960,-16 0-576,16 0 416,0 0-256,0-17 32,0 17-256,0 0-32,0 0-928,0 0-320,0 0-1152,16 0-416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17:03.538"/>
    </inkml:context>
    <inkml:brush xml:id="br0">
      <inkml:brushProperty name="width" value="0.025" units="cm"/>
      <inkml:brushProperty name="height" value="0.025" units="cm"/>
    </inkml:brush>
  </inkml:definitions>
  <inkml:trace contextRef="#ctx0" brushRef="#br0">30449 12353 6400,'-16'-16'2368,"16"0"-1280,0 1-640,0 15 640,0-16-128,0 16 256,16 0-448,-16 0-416,0 0 128,0 0 128,0 0-384,0 0-192,0 0-960,0-16-352,0 16-2112,0-16-1632,16 0 1856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17:05.261"/>
    </inkml:context>
    <inkml:brush xml:id="br0">
      <inkml:brushProperty name="width" value="0.025" units="cm"/>
      <inkml:brushProperty name="height" value="0.025" units="cm"/>
    </inkml:brush>
  </inkml:definitions>
  <inkml:trace contextRef="#ctx0" brushRef="#br0">19280 1720 1536,'0'0'608,"0"0"-320,0 0-64,0 0 224,0 0 32,0 0 128,0 0-64,0 0-32,0 0 0,0 0 0,0 0 0,0 0 0,0 0-192,0 0-64,0 0-128,0 0-32,0 0 96,0 0-32,0 0 64,0 0-192,0 0-32,0 0 64,0 0 32,0 0-32,0 0 32,0 0 0,0 0 96,0 0-96,0 0-64,0 0 0,0-32-32,0 32-160,0 0 32,0 0-576,0 0-192,0 0-1152,0 0-736,0 32 1184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17:06.506"/>
    </inkml:context>
    <inkml:brush xml:id="br0">
      <inkml:brushProperty name="width" value="0.025" units="cm"/>
      <inkml:brushProperty name="height" value="0.025" units="cm"/>
    </inkml:brush>
  </inkml:definitions>
  <inkml:trace contextRef="#ctx0" brushRef="#br0">19390 1562 7296,'0'0'2816,"-32"0"-1536,32 0-1280,0 0 576,0 0-320,0 0-64,0 0-96,0 0-96,0-31 32,32 31-480,-32 0-160,0 0-1600,0 0-832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17:32.293"/>
    </inkml:context>
    <inkml:brush xml:id="br0">
      <inkml:brushProperty name="width" value="0.025" units="cm"/>
      <inkml:brushProperty name="height" value="0.025" units="cm"/>
    </inkml:brush>
  </inkml:definitions>
  <inkml:trace contextRef="#ctx0" brushRef="#br0">30070 3045 4992,'0'-16'1824,"0"16"-960,-16 16-1920,16-16-160,0 16-64,0-48 32,-16 48 128,16-16 128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17:03.538"/>
    </inkml:context>
    <inkml:brush xml:id="br0">
      <inkml:brushProperty name="width" value="0.025" units="cm"/>
      <inkml:brushProperty name="height" value="0.025" units="cm"/>
    </inkml:brush>
  </inkml:definitions>
  <inkml:trace contextRef="#ctx0" brushRef="#br0">30449 12353 6400,'-16'-16'2368,"16"0"-1280,0 1-640,0 15 640,0-16-128,0 16 256,16 0-448,-16 0-416,0 0 128,0 0 128,0 0-384,0 0-192,0 0-960,0-16-352,0 16-2112,0-16-1632,16 0 1856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17:05.261"/>
    </inkml:context>
    <inkml:brush xml:id="br0">
      <inkml:brushProperty name="width" value="0.025" units="cm"/>
      <inkml:brushProperty name="height" value="0.025" units="cm"/>
    </inkml:brush>
  </inkml:definitions>
  <inkml:trace contextRef="#ctx0" brushRef="#br0">19280 1720 1536,'0'0'608,"0"0"-320,0 0-64,0 0 224,0 0 32,0 0 128,0 0-64,0 0-32,0 0 0,0 0 0,0 0 0,0 0 0,0 0-192,0 0-64,0 0-128,0 0-32,0 0 96,0 0-32,0 0 64,0 0-192,0 0-32,0 0 64,0 0 32,0 0-32,0 0 32,0 0 0,0 0 96,0 0-96,0 0-64,0 0 0,0-32-32,0 32-160,0 0 32,0 0-576,0 0-192,0 0-1152,0 0-736,0 32 1184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lIns="92176" tIns="46088" rIns="92176" bIns="46088"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008100" y="0"/>
            <a:ext cx="3067374" cy="468474"/>
          </a:xfrm>
          <a:prstGeom prst="rect">
            <a:avLst/>
          </a:prstGeom>
        </p:spPr>
        <p:txBody>
          <a:bodyPr vert="horz" lIns="92176" tIns="46088" rIns="92176" bIns="46088" rtlCol="0"/>
          <a:lstStyle>
            <a:lvl1pPr algn="r" eaLnBrk="1" hangingPunct="1">
              <a:defRPr sz="1200">
                <a:latin typeface="Calibri" panose="020F0502020204030204" pitchFamily="34" charset="0"/>
              </a:defRPr>
            </a:lvl1pPr>
          </a:lstStyle>
          <a:p>
            <a:pPr>
              <a:defRPr/>
            </a:pPr>
            <a:r>
              <a:rPr lang="en-US"/>
              <a:t>12/17/2017</a:t>
            </a:r>
            <a:endParaRPr lang="en-US" dirty="0"/>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176" tIns="46088" rIns="92176" bIns="46088" rtlCol="0" anchor="ctr"/>
          <a:lstStyle/>
          <a:p>
            <a:pPr lvl="0"/>
            <a:endParaRPr lang="en-US" noProof="0"/>
          </a:p>
        </p:txBody>
      </p:sp>
      <p:sp>
        <p:nvSpPr>
          <p:cNvPr id="5" name="Notes Placeholder 4"/>
          <p:cNvSpPr>
            <a:spLocks noGrp="1"/>
          </p:cNvSpPr>
          <p:nvPr>
            <p:ph type="body" sz="quarter" idx="3"/>
          </p:nvPr>
        </p:nvSpPr>
        <p:spPr>
          <a:xfrm>
            <a:off x="708349" y="4448101"/>
            <a:ext cx="5660378" cy="4213065"/>
          </a:xfrm>
          <a:prstGeom prst="rect">
            <a:avLst/>
          </a:prstGeom>
        </p:spPr>
        <p:txBody>
          <a:bodyPr vert="horz" lIns="92176" tIns="46088" rIns="92176" bIns="460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003"/>
            <a:ext cx="3067374" cy="468474"/>
          </a:xfrm>
          <a:prstGeom prst="rect">
            <a:avLst/>
          </a:prstGeom>
        </p:spPr>
        <p:txBody>
          <a:bodyPr vert="horz" lIns="92176" tIns="46088" rIns="92176" bIns="46088"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008100" y="8893003"/>
            <a:ext cx="3067374" cy="468474"/>
          </a:xfrm>
          <a:prstGeom prst="rect">
            <a:avLst/>
          </a:prstGeom>
        </p:spPr>
        <p:txBody>
          <a:bodyPr vert="horz" wrap="square" lIns="92176" tIns="46088" rIns="92176" bIns="46088"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21" eaLnBrk="0" hangingPunct="0">
              <a:defRPr sz="2500">
                <a:solidFill>
                  <a:schemeClr val="tx1"/>
                </a:solidFill>
                <a:latin typeface="Times New Roman" panose="02020603050405020304" pitchFamily="18" charset="0"/>
                <a:cs typeface="Arial" panose="020B0604020202020204" pitchFamily="34" charset="0"/>
              </a:defRPr>
            </a:lvl1pPr>
            <a:lvl2pPr marL="776865" indent="-298794" defTabSz="919621" eaLnBrk="0" hangingPunct="0">
              <a:defRPr sz="2500">
                <a:solidFill>
                  <a:schemeClr val="tx1"/>
                </a:solidFill>
                <a:latin typeface="Times New Roman" panose="02020603050405020304" pitchFamily="18" charset="0"/>
                <a:cs typeface="Arial" panose="020B0604020202020204" pitchFamily="34" charset="0"/>
              </a:defRPr>
            </a:lvl2pPr>
            <a:lvl3pPr marL="1195176" indent="-239036" defTabSz="919621" eaLnBrk="0" hangingPunct="0">
              <a:defRPr sz="2500">
                <a:solidFill>
                  <a:schemeClr val="tx1"/>
                </a:solidFill>
                <a:latin typeface="Times New Roman" panose="02020603050405020304" pitchFamily="18" charset="0"/>
                <a:cs typeface="Arial" panose="020B0604020202020204" pitchFamily="34" charset="0"/>
              </a:defRPr>
            </a:lvl3pPr>
            <a:lvl4pPr marL="1673246" indent="-239036" defTabSz="919621" eaLnBrk="0" hangingPunct="0">
              <a:defRPr sz="2500">
                <a:solidFill>
                  <a:schemeClr val="tx1"/>
                </a:solidFill>
                <a:latin typeface="Times New Roman" panose="02020603050405020304" pitchFamily="18" charset="0"/>
                <a:cs typeface="Arial" panose="020B0604020202020204" pitchFamily="34" charset="0"/>
              </a:defRPr>
            </a:lvl4pPr>
            <a:lvl5pPr marL="2151316" indent="-239036" defTabSz="919621" eaLnBrk="0" hangingPunct="0">
              <a:defRPr sz="2500">
                <a:solidFill>
                  <a:schemeClr val="tx1"/>
                </a:solidFill>
                <a:latin typeface="Times New Roman" panose="02020603050405020304" pitchFamily="18" charset="0"/>
                <a:cs typeface="Arial" panose="020B0604020202020204" pitchFamily="34" charset="0"/>
              </a:defRPr>
            </a:lvl5pPr>
            <a:lvl6pPr marL="2629388" indent="-239036" defTabSz="919621"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458" indent="-239036" defTabSz="919621"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528" indent="-239036" defTabSz="919621"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598" indent="-239036" defTabSz="919621"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
        <p:nvSpPr>
          <p:cNvPr id="3" name="Footer Placeholder 2">
            <a:extLst>
              <a:ext uri="{FF2B5EF4-FFF2-40B4-BE49-F238E27FC236}">
                <a16:creationId xmlns:a16="http://schemas.microsoft.com/office/drawing/2014/main" id="{F00826B3-0C0A-4C69-9E06-A25AB907E657}"/>
              </a:ext>
            </a:extLst>
          </p:cNvPr>
          <p:cNvSpPr>
            <a:spLocks noGrp="1"/>
          </p:cNvSpPr>
          <p:nvPr>
            <p:ph type="ftr" sz="quarter" idx="11"/>
          </p:nvPr>
        </p:nvSpPr>
        <p:spPr/>
        <p:txBody>
          <a:bodyPr/>
          <a:lstStyle/>
          <a:p>
            <a:pPr>
              <a:defRPr/>
            </a:pPr>
            <a:r>
              <a:rPr lang="en-US"/>
              <a:t>Sugar Land Bible Church</a:t>
            </a:r>
            <a:endParaRPr lang="en-US" dirty="0"/>
          </a:p>
        </p:txBody>
      </p:sp>
      <p:sp>
        <p:nvSpPr>
          <p:cNvPr id="4" name="Header Placeholder 3">
            <a:extLst>
              <a:ext uri="{FF2B5EF4-FFF2-40B4-BE49-F238E27FC236}">
                <a16:creationId xmlns:a16="http://schemas.microsoft.com/office/drawing/2014/main" id="{3A5B4D64-DB76-4A0A-A525-4DEDA57AA53D}"/>
              </a:ext>
            </a:extLst>
          </p:cNvPr>
          <p:cNvSpPr>
            <a:spLocks noGrp="1"/>
          </p:cNvSpPr>
          <p:nvPr>
            <p:ph type="hdr" sz="quarter" idx="12"/>
          </p:nvPr>
        </p:nvSpPr>
        <p:spPr/>
        <p:txBody>
          <a:bodyPr/>
          <a:lstStyle/>
          <a:p>
            <a:pPr>
              <a:defRPr/>
            </a:pPr>
            <a:r>
              <a:rPr lang="en-US"/>
              <a:t>Dr. Andy Woods - Ecclessiology</a:t>
            </a:r>
            <a:endParaRPr lang="en-US" dirty="0"/>
          </a:p>
        </p:txBody>
      </p:sp>
    </p:spTree>
    <p:extLst>
      <p:ext uri="{BB962C8B-B14F-4D97-AF65-F5344CB8AC3E}">
        <p14:creationId xmlns:p14="http://schemas.microsoft.com/office/powerpoint/2010/main" val="686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600">
                <a:solidFill>
                  <a:schemeClr val="tx1"/>
                </a:solidFill>
                <a:latin typeface="Lucida Blackletter" pitchFamily="2" charset="0"/>
              </a:defRPr>
            </a:lvl1pPr>
            <a:lvl2pPr marL="721999" indent="-277692">
              <a:defRPr sz="8600">
                <a:solidFill>
                  <a:schemeClr val="tx1"/>
                </a:solidFill>
                <a:latin typeface="Lucida Blackletter" pitchFamily="2" charset="0"/>
              </a:defRPr>
            </a:lvl2pPr>
            <a:lvl3pPr marL="1110767" indent="-222153">
              <a:defRPr sz="8600">
                <a:solidFill>
                  <a:schemeClr val="tx1"/>
                </a:solidFill>
                <a:latin typeface="Lucida Blackletter" pitchFamily="2" charset="0"/>
              </a:defRPr>
            </a:lvl3pPr>
            <a:lvl4pPr marL="1555074" indent="-222153">
              <a:defRPr sz="8600">
                <a:solidFill>
                  <a:schemeClr val="tx1"/>
                </a:solidFill>
                <a:latin typeface="Lucida Blackletter" pitchFamily="2" charset="0"/>
              </a:defRPr>
            </a:lvl4pPr>
            <a:lvl5pPr marL="1999381" indent="-222153">
              <a:defRPr sz="8600">
                <a:solidFill>
                  <a:schemeClr val="tx1"/>
                </a:solidFill>
                <a:latin typeface="Lucida Blackletter" pitchFamily="2" charset="0"/>
              </a:defRPr>
            </a:lvl5pPr>
            <a:lvl6pPr marL="2443688" indent="-222153" eaLnBrk="0" fontAlgn="base" hangingPunct="0">
              <a:spcBef>
                <a:spcPct val="0"/>
              </a:spcBef>
              <a:spcAft>
                <a:spcPct val="0"/>
              </a:spcAft>
              <a:defRPr sz="8600">
                <a:solidFill>
                  <a:schemeClr val="tx1"/>
                </a:solidFill>
                <a:latin typeface="Lucida Blackletter" pitchFamily="2" charset="0"/>
              </a:defRPr>
            </a:lvl6pPr>
            <a:lvl7pPr marL="2887995" indent="-222153" eaLnBrk="0" fontAlgn="base" hangingPunct="0">
              <a:spcBef>
                <a:spcPct val="0"/>
              </a:spcBef>
              <a:spcAft>
                <a:spcPct val="0"/>
              </a:spcAft>
              <a:defRPr sz="8600">
                <a:solidFill>
                  <a:schemeClr val="tx1"/>
                </a:solidFill>
                <a:latin typeface="Lucida Blackletter" pitchFamily="2" charset="0"/>
              </a:defRPr>
            </a:lvl7pPr>
            <a:lvl8pPr marL="3332302" indent="-222153" eaLnBrk="0" fontAlgn="base" hangingPunct="0">
              <a:spcBef>
                <a:spcPct val="0"/>
              </a:spcBef>
              <a:spcAft>
                <a:spcPct val="0"/>
              </a:spcAft>
              <a:defRPr sz="8600">
                <a:solidFill>
                  <a:schemeClr val="tx1"/>
                </a:solidFill>
                <a:latin typeface="Lucida Blackletter" pitchFamily="2" charset="0"/>
              </a:defRPr>
            </a:lvl8pPr>
            <a:lvl9pPr marL="3776609" indent="-222153" eaLnBrk="0" fontAlgn="base" hangingPunct="0">
              <a:spcBef>
                <a:spcPct val="0"/>
              </a:spcBef>
              <a:spcAft>
                <a:spcPct val="0"/>
              </a:spcAft>
              <a:defRPr sz="8600">
                <a:solidFill>
                  <a:schemeClr val="tx1"/>
                </a:solidFill>
                <a:latin typeface="Lucida Blackletter" pitchFamily="2" charset="0"/>
              </a:defRPr>
            </a:lvl9pPr>
          </a:lstStyle>
          <a:p>
            <a:fld id="{364AAA4A-AEF5-4BB6-9E35-1CAE43C8C629}" type="slidenum">
              <a:rPr lang="en-US" altLang="en-US" sz="1200"/>
              <a:pPr/>
              <a:t>63</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READ…</a:t>
            </a:r>
          </a:p>
          <a:p>
            <a:endParaRPr lang="en-US" altLang="en-US" dirty="0"/>
          </a:p>
          <a:p>
            <a:r>
              <a:rPr lang="en-US" altLang="en-US" dirty="0"/>
              <a:t>The New Jerusalem exists now - Galatians 4:26 - But the Jerusalem above is free; she is our mother.</a:t>
            </a:r>
          </a:p>
          <a:p>
            <a:endParaRPr lang="en-US" altLang="en-US" dirty="0"/>
          </a:p>
        </p:txBody>
      </p:sp>
    </p:spTree>
    <p:extLst>
      <p:ext uri="{BB962C8B-B14F-4D97-AF65-F5344CB8AC3E}">
        <p14:creationId xmlns:p14="http://schemas.microsoft.com/office/powerpoint/2010/main" val="90185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600">
                <a:solidFill>
                  <a:schemeClr val="tx1"/>
                </a:solidFill>
                <a:latin typeface="Lucida Blackletter" pitchFamily="2" charset="0"/>
              </a:defRPr>
            </a:lvl1pPr>
            <a:lvl2pPr marL="721999" indent="-277692">
              <a:defRPr sz="8600">
                <a:solidFill>
                  <a:schemeClr val="tx1"/>
                </a:solidFill>
                <a:latin typeface="Lucida Blackletter" pitchFamily="2" charset="0"/>
              </a:defRPr>
            </a:lvl2pPr>
            <a:lvl3pPr marL="1110767" indent="-222153">
              <a:defRPr sz="8600">
                <a:solidFill>
                  <a:schemeClr val="tx1"/>
                </a:solidFill>
                <a:latin typeface="Lucida Blackletter" pitchFamily="2" charset="0"/>
              </a:defRPr>
            </a:lvl3pPr>
            <a:lvl4pPr marL="1555074" indent="-222153">
              <a:defRPr sz="8600">
                <a:solidFill>
                  <a:schemeClr val="tx1"/>
                </a:solidFill>
                <a:latin typeface="Lucida Blackletter" pitchFamily="2" charset="0"/>
              </a:defRPr>
            </a:lvl4pPr>
            <a:lvl5pPr marL="1999381" indent="-222153">
              <a:defRPr sz="8600">
                <a:solidFill>
                  <a:schemeClr val="tx1"/>
                </a:solidFill>
                <a:latin typeface="Lucida Blackletter" pitchFamily="2" charset="0"/>
              </a:defRPr>
            </a:lvl5pPr>
            <a:lvl6pPr marL="2443688" indent="-222153" eaLnBrk="0" fontAlgn="base" hangingPunct="0">
              <a:spcBef>
                <a:spcPct val="0"/>
              </a:spcBef>
              <a:spcAft>
                <a:spcPct val="0"/>
              </a:spcAft>
              <a:defRPr sz="8600">
                <a:solidFill>
                  <a:schemeClr val="tx1"/>
                </a:solidFill>
                <a:latin typeface="Lucida Blackletter" pitchFamily="2" charset="0"/>
              </a:defRPr>
            </a:lvl6pPr>
            <a:lvl7pPr marL="2887995" indent="-222153" eaLnBrk="0" fontAlgn="base" hangingPunct="0">
              <a:spcBef>
                <a:spcPct val="0"/>
              </a:spcBef>
              <a:spcAft>
                <a:spcPct val="0"/>
              </a:spcAft>
              <a:defRPr sz="8600">
                <a:solidFill>
                  <a:schemeClr val="tx1"/>
                </a:solidFill>
                <a:latin typeface="Lucida Blackletter" pitchFamily="2" charset="0"/>
              </a:defRPr>
            </a:lvl7pPr>
            <a:lvl8pPr marL="3332302" indent="-222153" eaLnBrk="0" fontAlgn="base" hangingPunct="0">
              <a:spcBef>
                <a:spcPct val="0"/>
              </a:spcBef>
              <a:spcAft>
                <a:spcPct val="0"/>
              </a:spcAft>
              <a:defRPr sz="8600">
                <a:solidFill>
                  <a:schemeClr val="tx1"/>
                </a:solidFill>
                <a:latin typeface="Lucida Blackletter" pitchFamily="2" charset="0"/>
              </a:defRPr>
            </a:lvl8pPr>
            <a:lvl9pPr marL="3776609" indent="-222153" eaLnBrk="0" fontAlgn="base" hangingPunct="0">
              <a:spcBef>
                <a:spcPct val="0"/>
              </a:spcBef>
              <a:spcAft>
                <a:spcPct val="0"/>
              </a:spcAft>
              <a:defRPr sz="8600">
                <a:solidFill>
                  <a:schemeClr val="tx1"/>
                </a:solidFill>
                <a:latin typeface="Lucida Blackletter" pitchFamily="2" charset="0"/>
              </a:defRPr>
            </a:lvl9pPr>
          </a:lstStyle>
          <a:p>
            <a:fld id="{C9FE6A41-066B-40AF-8911-6FB6372D62AB}" type="slidenum">
              <a:rPr lang="en-US" altLang="en-US" sz="1200"/>
              <a:pPr/>
              <a:t>65</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371625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600">
                <a:solidFill>
                  <a:schemeClr val="tx1"/>
                </a:solidFill>
                <a:latin typeface="Lucida Blackletter" pitchFamily="2" charset="0"/>
              </a:defRPr>
            </a:lvl1pPr>
            <a:lvl2pPr marL="721999" indent="-277692">
              <a:defRPr sz="8600">
                <a:solidFill>
                  <a:schemeClr val="tx1"/>
                </a:solidFill>
                <a:latin typeface="Lucida Blackletter" pitchFamily="2" charset="0"/>
              </a:defRPr>
            </a:lvl2pPr>
            <a:lvl3pPr marL="1110767" indent="-222153">
              <a:defRPr sz="8600">
                <a:solidFill>
                  <a:schemeClr val="tx1"/>
                </a:solidFill>
                <a:latin typeface="Lucida Blackletter" pitchFamily="2" charset="0"/>
              </a:defRPr>
            </a:lvl3pPr>
            <a:lvl4pPr marL="1555074" indent="-222153">
              <a:defRPr sz="8600">
                <a:solidFill>
                  <a:schemeClr val="tx1"/>
                </a:solidFill>
                <a:latin typeface="Lucida Blackletter" pitchFamily="2" charset="0"/>
              </a:defRPr>
            </a:lvl4pPr>
            <a:lvl5pPr marL="1999381" indent="-222153">
              <a:defRPr sz="8600">
                <a:solidFill>
                  <a:schemeClr val="tx1"/>
                </a:solidFill>
                <a:latin typeface="Lucida Blackletter" pitchFamily="2" charset="0"/>
              </a:defRPr>
            </a:lvl5pPr>
            <a:lvl6pPr marL="2443688" indent="-222153" eaLnBrk="0" fontAlgn="base" hangingPunct="0">
              <a:spcBef>
                <a:spcPct val="0"/>
              </a:spcBef>
              <a:spcAft>
                <a:spcPct val="0"/>
              </a:spcAft>
              <a:defRPr sz="8600">
                <a:solidFill>
                  <a:schemeClr val="tx1"/>
                </a:solidFill>
                <a:latin typeface="Lucida Blackletter" pitchFamily="2" charset="0"/>
              </a:defRPr>
            </a:lvl6pPr>
            <a:lvl7pPr marL="2887995" indent="-222153" eaLnBrk="0" fontAlgn="base" hangingPunct="0">
              <a:spcBef>
                <a:spcPct val="0"/>
              </a:spcBef>
              <a:spcAft>
                <a:spcPct val="0"/>
              </a:spcAft>
              <a:defRPr sz="8600">
                <a:solidFill>
                  <a:schemeClr val="tx1"/>
                </a:solidFill>
                <a:latin typeface="Lucida Blackletter" pitchFamily="2" charset="0"/>
              </a:defRPr>
            </a:lvl7pPr>
            <a:lvl8pPr marL="3332302" indent="-222153" eaLnBrk="0" fontAlgn="base" hangingPunct="0">
              <a:spcBef>
                <a:spcPct val="0"/>
              </a:spcBef>
              <a:spcAft>
                <a:spcPct val="0"/>
              </a:spcAft>
              <a:defRPr sz="8600">
                <a:solidFill>
                  <a:schemeClr val="tx1"/>
                </a:solidFill>
                <a:latin typeface="Lucida Blackletter" pitchFamily="2" charset="0"/>
              </a:defRPr>
            </a:lvl8pPr>
            <a:lvl9pPr marL="3776609" indent="-222153" eaLnBrk="0" fontAlgn="base" hangingPunct="0">
              <a:spcBef>
                <a:spcPct val="0"/>
              </a:spcBef>
              <a:spcAft>
                <a:spcPct val="0"/>
              </a:spcAft>
              <a:defRPr sz="8600">
                <a:solidFill>
                  <a:schemeClr val="tx1"/>
                </a:solidFill>
                <a:latin typeface="Lucida Blackletter" pitchFamily="2" charset="0"/>
              </a:defRPr>
            </a:lvl9pPr>
          </a:lstStyle>
          <a:p>
            <a:fld id="{61738190-E019-4D07-9ABD-BEBD2BE122D6}" type="slidenum">
              <a:rPr lang="en-US" altLang="en-US" sz="1200"/>
              <a:pPr/>
              <a:t>66</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you see an artist’s ideas of…  12 Gates = 12 Tribes of Israel  12 Foundation Stones = 12 Apostles of the Church</a:t>
            </a:r>
          </a:p>
          <a:p>
            <a:endParaRPr lang="en-US" altLang="en-US" dirty="0"/>
          </a:p>
          <a:p>
            <a:r>
              <a:rPr lang="en-US" altLang="en-US" dirty="0"/>
              <a:t>Israel and the Church are kept separate for all eternity.</a:t>
            </a:r>
          </a:p>
          <a:p>
            <a:endParaRPr lang="en-US" altLang="en-US" dirty="0"/>
          </a:p>
        </p:txBody>
      </p:sp>
    </p:spTree>
    <p:extLst>
      <p:ext uri="{BB962C8B-B14F-4D97-AF65-F5344CB8AC3E}">
        <p14:creationId xmlns:p14="http://schemas.microsoft.com/office/powerpoint/2010/main" val="364137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Israel – descendant of Abraham, Isaac, and Jacob</a:t>
            </a:r>
          </a:p>
          <a:p>
            <a:endParaRPr lang="en-US" dirty="0"/>
          </a:p>
          <a:p>
            <a:pPr defTabSz="888614">
              <a:defRPr/>
            </a:pPr>
            <a:r>
              <a:rPr lang="en-US" dirty="0"/>
              <a:t>Romans 2:28–29 – </a:t>
            </a:r>
            <a:r>
              <a:rPr lang="en-US" baseline="30000" dirty="0"/>
              <a:t>28 </a:t>
            </a:r>
            <a:r>
              <a:rPr lang="en-US" b="1" dirty="0"/>
              <a:t>For he is not a Jew who is one outwardly</a:t>
            </a:r>
            <a:r>
              <a:rPr lang="en-US" dirty="0"/>
              <a:t>, nor is circumcision that which is outward in the flesh.  </a:t>
            </a:r>
            <a:r>
              <a:rPr lang="en-US" baseline="30000" dirty="0"/>
              <a:t>29</a:t>
            </a:r>
            <a:r>
              <a:rPr lang="en-US" dirty="0"/>
              <a:t>But </a:t>
            </a:r>
            <a:r>
              <a:rPr lang="en-US" b="1" dirty="0"/>
              <a:t>he is a Jew who is one inwardly</a:t>
            </a:r>
            <a:r>
              <a:rPr lang="en-US" dirty="0"/>
              <a:t>; and circumcision is that which is of the heart, by the Spirit, not by the letter; and his praise is not from men, but from God. </a:t>
            </a:r>
          </a:p>
          <a:p>
            <a:pPr defTabSz="888614">
              <a:defRPr/>
            </a:pPr>
            <a:endParaRPr lang="en-US" dirty="0"/>
          </a:p>
          <a:p>
            <a:r>
              <a:rPr lang="en-US" dirty="0"/>
              <a:t>Romans 9:6 – But it is not as though the word of God has failed. </a:t>
            </a:r>
            <a:r>
              <a:rPr lang="en-US" b="1" dirty="0"/>
              <a:t>For they are not all Israel who are descended from Israel;</a:t>
            </a:r>
          </a:p>
          <a:p>
            <a:endParaRPr lang="en-US" dirty="0"/>
          </a:p>
          <a:p>
            <a:r>
              <a:rPr lang="en-US" dirty="0"/>
              <a:t>Revelation 2:9 - ‘I know your tribulation and your poverty (but you are rich), and the blasphemy by those who say they are Jews and are not, but are </a:t>
            </a:r>
            <a:r>
              <a:rPr lang="en-US" b="1" dirty="0"/>
              <a:t>a synagogue of Satan</a:t>
            </a:r>
            <a:r>
              <a:rPr lang="en-US" dirty="0"/>
              <a:t>.</a:t>
            </a:r>
          </a:p>
          <a:p>
            <a:endParaRPr lang="en-US" dirty="0"/>
          </a:p>
          <a:p>
            <a:r>
              <a:rPr lang="en-US" dirty="0"/>
              <a:t>Revelation 3:9 - ‘Behold, I will cause those of </a:t>
            </a:r>
            <a:r>
              <a:rPr lang="en-US" b="1" dirty="0"/>
              <a:t>the synagogue of Satan</a:t>
            </a:r>
            <a:r>
              <a:rPr lang="en-US" dirty="0"/>
              <a:t>, who say that they are Jews and are not, but lie—I will make them come and bow down at your feet, and make them know that I have loved you.</a:t>
            </a:r>
          </a:p>
          <a:p>
            <a:endParaRPr lang="en-US" dirty="0"/>
          </a:p>
          <a:p>
            <a:r>
              <a:rPr lang="en-US" b="1" dirty="0"/>
              <a:t>The purpose of the Tribulation is to purge off the unbelievers within Israel. </a:t>
            </a:r>
            <a:r>
              <a:rPr lang="en-US" dirty="0"/>
              <a:t>(</a:t>
            </a:r>
            <a:r>
              <a:rPr lang="en-US" dirty="0" err="1"/>
              <a:t>Eze</a:t>
            </a:r>
            <a:r>
              <a:rPr lang="en-US" dirty="0"/>
              <a:t>. 20:33-34; Zech. 13:8–9)</a:t>
            </a:r>
          </a:p>
          <a:p>
            <a:endParaRPr lang="en-US" dirty="0"/>
          </a:p>
          <a:p>
            <a:r>
              <a:rPr lang="en-US" dirty="0"/>
              <a:t>Zechariah 13:8–9 – </a:t>
            </a:r>
            <a:r>
              <a:rPr lang="en-US" baseline="30000" dirty="0"/>
              <a:t>8 </a:t>
            </a:r>
            <a:r>
              <a:rPr lang="en-US" dirty="0"/>
              <a:t>“It will come about in all the land,” Declares the </a:t>
            </a:r>
            <a:r>
              <a:rPr lang="en-US" cap="small" dirty="0"/>
              <a:t>Lord</a:t>
            </a:r>
            <a:r>
              <a:rPr lang="en-US" dirty="0"/>
              <a:t>, “That two parts in it will be cut off and perish; But the third will be left in it.  </a:t>
            </a:r>
            <a:r>
              <a:rPr lang="en-US" baseline="30000" dirty="0"/>
              <a:t>9 </a:t>
            </a:r>
            <a:r>
              <a:rPr lang="en-US" dirty="0"/>
              <a:t>“And I will bring the third part through the fire, Refine them as silver is refined, And test them as gold is tested. They will call on My name, And I will answer them; I will say, ‘They are My people,’ And they will say, ‘The </a:t>
            </a:r>
            <a:r>
              <a:rPr lang="en-US" cap="small" dirty="0"/>
              <a:t>Lord</a:t>
            </a:r>
            <a:r>
              <a:rPr lang="en-US" dirty="0"/>
              <a:t> is my God.’ ” </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68</a:t>
            </a:fld>
            <a:endParaRPr lang="en-US" dirty="0"/>
          </a:p>
        </p:txBody>
      </p:sp>
    </p:spTree>
    <p:extLst>
      <p:ext uri="{BB962C8B-B14F-4D97-AF65-F5344CB8AC3E}">
        <p14:creationId xmlns:p14="http://schemas.microsoft.com/office/powerpoint/2010/main" val="61341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553" eaLnBrk="0" hangingPunct="0">
              <a:defRPr sz="2400">
                <a:solidFill>
                  <a:schemeClr val="tx1"/>
                </a:solidFill>
                <a:latin typeface="Times New Roman" panose="02020603050405020304" pitchFamily="18" charset="0"/>
                <a:cs typeface="Arial" panose="020B0604020202020204" pitchFamily="34" charset="0"/>
              </a:defRPr>
            </a:lvl1pPr>
            <a:lvl2pPr marL="748929" indent="-288049" defTabSz="886553" eaLnBrk="0" hangingPunct="0">
              <a:defRPr sz="2400">
                <a:solidFill>
                  <a:schemeClr val="tx1"/>
                </a:solidFill>
                <a:latin typeface="Times New Roman" panose="02020603050405020304" pitchFamily="18" charset="0"/>
                <a:cs typeface="Arial" panose="020B0604020202020204" pitchFamily="34" charset="0"/>
              </a:defRPr>
            </a:lvl2pPr>
            <a:lvl3pPr marL="1152199" indent="-230440" defTabSz="886553" eaLnBrk="0" hangingPunct="0">
              <a:defRPr sz="2400">
                <a:solidFill>
                  <a:schemeClr val="tx1"/>
                </a:solidFill>
                <a:latin typeface="Times New Roman" panose="02020603050405020304" pitchFamily="18" charset="0"/>
                <a:cs typeface="Arial" panose="020B0604020202020204" pitchFamily="34" charset="0"/>
              </a:defRPr>
            </a:lvl3pPr>
            <a:lvl4pPr marL="1613078" indent="-230440" defTabSz="886553" eaLnBrk="0" hangingPunct="0">
              <a:defRPr sz="2400">
                <a:solidFill>
                  <a:schemeClr val="tx1"/>
                </a:solidFill>
                <a:latin typeface="Times New Roman" panose="02020603050405020304" pitchFamily="18" charset="0"/>
                <a:cs typeface="Arial" panose="020B0604020202020204" pitchFamily="34" charset="0"/>
              </a:defRPr>
            </a:lvl4pPr>
            <a:lvl5pPr marL="2073958" indent="-230440" defTabSz="886553" eaLnBrk="0" hangingPunct="0">
              <a:defRPr sz="2400">
                <a:solidFill>
                  <a:schemeClr val="tx1"/>
                </a:solidFill>
                <a:latin typeface="Times New Roman" panose="02020603050405020304" pitchFamily="18" charset="0"/>
                <a:cs typeface="Arial" panose="020B0604020202020204" pitchFamily="34" charset="0"/>
              </a:defRPr>
            </a:lvl5pPr>
            <a:lvl6pPr marL="2534838" indent="-230440" defTabSz="88655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95717" indent="-230440" defTabSz="88655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56597" indent="-230440" defTabSz="88655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917476" indent="-230440" defTabSz="88655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277013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553" eaLnBrk="0" hangingPunct="0">
              <a:defRPr sz="2400">
                <a:solidFill>
                  <a:schemeClr val="tx1"/>
                </a:solidFill>
                <a:latin typeface="Times New Roman" panose="02020603050405020304" pitchFamily="18" charset="0"/>
                <a:cs typeface="Arial" panose="020B0604020202020204" pitchFamily="34" charset="0"/>
              </a:defRPr>
            </a:lvl1pPr>
            <a:lvl2pPr marL="748929" indent="-288049" defTabSz="886553" eaLnBrk="0" hangingPunct="0">
              <a:defRPr sz="2400">
                <a:solidFill>
                  <a:schemeClr val="tx1"/>
                </a:solidFill>
                <a:latin typeface="Times New Roman" panose="02020603050405020304" pitchFamily="18" charset="0"/>
                <a:cs typeface="Arial" panose="020B0604020202020204" pitchFamily="34" charset="0"/>
              </a:defRPr>
            </a:lvl2pPr>
            <a:lvl3pPr marL="1152199" indent="-230440" defTabSz="886553" eaLnBrk="0" hangingPunct="0">
              <a:defRPr sz="2400">
                <a:solidFill>
                  <a:schemeClr val="tx1"/>
                </a:solidFill>
                <a:latin typeface="Times New Roman" panose="02020603050405020304" pitchFamily="18" charset="0"/>
                <a:cs typeface="Arial" panose="020B0604020202020204" pitchFamily="34" charset="0"/>
              </a:defRPr>
            </a:lvl3pPr>
            <a:lvl4pPr marL="1613078" indent="-230440" defTabSz="886553" eaLnBrk="0" hangingPunct="0">
              <a:defRPr sz="2400">
                <a:solidFill>
                  <a:schemeClr val="tx1"/>
                </a:solidFill>
                <a:latin typeface="Times New Roman" panose="02020603050405020304" pitchFamily="18" charset="0"/>
                <a:cs typeface="Arial" panose="020B0604020202020204" pitchFamily="34" charset="0"/>
              </a:defRPr>
            </a:lvl4pPr>
            <a:lvl5pPr marL="2073958" indent="-230440" defTabSz="886553" eaLnBrk="0" hangingPunct="0">
              <a:defRPr sz="2400">
                <a:solidFill>
                  <a:schemeClr val="tx1"/>
                </a:solidFill>
                <a:latin typeface="Times New Roman" panose="02020603050405020304" pitchFamily="18" charset="0"/>
                <a:cs typeface="Arial" panose="020B0604020202020204" pitchFamily="34" charset="0"/>
              </a:defRPr>
            </a:lvl5pPr>
            <a:lvl6pPr marL="2534838" indent="-230440" defTabSz="88655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95717" indent="-230440" defTabSz="88655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56597" indent="-230440" defTabSz="88655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917476" indent="-230440" defTabSz="88655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402181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Herod proposed to renovate </a:t>
            </a:r>
            <a:r>
              <a:rPr lang="en-US" altLang="en-US" dirty="0">
                <a:solidFill>
                  <a:srgbClr val="FFFFFF"/>
                </a:solidFill>
                <a:effectLst>
                  <a:outerShdw blurRad="38100" dist="38100" dir="2700000" algn="tl">
                    <a:srgbClr val="000000">
                      <a:alpha val="43137"/>
                    </a:srgbClr>
                  </a:outerShdw>
                </a:effectLst>
              </a:rPr>
              <a:t>Zerubbabel’s Temple </a:t>
            </a:r>
            <a:r>
              <a:rPr lang="en-US" dirty="0"/>
              <a:t>in 20-19 BC</a:t>
            </a:r>
            <a:r>
              <a:rPr lang="en-US" dirty="0">
                <a:solidFill>
                  <a:srgbClr val="FFFFFF"/>
                </a:solidFill>
                <a:effectLst>
                  <a:outerShdw blurRad="38100" dist="38100" dir="2700000" algn="tl">
                    <a:srgbClr val="000000">
                      <a:alpha val="43137"/>
                    </a:srgbClr>
                  </a:outerShdw>
                </a:effectLst>
              </a:rPr>
              <a:t>.  Finishing touches continued until AD 63.</a:t>
            </a:r>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50</a:t>
            </a:fld>
            <a:endParaRPr lang="en-US" dirty="0"/>
          </a:p>
        </p:txBody>
      </p:sp>
    </p:spTree>
    <p:extLst>
      <p:ext uri="{BB962C8B-B14F-4D97-AF65-F5344CB8AC3E}">
        <p14:creationId xmlns:p14="http://schemas.microsoft.com/office/powerpoint/2010/main" val="372776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Gleanings</a:t>
            </a:r>
            <a:r>
              <a:rPr lang="en-US" dirty="0"/>
              <a:t> – Believers </a:t>
            </a:r>
            <a:r>
              <a:rPr lang="en-US" b="1" u="sng" dirty="0"/>
              <a:t>before</a:t>
            </a:r>
            <a:r>
              <a:rPr lang="en-US" dirty="0"/>
              <a:t> the Church started or </a:t>
            </a:r>
            <a:r>
              <a:rPr lang="en-US" b="1" u="sng" dirty="0"/>
              <a:t>after</a:t>
            </a:r>
            <a:r>
              <a:rPr lang="en-US" dirty="0"/>
              <a:t> the Church Age is over during the Tribulation Period?  </a:t>
            </a:r>
            <a:r>
              <a:rPr lang="en-US" b="1" dirty="0"/>
              <a:t>They will be resurrected at the beginning of the Millennial Kingdom.  </a:t>
            </a:r>
            <a:r>
              <a:rPr lang="en-US" b="0" dirty="0"/>
              <a:t>Israel is resurrected at the end of the Tribulation, </a:t>
            </a:r>
            <a:r>
              <a:rPr lang="en-US" b="1" dirty="0"/>
              <a:t>at the beginning of the Millennial Kingdom.  This is the FIRST Resurrection. </a:t>
            </a:r>
            <a:endParaRPr lang="en-US" b="0" dirty="0"/>
          </a:p>
          <a:p>
            <a:endParaRPr lang="en-US" b="0"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54</a:t>
            </a:fld>
            <a:endParaRPr lang="en-US" dirty="0"/>
          </a:p>
        </p:txBody>
      </p:sp>
    </p:spTree>
    <p:extLst>
      <p:ext uri="{BB962C8B-B14F-4D97-AF65-F5344CB8AC3E}">
        <p14:creationId xmlns:p14="http://schemas.microsoft.com/office/powerpoint/2010/main" val="151388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Parallel judgments AFTER the Tribulation </a:t>
            </a:r>
            <a:r>
              <a:rPr lang="en-US" dirty="0"/>
              <a:t>– Israel – surviving Jews (</a:t>
            </a:r>
            <a:r>
              <a:rPr lang="en-US" dirty="0" err="1"/>
              <a:t>Eze</a:t>
            </a:r>
            <a:r>
              <a:rPr lang="en-US" dirty="0"/>
              <a:t>. 20:33-44) and the judgment of the nations (Sheep &amp; Goats Matthew 25:31-36). </a:t>
            </a:r>
          </a:p>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55</a:t>
            </a:fld>
            <a:endParaRPr lang="en-US" dirty="0"/>
          </a:p>
        </p:txBody>
      </p:sp>
    </p:spTree>
    <p:extLst>
      <p:ext uri="{BB962C8B-B14F-4D97-AF65-F5344CB8AC3E}">
        <p14:creationId xmlns:p14="http://schemas.microsoft.com/office/powerpoint/2010/main" val="84672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58</a:t>
            </a:fld>
            <a:endParaRPr lang="en-US" dirty="0"/>
          </a:p>
        </p:txBody>
      </p:sp>
    </p:spTree>
    <p:extLst>
      <p:ext uri="{BB962C8B-B14F-4D97-AF65-F5344CB8AC3E}">
        <p14:creationId xmlns:p14="http://schemas.microsoft.com/office/powerpoint/2010/main" val="60752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 1-2 and Rev. 21-22 reveal what is </a:t>
            </a:r>
            <a:r>
              <a:rPr lang="en-US" b="1" u="sng" dirty="0"/>
              <a:t>NORMAL</a:t>
            </a:r>
            <a:r>
              <a:rPr lang="en-US" dirty="0"/>
              <a:t>.  Everything in between reveals what is </a:t>
            </a:r>
            <a:r>
              <a:rPr lang="en-US" b="1" u="sng" dirty="0"/>
              <a:t>ABNORMAL</a:t>
            </a:r>
            <a:r>
              <a:rPr lang="en-US" dirty="0"/>
              <a:t>.</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61</a:t>
            </a:fld>
            <a:endParaRPr lang="en-US" dirty="0"/>
          </a:p>
        </p:txBody>
      </p:sp>
    </p:spTree>
    <p:extLst>
      <p:ext uri="{BB962C8B-B14F-4D97-AF65-F5344CB8AC3E}">
        <p14:creationId xmlns:p14="http://schemas.microsoft.com/office/powerpoint/2010/main" val="247556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600">
                <a:solidFill>
                  <a:schemeClr val="tx1"/>
                </a:solidFill>
                <a:latin typeface="Lucida Blackletter" pitchFamily="2" charset="0"/>
              </a:defRPr>
            </a:lvl1pPr>
            <a:lvl2pPr marL="721999" indent="-277692">
              <a:defRPr sz="8600">
                <a:solidFill>
                  <a:schemeClr val="tx1"/>
                </a:solidFill>
                <a:latin typeface="Lucida Blackletter" pitchFamily="2" charset="0"/>
              </a:defRPr>
            </a:lvl2pPr>
            <a:lvl3pPr marL="1110767" indent="-222153">
              <a:defRPr sz="8600">
                <a:solidFill>
                  <a:schemeClr val="tx1"/>
                </a:solidFill>
                <a:latin typeface="Lucida Blackletter" pitchFamily="2" charset="0"/>
              </a:defRPr>
            </a:lvl3pPr>
            <a:lvl4pPr marL="1555074" indent="-222153">
              <a:defRPr sz="8600">
                <a:solidFill>
                  <a:schemeClr val="tx1"/>
                </a:solidFill>
                <a:latin typeface="Lucida Blackletter" pitchFamily="2" charset="0"/>
              </a:defRPr>
            </a:lvl4pPr>
            <a:lvl5pPr marL="1999381" indent="-222153">
              <a:defRPr sz="8600">
                <a:solidFill>
                  <a:schemeClr val="tx1"/>
                </a:solidFill>
                <a:latin typeface="Lucida Blackletter" pitchFamily="2" charset="0"/>
              </a:defRPr>
            </a:lvl5pPr>
            <a:lvl6pPr marL="2443688" indent="-222153" eaLnBrk="0" fontAlgn="base" hangingPunct="0">
              <a:spcBef>
                <a:spcPct val="0"/>
              </a:spcBef>
              <a:spcAft>
                <a:spcPct val="0"/>
              </a:spcAft>
              <a:defRPr sz="8600">
                <a:solidFill>
                  <a:schemeClr val="tx1"/>
                </a:solidFill>
                <a:latin typeface="Lucida Blackletter" pitchFamily="2" charset="0"/>
              </a:defRPr>
            </a:lvl6pPr>
            <a:lvl7pPr marL="2887995" indent="-222153" eaLnBrk="0" fontAlgn="base" hangingPunct="0">
              <a:spcBef>
                <a:spcPct val="0"/>
              </a:spcBef>
              <a:spcAft>
                <a:spcPct val="0"/>
              </a:spcAft>
              <a:defRPr sz="8600">
                <a:solidFill>
                  <a:schemeClr val="tx1"/>
                </a:solidFill>
                <a:latin typeface="Lucida Blackletter" pitchFamily="2" charset="0"/>
              </a:defRPr>
            </a:lvl7pPr>
            <a:lvl8pPr marL="3332302" indent="-222153" eaLnBrk="0" fontAlgn="base" hangingPunct="0">
              <a:spcBef>
                <a:spcPct val="0"/>
              </a:spcBef>
              <a:spcAft>
                <a:spcPct val="0"/>
              </a:spcAft>
              <a:defRPr sz="8600">
                <a:solidFill>
                  <a:schemeClr val="tx1"/>
                </a:solidFill>
                <a:latin typeface="Lucida Blackletter" pitchFamily="2" charset="0"/>
              </a:defRPr>
            </a:lvl8pPr>
            <a:lvl9pPr marL="3776609" indent="-222153" eaLnBrk="0" fontAlgn="base" hangingPunct="0">
              <a:spcBef>
                <a:spcPct val="0"/>
              </a:spcBef>
              <a:spcAft>
                <a:spcPct val="0"/>
              </a:spcAft>
              <a:defRPr sz="8600">
                <a:solidFill>
                  <a:schemeClr val="tx1"/>
                </a:solidFill>
                <a:latin typeface="Lucida Blackletter" pitchFamily="2" charset="0"/>
              </a:defRPr>
            </a:lvl9pPr>
          </a:lstStyle>
          <a:p>
            <a:fld id="{769E8360-0A40-4257-9985-66F802E1C7AE}" type="slidenum">
              <a:rPr lang="en-US" altLang="en-US" sz="1200"/>
              <a:pPr/>
              <a:t>62</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descending city is described as being like a stone called Jasper, only unlike the earthly stone, this one is clear as crystal. The ultimate state of heaven sounds more like a diamond, doesn’t it? </a:t>
            </a:r>
          </a:p>
          <a:p>
            <a:endParaRPr lang="en-US" altLang="en-US" dirty="0"/>
          </a:p>
          <a:p>
            <a:endParaRPr lang="en-US" altLang="en-US" dirty="0"/>
          </a:p>
        </p:txBody>
      </p:sp>
    </p:spTree>
    <p:extLst>
      <p:ext uri="{BB962C8B-B14F-4D97-AF65-F5344CB8AC3E}">
        <p14:creationId xmlns:p14="http://schemas.microsoft.com/office/powerpoint/2010/main" val="152903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1864251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965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4058191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95BA146F-271B-4127-8959-1BDA1BD6089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1B6D0BA-9746-4090-9CC8-33A62C61B32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111BC6EF-5BFB-4EF3-83F0-08DA52F65D51}"/>
              </a:ext>
            </a:extLst>
          </p:cNvPr>
          <p:cNvSpPr>
            <a:spLocks noGrp="1" noChangeArrowheads="1"/>
          </p:cNvSpPr>
          <p:nvPr>
            <p:ph type="sldNum" sz="quarter" idx="12"/>
          </p:nvPr>
        </p:nvSpPr>
        <p:spPr/>
        <p:txBody>
          <a:bodyPr/>
          <a:lstStyle>
            <a:lvl1pPr>
              <a:defRPr smtClean="0"/>
            </a:lvl1pPr>
          </a:lstStyle>
          <a:p>
            <a:pPr>
              <a:defRPr/>
            </a:pPr>
            <a:fld id="{F0FF62E6-E2DE-421A-A2B9-AEB9150197AA}" type="slidenum">
              <a:rPr lang="en-US" altLang="en-US"/>
              <a:pPr>
                <a:defRPr/>
              </a:pPr>
              <a:t>‹#›</a:t>
            </a:fld>
            <a:endParaRPr lang="en-US" altLang="en-US"/>
          </a:p>
        </p:txBody>
      </p:sp>
    </p:spTree>
    <p:extLst>
      <p:ext uri="{BB962C8B-B14F-4D97-AF65-F5344CB8AC3E}">
        <p14:creationId xmlns:p14="http://schemas.microsoft.com/office/powerpoint/2010/main" val="327186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6" r:id="rId13"/>
    <p:sldLayoutId id="2147483927" r:id="rId14"/>
    <p:sldLayoutId id="2147483928" r:id="rId15"/>
    <p:sldLayoutId id="2147483929" r:id="rId16"/>
    <p:sldLayoutId id="2147483930" r:id="rId17"/>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9.xml"/><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customXml" Target="../ink/ink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180.png"/><Relationship Id="rId7" Type="http://schemas.openxmlformats.org/officeDocument/2006/relationships/image" Target="../media/image20.png"/><Relationship Id="rId2" Type="http://schemas.openxmlformats.org/officeDocument/2006/relationships/customXml" Target="../ink/ink12.xml"/><Relationship Id="rId1" Type="http://schemas.openxmlformats.org/officeDocument/2006/relationships/slideLayout" Target="../slideLayouts/slideLayout12.xml"/><Relationship Id="rId6" Type="http://schemas.openxmlformats.org/officeDocument/2006/relationships/customXml" Target="../ink/ink14.xml"/><Relationship Id="rId5" Type="http://schemas.openxmlformats.org/officeDocument/2006/relationships/image" Target="../media/image190.png"/><Relationship Id="rId4" Type="http://schemas.openxmlformats.org/officeDocument/2006/relationships/customXml" Target="../ink/ink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9</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Shepherd/sheep – John 10:16; Acts 20:28; </a:t>
            </a:r>
            <a:r>
              <a:rPr lang="en-US" dirty="0" err="1">
                <a:effectLst>
                  <a:outerShdw blurRad="38100" dist="38100" dir="2700000" algn="tl">
                    <a:srgbClr val="000000">
                      <a:alpha val="43137"/>
                    </a:srgbClr>
                  </a:outerShdw>
                </a:effectLst>
                <a:cs typeface="Calibri" panose="020F0502020204030204" pitchFamily="34" charset="0"/>
              </a:rPr>
              <a:t>Heb</a:t>
            </a:r>
            <a:r>
              <a:rPr lang="en-US" dirty="0">
                <a:effectLst>
                  <a:outerShdw blurRad="38100" dist="38100" dir="2700000" algn="tl">
                    <a:srgbClr val="000000">
                      <a:alpha val="43137"/>
                    </a:srgbClr>
                  </a:outerShdw>
                </a:effectLst>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Head/body – Rom 12:5; 1 Cor 12:12-13; </a:t>
            </a:r>
            <a:r>
              <a:rPr lang="en-US" dirty="0" err="1">
                <a:effectLst>
                  <a:outerShdw blurRad="38100" dist="38100" dir="2700000" algn="tl">
                    <a:srgbClr val="000000">
                      <a:alpha val="43137"/>
                    </a:srgbClr>
                  </a:outerShdw>
                </a:effectLst>
                <a:cs typeface="Calibri" panose="020F0502020204030204" pitchFamily="34" charset="0"/>
              </a:rPr>
              <a:t>Eph</a:t>
            </a:r>
            <a:r>
              <a:rPr lang="en-US" dirty="0">
                <a:effectLst>
                  <a:outerShdw blurRad="38100" dist="38100" dir="2700000" algn="tl">
                    <a:srgbClr val="000000">
                      <a:alpha val="43137"/>
                    </a:srgbClr>
                  </a:outerShdw>
                </a:effectLst>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Bride/groom – </a:t>
            </a:r>
            <a:r>
              <a:rPr lang="en-US" dirty="0" err="1">
                <a:effectLst>
                  <a:outerShdw blurRad="38100" dist="38100" dir="2700000" algn="tl">
                    <a:srgbClr val="000000">
                      <a:alpha val="43137"/>
                    </a:srgbClr>
                  </a:outerShdw>
                </a:effectLst>
                <a:cs typeface="Calibri" panose="020F0502020204030204" pitchFamily="34" charset="0"/>
              </a:rPr>
              <a:t>Eph</a:t>
            </a:r>
            <a:r>
              <a:rPr lang="en-US" dirty="0">
                <a:effectLst>
                  <a:outerShdw blurRad="38100" dist="38100" dir="2700000" algn="tl">
                    <a:srgbClr val="000000">
                      <a:alpha val="43137"/>
                    </a:srgbClr>
                  </a:outerShdw>
                </a:effectLst>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Temple – 1 Cor 3:16-17; </a:t>
            </a:r>
            <a:r>
              <a:rPr lang="en-US" dirty="0" err="1">
                <a:effectLst>
                  <a:outerShdw blurRad="38100" dist="38100" dir="2700000" algn="tl">
                    <a:srgbClr val="000000">
                      <a:alpha val="43137"/>
                    </a:srgbClr>
                  </a:outerShdw>
                </a:effectLst>
                <a:cs typeface="Calibri" panose="020F0502020204030204" pitchFamily="34" charset="0"/>
              </a:rPr>
              <a:t>Eph</a:t>
            </a:r>
            <a:r>
              <a:rPr lang="en-US" dirty="0">
                <a:effectLst>
                  <a:outerShdw blurRad="38100" dist="38100" dir="2700000" algn="tl">
                    <a:srgbClr val="000000">
                      <a:alpha val="43137"/>
                    </a:srgbClr>
                  </a:outerShdw>
                </a:effectLst>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High priest/priesthood – </a:t>
            </a:r>
            <a:r>
              <a:rPr lang="en-US" dirty="0" err="1">
                <a:effectLst>
                  <a:outerShdw blurRad="38100" dist="38100" dir="2700000" algn="tl">
                    <a:srgbClr val="000000">
                      <a:alpha val="43137"/>
                    </a:srgbClr>
                  </a:outerShdw>
                </a:effectLst>
                <a:cs typeface="Calibri" panose="020F0502020204030204" pitchFamily="34" charset="0"/>
              </a:rPr>
              <a:t>Heb</a:t>
            </a:r>
            <a:r>
              <a:rPr lang="en-US" dirty="0">
                <a:effectLst>
                  <a:outerShdw blurRad="38100" dist="38100" dir="2700000" algn="tl">
                    <a:srgbClr val="000000">
                      <a:alpha val="43137"/>
                    </a:srgbClr>
                  </a:outerShdw>
                </a:effectLst>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Vine and branches – John 15:1-8</a:t>
            </a:r>
          </a:p>
        </p:txBody>
      </p:sp>
    </p:spTree>
    <p:extLst>
      <p:ext uri="{BB962C8B-B14F-4D97-AF65-F5344CB8AC3E}">
        <p14:creationId xmlns:p14="http://schemas.microsoft.com/office/powerpoint/2010/main" val="17307588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081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Christ referred to the Church in the future tense (Matt. 16:18)</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Paul referred to the Church as a “mystery” (Eph. 3:4-5, 9) </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229600" y="76200"/>
            <a:ext cx="810313" cy="1097280"/>
          </a:xfr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BE4C2C4-EBC7-4403-97D9-77B9AA9A4BC1}"/>
                  </a:ext>
                </a:extLst>
              </p14:cNvPr>
              <p14:cNvContentPartPr/>
              <p14:nvPr/>
            </p14:nvContentPartPr>
            <p14:xfrm>
              <a:off x="9968609" y="920335"/>
              <a:ext cx="6120" cy="6120"/>
            </p14:xfrm>
          </p:contentPart>
        </mc:Choice>
        <mc:Fallback xmlns="">
          <p:pic>
            <p:nvPicPr>
              <p:cNvPr id="2" name="Ink 1">
                <a:extLst>
                  <a:ext uri="{FF2B5EF4-FFF2-40B4-BE49-F238E27FC236}">
                    <a16:creationId xmlns:a16="http://schemas.microsoft.com/office/drawing/2014/main" id="{2BE4C2C4-EBC7-4403-97D9-77B9AA9A4BC1}"/>
                  </a:ext>
                </a:extLst>
              </p:cNvPr>
              <p:cNvPicPr/>
              <p:nvPr/>
            </p:nvPicPr>
            <p:blipFill>
              <a:blip r:embed="rId5"/>
              <a:stretch>
                <a:fillRect/>
              </a:stretch>
            </p:blipFill>
            <p:spPr>
              <a:xfrm>
                <a:off x="9966449" y="918175"/>
                <a:ext cx="10440" cy="10440"/>
              </a:xfrm>
              <a:prstGeom prst="rect">
                <a:avLst/>
              </a:prstGeom>
            </p:spPr>
          </p:pic>
        </mc:Fallback>
      </mc:AlternateContent>
    </p:spTree>
    <p:extLst>
      <p:ext uri="{BB962C8B-B14F-4D97-AF65-F5344CB8AC3E}">
        <p14:creationId xmlns:p14="http://schemas.microsoft.com/office/powerpoint/2010/main" val="190842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When Did the Church Begin?</a:t>
            </a:r>
          </a:p>
        </p:txBody>
      </p:sp>
      <p:sp>
        <p:nvSpPr>
          <p:cNvPr id="16387" name="Rectangle 3"/>
          <p:cNvSpPr>
            <a:spLocks noGrp="1" noChangeArrowheads="1"/>
          </p:cNvSpPr>
          <p:nvPr>
            <p:ph type="body" sz="half" idx="2"/>
          </p:nvPr>
        </p:nvSpPr>
        <p:spPr>
          <a:xfrm>
            <a:off x="381000" y="1257300"/>
            <a:ext cx="8305800" cy="5219700"/>
          </a:xfrm>
        </p:spPr>
        <p:txBody>
          <a:bodyPr/>
          <a:lstStyle/>
          <a:p>
            <a:pPr marL="460375" indent="-460375" eaLnBrk="1" hangingPunct="1">
              <a:spcBef>
                <a:spcPts val="0"/>
              </a:spcBef>
              <a:spcAft>
                <a:spcPts val="1800"/>
              </a:spcAft>
              <a:buSzPct val="100000"/>
              <a:buFont typeface="+mj-lt"/>
              <a:buAutoNum type="arabicPeriod" startAt="5"/>
              <a:defRPr/>
            </a:pPr>
            <a:r>
              <a:rPr lang="en-US" dirty="0">
                <a:effectLst>
                  <a:outerShdw blurRad="38100" dist="38100" dir="2700000" algn="tl">
                    <a:srgbClr val="000000">
                      <a:alpha val="43137"/>
                    </a:srgbClr>
                  </a:outerShdw>
                </a:effectLst>
              </a:rPr>
              <a:t>The Church existed before Paul’s conversion in Acts 9 (Acts 5:11; 8:1,3; Rom. 16:7)</a:t>
            </a:r>
          </a:p>
          <a:p>
            <a:pPr marL="460375" indent="-460375" eaLnBrk="1" hangingPunct="1">
              <a:spcBef>
                <a:spcPts val="0"/>
              </a:spcBef>
              <a:spcAft>
                <a:spcPts val="1800"/>
              </a:spcAft>
              <a:buSzPct val="100000"/>
              <a:buFont typeface="+mj-lt"/>
              <a:buAutoNum type="arabicPeriod" startAt="5"/>
              <a:defRPr/>
            </a:pPr>
            <a:r>
              <a:rPr lang="en-US" dirty="0">
                <a:effectLst>
                  <a:outerShdw blurRad="38100" dist="38100" dir="2700000" algn="tl">
                    <a:srgbClr val="000000">
                      <a:alpha val="43137"/>
                    </a:srgbClr>
                  </a:outerShdw>
                </a:effectLst>
              </a:rPr>
              <a:t>The Baptizing </a:t>
            </a:r>
            <a:r>
              <a:rPr lang="en-US" i="1" dirty="0">
                <a:effectLst>
                  <a:outerShdw blurRad="38100" dist="38100" dir="2700000" algn="tl">
                    <a:srgbClr val="000000">
                      <a:alpha val="43137"/>
                    </a:srgbClr>
                  </a:outerShdw>
                </a:effectLst>
              </a:rPr>
              <a:t>(joining, uniting, identifying) </a:t>
            </a:r>
            <a:r>
              <a:rPr lang="en-US" dirty="0">
                <a:effectLst>
                  <a:outerShdw blurRad="38100" dist="38100" dir="2700000" algn="tl">
                    <a:srgbClr val="000000">
                      <a:alpha val="43137"/>
                    </a:srgbClr>
                  </a:outerShdw>
                </a:effectLst>
              </a:rPr>
              <a:t>ministry of the Holy Spirit began in Acts 2</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1 Cor. 12:13</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Acts 1:5</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Acts 11:15-16</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Acts 2:1-4, 37-41</a:t>
            </a:r>
          </a:p>
        </p:txBody>
      </p:sp>
      <p:pic>
        <p:nvPicPr>
          <p:cNvPr id="6" name="Picture 4" descr="King_of_Kings[1]">
            <a:extLst>
              <a:ext uri="{FF2B5EF4-FFF2-40B4-BE49-F238E27FC236}">
                <a16:creationId xmlns:a16="http://schemas.microsoft.com/office/drawing/2014/main" id="{D0D05081-03C3-4092-AD87-5CF59010FC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143601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Origin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0697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026915258"/>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77E7B0-4F23-4988-B72F-E83EBC68E3F2}"/>
                  </a:ext>
                </a:extLst>
              </p14:cNvPr>
              <p14:cNvContentPartPr/>
              <p14:nvPr/>
            </p14:nvContentPartPr>
            <p14:xfrm>
              <a:off x="3231538" y="3350766"/>
              <a:ext cx="11520" cy="5940"/>
            </p14:xfrm>
          </p:contentPart>
        </mc:Choice>
        <mc:Fallback xmlns="">
          <p:pic>
            <p:nvPicPr>
              <p:cNvPr id="2" name="Ink 1">
                <a:extLst>
                  <a:ext uri="{FF2B5EF4-FFF2-40B4-BE49-F238E27FC236}">
                    <a16:creationId xmlns:a16="http://schemas.microsoft.com/office/drawing/2014/main" id="{2477E7B0-4F23-4988-B72F-E83EBC68E3F2}"/>
                  </a:ext>
                </a:extLst>
              </p:cNvPr>
              <p:cNvPicPr/>
              <p:nvPr/>
            </p:nvPicPr>
            <p:blipFill>
              <a:blip r:embed="rId3"/>
              <a:stretch>
                <a:fillRect/>
              </a:stretch>
            </p:blipFill>
            <p:spPr>
              <a:xfrm>
                <a:off x="3227349" y="3346573"/>
                <a:ext cx="19898" cy="14326"/>
              </a:xfrm>
              <a:prstGeom prst="rect">
                <a:avLst/>
              </a:prstGeom>
            </p:spPr>
          </p:pic>
        </mc:Fallback>
      </mc:AlternateContent>
    </p:spTree>
    <p:extLst>
      <p:ext uri="{BB962C8B-B14F-4D97-AF65-F5344CB8AC3E}">
        <p14:creationId xmlns:p14="http://schemas.microsoft.com/office/powerpoint/2010/main" val="321929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135121657"/>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Wife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solidFill>
                      <a:srgbClr val="FFFFCC"/>
                    </a:solidFill>
                  </a:tcPr>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61065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A6BDF-9BFB-4054-ABC8-C8261BDD99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70" y="45720"/>
            <a:ext cx="9055060" cy="6766560"/>
          </a:xfrm>
          <a:prstGeom prst="rect">
            <a:avLst/>
          </a:prstGeom>
        </p:spPr>
      </p:pic>
      <p:sp>
        <p:nvSpPr>
          <p:cNvPr id="16387" name="Rectangle 3"/>
          <p:cNvSpPr>
            <a:spLocks noGrp="1" noChangeArrowheads="1"/>
          </p:cNvSpPr>
          <p:nvPr>
            <p:ph type="body" idx="1"/>
          </p:nvPr>
        </p:nvSpPr>
        <p:spPr>
          <a:xfrm>
            <a:off x="185391" y="76200"/>
            <a:ext cx="8806209" cy="4191000"/>
          </a:xfrm>
        </p:spPr>
        <p:txBody>
          <a:bodyPr/>
          <a:lstStyle/>
          <a:p>
            <a:pPr marL="0" indent="0" algn="ctr" eaLnBrk="1" hangingPunct="1">
              <a:spcBef>
                <a:spcPts val="0"/>
              </a:spcBef>
              <a:spcAft>
                <a:spcPts val="0"/>
              </a:spcAft>
              <a:buFont typeface="Wingdings" pitchFamily="2" charset="2"/>
              <a:buNone/>
              <a:defRPr/>
            </a:pPr>
            <a:r>
              <a:rPr lang="en-US" sz="3600" kern="1200" dirty="0">
                <a:solidFill>
                  <a:srgbClr val="00FFFF"/>
                </a:solidFill>
                <a:effectLst>
                  <a:outerShdw blurRad="38100" dist="38100" dir="2700000" algn="tl">
                    <a:srgbClr val="000000">
                      <a:alpha val="43137"/>
                    </a:srgbClr>
                  </a:outerShdw>
                </a:effectLst>
                <a:cs typeface="Arial" charset="0"/>
              </a:rPr>
              <a:t>2 Cor. 11:2-3</a:t>
            </a:r>
          </a:p>
          <a:p>
            <a:pPr marL="0" indent="0" algn="ctr" eaLnBrk="1" hangingPunct="1">
              <a:spcBef>
                <a:spcPts val="0"/>
              </a:spcBef>
              <a:spcAft>
                <a:spcPts val="600"/>
              </a:spcAft>
              <a:buNone/>
              <a:defRPr/>
            </a:pPr>
            <a:r>
              <a:rPr lang="en-US" kern="1200" dirty="0">
                <a:solidFill>
                  <a:srgbClr val="00FFFF"/>
                </a:solidFill>
                <a:effectLst>
                  <a:outerShdw blurRad="38100" dist="38100" dir="2700000" algn="tl">
                    <a:srgbClr val="000000">
                      <a:alpha val="43137"/>
                    </a:srgbClr>
                  </a:outerShdw>
                </a:effectLst>
                <a:cs typeface="Arial" charset="0"/>
              </a:rPr>
              <a:t>Betrothal Period</a:t>
            </a:r>
          </a:p>
          <a:p>
            <a:pPr marL="0" indent="0" algn="just" eaLnBrk="1" hangingPunct="1">
              <a:buFont typeface="Wingdings" pitchFamily="2" charset="2"/>
              <a:buNone/>
              <a:defRPr/>
            </a:pPr>
            <a:r>
              <a:rPr lang="en-US" sz="3000" dirty="0">
                <a:effectLst>
                  <a:outerShdw blurRad="38100" dist="38100" dir="2700000" algn="tl">
                    <a:srgbClr val="000000">
                      <a:alpha val="43137"/>
                    </a:srgbClr>
                  </a:outerShdw>
                </a:effectLst>
              </a:rPr>
              <a:t>“</a:t>
            </a:r>
            <a:r>
              <a:rPr lang="en-US" sz="3000" baseline="300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For I am jealous for you with a godly jealousy; for I betrothed you to one husband, so that to Christ I might present you </a:t>
            </a:r>
            <a:r>
              <a:rPr lang="en-US" sz="3000" i="1" dirty="0">
                <a:effectLst>
                  <a:outerShdw blurRad="38100" dist="38100" dir="2700000" algn="tl">
                    <a:srgbClr val="000000">
                      <a:alpha val="43137"/>
                    </a:srgbClr>
                  </a:outerShdw>
                </a:effectLst>
              </a:rPr>
              <a:t>as</a:t>
            </a:r>
            <a:r>
              <a:rPr lang="en-US" sz="3000" dirty="0">
                <a:effectLst>
                  <a:outerShdw blurRad="38100" dist="38100" dir="2700000" algn="tl">
                    <a:srgbClr val="000000">
                      <a:alpha val="43137"/>
                    </a:srgbClr>
                  </a:outerShdw>
                </a:effectLst>
              </a:rPr>
              <a:t> a pure virgin. But I fear, lest somehow, as the serpent deceived Eve by his craftiness, so your minds may be corrupted by from the simplicity that is in Christ.”</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4769" y="3810000"/>
            <a:ext cx="1414463"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906390A-6E4D-47B2-A6A2-C3F26467A62D}"/>
                  </a:ext>
                </a:extLst>
              </p14:cNvPr>
              <p14:cNvContentPartPr/>
              <p14:nvPr/>
            </p14:nvContentPartPr>
            <p14:xfrm>
              <a:off x="9609658" y="4327607"/>
              <a:ext cx="11520" cy="39960"/>
            </p14:xfrm>
          </p:contentPart>
        </mc:Choice>
        <mc:Fallback xmlns="">
          <p:pic>
            <p:nvPicPr>
              <p:cNvPr id="2" name="Ink 1">
                <a:extLst>
                  <a:ext uri="{FF2B5EF4-FFF2-40B4-BE49-F238E27FC236}">
                    <a16:creationId xmlns:a16="http://schemas.microsoft.com/office/drawing/2014/main" id="{7906390A-6E4D-47B2-A6A2-C3F26467A62D}"/>
                  </a:ext>
                </a:extLst>
              </p:cNvPr>
              <p:cNvPicPr/>
              <p:nvPr/>
            </p:nvPicPr>
            <p:blipFill>
              <a:blip r:embed="rId5"/>
              <a:stretch>
                <a:fillRect/>
              </a:stretch>
            </p:blipFill>
            <p:spPr>
              <a:xfrm>
                <a:off x="9605469" y="4323326"/>
                <a:ext cx="19898" cy="4852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1C9090F-3707-4A72-A2EF-6262785CA68A}"/>
                  </a:ext>
                </a:extLst>
              </p14:cNvPr>
              <p14:cNvContentPartPr/>
              <p14:nvPr/>
            </p14:nvContentPartPr>
            <p14:xfrm>
              <a:off x="5594218" y="539526"/>
              <a:ext cx="180" cy="5940"/>
            </p14:xfrm>
          </p:contentPart>
        </mc:Choice>
        <mc:Fallback xmlns="">
          <p:pic>
            <p:nvPicPr>
              <p:cNvPr id="4" name="Ink 3">
                <a:extLst>
                  <a:ext uri="{FF2B5EF4-FFF2-40B4-BE49-F238E27FC236}">
                    <a16:creationId xmlns:a16="http://schemas.microsoft.com/office/drawing/2014/main" id="{11C9090F-3707-4A72-A2EF-6262785CA68A}"/>
                  </a:ext>
                </a:extLst>
              </p:cNvPr>
              <p:cNvPicPr/>
              <p:nvPr/>
            </p:nvPicPr>
            <p:blipFill>
              <a:blip r:embed="rId7"/>
              <a:stretch>
                <a:fillRect/>
              </a:stretch>
            </p:blipFill>
            <p:spPr>
              <a:xfrm>
                <a:off x="5592058" y="537366"/>
                <a:ext cx="4500" cy="102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BDA0D3A-03A0-4071-9461-E6B57E1007A0}"/>
                  </a:ext>
                </a:extLst>
              </p14:cNvPr>
              <p14:cNvContentPartPr/>
              <p14:nvPr/>
            </p14:nvContentPartPr>
            <p14:xfrm>
              <a:off x="5622658" y="482646"/>
              <a:ext cx="5940" cy="5940"/>
            </p14:xfrm>
          </p:contentPart>
        </mc:Choice>
        <mc:Fallback xmlns="">
          <p:pic>
            <p:nvPicPr>
              <p:cNvPr id="5" name="Ink 4">
                <a:extLst>
                  <a:ext uri="{FF2B5EF4-FFF2-40B4-BE49-F238E27FC236}">
                    <a16:creationId xmlns:a16="http://schemas.microsoft.com/office/drawing/2014/main" id="{8BDA0D3A-03A0-4071-9461-E6B57E1007A0}"/>
                  </a:ext>
                </a:extLst>
              </p:cNvPr>
              <p:cNvPicPr/>
              <p:nvPr/>
            </p:nvPicPr>
            <p:blipFill>
              <a:blip r:embed="rId9"/>
              <a:stretch>
                <a:fillRect/>
              </a:stretch>
            </p:blipFill>
            <p:spPr>
              <a:xfrm>
                <a:off x="5620498" y="480418"/>
                <a:ext cx="10260" cy="103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B2B213E8-BC3C-4ECE-A12E-0C7A0D940D1E}"/>
                  </a:ext>
                </a:extLst>
              </p14:cNvPr>
              <p14:cNvContentPartPr/>
              <p14:nvPr/>
            </p14:nvContentPartPr>
            <p14:xfrm>
              <a:off x="9467638" y="1022286"/>
              <a:ext cx="11520" cy="11520"/>
            </p14:xfrm>
          </p:contentPart>
        </mc:Choice>
        <mc:Fallback xmlns="">
          <p:pic>
            <p:nvPicPr>
              <p:cNvPr id="6" name="Ink 5">
                <a:extLst>
                  <a:ext uri="{FF2B5EF4-FFF2-40B4-BE49-F238E27FC236}">
                    <a16:creationId xmlns:a16="http://schemas.microsoft.com/office/drawing/2014/main" id="{B2B213E8-BC3C-4ECE-A12E-0C7A0D940D1E}"/>
                  </a:ext>
                </a:extLst>
              </p:cNvPr>
              <p:cNvPicPr/>
              <p:nvPr/>
            </p:nvPicPr>
            <p:blipFill>
              <a:blip r:embed="rId11"/>
              <a:stretch>
                <a:fillRect/>
              </a:stretch>
            </p:blipFill>
            <p:spPr>
              <a:xfrm>
                <a:off x="9463449" y="1018097"/>
                <a:ext cx="19898" cy="19898"/>
              </a:xfrm>
              <a:prstGeom prst="rect">
                <a:avLst/>
              </a:prstGeom>
            </p:spPr>
          </p:pic>
        </mc:Fallback>
      </mc:AlternateContent>
    </p:spTree>
    <p:extLst>
      <p:ext uri="{BB962C8B-B14F-4D97-AF65-F5344CB8AC3E}">
        <p14:creationId xmlns:p14="http://schemas.microsoft.com/office/powerpoint/2010/main" val="419497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93748017"/>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Birthed Christ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solidFill>
                      <a:srgbClr val="FFFFCC"/>
                    </a:solidFill>
                  </a:tcPr>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40722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A6BDF-9BFB-4054-ABC8-C8261BDD99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70" y="45720"/>
            <a:ext cx="9055060" cy="676656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906390A-6E4D-47B2-A6A2-C3F26467A62D}"/>
                  </a:ext>
                </a:extLst>
              </p14:cNvPr>
              <p14:cNvContentPartPr/>
              <p14:nvPr/>
            </p14:nvContentPartPr>
            <p14:xfrm>
              <a:off x="9609658" y="4327607"/>
              <a:ext cx="11520" cy="39960"/>
            </p14:xfrm>
          </p:contentPart>
        </mc:Choice>
        <mc:Fallback xmlns="">
          <p:pic>
            <p:nvPicPr>
              <p:cNvPr id="2" name="Ink 1">
                <a:extLst>
                  <a:ext uri="{FF2B5EF4-FFF2-40B4-BE49-F238E27FC236}">
                    <a16:creationId xmlns:a16="http://schemas.microsoft.com/office/drawing/2014/main" id="{7906390A-6E4D-47B2-A6A2-C3F26467A62D}"/>
                  </a:ext>
                </a:extLst>
              </p:cNvPr>
              <p:cNvPicPr/>
              <p:nvPr/>
            </p:nvPicPr>
            <p:blipFill>
              <a:blip r:embed="rId4"/>
              <a:stretch>
                <a:fillRect/>
              </a:stretch>
            </p:blipFill>
            <p:spPr>
              <a:xfrm>
                <a:off x="9605469" y="4323326"/>
                <a:ext cx="19898" cy="485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1C9090F-3707-4A72-A2EF-6262785CA68A}"/>
                  </a:ext>
                </a:extLst>
              </p14:cNvPr>
              <p14:cNvContentPartPr/>
              <p14:nvPr/>
            </p14:nvContentPartPr>
            <p14:xfrm>
              <a:off x="5594218" y="539526"/>
              <a:ext cx="180" cy="5940"/>
            </p14:xfrm>
          </p:contentPart>
        </mc:Choice>
        <mc:Fallback xmlns="">
          <p:pic>
            <p:nvPicPr>
              <p:cNvPr id="4" name="Ink 3">
                <a:extLst>
                  <a:ext uri="{FF2B5EF4-FFF2-40B4-BE49-F238E27FC236}">
                    <a16:creationId xmlns:a16="http://schemas.microsoft.com/office/drawing/2014/main" id="{11C9090F-3707-4A72-A2EF-6262785CA68A}"/>
                  </a:ext>
                </a:extLst>
              </p:cNvPr>
              <p:cNvPicPr/>
              <p:nvPr/>
            </p:nvPicPr>
            <p:blipFill>
              <a:blip r:embed="rId6"/>
              <a:stretch>
                <a:fillRect/>
              </a:stretch>
            </p:blipFill>
            <p:spPr>
              <a:xfrm>
                <a:off x="5592058" y="537366"/>
                <a:ext cx="4500" cy="102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BDA0D3A-03A0-4071-9461-E6B57E1007A0}"/>
                  </a:ext>
                </a:extLst>
              </p14:cNvPr>
              <p14:cNvContentPartPr/>
              <p14:nvPr/>
            </p14:nvContentPartPr>
            <p14:xfrm>
              <a:off x="5622658" y="482646"/>
              <a:ext cx="5940" cy="5940"/>
            </p14:xfrm>
          </p:contentPart>
        </mc:Choice>
        <mc:Fallback xmlns="">
          <p:pic>
            <p:nvPicPr>
              <p:cNvPr id="5" name="Ink 4">
                <a:extLst>
                  <a:ext uri="{FF2B5EF4-FFF2-40B4-BE49-F238E27FC236}">
                    <a16:creationId xmlns:a16="http://schemas.microsoft.com/office/drawing/2014/main" id="{8BDA0D3A-03A0-4071-9461-E6B57E1007A0}"/>
                  </a:ext>
                </a:extLst>
              </p:cNvPr>
              <p:cNvPicPr/>
              <p:nvPr/>
            </p:nvPicPr>
            <p:blipFill>
              <a:blip r:embed="rId8"/>
              <a:stretch>
                <a:fillRect/>
              </a:stretch>
            </p:blipFill>
            <p:spPr>
              <a:xfrm>
                <a:off x="5620498" y="480418"/>
                <a:ext cx="10260" cy="103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B2B213E8-BC3C-4ECE-A12E-0C7A0D940D1E}"/>
                  </a:ext>
                </a:extLst>
              </p14:cNvPr>
              <p14:cNvContentPartPr/>
              <p14:nvPr/>
            </p14:nvContentPartPr>
            <p14:xfrm>
              <a:off x="9467638" y="1022286"/>
              <a:ext cx="11520" cy="11520"/>
            </p14:xfrm>
          </p:contentPart>
        </mc:Choice>
        <mc:Fallback xmlns="">
          <p:pic>
            <p:nvPicPr>
              <p:cNvPr id="6" name="Ink 5">
                <a:extLst>
                  <a:ext uri="{FF2B5EF4-FFF2-40B4-BE49-F238E27FC236}">
                    <a16:creationId xmlns:a16="http://schemas.microsoft.com/office/drawing/2014/main" id="{B2B213E8-BC3C-4ECE-A12E-0C7A0D940D1E}"/>
                  </a:ext>
                </a:extLst>
              </p:cNvPr>
              <p:cNvPicPr/>
              <p:nvPr/>
            </p:nvPicPr>
            <p:blipFill>
              <a:blip r:embed="rId10"/>
              <a:stretch>
                <a:fillRect/>
              </a:stretch>
            </p:blipFill>
            <p:spPr>
              <a:xfrm>
                <a:off x="9463449" y="1018097"/>
                <a:ext cx="19898" cy="19898"/>
              </a:xfrm>
              <a:prstGeom prst="rect">
                <a:avLst/>
              </a:prstGeom>
            </p:spPr>
          </p:pic>
        </mc:Fallback>
      </mc:AlternateContent>
      <p:sp>
        <p:nvSpPr>
          <p:cNvPr id="11" name="Rectangle 1">
            <a:extLst>
              <a:ext uri="{FF2B5EF4-FFF2-40B4-BE49-F238E27FC236}">
                <a16:creationId xmlns:a16="http://schemas.microsoft.com/office/drawing/2014/main" id="{FB5D8867-9017-49E3-9CEF-BA2E4AFDD064}"/>
              </a:ext>
            </a:extLst>
          </p:cNvPr>
          <p:cNvSpPr>
            <a:spLocks noChangeArrowheads="1"/>
          </p:cNvSpPr>
          <p:nvPr/>
        </p:nvSpPr>
        <p:spPr bwMode="auto">
          <a:xfrm>
            <a:off x="176215" y="76200"/>
            <a:ext cx="8791575" cy="4662815"/>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Revelation 12:1-5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 great sign appeared in heaven: a woman clothed in the sun, and the moon under her feet, and upon her head a crown of twelve stars;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was with child; and she cried out, being in labor pain to give birth.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another sign was seen in heaven: and behold, a great red dragon, having seven heads and ten horns, and upon his heads seven diadems.</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862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52CE55-E3E9-4F5E-ADFC-B86DA47F4F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79" y="45426"/>
            <a:ext cx="9059441" cy="6767147"/>
          </a:xfrm>
          <a:prstGeom prst="rect">
            <a:avLst/>
          </a:prstGeom>
        </p:spPr>
      </p:pic>
      <p:sp>
        <p:nvSpPr>
          <p:cNvPr id="134147" name="Rectangle 1"/>
          <p:cNvSpPr>
            <a:spLocks noChangeArrowheads="1"/>
          </p:cNvSpPr>
          <p:nvPr/>
        </p:nvSpPr>
        <p:spPr bwMode="auto">
          <a:xfrm>
            <a:off x="176215" y="76200"/>
            <a:ext cx="8791575" cy="4785926"/>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Revelation 12:1-5 (cont’d)</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his tail swept a third part of the stars of heaven, and did cast them to the earth: and the dragon stood before the woman that is about to give birth, so that when she gave birth  he may devour her child.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man child, who is to rule all the nations with a rod of iron: and her child was caught up unto God, and to his throne. </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04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12 Symbols</a:t>
            </a:r>
          </a:p>
        </p:txBody>
      </p:sp>
      <p:sp>
        <p:nvSpPr>
          <p:cNvPr id="99331" name="Content Placeholder 2"/>
          <p:cNvSpPr>
            <a:spLocks noGrp="1"/>
          </p:cNvSpPr>
          <p:nvPr>
            <p:ph idx="1"/>
          </p:nvPr>
        </p:nvSpPr>
        <p:spPr>
          <a:xfrm>
            <a:off x="381000" y="1143000"/>
            <a:ext cx="8382000" cy="3276601"/>
          </a:xfrm>
        </p:spPr>
        <p:txBody>
          <a:bodyPr/>
          <a:lstStyle/>
          <a:p>
            <a:pPr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 Messiah (Rev 12:5; Ps. 2:9; Acts 1:9)</a:t>
            </a:r>
          </a:p>
          <a:p>
            <a:pPr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Dragon = Satan (Rev 12:3, 9) </a:t>
            </a:r>
          </a:p>
          <a:p>
            <a:pPr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Woman = Israel (Rev 12:1; Gen 37:9-10)</a:t>
            </a:r>
          </a:p>
        </p:txBody>
      </p:sp>
    </p:spTree>
    <p:extLst>
      <p:ext uri="{BB962C8B-B14F-4D97-AF65-F5344CB8AC3E}">
        <p14:creationId xmlns:p14="http://schemas.microsoft.com/office/powerpoint/2010/main" val="769425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362F3-2B59-47B4-A3B6-5067221B67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79" y="42378"/>
            <a:ext cx="9059441" cy="6773243"/>
          </a:xfrm>
          <a:prstGeom prst="rect">
            <a:avLst/>
          </a:prstGeom>
        </p:spPr>
      </p:pic>
      <p:sp>
        <p:nvSpPr>
          <p:cNvPr id="134147" name="Rectangle 1"/>
          <p:cNvSpPr>
            <a:spLocks noChangeArrowheads="1"/>
          </p:cNvSpPr>
          <p:nvPr/>
        </p:nvSpPr>
        <p:spPr bwMode="auto">
          <a:xfrm>
            <a:off x="176215" y="1143000"/>
            <a:ext cx="5691185" cy="3046988"/>
          </a:xfrm>
          <a:prstGeom prst="rect">
            <a:avLst/>
          </a:prstGeom>
          <a:noFill/>
          <a:ln w="28575">
            <a:noFill/>
            <a:miter lim="800000"/>
            <a:headEnd/>
            <a:tailEnd/>
          </a:ln>
        </p:spPr>
        <p:txBody>
          <a:bodyPr wrap="square">
            <a:spAutoFit/>
          </a:bodyPr>
          <a:lstStyle/>
          <a:p>
            <a:pPr algn="just">
              <a:spcAft>
                <a:spcPts val="600"/>
              </a:spcAft>
            </a:pPr>
            <a:r>
              <a:rPr lang="en-US" sz="3200" dirty="0">
                <a:effectLst>
                  <a:outerShdw blurRad="38100" dist="38100" dir="2700000" algn="tl">
                    <a:srgbClr val="000000">
                      <a:alpha val="43137"/>
                    </a:srgbClr>
                  </a:outerShdw>
                </a:effectLst>
                <a:latin typeface="Calibri" panose="020F0502020204030204" pitchFamily="34" charset="0"/>
                <a:ea typeface="+mj-ea"/>
              </a:rPr>
              <a:t>Now he had still another dream, and related it to his brothers, and said, “Lo, I have had still another dream; and behold, the sun and the moon and eleven stars were bowing down to me.</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9800" y="1371600"/>
            <a:ext cx="2793999" cy="3048000"/>
          </a:xfrm>
          <a:prstGeom prst="rect">
            <a:avLst/>
          </a:prstGeom>
        </p:spPr>
      </p:pic>
      <p:sp>
        <p:nvSpPr>
          <p:cNvPr id="3" name="Rectangle 2"/>
          <p:cNvSpPr/>
          <p:nvPr/>
        </p:nvSpPr>
        <p:spPr>
          <a:xfrm>
            <a:off x="3118718" y="154238"/>
            <a:ext cx="2906565" cy="707886"/>
          </a:xfrm>
          <a:prstGeom prst="rect">
            <a:avLst/>
          </a:prstGeom>
        </p:spPr>
        <p:txBody>
          <a:bodyPr wrap="none">
            <a:spAutoFit/>
          </a:bodyPr>
          <a:lstStyle/>
          <a:p>
            <a:pPr lvl="0" algn="ctr">
              <a:spcAft>
                <a:spcPts val="600"/>
              </a:spcAft>
            </a:pPr>
            <a:r>
              <a:rPr lang="en-US" sz="3600" baseline="30000" dirty="0">
                <a:solidFill>
                  <a:srgbClr val="FFFFFF"/>
                </a:solidFill>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Genesis 37:9</a:t>
            </a:r>
          </a:p>
        </p:txBody>
      </p:sp>
    </p:spTree>
    <p:extLst>
      <p:ext uri="{BB962C8B-B14F-4D97-AF65-F5344CB8AC3E}">
        <p14:creationId xmlns:p14="http://schemas.microsoft.com/office/powerpoint/2010/main" val="2320470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80C618-42B9-4565-844B-B7D5C0D779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79" y="42378"/>
            <a:ext cx="9059441" cy="6773243"/>
          </a:xfrm>
          <a:prstGeom prst="rect">
            <a:avLst/>
          </a:prstGeom>
        </p:spPr>
      </p:pic>
      <p:sp>
        <p:nvSpPr>
          <p:cNvPr id="134147" name="Rectangle 1"/>
          <p:cNvSpPr>
            <a:spLocks noChangeArrowheads="1"/>
          </p:cNvSpPr>
          <p:nvPr/>
        </p:nvSpPr>
        <p:spPr bwMode="auto">
          <a:xfrm>
            <a:off x="176215" y="914400"/>
            <a:ext cx="6148385" cy="3539430"/>
          </a:xfrm>
          <a:prstGeom prst="rect">
            <a:avLst/>
          </a:prstGeom>
          <a:noFill/>
          <a:ln w="28575">
            <a:noFill/>
            <a:miter lim="800000"/>
            <a:headEnd/>
            <a:tailEnd/>
          </a:ln>
        </p:spPr>
        <p:txBody>
          <a:bodyPr wrap="square">
            <a:spAutoFit/>
          </a:bodyPr>
          <a:lstStyle/>
          <a:p>
            <a:pPr algn="just">
              <a:spcAft>
                <a:spcPts val="600"/>
              </a:spcAft>
            </a:pPr>
            <a:r>
              <a:rPr lang="en-US" sz="3200" dirty="0">
                <a:effectLst>
                  <a:outerShdw blurRad="38100" dist="38100" dir="2700000" algn="tl">
                    <a:srgbClr val="000000">
                      <a:alpha val="43137"/>
                    </a:srgbClr>
                  </a:outerShdw>
                </a:effectLst>
                <a:latin typeface="Calibri" panose="020F0502020204030204" pitchFamily="34" charset="0"/>
                <a:ea typeface="+mj-ea"/>
              </a:rPr>
              <a:t> He related it to his father and to his brothers; and his father rebuked him and said to him, “What is this dream that you have had? Shall I and your mother and your brothers actually come to bow ourselves down before you to the ground?”</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58536" y="1143000"/>
            <a:ext cx="2355263" cy="3048000"/>
          </a:xfrm>
          <a:prstGeom prst="rect">
            <a:avLst/>
          </a:prstGeom>
        </p:spPr>
      </p:pic>
      <p:sp>
        <p:nvSpPr>
          <p:cNvPr id="3" name="Rectangle 2"/>
          <p:cNvSpPr/>
          <p:nvPr/>
        </p:nvSpPr>
        <p:spPr>
          <a:xfrm>
            <a:off x="2988875" y="154238"/>
            <a:ext cx="3166251" cy="707886"/>
          </a:xfrm>
          <a:prstGeom prst="rect">
            <a:avLst/>
          </a:prstGeom>
        </p:spPr>
        <p:txBody>
          <a:bodyPr wrap="none">
            <a:spAutoFit/>
          </a:bodyPr>
          <a:lstStyle/>
          <a:p>
            <a:pPr lvl="0" algn="ctr">
              <a:spcAft>
                <a:spcPts val="600"/>
              </a:spcAft>
            </a:pPr>
            <a:r>
              <a:rPr lang="en-US" sz="3600" baseline="30000" dirty="0">
                <a:solidFill>
                  <a:srgbClr val="FFFFFF"/>
                </a:solidFill>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Genesis 37:10</a:t>
            </a:r>
          </a:p>
        </p:txBody>
      </p:sp>
    </p:spTree>
    <p:extLst>
      <p:ext uri="{BB962C8B-B14F-4D97-AF65-F5344CB8AC3E}">
        <p14:creationId xmlns:p14="http://schemas.microsoft.com/office/powerpoint/2010/main" val="148248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0200"/>
            <a:ext cx="3005138" cy="3657600"/>
          </a:xfrm>
          <a:prstGeom prst="rect">
            <a:avLst/>
          </a:prstGeom>
          <a:noFill/>
          <a:ln w="9525">
            <a:noFill/>
            <a:miter lim="800000"/>
            <a:headEnd/>
            <a:tailEnd/>
          </a:ln>
        </p:spPr>
      </p:pic>
      <p:sp>
        <p:nvSpPr>
          <p:cNvPr id="19459" name="Text Box 3"/>
          <p:cNvSpPr txBox="1">
            <a:spLocks noChangeArrowheads="1"/>
          </p:cNvSpPr>
          <p:nvPr/>
        </p:nvSpPr>
        <p:spPr bwMode="auto">
          <a:xfrm>
            <a:off x="3429000" y="1382286"/>
            <a:ext cx="5867400" cy="4093428"/>
          </a:xfrm>
          <a:prstGeom prst="rect">
            <a:avLst/>
          </a:prstGeom>
          <a:noFill/>
          <a:ln w="9525">
            <a:noFill/>
            <a:miter lim="800000"/>
            <a:headEnd/>
            <a:tailEnd/>
          </a:ln>
        </p:spPr>
        <p:txBody>
          <a:bodyPr>
            <a:spAutoFit/>
          </a:bodyPr>
          <a:lstStyle/>
          <a:p>
            <a:pPr marL="2235200" indent="-2235200" algn="l">
              <a:spcBef>
                <a:spcPts val="0"/>
              </a:spcBef>
              <a:spcAft>
                <a:spcPts val="24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Sun = Jacob</a:t>
            </a:r>
          </a:p>
          <a:p>
            <a:pPr marL="2235200" indent="-2235200" algn="l">
              <a:spcBef>
                <a:spcPts val="0"/>
              </a:spcBef>
              <a:spcAft>
                <a:spcPts val="24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Moon = Leah</a:t>
            </a:r>
          </a:p>
          <a:p>
            <a:pPr marL="2235200" indent="-2235200" algn="l">
              <a:spcBef>
                <a:spcPts val="0"/>
              </a:spcBef>
              <a:spcAft>
                <a:spcPts val="24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Stars=Joseph’s brothers</a:t>
            </a:r>
          </a:p>
          <a:p>
            <a:pPr marL="2235200" indent="-2235200" algn="l">
              <a:spcBef>
                <a:spcPts val="0"/>
              </a:spcBef>
              <a:spcAft>
                <a:spcPts val="24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Star = Joseph</a:t>
            </a:r>
          </a:p>
          <a:p>
            <a:pPr marL="2235200" indent="-2235200" algn="l">
              <a:spcBef>
                <a:spcPts val="0"/>
              </a:spcBef>
              <a:spcAft>
                <a:spcPts val="24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Stars=Israel’s twelve tribes</a:t>
            </a:r>
          </a:p>
        </p:txBody>
      </p:sp>
      <p:sp>
        <p:nvSpPr>
          <p:cNvPr id="4" name="Rectangle 3"/>
          <p:cNvSpPr/>
          <p:nvPr/>
        </p:nvSpPr>
        <p:spPr>
          <a:xfrm>
            <a:off x="2780485" y="154238"/>
            <a:ext cx="3583032" cy="707886"/>
          </a:xfrm>
          <a:prstGeom prst="rect">
            <a:avLst/>
          </a:prstGeom>
        </p:spPr>
        <p:txBody>
          <a:bodyPr wrap="none">
            <a:spAutoFit/>
          </a:bodyPr>
          <a:lstStyle/>
          <a:p>
            <a:pPr lvl="0" algn="ctr">
              <a:spcAft>
                <a:spcPts val="600"/>
              </a:spcAft>
            </a:pPr>
            <a:r>
              <a:rPr lang="en-US" sz="3600" baseline="30000" dirty="0">
                <a:solidFill>
                  <a:srgbClr val="FFFFFF"/>
                </a:solidFill>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Genesis 37:9-10</a:t>
            </a:r>
          </a:p>
        </p:txBody>
      </p:sp>
    </p:spTree>
    <p:extLst>
      <p:ext uri="{BB962C8B-B14F-4D97-AF65-F5344CB8AC3E}">
        <p14:creationId xmlns:p14="http://schemas.microsoft.com/office/powerpoint/2010/main" val="1947692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76200"/>
            <a:ext cx="8229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A2E9B40-EBC8-48DD-AB85-B7F4CDED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0431" y="2743200"/>
            <a:ext cx="3423138" cy="2286000"/>
          </a:xfrm>
          <a:prstGeom prst="ellipse">
            <a:avLst/>
          </a:prstGeom>
        </p:spPr>
      </p:pic>
    </p:spTree>
    <p:extLst>
      <p:ext uri="{BB962C8B-B14F-4D97-AF65-F5344CB8AC3E}">
        <p14:creationId xmlns:p14="http://schemas.microsoft.com/office/powerpoint/2010/main" val="275831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151469421"/>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2</a:t>
                      </a:r>
                      <a:r>
                        <a:rPr lang="en-US" sz="3200" b="1" u="sng" kern="1200" baseline="30000" dirty="0">
                          <a:solidFill>
                            <a:srgbClr val="0000CC"/>
                          </a:solidFill>
                          <a:latin typeface="Calibri" panose="020F0502020204030204" pitchFamily="34" charset="0"/>
                          <a:ea typeface="+mn-ea"/>
                          <a:cs typeface="+mn-cs"/>
                        </a:rPr>
                        <a:t>nd</a:t>
                      </a:r>
                      <a:r>
                        <a:rPr lang="en-US" sz="3200" b="1" u="sng" kern="1200" dirty="0">
                          <a:solidFill>
                            <a:srgbClr val="0000CC"/>
                          </a:solidFill>
                          <a:latin typeface="Calibri" panose="020F0502020204030204" pitchFamily="34" charset="0"/>
                          <a:ea typeface="+mn-ea"/>
                          <a:cs typeface="+mn-cs"/>
                        </a:rPr>
                        <a:t> advent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solidFill>
                      <a:srgbClr val="FFFFCC"/>
                    </a:solidFill>
                  </a:tcPr>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0399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AB4377-E775-493A-B43D-D6EB223E50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23654" y="76200"/>
            <a:ext cx="8744137"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23:37-39</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50539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401194633"/>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King</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solidFill>
                      <a:srgbClr val="FFFFCC"/>
                    </a:solidFill>
                  </a:tcPr>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4215288-AAC7-4CC7-B309-A22C6593249E}"/>
                  </a:ext>
                </a:extLst>
              </p14:cNvPr>
              <p14:cNvContentPartPr/>
              <p14:nvPr/>
            </p14:nvContentPartPr>
            <p14:xfrm>
              <a:off x="73798" y="4543446"/>
              <a:ext cx="34200" cy="17280"/>
            </p14:xfrm>
          </p:contentPart>
        </mc:Choice>
        <mc:Fallback xmlns="">
          <p:pic>
            <p:nvPicPr>
              <p:cNvPr id="5" name="Ink 4">
                <a:extLst>
                  <a:ext uri="{FF2B5EF4-FFF2-40B4-BE49-F238E27FC236}">
                    <a16:creationId xmlns:a16="http://schemas.microsoft.com/office/drawing/2014/main" id="{44215288-AAC7-4CC7-B309-A22C6593249E}"/>
                  </a:ext>
                </a:extLst>
              </p:cNvPr>
              <p:cNvPicPr/>
              <p:nvPr/>
            </p:nvPicPr>
            <p:blipFill>
              <a:blip r:embed="rId3"/>
              <a:stretch>
                <a:fillRect/>
              </a:stretch>
            </p:blipFill>
            <p:spPr>
              <a:xfrm>
                <a:off x="69523" y="4539126"/>
                <a:ext cx="4275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70B0737-D00D-4D4A-836D-A99FB972F106}"/>
                  </a:ext>
                </a:extLst>
              </p14:cNvPr>
              <p14:cNvContentPartPr/>
              <p14:nvPr/>
            </p14:nvContentPartPr>
            <p14:xfrm>
              <a:off x="5578" y="3964206"/>
              <a:ext cx="5940" cy="5940"/>
            </p14:xfrm>
          </p:contentPart>
        </mc:Choice>
        <mc:Fallback xmlns="">
          <p:pic>
            <p:nvPicPr>
              <p:cNvPr id="6" name="Ink 5">
                <a:extLst>
                  <a:ext uri="{FF2B5EF4-FFF2-40B4-BE49-F238E27FC236}">
                    <a16:creationId xmlns:a16="http://schemas.microsoft.com/office/drawing/2014/main" id="{970B0737-D00D-4D4A-836D-A99FB972F106}"/>
                  </a:ext>
                </a:extLst>
              </p:cNvPr>
              <p:cNvPicPr/>
              <p:nvPr/>
            </p:nvPicPr>
            <p:blipFill>
              <a:blip r:embed="rId5"/>
              <a:stretch>
                <a:fillRect/>
              </a:stretch>
            </p:blipFill>
            <p:spPr>
              <a:xfrm>
                <a:off x="3418" y="3962046"/>
                <a:ext cx="10260" cy="102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968B1FD-47F5-4D0A-AE88-BB4F06322C40}"/>
                  </a:ext>
                </a:extLst>
              </p14:cNvPr>
              <p14:cNvContentPartPr/>
              <p14:nvPr/>
            </p14:nvContentPartPr>
            <p14:xfrm>
              <a:off x="9518758" y="2016066"/>
              <a:ext cx="17640" cy="28620"/>
            </p14:xfrm>
          </p:contentPart>
        </mc:Choice>
        <mc:Fallback xmlns="">
          <p:pic>
            <p:nvPicPr>
              <p:cNvPr id="9" name="Ink 8">
                <a:extLst>
                  <a:ext uri="{FF2B5EF4-FFF2-40B4-BE49-F238E27FC236}">
                    <a16:creationId xmlns:a16="http://schemas.microsoft.com/office/drawing/2014/main" id="{0968B1FD-47F5-4D0A-AE88-BB4F06322C40}"/>
                  </a:ext>
                </a:extLst>
              </p:cNvPr>
              <p:cNvPicPr/>
              <p:nvPr/>
            </p:nvPicPr>
            <p:blipFill>
              <a:blip r:embed="rId7"/>
              <a:stretch>
                <a:fillRect/>
              </a:stretch>
            </p:blipFill>
            <p:spPr>
              <a:xfrm>
                <a:off x="9514348" y="2011773"/>
                <a:ext cx="26460" cy="3720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3A0B4AA8-1468-404C-B35D-CEE3A5384BC3}"/>
                  </a:ext>
                </a:extLst>
              </p14:cNvPr>
              <p14:cNvContentPartPr/>
              <p14:nvPr/>
            </p14:nvContentPartPr>
            <p14:xfrm>
              <a:off x="9547198" y="3719946"/>
              <a:ext cx="11520" cy="11520"/>
            </p14:xfrm>
          </p:contentPart>
        </mc:Choice>
        <mc:Fallback xmlns="">
          <p:pic>
            <p:nvPicPr>
              <p:cNvPr id="10" name="Ink 9">
                <a:extLst>
                  <a:ext uri="{FF2B5EF4-FFF2-40B4-BE49-F238E27FC236}">
                    <a16:creationId xmlns:a16="http://schemas.microsoft.com/office/drawing/2014/main" id="{3A0B4AA8-1468-404C-B35D-CEE3A5384BC3}"/>
                  </a:ext>
                </a:extLst>
              </p:cNvPr>
              <p:cNvPicPr/>
              <p:nvPr/>
            </p:nvPicPr>
            <p:blipFill>
              <a:blip r:embed="rId5"/>
              <a:stretch>
                <a:fillRect/>
              </a:stretch>
            </p:blipFill>
            <p:spPr>
              <a:xfrm>
                <a:off x="9543009" y="3715757"/>
                <a:ext cx="19898" cy="19898"/>
              </a:xfrm>
              <a:prstGeom prst="rect">
                <a:avLst/>
              </a:prstGeom>
            </p:spPr>
          </p:pic>
        </mc:Fallback>
      </mc:AlternateContent>
    </p:spTree>
    <p:extLst>
      <p:ext uri="{BB962C8B-B14F-4D97-AF65-F5344CB8AC3E}">
        <p14:creationId xmlns:p14="http://schemas.microsoft.com/office/powerpoint/2010/main" val="381164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230654386"/>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Gen 12</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solidFill>
                      <a:srgbClr val="FFFFCC"/>
                    </a:solidFill>
                  </a:tcPr>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10974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0993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1509551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033051204"/>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4/5</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solidFill>
                      <a:srgbClr val="FFFFCC"/>
                    </a:solidFill>
                  </a:tcPr>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188632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852303149"/>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Parties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solidFill>
                      <a:srgbClr val="FFFFCC"/>
                    </a:solidFill>
                  </a:tcPr>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02779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021334830"/>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Political</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solidFill>
                      <a:srgbClr val="FFFFCC"/>
                    </a:solidFill>
                  </a:tcPr>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830710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714FB-68AB-4D94-AF7E-67EA8D118717}"/>
              </a:ext>
            </a:extLst>
          </p:cNvPr>
          <p:cNvPicPr>
            <a:picLocks noChangeAspect="1"/>
          </p:cNvPicPr>
          <p:nvPr/>
        </p:nvPicPr>
        <p:blipFill>
          <a:blip r:embed="rId2"/>
          <a:stretch>
            <a:fillRect/>
          </a:stretch>
        </p:blipFill>
        <p:spPr>
          <a:xfrm>
            <a:off x="156634" y="228600"/>
            <a:ext cx="8830733" cy="6400800"/>
          </a:xfrm>
          <a:prstGeom prst="rect">
            <a:avLst/>
          </a:prstGeom>
        </p:spPr>
      </p:pic>
    </p:spTree>
    <p:extLst>
      <p:ext uri="{BB962C8B-B14F-4D97-AF65-F5344CB8AC3E}">
        <p14:creationId xmlns:p14="http://schemas.microsoft.com/office/powerpoint/2010/main" val="2943853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961829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14239-2C9E-4690-8FEB-16AFAEC29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228600" y="76200"/>
            <a:ext cx="8686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10:19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surely Israel did not know, did they? First Moses says, “I will make you jealous by that which is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 nation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nation without understanding will I anger you.”</a:t>
            </a:r>
          </a:p>
        </p:txBody>
      </p:sp>
    </p:spTree>
    <p:extLst>
      <p:ext uri="{BB962C8B-B14F-4D97-AF65-F5344CB8AC3E}">
        <p14:creationId xmlns:p14="http://schemas.microsoft.com/office/powerpoint/2010/main" val="1972806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83D647-6597-44CF-9DC1-8B297EAC4E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838200" y="76200"/>
            <a:ext cx="74676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3:28</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2" name="Picture 1">
            <a:extLst>
              <a:ext uri="{FF2B5EF4-FFF2-40B4-BE49-F238E27FC236}">
                <a16:creationId xmlns:a16="http://schemas.microsoft.com/office/drawing/2014/main" id="{52927EA0-DD7B-41CD-AA76-6EC406161B24}"/>
              </a:ext>
            </a:extLst>
          </p:cNvPr>
          <p:cNvPicPr>
            <a:picLocks noChangeAspect="1"/>
          </p:cNvPicPr>
          <p:nvPr/>
        </p:nvPicPr>
        <p:blipFill>
          <a:blip r:embed="rId3"/>
          <a:stretch>
            <a:fillRect/>
          </a:stretch>
        </p:blipFill>
        <p:spPr>
          <a:xfrm>
            <a:off x="3242931" y="3267074"/>
            <a:ext cx="2658139" cy="1371600"/>
          </a:xfrm>
          <a:prstGeom prst="rect">
            <a:avLst/>
          </a:prstGeom>
        </p:spPr>
      </p:pic>
    </p:spTree>
    <p:extLst>
      <p:ext uri="{BB962C8B-B14F-4D97-AF65-F5344CB8AC3E}">
        <p14:creationId xmlns:p14="http://schemas.microsoft.com/office/powerpoint/2010/main" val="3097344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BFED3-D305-4B31-B68D-A08C81BCEA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876300" y="76200"/>
            <a:ext cx="7391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2:14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pic>
        <p:nvPicPr>
          <p:cNvPr id="2" name="Picture 1">
            <a:extLst>
              <a:ext uri="{FF2B5EF4-FFF2-40B4-BE49-F238E27FC236}">
                <a16:creationId xmlns:a16="http://schemas.microsoft.com/office/drawing/2014/main" id="{38625D09-E70E-4612-9023-BCA74C78C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542" y="2819400"/>
            <a:ext cx="2744916" cy="1828800"/>
          </a:xfrm>
          <a:prstGeom prst="rect">
            <a:avLst/>
          </a:prstGeom>
        </p:spPr>
      </p:pic>
    </p:spTree>
    <p:extLst>
      <p:ext uri="{BB962C8B-B14F-4D97-AF65-F5344CB8AC3E}">
        <p14:creationId xmlns:p14="http://schemas.microsoft.com/office/powerpoint/2010/main" val="231942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71469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982385835"/>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a:t>
                      </a:r>
                      <a:r>
                        <a:rPr lang="en-US" sz="2600" b="1" kern="1200" baseline="30000" dirty="0">
                          <a:solidFill>
                            <a:srgbClr val="0000CC"/>
                          </a:solidFill>
                          <a:latin typeface="Calibri" panose="020F0502020204030204" pitchFamily="34" charset="0"/>
                          <a:ea typeface="+mn-ea"/>
                          <a:cs typeface="+mn-cs"/>
                        </a:rPr>
                        <a:t>st</a:t>
                      </a:r>
                      <a:r>
                        <a:rPr lang="en-US" sz="2600" b="1"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542397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574222928"/>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Political</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rgbClr val="FFFFCC"/>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686444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699746956"/>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A quo / ad </a:t>
                      </a:r>
                      <a:r>
                        <a:rPr lang="en-US" sz="2600" b="1" u="sng" kern="1200" dirty="0" err="1">
                          <a:solidFill>
                            <a:srgbClr val="0000CC"/>
                          </a:solidFill>
                          <a:latin typeface="Calibri" panose="020F0502020204030204" pitchFamily="34" charset="0"/>
                          <a:ea typeface="+mn-ea"/>
                          <a:cs typeface="+mn-cs"/>
                        </a:rPr>
                        <a:t>quem</a:t>
                      </a:r>
                      <a:endParaRPr lang="en-US" sz="2600" b="1" u="sng" kern="1200" dirty="0">
                        <a:solidFill>
                          <a:srgbClr val="0000CC"/>
                        </a:solidFill>
                        <a:latin typeface="Calibri" panose="020F0502020204030204" pitchFamily="34" charset="0"/>
                        <a:ea typeface="+mn-ea"/>
                        <a:cs typeface="+mn-cs"/>
                      </a:endParaRP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rgbClr val="FFFFCC"/>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352817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535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extLst/>
          </p:nvPr>
        </p:nvGraphicFramePr>
        <p:xfrm>
          <a:off x="228600" y="304800"/>
          <a:ext cx="8686800" cy="5671503"/>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51435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550863">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0112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257754356"/>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Have a priesthood</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rgbClr val="FFFFCC"/>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528642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BAF7EB-95BA-46CD-BB65-8A77DBC2F437}"/>
              </a:ext>
            </a:extLst>
          </p:cNvPr>
          <p:cNvPicPr>
            <a:picLocks noChangeAspect="1"/>
          </p:cNvPicPr>
          <p:nvPr/>
        </p:nvPicPr>
        <p:blipFill>
          <a:blip r:embed="rId2"/>
          <a:stretch>
            <a:fillRect/>
          </a:stretch>
        </p:blipFill>
        <p:spPr>
          <a:xfrm>
            <a:off x="1800571" y="167095"/>
            <a:ext cx="5542857" cy="6523809"/>
          </a:xfrm>
          <a:prstGeom prst="rect">
            <a:avLst/>
          </a:prstGeom>
        </p:spPr>
      </p:pic>
    </p:spTree>
    <p:extLst>
      <p:ext uri="{BB962C8B-B14F-4D97-AF65-F5344CB8AC3E}">
        <p14:creationId xmlns:p14="http://schemas.microsoft.com/office/powerpoint/2010/main" val="2574102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5E3E3-D427-4489-9FBE-C7138B0ECE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23654" y="76200"/>
            <a:ext cx="8744137"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1:6</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[God] has made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[Church]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glory and the dominion forever and ever. Amen.”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A9EDD04-C020-4AD0-8370-9FCBFB1089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059" y="3048000"/>
            <a:ext cx="1553882" cy="1828800"/>
          </a:xfrm>
          <a:prstGeom prst="rect">
            <a:avLst/>
          </a:prstGeom>
        </p:spPr>
      </p:pic>
    </p:spTree>
    <p:extLst>
      <p:ext uri="{BB962C8B-B14F-4D97-AF65-F5344CB8AC3E}">
        <p14:creationId xmlns:p14="http://schemas.microsoft.com/office/powerpoint/2010/main" val="2333324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98843975"/>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Physical</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rgbClr val="FFFFCC"/>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a:t>
                      </a:r>
                      <a:r>
                        <a:rPr lang="en-US" sz="2600" b="1" kern="1200" baseline="30000" dirty="0">
                          <a:solidFill>
                            <a:srgbClr val="0000CC"/>
                          </a:solidFill>
                          <a:latin typeface="Calibri" panose="020F0502020204030204" pitchFamily="34" charset="0"/>
                          <a:ea typeface="+mn-ea"/>
                          <a:cs typeface="+mn-cs"/>
                        </a:rPr>
                        <a:t>st</a:t>
                      </a:r>
                      <a:r>
                        <a:rPr lang="en-US" sz="2600" b="1"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84211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Definition of Ecclesiology</a:t>
            </a:r>
          </a:p>
        </p:txBody>
      </p:sp>
      <p:sp>
        <p:nvSpPr>
          <p:cNvPr id="3075" name="Rectangle 3"/>
          <p:cNvSpPr>
            <a:spLocks noGrp="1" noChangeArrowheads="1"/>
          </p:cNvSpPr>
          <p:nvPr>
            <p:ph type="body" idx="1"/>
          </p:nvPr>
        </p:nvSpPr>
        <p:spPr>
          <a:xfrm>
            <a:off x="2209800" y="1600200"/>
            <a:ext cx="4724400" cy="4800600"/>
          </a:xfrm>
        </p:spPr>
        <p:txBody>
          <a:bodyPr/>
          <a:lstStyle/>
          <a:p>
            <a:pPr marL="463550" indent="-463550" eaLnBrk="1" hangingPunct="1">
              <a:spcBef>
                <a:spcPts val="0"/>
              </a:spcBef>
              <a:spcAft>
                <a:spcPts val="3600"/>
              </a:spcAft>
              <a:defRPr/>
            </a:pPr>
            <a:r>
              <a:rPr lang="en-US" dirty="0" err="1">
                <a:effectLst>
                  <a:outerShdw blurRad="38100" dist="38100" dir="2700000" algn="tl">
                    <a:srgbClr val="000000">
                      <a:alpha val="43137"/>
                    </a:srgbClr>
                  </a:outerShdw>
                </a:effectLst>
              </a:rPr>
              <a:t>Ekklēsía</a:t>
            </a:r>
            <a:r>
              <a:rPr lang="en-US"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ἐκκλησία</a:t>
            </a:r>
            <a:r>
              <a:rPr lang="en-US"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cs typeface="Calibri" panose="020F0502020204030204" pitchFamily="34" charset="0"/>
            </a:endParaRPr>
          </a:p>
          <a:p>
            <a:pPr marL="463550" indent="-463550" eaLnBrk="1" hangingPunct="1">
              <a:spcBef>
                <a:spcPts val="0"/>
              </a:spcBef>
              <a:spcAft>
                <a:spcPts val="3600"/>
              </a:spcAft>
              <a:defRPr/>
            </a:pPr>
            <a:r>
              <a:rPr lang="en-US" dirty="0" err="1">
                <a:effectLst>
                  <a:outerShdw blurRad="38100" dist="38100" dir="2700000" algn="tl">
                    <a:srgbClr val="000000">
                      <a:alpha val="43137"/>
                    </a:srgbClr>
                  </a:outerShdw>
                </a:effectLst>
              </a:rPr>
              <a:t>ĕk</a:t>
            </a:r>
            <a:r>
              <a:rPr lang="en-US"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ἐκ</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cs typeface="Calibri" panose="020F0502020204030204" pitchFamily="34" charset="0"/>
              </a:rPr>
              <a:t>/ </a:t>
            </a:r>
            <a:r>
              <a:rPr lang="en-US" dirty="0" err="1">
                <a:effectLst>
                  <a:outerShdw blurRad="38100" dist="38100" dir="2700000" algn="tl">
                    <a:srgbClr val="000000">
                      <a:alpha val="43137"/>
                    </a:srgbClr>
                  </a:outerShdw>
                </a:effectLst>
                <a:cs typeface="Calibri" panose="020F0502020204030204" pitchFamily="34" charset="0"/>
              </a:rPr>
              <a:t>kaleo</a:t>
            </a:r>
            <a:r>
              <a:rPr lang="en-US" dirty="0">
                <a:effectLst>
                  <a:outerShdw blurRad="38100" dist="38100" dir="2700000" algn="tl">
                    <a:srgbClr val="000000">
                      <a:alpha val="43137"/>
                    </a:srgbClr>
                  </a:outerShdw>
                </a:effectLst>
                <a:cs typeface="Calibri" panose="020F0502020204030204" pitchFamily="34" charset="0"/>
              </a:rPr>
              <a:t> (</a:t>
            </a:r>
            <a:r>
              <a:rPr lang="el-GR" dirty="0">
                <a:effectLst>
                  <a:outerShdw blurRad="38100" dist="38100" dir="2700000" algn="tl">
                    <a:srgbClr val="000000">
                      <a:alpha val="43137"/>
                    </a:srgbClr>
                  </a:outerShdw>
                </a:effectLst>
              </a:rPr>
              <a:t>καλέω</a:t>
            </a:r>
            <a:r>
              <a:rPr lang="en-US"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cs typeface="Calibri" panose="020F0502020204030204" pitchFamily="34" charset="0"/>
            </a:endParaRP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Acts 15:14</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Logos</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Cor 10:32</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Solomon’s pre exilic temple (966 </a:t>
            </a:r>
            <a:r>
              <a:rPr lang="en-US" altLang="en-US" sz="3200" cap="small" dirty="0" err="1">
                <a:solidFill>
                  <a:srgbClr val="FFFFFF"/>
                </a:solidFill>
                <a:effectLst>
                  <a:outerShdw blurRad="38100" dist="38100" dir="2700000" algn="tl">
                    <a:srgbClr val="000000">
                      <a:alpha val="43137"/>
                    </a:srgbClr>
                  </a:outerShdw>
                </a:effectLst>
                <a:latin typeface="Calibri" panose="020F0502020204030204" pitchFamily="34" charset="0"/>
              </a:rPr>
              <a:t>bc</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Kings and Chronicles)</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Zerubbabel’s post exilic temple (Ezra 1-6; John 2:20)</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Antichrist's temple (Dan 9:27; Matt 24:15; 2 </a:t>
            </a:r>
            <a:r>
              <a:rPr lang="en-US" altLang="en-US" dirty="0" err="1">
                <a:solidFill>
                  <a:srgbClr val="FFFFFF"/>
                </a:solidFill>
                <a:effectLst>
                  <a:outerShdw blurRad="38100" dist="38100" dir="2700000" algn="tl">
                    <a:srgbClr val="000000">
                      <a:alpha val="43137"/>
                    </a:srgbClr>
                  </a:outerShdw>
                </a:effectLst>
              </a:rPr>
              <a:t>Thess</a:t>
            </a:r>
            <a:r>
              <a:rPr lang="en-US" altLang="en-US" dirty="0">
                <a:solidFill>
                  <a:srgbClr val="FFFFFF"/>
                </a:solidFill>
                <a:effectLst>
                  <a:outerShdw blurRad="38100" dist="38100" dir="2700000" algn="tl">
                    <a:srgbClr val="000000">
                      <a:alpha val="43137"/>
                    </a:srgbClr>
                  </a:outerShdw>
                </a:effectLst>
              </a:rPr>
              <a:t> 2:4; Rev 11:1-2)</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 Millennial temple (</a:t>
            </a:r>
            <a:r>
              <a:rPr lang="en-US" altLang="en-US" dirty="0" err="1">
                <a:solidFill>
                  <a:srgbClr val="FFFFFF"/>
                </a:solidFill>
                <a:effectLst>
                  <a:outerShdw blurRad="38100" dist="38100" dir="2700000" algn="tl">
                    <a:srgbClr val="000000">
                      <a:alpha val="43137"/>
                    </a:srgbClr>
                  </a:outerShdw>
                </a:effectLst>
              </a:rPr>
              <a:t>Ezek</a:t>
            </a:r>
            <a:r>
              <a:rPr lang="en-US" altLang="en-US" dirty="0">
                <a:solidFill>
                  <a:srgbClr val="FFFFFF"/>
                </a:solidFill>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795789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04069453"/>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1</a:t>
                      </a:r>
                      <a:r>
                        <a:rPr lang="en-US" sz="2600" b="1" u="sng" kern="1200" baseline="30000" dirty="0">
                          <a:solidFill>
                            <a:srgbClr val="0000CC"/>
                          </a:solidFill>
                          <a:latin typeface="Calibri" panose="020F0502020204030204" pitchFamily="34" charset="0"/>
                          <a:ea typeface="+mn-ea"/>
                          <a:cs typeface="+mn-cs"/>
                        </a:rPr>
                        <a:t>st</a:t>
                      </a:r>
                      <a:r>
                        <a:rPr lang="en-US" sz="2600" b="1" u="sng" kern="1200" dirty="0">
                          <a:solidFill>
                            <a:srgbClr val="0000CC"/>
                          </a:solidFill>
                          <a:latin typeface="Calibri" panose="020F0502020204030204" pitchFamily="34" charset="0"/>
                          <a:ea typeface="+mn-ea"/>
                          <a:cs typeface="+mn-cs"/>
                        </a:rPr>
                        <a:t> 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rgbClr val="FFFFCC"/>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28469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79193" y="76200"/>
            <a:ext cx="8985614" cy="4801314"/>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20:4-6</a:t>
            </a:r>
          </a:p>
          <a:p>
            <a:pPr algn="just" fontAlgn="auto">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and reigned with Christ for a thousand years. </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379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79193" y="76200"/>
            <a:ext cx="8985614" cy="4308872"/>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20:4-6</a:t>
            </a:r>
          </a:p>
          <a:p>
            <a:pPr algn="just" fontAlgn="auto">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did not come to life until the thousand years were completed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first resurrection.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first resurrection; over these the second death has no power, but they will be priests of God and of Christ and will reign with Him for a thousand years.”</a:t>
            </a:r>
          </a:p>
        </p:txBody>
      </p:sp>
    </p:spTree>
    <p:extLst>
      <p:ext uri="{BB962C8B-B14F-4D97-AF65-F5344CB8AC3E}">
        <p14:creationId xmlns:p14="http://schemas.microsoft.com/office/powerpoint/2010/main" val="2645500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p:nvPr>
        </p:nvSpPr>
        <p:spPr>
          <a:xfrm>
            <a:off x="685800" y="22860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207766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607598552"/>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a:t>
                      </a:r>
                      <a:r>
                        <a:rPr lang="en-US" sz="2600" b="1" u="none" kern="1200" baseline="30000" dirty="0">
                          <a:solidFill>
                            <a:srgbClr val="0000CC"/>
                          </a:solidFill>
                          <a:latin typeface="Calibri" panose="020F0502020204030204" pitchFamily="34" charset="0"/>
                          <a:ea typeface="+mn-ea"/>
                          <a:cs typeface="+mn-cs"/>
                        </a:rPr>
                        <a:t>st</a:t>
                      </a:r>
                      <a:r>
                        <a:rPr lang="en-US" sz="2600" b="1" u="none"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Earthly (Ezek. 20:33-44)</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solidFill>
                      <a:srgbClr val="FFFFCC"/>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184296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E5E97E-98CA-42A7-874F-91A5B27F9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38100" y="76200"/>
            <a:ext cx="90678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20:33-38</a:t>
            </a:r>
          </a:p>
          <a:p>
            <a:pPr algn="just">
              <a:spcAft>
                <a:spcPts val="100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I live,” declares the Lord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“surely with a mighty hand and with an outstretched arm and with wrath poured out, I shall be king over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bring you out from the peoples and gather you from the lands where you are scattered, with a mighty hand and with an outstretched arm and with wrath poured out;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you into the wilderness of the peoples, and there I will enter into judgment with you face to face.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I entered into judgment with your fathers in the wilderness of the land of Egypt, so I will enter into judgment with you,” declares the Lord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4644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B3F84-CD6B-435E-84B9-8F2CDF23FD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38100" y="76200"/>
            <a:ext cx="906780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20:33-38</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make you pass under the rod, and I will bring you into the bond of the covenant;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purge from you the rebels and those who transgress against Me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bring them out of the land where they sojourn, but they will not enter the land of Israel. Thus you will know that I am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2BB82259-8B4B-4EEC-B95B-B5406E825393}"/>
              </a:ext>
            </a:extLst>
          </p:cNvPr>
          <p:cNvPicPr>
            <a:picLocks noChangeAspect="1"/>
          </p:cNvPicPr>
          <p:nvPr/>
        </p:nvPicPr>
        <p:blipFill>
          <a:blip r:embed="rId3"/>
          <a:stretch>
            <a:fillRect/>
          </a:stretch>
        </p:blipFill>
        <p:spPr>
          <a:xfrm>
            <a:off x="3111125" y="3124200"/>
            <a:ext cx="2921751" cy="1645920"/>
          </a:xfrm>
          <a:prstGeom prst="rect">
            <a:avLst/>
          </a:prstGeom>
        </p:spPr>
      </p:pic>
    </p:spTree>
    <p:extLst>
      <p:ext uri="{BB962C8B-B14F-4D97-AF65-F5344CB8AC3E}">
        <p14:creationId xmlns:p14="http://schemas.microsoft.com/office/powerpoint/2010/main" val="2086573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42900" y="76200"/>
            <a:ext cx="8458200" cy="4185761"/>
          </a:xfrm>
          <a:prstGeom prst="rect">
            <a:avLst/>
          </a:prstGeom>
          <a:noFill/>
          <a:ln w="28575">
            <a:noFill/>
            <a:miter lim="800000"/>
            <a:headEnd/>
            <a:tailEnd/>
          </a:ln>
        </p:spPr>
        <p:txBody>
          <a:bodyPr>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Therefore do not go on passing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judgment</a:t>
            </a:r>
            <a:r>
              <a:rPr lang="en-US" sz="3600" dirty="0">
                <a:effectLst>
                  <a:outerShdw blurRad="38100" dist="38100" dir="2700000" algn="tl">
                    <a:srgbClr val="000000">
                      <a:alpha val="43137"/>
                    </a:srgbClr>
                  </a:outerShdw>
                </a:effectLst>
                <a:latin typeface="Calibri" panose="020F0502020204030204" pitchFamily="34" charset="0"/>
              </a:rPr>
              <a:t> before the time, </a:t>
            </a:r>
            <a:r>
              <a:rPr lang="en-US" sz="3600" i="1" dirty="0">
                <a:effectLst>
                  <a:outerShdw blurRad="38100" dist="38100" dir="2700000" algn="tl">
                    <a:srgbClr val="000000">
                      <a:alpha val="43137"/>
                    </a:srgbClr>
                  </a:outerShdw>
                </a:effectLst>
                <a:latin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rPr>
              <a: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Lord comes who will both</a:t>
            </a:r>
            <a:r>
              <a:rPr lang="en-US" sz="3600" dirty="0">
                <a:effectLst>
                  <a:outerShdw blurRad="38100" dist="38100" dir="2700000" algn="tl">
                    <a:srgbClr val="000000">
                      <a:alpha val="43137"/>
                    </a:srgbClr>
                  </a:outerShdw>
                </a:effectLst>
                <a:latin typeface="Calibri" panose="020F0502020204030204" pitchFamily="34" charset="0"/>
              </a:rPr>
              <a:t>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1887138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42900" y="76200"/>
            <a:ext cx="8458200" cy="3077766"/>
          </a:xfrm>
          <a:prstGeom prst="rect">
            <a:avLst/>
          </a:prstGeom>
          <a:noFill/>
          <a:ln w="28575">
            <a:noFill/>
            <a:miter lim="800000"/>
            <a:headEnd/>
            <a:tailEnd/>
          </a:ln>
        </p:spPr>
        <p:txBody>
          <a:bodyPr>
            <a:spAutoFit/>
          </a:bodyPr>
          <a:lstStyle/>
          <a:p>
            <a:pPr algn="ctr" defTabSz="685800">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Thessalonians 4:17</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caught up</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together with them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clouds</a:t>
            </a:r>
            <a:r>
              <a:rPr lang="en-US" sz="3600" dirty="0">
                <a:effectLst>
                  <a:outerShdw blurRad="38100" dist="38100" dir="2700000" algn="tl">
                    <a:srgbClr val="000000">
                      <a:alpha val="43137"/>
                    </a:srgbClr>
                  </a:outerShdw>
                </a:effectLst>
                <a:latin typeface="Calibri" panose="020F0502020204030204" pitchFamily="34" charset="0"/>
              </a:rPr>
              <a:t> to meet the Lord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air</a:t>
            </a:r>
            <a:r>
              <a:rPr lang="en-US" sz="3600" dirty="0">
                <a:effectLst>
                  <a:outerShdw blurRad="38100" dist="38100" dir="2700000" algn="tl">
                    <a:srgbClr val="000000">
                      <a:alpha val="43137"/>
                    </a:srgbClr>
                  </a:outerShdw>
                </a:effectLst>
                <a:latin typeface="Calibri" panose="020F0502020204030204" pitchFamily="34" charset="0"/>
              </a:rPr>
              <a:t>, and so we shall always be with the Lord.”</a:t>
            </a:r>
          </a:p>
        </p:txBody>
      </p:sp>
      <p:pic>
        <p:nvPicPr>
          <p:cNvPr id="3" name="Picture 2">
            <a:extLst>
              <a:ext uri="{FF2B5EF4-FFF2-40B4-BE49-F238E27FC236}">
                <a16:creationId xmlns:a16="http://schemas.microsoft.com/office/drawing/2014/main" id="{C9D41025-71F6-4F00-9E72-8587D158D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971800"/>
            <a:ext cx="2682240" cy="2011680"/>
          </a:xfrm>
          <a:prstGeom prst="rect">
            <a:avLst/>
          </a:prstGeom>
        </p:spPr>
      </p:pic>
    </p:spTree>
    <p:extLst>
      <p:ext uri="{BB962C8B-B14F-4D97-AF65-F5344CB8AC3E}">
        <p14:creationId xmlns:p14="http://schemas.microsoft.com/office/powerpoint/2010/main" val="410363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Definition of the Church</a:t>
            </a:r>
          </a:p>
        </p:txBody>
      </p:sp>
      <p:sp>
        <p:nvSpPr>
          <p:cNvPr id="16387" name="Rectangle 3"/>
          <p:cNvSpPr>
            <a:spLocks noGrp="1" noChangeArrowheads="1"/>
          </p:cNvSpPr>
          <p:nvPr>
            <p:ph type="body" sz="half" idx="2"/>
          </p:nvPr>
        </p:nvSpPr>
        <p:spPr>
          <a:xfrm>
            <a:off x="457200" y="1143000"/>
            <a:ext cx="8229600" cy="41148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8273" y="3048000"/>
            <a:ext cx="1440927" cy="1951220"/>
          </a:xfrm>
        </p:spPr>
      </p:pic>
    </p:spTree>
    <p:extLst>
      <p:ext uri="{BB962C8B-B14F-4D97-AF65-F5344CB8AC3E}">
        <p14:creationId xmlns:p14="http://schemas.microsoft.com/office/powerpoint/2010/main" val="2675599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26" y="457200"/>
            <a:ext cx="8955548" cy="5943600"/>
          </a:xfrm>
          <a:prstGeom prst="rect">
            <a:avLst/>
          </a:prstGeom>
          <a:ln>
            <a:solidFill>
              <a:srgbClr val="FFFFCC"/>
            </a:solidFill>
          </a:ln>
        </p:spPr>
      </p:pic>
    </p:spTree>
    <p:extLst>
      <p:ext uri="{BB962C8B-B14F-4D97-AF65-F5344CB8AC3E}">
        <p14:creationId xmlns:p14="http://schemas.microsoft.com/office/powerpoint/2010/main" val="996292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32548651"/>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a:t>
                      </a:r>
                      <a:r>
                        <a:rPr lang="en-US" sz="2600" b="1" u="none" kern="1200" baseline="30000" dirty="0">
                          <a:solidFill>
                            <a:srgbClr val="0000CC"/>
                          </a:solidFill>
                          <a:latin typeface="Calibri" panose="020F0502020204030204" pitchFamily="34" charset="0"/>
                          <a:ea typeface="+mn-ea"/>
                          <a:cs typeface="+mn-cs"/>
                        </a:rPr>
                        <a:t>st</a:t>
                      </a:r>
                      <a:r>
                        <a:rPr lang="en-US" sz="2600" b="1" u="none"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Earthly (Ezek. 20:33-44)</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solidFill>
                      <a:schemeClr val="tx1">
                        <a:lumMod val="85000"/>
                      </a:schemeClr>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Gates</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rgbClr val="FFFFCC"/>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688925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228600"/>
            <a:ext cx="7315200" cy="1441450"/>
          </a:xfrm>
        </p:spPr>
        <p:txBody>
          <a:bodyPr/>
          <a:lstStyle/>
          <a:p>
            <a:r>
              <a:rPr lang="en-US" altLang="en-US" sz="6000" dirty="0">
                <a:solidFill>
                  <a:srgbClr val="66FFFF"/>
                </a:solidFill>
                <a:effectLst>
                  <a:outerShdw blurRad="38100" dist="38100" dir="2700000" algn="tl">
                    <a:srgbClr val="000000">
                      <a:alpha val="43137"/>
                    </a:srgbClr>
                  </a:outerShdw>
                </a:effectLst>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ffectLst>
                  <a:outerShdw blurRad="38100" dist="38100" dir="2700000" algn="tl">
                    <a:srgbClr val="000000">
                      <a:alpha val="43137"/>
                    </a:srgbClr>
                  </a:outerShdw>
                </a:effectLst>
              </a:endParaRPr>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ffectLst>
                  <a:outerShdw blurRad="38100" dist="38100" dir="2700000" algn="tl">
                    <a:srgbClr val="000000">
                      <a:alpha val="43137"/>
                    </a:srgbClr>
                  </a:outerShdw>
                </a:effectLst>
              </a:endParaRPr>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685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a:extLst>
              <a:ext uri="{FF2B5EF4-FFF2-40B4-BE49-F238E27FC236}">
                <a16:creationId xmlns:a16="http://schemas.microsoft.com/office/drawing/2014/main" id="{5EC1242B-FDD6-45D7-9D2D-D6AD2D4A7F1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body" idx="1"/>
          </p:nvPr>
        </p:nvSpPr>
        <p:spPr>
          <a:xfrm>
            <a:off x="79193" y="76200"/>
            <a:ext cx="8985613" cy="4724400"/>
          </a:xfrm>
        </p:spPr>
        <p:txBody>
          <a:bodyPr/>
          <a:lstStyle/>
          <a:p>
            <a:pPr marL="0" indent="0"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21:16-17</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a:t>
            </a:r>
            <a:r>
              <a:rPr lang="en-US" altLang="en-US" sz="3600" b="1" u="sng" kern="1200" dirty="0">
                <a:solidFill>
                  <a:srgbClr val="FFFFCC"/>
                </a:solidFill>
                <a:effectLst>
                  <a:outerShdw blurRad="38100" dist="38100" dir="2700000" algn="tl">
                    <a:srgbClr val="000000">
                      <a:alpha val="43137"/>
                    </a:srgbClr>
                  </a:outerShdw>
                </a:effectLst>
              </a:rPr>
              <a:t>by</a:t>
            </a:r>
            <a:r>
              <a:rPr lang="en-US" altLang="en-US" sz="3600" dirty="0">
                <a:solidFill>
                  <a:schemeClr val="accent2"/>
                </a:solidFill>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man's measurement, which the angel was using.</a:t>
            </a:r>
          </a:p>
        </p:txBody>
      </p:sp>
    </p:spTree>
    <p:extLst>
      <p:ext uri="{BB962C8B-B14F-4D97-AF65-F5344CB8AC3E}">
        <p14:creationId xmlns:p14="http://schemas.microsoft.com/office/powerpoint/2010/main" val="2176822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4319" y="385763"/>
            <a:ext cx="8615362" cy="1143000"/>
          </a:xfrm>
          <a:prstGeom prst="rect">
            <a:avLst/>
          </a:prstGeom>
          <a:effectLst>
            <a:outerShdw dist="107763" dir="2700000" algn="ctr" rotWithShape="0">
              <a:schemeClr val="bg2"/>
            </a:outerShdw>
          </a:effectLst>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defRPr/>
            </a:pPr>
            <a:r>
              <a:rPr lang="en-US" sz="6600" kern="0" dirty="0"/>
              <a:t>The New Jerusalem</a:t>
            </a:r>
            <a:endParaRPr lang="en-US" kern="0" dirty="0"/>
          </a:p>
        </p:txBody>
      </p:sp>
      <p:graphicFrame>
        <p:nvGraphicFramePr>
          <p:cNvPr id="4" name="Object 3"/>
          <p:cNvGraphicFramePr>
            <a:graphicFrameLocks noChangeAspect="1"/>
          </p:cNvGraphicFramePr>
          <p:nvPr>
            <p:extLst/>
          </p:nvPr>
        </p:nvGraphicFramePr>
        <p:xfrm>
          <a:off x="797714" y="1447801"/>
          <a:ext cx="7548572" cy="4891088"/>
        </p:xfrm>
        <a:graphic>
          <a:graphicData uri="http://schemas.openxmlformats.org/presentationml/2006/ole">
            <mc:AlternateContent xmlns:mc="http://schemas.openxmlformats.org/markup-compatibility/2006">
              <mc:Choice xmlns:v="urn:schemas-microsoft-com:vml" Requires="v">
                <p:oleObj spid="_x0000_s1053" name="Clip" r:id="rId3" imgW="3644640" imgH="2361960" progId="MS_ClipArt_Gallery.5">
                  <p:embed/>
                </p:oleObj>
              </mc:Choice>
              <mc:Fallback>
                <p:oleObj name="Clip" r:id="rId3" imgW="3644640" imgH="2361960" progId="MS_ClipArt_Gallery.5">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4" y="1447801"/>
                        <a:ext cx="7548572" cy="4891088"/>
                      </a:xfrm>
                      <a:prstGeom prst="rect">
                        <a:avLst/>
                      </a:prstGeom>
                    </p:spPr>
                  </p:pic>
                </p:oleObj>
              </mc:Fallback>
            </mc:AlternateContent>
          </a:graphicData>
        </a:graphic>
      </p:graphicFrame>
      <p:sp>
        <p:nvSpPr>
          <p:cNvPr id="5" name="Rectangle 5"/>
          <p:cNvSpPr>
            <a:spLocks noChangeArrowheads="1"/>
          </p:cNvSpPr>
          <p:nvPr/>
        </p:nvSpPr>
        <p:spPr bwMode="auto">
          <a:xfrm>
            <a:off x="3714750" y="1828800"/>
            <a:ext cx="4591050" cy="4449763"/>
          </a:xfrm>
          <a:prstGeom prst="rect">
            <a:avLst/>
          </a:prstGeom>
          <a:solidFill>
            <a:srgbClr val="06000C">
              <a:alpha val="50195"/>
            </a:srgbClr>
          </a:solidFill>
          <a:ln w="9525">
            <a:solidFill>
              <a:schemeClr val="bg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8245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80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40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4" y="76200"/>
            <a:ext cx="8985614"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built on the foundation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2762250" y="2590800"/>
            <a:ext cx="3619500" cy="2286000"/>
          </a:xfrm>
          <a:prstGeom prst="rect">
            <a:avLst/>
          </a:prstGeom>
        </p:spPr>
      </p:pic>
    </p:spTree>
    <p:extLst>
      <p:ext uri="{BB962C8B-B14F-4D97-AF65-F5344CB8AC3E}">
        <p14:creationId xmlns:p14="http://schemas.microsoft.com/office/powerpoint/2010/main" val="4120330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688646774"/>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a:t>
                      </a:r>
                      <a:r>
                        <a:rPr lang="en-US" sz="2600" b="1" u="none" kern="1200" baseline="30000" dirty="0">
                          <a:solidFill>
                            <a:srgbClr val="0000CC"/>
                          </a:solidFill>
                          <a:latin typeface="Calibri" panose="020F0502020204030204" pitchFamily="34" charset="0"/>
                          <a:ea typeface="+mn-ea"/>
                          <a:cs typeface="+mn-cs"/>
                        </a:rPr>
                        <a:t>st</a:t>
                      </a:r>
                      <a:r>
                        <a:rPr lang="en-US" sz="2600" b="1" u="none"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Earthly (Ezek. 20:33-44)</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solidFill>
                      <a:schemeClr val="tx1">
                        <a:lumMod val="85000"/>
                      </a:schemeClr>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Physical birth</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solidFill>
                      <a:srgbClr val="FFFFCC"/>
                    </a:solidFill>
                  </a:tcPr>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652071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29043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74614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4565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48323081"/>
              </p:ext>
            </p:extLst>
          </p:nvPr>
        </p:nvGraphicFramePr>
        <p:xfrm>
          <a:off x="152400" y="62884"/>
          <a:ext cx="8839200" cy="664271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87867">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mn-cs"/>
                        </a:rPr>
                        <a:t>The Universal vs. Local Church</a:t>
                      </a:r>
                      <a:endParaRPr kumimoji="0" 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mn-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1272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marT="45713" marB="4571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Universal</a:t>
                      </a:r>
                    </a:p>
                  </a:txBody>
                  <a:tcPr marT="45713" marB="4571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Local</a:t>
                      </a:r>
                    </a:p>
                  </a:txBody>
                  <a:tcPr marT="45713" marB="45713" anchor="ctr" horzOverflow="overflow"/>
                </a:tc>
                <a:extLst>
                  <a:ext uri="{0D108BD9-81ED-4DB2-BD59-A6C34878D82A}">
                    <a16:rowId xmlns:a16="http://schemas.microsoft.com/office/drawing/2014/main" val="1459597859"/>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Number</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One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Many</a:t>
                      </a:r>
                    </a:p>
                  </a:txBody>
                  <a:tcPr marT="45713" marB="45713" anchor="ctr" horzOverflow="overflow"/>
                </a:tc>
                <a:extLst>
                  <a:ext uri="{0D108BD9-81ED-4DB2-BD59-A6C34878D82A}">
                    <a16:rowId xmlns:a16="http://schemas.microsoft.com/office/drawing/2014/main" val="3070623534"/>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Members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All believers from Pentecost to the Rapture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Local gathering</a:t>
                      </a:r>
                    </a:p>
                  </a:txBody>
                  <a:tcPr marT="45713" marB="45713" anchor="ctr" horzOverflow="overflow"/>
                </a:tc>
                <a:extLst>
                  <a:ext uri="{0D108BD9-81ED-4DB2-BD59-A6C34878D82A}">
                    <a16:rowId xmlns:a16="http://schemas.microsoft.com/office/drawing/2014/main" val="934686761"/>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Spiritual status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Believers only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Believers and unbelievers</a:t>
                      </a:r>
                    </a:p>
                  </a:txBody>
                  <a:tcPr marT="45713" marB="45713" anchor="ctr" horzOverflow="overflow"/>
                </a:tc>
                <a:extLst>
                  <a:ext uri="{0D108BD9-81ED-4DB2-BD59-A6C34878D82A}">
                    <a16:rowId xmlns:a16="http://schemas.microsoft.com/office/drawing/2014/main" val="2215589415"/>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Living or dead</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Living and dead</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Living only</a:t>
                      </a:r>
                    </a:p>
                  </a:txBody>
                  <a:tcPr marT="45713" marB="45713" anchor="ctr" horzOverflow="overflow"/>
                </a:tc>
                <a:extLst>
                  <a:ext uri="{0D108BD9-81ED-4DB2-BD59-A6C34878D82A}">
                    <a16:rowId xmlns:a16="http://schemas.microsoft.com/office/drawing/2014/main" val="3144159118"/>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Assembly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Cannot assemble at one place and time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Can assemble at one place and time</a:t>
                      </a:r>
                    </a:p>
                  </a:txBody>
                  <a:tcPr marT="45713" marB="45713" anchor="ctr" horzOverflow="overflow"/>
                </a:tc>
                <a:extLst>
                  <a:ext uri="{0D108BD9-81ED-4DB2-BD59-A6C34878D82A}">
                    <a16:rowId xmlns:a16="http://schemas.microsoft.com/office/drawing/2014/main" val="667267062"/>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Visibility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Invisible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Visible</a:t>
                      </a:r>
                    </a:p>
                  </a:txBody>
                  <a:tcPr marT="45713" marB="45713" anchor="ctr" horzOverflow="overflow"/>
                </a:tc>
                <a:extLst>
                  <a:ext uri="{0D108BD9-81ED-4DB2-BD59-A6C34878D82A}">
                    <a16:rowId xmlns:a16="http://schemas.microsoft.com/office/drawing/2014/main" val="192586952"/>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NT Material</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Minority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Majority</a:t>
                      </a:r>
                    </a:p>
                  </a:txBody>
                  <a:tcPr marT="45713" marB="45713" anchor="ctr" horzOverflow="overflow"/>
                </a:tc>
                <a:extLst>
                  <a:ext uri="{0D108BD9-81ED-4DB2-BD59-A6C34878D82A}">
                    <a16:rowId xmlns:a16="http://schemas.microsoft.com/office/drawing/2014/main" val="2375205361"/>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Joining</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Faith alone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Unique requirements</a:t>
                      </a:r>
                    </a:p>
                  </a:txBody>
                  <a:tcPr marT="45713" marB="45713" anchor="ctr" horzOverflow="overflow"/>
                </a:tc>
                <a:extLst>
                  <a:ext uri="{0D108BD9-81ED-4DB2-BD59-A6C34878D82A}">
                    <a16:rowId xmlns:a16="http://schemas.microsoft.com/office/drawing/2014/main" val="3146553624"/>
                  </a:ext>
                </a:extLst>
              </a:tr>
              <a:tr h="74289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Denomination</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All believers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Specific denomination</a:t>
                      </a:r>
                    </a:p>
                  </a:txBody>
                  <a:tcPr marT="45713" marB="45713" anchor="ctr" horzOverflow="overflow"/>
                </a:tc>
                <a:extLst>
                  <a:ext uri="{0D108BD9-81ED-4DB2-BD59-A6C34878D82A}">
                    <a16:rowId xmlns:a16="http://schemas.microsoft.com/office/drawing/2014/main" val="1819150901"/>
                  </a:ext>
                </a:extLst>
              </a:tr>
            </a:tbl>
          </a:graphicData>
        </a:graphic>
      </p:graphicFrame>
    </p:spTree>
    <p:extLst>
      <p:ext uri="{BB962C8B-B14F-4D97-AF65-F5344CB8AC3E}">
        <p14:creationId xmlns:p14="http://schemas.microsoft.com/office/powerpoint/2010/main" val="39900329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550445"/>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3457</TotalTime>
  <Words>2794</Words>
  <Application>Microsoft Office PowerPoint</Application>
  <PresentationFormat>On-screen Show (4:3)</PresentationFormat>
  <Paragraphs>807</Paragraphs>
  <Slides>70</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7" baseType="lpstr">
      <vt:lpstr>Arial</vt:lpstr>
      <vt:lpstr>Calibri</vt:lpstr>
      <vt:lpstr>Lucida Blackletter</vt:lpstr>
      <vt:lpstr>Times New Roman</vt:lpstr>
      <vt:lpstr>Wingdings</vt:lpstr>
      <vt:lpstr>Azure</vt:lpstr>
      <vt:lpstr>Clip</vt:lpstr>
      <vt:lpstr>PowerPoint Presentation</vt:lpstr>
      <vt:lpstr>Areas of Systematic Theology</vt:lpstr>
      <vt:lpstr>Ecclesiology Overview</vt:lpstr>
      <vt:lpstr>Ecclesiology Overview</vt:lpstr>
      <vt:lpstr>Definition of Ecclesiology</vt:lpstr>
      <vt:lpstr>The Definition of the Church</vt:lpstr>
      <vt:lpstr>Ecclesiology Overview</vt:lpstr>
      <vt:lpstr>PowerPoint Presentation</vt:lpstr>
      <vt:lpstr>Ecclesiology Overview</vt:lpstr>
      <vt:lpstr>Universal Church Word Pictures </vt:lpstr>
      <vt:lpstr>Ecclesiology Overview</vt:lpstr>
      <vt:lpstr>When Did the Church Begin?</vt:lpstr>
      <vt:lpstr>When Did the Church Begin?</vt:lpstr>
      <vt:lpstr>Ecclesiology Overview</vt:lpstr>
      <vt:lpstr>PowerPoint Presentation</vt:lpstr>
      <vt:lpstr>PowerPoint Presentation</vt:lpstr>
      <vt:lpstr>PowerPoint Presentation</vt:lpstr>
      <vt:lpstr>PowerPoint Presentation</vt:lpstr>
      <vt:lpstr>PowerPoint Presentation</vt:lpstr>
      <vt:lpstr>PowerPoint Presentation</vt:lpstr>
      <vt:lpstr>Revelation: 12 Symbols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PowerPoint Presentation</vt:lpstr>
      <vt:lpstr>PowerPoint Presentation</vt:lpstr>
      <vt:lpstr>God’s Resurrection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Jerusalem Descending</vt:lpstr>
      <vt:lpstr>PowerPoint Presentation</vt:lpstr>
      <vt:lpstr>PowerPoint Presentation</vt:lpstr>
      <vt:lpstr>PowerPoint Presentation</vt:lpstr>
      <vt:lpstr>PowerPoint Presentation</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204</cp:revision>
  <cp:lastPrinted>2017-12-15T17:57:33Z</cp:lastPrinted>
  <dcterms:created xsi:type="dcterms:W3CDTF">2009-02-28T19:27:16Z</dcterms:created>
  <dcterms:modified xsi:type="dcterms:W3CDTF">2018-01-06T03:23:49Z</dcterms:modified>
</cp:coreProperties>
</file>