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1"/>
  </p:notesMasterIdLst>
  <p:handoutMasterIdLst>
    <p:handoutMasterId r:id="rId82"/>
  </p:handoutMasterIdLst>
  <p:sldIdLst>
    <p:sldId id="2312" r:id="rId2"/>
    <p:sldId id="2303" r:id="rId3"/>
    <p:sldId id="2304" r:id="rId4"/>
    <p:sldId id="2305" r:id="rId5"/>
    <p:sldId id="2319" r:id="rId6"/>
    <p:sldId id="2295" r:id="rId7"/>
    <p:sldId id="2320" r:id="rId8"/>
    <p:sldId id="2375" r:id="rId9"/>
    <p:sldId id="2414" r:id="rId10"/>
    <p:sldId id="2553" r:id="rId11"/>
    <p:sldId id="2393" r:id="rId12"/>
    <p:sldId id="2415" r:id="rId13"/>
    <p:sldId id="2482" r:id="rId14"/>
    <p:sldId id="2566" r:id="rId15"/>
    <p:sldId id="2588" r:id="rId16"/>
    <p:sldId id="2502" r:id="rId17"/>
    <p:sldId id="2503" r:id="rId18"/>
    <p:sldId id="2504" r:id="rId19"/>
    <p:sldId id="2567" r:id="rId20"/>
    <p:sldId id="2568" r:id="rId21"/>
    <p:sldId id="2537" r:id="rId22"/>
    <p:sldId id="2589" r:id="rId23"/>
    <p:sldId id="2590" r:id="rId24"/>
    <p:sldId id="2539" r:id="rId25"/>
    <p:sldId id="2540" r:id="rId26"/>
    <p:sldId id="2591" r:id="rId27"/>
    <p:sldId id="2592" r:id="rId28"/>
    <p:sldId id="2569" r:id="rId29"/>
    <p:sldId id="2570" r:id="rId30"/>
    <p:sldId id="2571" r:id="rId31"/>
    <p:sldId id="2593" r:id="rId32"/>
    <p:sldId id="2594" r:id="rId33"/>
    <p:sldId id="2595" r:id="rId34"/>
    <p:sldId id="2526" r:id="rId35"/>
    <p:sldId id="2572" r:id="rId36"/>
    <p:sldId id="2607" r:id="rId37"/>
    <p:sldId id="2619" r:id="rId38"/>
    <p:sldId id="2597" r:id="rId39"/>
    <p:sldId id="2620" r:id="rId40"/>
    <p:sldId id="2599" r:id="rId41"/>
    <p:sldId id="2600" r:id="rId42"/>
    <p:sldId id="2621" r:id="rId43"/>
    <p:sldId id="2604" r:id="rId44"/>
    <p:sldId id="2622" r:id="rId45"/>
    <p:sldId id="2606" r:id="rId46"/>
    <p:sldId id="2573" r:id="rId47"/>
    <p:sldId id="2527" r:id="rId48"/>
    <p:sldId id="2574" r:id="rId49"/>
    <p:sldId id="2586" r:id="rId50"/>
    <p:sldId id="2511" r:id="rId51"/>
    <p:sldId id="2510" r:id="rId52"/>
    <p:sldId id="2575" r:id="rId53"/>
    <p:sldId id="2576" r:id="rId54"/>
    <p:sldId id="2608" r:id="rId55"/>
    <p:sldId id="2609" r:id="rId56"/>
    <p:sldId id="2610" r:id="rId57"/>
    <p:sldId id="2611" r:id="rId58"/>
    <p:sldId id="2514" r:id="rId59"/>
    <p:sldId id="2515" r:id="rId60"/>
    <p:sldId id="2516" r:id="rId61"/>
    <p:sldId id="2577" r:id="rId62"/>
    <p:sldId id="2528" r:id="rId63"/>
    <p:sldId id="2612" r:id="rId64"/>
    <p:sldId id="2578" r:id="rId65"/>
    <p:sldId id="2529" r:id="rId66"/>
    <p:sldId id="2613" r:id="rId67"/>
    <p:sldId id="2579" r:id="rId68"/>
    <p:sldId id="2548" r:id="rId69"/>
    <p:sldId id="2616" r:id="rId70"/>
    <p:sldId id="2617" r:id="rId71"/>
    <p:sldId id="2546" r:id="rId72"/>
    <p:sldId id="2580" r:id="rId73"/>
    <p:sldId id="2550" r:id="rId74"/>
    <p:sldId id="2618" r:id="rId75"/>
    <p:sldId id="2614" r:id="rId76"/>
    <p:sldId id="2615" r:id="rId77"/>
    <p:sldId id="2587" r:id="rId78"/>
    <p:sldId id="2554" r:id="rId79"/>
    <p:sldId id="2555" r:id="rId80"/>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EAEAEA"/>
    <a:srgbClr val="0000FF"/>
    <a:srgbClr val="000066"/>
    <a:srgbClr val="FFFF00"/>
    <a:srgbClr val="FFFF99"/>
    <a:srgbClr val="A50021"/>
    <a:srgbClr val="CCECFF"/>
    <a:srgbClr val="E1C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2932" autoAdjust="0"/>
  </p:normalViewPr>
  <p:slideViewPr>
    <p:cSldViewPr>
      <p:cViewPr varScale="1">
        <p:scale>
          <a:sx n="81" d="100"/>
          <a:sy n="81" d="100"/>
        </p:scale>
        <p:origin x="158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Times New Roman" pitchFamily="18" charset="0"/>
                <a:cs typeface="Arial" charset="0"/>
              </a:defRPr>
            </a:lvl1pPr>
          </a:lstStyle>
          <a:p>
            <a:pPr>
              <a:defRPr/>
            </a:pPr>
            <a:fld id="{6F9CA34E-9094-4378-9044-346726E5A9F6}" type="datetime1">
              <a:rPr lang="en-US" smtClean="0">
                <a:latin typeface="Calibri" panose="020F0502020204030204" pitchFamily="34" charset="0"/>
              </a:rPr>
              <a:t>2/14/2017</a:t>
            </a:fld>
            <a:endParaRPr lang="en-US" dirty="0">
              <a:latin typeface="Calibri" panose="020F0502020204030204" pitchFamily="34" charset="0"/>
            </a:endParaRPr>
          </a:p>
        </p:txBody>
      </p:sp>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rPr>
              <a:t>Sugar Land </a:t>
            </a:r>
            <a:r>
              <a:rPr lang="en-US" dirty="0" err="1">
                <a:latin typeface="Calibri" panose="020F0502020204030204" pitchFamily="34" charset="0"/>
              </a:rPr>
              <a:t>BIble</a:t>
            </a:r>
            <a:r>
              <a:rPr lang="en-US" dirty="0">
                <a:latin typeface="Calibri" panose="020F0502020204030204" pitchFamily="34" charset="0"/>
              </a:rPr>
              <a:t>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rPr>
              <a:pPr>
                <a:defRPr/>
              </a:pPr>
              <a:t>‹#›</a:t>
            </a:fld>
            <a:endParaRPr 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Arial" charset="0"/>
              </a:defRPr>
            </a:lvl1pPr>
          </a:lstStyle>
          <a:p>
            <a:pPr>
              <a:defRPr/>
            </a:pPr>
            <a:fld id="{016B0A81-F843-48D4-B835-3C5753C2DF57}" type="datetime1">
              <a:rPr lang="en-US" smtClean="0"/>
              <a:t>2/14/2017</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t>Sugar Land </a:t>
            </a:r>
            <a:r>
              <a:rPr lang="en-US" dirty="0" err="1"/>
              <a:t>BIble</a:t>
            </a:r>
            <a:r>
              <a:rPr lang="en-US" dirty="0"/>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Arial"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9065">
              <a:defRPr>
                <a:solidFill>
                  <a:schemeClr val="tx1"/>
                </a:solidFill>
                <a:latin typeface="Arial" panose="020B0604020202020204" pitchFamily="34" charset="0"/>
                <a:cs typeface="Arial" panose="020B0604020202020204" pitchFamily="34" charset="0"/>
              </a:defRPr>
            </a:lvl1pPr>
            <a:lvl2pPr marL="776715" indent="-298736" defTabSz="1009065">
              <a:defRPr>
                <a:solidFill>
                  <a:schemeClr val="tx1"/>
                </a:solidFill>
                <a:latin typeface="Arial" panose="020B0604020202020204" pitchFamily="34" charset="0"/>
                <a:cs typeface="Arial" panose="020B0604020202020204" pitchFamily="34" charset="0"/>
              </a:defRPr>
            </a:lvl2pPr>
            <a:lvl3pPr marL="1194946" indent="-238989" defTabSz="1009065">
              <a:defRPr>
                <a:solidFill>
                  <a:schemeClr val="tx1"/>
                </a:solidFill>
                <a:latin typeface="Arial" panose="020B0604020202020204" pitchFamily="34" charset="0"/>
                <a:cs typeface="Arial" panose="020B0604020202020204" pitchFamily="34" charset="0"/>
              </a:defRPr>
            </a:lvl3pPr>
            <a:lvl4pPr marL="1672924" indent="-238989" defTabSz="1009065">
              <a:defRPr>
                <a:solidFill>
                  <a:schemeClr val="tx1"/>
                </a:solidFill>
                <a:latin typeface="Arial" panose="020B0604020202020204" pitchFamily="34" charset="0"/>
                <a:cs typeface="Arial" panose="020B0604020202020204" pitchFamily="34" charset="0"/>
              </a:defRPr>
            </a:lvl4pPr>
            <a:lvl5pPr marL="2150902" indent="-238989" defTabSz="1009065">
              <a:defRPr>
                <a:solidFill>
                  <a:schemeClr val="tx1"/>
                </a:solidFill>
                <a:latin typeface="Arial" panose="020B0604020202020204" pitchFamily="34" charset="0"/>
                <a:cs typeface="Arial" panose="020B0604020202020204" pitchFamily="34" charset="0"/>
              </a:defRPr>
            </a:lvl5pPr>
            <a:lvl6pPr marL="2628880"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859"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836"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816"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rPr>
              <a:pPr/>
              <a:t>2</a:t>
            </a:fld>
            <a:endParaRPr lang="en-US" altLang="en-US" sz="2000" dirty="0">
              <a:latin typeface="Calibri" panose="020F0502020204030204" pitchFamily="34" charset="0"/>
            </a:endParaRPr>
          </a:p>
        </p:txBody>
      </p:sp>
      <p:sp>
        <p:nvSpPr>
          <p:cNvPr id="2" name="Footer Placeholder 1"/>
          <p:cNvSpPr>
            <a:spLocks noGrp="1"/>
          </p:cNvSpPr>
          <p:nvPr>
            <p:ph type="ftr" sz="quarter" idx="4"/>
          </p:nvPr>
        </p:nvSpPr>
        <p:spPr/>
        <p:txBody>
          <a:bodyPr/>
          <a:lstStyle/>
          <a:p>
            <a:pPr defTabSz="1010455">
              <a:defRPr/>
            </a:pPr>
            <a:r>
              <a:rPr lang="en-US" sz="2000" kern="0" dirty="0">
                <a:solidFill>
                  <a:sysClr val="windowText" lastClr="000000"/>
                </a:solidFill>
              </a:rPr>
              <a:t>Sugar Land </a:t>
            </a:r>
            <a:r>
              <a:rPr lang="en-US" sz="2000" kern="0" dirty="0" err="1">
                <a:solidFill>
                  <a:sysClr val="windowText" lastClr="000000"/>
                </a:solidFill>
              </a:rPr>
              <a:t>BIble</a:t>
            </a:r>
            <a:r>
              <a:rPr lang="en-US" sz="2000" kern="0" dirty="0">
                <a:solidFill>
                  <a:sysClr val="windowText" lastClr="000000"/>
                </a:solidFill>
              </a:rPr>
              <a:t> Church</a:t>
            </a:r>
          </a:p>
        </p:txBody>
      </p:sp>
      <p:sp>
        <p:nvSpPr>
          <p:cNvPr id="3" name="Header Placeholder 2"/>
          <p:cNvSpPr>
            <a:spLocks noGrp="1"/>
          </p:cNvSpPr>
          <p:nvPr>
            <p:ph type="hdr" sz="quarter"/>
          </p:nvPr>
        </p:nvSpPr>
        <p:spPr/>
        <p:txBody>
          <a:bodyPr/>
          <a:lstStyle/>
          <a:p>
            <a:pPr defTabSz="1010455">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fld id="{E88609F3-D543-4689-A182-0D82ECC6C084}" type="datetime1">
              <a:rPr lang="en-US" smtClean="0"/>
              <a:t>2/14/2017</a:t>
            </a:fld>
            <a:endParaRPr lang="en-US" dirty="0"/>
          </a:p>
        </p:txBody>
      </p:sp>
    </p:spTree>
    <p:extLst>
      <p:ext uri="{BB962C8B-B14F-4D97-AF65-F5344CB8AC3E}">
        <p14:creationId xmlns:p14="http://schemas.microsoft.com/office/powerpoint/2010/main" val="3416638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pPr eaLnBrk="1" hangingPunct="1"/>
              <a:t>14</a:t>
            </a:fld>
            <a:endParaRPr lang="en-US" altLang="en-US" sz="1300"/>
          </a:p>
        </p:txBody>
      </p:sp>
    </p:spTree>
    <p:extLst>
      <p:ext uri="{BB962C8B-B14F-4D97-AF65-F5344CB8AC3E}">
        <p14:creationId xmlns:p14="http://schemas.microsoft.com/office/powerpoint/2010/main" val="119866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pPr eaLnBrk="1" hangingPunct="1"/>
              <a:t>20</a:t>
            </a:fld>
            <a:endParaRPr lang="en-US" altLang="en-US" sz="1300"/>
          </a:p>
        </p:txBody>
      </p:sp>
    </p:spTree>
    <p:extLst>
      <p:ext uri="{BB962C8B-B14F-4D97-AF65-F5344CB8AC3E}">
        <p14:creationId xmlns:p14="http://schemas.microsoft.com/office/powerpoint/2010/main" val="141948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pPr eaLnBrk="1" hangingPunct="1"/>
              <a:t>35</a:t>
            </a:fld>
            <a:endParaRPr lang="en-US" altLang="en-US" sz="1300"/>
          </a:p>
        </p:txBody>
      </p:sp>
    </p:spTree>
    <p:extLst>
      <p:ext uri="{BB962C8B-B14F-4D97-AF65-F5344CB8AC3E}">
        <p14:creationId xmlns:p14="http://schemas.microsoft.com/office/powerpoint/2010/main" val="472057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pPr eaLnBrk="1" hangingPunct="1"/>
              <a:t>48</a:t>
            </a:fld>
            <a:endParaRPr lang="en-US" altLang="en-US" sz="1300"/>
          </a:p>
        </p:txBody>
      </p:sp>
    </p:spTree>
    <p:extLst>
      <p:ext uri="{BB962C8B-B14F-4D97-AF65-F5344CB8AC3E}">
        <p14:creationId xmlns:p14="http://schemas.microsoft.com/office/powerpoint/2010/main" val="3219942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pPr eaLnBrk="1" hangingPunct="1"/>
              <a:t>52</a:t>
            </a:fld>
            <a:endParaRPr lang="en-US" altLang="en-US" sz="1300"/>
          </a:p>
        </p:txBody>
      </p:sp>
    </p:spTree>
    <p:extLst>
      <p:ext uri="{BB962C8B-B14F-4D97-AF65-F5344CB8AC3E}">
        <p14:creationId xmlns:p14="http://schemas.microsoft.com/office/powerpoint/2010/main" val="823864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pPr eaLnBrk="1" hangingPunct="1"/>
              <a:t>53</a:t>
            </a:fld>
            <a:endParaRPr lang="en-US" altLang="en-US" sz="1300"/>
          </a:p>
        </p:txBody>
      </p:sp>
    </p:spTree>
    <p:extLst>
      <p:ext uri="{BB962C8B-B14F-4D97-AF65-F5344CB8AC3E}">
        <p14:creationId xmlns:p14="http://schemas.microsoft.com/office/powerpoint/2010/main" val="3121486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pPr eaLnBrk="1" hangingPunct="1"/>
              <a:t>67</a:t>
            </a:fld>
            <a:endParaRPr lang="en-US" altLang="en-US" sz="1300"/>
          </a:p>
        </p:txBody>
      </p:sp>
    </p:spTree>
    <p:extLst>
      <p:ext uri="{BB962C8B-B14F-4D97-AF65-F5344CB8AC3E}">
        <p14:creationId xmlns:p14="http://schemas.microsoft.com/office/powerpoint/2010/main" val="2134912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pPr eaLnBrk="1" hangingPunct="1"/>
              <a:t>69</a:t>
            </a:fld>
            <a:endParaRPr lang="en-US" altLang="en-US" sz="1300"/>
          </a:p>
        </p:txBody>
      </p:sp>
    </p:spTree>
    <p:extLst>
      <p:ext uri="{BB962C8B-B14F-4D97-AF65-F5344CB8AC3E}">
        <p14:creationId xmlns:p14="http://schemas.microsoft.com/office/powerpoint/2010/main" val="698412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pPr eaLnBrk="1" hangingPunct="1"/>
              <a:t>70</a:t>
            </a:fld>
            <a:endParaRPr lang="en-US" altLang="en-US" sz="1300"/>
          </a:p>
        </p:txBody>
      </p:sp>
    </p:spTree>
    <p:extLst>
      <p:ext uri="{BB962C8B-B14F-4D97-AF65-F5344CB8AC3E}">
        <p14:creationId xmlns:p14="http://schemas.microsoft.com/office/powerpoint/2010/main" val="1916802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78</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15139669-5139-4B91-86E4-94B0D9BB4050}" type="datetime1">
              <a:rPr lang="en-US" smtClean="0"/>
              <a:t>2/14/2017</a:t>
            </a:fld>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2625985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5</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765431AF-F06B-41BB-8B53-6A88C8108C57}" type="datetime1">
              <a:rPr lang="en-US" smtClean="0"/>
              <a:t>2/14/2017</a:t>
            </a:fld>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1624887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79</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0EE2B836-E574-478A-AC58-7C1E2E02D272}" type="datetime1">
              <a:rPr lang="en-US" smtClean="0"/>
              <a:t>2/14/2017</a:t>
            </a:fld>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628626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6</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77E8AE69-3672-4B89-AFD1-E85C496857CE}" type="datetime1">
              <a:rPr lang="en-US" smtClean="0"/>
              <a:t>2/14/2017</a:t>
            </a:fld>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3012875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7</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D5AC6CCE-8039-4C42-AFC1-3A910297732B}" type="datetime1">
              <a:rPr lang="en-US" smtClean="0"/>
              <a:t>2/14/2017</a:t>
            </a:fld>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2626726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8</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E152704B-6E69-48EB-A529-1E34ACD78D4F}" type="datetime1">
              <a:rPr lang="en-US" smtClean="0"/>
              <a:t>2/14/2017</a:t>
            </a:fld>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2295957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9</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24A3D5E1-1F15-4DED-A41B-64D2244FE2C9}" type="datetime1">
              <a:rPr lang="en-US" smtClean="0"/>
              <a:t>2/14/2017</a:t>
            </a:fld>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3180731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10</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7299F033-BCF1-4074-87FB-158952397652}" type="datetime1">
              <a:rPr lang="en-US" smtClean="0"/>
              <a:t>2/14/2017</a:t>
            </a:fld>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466552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lvl1pPr eaLnBrk="0" hangingPunct="0">
              <a:defRPr sz="2500">
                <a:solidFill>
                  <a:schemeClr val="tx1"/>
                </a:solidFill>
                <a:latin typeface="Times New Roman" panose="02020603050405020304" pitchFamily="18" charset="0"/>
                <a:cs typeface="Arial" panose="020B0604020202020204" pitchFamily="34" charset="0"/>
              </a:defRPr>
            </a:lvl1pPr>
            <a:lvl2pPr marL="770662" indent="-296408" eaLnBrk="0" hangingPunct="0">
              <a:defRPr sz="2500">
                <a:solidFill>
                  <a:schemeClr val="tx1"/>
                </a:solidFill>
                <a:latin typeface="Times New Roman" panose="02020603050405020304" pitchFamily="18" charset="0"/>
                <a:cs typeface="Arial" panose="020B0604020202020204" pitchFamily="34" charset="0"/>
              </a:defRPr>
            </a:lvl2pPr>
            <a:lvl3pPr marL="1185634" indent="-237127" eaLnBrk="0" hangingPunct="0">
              <a:defRPr sz="2500">
                <a:solidFill>
                  <a:schemeClr val="tx1"/>
                </a:solidFill>
                <a:latin typeface="Times New Roman" panose="02020603050405020304" pitchFamily="18" charset="0"/>
                <a:cs typeface="Arial" panose="020B0604020202020204" pitchFamily="34" charset="0"/>
              </a:defRPr>
            </a:lvl3pPr>
            <a:lvl4pPr marL="1659887" indent="-237127" eaLnBrk="0" hangingPunct="0">
              <a:defRPr sz="2500">
                <a:solidFill>
                  <a:schemeClr val="tx1"/>
                </a:solidFill>
                <a:latin typeface="Times New Roman" panose="02020603050405020304" pitchFamily="18" charset="0"/>
                <a:cs typeface="Arial" panose="020B0604020202020204" pitchFamily="34" charset="0"/>
              </a:defRPr>
            </a:lvl4pPr>
            <a:lvl5pPr marL="2134141" indent="-237127" eaLnBrk="0" hangingPunct="0">
              <a:defRPr sz="2500">
                <a:solidFill>
                  <a:schemeClr val="tx1"/>
                </a:solidFill>
                <a:latin typeface="Times New Roman" panose="02020603050405020304" pitchFamily="18" charset="0"/>
                <a:cs typeface="Arial" panose="020B0604020202020204" pitchFamily="34" charset="0"/>
              </a:defRPr>
            </a:lvl5pPr>
            <a:lvl6pPr marL="2608395" indent="-237127"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fld id="{6ED06AF7-6C61-4A3C-9E0E-AB4913005A11}" type="slidenum">
              <a:rPr lang="en-US" altLang="en-US" sz="1200"/>
              <a:pPr/>
              <a:t>12</a:t>
            </a:fld>
            <a:endParaRPr lang="en-US" altLang="en-US" sz="1200"/>
          </a:p>
        </p:txBody>
      </p:sp>
    </p:spTree>
    <p:extLst>
      <p:ext uri="{BB962C8B-B14F-4D97-AF65-F5344CB8AC3E}">
        <p14:creationId xmlns:p14="http://schemas.microsoft.com/office/powerpoint/2010/main" val="1693150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pPr eaLnBrk="1" hangingPunct="1"/>
              <a:t>13</a:t>
            </a:fld>
            <a:endParaRPr lang="en-US" altLang="en-US" sz="1300"/>
          </a:p>
        </p:txBody>
      </p:sp>
    </p:spTree>
    <p:extLst>
      <p:ext uri="{BB962C8B-B14F-4D97-AF65-F5344CB8AC3E}">
        <p14:creationId xmlns:p14="http://schemas.microsoft.com/office/powerpoint/2010/main" val="3393630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fld id="{D36E8520-37C3-473E-85E6-D362048BCA9A}" type="slidenum">
              <a:rPr lang="en-US" altLang="en-US"/>
              <a:pPr/>
              <a:t>‹#›</a:t>
            </a:fld>
            <a:endParaRPr lang="en-US" altLang="en-US"/>
          </a:p>
        </p:txBody>
      </p:sp>
    </p:spTree>
    <p:extLst>
      <p:ext uri="{BB962C8B-B14F-4D97-AF65-F5344CB8AC3E}">
        <p14:creationId xmlns:p14="http://schemas.microsoft.com/office/powerpoint/2010/main" val="2396015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p:txBody>
          <a:bodyPr/>
          <a:lstStyle>
            <a:lvl1pPr>
              <a:defRPr/>
            </a:lvl1pPr>
          </a:lstStyle>
          <a:p>
            <a:pPr>
              <a:defRPr/>
            </a:pPr>
            <a:endParaRPr lang="en-US"/>
          </a:p>
        </p:txBody>
      </p:sp>
      <p:sp>
        <p:nvSpPr>
          <p:cNvPr id="3" name="Rectangle 37"/>
          <p:cNvSpPr>
            <a:spLocks noGrp="1" noChangeArrowheads="1"/>
          </p:cNvSpPr>
          <p:nvPr>
            <p:ph type="ftr" sz="quarter" idx="11"/>
          </p:nvPr>
        </p:nvSpPr>
        <p:spPr/>
        <p:txBody>
          <a:bodyPr/>
          <a:lstStyle>
            <a:lvl1pPr>
              <a:defRPr/>
            </a:lvl1pPr>
          </a:lstStyle>
          <a:p>
            <a:pPr>
              <a:defRPr/>
            </a:pPr>
            <a:endParaRPr lang="en-US"/>
          </a:p>
        </p:txBody>
      </p:sp>
      <p:sp>
        <p:nvSpPr>
          <p:cNvPr id="4" name="Rectangle 38"/>
          <p:cNvSpPr>
            <a:spLocks noGrp="1" noChangeArrowheads="1"/>
          </p:cNvSpPr>
          <p:nvPr>
            <p:ph type="sldNum" sz="quarter" idx="12"/>
          </p:nvPr>
        </p:nvSpPr>
        <p:spPr/>
        <p:txBody>
          <a:bodyPr/>
          <a:lstStyle>
            <a:lvl1pPr>
              <a:defRPr/>
            </a:lvl1pPr>
          </a:lstStyle>
          <a:p>
            <a:fld id="{9444D7EA-DA0A-484B-AA2A-91D0C4E18C3A}" type="slidenum">
              <a:rPr lang="en-US" altLang="en-US"/>
              <a:pPr/>
              <a:t>‹#›</a:t>
            </a:fld>
            <a:endParaRPr lang="en-US" altLang="en-US"/>
          </a:p>
        </p:txBody>
      </p:sp>
    </p:spTree>
    <p:extLst>
      <p:ext uri="{BB962C8B-B14F-4D97-AF65-F5344CB8AC3E}">
        <p14:creationId xmlns:p14="http://schemas.microsoft.com/office/powerpoint/2010/main" val="1430902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1143000" y="1981200"/>
            <a:ext cx="7772400" cy="4114800"/>
          </a:xfrm>
        </p:spPr>
        <p:txBody>
          <a:bodyPr/>
          <a:lstStyle/>
          <a:p>
            <a:pPr lvl="0"/>
            <a:endParaRPr lang="en-US" noProof="0"/>
          </a:p>
        </p:txBody>
      </p:sp>
      <p:sp>
        <p:nvSpPr>
          <p:cNvPr id="4" name="Rectangle 36"/>
          <p:cNvSpPr>
            <a:spLocks noGrp="1" noChangeArrowheads="1"/>
          </p:cNvSpPr>
          <p:nvPr>
            <p:ph type="dt" sz="half" idx="10"/>
          </p:nvPr>
        </p:nvSpPr>
        <p:spPr/>
        <p:txBody>
          <a:bodyPr/>
          <a:lstStyle>
            <a:lvl1pPr>
              <a:defRPr/>
            </a:lvl1pPr>
          </a:lstStyle>
          <a:p>
            <a:pPr>
              <a:defRPr/>
            </a:pPr>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fld id="{32F9550C-4842-44BB-ABB1-FF2905F89024}" type="slidenum">
              <a:rPr lang="en-US" altLang="en-US"/>
              <a:pPr/>
              <a:t>‹#›</a:t>
            </a:fld>
            <a:endParaRPr lang="en-US" altLang="en-US"/>
          </a:p>
        </p:txBody>
      </p:sp>
    </p:spTree>
    <p:extLst>
      <p:ext uri="{BB962C8B-B14F-4D97-AF65-F5344CB8AC3E}">
        <p14:creationId xmlns:p14="http://schemas.microsoft.com/office/powerpoint/2010/main" val="381484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6"/>
          <p:cNvSpPr>
            <a:spLocks noGrp="1" noChangeArrowheads="1"/>
          </p:cNvSpPr>
          <p:nvPr>
            <p:ph type="dt" sz="half" idx="10"/>
          </p:nvPr>
        </p:nvSpPr>
        <p:spPr/>
        <p:txBody>
          <a:bodyPr/>
          <a:lstStyle>
            <a:lvl1pPr>
              <a:defRPr/>
            </a:lvl1pPr>
          </a:lstStyle>
          <a:p>
            <a:pPr>
              <a:defRPr/>
            </a:pPr>
            <a:endParaRPr lang="en-US"/>
          </a:p>
        </p:txBody>
      </p:sp>
      <p:sp>
        <p:nvSpPr>
          <p:cNvPr id="4" name="Rectangle 37"/>
          <p:cNvSpPr>
            <a:spLocks noGrp="1" noChangeArrowheads="1"/>
          </p:cNvSpPr>
          <p:nvPr>
            <p:ph type="ftr" sz="quarter" idx="11"/>
          </p:nvPr>
        </p:nvSpPr>
        <p:spPr/>
        <p:txBody>
          <a:bodyPr/>
          <a:lstStyle>
            <a:lvl1pPr>
              <a:defRPr/>
            </a:lvl1pPr>
          </a:lstStyle>
          <a:p>
            <a:pPr>
              <a:defRPr/>
            </a:pPr>
            <a:endParaRPr lang="en-US"/>
          </a:p>
        </p:txBody>
      </p:sp>
      <p:sp>
        <p:nvSpPr>
          <p:cNvPr id="5" name="Rectangle 38"/>
          <p:cNvSpPr>
            <a:spLocks noGrp="1" noChangeArrowheads="1"/>
          </p:cNvSpPr>
          <p:nvPr>
            <p:ph type="sldNum" sz="quarter" idx="12"/>
          </p:nvPr>
        </p:nvSpPr>
        <p:spPr/>
        <p:txBody>
          <a:bodyPr/>
          <a:lstStyle>
            <a:lvl1pPr>
              <a:defRPr/>
            </a:lvl1pPr>
          </a:lstStyle>
          <a:p>
            <a:fld id="{A738D86D-FEBD-45D0-BCFF-1247599AB60D}" type="slidenum">
              <a:rPr lang="en-US" altLang="en-US"/>
              <a:pPr/>
              <a:t>‹#›</a:t>
            </a:fld>
            <a:endParaRPr lang="en-US" altLang="en-US"/>
          </a:p>
        </p:txBody>
      </p:sp>
    </p:spTree>
    <p:extLst>
      <p:ext uri="{BB962C8B-B14F-4D97-AF65-F5344CB8AC3E}">
        <p14:creationId xmlns:p14="http://schemas.microsoft.com/office/powerpoint/2010/main" val="4068448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52" r:id="rId11"/>
    <p:sldLayoutId id="2147492655" r:id="rId12"/>
    <p:sldLayoutId id="2147492658" r:id="rId13"/>
    <p:sldLayoutId id="2147492659"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43200" y="152400"/>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930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390833889"/>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1632490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5" name="Subtitle 3"/>
          <p:cNvSpPr txBox="1">
            <a:spLocks/>
          </p:cNvSpPr>
          <p:nvPr/>
        </p:nvSpPr>
        <p:spPr bwMode="auto">
          <a:xfrm>
            <a:off x="831912" y="76201"/>
            <a:ext cx="7480176" cy="3809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a:buClr>
                <a:srgbClr val="00FFFF"/>
              </a:buClr>
              <a:buNone/>
              <a:defRPr/>
            </a:pPr>
            <a:r>
              <a:rPr lang="en-US" sz="4000" b="1" kern="0" dirty="0">
                <a:solidFill>
                  <a:srgbClr val="00FFFF"/>
                </a:solidFill>
                <a:effectLst>
                  <a:outerShdw blurRad="38100" dist="38100" dir="2700000" algn="tl">
                    <a:srgbClr val="000000">
                      <a:alpha val="43137"/>
                    </a:srgbClr>
                  </a:outerShdw>
                </a:effectLst>
                <a:ea typeface="+mj-ea"/>
                <a:cs typeface="+mj-cs"/>
              </a:rPr>
              <a:t>2 Peter 1:19</a:t>
            </a:r>
          </a:p>
          <a:p>
            <a:pPr marL="0" lvl="0" indent="0" algn="just">
              <a:buClr>
                <a:srgbClr val="00FFFF"/>
              </a:buClr>
              <a:buNone/>
              <a:defRPr/>
            </a:pPr>
            <a:r>
              <a:rPr lang="en-US" sz="3600" kern="0" dirty="0">
                <a:solidFill>
                  <a:srgbClr val="FFFFFF"/>
                </a:solidFill>
              </a:rPr>
              <a:t>“</a:t>
            </a:r>
            <a:r>
              <a:rPr lang="en-US" sz="3600" i="1" dirty="0"/>
              <a:t>So</a:t>
            </a:r>
            <a:r>
              <a:rPr lang="en-US" sz="3600" dirty="0"/>
              <a:t> we have the </a:t>
            </a:r>
            <a:r>
              <a:rPr lang="en-US" sz="3600" b="1" u="sng" dirty="0">
                <a:solidFill>
                  <a:srgbClr val="FFFFCC"/>
                </a:solidFill>
              </a:rPr>
              <a:t>prophetic word</a:t>
            </a:r>
            <a:r>
              <a:rPr lang="en-US" sz="3600" dirty="0"/>
              <a:t> </a:t>
            </a:r>
            <a:r>
              <a:rPr lang="en-US" sz="3600" i="1" dirty="0"/>
              <a:t>made</a:t>
            </a:r>
            <a:r>
              <a:rPr lang="en-US" sz="3600" dirty="0"/>
              <a:t> </a:t>
            </a:r>
            <a:r>
              <a:rPr lang="en-US" sz="3600" b="1" u="sng" dirty="0">
                <a:solidFill>
                  <a:srgbClr val="FFFFCC"/>
                </a:solidFill>
              </a:rPr>
              <a:t>more sure</a:t>
            </a:r>
            <a:r>
              <a:rPr lang="en-US" sz="3600" dirty="0"/>
              <a:t>, to which you do well to pay attention as to a l</a:t>
            </a:r>
            <a:r>
              <a:rPr lang="en-US" sz="3600" b="1" u="sng" dirty="0">
                <a:solidFill>
                  <a:srgbClr val="FFFFCC"/>
                </a:solidFill>
              </a:rPr>
              <a:t>amp shining in a dark place</a:t>
            </a:r>
            <a:r>
              <a:rPr lang="en-US" sz="3600" dirty="0"/>
              <a:t>, </a:t>
            </a:r>
            <a:r>
              <a:rPr lang="en-US" sz="3600" b="1" u="sng" dirty="0">
                <a:solidFill>
                  <a:srgbClr val="FFFFCC"/>
                </a:solidFill>
              </a:rPr>
              <a:t>until</a:t>
            </a:r>
            <a:r>
              <a:rPr lang="en-US" sz="3600" dirty="0"/>
              <a:t> the day dawns and the </a:t>
            </a:r>
            <a:r>
              <a:rPr lang="en-US" sz="3600" b="1" u="sng" dirty="0">
                <a:solidFill>
                  <a:srgbClr val="FFFFCC"/>
                </a:solidFill>
              </a:rPr>
              <a:t>morning star</a:t>
            </a:r>
            <a:r>
              <a:rPr lang="en-US" sz="3600" dirty="0"/>
              <a:t> arises in your hearts</a:t>
            </a:r>
            <a:r>
              <a:rPr lang="en-US" sz="3600" kern="0" dirty="0">
                <a:solidFill>
                  <a:srgbClr val="FFFFFF"/>
                </a:solidFill>
              </a:rPr>
              <a:t>.”</a:t>
            </a:r>
          </a:p>
        </p:txBody>
      </p:sp>
      <p:pic>
        <p:nvPicPr>
          <p:cNvPr id="6" name="Picture 2" descr="http://3.bp.blogspot.com/-QEkPt30fRNQ/US-EfJsZfRI/AAAAAAAASK4/JnP_SUUHRas/s1600/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4200" y="3886200"/>
            <a:ext cx="1820333" cy="1219200"/>
          </a:xfrm>
          <a:prstGeom prst="rect">
            <a:avLst/>
          </a:prstGeom>
          <a:noFill/>
          <a:ln w="9525">
            <a:noFill/>
            <a:miter lim="800000"/>
            <a:headEnd/>
            <a:tailEnd/>
          </a:ln>
        </p:spPr>
      </p:pic>
    </p:spTree>
    <p:extLst>
      <p:ext uri="{BB962C8B-B14F-4D97-AF65-F5344CB8AC3E}">
        <p14:creationId xmlns:p14="http://schemas.microsoft.com/office/powerpoint/2010/main" val="147584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066800" y="0"/>
            <a:ext cx="7772400" cy="1143000"/>
          </a:xfrm>
        </p:spPr>
        <p:txBody>
          <a:bodyPr/>
          <a:lstStyle/>
          <a:p>
            <a:pPr algn="ctr" eaLnBrk="1" hangingPunct="1"/>
            <a:r>
              <a:rPr lang="en-US" altLang="en-US" sz="3600"/>
              <a:t>OT PROPHETS DESCRIBE THE KINGDOM</a:t>
            </a:r>
          </a:p>
        </p:txBody>
      </p:sp>
      <p:sp>
        <p:nvSpPr>
          <p:cNvPr id="16387" name="Rectangle 3"/>
          <p:cNvSpPr>
            <a:spLocks noGrp="1" noChangeArrowheads="1"/>
          </p:cNvSpPr>
          <p:nvPr>
            <p:ph type="body" sz="half" idx="2"/>
          </p:nvPr>
        </p:nvSpPr>
        <p:spPr>
          <a:xfrm>
            <a:off x="4114800" y="1295400"/>
            <a:ext cx="4648200" cy="4114800"/>
          </a:xfrm>
        </p:spPr>
        <p:txBody>
          <a:bodyPr/>
          <a:lstStyle/>
          <a:p>
            <a:pPr eaLnBrk="1" hangingPunct="1">
              <a:lnSpc>
                <a:spcPct val="90000"/>
              </a:lnSpc>
              <a:defRPr/>
            </a:pPr>
            <a:r>
              <a:rPr lang="en-US" sz="2800" dirty="0"/>
              <a:t>Kingdom Characteristics </a:t>
            </a:r>
          </a:p>
          <a:p>
            <a:pPr eaLnBrk="1" hangingPunct="1">
              <a:lnSpc>
                <a:spcPct val="90000"/>
              </a:lnSpc>
              <a:defRPr/>
            </a:pPr>
            <a:r>
              <a:rPr lang="en-US" sz="2800" dirty="0"/>
              <a:t>Is. 2:1-4; 11:6-9; 65:17-25</a:t>
            </a:r>
          </a:p>
          <a:p>
            <a:pPr lvl="1" eaLnBrk="1" hangingPunct="1">
              <a:lnSpc>
                <a:spcPct val="90000"/>
              </a:lnSpc>
              <a:defRPr/>
            </a:pPr>
            <a:r>
              <a:rPr lang="en-US" sz="2800" dirty="0"/>
              <a:t>Jerusalem = center of world spiritual and political authority</a:t>
            </a:r>
          </a:p>
          <a:p>
            <a:pPr lvl="1" eaLnBrk="1" hangingPunct="1">
              <a:lnSpc>
                <a:spcPct val="90000"/>
              </a:lnSpc>
              <a:defRPr/>
            </a:pPr>
            <a:r>
              <a:rPr lang="en-US" sz="2800" dirty="0"/>
              <a:t>Perfect justice</a:t>
            </a:r>
          </a:p>
          <a:p>
            <a:pPr lvl="1" eaLnBrk="1" hangingPunct="1">
              <a:lnSpc>
                <a:spcPct val="90000"/>
              </a:lnSpc>
              <a:defRPr/>
            </a:pPr>
            <a:r>
              <a:rPr lang="en-US" sz="2800" dirty="0"/>
              <a:t>World peace</a:t>
            </a:r>
          </a:p>
          <a:p>
            <a:pPr lvl="1" eaLnBrk="1" hangingPunct="1">
              <a:lnSpc>
                <a:spcPct val="90000"/>
              </a:lnSpc>
              <a:defRPr/>
            </a:pPr>
            <a:r>
              <a:rPr lang="en-US" sz="2800" dirty="0"/>
              <a:t>Peace in the animal kingdom</a:t>
            </a:r>
          </a:p>
          <a:p>
            <a:pPr lvl="1" eaLnBrk="1" hangingPunct="1">
              <a:lnSpc>
                <a:spcPct val="90000"/>
              </a:lnSpc>
              <a:defRPr/>
            </a:pPr>
            <a:r>
              <a:rPr lang="en-US" sz="2800" dirty="0"/>
              <a:t>Universal spiritual knowledge. </a:t>
            </a:r>
          </a:p>
          <a:p>
            <a:pPr lvl="1" eaLnBrk="1" hangingPunct="1">
              <a:lnSpc>
                <a:spcPct val="90000"/>
              </a:lnSpc>
              <a:defRPr/>
            </a:pPr>
            <a:endParaRPr lang="en-US" sz="2800" dirty="0"/>
          </a:p>
        </p:txBody>
      </p:sp>
      <p:pic>
        <p:nvPicPr>
          <p:cNvPr id="47108"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838200" y="1447800"/>
            <a:ext cx="2925763" cy="3962400"/>
          </a:xfrm>
        </p:spPr>
      </p:pic>
    </p:spTree>
    <p:extLst>
      <p:ext uri="{BB962C8B-B14F-4D97-AF65-F5344CB8AC3E}">
        <p14:creationId xmlns:p14="http://schemas.microsoft.com/office/powerpoint/2010/main" val="2682490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28600" y="228600"/>
            <a:ext cx="8610600" cy="762000"/>
          </a:xfrm>
        </p:spPr>
        <p:txBody>
          <a:bodyPr/>
          <a:lstStyle/>
          <a:p>
            <a:pPr algn="ctr" eaLnBrk="1" hangingPunct="1"/>
            <a:r>
              <a:rPr lang="en-US" altLang="en-US" sz="3200" dirty="0"/>
              <a:t>OT PROPHETS DESCRIBE THE KINGDOM</a:t>
            </a:r>
          </a:p>
        </p:txBody>
      </p:sp>
      <p:sp>
        <p:nvSpPr>
          <p:cNvPr id="16387" name="Rectangle 3"/>
          <p:cNvSpPr>
            <a:spLocks noGrp="1" noChangeArrowheads="1"/>
          </p:cNvSpPr>
          <p:nvPr>
            <p:ph type="body" sz="half" idx="2"/>
          </p:nvPr>
        </p:nvSpPr>
        <p:spPr>
          <a:xfrm>
            <a:off x="152400" y="1143000"/>
            <a:ext cx="6400800" cy="5562600"/>
          </a:xfrm>
        </p:spPr>
        <p:txBody>
          <a:bodyPr/>
          <a:lstStyle/>
          <a:p>
            <a:pPr marL="463550" indent="-463550" eaLnBrk="1" hangingPunct="1">
              <a:spcBef>
                <a:spcPts val="0"/>
              </a:spcBef>
              <a:spcAft>
                <a:spcPts val="2400"/>
              </a:spcAft>
              <a:buSzPct val="100000"/>
              <a:buFont typeface="+mj-lt"/>
              <a:buAutoNum type="arabicPeriod"/>
              <a:defRPr/>
            </a:pPr>
            <a:r>
              <a:rPr lang="en-US" sz="2800" dirty="0"/>
              <a:t>Established by God (Dan. 2:44)</a:t>
            </a:r>
          </a:p>
          <a:p>
            <a:pPr marL="463550" indent="-463550" eaLnBrk="1" hangingPunct="1">
              <a:spcBef>
                <a:spcPts val="0"/>
              </a:spcBef>
              <a:spcAft>
                <a:spcPts val="2400"/>
              </a:spcAft>
              <a:buSzPct val="100000"/>
              <a:buFont typeface="+mj-lt"/>
              <a:buAutoNum type="arabicPeriod"/>
              <a:defRPr/>
            </a:pPr>
            <a:r>
              <a:rPr lang="en-US" sz="2800" dirty="0"/>
              <a:t>Eternal (Dan. 7:27)</a:t>
            </a:r>
          </a:p>
          <a:p>
            <a:pPr marL="463550" indent="-463550" eaLnBrk="1" hangingPunct="1">
              <a:spcBef>
                <a:spcPts val="0"/>
              </a:spcBef>
              <a:spcAft>
                <a:spcPts val="2400"/>
              </a:spcAft>
              <a:buSzPct val="100000"/>
              <a:buFont typeface="+mj-lt"/>
              <a:buAutoNum type="arabicPeriod"/>
              <a:defRPr/>
            </a:pPr>
            <a:r>
              <a:rPr lang="en-US" sz="2800" dirty="0"/>
              <a:t>Christ’s direct rule (Zech. 9:9-10)</a:t>
            </a:r>
          </a:p>
          <a:p>
            <a:pPr marL="463550" indent="-463550" eaLnBrk="1" hangingPunct="1">
              <a:spcBef>
                <a:spcPts val="0"/>
              </a:spcBef>
              <a:spcAft>
                <a:spcPts val="2400"/>
              </a:spcAft>
              <a:buSzPct val="100000"/>
              <a:buFont typeface="+mj-lt"/>
              <a:buAutoNum type="arabicPeriod"/>
              <a:defRPr/>
            </a:pPr>
            <a:r>
              <a:rPr lang="en-US" sz="2800" dirty="0"/>
              <a:t>Earthly (Zech. 14:9)</a:t>
            </a:r>
          </a:p>
          <a:p>
            <a:pPr marL="463550" indent="-463550" eaLnBrk="1" hangingPunct="1">
              <a:spcBef>
                <a:spcPts val="0"/>
              </a:spcBef>
              <a:spcAft>
                <a:spcPts val="2400"/>
              </a:spcAft>
              <a:buSzPct val="100000"/>
              <a:buFont typeface="+mj-lt"/>
              <a:buAutoNum type="arabicPeriod"/>
              <a:defRPr/>
            </a:pPr>
            <a:r>
              <a:rPr lang="en-US" sz="2800" dirty="0"/>
              <a:t>Land promises realized (Gen. 15:18-21)</a:t>
            </a:r>
          </a:p>
          <a:p>
            <a:pPr marL="463550" indent="-463550" eaLnBrk="1" hangingPunct="1">
              <a:spcBef>
                <a:spcPts val="0"/>
              </a:spcBef>
              <a:spcAft>
                <a:spcPts val="2400"/>
              </a:spcAft>
              <a:buSzPct val="100000"/>
              <a:buFont typeface="+mj-lt"/>
              <a:buAutoNum type="arabicPeriod"/>
              <a:defRPr/>
            </a:pPr>
            <a:r>
              <a:rPr lang="en-US" sz="2800" dirty="0"/>
              <a:t>Israel’s preeminence (Isa. 49:22-23)</a:t>
            </a:r>
          </a:p>
          <a:p>
            <a:pPr marL="463550" indent="-463550" eaLnBrk="1" hangingPunct="1">
              <a:spcBef>
                <a:spcPts val="0"/>
              </a:spcBef>
              <a:spcAft>
                <a:spcPts val="2400"/>
              </a:spcAft>
              <a:buSzPct val="100000"/>
              <a:buFont typeface="+mj-lt"/>
              <a:buAutoNum type="arabicPeriod"/>
              <a:defRPr/>
            </a:pPr>
            <a:r>
              <a:rPr lang="en-US" sz="2800" dirty="0"/>
              <a:t>Millennial Temple (Ezek. 40‒46)</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629400" y="2324100"/>
            <a:ext cx="2363417" cy="3200400"/>
          </a:xfrm>
        </p:spPr>
      </p:pic>
    </p:spTree>
    <p:extLst>
      <p:ext uri="{BB962C8B-B14F-4D97-AF65-F5344CB8AC3E}">
        <p14:creationId xmlns:p14="http://schemas.microsoft.com/office/powerpoint/2010/main" val="1366164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28600" y="228600"/>
            <a:ext cx="8610600" cy="762000"/>
          </a:xfrm>
        </p:spPr>
        <p:txBody>
          <a:bodyPr/>
          <a:lstStyle/>
          <a:p>
            <a:pPr algn="ctr" eaLnBrk="1" hangingPunct="1"/>
            <a:r>
              <a:rPr lang="en-US" altLang="en-US" sz="3200" dirty="0"/>
              <a:t>OT PROPHETS DESCRIBE THE KINGDOM</a:t>
            </a:r>
          </a:p>
        </p:txBody>
      </p:sp>
      <p:sp>
        <p:nvSpPr>
          <p:cNvPr id="16387" name="Rectangle 3"/>
          <p:cNvSpPr>
            <a:spLocks noGrp="1" noChangeArrowheads="1"/>
          </p:cNvSpPr>
          <p:nvPr>
            <p:ph type="body" sz="half" idx="2"/>
          </p:nvPr>
        </p:nvSpPr>
        <p:spPr>
          <a:xfrm>
            <a:off x="152400" y="1143000"/>
            <a:ext cx="6781800" cy="4267200"/>
          </a:xfrm>
        </p:spPr>
        <p:txBody>
          <a:bodyPr/>
          <a:lstStyle/>
          <a:p>
            <a:pPr marL="514350" indent="-514350" eaLnBrk="1" hangingPunct="1">
              <a:spcBef>
                <a:spcPts val="0"/>
              </a:spcBef>
              <a:spcAft>
                <a:spcPts val="2400"/>
              </a:spcAft>
              <a:buSzPct val="100000"/>
              <a:buFont typeface="+mj-lt"/>
              <a:buAutoNum type="arabicPeriod" startAt="8"/>
              <a:defRPr/>
            </a:pPr>
            <a:r>
              <a:rPr lang="en-US" sz="2800" b="1" u="sng" dirty="0">
                <a:solidFill>
                  <a:srgbClr val="FFFFCC"/>
                </a:solidFill>
              </a:rPr>
              <a:t>Millennial David (Jer. 30:9)</a:t>
            </a:r>
          </a:p>
          <a:p>
            <a:pPr marL="514350" indent="-514350" eaLnBrk="1" hangingPunct="1">
              <a:spcBef>
                <a:spcPts val="0"/>
              </a:spcBef>
              <a:spcAft>
                <a:spcPts val="2400"/>
              </a:spcAft>
              <a:buSzPct val="100000"/>
              <a:buFont typeface="+mj-lt"/>
              <a:buAutoNum type="arabicPeriod" startAt="8"/>
              <a:defRPr/>
            </a:pPr>
            <a:r>
              <a:rPr lang="en-US" sz="2800" dirty="0"/>
              <a:t>Righteousness (Isa. 9:6-7)</a:t>
            </a:r>
          </a:p>
          <a:p>
            <a:pPr marL="514350" indent="-514350" eaLnBrk="1" hangingPunct="1">
              <a:spcBef>
                <a:spcPts val="0"/>
              </a:spcBef>
              <a:spcAft>
                <a:spcPts val="2400"/>
              </a:spcAft>
              <a:buSzPct val="100000"/>
              <a:buFont typeface="+mj-lt"/>
              <a:buAutoNum type="arabicPeriod" startAt="8"/>
              <a:defRPr/>
            </a:pPr>
            <a:r>
              <a:rPr lang="en-US" sz="2800" dirty="0"/>
              <a:t>Curse curtailed (Isa. 65:20, 22)</a:t>
            </a:r>
          </a:p>
          <a:p>
            <a:pPr marL="514350" indent="-514350" eaLnBrk="1" hangingPunct="1">
              <a:spcBef>
                <a:spcPts val="0"/>
              </a:spcBef>
              <a:spcAft>
                <a:spcPts val="2400"/>
              </a:spcAft>
              <a:buSzPct val="100000"/>
              <a:buFont typeface="+mj-lt"/>
              <a:buAutoNum type="arabicPeriod" startAt="8"/>
              <a:defRPr/>
            </a:pPr>
            <a:r>
              <a:rPr lang="en-US" sz="2800" dirty="0"/>
              <a:t>Peace (Isa. 2:4)</a:t>
            </a:r>
          </a:p>
          <a:p>
            <a:pPr marL="514350" indent="-514350" eaLnBrk="1" hangingPunct="1">
              <a:spcBef>
                <a:spcPts val="0"/>
              </a:spcBef>
              <a:spcAft>
                <a:spcPts val="2400"/>
              </a:spcAft>
              <a:buSzPct val="100000"/>
              <a:buFont typeface="+mj-lt"/>
              <a:buAutoNum type="arabicPeriod" startAt="8"/>
              <a:defRPr/>
            </a:pPr>
            <a:r>
              <a:rPr lang="en-US" sz="2800" dirty="0"/>
              <a:t>Prosperity (Amos 9:13-14; Isa 65:22)</a:t>
            </a:r>
          </a:p>
          <a:p>
            <a:pPr marL="514350" indent="-514350" eaLnBrk="1" hangingPunct="1">
              <a:spcBef>
                <a:spcPts val="0"/>
              </a:spcBef>
              <a:spcAft>
                <a:spcPts val="2400"/>
              </a:spcAft>
              <a:buSzPct val="100000"/>
              <a:buFont typeface="+mj-lt"/>
              <a:buAutoNum type="arabicPeriod" startAt="8"/>
              <a:defRPr/>
            </a:pPr>
            <a:r>
              <a:rPr lang="en-US" sz="2800" dirty="0"/>
              <a:t>Topographical changes (Ezek. 47:1-12)</a:t>
            </a:r>
          </a:p>
          <a:p>
            <a:pPr marL="514350" indent="-514350" eaLnBrk="1" hangingPunct="1">
              <a:spcBef>
                <a:spcPts val="0"/>
              </a:spcBef>
              <a:spcAft>
                <a:spcPts val="2400"/>
              </a:spcAft>
              <a:buSzPct val="100000"/>
              <a:buFont typeface="+mj-lt"/>
              <a:buAutoNum type="arabicPeriod" startAt="8"/>
              <a:defRPr/>
            </a:pPr>
            <a:r>
              <a:rPr lang="en-US" sz="2800" dirty="0"/>
              <a:t>Immediate answers to prayer (Isa. 65:24)</a:t>
            </a:r>
          </a:p>
        </p:txBody>
      </p:sp>
      <p:pic>
        <p:nvPicPr>
          <p:cNvPr id="7" name="Picture 4" descr="King_of_King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67055" y="1676400"/>
            <a:ext cx="2363417" cy="3200400"/>
          </a:xfrm>
          <a:prstGeom prst="rect">
            <a:avLst/>
          </a:prstGeom>
          <a:noFill/>
          <a:ln w="9525">
            <a:noFill/>
            <a:miter lim="800000"/>
            <a:headEnd/>
            <a:tailEnd/>
          </a:ln>
          <a:effectLst/>
        </p:spPr>
      </p:pic>
    </p:spTree>
    <p:extLst>
      <p:ext uri="{BB962C8B-B14F-4D97-AF65-F5344CB8AC3E}">
        <p14:creationId xmlns:p14="http://schemas.microsoft.com/office/powerpoint/2010/main" val="1911856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838200" y="152400"/>
            <a:ext cx="74676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sz="44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Jeremiah 30:9 (NASB)</a:t>
            </a:r>
          </a:p>
          <a:p>
            <a:pPr marL="0" marR="0" algn="just">
              <a:spcBef>
                <a:spcPts val="0"/>
              </a:spcBef>
              <a:spcAft>
                <a:spcPts val="1000"/>
              </a:spcAft>
            </a:pPr>
            <a:r>
              <a:rPr lang="en-US" sz="4400" dirty="0">
                <a:latin typeface="Calibri" panose="020F0502020204030204" pitchFamily="34" charset="0"/>
                <a:cs typeface="Calibri" panose="020F0502020204030204" pitchFamily="34" charset="0"/>
              </a:rPr>
              <a:t>“But they shall serve the </a:t>
            </a:r>
            <a:r>
              <a:rPr lang="en-US" sz="4400" cap="small" dirty="0">
                <a:latin typeface="Calibri" panose="020F0502020204030204" pitchFamily="34" charset="0"/>
                <a:cs typeface="Calibri" panose="020F0502020204030204" pitchFamily="34" charset="0"/>
              </a:rPr>
              <a:t>Lord</a:t>
            </a:r>
            <a:r>
              <a:rPr lang="en-US" sz="4400" dirty="0">
                <a:latin typeface="Calibri" panose="020F0502020204030204" pitchFamily="34" charset="0"/>
                <a:cs typeface="Calibri" panose="020F0502020204030204" pitchFamily="34" charset="0"/>
              </a:rPr>
              <a:t> their God and </a:t>
            </a:r>
            <a:r>
              <a:rPr lang="en-US" sz="4400" b="1" u="sng" dirty="0">
                <a:solidFill>
                  <a:srgbClr val="FFFFCC"/>
                </a:solidFill>
                <a:latin typeface="Calibri" panose="020F0502020204030204" pitchFamily="34" charset="0"/>
                <a:cs typeface="Calibri" panose="020F0502020204030204" pitchFamily="34" charset="0"/>
              </a:rPr>
              <a:t>David</a:t>
            </a:r>
            <a:r>
              <a:rPr lang="en-US" sz="4400" dirty="0">
                <a:latin typeface="Calibri" panose="020F0502020204030204" pitchFamily="34" charset="0"/>
                <a:cs typeface="Calibri" panose="020F0502020204030204" pitchFamily="34" charset="0"/>
              </a:rPr>
              <a:t> their king, whom I will raise up for them.”</a:t>
            </a:r>
            <a:endParaRPr lang="en-US" sz="44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7376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85800" y="228600"/>
            <a:ext cx="7772400" cy="1143000"/>
          </a:xfrm>
        </p:spPr>
        <p:txBody>
          <a:bodyPr/>
          <a:lstStyle/>
          <a:p>
            <a:pPr algn="ctr" eaLnBrk="1" hangingPunct="1"/>
            <a:r>
              <a:rPr lang="en-US" altLang="en-US" sz="4000" dirty="0"/>
              <a:t>The Millennial David</a:t>
            </a:r>
          </a:p>
        </p:txBody>
      </p:sp>
      <p:sp>
        <p:nvSpPr>
          <p:cNvPr id="36867" name="Rectangle 3"/>
          <p:cNvSpPr>
            <a:spLocks noGrp="1" noChangeArrowheads="1"/>
          </p:cNvSpPr>
          <p:nvPr>
            <p:ph type="body" idx="1"/>
          </p:nvPr>
        </p:nvSpPr>
        <p:spPr>
          <a:xfrm>
            <a:off x="457200" y="1600200"/>
            <a:ext cx="3810000" cy="3581400"/>
          </a:xfrm>
        </p:spPr>
        <p:txBody>
          <a:bodyPr/>
          <a:lstStyle/>
          <a:p>
            <a:pPr marL="461963" indent="-461963" eaLnBrk="1" hangingPunct="1">
              <a:spcBef>
                <a:spcPts val="0"/>
              </a:spcBef>
              <a:spcAft>
                <a:spcPts val="3600"/>
              </a:spcAft>
              <a:defRPr/>
            </a:pPr>
            <a:r>
              <a:rPr lang="en-US" sz="3600" dirty="0"/>
              <a:t>Root of Jesse</a:t>
            </a:r>
          </a:p>
          <a:p>
            <a:pPr marL="461963" indent="-461963" eaLnBrk="1" hangingPunct="1">
              <a:spcBef>
                <a:spcPts val="0"/>
              </a:spcBef>
              <a:spcAft>
                <a:spcPts val="3600"/>
              </a:spcAft>
              <a:defRPr/>
            </a:pPr>
            <a:r>
              <a:rPr lang="en-US" sz="3600" dirty="0"/>
              <a:t>Branch of David</a:t>
            </a:r>
          </a:p>
          <a:p>
            <a:pPr marL="461963" indent="-461963" eaLnBrk="1" hangingPunct="1">
              <a:spcBef>
                <a:spcPts val="0"/>
              </a:spcBef>
              <a:spcAft>
                <a:spcPts val="3600"/>
              </a:spcAft>
              <a:defRPr/>
            </a:pPr>
            <a:r>
              <a:rPr lang="en-US" sz="3600" dirty="0"/>
              <a:t>Son of David</a:t>
            </a:r>
          </a:p>
          <a:p>
            <a:pPr marL="461963" indent="-461963" eaLnBrk="1" hangingPunct="1">
              <a:spcBef>
                <a:spcPts val="0"/>
              </a:spcBef>
              <a:spcAft>
                <a:spcPts val="3600"/>
              </a:spcAft>
              <a:defRPr/>
            </a:pPr>
            <a:r>
              <a:rPr lang="en-US" sz="3600" dirty="0"/>
              <a:t>Seed of David</a:t>
            </a:r>
          </a:p>
        </p:txBody>
      </p:sp>
      <p:pic>
        <p:nvPicPr>
          <p:cNvPr id="105476" name="Picture 2" descr="https://www.lds.org/bc/content/shared/content/images/gospel-library/manual/31118/31118_000_031_05.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00600" y="1600200"/>
            <a:ext cx="3952875"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8433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228600"/>
            <a:ext cx="8534401" cy="6400800"/>
          </a:xfrm>
          <a:prstGeom prst="rect">
            <a:avLst/>
          </a:prstGeom>
        </p:spPr>
      </p:pic>
    </p:spTree>
    <p:extLst>
      <p:ext uri="{BB962C8B-B14F-4D97-AF65-F5344CB8AC3E}">
        <p14:creationId xmlns:p14="http://schemas.microsoft.com/office/powerpoint/2010/main" val="1853520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85800" y="228600"/>
            <a:ext cx="7772400" cy="762000"/>
          </a:xfrm>
        </p:spPr>
        <p:txBody>
          <a:bodyPr lIns="91440" tIns="45720" rIns="91440" bIns="45720"/>
          <a:lstStyle/>
          <a:p>
            <a:pPr algn="ctr" eaLnBrk="1" hangingPunct="1">
              <a:defRPr/>
            </a:pPr>
            <a:r>
              <a:rPr lang="en-US" sz="4000" dirty="0"/>
              <a:t>Order or Tagma (1 Cor. 15:23)</a:t>
            </a:r>
          </a:p>
        </p:txBody>
      </p:sp>
      <p:sp>
        <p:nvSpPr>
          <p:cNvPr id="11267" name="Rectangle 3"/>
          <p:cNvSpPr>
            <a:spLocks noGrp="1" noChangeArrowheads="1"/>
          </p:cNvSpPr>
          <p:nvPr>
            <p:ph type="body" idx="4294967295"/>
          </p:nvPr>
        </p:nvSpPr>
        <p:spPr>
          <a:xfrm>
            <a:off x="247650" y="1143000"/>
            <a:ext cx="8648700" cy="3352800"/>
          </a:xfrm>
        </p:spPr>
        <p:txBody>
          <a:bodyPr/>
          <a:lstStyle/>
          <a:p>
            <a:pPr marL="461963" indent="-461963" eaLnBrk="1" hangingPunct="1">
              <a:spcBef>
                <a:spcPts val="0"/>
              </a:spcBef>
              <a:spcAft>
                <a:spcPts val="3600"/>
              </a:spcAft>
              <a:defRPr/>
            </a:pPr>
            <a:r>
              <a:rPr lang="en-US" sz="3000" b="1" u="sng" dirty="0">
                <a:solidFill>
                  <a:srgbClr val="FFFFCC"/>
                </a:solidFill>
              </a:rPr>
              <a:t>General</a:t>
            </a:r>
            <a:r>
              <a:rPr lang="en-US" sz="3000" dirty="0"/>
              <a:t>: Christ’s resurrection (1 Cor 15:23)</a:t>
            </a:r>
          </a:p>
          <a:p>
            <a:pPr marL="461963" indent="-461963" eaLnBrk="1" hangingPunct="1">
              <a:spcBef>
                <a:spcPts val="0"/>
              </a:spcBef>
              <a:spcAft>
                <a:spcPts val="3600"/>
              </a:spcAft>
              <a:defRPr/>
            </a:pPr>
            <a:r>
              <a:rPr lang="en-US" sz="3000" b="1" u="sng" dirty="0">
                <a:solidFill>
                  <a:srgbClr val="FFFFCC"/>
                </a:solidFill>
              </a:rPr>
              <a:t>Officer</a:t>
            </a:r>
            <a:r>
              <a:rPr lang="en-US" sz="3000" dirty="0"/>
              <a:t>: Rapture (1 </a:t>
            </a:r>
            <a:r>
              <a:rPr lang="en-US" sz="3000" dirty="0" err="1"/>
              <a:t>Thess</a:t>
            </a:r>
            <a:r>
              <a:rPr lang="en-US" sz="3000" dirty="0"/>
              <a:t> 4:13-18)</a:t>
            </a:r>
          </a:p>
          <a:p>
            <a:pPr marL="461963" indent="-461963" eaLnBrk="1" hangingPunct="1">
              <a:spcBef>
                <a:spcPts val="0"/>
              </a:spcBef>
              <a:spcAft>
                <a:spcPts val="3600"/>
              </a:spcAft>
              <a:defRPr/>
            </a:pPr>
            <a:r>
              <a:rPr lang="en-US" sz="3000" b="1" u="sng" dirty="0">
                <a:solidFill>
                  <a:srgbClr val="FFFFCC"/>
                </a:solidFill>
              </a:rPr>
              <a:t>Soldiers</a:t>
            </a:r>
            <a:r>
              <a:rPr lang="en-US" sz="3000" dirty="0"/>
              <a:t>: OT saints &amp; Tribulation martyrs (Rev 20:4)</a:t>
            </a:r>
          </a:p>
          <a:p>
            <a:pPr marL="461963" indent="-461963" eaLnBrk="1" hangingPunct="1">
              <a:spcBef>
                <a:spcPts val="0"/>
              </a:spcBef>
              <a:spcAft>
                <a:spcPts val="3600"/>
              </a:spcAft>
              <a:defRPr/>
            </a:pPr>
            <a:r>
              <a:rPr lang="en-US" sz="3000" b="1" u="sng" dirty="0">
                <a:solidFill>
                  <a:srgbClr val="FFFFCC"/>
                </a:solidFill>
              </a:rPr>
              <a:t>Captives</a:t>
            </a:r>
            <a:r>
              <a:rPr lang="en-US" sz="3000" dirty="0"/>
              <a:t>: Unsaved of all ages (Rev 20:5)</a:t>
            </a:r>
          </a:p>
        </p:txBody>
      </p:sp>
      <p:pic>
        <p:nvPicPr>
          <p:cNvPr id="107524"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76600" y="4572000"/>
            <a:ext cx="2590800" cy="20587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43984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8443" y="228600"/>
            <a:ext cx="8407113" cy="4846740"/>
          </a:xfrm>
          <a:prstGeom prst="rect">
            <a:avLst/>
          </a:prstGeom>
        </p:spPr>
      </p:pic>
    </p:spTree>
    <p:extLst>
      <p:ext uri="{BB962C8B-B14F-4D97-AF65-F5344CB8AC3E}">
        <p14:creationId xmlns:p14="http://schemas.microsoft.com/office/powerpoint/2010/main" val="899784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b="1"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b="1" dirty="0">
                <a:solidFill>
                  <a:srgbClr val="00FFFF"/>
                </a:solidFill>
                <a:effectLst>
                  <a:outerShdw blurRad="38100" dist="38100" dir="2700000" algn="tl">
                    <a:srgbClr val="000000">
                      <a:alpha val="43137"/>
                    </a:srgbClr>
                  </a:outerShdw>
                </a:effectLst>
                <a:cs typeface="Calibri" panose="020F0502020204030204" pitchFamily="34" charset="0"/>
              </a:rPr>
              <a:t>Chapter 6</a:t>
            </a:r>
            <a:r>
              <a:rPr lang="en-US" altLang="en-US" sz="2800"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latin typeface="Calibri" panose="020F0502020204030204" pitchFamily="34" charset="0"/>
                <a:cs typeface="Calibri" panose="020F0502020204030204" pitchFamily="34" charset="0"/>
              </a:rPr>
              <a:t>Dr. Andy Woods</a:t>
            </a:r>
          </a:p>
          <a:p>
            <a:pPr eaLnBrk="1" hangingPunct="1"/>
            <a:endParaRPr lang="en-US" altLang="en-US" sz="2000" dirty="0">
              <a:latin typeface="Calibri" panose="020F0502020204030204" pitchFamily="34" charset="0"/>
              <a:cs typeface="Calibri" panose="020F0502020204030204" pitchFamily="34" charset="0"/>
            </a:endParaRPr>
          </a:p>
          <a:p>
            <a:pPr marL="0" indent="0" algn="ctr" eaLnBrk="1" hangingPunct="1">
              <a:buNone/>
            </a:pPr>
            <a:r>
              <a:rPr lang="en-US" altLang="en-US" sz="2000" dirty="0">
                <a:latin typeface="Calibri" panose="020F0502020204030204" pitchFamily="34" charset="0"/>
                <a:cs typeface="Calibri" panose="020F0502020204030204" pitchFamily="34" charset="0"/>
              </a:rPr>
              <a:t>Senior Pastor – Sugar Land Bible Church</a:t>
            </a:r>
          </a:p>
          <a:p>
            <a:pPr marL="0" indent="0" algn="ctr" eaLnBrk="1" hangingPunct="1">
              <a:buNone/>
            </a:pPr>
            <a:r>
              <a:rPr lang="en-US" altLang="en-US" sz="2000" dirty="0">
                <a:latin typeface="Calibri" panose="020F0502020204030204" pitchFamily="34" charset="0"/>
                <a:cs typeface="Calibri" panose="020F0502020204030204" pitchFamily="34" charset="0"/>
              </a:rPr>
              <a:t>Adjunct Professor of Bible &amp; Theology – College of Biblical Studies</a:t>
            </a:r>
            <a:r>
              <a:rPr lang="en-US" altLang="en-US" sz="2000" dirty="0">
                <a:solidFill>
                  <a:schemeClr val="bg1"/>
                </a:solidFill>
                <a:latin typeface="Calibri" panose="020F0502020204030204" pitchFamily="34" charset="0"/>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812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28600" y="228600"/>
            <a:ext cx="8610600" cy="762000"/>
          </a:xfrm>
        </p:spPr>
        <p:txBody>
          <a:bodyPr/>
          <a:lstStyle/>
          <a:p>
            <a:pPr algn="ctr" eaLnBrk="1" hangingPunct="1"/>
            <a:r>
              <a:rPr lang="en-US" altLang="en-US" sz="3200" dirty="0"/>
              <a:t>OT PROPHETS DESCRIBE THE KINGDOM</a:t>
            </a:r>
          </a:p>
        </p:txBody>
      </p:sp>
      <p:sp>
        <p:nvSpPr>
          <p:cNvPr id="16387" name="Rectangle 3"/>
          <p:cNvSpPr>
            <a:spLocks noGrp="1" noChangeArrowheads="1"/>
          </p:cNvSpPr>
          <p:nvPr>
            <p:ph type="body" sz="half" idx="2"/>
          </p:nvPr>
        </p:nvSpPr>
        <p:spPr>
          <a:xfrm>
            <a:off x="152400" y="1143000"/>
            <a:ext cx="6705600" cy="5029200"/>
          </a:xfrm>
        </p:spPr>
        <p:txBody>
          <a:bodyPr/>
          <a:lstStyle/>
          <a:p>
            <a:pPr marL="514350" indent="-514350" eaLnBrk="1" hangingPunct="1">
              <a:spcBef>
                <a:spcPts val="0"/>
              </a:spcBef>
              <a:spcAft>
                <a:spcPts val="2400"/>
              </a:spcAft>
              <a:buSzPct val="100000"/>
              <a:buFont typeface="+mj-lt"/>
              <a:buAutoNum type="arabicPeriod" startAt="8"/>
              <a:defRPr/>
            </a:pPr>
            <a:r>
              <a:rPr lang="en-US" sz="2800" dirty="0"/>
              <a:t>Millennial David (Jer. 30:9)</a:t>
            </a:r>
          </a:p>
          <a:p>
            <a:pPr marL="514350" indent="-514350" eaLnBrk="1" hangingPunct="1">
              <a:spcBef>
                <a:spcPts val="0"/>
              </a:spcBef>
              <a:spcAft>
                <a:spcPts val="2400"/>
              </a:spcAft>
              <a:buSzPct val="100000"/>
              <a:buFont typeface="+mj-lt"/>
              <a:buAutoNum type="arabicPeriod" startAt="8"/>
              <a:defRPr/>
            </a:pPr>
            <a:r>
              <a:rPr lang="en-US" sz="2800" b="1" u="sng" dirty="0">
                <a:solidFill>
                  <a:srgbClr val="FFFFCC"/>
                </a:solidFill>
              </a:rPr>
              <a:t>Righteousness (Isa. 9:6-7)</a:t>
            </a:r>
          </a:p>
          <a:p>
            <a:pPr marL="514350" indent="-514350" eaLnBrk="1" hangingPunct="1">
              <a:spcBef>
                <a:spcPts val="0"/>
              </a:spcBef>
              <a:spcAft>
                <a:spcPts val="2400"/>
              </a:spcAft>
              <a:buSzPct val="100000"/>
              <a:buFont typeface="+mj-lt"/>
              <a:buAutoNum type="arabicPeriod" startAt="8"/>
              <a:defRPr/>
            </a:pPr>
            <a:r>
              <a:rPr lang="en-US" sz="2800" dirty="0"/>
              <a:t>Curse curtailed (Isa. 65:20, 22)</a:t>
            </a:r>
          </a:p>
          <a:p>
            <a:pPr marL="514350" indent="-514350" eaLnBrk="1" hangingPunct="1">
              <a:spcBef>
                <a:spcPts val="0"/>
              </a:spcBef>
              <a:spcAft>
                <a:spcPts val="2400"/>
              </a:spcAft>
              <a:buSzPct val="100000"/>
              <a:buFont typeface="+mj-lt"/>
              <a:buAutoNum type="arabicPeriod" startAt="8"/>
              <a:defRPr/>
            </a:pPr>
            <a:r>
              <a:rPr lang="en-US" sz="2800" dirty="0"/>
              <a:t>Peace (Isa. 2:4)</a:t>
            </a:r>
          </a:p>
          <a:p>
            <a:pPr marL="514350" indent="-514350" eaLnBrk="1" hangingPunct="1">
              <a:spcBef>
                <a:spcPts val="0"/>
              </a:spcBef>
              <a:spcAft>
                <a:spcPts val="2400"/>
              </a:spcAft>
              <a:buSzPct val="100000"/>
              <a:buFont typeface="+mj-lt"/>
              <a:buAutoNum type="arabicPeriod" startAt="8"/>
              <a:defRPr/>
            </a:pPr>
            <a:r>
              <a:rPr lang="en-US" sz="2800" dirty="0"/>
              <a:t>Prosperity (Amos 9:13-14; Isa 65:22)</a:t>
            </a:r>
          </a:p>
          <a:p>
            <a:pPr marL="514350" indent="-514350" eaLnBrk="1" hangingPunct="1">
              <a:spcBef>
                <a:spcPts val="0"/>
              </a:spcBef>
              <a:spcAft>
                <a:spcPts val="2400"/>
              </a:spcAft>
              <a:buSzPct val="100000"/>
              <a:buFont typeface="+mj-lt"/>
              <a:buAutoNum type="arabicPeriod" startAt="8"/>
              <a:defRPr/>
            </a:pPr>
            <a:r>
              <a:rPr lang="en-US" sz="2800" dirty="0"/>
              <a:t>Topographical changes (Ezek. 47:1-12) </a:t>
            </a:r>
          </a:p>
          <a:p>
            <a:pPr marL="514350" indent="-514350" eaLnBrk="1" hangingPunct="1">
              <a:spcBef>
                <a:spcPts val="0"/>
              </a:spcBef>
              <a:spcAft>
                <a:spcPts val="2400"/>
              </a:spcAft>
              <a:buSzPct val="100000"/>
              <a:buFont typeface="+mj-lt"/>
              <a:buAutoNum type="arabicPeriod" startAt="8"/>
              <a:defRPr/>
            </a:pPr>
            <a:r>
              <a:rPr lang="en-US" sz="2800" dirty="0"/>
              <a:t>Immediate answers to prayer (Isa. 65:24)</a:t>
            </a:r>
          </a:p>
          <a:p>
            <a:pPr marL="0" indent="0" eaLnBrk="1" hangingPunct="1">
              <a:spcBef>
                <a:spcPts val="0"/>
              </a:spcBef>
              <a:spcAft>
                <a:spcPts val="2400"/>
              </a:spcAft>
              <a:buSzPct val="100000"/>
              <a:buNone/>
              <a:defRPr/>
            </a:pPr>
            <a:endParaRPr lang="en-US" sz="2800" dirty="0"/>
          </a:p>
        </p:txBody>
      </p:sp>
      <p:pic>
        <p:nvPicPr>
          <p:cNvPr id="7" name="Picture 4" descr="King_of_King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0" y="1733550"/>
            <a:ext cx="2363417" cy="3200400"/>
          </a:xfrm>
          <a:prstGeom prst="rect">
            <a:avLst/>
          </a:prstGeom>
          <a:noFill/>
          <a:ln w="9525">
            <a:noFill/>
            <a:miter lim="800000"/>
            <a:headEnd/>
            <a:tailEnd/>
          </a:ln>
          <a:effectLst/>
        </p:spPr>
      </p:pic>
    </p:spTree>
    <p:extLst>
      <p:ext uri="{BB962C8B-B14F-4D97-AF65-F5344CB8AC3E}">
        <p14:creationId xmlns:p14="http://schemas.microsoft.com/office/powerpoint/2010/main" val="2362298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Isaiah 9:6-7 (NASB)</a:t>
            </a:r>
          </a:p>
          <a:p>
            <a:pPr marL="0" marR="0" algn="just">
              <a:spcBef>
                <a:spcPts val="0"/>
              </a:spcBef>
              <a:spcAft>
                <a:spcPts val="1000"/>
              </a:spcAft>
            </a:pPr>
            <a:r>
              <a:rPr lang="en-US" sz="3000" baseline="30000" dirty="0">
                <a:latin typeface="Calibri" panose="020F0502020204030204" pitchFamily="34" charset="0"/>
              </a:rPr>
              <a:t>6 </a:t>
            </a:r>
            <a:r>
              <a:rPr lang="en-US" sz="3000" b="1" u="sng" dirty="0">
                <a:solidFill>
                  <a:srgbClr val="FFFFCC"/>
                </a:solidFill>
                <a:effectLst>
                  <a:outerShdw blurRad="38100" dist="38100" dir="2700000" algn="tl">
                    <a:srgbClr val="000000"/>
                  </a:outerShdw>
                </a:effectLst>
                <a:latin typeface="Calibri" panose="020F0502020204030204" pitchFamily="34" charset="0"/>
                <a:cs typeface="+mn-cs"/>
              </a:rPr>
              <a:t>For a child will be born to us, a son will be given to us</a:t>
            </a:r>
            <a:r>
              <a:rPr lang="en-US" sz="3000" dirty="0">
                <a:solidFill>
                  <a:srgbClr val="FFFFCC"/>
                </a:solidFill>
                <a:effectLst>
                  <a:outerShdw blurRad="38100" dist="38100" dir="2700000" algn="tl">
                    <a:srgbClr val="000000"/>
                  </a:outerShdw>
                </a:effectLst>
                <a:latin typeface="Calibri" panose="020F0502020204030204" pitchFamily="34" charset="0"/>
                <a:cs typeface="+mn-cs"/>
              </a:rPr>
              <a:t>; </a:t>
            </a:r>
            <a:r>
              <a:rPr lang="en-US" sz="3000" b="1" u="sng" dirty="0">
                <a:solidFill>
                  <a:srgbClr val="FFFFCC"/>
                </a:solidFill>
                <a:effectLst>
                  <a:outerShdw blurRad="38100" dist="38100" dir="2700000" algn="tl">
                    <a:srgbClr val="000000"/>
                  </a:outerShdw>
                </a:effectLst>
                <a:latin typeface="Calibri" panose="020F0502020204030204" pitchFamily="34" charset="0"/>
                <a:cs typeface="+mn-cs"/>
              </a:rPr>
              <a:t>And the government will rest on His shoulders</a:t>
            </a:r>
            <a:r>
              <a:rPr lang="en-US" sz="3000" dirty="0">
                <a:solidFill>
                  <a:srgbClr val="FFFFCC"/>
                </a:solidFill>
                <a:effectLst>
                  <a:outerShdw blurRad="38100" dist="38100" dir="2700000" algn="tl">
                    <a:srgbClr val="000000"/>
                  </a:outerShdw>
                </a:effectLst>
                <a:latin typeface="Calibri" panose="020F0502020204030204" pitchFamily="34" charset="0"/>
                <a:cs typeface="+mn-cs"/>
              </a:rPr>
              <a:t>; </a:t>
            </a:r>
            <a:r>
              <a:rPr lang="en-US" sz="3000" dirty="0">
                <a:effectLst>
                  <a:outerShdw blurRad="38100" dist="38100" dir="2700000" algn="tl">
                    <a:srgbClr val="000000"/>
                  </a:outerShdw>
                </a:effectLst>
                <a:latin typeface="Calibri" panose="020F0502020204030204" pitchFamily="34" charset="0"/>
                <a:cs typeface="+mn-cs"/>
              </a:rPr>
              <a:t>And His name will be called Wonderful Counselor, Mighty God, Eternal Father, Prince of Peace.</a:t>
            </a:r>
            <a:r>
              <a:rPr lang="en-US" sz="3000" baseline="30000" dirty="0">
                <a:latin typeface="Calibri" panose="020F0502020204030204" pitchFamily="34" charset="0"/>
              </a:rPr>
              <a:t>7</a:t>
            </a:r>
            <a:r>
              <a:rPr lang="en-US" sz="3000" dirty="0">
                <a:effectLst>
                  <a:outerShdw blurRad="38100" dist="38100" dir="2700000" algn="tl">
                    <a:srgbClr val="000000"/>
                  </a:outerShdw>
                </a:effectLst>
                <a:latin typeface="Calibri" panose="020F0502020204030204" pitchFamily="34" charset="0"/>
                <a:cs typeface="+mn-cs"/>
              </a:rPr>
              <a:t> </a:t>
            </a:r>
            <a:r>
              <a:rPr lang="en-US" sz="3000" b="1" u="sng" dirty="0">
                <a:solidFill>
                  <a:srgbClr val="FFFFCC"/>
                </a:solidFill>
                <a:effectLst>
                  <a:outerShdw blurRad="38100" dist="38100" dir="2700000" algn="tl">
                    <a:srgbClr val="000000"/>
                  </a:outerShdw>
                </a:effectLst>
                <a:latin typeface="Calibri" panose="020F0502020204030204" pitchFamily="34" charset="0"/>
                <a:cs typeface="+mn-cs"/>
              </a:rPr>
              <a:t>There will be no end to the increase of His government or of peace, On the throne of David and over his kingdom, To establish it and to uphold it with justice and righteousness From then on and forevermore</a:t>
            </a:r>
            <a:r>
              <a:rPr lang="en-US" sz="3000" dirty="0">
                <a:solidFill>
                  <a:srgbClr val="FFFFCC"/>
                </a:solidFill>
                <a:effectLst>
                  <a:outerShdw blurRad="38100" dist="38100" dir="2700000" algn="tl">
                    <a:srgbClr val="000000"/>
                  </a:outerShdw>
                </a:effectLst>
                <a:latin typeface="Calibri" panose="020F0502020204030204" pitchFamily="34" charset="0"/>
                <a:cs typeface="+mn-cs"/>
              </a:rPr>
              <a:t>. </a:t>
            </a:r>
            <a:r>
              <a:rPr lang="en-US" sz="3000" dirty="0">
                <a:effectLst>
                  <a:outerShdw blurRad="38100" dist="38100" dir="2700000" algn="tl">
                    <a:srgbClr val="000000"/>
                  </a:outerShdw>
                </a:effectLst>
                <a:latin typeface="Calibri" panose="020F0502020204030204" pitchFamily="34" charset="0"/>
                <a:cs typeface="+mn-cs"/>
              </a:rPr>
              <a:t>The zeal of the Lord of hosts will accomplish this.</a:t>
            </a:r>
          </a:p>
        </p:txBody>
      </p:sp>
    </p:spTree>
    <p:extLst>
      <p:ext uri="{BB962C8B-B14F-4D97-AF65-F5344CB8AC3E}">
        <p14:creationId xmlns:p14="http://schemas.microsoft.com/office/powerpoint/2010/main" val="3111648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5753100" cy="1143000"/>
          </a:xfrm>
        </p:spPr>
        <p:txBody>
          <a:bodyPr/>
          <a:lstStyle/>
          <a:p>
            <a:pPr algn="ctr">
              <a:defRPr/>
            </a:pPr>
            <a:r>
              <a:rPr lang="en-US" sz="3600" dirty="0">
                <a:solidFill>
                  <a:srgbClr val="00FFFF"/>
                </a:solidFill>
              </a:rPr>
              <a:t>9. Righteousness (Isa. 9:6-7)</a:t>
            </a:r>
          </a:p>
        </p:txBody>
      </p:sp>
      <p:sp>
        <p:nvSpPr>
          <p:cNvPr id="12291" name="Content Placeholder 2"/>
          <p:cNvSpPr>
            <a:spLocks noGrp="1"/>
          </p:cNvSpPr>
          <p:nvPr>
            <p:ph idx="1"/>
          </p:nvPr>
        </p:nvSpPr>
        <p:spPr>
          <a:xfrm>
            <a:off x="381000" y="1600200"/>
            <a:ext cx="8686799" cy="4648200"/>
          </a:xfrm>
        </p:spPr>
        <p:txBody>
          <a:bodyPr/>
          <a:lstStyle/>
          <a:p>
            <a:pPr marL="514350" indent="-514350">
              <a:spcBef>
                <a:spcPct val="0"/>
              </a:spcBef>
              <a:spcAft>
                <a:spcPts val="2400"/>
              </a:spcAft>
              <a:buClr>
                <a:srgbClr val="66FFFF"/>
              </a:buClr>
              <a:buSzPct val="100000"/>
              <a:buAutoNum type="alphaLcPeriod"/>
            </a:pPr>
            <a:r>
              <a:rPr lang="en-US" altLang="en-US" dirty="0"/>
              <a:t>New Covenant (Jer. 31:31-34)</a:t>
            </a:r>
          </a:p>
          <a:p>
            <a:pPr marL="514350" indent="-514350">
              <a:spcBef>
                <a:spcPct val="0"/>
              </a:spcBef>
              <a:spcAft>
                <a:spcPts val="2400"/>
              </a:spcAft>
              <a:buClr>
                <a:srgbClr val="66FFFF"/>
              </a:buClr>
              <a:buSzPct val="100000"/>
              <a:buAutoNum type="alphaLcPeriod"/>
            </a:pPr>
            <a:r>
              <a:rPr lang="en-US" altLang="en-US" dirty="0"/>
              <a:t>Knowledge of the Lord (Isa. 11:9)</a:t>
            </a:r>
          </a:p>
          <a:p>
            <a:pPr marL="514350" indent="-514350">
              <a:spcBef>
                <a:spcPct val="0"/>
              </a:spcBef>
              <a:spcAft>
                <a:spcPts val="2400"/>
              </a:spcAft>
              <a:buClr>
                <a:srgbClr val="66FFFF"/>
              </a:buClr>
              <a:buSzPct val="100000"/>
              <a:buAutoNum type="alphaLcPeriod"/>
            </a:pPr>
            <a:r>
              <a:rPr lang="en-US" altLang="en-US" dirty="0"/>
              <a:t>Resurrection of OT saints (Dan. 12:2)</a:t>
            </a:r>
          </a:p>
          <a:p>
            <a:pPr marL="514350" indent="-514350">
              <a:spcBef>
                <a:spcPct val="0"/>
              </a:spcBef>
              <a:spcAft>
                <a:spcPts val="2400"/>
              </a:spcAft>
              <a:buClr>
                <a:srgbClr val="66FFFF"/>
              </a:buClr>
              <a:buSzPct val="100000"/>
              <a:buAutoNum type="alphaLcPeriod"/>
            </a:pPr>
            <a:r>
              <a:rPr lang="en-US" altLang="en-US" dirty="0"/>
              <a:t>Kingdom begins only with surviving believers (Ezek. 20:33-38)</a:t>
            </a:r>
          </a:p>
          <a:p>
            <a:pPr marL="514350" indent="-514350">
              <a:spcBef>
                <a:spcPct val="0"/>
              </a:spcBef>
              <a:spcAft>
                <a:spcPts val="2400"/>
              </a:spcAft>
              <a:buClr>
                <a:srgbClr val="66FFFF"/>
              </a:buClr>
              <a:buSzPct val="100000"/>
              <a:buAutoNum type="alphaLcPeriod"/>
            </a:pPr>
            <a:r>
              <a:rPr lang="en-US" altLang="en-US" dirty="0"/>
              <a:t>Christ ruling with a rod of iron (Ps. 2:6-9)</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296084"/>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7239000" y="1766504"/>
            <a:ext cx="1676399" cy="1722644"/>
          </a:xfrm>
          <a:prstGeom prst="rect">
            <a:avLst/>
          </a:prstGeom>
          <a:noFill/>
          <a:ln w="9525">
            <a:noFill/>
            <a:miter lim="800000"/>
            <a:headEnd/>
            <a:tailEnd/>
          </a:ln>
        </p:spPr>
      </p:pic>
    </p:spTree>
    <p:extLst>
      <p:ext uri="{BB962C8B-B14F-4D97-AF65-F5344CB8AC3E}">
        <p14:creationId xmlns:p14="http://schemas.microsoft.com/office/powerpoint/2010/main" val="2288292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5753100" cy="1143000"/>
          </a:xfrm>
        </p:spPr>
        <p:txBody>
          <a:bodyPr/>
          <a:lstStyle/>
          <a:p>
            <a:pPr algn="ctr">
              <a:defRPr/>
            </a:pPr>
            <a:r>
              <a:rPr lang="en-US" sz="3600" dirty="0">
                <a:solidFill>
                  <a:srgbClr val="00FFFF"/>
                </a:solidFill>
              </a:rPr>
              <a:t>9. Righteousness (Isa. 9:6-7)</a:t>
            </a:r>
          </a:p>
        </p:txBody>
      </p:sp>
      <p:sp>
        <p:nvSpPr>
          <p:cNvPr id="12291" name="Content Placeholder 2"/>
          <p:cNvSpPr>
            <a:spLocks noGrp="1"/>
          </p:cNvSpPr>
          <p:nvPr>
            <p:ph idx="1"/>
          </p:nvPr>
        </p:nvSpPr>
        <p:spPr>
          <a:xfrm>
            <a:off x="381000" y="1600200"/>
            <a:ext cx="8686799" cy="4648200"/>
          </a:xfrm>
        </p:spPr>
        <p:txBody>
          <a:bodyPr/>
          <a:lstStyle/>
          <a:p>
            <a:pPr marL="514350" indent="-514350">
              <a:spcBef>
                <a:spcPct val="0"/>
              </a:spcBef>
              <a:spcAft>
                <a:spcPts val="2400"/>
              </a:spcAft>
              <a:buClr>
                <a:srgbClr val="66FFFF"/>
              </a:buClr>
              <a:buSzPct val="100000"/>
              <a:buAutoNum type="alphaLcPeriod"/>
            </a:pPr>
            <a:r>
              <a:rPr lang="en-US" altLang="en-US" b="1" u="sng" dirty="0">
                <a:solidFill>
                  <a:srgbClr val="FFFFCC"/>
                </a:solidFill>
              </a:rPr>
              <a:t>New Covenant (Jer. 31:31-34)</a:t>
            </a:r>
          </a:p>
          <a:p>
            <a:pPr marL="514350" indent="-514350">
              <a:spcBef>
                <a:spcPct val="0"/>
              </a:spcBef>
              <a:spcAft>
                <a:spcPts val="2400"/>
              </a:spcAft>
              <a:buClr>
                <a:srgbClr val="66FFFF"/>
              </a:buClr>
              <a:buSzPct val="100000"/>
              <a:buAutoNum type="alphaLcPeriod"/>
            </a:pPr>
            <a:r>
              <a:rPr lang="en-US" altLang="en-US" dirty="0"/>
              <a:t>Knowledge of the Lord (Isa. 11:9)</a:t>
            </a:r>
          </a:p>
          <a:p>
            <a:pPr marL="514350" indent="-514350">
              <a:spcBef>
                <a:spcPct val="0"/>
              </a:spcBef>
              <a:spcAft>
                <a:spcPts val="2400"/>
              </a:spcAft>
              <a:buClr>
                <a:srgbClr val="66FFFF"/>
              </a:buClr>
              <a:buSzPct val="100000"/>
              <a:buAutoNum type="alphaLcPeriod"/>
            </a:pPr>
            <a:r>
              <a:rPr lang="en-US" altLang="en-US" dirty="0"/>
              <a:t>Resurrection of OT saints (Dan. 12:2)</a:t>
            </a:r>
          </a:p>
          <a:p>
            <a:pPr marL="514350" indent="-514350">
              <a:spcBef>
                <a:spcPct val="0"/>
              </a:spcBef>
              <a:spcAft>
                <a:spcPts val="2400"/>
              </a:spcAft>
              <a:buClr>
                <a:srgbClr val="66FFFF"/>
              </a:buClr>
              <a:buSzPct val="100000"/>
              <a:buAutoNum type="alphaLcPeriod"/>
            </a:pPr>
            <a:r>
              <a:rPr lang="en-US" altLang="en-US" dirty="0"/>
              <a:t>Kingdom begins only with surviving believers (Ezek. 20:33-38)</a:t>
            </a:r>
          </a:p>
          <a:p>
            <a:pPr marL="514350" indent="-514350">
              <a:spcBef>
                <a:spcPct val="0"/>
              </a:spcBef>
              <a:spcAft>
                <a:spcPts val="2400"/>
              </a:spcAft>
              <a:buClr>
                <a:srgbClr val="66FFFF"/>
              </a:buClr>
              <a:buSzPct val="100000"/>
              <a:buAutoNum type="alphaLcPeriod"/>
            </a:pPr>
            <a:r>
              <a:rPr lang="en-US" altLang="en-US" dirty="0"/>
              <a:t>Christ ruling with a rod of iron (Ps. 2:6-9)</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296084"/>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7239000" y="1766504"/>
            <a:ext cx="1676399" cy="1722644"/>
          </a:xfrm>
          <a:prstGeom prst="rect">
            <a:avLst/>
          </a:prstGeom>
          <a:noFill/>
          <a:ln w="9525">
            <a:noFill/>
            <a:miter lim="800000"/>
            <a:headEnd/>
            <a:tailEnd/>
          </a:ln>
        </p:spPr>
      </p:pic>
    </p:spTree>
    <p:extLst>
      <p:ext uri="{BB962C8B-B14F-4D97-AF65-F5344CB8AC3E}">
        <p14:creationId xmlns:p14="http://schemas.microsoft.com/office/powerpoint/2010/main" val="3552162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4167" y="167357"/>
            <a:ext cx="8315665" cy="6523285"/>
          </a:xfrm>
          <a:prstGeom prst="rect">
            <a:avLst/>
          </a:prstGeom>
        </p:spPr>
      </p:pic>
    </p:spTree>
    <p:extLst>
      <p:ext uri="{BB962C8B-B14F-4D97-AF65-F5344CB8AC3E}">
        <p14:creationId xmlns:p14="http://schemas.microsoft.com/office/powerpoint/2010/main" val="2299871049"/>
      </p:ext>
    </p:extLst>
  </p:cSld>
  <p:clrMapOvr>
    <a:masterClrMapping/>
  </p:clrMapOvr>
  <mc:AlternateContent xmlns:mc="http://schemas.openxmlformats.org/markup-compatibility/2006" xmlns:p14="http://schemas.microsoft.com/office/powerpoint/2010/main">
    <mc:Choice Requires="p14">
      <p:transition p14:dur="0" advTm="11450"/>
    </mc:Choice>
    <mc:Fallback xmlns="">
      <p:transition advTm="1145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idx="4294967295"/>
          </p:nvPr>
        </p:nvSpPr>
        <p:spPr>
          <a:xfrm>
            <a:off x="2209800" y="152400"/>
            <a:ext cx="4724400" cy="801688"/>
          </a:xfrm>
        </p:spPr>
        <p:txBody>
          <a:bodyPr/>
          <a:lstStyle/>
          <a:p>
            <a:pPr algn="ctr"/>
            <a:r>
              <a:rPr lang="en-US" altLang="en-US" sz="3600" b="1" kern="1200" dirty="0">
                <a:cs typeface="Arial" charset="0"/>
              </a:rPr>
              <a:t>Jeremiah 31:31-34</a:t>
            </a:r>
          </a:p>
        </p:txBody>
      </p:sp>
      <p:sp>
        <p:nvSpPr>
          <p:cNvPr id="24579" name="Rectangle 3"/>
          <p:cNvSpPr>
            <a:spLocks noGrp="1"/>
          </p:cNvSpPr>
          <p:nvPr>
            <p:ph type="body" idx="4294967295"/>
          </p:nvPr>
        </p:nvSpPr>
        <p:spPr>
          <a:xfrm>
            <a:off x="76200" y="1066800"/>
            <a:ext cx="8991600" cy="5715000"/>
          </a:xfrm>
        </p:spPr>
        <p:txBody>
          <a:bodyPr/>
          <a:lstStyle/>
          <a:p>
            <a:pPr marL="0" indent="0" algn="just">
              <a:buNone/>
              <a:defRPr/>
            </a:pPr>
            <a:r>
              <a:rPr lang="en-US" sz="2600" dirty="0"/>
              <a:t>“Behold, days are coming,” declares the </a:t>
            </a:r>
            <a:r>
              <a:rPr lang="en-US" sz="2600" cap="small" dirty="0">
                <a:effectLst/>
              </a:rPr>
              <a:t>Lord</a:t>
            </a:r>
            <a:r>
              <a:rPr lang="en-US" sz="2600" dirty="0"/>
              <a:t>, “when I will make a </a:t>
            </a:r>
            <a:r>
              <a:rPr lang="en-US" sz="2600" b="1" u="sng" dirty="0">
                <a:solidFill>
                  <a:srgbClr val="FFFFCC"/>
                </a:solidFill>
              </a:rPr>
              <a:t>new covenant</a:t>
            </a:r>
            <a:r>
              <a:rPr lang="en-US" sz="2600" dirty="0"/>
              <a:t> </a:t>
            </a:r>
            <a:r>
              <a:rPr lang="en-US" sz="2600" b="1" u="sng" dirty="0">
                <a:solidFill>
                  <a:srgbClr val="FFFFCC"/>
                </a:solidFill>
              </a:rPr>
              <a:t>with the house of Israel and with the house of Judah</a:t>
            </a:r>
            <a:r>
              <a:rPr lang="en-US" sz="2600" dirty="0"/>
              <a:t>, </a:t>
            </a:r>
            <a:r>
              <a:rPr lang="en-US" sz="2600" baseline="30000" dirty="0"/>
              <a:t>32 </a:t>
            </a:r>
            <a:r>
              <a:rPr lang="en-US" sz="2600" dirty="0"/>
              <a:t>not like the covenant which I made with their fathers in the day I took them by the hand to bring them out of the land of Egypt, </a:t>
            </a:r>
            <a:r>
              <a:rPr lang="en-US" sz="2600" b="1" u="sng" dirty="0">
                <a:solidFill>
                  <a:srgbClr val="FFFFCC"/>
                </a:solidFill>
              </a:rPr>
              <a:t>My covenant which they broke</a:t>
            </a:r>
            <a:r>
              <a:rPr lang="en-US" sz="2600" dirty="0"/>
              <a:t>, although I was a husband to them,” declares the </a:t>
            </a:r>
            <a:r>
              <a:rPr lang="en-US" sz="2600" cap="small" dirty="0">
                <a:effectLst/>
              </a:rPr>
              <a:t>Lord</a:t>
            </a:r>
            <a:r>
              <a:rPr lang="en-US" sz="2600" dirty="0"/>
              <a:t>. </a:t>
            </a:r>
            <a:r>
              <a:rPr lang="en-US" sz="2600" baseline="30000" dirty="0"/>
              <a:t>33 </a:t>
            </a:r>
            <a:r>
              <a:rPr lang="en-US" sz="2600" dirty="0"/>
              <a:t>“But this is the covenant which I will make with the house of Israel after those days,” declares the </a:t>
            </a:r>
            <a:r>
              <a:rPr lang="en-US" sz="2600" cap="small" dirty="0">
                <a:effectLst/>
              </a:rPr>
              <a:t>Lord</a:t>
            </a:r>
            <a:r>
              <a:rPr lang="en-US" sz="2600" dirty="0"/>
              <a:t>, “</a:t>
            </a:r>
            <a:r>
              <a:rPr lang="en-US" sz="2600" b="1" u="sng" dirty="0">
                <a:solidFill>
                  <a:srgbClr val="FFFFCC"/>
                </a:solidFill>
              </a:rPr>
              <a:t>I will put My law within them and on their heart I will write it</a:t>
            </a:r>
            <a:r>
              <a:rPr lang="en-US" sz="2600" dirty="0"/>
              <a:t>; and I will be their God, and they shall be My people. </a:t>
            </a:r>
            <a:r>
              <a:rPr lang="en-US" sz="2600" baseline="30000" dirty="0"/>
              <a:t>34 </a:t>
            </a:r>
            <a:r>
              <a:rPr lang="en-US" sz="2600" dirty="0"/>
              <a:t>They will not teach again, each man his neighbor and each man his brother, saying, ‘Know the </a:t>
            </a:r>
            <a:r>
              <a:rPr lang="en-US" sz="2600" cap="small" dirty="0">
                <a:effectLst/>
              </a:rPr>
              <a:t>Lord</a:t>
            </a:r>
            <a:r>
              <a:rPr lang="en-US" sz="2600" dirty="0"/>
              <a:t>,’ for </a:t>
            </a:r>
            <a:r>
              <a:rPr lang="en-US" sz="2600" b="1" u="sng" dirty="0">
                <a:solidFill>
                  <a:srgbClr val="FFFFCC"/>
                </a:solidFill>
              </a:rPr>
              <a:t>they will all know Me</a:t>
            </a:r>
            <a:r>
              <a:rPr lang="en-US" sz="2600" dirty="0"/>
              <a:t>, from the least of them to the greatest of them,” declares the </a:t>
            </a:r>
            <a:r>
              <a:rPr lang="en-US" sz="2600" cap="small" dirty="0">
                <a:effectLst/>
              </a:rPr>
              <a:t>Lord</a:t>
            </a:r>
            <a:r>
              <a:rPr lang="en-US" sz="2600" dirty="0"/>
              <a:t>, “for I will </a:t>
            </a:r>
            <a:r>
              <a:rPr lang="en-US" sz="2600" b="1" u="sng" dirty="0">
                <a:solidFill>
                  <a:srgbClr val="FFFFCC"/>
                </a:solidFill>
              </a:rPr>
              <a:t>forgive</a:t>
            </a:r>
            <a:r>
              <a:rPr lang="en-US" sz="2600" dirty="0"/>
              <a:t> their iniquity, and their sin I will remember no more.”</a:t>
            </a:r>
            <a:endParaRPr lang="en-US" sz="2600" dirty="0">
              <a:latin typeface="Arial" pitchFamily="34" charset="0"/>
              <a:cs typeface="Arial" pitchFamily="34"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6215" y="163517"/>
            <a:ext cx="1230906" cy="914400"/>
          </a:xfrm>
          <a:prstGeom prst="rect">
            <a:avLst/>
          </a:prstGeom>
          <a:noFill/>
          <a:ln w="38100">
            <a:solidFill>
              <a:schemeClr val="bg1"/>
            </a:solidFill>
            <a:miter lim="800000"/>
            <a:headEnd/>
            <a:tailEnd/>
          </a:ln>
        </p:spPr>
      </p:pic>
    </p:spTree>
    <p:extLst>
      <p:ext uri="{BB962C8B-B14F-4D97-AF65-F5344CB8AC3E}">
        <p14:creationId xmlns:p14="http://schemas.microsoft.com/office/powerpoint/2010/main" val="1834037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5753100" cy="1143000"/>
          </a:xfrm>
        </p:spPr>
        <p:txBody>
          <a:bodyPr/>
          <a:lstStyle/>
          <a:p>
            <a:pPr algn="ctr">
              <a:defRPr/>
            </a:pPr>
            <a:r>
              <a:rPr lang="en-US" sz="3600" dirty="0">
                <a:solidFill>
                  <a:srgbClr val="00FFFF"/>
                </a:solidFill>
              </a:rPr>
              <a:t>9. Righteousness (Isa. 9:6-7)</a:t>
            </a:r>
          </a:p>
        </p:txBody>
      </p:sp>
      <p:sp>
        <p:nvSpPr>
          <p:cNvPr id="12291" name="Content Placeholder 2"/>
          <p:cNvSpPr>
            <a:spLocks noGrp="1"/>
          </p:cNvSpPr>
          <p:nvPr>
            <p:ph idx="1"/>
          </p:nvPr>
        </p:nvSpPr>
        <p:spPr>
          <a:xfrm>
            <a:off x="381000" y="1600200"/>
            <a:ext cx="8686799" cy="4648200"/>
          </a:xfrm>
        </p:spPr>
        <p:txBody>
          <a:bodyPr/>
          <a:lstStyle/>
          <a:p>
            <a:pPr marL="514350" indent="-514350">
              <a:spcBef>
                <a:spcPct val="0"/>
              </a:spcBef>
              <a:spcAft>
                <a:spcPts val="2400"/>
              </a:spcAft>
              <a:buClr>
                <a:srgbClr val="66FFFF"/>
              </a:buClr>
              <a:buSzPct val="100000"/>
              <a:buAutoNum type="alphaLcPeriod"/>
            </a:pPr>
            <a:r>
              <a:rPr lang="en-US" altLang="en-US" dirty="0"/>
              <a:t>New Covenant (Jer. 31:31-34)</a:t>
            </a:r>
          </a:p>
          <a:p>
            <a:pPr marL="514350" indent="-514350">
              <a:spcBef>
                <a:spcPct val="0"/>
              </a:spcBef>
              <a:spcAft>
                <a:spcPts val="2400"/>
              </a:spcAft>
              <a:buClr>
                <a:srgbClr val="66FFFF"/>
              </a:buClr>
              <a:buSzPct val="100000"/>
              <a:buFont typeface="Wingdings" pitchFamily="2" charset="2"/>
              <a:buAutoNum type="alphaLcPeriod"/>
            </a:pPr>
            <a:r>
              <a:rPr lang="en-US" altLang="en-US" b="1" u="sng" dirty="0">
                <a:solidFill>
                  <a:srgbClr val="FFFFCC"/>
                </a:solidFill>
              </a:rPr>
              <a:t>Knowledge of the Lord (Isa. 11:9)</a:t>
            </a:r>
          </a:p>
          <a:p>
            <a:pPr marL="514350" indent="-514350">
              <a:spcBef>
                <a:spcPct val="0"/>
              </a:spcBef>
              <a:spcAft>
                <a:spcPts val="2400"/>
              </a:spcAft>
              <a:buClr>
                <a:srgbClr val="66FFFF"/>
              </a:buClr>
              <a:buSzPct val="100000"/>
              <a:buAutoNum type="alphaLcPeriod"/>
            </a:pPr>
            <a:r>
              <a:rPr lang="en-US" altLang="en-US" dirty="0"/>
              <a:t>Resurrection of OT saints (Dan. 12:2)</a:t>
            </a:r>
          </a:p>
          <a:p>
            <a:pPr marL="514350" indent="-514350">
              <a:spcBef>
                <a:spcPct val="0"/>
              </a:spcBef>
              <a:spcAft>
                <a:spcPts val="2400"/>
              </a:spcAft>
              <a:buClr>
                <a:srgbClr val="66FFFF"/>
              </a:buClr>
              <a:buSzPct val="100000"/>
              <a:buAutoNum type="alphaLcPeriod"/>
            </a:pPr>
            <a:r>
              <a:rPr lang="en-US" altLang="en-US" dirty="0"/>
              <a:t>Kingdom begins only with surviving believers (Ezek. 20:33-38)</a:t>
            </a:r>
          </a:p>
          <a:p>
            <a:pPr marL="514350" indent="-514350">
              <a:spcBef>
                <a:spcPct val="0"/>
              </a:spcBef>
              <a:spcAft>
                <a:spcPts val="2400"/>
              </a:spcAft>
              <a:buClr>
                <a:srgbClr val="66FFFF"/>
              </a:buClr>
              <a:buSzPct val="100000"/>
              <a:buAutoNum type="alphaLcPeriod"/>
            </a:pPr>
            <a:r>
              <a:rPr lang="en-US" altLang="en-US" dirty="0"/>
              <a:t>Christ ruling with a rod of iron (Ps. 2:6-9)</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296084"/>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7239000" y="1766504"/>
            <a:ext cx="1676399" cy="1722644"/>
          </a:xfrm>
          <a:prstGeom prst="rect">
            <a:avLst/>
          </a:prstGeom>
          <a:noFill/>
          <a:ln w="9525">
            <a:noFill/>
            <a:miter lim="800000"/>
            <a:headEnd/>
            <a:tailEnd/>
          </a:ln>
        </p:spPr>
      </p:pic>
    </p:spTree>
    <p:extLst>
      <p:ext uri="{BB962C8B-B14F-4D97-AF65-F5344CB8AC3E}">
        <p14:creationId xmlns:p14="http://schemas.microsoft.com/office/powerpoint/2010/main" val="1131465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5753100" cy="1143000"/>
          </a:xfrm>
        </p:spPr>
        <p:txBody>
          <a:bodyPr/>
          <a:lstStyle/>
          <a:p>
            <a:pPr algn="ctr">
              <a:defRPr/>
            </a:pPr>
            <a:r>
              <a:rPr lang="en-US" sz="3600" dirty="0">
                <a:solidFill>
                  <a:srgbClr val="00FFFF"/>
                </a:solidFill>
              </a:rPr>
              <a:t>9. Righteousness (Isa. 9:6-7)</a:t>
            </a:r>
          </a:p>
        </p:txBody>
      </p:sp>
      <p:sp>
        <p:nvSpPr>
          <p:cNvPr id="12291" name="Content Placeholder 2"/>
          <p:cNvSpPr>
            <a:spLocks noGrp="1"/>
          </p:cNvSpPr>
          <p:nvPr>
            <p:ph idx="1"/>
          </p:nvPr>
        </p:nvSpPr>
        <p:spPr>
          <a:xfrm>
            <a:off x="381000" y="1600200"/>
            <a:ext cx="8686799" cy="4648200"/>
          </a:xfrm>
        </p:spPr>
        <p:txBody>
          <a:bodyPr/>
          <a:lstStyle/>
          <a:p>
            <a:pPr marL="514350" indent="-514350">
              <a:spcBef>
                <a:spcPct val="0"/>
              </a:spcBef>
              <a:spcAft>
                <a:spcPts val="2400"/>
              </a:spcAft>
              <a:buClr>
                <a:srgbClr val="66FFFF"/>
              </a:buClr>
              <a:buSzPct val="100000"/>
              <a:buAutoNum type="alphaLcPeriod"/>
            </a:pPr>
            <a:r>
              <a:rPr lang="en-US" altLang="en-US" dirty="0"/>
              <a:t>New Covenant (Jer. 31:31-34)</a:t>
            </a:r>
          </a:p>
          <a:p>
            <a:pPr marL="514350" indent="-514350">
              <a:spcBef>
                <a:spcPct val="0"/>
              </a:spcBef>
              <a:spcAft>
                <a:spcPts val="2400"/>
              </a:spcAft>
              <a:buClr>
                <a:srgbClr val="66FFFF"/>
              </a:buClr>
              <a:buSzPct val="100000"/>
              <a:buAutoNum type="alphaLcPeriod"/>
            </a:pPr>
            <a:r>
              <a:rPr lang="en-US" altLang="en-US" dirty="0"/>
              <a:t>Knowledge of the Lord (Isa. 11:9)</a:t>
            </a:r>
          </a:p>
          <a:p>
            <a:pPr marL="514350" indent="-514350">
              <a:spcBef>
                <a:spcPct val="0"/>
              </a:spcBef>
              <a:spcAft>
                <a:spcPts val="2400"/>
              </a:spcAft>
              <a:buClr>
                <a:srgbClr val="66FFFF"/>
              </a:buClr>
              <a:buSzPct val="100000"/>
              <a:buFont typeface="Wingdings" pitchFamily="2" charset="2"/>
              <a:buAutoNum type="alphaLcPeriod"/>
            </a:pPr>
            <a:r>
              <a:rPr lang="en-US" altLang="en-US" b="1" u="sng" dirty="0">
                <a:solidFill>
                  <a:srgbClr val="FFFFCC"/>
                </a:solidFill>
              </a:rPr>
              <a:t>Resurrection of OT saints (Dan. 12:2)</a:t>
            </a:r>
          </a:p>
          <a:p>
            <a:pPr marL="514350" indent="-514350">
              <a:spcBef>
                <a:spcPct val="0"/>
              </a:spcBef>
              <a:spcAft>
                <a:spcPts val="2400"/>
              </a:spcAft>
              <a:buClr>
                <a:srgbClr val="66FFFF"/>
              </a:buClr>
              <a:buSzPct val="100000"/>
              <a:buAutoNum type="alphaLcPeriod"/>
            </a:pPr>
            <a:r>
              <a:rPr lang="en-US" altLang="en-US" dirty="0"/>
              <a:t>Kingdom begins only with surviving believers (Ezek. 20:33-38)</a:t>
            </a:r>
          </a:p>
          <a:p>
            <a:pPr marL="514350" indent="-514350">
              <a:spcBef>
                <a:spcPct val="0"/>
              </a:spcBef>
              <a:spcAft>
                <a:spcPts val="2400"/>
              </a:spcAft>
              <a:buClr>
                <a:srgbClr val="66FFFF"/>
              </a:buClr>
              <a:buSzPct val="100000"/>
              <a:buAutoNum type="alphaLcPeriod"/>
            </a:pPr>
            <a:r>
              <a:rPr lang="en-US" altLang="en-US" dirty="0"/>
              <a:t>Christ ruling with a rod of iron (Ps. 2:6-9)</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296084"/>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7239000" y="1766504"/>
            <a:ext cx="1676399" cy="1722644"/>
          </a:xfrm>
          <a:prstGeom prst="rect">
            <a:avLst/>
          </a:prstGeom>
          <a:noFill/>
          <a:ln w="9525">
            <a:noFill/>
            <a:miter lim="800000"/>
            <a:headEnd/>
            <a:tailEnd/>
          </a:ln>
        </p:spPr>
      </p:pic>
    </p:spTree>
    <p:extLst>
      <p:ext uri="{BB962C8B-B14F-4D97-AF65-F5344CB8AC3E}">
        <p14:creationId xmlns:p14="http://schemas.microsoft.com/office/powerpoint/2010/main" val="3234932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228600"/>
            <a:ext cx="8534401" cy="6400800"/>
          </a:xfrm>
          <a:prstGeom prst="rect">
            <a:avLst/>
          </a:prstGeom>
        </p:spPr>
      </p:pic>
    </p:spTree>
    <p:extLst>
      <p:ext uri="{BB962C8B-B14F-4D97-AF65-F5344CB8AC3E}">
        <p14:creationId xmlns:p14="http://schemas.microsoft.com/office/powerpoint/2010/main" val="3735448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85800" y="228600"/>
            <a:ext cx="7772400" cy="762000"/>
          </a:xfrm>
        </p:spPr>
        <p:txBody>
          <a:bodyPr lIns="91440" tIns="45720" rIns="91440" bIns="45720"/>
          <a:lstStyle/>
          <a:p>
            <a:pPr algn="ctr" eaLnBrk="1" hangingPunct="1">
              <a:defRPr/>
            </a:pPr>
            <a:r>
              <a:rPr lang="en-US" sz="4000" dirty="0"/>
              <a:t>Order or Tagma (1 Cor. 15:23)</a:t>
            </a:r>
          </a:p>
        </p:txBody>
      </p:sp>
      <p:sp>
        <p:nvSpPr>
          <p:cNvPr id="11267" name="Rectangle 3"/>
          <p:cNvSpPr>
            <a:spLocks noGrp="1" noChangeArrowheads="1"/>
          </p:cNvSpPr>
          <p:nvPr>
            <p:ph type="body" idx="4294967295"/>
          </p:nvPr>
        </p:nvSpPr>
        <p:spPr>
          <a:xfrm>
            <a:off x="247650" y="1143000"/>
            <a:ext cx="8648700" cy="3352800"/>
          </a:xfrm>
        </p:spPr>
        <p:txBody>
          <a:bodyPr/>
          <a:lstStyle/>
          <a:p>
            <a:pPr marL="461963" indent="-461963" eaLnBrk="1" hangingPunct="1">
              <a:spcBef>
                <a:spcPts val="0"/>
              </a:spcBef>
              <a:spcAft>
                <a:spcPts val="3600"/>
              </a:spcAft>
              <a:defRPr/>
            </a:pPr>
            <a:r>
              <a:rPr lang="en-US" sz="3000" b="1" u="sng" dirty="0">
                <a:solidFill>
                  <a:srgbClr val="FFFFCC"/>
                </a:solidFill>
              </a:rPr>
              <a:t>General</a:t>
            </a:r>
            <a:r>
              <a:rPr lang="en-US" sz="3000" dirty="0"/>
              <a:t>: Christ’s resurrection (1 Cor 15:23)</a:t>
            </a:r>
          </a:p>
          <a:p>
            <a:pPr marL="461963" indent="-461963" eaLnBrk="1" hangingPunct="1">
              <a:spcBef>
                <a:spcPts val="0"/>
              </a:spcBef>
              <a:spcAft>
                <a:spcPts val="3600"/>
              </a:spcAft>
              <a:defRPr/>
            </a:pPr>
            <a:r>
              <a:rPr lang="en-US" sz="3000" b="1" u="sng" dirty="0">
                <a:solidFill>
                  <a:srgbClr val="FFFFCC"/>
                </a:solidFill>
              </a:rPr>
              <a:t>Officer</a:t>
            </a:r>
            <a:r>
              <a:rPr lang="en-US" sz="3000" dirty="0"/>
              <a:t>: Rapture (1 </a:t>
            </a:r>
            <a:r>
              <a:rPr lang="en-US" sz="3000" dirty="0" err="1"/>
              <a:t>Thess</a:t>
            </a:r>
            <a:r>
              <a:rPr lang="en-US" sz="3000" dirty="0"/>
              <a:t> 4:13-18)</a:t>
            </a:r>
          </a:p>
          <a:p>
            <a:pPr marL="461963" indent="-461963" eaLnBrk="1" hangingPunct="1">
              <a:spcBef>
                <a:spcPts val="0"/>
              </a:spcBef>
              <a:spcAft>
                <a:spcPts val="3600"/>
              </a:spcAft>
              <a:defRPr/>
            </a:pPr>
            <a:r>
              <a:rPr lang="en-US" sz="3000" b="1" u="sng" dirty="0">
                <a:solidFill>
                  <a:srgbClr val="FFFFCC"/>
                </a:solidFill>
              </a:rPr>
              <a:t>Soldiers</a:t>
            </a:r>
            <a:r>
              <a:rPr lang="en-US" sz="3000" dirty="0"/>
              <a:t>: OT saints &amp; Tribulation martyrs (Rev 20:4)</a:t>
            </a:r>
          </a:p>
          <a:p>
            <a:pPr marL="461963" indent="-461963" eaLnBrk="1" hangingPunct="1">
              <a:spcBef>
                <a:spcPts val="0"/>
              </a:spcBef>
              <a:spcAft>
                <a:spcPts val="3600"/>
              </a:spcAft>
              <a:defRPr/>
            </a:pPr>
            <a:r>
              <a:rPr lang="en-US" sz="3000" b="1" u="sng" dirty="0">
                <a:solidFill>
                  <a:srgbClr val="FFFFCC"/>
                </a:solidFill>
              </a:rPr>
              <a:t>Captives</a:t>
            </a:r>
            <a:r>
              <a:rPr lang="en-US" sz="3000" dirty="0"/>
              <a:t>: Unsaved of all ages (Rev 20:5)</a:t>
            </a:r>
          </a:p>
        </p:txBody>
      </p:sp>
      <p:pic>
        <p:nvPicPr>
          <p:cNvPr id="107524"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76600" y="4572000"/>
            <a:ext cx="2590800" cy="20587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109781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877686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8443" y="228600"/>
            <a:ext cx="8407113" cy="4846740"/>
          </a:xfrm>
          <a:prstGeom prst="rect">
            <a:avLst/>
          </a:prstGeom>
        </p:spPr>
      </p:pic>
    </p:spTree>
    <p:extLst>
      <p:ext uri="{BB962C8B-B14F-4D97-AF65-F5344CB8AC3E}">
        <p14:creationId xmlns:p14="http://schemas.microsoft.com/office/powerpoint/2010/main" val="1746133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5753100" cy="1143000"/>
          </a:xfrm>
        </p:spPr>
        <p:txBody>
          <a:bodyPr/>
          <a:lstStyle/>
          <a:p>
            <a:pPr algn="ctr">
              <a:defRPr/>
            </a:pPr>
            <a:r>
              <a:rPr lang="en-US" sz="3600" dirty="0">
                <a:solidFill>
                  <a:srgbClr val="00FFFF"/>
                </a:solidFill>
              </a:rPr>
              <a:t>9. Righteousness (Isa. 9:6-7)</a:t>
            </a:r>
          </a:p>
        </p:txBody>
      </p:sp>
      <p:sp>
        <p:nvSpPr>
          <p:cNvPr id="12291" name="Content Placeholder 2"/>
          <p:cNvSpPr>
            <a:spLocks noGrp="1"/>
          </p:cNvSpPr>
          <p:nvPr>
            <p:ph idx="1"/>
          </p:nvPr>
        </p:nvSpPr>
        <p:spPr>
          <a:xfrm>
            <a:off x="381000" y="1600200"/>
            <a:ext cx="8686799" cy="4648200"/>
          </a:xfrm>
        </p:spPr>
        <p:txBody>
          <a:bodyPr/>
          <a:lstStyle/>
          <a:p>
            <a:pPr marL="514350" indent="-514350">
              <a:spcBef>
                <a:spcPct val="0"/>
              </a:spcBef>
              <a:spcAft>
                <a:spcPts val="2400"/>
              </a:spcAft>
              <a:buClr>
                <a:srgbClr val="66FFFF"/>
              </a:buClr>
              <a:buSzPct val="100000"/>
              <a:buAutoNum type="alphaLcPeriod"/>
            </a:pPr>
            <a:r>
              <a:rPr lang="en-US" altLang="en-US" dirty="0"/>
              <a:t>New Covenant (Jer. 31:31-34)</a:t>
            </a:r>
          </a:p>
          <a:p>
            <a:pPr marL="514350" indent="-514350">
              <a:spcBef>
                <a:spcPct val="0"/>
              </a:spcBef>
              <a:spcAft>
                <a:spcPts val="2400"/>
              </a:spcAft>
              <a:buClr>
                <a:srgbClr val="66FFFF"/>
              </a:buClr>
              <a:buSzPct val="100000"/>
              <a:buAutoNum type="alphaLcPeriod"/>
            </a:pPr>
            <a:r>
              <a:rPr lang="en-US" altLang="en-US" dirty="0"/>
              <a:t>Knowledge of the Lord (Isa. 11:9)</a:t>
            </a:r>
          </a:p>
          <a:p>
            <a:pPr marL="514350" indent="-514350">
              <a:spcBef>
                <a:spcPct val="0"/>
              </a:spcBef>
              <a:spcAft>
                <a:spcPts val="2400"/>
              </a:spcAft>
              <a:buClr>
                <a:srgbClr val="66FFFF"/>
              </a:buClr>
              <a:buSzPct val="100000"/>
              <a:buAutoNum type="alphaLcPeriod"/>
            </a:pPr>
            <a:r>
              <a:rPr lang="en-US" altLang="en-US" dirty="0"/>
              <a:t>Resurrection of OT saints (Dan. 12:2)</a:t>
            </a:r>
          </a:p>
          <a:p>
            <a:pPr marL="514350" indent="-514350">
              <a:spcBef>
                <a:spcPct val="0"/>
              </a:spcBef>
              <a:spcAft>
                <a:spcPts val="2400"/>
              </a:spcAft>
              <a:buClr>
                <a:srgbClr val="66FFFF"/>
              </a:buClr>
              <a:buSzPct val="100000"/>
              <a:buFont typeface="Wingdings" pitchFamily="2" charset="2"/>
              <a:buAutoNum type="alphaLcPeriod"/>
            </a:pPr>
            <a:r>
              <a:rPr lang="en-US" altLang="en-US" b="1" u="sng" dirty="0">
                <a:solidFill>
                  <a:srgbClr val="FFFFCC"/>
                </a:solidFill>
              </a:rPr>
              <a:t>Kingdom begins only with surviving believers (Ezek. 20:33-38)</a:t>
            </a:r>
          </a:p>
          <a:p>
            <a:pPr marL="514350" indent="-514350">
              <a:spcBef>
                <a:spcPct val="0"/>
              </a:spcBef>
              <a:spcAft>
                <a:spcPts val="2400"/>
              </a:spcAft>
              <a:buClr>
                <a:srgbClr val="66FFFF"/>
              </a:buClr>
              <a:buSzPct val="100000"/>
              <a:buAutoNum type="alphaLcPeriod"/>
            </a:pPr>
            <a:r>
              <a:rPr lang="en-US" altLang="en-US" dirty="0"/>
              <a:t>Christ ruling with a rod of iron (Ps. 2:6-9)</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296084"/>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7239000" y="1766504"/>
            <a:ext cx="1676399" cy="1722644"/>
          </a:xfrm>
          <a:prstGeom prst="rect">
            <a:avLst/>
          </a:prstGeom>
          <a:noFill/>
          <a:ln w="9525">
            <a:noFill/>
            <a:miter lim="800000"/>
            <a:headEnd/>
            <a:tailEnd/>
          </a:ln>
        </p:spPr>
      </p:pic>
    </p:spTree>
    <p:extLst>
      <p:ext uri="{BB962C8B-B14F-4D97-AF65-F5344CB8AC3E}">
        <p14:creationId xmlns:p14="http://schemas.microsoft.com/office/powerpoint/2010/main" val="37990836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5753100" cy="1143000"/>
          </a:xfrm>
        </p:spPr>
        <p:txBody>
          <a:bodyPr/>
          <a:lstStyle/>
          <a:p>
            <a:pPr algn="ctr">
              <a:defRPr/>
            </a:pPr>
            <a:r>
              <a:rPr lang="en-US" sz="3600" dirty="0">
                <a:solidFill>
                  <a:srgbClr val="00FFFF"/>
                </a:solidFill>
              </a:rPr>
              <a:t>9. Righteousness (Isa. 9:6-7)</a:t>
            </a:r>
          </a:p>
        </p:txBody>
      </p:sp>
      <p:sp>
        <p:nvSpPr>
          <p:cNvPr id="12291" name="Content Placeholder 2"/>
          <p:cNvSpPr>
            <a:spLocks noGrp="1"/>
          </p:cNvSpPr>
          <p:nvPr>
            <p:ph idx="1"/>
          </p:nvPr>
        </p:nvSpPr>
        <p:spPr>
          <a:xfrm>
            <a:off x="381000" y="1600200"/>
            <a:ext cx="8686799" cy="4648200"/>
          </a:xfrm>
        </p:spPr>
        <p:txBody>
          <a:bodyPr/>
          <a:lstStyle/>
          <a:p>
            <a:pPr marL="514350" indent="-514350">
              <a:spcBef>
                <a:spcPct val="0"/>
              </a:spcBef>
              <a:spcAft>
                <a:spcPts val="2400"/>
              </a:spcAft>
              <a:buClr>
                <a:srgbClr val="66FFFF"/>
              </a:buClr>
              <a:buSzPct val="100000"/>
              <a:buAutoNum type="alphaLcPeriod"/>
            </a:pPr>
            <a:r>
              <a:rPr lang="en-US" altLang="en-US" dirty="0"/>
              <a:t>New Covenant (Jer. 31:31-34)</a:t>
            </a:r>
          </a:p>
          <a:p>
            <a:pPr marL="514350" indent="-514350">
              <a:spcBef>
                <a:spcPct val="0"/>
              </a:spcBef>
              <a:spcAft>
                <a:spcPts val="2400"/>
              </a:spcAft>
              <a:buClr>
                <a:srgbClr val="66FFFF"/>
              </a:buClr>
              <a:buSzPct val="100000"/>
              <a:buAutoNum type="alphaLcPeriod"/>
            </a:pPr>
            <a:r>
              <a:rPr lang="en-US" altLang="en-US" dirty="0"/>
              <a:t>Knowledge of the Lord (Isa. 11:9)</a:t>
            </a:r>
          </a:p>
          <a:p>
            <a:pPr marL="514350" indent="-514350">
              <a:spcBef>
                <a:spcPct val="0"/>
              </a:spcBef>
              <a:spcAft>
                <a:spcPts val="2400"/>
              </a:spcAft>
              <a:buClr>
                <a:srgbClr val="66FFFF"/>
              </a:buClr>
              <a:buSzPct val="100000"/>
              <a:buAutoNum type="alphaLcPeriod"/>
            </a:pPr>
            <a:r>
              <a:rPr lang="en-US" altLang="en-US" dirty="0"/>
              <a:t>Resurrection of OT saints (Dan. 12:2)</a:t>
            </a:r>
          </a:p>
          <a:p>
            <a:pPr marL="514350" indent="-514350">
              <a:spcBef>
                <a:spcPct val="0"/>
              </a:spcBef>
              <a:spcAft>
                <a:spcPts val="2400"/>
              </a:spcAft>
              <a:buClr>
                <a:srgbClr val="66FFFF"/>
              </a:buClr>
              <a:buSzPct val="100000"/>
              <a:buAutoNum type="alphaLcPeriod"/>
            </a:pPr>
            <a:r>
              <a:rPr lang="en-US" altLang="en-US" dirty="0"/>
              <a:t>Kingdom begins only with surviving believers (Ezek. 20:33-38)</a:t>
            </a:r>
          </a:p>
          <a:p>
            <a:pPr marL="514350" indent="-514350">
              <a:spcBef>
                <a:spcPct val="0"/>
              </a:spcBef>
              <a:spcAft>
                <a:spcPts val="2400"/>
              </a:spcAft>
              <a:buClr>
                <a:srgbClr val="66FFFF"/>
              </a:buClr>
              <a:buSzPct val="100000"/>
              <a:buFont typeface="Wingdings" pitchFamily="2" charset="2"/>
              <a:buAutoNum type="alphaLcPeriod"/>
            </a:pPr>
            <a:r>
              <a:rPr lang="en-US" altLang="en-US" b="1" u="sng" dirty="0">
                <a:solidFill>
                  <a:srgbClr val="FFFFCC"/>
                </a:solidFill>
              </a:rPr>
              <a:t>Christ ruling with a rod of iron (Ps. 2:6-9)</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296084"/>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7239000" y="1766504"/>
            <a:ext cx="1676399" cy="1722644"/>
          </a:xfrm>
          <a:prstGeom prst="rect">
            <a:avLst/>
          </a:prstGeom>
          <a:noFill/>
          <a:ln w="9525">
            <a:noFill/>
            <a:miter lim="800000"/>
            <a:headEnd/>
            <a:tailEnd/>
          </a:ln>
        </p:spPr>
      </p:pic>
    </p:spTree>
    <p:extLst>
      <p:ext uri="{BB962C8B-B14F-4D97-AF65-F5344CB8AC3E}">
        <p14:creationId xmlns:p14="http://schemas.microsoft.com/office/powerpoint/2010/main" val="1428460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8443" y="228600"/>
            <a:ext cx="8407113" cy="4846740"/>
          </a:xfrm>
          <a:prstGeom prst="rect">
            <a:avLst/>
          </a:prstGeom>
        </p:spPr>
      </p:pic>
    </p:spTree>
    <p:extLst>
      <p:ext uri="{BB962C8B-B14F-4D97-AF65-F5344CB8AC3E}">
        <p14:creationId xmlns:p14="http://schemas.microsoft.com/office/powerpoint/2010/main" val="38894423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460028006"/>
              </p:ext>
            </p:extLst>
          </p:nvPr>
        </p:nvGraphicFramePr>
        <p:xfrm>
          <a:off x="152400" y="152400"/>
          <a:ext cx="8839200" cy="6553195"/>
        </p:xfrm>
        <a:graphic>
          <a:graphicData uri="http://schemas.openxmlformats.org/drawingml/2006/table">
            <a:tbl>
              <a:tblPr firstRow="1" bandRow="1">
                <a:tableStyleId>{D7AC3CCA-C797-4891-BE02-D94E43425B78}</a:tableStyleId>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595745">
                <a:tc gridSpan="2">
                  <a:txBody>
                    <a:bodyPr/>
                    <a:lstStyle/>
                    <a:p>
                      <a:pPr algn="ctr">
                        <a:spcBef>
                          <a:spcPts val="1200"/>
                        </a:spcBef>
                        <a:spcAft>
                          <a:spcPts val="1200"/>
                        </a:spcAft>
                      </a:pPr>
                      <a:r>
                        <a:rPr lang="en-US" altLang="en-US" sz="2700" kern="1200" dirty="0">
                          <a:solidFill>
                            <a:srgbClr val="0000FF"/>
                          </a:solidFill>
                          <a:latin typeface="Calibri" panose="020F0502020204030204" pitchFamily="34" charset="0"/>
                          <a:cs typeface="Calibri" panose="020F0502020204030204" pitchFamily="34" charset="0"/>
                        </a:rPr>
                        <a:t>DIFFERENCES BETWEEN THE MILLENNIUM &amp; ETERNAL STATE</a:t>
                      </a:r>
                      <a:endParaRPr lang="en-US" sz="2700" kern="1200" dirty="0">
                        <a:solidFill>
                          <a:srgbClr val="0000FF"/>
                        </a:solidFill>
                        <a:latin typeface="Calibri" panose="020F0502020204030204" pitchFamily="34" charset="0"/>
                        <a:ea typeface="+mn-ea"/>
                        <a:cs typeface="Calibri" panose="020F0502020204030204" pitchFamily="34" charset="0"/>
                      </a:endParaRPr>
                    </a:p>
                  </a:txBody>
                  <a:tcPr/>
                </a:tc>
                <a:tc hMerge="1">
                  <a:txBody>
                    <a:bodyPr/>
                    <a:lstStyle/>
                    <a:p>
                      <a:endParaRPr lang="en-US" sz="2700" dirty="0">
                        <a:latin typeface="Calibri" panose="020F0502020204030204" pitchFamily="34" charset="0"/>
                      </a:endParaRPr>
                    </a:p>
                  </a:txBody>
                  <a:tcPr/>
                </a:tc>
                <a:extLst>
                  <a:ext uri="{0D108BD9-81ED-4DB2-BD59-A6C34878D82A}">
                    <a16:rowId xmlns:a16="http://schemas.microsoft.com/office/drawing/2014/main" val="1381923974"/>
                  </a:ext>
                </a:extLst>
              </a:tr>
              <a:tr h="595745">
                <a:tc>
                  <a:txBody>
                    <a:bodyPr/>
                    <a:lstStyle/>
                    <a:p>
                      <a:pPr algn="ctr">
                        <a:spcBef>
                          <a:spcPts val="1200"/>
                        </a:spcBef>
                        <a:spcAft>
                          <a:spcPts val="1200"/>
                        </a:spcAft>
                      </a:pPr>
                      <a:r>
                        <a:rPr lang="en-US" sz="2700" b="1" dirty="0">
                          <a:solidFill>
                            <a:srgbClr val="C00000"/>
                          </a:solidFill>
                          <a:latin typeface="Calibri" panose="020F0502020204030204" pitchFamily="34" charset="0"/>
                          <a:cs typeface="Calibri" panose="020F0502020204030204" pitchFamily="34" charset="0"/>
                        </a:rPr>
                        <a:t>Millennium (Rev. 20:1-10)</a:t>
                      </a:r>
                    </a:p>
                  </a:txBody>
                  <a:tcPr/>
                </a:tc>
                <a:tc>
                  <a:txBody>
                    <a:bodyPr/>
                    <a:lstStyle/>
                    <a:p>
                      <a:pPr algn="ctr">
                        <a:spcBef>
                          <a:spcPts val="1200"/>
                        </a:spcBef>
                        <a:spcAft>
                          <a:spcPts val="1200"/>
                        </a:spcAft>
                      </a:pPr>
                      <a:r>
                        <a:rPr lang="en-US" sz="2700" b="1" dirty="0">
                          <a:solidFill>
                            <a:srgbClr val="C00000"/>
                          </a:solidFill>
                          <a:latin typeface="Calibri" panose="020F0502020204030204" pitchFamily="34" charset="0"/>
                          <a:cs typeface="Calibri" panose="020F0502020204030204" pitchFamily="34" charset="0"/>
                        </a:rPr>
                        <a:t>Eternal State (Rev. 21‒22)</a:t>
                      </a:r>
                    </a:p>
                  </a:txBody>
                  <a:tcPr/>
                </a:tc>
                <a:extLst>
                  <a:ext uri="{0D108BD9-81ED-4DB2-BD59-A6C34878D82A}">
                    <a16:rowId xmlns:a16="http://schemas.microsoft.com/office/drawing/2014/main" val="10000"/>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Present</a:t>
                      </a:r>
                      <a:r>
                        <a:rPr lang="en-US" sz="2700" baseline="0" dirty="0">
                          <a:latin typeface="Calibri" panose="020F0502020204030204" pitchFamily="34" charset="0"/>
                          <a:cs typeface="Calibri" panose="020F0502020204030204" pitchFamily="34" charset="0"/>
                        </a:rPr>
                        <a:t> earth (Gen. 13:17)</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New Earth (Rev. 21:1</a:t>
                      </a:r>
                      <a:r>
                        <a:rPr lang="en-US" sz="2700" baseline="0" dirty="0">
                          <a:latin typeface="Calibri" panose="020F0502020204030204" pitchFamily="34" charset="0"/>
                          <a:cs typeface="Calibri" panose="020F0502020204030204" pitchFamily="34" charset="0"/>
                        </a:rPr>
                        <a:t>)</a:t>
                      </a:r>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Waters (Gen.</a:t>
                      </a:r>
                      <a:r>
                        <a:rPr lang="en-US" sz="2700" baseline="0" dirty="0">
                          <a:latin typeface="Calibri" panose="020F0502020204030204" pitchFamily="34" charset="0"/>
                          <a:cs typeface="Calibri" panose="020F0502020204030204" pitchFamily="34" charset="0"/>
                        </a:rPr>
                        <a:t> 15:18-21)</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sea (Rev. 21:1)</a:t>
                      </a:r>
                    </a:p>
                  </a:txBody>
                  <a:tcPr/>
                </a:tc>
                <a:extLst>
                  <a:ext uri="{0D108BD9-81ED-4DB2-BD59-A6C34878D82A}">
                    <a16:rowId xmlns:a16="http://schemas.microsoft.com/office/drawing/2014/main" val="10002"/>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Rebellion (Zech. 14:16-18)</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rebellion (Rev. 21:4)</a:t>
                      </a:r>
                    </a:p>
                  </a:txBody>
                  <a:tcPr/>
                </a:tc>
                <a:extLst>
                  <a:ext uri="{0D108BD9-81ED-4DB2-BD59-A6C34878D82A}">
                    <a16:rowId xmlns:a16="http://schemas.microsoft.com/office/drawing/2014/main" val="10003"/>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Tribal land</a:t>
                      </a:r>
                      <a:r>
                        <a:rPr lang="en-US" sz="2700" baseline="0" dirty="0">
                          <a:latin typeface="Calibri" panose="020F0502020204030204" pitchFamily="34" charset="0"/>
                          <a:cs typeface="Calibri" panose="020F0502020204030204" pitchFamily="34" charset="0"/>
                        </a:rPr>
                        <a:t> (Ezek. 47:13-23)</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Tribal</a:t>
                      </a:r>
                      <a:r>
                        <a:rPr lang="en-US" sz="2700" baseline="0" dirty="0">
                          <a:latin typeface="Calibri" panose="020F0502020204030204" pitchFamily="34" charset="0"/>
                          <a:cs typeface="Calibri" panose="020F0502020204030204" pitchFamily="34" charset="0"/>
                        </a:rPr>
                        <a:t> city gates (Rev. 21:12)</a:t>
                      </a:r>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4"/>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Sin exists (Ezek 45:22)</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sin (Rev. 21:4)</a:t>
                      </a:r>
                    </a:p>
                  </a:txBody>
                  <a:tcPr/>
                </a:tc>
                <a:extLst>
                  <a:ext uri="{0D108BD9-81ED-4DB2-BD59-A6C34878D82A}">
                    <a16:rowId xmlns:a16="http://schemas.microsoft.com/office/drawing/2014/main" val="10005"/>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Temple (Ezek. 40‒46)</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temple (Rev. 21:22)</a:t>
                      </a:r>
                    </a:p>
                  </a:txBody>
                  <a:tcPr/>
                </a:tc>
                <a:extLst>
                  <a:ext uri="{0D108BD9-81ED-4DB2-BD59-A6C34878D82A}">
                    <a16:rowId xmlns:a16="http://schemas.microsoft.com/office/drawing/2014/main" val="10006"/>
                  </a:ext>
                </a:extLst>
              </a:tr>
              <a:tr h="595745">
                <a:tc>
                  <a:txBody>
                    <a:bodyPr/>
                    <a:lstStyle/>
                    <a:p>
                      <a:pPr>
                        <a:spcBef>
                          <a:spcPts val="1200"/>
                        </a:spcBef>
                        <a:spcAft>
                          <a:spcPts val="1200"/>
                        </a:spcAft>
                      </a:pPr>
                      <a:r>
                        <a:rPr lang="en-US" sz="2700" b="1" u="sng" dirty="0">
                          <a:latin typeface="Calibri" panose="020F0502020204030204" pitchFamily="34" charset="0"/>
                          <a:cs typeface="Calibri" panose="020F0502020204030204" pitchFamily="34" charset="0"/>
                        </a:rPr>
                        <a:t>Rod</a:t>
                      </a:r>
                      <a:r>
                        <a:rPr lang="en-US" sz="2700" b="1" u="sng" baseline="0" dirty="0">
                          <a:latin typeface="Calibri" panose="020F0502020204030204" pitchFamily="34" charset="0"/>
                          <a:cs typeface="Calibri" panose="020F0502020204030204" pitchFamily="34" charset="0"/>
                        </a:rPr>
                        <a:t> of iron (Ps. 2:6-8)</a:t>
                      </a:r>
                      <a:endParaRPr lang="en-US" sz="2700" b="1" u="sng"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b="1" u="sng" dirty="0">
                          <a:latin typeface="Calibri" panose="020F0502020204030204" pitchFamily="34" charset="0"/>
                          <a:cs typeface="Calibri" panose="020F0502020204030204" pitchFamily="34" charset="0"/>
                        </a:rPr>
                        <a:t>No rod</a:t>
                      </a:r>
                      <a:r>
                        <a:rPr lang="en-US" sz="2700" b="1" u="sng" baseline="0" dirty="0">
                          <a:latin typeface="Calibri" panose="020F0502020204030204" pitchFamily="34" charset="0"/>
                          <a:cs typeface="Calibri" panose="020F0502020204030204" pitchFamily="34" charset="0"/>
                        </a:rPr>
                        <a:t> </a:t>
                      </a:r>
                      <a:r>
                        <a:rPr lang="en-US" sz="2700" b="1" u="sng" dirty="0">
                          <a:latin typeface="Calibri" panose="020F0502020204030204" pitchFamily="34" charset="0"/>
                          <a:cs typeface="Calibri" panose="020F0502020204030204" pitchFamily="34" charset="0"/>
                        </a:rPr>
                        <a:t>needed</a:t>
                      </a:r>
                      <a:r>
                        <a:rPr lang="en-US" sz="2700" b="1" u="sng" baseline="0" dirty="0">
                          <a:latin typeface="Calibri" panose="020F0502020204030204" pitchFamily="34" charset="0"/>
                          <a:cs typeface="Calibri" panose="020F0502020204030204" pitchFamily="34" charset="0"/>
                        </a:rPr>
                        <a:t> (Rev. 21:8)</a:t>
                      </a:r>
                      <a:endParaRPr lang="en-US" sz="2700" b="1" u="sng"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7"/>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Death (Isa. 65:20)</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death (Rev. 21:4)</a:t>
                      </a:r>
                    </a:p>
                  </a:txBody>
                  <a:tcPr/>
                </a:tc>
                <a:extLst>
                  <a:ext uri="{0D108BD9-81ED-4DB2-BD59-A6C34878D82A}">
                    <a16:rowId xmlns:a16="http://schemas.microsoft.com/office/drawing/2014/main" val="10008"/>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Sun</a:t>
                      </a:r>
                      <a:r>
                        <a:rPr lang="en-US" sz="2700" baseline="0" dirty="0">
                          <a:latin typeface="Calibri" panose="020F0502020204030204" pitchFamily="34" charset="0"/>
                          <a:cs typeface="Calibri" panose="020F0502020204030204" pitchFamily="34" charset="0"/>
                        </a:rPr>
                        <a:t> exists (Isa. 30:26)</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sun (Rev. 21:23; 22:5)</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6319721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28600" y="228600"/>
            <a:ext cx="8610600" cy="762000"/>
          </a:xfrm>
        </p:spPr>
        <p:txBody>
          <a:bodyPr/>
          <a:lstStyle/>
          <a:p>
            <a:pPr algn="ctr" eaLnBrk="1" hangingPunct="1"/>
            <a:r>
              <a:rPr lang="en-US" altLang="en-US" sz="3200" dirty="0"/>
              <a:t>OT PROPHETS DESCRIBE THE KINGDOM</a:t>
            </a:r>
          </a:p>
        </p:txBody>
      </p:sp>
      <p:sp>
        <p:nvSpPr>
          <p:cNvPr id="16387" name="Rectangle 3"/>
          <p:cNvSpPr>
            <a:spLocks noGrp="1" noChangeArrowheads="1"/>
          </p:cNvSpPr>
          <p:nvPr>
            <p:ph type="body" sz="half" idx="2"/>
          </p:nvPr>
        </p:nvSpPr>
        <p:spPr>
          <a:xfrm>
            <a:off x="152400" y="1143000"/>
            <a:ext cx="6705600" cy="5257800"/>
          </a:xfrm>
        </p:spPr>
        <p:txBody>
          <a:bodyPr/>
          <a:lstStyle/>
          <a:p>
            <a:pPr marL="514350" indent="-514350" eaLnBrk="1" hangingPunct="1">
              <a:spcBef>
                <a:spcPts val="0"/>
              </a:spcBef>
              <a:spcAft>
                <a:spcPts val="2400"/>
              </a:spcAft>
              <a:buSzPct val="100000"/>
              <a:buFont typeface="+mj-lt"/>
              <a:buAutoNum type="arabicPeriod" startAt="8"/>
              <a:defRPr/>
            </a:pPr>
            <a:r>
              <a:rPr lang="en-US" sz="2800" dirty="0"/>
              <a:t>Millennial David (Jer. 30:9)</a:t>
            </a:r>
          </a:p>
          <a:p>
            <a:pPr marL="514350" indent="-514350" eaLnBrk="1" hangingPunct="1">
              <a:spcBef>
                <a:spcPts val="0"/>
              </a:spcBef>
              <a:spcAft>
                <a:spcPts val="2400"/>
              </a:spcAft>
              <a:buSzPct val="100000"/>
              <a:buFont typeface="+mj-lt"/>
              <a:buAutoNum type="arabicPeriod" startAt="8"/>
              <a:defRPr/>
            </a:pPr>
            <a:r>
              <a:rPr lang="en-US" sz="2800" dirty="0"/>
              <a:t>Righteousness (Isa. 9:6-7)</a:t>
            </a:r>
          </a:p>
          <a:p>
            <a:pPr marL="514350" indent="-514350" eaLnBrk="1" hangingPunct="1">
              <a:spcBef>
                <a:spcPts val="0"/>
              </a:spcBef>
              <a:spcAft>
                <a:spcPts val="2400"/>
              </a:spcAft>
              <a:buSzPct val="100000"/>
              <a:buFont typeface="+mj-lt"/>
              <a:buAutoNum type="arabicPeriod" startAt="8"/>
              <a:defRPr/>
            </a:pPr>
            <a:r>
              <a:rPr lang="en-US" sz="2800" b="1" u="sng" dirty="0">
                <a:solidFill>
                  <a:srgbClr val="FFFFCC"/>
                </a:solidFill>
              </a:rPr>
              <a:t>Curse curtailed (Isa. 65:20, 22)</a:t>
            </a:r>
          </a:p>
          <a:p>
            <a:pPr marL="514350" indent="-514350" eaLnBrk="1" hangingPunct="1">
              <a:spcBef>
                <a:spcPts val="0"/>
              </a:spcBef>
              <a:spcAft>
                <a:spcPts val="2400"/>
              </a:spcAft>
              <a:buSzPct val="100000"/>
              <a:buFont typeface="+mj-lt"/>
              <a:buAutoNum type="arabicPeriod" startAt="8"/>
              <a:defRPr/>
            </a:pPr>
            <a:r>
              <a:rPr lang="en-US" sz="2800" dirty="0"/>
              <a:t>Peace (Isa. 2:4)</a:t>
            </a:r>
          </a:p>
          <a:p>
            <a:pPr marL="514350" indent="-514350" eaLnBrk="1" hangingPunct="1">
              <a:spcBef>
                <a:spcPts val="0"/>
              </a:spcBef>
              <a:spcAft>
                <a:spcPts val="2400"/>
              </a:spcAft>
              <a:buSzPct val="100000"/>
              <a:buFont typeface="+mj-lt"/>
              <a:buAutoNum type="arabicPeriod" startAt="8"/>
              <a:defRPr/>
            </a:pPr>
            <a:r>
              <a:rPr lang="en-US" sz="2800" dirty="0"/>
              <a:t>Prosperity (Amos 9:13-14; Isa 65:22)</a:t>
            </a:r>
          </a:p>
          <a:p>
            <a:pPr marL="514350" indent="-514350" eaLnBrk="1" hangingPunct="1">
              <a:spcBef>
                <a:spcPts val="0"/>
              </a:spcBef>
              <a:spcAft>
                <a:spcPts val="2400"/>
              </a:spcAft>
              <a:buSzPct val="100000"/>
              <a:buFont typeface="+mj-lt"/>
              <a:buAutoNum type="arabicPeriod" startAt="8"/>
              <a:defRPr/>
            </a:pPr>
            <a:r>
              <a:rPr lang="en-US" sz="2800" dirty="0"/>
              <a:t>Topographical changes (Ezek. 47:1-12)</a:t>
            </a:r>
          </a:p>
          <a:p>
            <a:pPr marL="514350" indent="-514350" eaLnBrk="1" hangingPunct="1">
              <a:spcBef>
                <a:spcPts val="0"/>
              </a:spcBef>
              <a:spcAft>
                <a:spcPts val="2400"/>
              </a:spcAft>
              <a:buSzPct val="100000"/>
              <a:buFont typeface="+mj-lt"/>
              <a:buAutoNum type="arabicPeriod" startAt="8"/>
              <a:defRPr/>
            </a:pPr>
            <a:r>
              <a:rPr lang="en-US" sz="2800" dirty="0"/>
              <a:t>Immediate answers to prayer (Isa. 65:24)</a:t>
            </a:r>
          </a:p>
        </p:txBody>
      </p:sp>
      <p:pic>
        <p:nvPicPr>
          <p:cNvPr id="7" name="Picture 4" descr="King_of_King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0" y="1733550"/>
            <a:ext cx="2363417" cy="3200400"/>
          </a:xfrm>
          <a:prstGeom prst="rect">
            <a:avLst/>
          </a:prstGeom>
          <a:noFill/>
          <a:ln w="9525">
            <a:noFill/>
            <a:miter lim="800000"/>
            <a:headEnd/>
            <a:tailEnd/>
          </a:ln>
          <a:effectLst/>
        </p:spPr>
      </p:pic>
    </p:spTree>
    <p:extLst>
      <p:ext uri="{BB962C8B-B14F-4D97-AF65-F5344CB8AC3E}">
        <p14:creationId xmlns:p14="http://schemas.microsoft.com/office/powerpoint/2010/main" val="16492961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09800" y="304800"/>
            <a:ext cx="4724400" cy="762000"/>
          </a:xfrm>
        </p:spPr>
        <p:txBody>
          <a:bodyPr/>
          <a:lstStyle/>
          <a:p>
            <a:pPr algn="ctr" eaLnBrk="1" hangingPunct="1"/>
            <a:r>
              <a:rPr lang="en-US" sz="4000" dirty="0">
                <a:cs typeface="Calibri" panose="020F0502020204030204" pitchFamily="34" charset="0"/>
              </a:rPr>
              <a:t>Genesis 3 Structure</a:t>
            </a:r>
          </a:p>
        </p:txBody>
      </p:sp>
      <p:sp>
        <p:nvSpPr>
          <p:cNvPr id="28675" name="Rectangle 3"/>
          <p:cNvSpPr>
            <a:spLocks noGrp="1" noChangeArrowheads="1"/>
          </p:cNvSpPr>
          <p:nvPr>
            <p:ph type="body" idx="1"/>
          </p:nvPr>
        </p:nvSpPr>
        <p:spPr>
          <a:xfrm>
            <a:off x="475012" y="1143000"/>
            <a:ext cx="7906988" cy="4918075"/>
          </a:xfrm>
        </p:spPr>
        <p:txBody>
          <a:bodyPr/>
          <a:lstStyle/>
          <a:p>
            <a:pPr marL="463550" indent="-463550" eaLnBrk="1" hangingPunct="1">
              <a:spcBef>
                <a:spcPts val="0"/>
              </a:spcBef>
              <a:spcAft>
                <a:spcPts val="2400"/>
              </a:spcAft>
              <a:defRPr/>
            </a:pPr>
            <a:r>
              <a:rPr lang="en-US" dirty="0">
                <a:cs typeface="Calibri" panose="020F0502020204030204" pitchFamily="34" charset="0"/>
              </a:rPr>
              <a:t>3:1-5 – Temptation by the serpent</a:t>
            </a:r>
          </a:p>
          <a:p>
            <a:pPr marL="463550" indent="-463550" eaLnBrk="1" hangingPunct="1">
              <a:spcBef>
                <a:spcPts val="0"/>
              </a:spcBef>
              <a:spcAft>
                <a:spcPts val="2400"/>
              </a:spcAft>
              <a:defRPr/>
            </a:pPr>
            <a:r>
              <a:rPr lang="en-US" dirty="0">
                <a:cs typeface="Calibri" panose="020F0502020204030204" pitchFamily="34" charset="0"/>
              </a:rPr>
              <a:t>3:6</a:t>
            </a:r>
            <a:r>
              <a:rPr lang="en-US" dirty="0">
                <a:cs typeface="Calibri" panose="020F0502020204030204" pitchFamily="34" charset="0"/>
              </a:rPr>
              <a:t> – </a:t>
            </a:r>
            <a:r>
              <a:rPr lang="en-US" dirty="0">
                <a:cs typeface="Calibri" panose="020F0502020204030204" pitchFamily="34" charset="0"/>
              </a:rPr>
              <a:t>Sin</a:t>
            </a:r>
            <a:r>
              <a:rPr lang="en-US" dirty="0">
                <a:cs typeface="Calibri" panose="020F0502020204030204" pitchFamily="34" charset="0"/>
              </a:rPr>
              <a:t> </a:t>
            </a:r>
            <a:r>
              <a:rPr lang="en-US" dirty="0">
                <a:cs typeface="Calibri" panose="020F0502020204030204" pitchFamily="34" charset="0"/>
              </a:rPr>
              <a:t>of Adam and Eve</a:t>
            </a:r>
          </a:p>
          <a:p>
            <a:pPr marL="463550" indent="-463550" eaLnBrk="1" hangingPunct="1">
              <a:spcBef>
                <a:spcPts val="0"/>
              </a:spcBef>
              <a:spcAft>
                <a:spcPts val="2400"/>
              </a:spcAft>
              <a:defRPr/>
            </a:pPr>
            <a:r>
              <a:rPr lang="en-US" dirty="0">
                <a:cs typeface="Calibri" panose="020F0502020204030204" pitchFamily="34" charset="0"/>
              </a:rPr>
              <a:t>3:7-13</a:t>
            </a:r>
            <a:r>
              <a:rPr lang="en-US" dirty="0">
                <a:cs typeface="Calibri" panose="020F0502020204030204" pitchFamily="34" charset="0"/>
              </a:rPr>
              <a:t> – </a:t>
            </a:r>
            <a:r>
              <a:rPr lang="en-US" dirty="0">
                <a:cs typeface="Calibri" panose="020F0502020204030204" pitchFamily="34" charset="0"/>
              </a:rPr>
              <a:t>Results of the sin</a:t>
            </a:r>
          </a:p>
          <a:p>
            <a:pPr marL="463550" indent="-463550" eaLnBrk="1" hangingPunct="1">
              <a:spcBef>
                <a:spcPts val="0"/>
              </a:spcBef>
              <a:spcAft>
                <a:spcPts val="2400"/>
              </a:spcAft>
              <a:defRPr/>
            </a:pPr>
            <a:r>
              <a:rPr lang="en-US" dirty="0">
                <a:cs typeface="Calibri" panose="020F0502020204030204" pitchFamily="34" charset="0"/>
              </a:rPr>
              <a:t>3:14-19</a:t>
            </a:r>
            <a:r>
              <a:rPr lang="en-US" dirty="0">
                <a:cs typeface="Calibri" panose="020F0502020204030204" pitchFamily="34" charset="0"/>
              </a:rPr>
              <a:t> – </a:t>
            </a:r>
            <a:r>
              <a:rPr lang="en-US" dirty="0">
                <a:cs typeface="Calibri" panose="020F0502020204030204" pitchFamily="34" charset="0"/>
              </a:rPr>
              <a:t>Imposition of divine judgments</a:t>
            </a:r>
          </a:p>
          <a:p>
            <a:pPr marL="463550" indent="-463550" eaLnBrk="1" hangingPunct="1">
              <a:spcBef>
                <a:spcPts val="0"/>
              </a:spcBef>
              <a:spcAft>
                <a:spcPts val="2400"/>
              </a:spcAft>
              <a:defRPr/>
            </a:pPr>
            <a:r>
              <a:rPr lang="en-US" dirty="0">
                <a:cs typeface="Calibri" panose="020F0502020204030204" pitchFamily="34" charset="0"/>
              </a:rPr>
              <a:t>3:20-24</a:t>
            </a:r>
            <a:r>
              <a:rPr lang="en-US" dirty="0">
                <a:cs typeface="Calibri" panose="020F0502020204030204" pitchFamily="34" charset="0"/>
              </a:rPr>
              <a:t> – </a:t>
            </a:r>
            <a:r>
              <a:rPr lang="en-US" dirty="0">
                <a:cs typeface="Calibri" panose="020F0502020204030204" pitchFamily="34" charset="0"/>
              </a:rPr>
              <a:t>God’s provision in spite of the sin </a:t>
            </a:r>
          </a:p>
        </p:txBody>
      </p:sp>
      <p:pic>
        <p:nvPicPr>
          <p:cNvPr id="21508" name="Picture 5" descr="C:\Users\awoods\Pictures\Microsoft Clip Organizer\pe07654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43800" y="1346715"/>
            <a:ext cx="1357312" cy="2286000"/>
          </a:xfrm>
          <a:prstGeom prst="rect">
            <a:avLst/>
          </a:prstGeom>
          <a:noFill/>
          <a:ln w="9525">
            <a:noFill/>
            <a:miter lim="800000"/>
            <a:headEnd/>
            <a:tailEnd/>
          </a:ln>
        </p:spPr>
      </p:pic>
    </p:spTree>
    <p:extLst>
      <p:ext uri="{BB962C8B-B14F-4D97-AF65-F5344CB8AC3E}">
        <p14:creationId xmlns:p14="http://schemas.microsoft.com/office/powerpoint/2010/main" val="31530619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09800" y="304800"/>
            <a:ext cx="4724400" cy="762000"/>
          </a:xfrm>
        </p:spPr>
        <p:txBody>
          <a:bodyPr/>
          <a:lstStyle/>
          <a:p>
            <a:pPr algn="ctr" eaLnBrk="1" hangingPunct="1"/>
            <a:r>
              <a:rPr lang="en-US" sz="4000" dirty="0">
                <a:cs typeface="Calibri" panose="020F0502020204030204" pitchFamily="34" charset="0"/>
              </a:rPr>
              <a:t>Genesis 3 Structure</a:t>
            </a:r>
          </a:p>
        </p:txBody>
      </p:sp>
      <p:sp>
        <p:nvSpPr>
          <p:cNvPr id="28675" name="Rectangle 3"/>
          <p:cNvSpPr>
            <a:spLocks noGrp="1" noChangeArrowheads="1"/>
          </p:cNvSpPr>
          <p:nvPr>
            <p:ph type="body" idx="1"/>
          </p:nvPr>
        </p:nvSpPr>
        <p:spPr>
          <a:xfrm>
            <a:off x="475012" y="1143000"/>
            <a:ext cx="7830788" cy="4918075"/>
          </a:xfrm>
        </p:spPr>
        <p:txBody>
          <a:bodyPr/>
          <a:lstStyle/>
          <a:p>
            <a:pPr marL="463550" indent="-463550" eaLnBrk="1" hangingPunct="1">
              <a:spcBef>
                <a:spcPts val="0"/>
              </a:spcBef>
              <a:spcAft>
                <a:spcPts val="2400"/>
              </a:spcAft>
              <a:defRPr/>
            </a:pPr>
            <a:r>
              <a:rPr lang="en-US" dirty="0">
                <a:cs typeface="Calibri" panose="020F0502020204030204" pitchFamily="34" charset="0"/>
              </a:rPr>
              <a:t>3:1-5</a:t>
            </a:r>
            <a:r>
              <a:rPr lang="en-US" dirty="0">
                <a:cs typeface="Calibri" panose="020F0502020204030204" pitchFamily="34" charset="0"/>
              </a:rPr>
              <a:t> – </a:t>
            </a:r>
            <a:r>
              <a:rPr lang="en-US" dirty="0">
                <a:cs typeface="Calibri" panose="020F0502020204030204" pitchFamily="34" charset="0"/>
              </a:rPr>
              <a:t>Temptation by the serpent</a:t>
            </a:r>
          </a:p>
          <a:p>
            <a:pPr marL="463550" indent="-463550" eaLnBrk="1" hangingPunct="1">
              <a:spcBef>
                <a:spcPts val="0"/>
              </a:spcBef>
              <a:spcAft>
                <a:spcPts val="2400"/>
              </a:spcAft>
              <a:defRPr/>
            </a:pPr>
            <a:r>
              <a:rPr lang="en-US" dirty="0">
                <a:cs typeface="Calibri" panose="020F0502020204030204" pitchFamily="34" charset="0"/>
              </a:rPr>
              <a:t>3:6 </a:t>
            </a:r>
            <a:r>
              <a:rPr lang="en-US" dirty="0">
                <a:cs typeface="Calibri" panose="020F0502020204030204" pitchFamily="34" charset="0"/>
              </a:rPr>
              <a:t>– </a:t>
            </a:r>
            <a:r>
              <a:rPr lang="en-US" dirty="0">
                <a:cs typeface="Calibri" panose="020F0502020204030204" pitchFamily="34" charset="0"/>
              </a:rPr>
              <a:t>Sin of Adam and Eve</a:t>
            </a:r>
          </a:p>
          <a:p>
            <a:pPr marL="463550" indent="-463550" eaLnBrk="1" hangingPunct="1">
              <a:spcBef>
                <a:spcPts val="0"/>
              </a:spcBef>
              <a:spcAft>
                <a:spcPts val="2400"/>
              </a:spcAft>
              <a:defRPr/>
            </a:pPr>
            <a:r>
              <a:rPr lang="en-US" dirty="0">
                <a:cs typeface="Calibri" panose="020F0502020204030204" pitchFamily="34" charset="0"/>
              </a:rPr>
              <a:t>3:7-13</a:t>
            </a:r>
            <a:r>
              <a:rPr lang="en-US" dirty="0">
                <a:cs typeface="Calibri" panose="020F0502020204030204" pitchFamily="34" charset="0"/>
              </a:rPr>
              <a:t> – </a:t>
            </a:r>
            <a:r>
              <a:rPr lang="en-US" dirty="0">
                <a:cs typeface="Calibri" panose="020F0502020204030204" pitchFamily="34" charset="0"/>
              </a:rPr>
              <a:t>Results of the sin</a:t>
            </a:r>
          </a:p>
          <a:p>
            <a:pPr marL="463550" indent="-463550" eaLnBrk="1" hangingPunct="1">
              <a:spcBef>
                <a:spcPts val="0"/>
              </a:spcBef>
              <a:spcAft>
                <a:spcPts val="2400"/>
              </a:spcAft>
              <a:defRPr/>
            </a:pPr>
            <a:r>
              <a:rPr lang="en-US" b="1" u="sng" dirty="0">
                <a:solidFill>
                  <a:srgbClr val="FFFFCC"/>
                </a:solidFill>
              </a:rPr>
              <a:t>3:14-19 – Imposition of divine judgments</a:t>
            </a:r>
          </a:p>
          <a:p>
            <a:pPr marL="463550" indent="-463550" eaLnBrk="1" hangingPunct="1">
              <a:spcBef>
                <a:spcPts val="0"/>
              </a:spcBef>
              <a:spcAft>
                <a:spcPts val="2400"/>
              </a:spcAft>
              <a:defRPr/>
            </a:pPr>
            <a:r>
              <a:rPr lang="en-US" dirty="0">
                <a:cs typeface="Calibri" panose="020F0502020204030204" pitchFamily="34" charset="0"/>
              </a:rPr>
              <a:t>3:20-24</a:t>
            </a:r>
            <a:r>
              <a:rPr lang="en-US" dirty="0">
                <a:cs typeface="Calibri" panose="020F0502020204030204" pitchFamily="34" charset="0"/>
              </a:rPr>
              <a:t> – </a:t>
            </a:r>
            <a:r>
              <a:rPr lang="en-US" dirty="0">
                <a:cs typeface="Calibri" panose="020F0502020204030204" pitchFamily="34" charset="0"/>
              </a:rPr>
              <a:t>God’s provision in spite of the sin </a:t>
            </a:r>
          </a:p>
        </p:txBody>
      </p:sp>
      <p:pic>
        <p:nvPicPr>
          <p:cNvPr id="21508" name="Picture 5" descr="C:\Users\awoods\Pictures\Microsoft Clip Organizer\pe07654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43800" y="1346715"/>
            <a:ext cx="1357312" cy="2286000"/>
          </a:xfrm>
          <a:prstGeom prst="rect">
            <a:avLst/>
          </a:prstGeom>
          <a:noFill/>
          <a:ln w="9525">
            <a:noFill/>
            <a:miter lim="800000"/>
            <a:headEnd/>
            <a:tailEnd/>
          </a:ln>
        </p:spPr>
      </p:pic>
    </p:spTree>
    <p:extLst>
      <p:ext uri="{BB962C8B-B14F-4D97-AF65-F5344CB8AC3E}">
        <p14:creationId xmlns:p14="http://schemas.microsoft.com/office/powerpoint/2010/main" val="20512725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304800"/>
            <a:ext cx="7772400" cy="914400"/>
          </a:xfrm>
        </p:spPr>
        <p:txBody>
          <a:bodyPr/>
          <a:lstStyle/>
          <a:p>
            <a:pPr algn="ctr" eaLnBrk="1" hangingPunct="1"/>
            <a:r>
              <a:rPr lang="en-US" sz="4000" dirty="0">
                <a:cs typeface="Calibri" panose="020F0502020204030204" pitchFamily="34" charset="0"/>
              </a:rPr>
              <a:t>Divine Judgments (3:14-19)</a:t>
            </a:r>
          </a:p>
        </p:txBody>
      </p:sp>
      <p:sp>
        <p:nvSpPr>
          <p:cNvPr id="34819" name="Rectangle 3"/>
          <p:cNvSpPr>
            <a:spLocks noGrp="1" noChangeArrowheads="1"/>
          </p:cNvSpPr>
          <p:nvPr>
            <p:ph type="body" idx="1"/>
          </p:nvPr>
        </p:nvSpPr>
        <p:spPr>
          <a:xfrm>
            <a:off x="457200" y="1558924"/>
            <a:ext cx="4191000" cy="3021013"/>
          </a:xfrm>
        </p:spPr>
        <p:txBody>
          <a:bodyPr/>
          <a:lstStyle/>
          <a:p>
            <a:pPr marL="463550" indent="-463550" eaLnBrk="1" hangingPunct="1">
              <a:spcBef>
                <a:spcPts val="0"/>
              </a:spcBef>
              <a:spcAft>
                <a:spcPts val="3600"/>
              </a:spcAft>
              <a:defRPr/>
            </a:pPr>
            <a:r>
              <a:rPr lang="en-US" sz="3600" dirty="0">
                <a:cs typeface="Calibri" panose="020F0502020204030204" pitchFamily="34" charset="0"/>
              </a:rPr>
              <a:t>Serpent (3:14-15)</a:t>
            </a:r>
          </a:p>
          <a:p>
            <a:pPr marL="463550" indent="-463550" eaLnBrk="1" hangingPunct="1">
              <a:spcBef>
                <a:spcPts val="0"/>
              </a:spcBef>
              <a:spcAft>
                <a:spcPts val="3600"/>
              </a:spcAft>
              <a:defRPr/>
            </a:pPr>
            <a:r>
              <a:rPr lang="en-US" sz="3600" dirty="0">
                <a:cs typeface="Calibri" panose="020F0502020204030204" pitchFamily="34" charset="0"/>
              </a:rPr>
              <a:t>Woman (3:16)</a:t>
            </a:r>
          </a:p>
          <a:p>
            <a:pPr marL="463550" indent="-463550" eaLnBrk="1" hangingPunct="1">
              <a:spcBef>
                <a:spcPts val="0"/>
              </a:spcBef>
              <a:spcAft>
                <a:spcPts val="3600"/>
              </a:spcAft>
              <a:defRPr/>
            </a:pPr>
            <a:r>
              <a:rPr lang="en-US" sz="3600" dirty="0">
                <a:cs typeface="Calibri" panose="020F0502020204030204" pitchFamily="34" charset="0"/>
              </a:rPr>
              <a:t>Man (3:17-19)</a:t>
            </a:r>
            <a:endParaRPr lang="en-US" dirty="0">
              <a:cs typeface="Calibri" panose="020F0502020204030204" pitchFamily="34" charset="0"/>
            </a:endParaRPr>
          </a:p>
        </p:txBody>
      </p:sp>
      <p:pic>
        <p:nvPicPr>
          <p:cNvPr id="22532" name="Picture 4" descr="C:\Users\awoods\AppData\Local\Microsoft\Windows\Temporary Internet Files\Content.IE5\ELKXEO2H\MCj03536290000[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81600" y="1558925"/>
            <a:ext cx="3527425" cy="3021012"/>
          </a:xfrm>
          <a:prstGeom prst="rect">
            <a:avLst/>
          </a:prstGeom>
          <a:noFill/>
          <a:ln w="9525">
            <a:noFill/>
            <a:miter lim="800000"/>
            <a:headEnd/>
            <a:tailEnd/>
          </a:ln>
        </p:spPr>
      </p:pic>
    </p:spTree>
    <p:extLst>
      <p:ext uri="{BB962C8B-B14F-4D97-AF65-F5344CB8AC3E}">
        <p14:creationId xmlns:p14="http://schemas.microsoft.com/office/powerpoint/2010/main" val="2572773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304800"/>
            <a:ext cx="7772400" cy="914400"/>
          </a:xfrm>
        </p:spPr>
        <p:txBody>
          <a:bodyPr/>
          <a:lstStyle/>
          <a:p>
            <a:pPr algn="ctr" eaLnBrk="1" hangingPunct="1"/>
            <a:r>
              <a:rPr lang="en-US" sz="4000" dirty="0">
                <a:cs typeface="Calibri" panose="020F0502020204030204" pitchFamily="34" charset="0"/>
              </a:rPr>
              <a:t>Divine Judgments (3:14-19)</a:t>
            </a:r>
          </a:p>
        </p:txBody>
      </p:sp>
      <p:sp>
        <p:nvSpPr>
          <p:cNvPr id="34819" name="Rectangle 3"/>
          <p:cNvSpPr>
            <a:spLocks noGrp="1" noChangeArrowheads="1"/>
          </p:cNvSpPr>
          <p:nvPr>
            <p:ph type="body" idx="1"/>
          </p:nvPr>
        </p:nvSpPr>
        <p:spPr>
          <a:xfrm>
            <a:off x="457200" y="1558924"/>
            <a:ext cx="4191000" cy="3021013"/>
          </a:xfrm>
        </p:spPr>
        <p:txBody>
          <a:bodyPr/>
          <a:lstStyle/>
          <a:p>
            <a:pPr marL="463550" indent="-463550" eaLnBrk="1" hangingPunct="1">
              <a:spcBef>
                <a:spcPts val="0"/>
              </a:spcBef>
              <a:spcAft>
                <a:spcPts val="3600"/>
              </a:spcAft>
              <a:defRPr/>
            </a:pPr>
            <a:r>
              <a:rPr lang="en-US" sz="3600" b="1" u="sng" dirty="0">
                <a:solidFill>
                  <a:srgbClr val="FFFFCC"/>
                </a:solidFill>
              </a:rPr>
              <a:t>Serpent (3:14-15)</a:t>
            </a:r>
          </a:p>
          <a:p>
            <a:pPr marL="463550" indent="-463550" eaLnBrk="1" hangingPunct="1">
              <a:spcBef>
                <a:spcPts val="0"/>
              </a:spcBef>
              <a:spcAft>
                <a:spcPts val="3600"/>
              </a:spcAft>
              <a:defRPr/>
            </a:pPr>
            <a:r>
              <a:rPr lang="en-US" sz="3600" dirty="0">
                <a:cs typeface="Calibri" panose="020F0502020204030204" pitchFamily="34" charset="0"/>
              </a:rPr>
              <a:t>Woman (3:16)</a:t>
            </a:r>
          </a:p>
          <a:p>
            <a:pPr marL="463550" indent="-463550" eaLnBrk="1" hangingPunct="1">
              <a:spcBef>
                <a:spcPts val="0"/>
              </a:spcBef>
              <a:spcAft>
                <a:spcPts val="3600"/>
              </a:spcAft>
              <a:defRPr/>
            </a:pPr>
            <a:r>
              <a:rPr lang="en-US" sz="3600" dirty="0">
                <a:cs typeface="Calibri" panose="020F0502020204030204" pitchFamily="34" charset="0"/>
              </a:rPr>
              <a:t>Man (3:17-19)</a:t>
            </a:r>
            <a:endParaRPr lang="en-US" dirty="0">
              <a:cs typeface="Calibri" panose="020F0502020204030204" pitchFamily="34" charset="0"/>
            </a:endParaRPr>
          </a:p>
        </p:txBody>
      </p:sp>
      <p:pic>
        <p:nvPicPr>
          <p:cNvPr id="22532" name="Picture 4" descr="C:\Users\awoods\AppData\Local\Microsoft\Windows\Temporary Internet Files\Content.IE5\ELKXEO2H\MCj03536290000[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81600" y="1558925"/>
            <a:ext cx="3527425" cy="3021012"/>
          </a:xfrm>
          <a:prstGeom prst="rect">
            <a:avLst/>
          </a:prstGeom>
          <a:noFill/>
          <a:ln w="9525">
            <a:noFill/>
            <a:miter lim="800000"/>
            <a:headEnd/>
            <a:tailEnd/>
          </a:ln>
        </p:spPr>
      </p:pic>
    </p:spTree>
    <p:extLst>
      <p:ext uri="{BB962C8B-B14F-4D97-AF65-F5344CB8AC3E}">
        <p14:creationId xmlns:p14="http://schemas.microsoft.com/office/powerpoint/2010/main" val="3358179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1759709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5829300" y="1471613"/>
            <a:ext cx="3009900" cy="31318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4579" name="Rectangle 1026"/>
          <p:cNvSpPr>
            <a:spLocks noGrp="1" noChangeArrowheads="1"/>
          </p:cNvSpPr>
          <p:nvPr>
            <p:ph type="title"/>
          </p:nvPr>
        </p:nvSpPr>
        <p:spPr>
          <a:xfrm>
            <a:off x="2590800" y="304800"/>
            <a:ext cx="3962400" cy="762000"/>
          </a:xfrm>
        </p:spPr>
        <p:txBody>
          <a:bodyPr/>
          <a:lstStyle/>
          <a:p>
            <a:pPr algn="ctr" eaLnBrk="1" hangingPunct="1"/>
            <a:r>
              <a:rPr lang="en-US" sz="4000" dirty="0">
                <a:cs typeface="Calibri" panose="020F0502020204030204" pitchFamily="34" charset="0"/>
              </a:rPr>
              <a:t>Serpent (3:14-15)</a:t>
            </a:r>
          </a:p>
        </p:txBody>
      </p:sp>
      <p:sp>
        <p:nvSpPr>
          <p:cNvPr id="35843" name="Rectangle 1027"/>
          <p:cNvSpPr>
            <a:spLocks noGrp="1" noChangeArrowheads="1"/>
          </p:cNvSpPr>
          <p:nvPr>
            <p:ph type="body" idx="1"/>
          </p:nvPr>
        </p:nvSpPr>
        <p:spPr>
          <a:xfrm>
            <a:off x="457200" y="1600201"/>
            <a:ext cx="5181600" cy="2819400"/>
          </a:xfrm>
        </p:spPr>
        <p:txBody>
          <a:bodyPr/>
          <a:lstStyle/>
          <a:p>
            <a:pPr marL="463550" indent="-463550" eaLnBrk="1" hangingPunct="1">
              <a:spcBef>
                <a:spcPts val="0"/>
              </a:spcBef>
              <a:spcAft>
                <a:spcPts val="3600"/>
              </a:spcAft>
              <a:defRPr/>
            </a:pPr>
            <a:r>
              <a:rPr lang="en-US" sz="3600" dirty="0">
                <a:cs typeface="Calibri" panose="020F0502020204030204" pitchFamily="34" charset="0"/>
              </a:rPr>
              <a:t>Serpent’s body (3:14)</a:t>
            </a:r>
          </a:p>
          <a:p>
            <a:pPr marL="463550" indent="-463550" eaLnBrk="1" hangingPunct="1">
              <a:spcBef>
                <a:spcPts val="0"/>
              </a:spcBef>
              <a:spcAft>
                <a:spcPts val="3600"/>
              </a:spcAft>
              <a:defRPr/>
            </a:pPr>
            <a:r>
              <a:rPr lang="en-US" sz="3600" dirty="0" err="1">
                <a:cs typeface="Calibri" panose="020F0502020204030204" pitchFamily="34" charset="0"/>
              </a:rPr>
              <a:t>Protevangelium</a:t>
            </a:r>
            <a:r>
              <a:rPr lang="en-US" sz="3600" dirty="0">
                <a:cs typeface="Calibri" panose="020F0502020204030204" pitchFamily="34" charset="0"/>
              </a:rPr>
              <a:t> (3:15)</a:t>
            </a:r>
          </a:p>
        </p:txBody>
      </p:sp>
    </p:spTree>
    <p:extLst>
      <p:ext uri="{BB962C8B-B14F-4D97-AF65-F5344CB8AC3E}">
        <p14:creationId xmlns:p14="http://schemas.microsoft.com/office/powerpoint/2010/main" val="3706889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21507" name="Rectangle 3"/>
          <p:cNvSpPr>
            <a:spLocks noGrp="1" noChangeArrowheads="1"/>
          </p:cNvSpPr>
          <p:nvPr>
            <p:ph type="body" idx="1"/>
          </p:nvPr>
        </p:nvSpPr>
        <p:spPr>
          <a:xfrm>
            <a:off x="228600" y="127730"/>
            <a:ext cx="8775576" cy="3301270"/>
          </a:xfrm>
        </p:spPr>
        <p:txBody>
          <a:bodyPr/>
          <a:lstStyle/>
          <a:p>
            <a:pPr algn="ctr" eaLnBrk="1" hangingPunct="1">
              <a:spcBef>
                <a:spcPts val="0"/>
              </a:spcBef>
              <a:spcAft>
                <a:spcPts val="1200"/>
              </a:spcAft>
              <a:buFontTx/>
              <a:buNone/>
            </a:pPr>
            <a:r>
              <a:rPr lang="en-US" sz="4400" dirty="0">
                <a:solidFill>
                  <a:schemeClr val="tx2"/>
                </a:solidFill>
                <a:ea typeface="+mj-ea"/>
                <a:cs typeface="+mj-cs"/>
              </a:rPr>
              <a:t>Genesis 3:15</a:t>
            </a:r>
          </a:p>
          <a:p>
            <a:pPr marL="0" indent="0" algn="just" eaLnBrk="1" hangingPunct="1">
              <a:buFontTx/>
              <a:buNone/>
            </a:pPr>
            <a:r>
              <a:rPr lang="en-US" sz="3600" dirty="0"/>
              <a:t>“And I will put enmity between you and the woman, and between your seed and her seed; He shall bruise you on the head, and you shall bruise him on the heel.” (NASB)</a:t>
            </a:r>
          </a:p>
        </p:txBody>
      </p:sp>
      <p:pic>
        <p:nvPicPr>
          <p:cNvPr id="21508"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4200" y="3397250"/>
            <a:ext cx="2895600" cy="1479550"/>
          </a:xfrm>
          <a:prstGeom prst="rect">
            <a:avLst/>
          </a:prstGeom>
          <a:noFill/>
          <a:ln w="9525">
            <a:noFill/>
            <a:miter lim="800000"/>
            <a:headEnd/>
            <a:tailEnd/>
          </a:ln>
        </p:spPr>
      </p:pic>
    </p:spTree>
    <p:extLst>
      <p:ext uri="{BB962C8B-B14F-4D97-AF65-F5344CB8AC3E}">
        <p14:creationId xmlns:p14="http://schemas.microsoft.com/office/powerpoint/2010/main" val="32729813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304800"/>
            <a:ext cx="7772400" cy="914400"/>
          </a:xfrm>
        </p:spPr>
        <p:txBody>
          <a:bodyPr/>
          <a:lstStyle/>
          <a:p>
            <a:pPr algn="ctr" eaLnBrk="1" hangingPunct="1"/>
            <a:r>
              <a:rPr lang="en-US" sz="4000" dirty="0">
                <a:cs typeface="Calibri" panose="020F0502020204030204" pitchFamily="34" charset="0"/>
              </a:rPr>
              <a:t>Divine Judgments (3:14-19)</a:t>
            </a:r>
          </a:p>
        </p:txBody>
      </p:sp>
      <p:sp>
        <p:nvSpPr>
          <p:cNvPr id="34819" name="Rectangle 3"/>
          <p:cNvSpPr>
            <a:spLocks noGrp="1" noChangeArrowheads="1"/>
          </p:cNvSpPr>
          <p:nvPr>
            <p:ph type="body" idx="1"/>
          </p:nvPr>
        </p:nvSpPr>
        <p:spPr>
          <a:xfrm>
            <a:off x="457200" y="1558924"/>
            <a:ext cx="4191000" cy="3021013"/>
          </a:xfrm>
        </p:spPr>
        <p:txBody>
          <a:bodyPr/>
          <a:lstStyle/>
          <a:p>
            <a:pPr marL="463550" indent="-463550" eaLnBrk="1" hangingPunct="1">
              <a:spcBef>
                <a:spcPts val="0"/>
              </a:spcBef>
              <a:spcAft>
                <a:spcPts val="3600"/>
              </a:spcAft>
              <a:defRPr/>
            </a:pPr>
            <a:r>
              <a:rPr lang="en-US" sz="3600" dirty="0">
                <a:cs typeface="Calibri" panose="020F0502020204030204" pitchFamily="34" charset="0"/>
              </a:rPr>
              <a:t>Serpent (3:14-15)</a:t>
            </a:r>
          </a:p>
          <a:p>
            <a:pPr marL="463550" indent="-463550" eaLnBrk="1" hangingPunct="1">
              <a:spcBef>
                <a:spcPts val="0"/>
              </a:spcBef>
              <a:spcAft>
                <a:spcPts val="3600"/>
              </a:spcAft>
              <a:defRPr/>
            </a:pPr>
            <a:r>
              <a:rPr lang="en-US" sz="3600" b="1" u="sng" dirty="0">
                <a:solidFill>
                  <a:srgbClr val="FFFFCC"/>
                </a:solidFill>
              </a:rPr>
              <a:t>Woman (3:16)</a:t>
            </a:r>
          </a:p>
          <a:p>
            <a:pPr marL="463550" indent="-463550" eaLnBrk="1" hangingPunct="1">
              <a:spcBef>
                <a:spcPts val="0"/>
              </a:spcBef>
              <a:spcAft>
                <a:spcPts val="3600"/>
              </a:spcAft>
              <a:defRPr/>
            </a:pPr>
            <a:r>
              <a:rPr lang="en-US" sz="3600" dirty="0">
                <a:cs typeface="Calibri" panose="020F0502020204030204" pitchFamily="34" charset="0"/>
              </a:rPr>
              <a:t>Man (3:17-19)</a:t>
            </a:r>
            <a:endParaRPr lang="en-US" dirty="0">
              <a:cs typeface="Calibri" panose="020F0502020204030204" pitchFamily="34" charset="0"/>
            </a:endParaRPr>
          </a:p>
        </p:txBody>
      </p:sp>
      <p:pic>
        <p:nvPicPr>
          <p:cNvPr id="22532" name="Picture 4" descr="C:\Users\awoods\AppData\Local\Microsoft\Windows\Temporary Internet Files\Content.IE5\ELKXEO2H\MCj03536290000[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81600" y="1558925"/>
            <a:ext cx="3527425" cy="3021012"/>
          </a:xfrm>
          <a:prstGeom prst="rect">
            <a:avLst/>
          </a:prstGeom>
          <a:noFill/>
          <a:ln w="9525">
            <a:noFill/>
            <a:miter lim="800000"/>
            <a:headEnd/>
            <a:tailEnd/>
          </a:ln>
        </p:spPr>
      </p:pic>
    </p:spTree>
    <p:extLst>
      <p:ext uri="{BB962C8B-B14F-4D97-AF65-F5344CB8AC3E}">
        <p14:creationId xmlns:p14="http://schemas.microsoft.com/office/powerpoint/2010/main" val="35301494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933700" y="304800"/>
            <a:ext cx="3276600" cy="762000"/>
          </a:xfrm>
        </p:spPr>
        <p:txBody>
          <a:bodyPr/>
          <a:lstStyle/>
          <a:p>
            <a:pPr algn="ctr" eaLnBrk="1" hangingPunct="1"/>
            <a:r>
              <a:rPr lang="en-US" sz="4000" dirty="0">
                <a:cs typeface="Calibri" panose="020F0502020204030204" pitchFamily="34" charset="0"/>
              </a:rPr>
              <a:t>Woman (3:16)</a:t>
            </a:r>
          </a:p>
        </p:txBody>
      </p:sp>
      <p:sp>
        <p:nvSpPr>
          <p:cNvPr id="37891" name="Rectangle 3"/>
          <p:cNvSpPr>
            <a:spLocks noGrp="1" noChangeArrowheads="1"/>
          </p:cNvSpPr>
          <p:nvPr>
            <p:ph type="body" idx="1"/>
          </p:nvPr>
        </p:nvSpPr>
        <p:spPr>
          <a:xfrm>
            <a:off x="457200" y="1600199"/>
            <a:ext cx="5638800" cy="1905001"/>
          </a:xfrm>
        </p:spPr>
        <p:txBody>
          <a:bodyPr/>
          <a:lstStyle/>
          <a:p>
            <a:pPr marL="463550" indent="-463550" eaLnBrk="1" hangingPunct="1">
              <a:spcBef>
                <a:spcPts val="0"/>
              </a:spcBef>
              <a:spcAft>
                <a:spcPts val="3600"/>
              </a:spcAft>
              <a:defRPr/>
            </a:pPr>
            <a:r>
              <a:rPr lang="en-US" sz="3600" dirty="0">
                <a:cs typeface="Calibri" panose="020F0502020204030204" pitchFamily="34" charset="0"/>
              </a:rPr>
              <a:t>Painful child birth (3:16a)</a:t>
            </a:r>
          </a:p>
          <a:p>
            <a:pPr marL="463550" indent="-463550" eaLnBrk="1" hangingPunct="1">
              <a:spcBef>
                <a:spcPts val="0"/>
              </a:spcBef>
              <a:spcAft>
                <a:spcPts val="3600"/>
              </a:spcAft>
              <a:defRPr/>
            </a:pPr>
            <a:r>
              <a:rPr lang="en-US" sz="3600" dirty="0">
                <a:cs typeface="Calibri" panose="020F0502020204030204" pitchFamily="34" charset="0"/>
              </a:rPr>
              <a:t>Relational conflict (3:16b)</a:t>
            </a:r>
          </a:p>
        </p:txBody>
      </p:sp>
      <p:pic>
        <p:nvPicPr>
          <p:cNvPr id="28676" name="Picture 8" descr="C:\Users\awoods\AppData\Local\Microsoft\Windows\Temporary Internet Files\Content.IE5\77FPK2XC\MCBD20125_0000[1].wmf"/>
          <p:cNvPicPr>
            <a:picLocks noChangeAspect="1" noChangeArrowheads="1"/>
          </p:cNvPicPr>
          <p:nvPr/>
        </p:nvPicPr>
        <p:blipFill>
          <a:blip r:embed="rId2" cstate="print"/>
          <a:srcRect/>
          <a:stretch>
            <a:fillRect/>
          </a:stretch>
        </p:blipFill>
        <p:spPr bwMode="auto">
          <a:xfrm>
            <a:off x="1695706" y="3498284"/>
            <a:ext cx="5752588" cy="3200400"/>
          </a:xfrm>
          <a:prstGeom prst="rect">
            <a:avLst/>
          </a:prstGeom>
          <a:noFill/>
          <a:ln w="9525">
            <a:noFill/>
            <a:miter lim="800000"/>
            <a:headEnd/>
            <a:tailEnd/>
          </a:ln>
        </p:spPr>
      </p:pic>
    </p:spTree>
    <p:extLst>
      <p:ext uri="{BB962C8B-B14F-4D97-AF65-F5344CB8AC3E}">
        <p14:creationId xmlns:p14="http://schemas.microsoft.com/office/powerpoint/2010/main" val="20127713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304800"/>
            <a:ext cx="7772400" cy="914400"/>
          </a:xfrm>
        </p:spPr>
        <p:txBody>
          <a:bodyPr/>
          <a:lstStyle/>
          <a:p>
            <a:pPr algn="ctr" eaLnBrk="1" hangingPunct="1"/>
            <a:r>
              <a:rPr lang="en-US" sz="4000" dirty="0">
                <a:cs typeface="Calibri" panose="020F0502020204030204" pitchFamily="34" charset="0"/>
              </a:rPr>
              <a:t>Divine Judgments (3:14-19)</a:t>
            </a:r>
          </a:p>
        </p:txBody>
      </p:sp>
      <p:sp>
        <p:nvSpPr>
          <p:cNvPr id="34819" name="Rectangle 3"/>
          <p:cNvSpPr>
            <a:spLocks noGrp="1" noChangeArrowheads="1"/>
          </p:cNvSpPr>
          <p:nvPr>
            <p:ph type="body" idx="1"/>
          </p:nvPr>
        </p:nvSpPr>
        <p:spPr>
          <a:xfrm>
            <a:off x="457200" y="1558924"/>
            <a:ext cx="4191000" cy="3021013"/>
          </a:xfrm>
        </p:spPr>
        <p:txBody>
          <a:bodyPr/>
          <a:lstStyle/>
          <a:p>
            <a:pPr marL="463550" indent="-463550" eaLnBrk="1" hangingPunct="1">
              <a:spcBef>
                <a:spcPts val="0"/>
              </a:spcBef>
              <a:spcAft>
                <a:spcPts val="3600"/>
              </a:spcAft>
              <a:defRPr/>
            </a:pPr>
            <a:r>
              <a:rPr lang="en-US" sz="3600" dirty="0">
                <a:cs typeface="Calibri" panose="020F0502020204030204" pitchFamily="34" charset="0"/>
              </a:rPr>
              <a:t>Serpent (3:14-15)</a:t>
            </a:r>
          </a:p>
          <a:p>
            <a:pPr marL="463550" indent="-463550" eaLnBrk="1" hangingPunct="1">
              <a:spcBef>
                <a:spcPts val="0"/>
              </a:spcBef>
              <a:spcAft>
                <a:spcPts val="3600"/>
              </a:spcAft>
              <a:defRPr/>
            </a:pPr>
            <a:r>
              <a:rPr lang="en-US" sz="3600" dirty="0">
                <a:cs typeface="Calibri" panose="020F0502020204030204" pitchFamily="34" charset="0"/>
              </a:rPr>
              <a:t>Woman (3:16)</a:t>
            </a:r>
          </a:p>
          <a:p>
            <a:pPr marL="463550" indent="-463550" eaLnBrk="1" hangingPunct="1">
              <a:spcBef>
                <a:spcPts val="0"/>
              </a:spcBef>
              <a:spcAft>
                <a:spcPts val="3600"/>
              </a:spcAft>
              <a:defRPr/>
            </a:pPr>
            <a:r>
              <a:rPr lang="en-US" sz="3600" b="1" u="sng" dirty="0">
                <a:solidFill>
                  <a:srgbClr val="FFFFCC"/>
                </a:solidFill>
              </a:rPr>
              <a:t>Man (3:17-19)</a:t>
            </a:r>
          </a:p>
        </p:txBody>
      </p:sp>
      <p:pic>
        <p:nvPicPr>
          <p:cNvPr id="22532" name="Picture 4" descr="C:\Users\awoods\AppData\Local\Microsoft\Windows\Temporary Internet Files\Content.IE5\ELKXEO2H\MCj03536290000[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81600" y="1558925"/>
            <a:ext cx="3527425" cy="3021012"/>
          </a:xfrm>
          <a:prstGeom prst="rect">
            <a:avLst/>
          </a:prstGeom>
          <a:noFill/>
          <a:ln w="9525">
            <a:noFill/>
            <a:miter lim="800000"/>
            <a:headEnd/>
            <a:tailEnd/>
          </a:ln>
        </p:spPr>
      </p:pic>
    </p:spTree>
    <p:extLst>
      <p:ext uri="{BB962C8B-B14F-4D97-AF65-F5344CB8AC3E}">
        <p14:creationId xmlns:p14="http://schemas.microsoft.com/office/powerpoint/2010/main" val="6102918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857500" y="304800"/>
            <a:ext cx="3429000" cy="838200"/>
          </a:xfrm>
        </p:spPr>
        <p:txBody>
          <a:bodyPr/>
          <a:lstStyle/>
          <a:p>
            <a:pPr algn="ctr" eaLnBrk="1" hangingPunct="1"/>
            <a:r>
              <a:rPr lang="en-US" sz="4000" dirty="0">
                <a:cs typeface="Calibri" panose="020F0502020204030204" pitchFamily="34" charset="0"/>
              </a:rPr>
              <a:t>Man (3:17-19)</a:t>
            </a:r>
          </a:p>
        </p:txBody>
      </p:sp>
      <p:sp>
        <p:nvSpPr>
          <p:cNvPr id="38915" name="Rectangle 3"/>
          <p:cNvSpPr>
            <a:spLocks noGrp="1" noChangeArrowheads="1"/>
          </p:cNvSpPr>
          <p:nvPr>
            <p:ph type="body" idx="1"/>
          </p:nvPr>
        </p:nvSpPr>
        <p:spPr>
          <a:xfrm>
            <a:off x="457200" y="1600201"/>
            <a:ext cx="5105400" cy="1905000"/>
          </a:xfrm>
        </p:spPr>
        <p:txBody>
          <a:bodyPr/>
          <a:lstStyle/>
          <a:p>
            <a:pPr marL="463550" indent="-463550" eaLnBrk="1" hangingPunct="1">
              <a:spcBef>
                <a:spcPts val="0"/>
              </a:spcBef>
              <a:spcAft>
                <a:spcPts val="3600"/>
              </a:spcAft>
              <a:defRPr/>
            </a:pPr>
            <a:r>
              <a:rPr lang="en-US" sz="3600" dirty="0">
                <a:cs typeface="Calibri" panose="020F0502020204030204" pitchFamily="34" charset="0"/>
              </a:rPr>
              <a:t>Painful labor (3:17-19a)</a:t>
            </a:r>
          </a:p>
          <a:p>
            <a:pPr marL="463550" indent="-463550" eaLnBrk="1" hangingPunct="1">
              <a:spcBef>
                <a:spcPts val="0"/>
              </a:spcBef>
              <a:spcAft>
                <a:spcPts val="3600"/>
              </a:spcAft>
              <a:defRPr/>
            </a:pPr>
            <a:r>
              <a:rPr lang="en-US" sz="3600" dirty="0">
                <a:cs typeface="Calibri" panose="020F0502020204030204" pitchFamily="34" charset="0"/>
              </a:rPr>
              <a:t>Death (3:19b)</a:t>
            </a:r>
          </a:p>
        </p:txBody>
      </p:sp>
      <p:pic>
        <p:nvPicPr>
          <p:cNvPr id="30724" name="Picture 4" descr="C:\Users\awoods\AppData\Local\Microsoft\Windows\Temporary Internet Files\Content.IE5\5C7NAJFS\MCj02899890000[1].wmf"/>
          <p:cNvPicPr>
            <a:picLocks noChangeAspect="1" noChangeArrowheads="1"/>
          </p:cNvPicPr>
          <p:nvPr/>
        </p:nvPicPr>
        <p:blipFill>
          <a:blip r:embed="rId2" cstate="print"/>
          <a:srcRect/>
          <a:stretch>
            <a:fillRect/>
          </a:stretch>
        </p:blipFill>
        <p:spPr bwMode="auto">
          <a:xfrm>
            <a:off x="5562600" y="1611087"/>
            <a:ext cx="3433763" cy="3625944"/>
          </a:xfrm>
          <a:prstGeom prst="rect">
            <a:avLst/>
          </a:prstGeom>
          <a:noFill/>
          <a:ln w="9525">
            <a:noFill/>
            <a:miter lim="800000"/>
            <a:headEnd/>
            <a:tailEnd/>
          </a:ln>
        </p:spPr>
      </p:pic>
    </p:spTree>
    <p:extLst>
      <p:ext uri="{BB962C8B-B14F-4D97-AF65-F5344CB8AC3E}">
        <p14:creationId xmlns:p14="http://schemas.microsoft.com/office/powerpoint/2010/main" val="1281201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8443" y="228600"/>
            <a:ext cx="8407113" cy="4846740"/>
          </a:xfrm>
          <a:prstGeom prst="rect">
            <a:avLst/>
          </a:prstGeom>
        </p:spPr>
      </p:pic>
    </p:spTree>
    <p:extLst>
      <p:ext uri="{BB962C8B-B14F-4D97-AF65-F5344CB8AC3E}">
        <p14:creationId xmlns:p14="http://schemas.microsoft.com/office/powerpoint/2010/main" val="28678431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682594585"/>
              </p:ext>
            </p:extLst>
          </p:nvPr>
        </p:nvGraphicFramePr>
        <p:xfrm>
          <a:off x="152400" y="152400"/>
          <a:ext cx="8839200" cy="6553195"/>
        </p:xfrm>
        <a:graphic>
          <a:graphicData uri="http://schemas.openxmlformats.org/drawingml/2006/table">
            <a:tbl>
              <a:tblPr firstRow="1" bandRow="1">
                <a:tableStyleId>{D7AC3CCA-C797-4891-BE02-D94E43425B78}</a:tableStyleId>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595745">
                <a:tc gridSpan="2">
                  <a:txBody>
                    <a:bodyPr/>
                    <a:lstStyle/>
                    <a:p>
                      <a:pPr algn="ctr">
                        <a:spcBef>
                          <a:spcPts val="1200"/>
                        </a:spcBef>
                        <a:spcAft>
                          <a:spcPts val="1200"/>
                        </a:spcAft>
                      </a:pPr>
                      <a:r>
                        <a:rPr lang="en-US" altLang="en-US" sz="2700" kern="1200" dirty="0">
                          <a:solidFill>
                            <a:srgbClr val="0000FF"/>
                          </a:solidFill>
                          <a:latin typeface="Calibri" panose="020F0502020204030204" pitchFamily="34" charset="0"/>
                          <a:cs typeface="Calibri" panose="020F0502020204030204" pitchFamily="34" charset="0"/>
                        </a:rPr>
                        <a:t>DIFFERENCES BETWEEN THE MILLENNIUM &amp; ETERNAL STATE</a:t>
                      </a:r>
                      <a:endParaRPr lang="en-US" sz="2700" kern="1200" dirty="0">
                        <a:solidFill>
                          <a:srgbClr val="0000FF"/>
                        </a:solidFill>
                        <a:latin typeface="Calibri" panose="020F0502020204030204" pitchFamily="34" charset="0"/>
                        <a:ea typeface="+mn-ea"/>
                        <a:cs typeface="Calibri" panose="020F0502020204030204" pitchFamily="34" charset="0"/>
                      </a:endParaRPr>
                    </a:p>
                  </a:txBody>
                  <a:tcPr/>
                </a:tc>
                <a:tc hMerge="1">
                  <a:txBody>
                    <a:bodyPr/>
                    <a:lstStyle/>
                    <a:p>
                      <a:endParaRPr lang="en-US" sz="2700" dirty="0">
                        <a:latin typeface="Calibri" panose="020F0502020204030204" pitchFamily="34" charset="0"/>
                      </a:endParaRPr>
                    </a:p>
                  </a:txBody>
                  <a:tcPr/>
                </a:tc>
                <a:extLst>
                  <a:ext uri="{0D108BD9-81ED-4DB2-BD59-A6C34878D82A}">
                    <a16:rowId xmlns:a16="http://schemas.microsoft.com/office/drawing/2014/main" val="1381923974"/>
                  </a:ext>
                </a:extLst>
              </a:tr>
              <a:tr h="595745">
                <a:tc>
                  <a:txBody>
                    <a:bodyPr/>
                    <a:lstStyle/>
                    <a:p>
                      <a:pPr algn="ctr">
                        <a:spcBef>
                          <a:spcPts val="1200"/>
                        </a:spcBef>
                        <a:spcAft>
                          <a:spcPts val="1200"/>
                        </a:spcAft>
                      </a:pPr>
                      <a:r>
                        <a:rPr lang="en-US" sz="2700" b="1" dirty="0">
                          <a:solidFill>
                            <a:srgbClr val="C00000"/>
                          </a:solidFill>
                          <a:latin typeface="Calibri" panose="020F0502020204030204" pitchFamily="34" charset="0"/>
                          <a:cs typeface="Calibri" panose="020F0502020204030204" pitchFamily="34" charset="0"/>
                        </a:rPr>
                        <a:t>Millennium (Rev. 20:1-10)</a:t>
                      </a:r>
                    </a:p>
                  </a:txBody>
                  <a:tcPr/>
                </a:tc>
                <a:tc>
                  <a:txBody>
                    <a:bodyPr/>
                    <a:lstStyle/>
                    <a:p>
                      <a:pPr algn="ctr">
                        <a:spcBef>
                          <a:spcPts val="1200"/>
                        </a:spcBef>
                        <a:spcAft>
                          <a:spcPts val="1200"/>
                        </a:spcAft>
                      </a:pPr>
                      <a:r>
                        <a:rPr lang="en-US" sz="2700" b="1" dirty="0">
                          <a:solidFill>
                            <a:srgbClr val="C00000"/>
                          </a:solidFill>
                          <a:latin typeface="Calibri" panose="020F0502020204030204" pitchFamily="34" charset="0"/>
                          <a:cs typeface="Calibri" panose="020F0502020204030204" pitchFamily="34" charset="0"/>
                        </a:rPr>
                        <a:t>Eternal State (Rev. 21‒22)</a:t>
                      </a:r>
                    </a:p>
                  </a:txBody>
                  <a:tcPr/>
                </a:tc>
                <a:extLst>
                  <a:ext uri="{0D108BD9-81ED-4DB2-BD59-A6C34878D82A}">
                    <a16:rowId xmlns:a16="http://schemas.microsoft.com/office/drawing/2014/main" val="10000"/>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Present</a:t>
                      </a:r>
                      <a:r>
                        <a:rPr lang="en-US" sz="2700" baseline="0" dirty="0">
                          <a:latin typeface="Calibri" panose="020F0502020204030204" pitchFamily="34" charset="0"/>
                          <a:cs typeface="Calibri" panose="020F0502020204030204" pitchFamily="34" charset="0"/>
                        </a:rPr>
                        <a:t> earth (Gen. 13:17)</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New Earth (Rev. 21:1</a:t>
                      </a:r>
                      <a:r>
                        <a:rPr lang="en-US" sz="2700" baseline="0" dirty="0">
                          <a:latin typeface="Calibri" panose="020F0502020204030204" pitchFamily="34" charset="0"/>
                          <a:cs typeface="Calibri" panose="020F0502020204030204" pitchFamily="34" charset="0"/>
                        </a:rPr>
                        <a:t>)</a:t>
                      </a:r>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Waters (Gen.</a:t>
                      </a:r>
                      <a:r>
                        <a:rPr lang="en-US" sz="2700" baseline="0" dirty="0">
                          <a:latin typeface="Calibri" panose="020F0502020204030204" pitchFamily="34" charset="0"/>
                          <a:cs typeface="Calibri" panose="020F0502020204030204" pitchFamily="34" charset="0"/>
                        </a:rPr>
                        <a:t> 15:18-21)</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sea (Rev. 21:1)</a:t>
                      </a:r>
                    </a:p>
                  </a:txBody>
                  <a:tcPr/>
                </a:tc>
                <a:extLst>
                  <a:ext uri="{0D108BD9-81ED-4DB2-BD59-A6C34878D82A}">
                    <a16:rowId xmlns:a16="http://schemas.microsoft.com/office/drawing/2014/main" val="10002"/>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Rebellion (Zech. 14:16-18)</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rebellion (Rev. 21:4)</a:t>
                      </a:r>
                    </a:p>
                  </a:txBody>
                  <a:tcPr/>
                </a:tc>
                <a:extLst>
                  <a:ext uri="{0D108BD9-81ED-4DB2-BD59-A6C34878D82A}">
                    <a16:rowId xmlns:a16="http://schemas.microsoft.com/office/drawing/2014/main" val="10003"/>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Tribal land</a:t>
                      </a:r>
                      <a:r>
                        <a:rPr lang="en-US" sz="2700" baseline="0" dirty="0">
                          <a:latin typeface="Calibri" panose="020F0502020204030204" pitchFamily="34" charset="0"/>
                          <a:cs typeface="Calibri" panose="020F0502020204030204" pitchFamily="34" charset="0"/>
                        </a:rPr>
                        <a:t> (Ezek. 47:13-23)</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Tribal</a:t>
                      </a:r>
                      <a:r>
                        <a:rPr lang="en-US" sz="2700" baseline="0" dirty="0">
                          <a:latin typeface="Calibri" panose="020F0502020204030204" pitchFamily="34" charset="0"/>
                          <a:cs typeface="Calibri" panose="020F0502020204030204" pitchFamily="34" charset="0"/>
                        </a:rPr>
                        <a:t> city gates (Rev. 21:12)</a:t>
                      </a:r>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4"/>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Sin exists (Ezek 45:22)</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sin (Rev. 21:4)</a:t>
                      </a:r>
                    </a:p>
                  </a:txBody>
                  <a:tcPr/>
                </a:tc>
                <a:extLst>
                  <a:ext uri="{0D108BD9-81ED-4DB2-BD59-A6C34878D82A}">
                    <a16:rowId xmlns:a16="http://schemas.microsoft.com/office/drawing/2014/main" val="10005"/>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Temple (Ezek. 40‒46)</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temple (Rev. 21:22)</a:t>
                      </a:r>
                    </a:p>
                  </a:txBody>
                  <a:tcPr/>
                </a:tc>
                <a:extLst>
                  <a:ext uri="{0D108BD9-81ED-4DB2-BD59-A6C34878D82A}">
                    <a16:rowId xmlns:a16="http://schemas.microsoft.com/office/drawing/2014/main" val="10006"/>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Rod</a:t>
                      </a:r>
                      <a:r>
                        <a:rPr lang="en-US" sz="2700" baseline="0" dirty="0">
                          <a:latin typeface="Calibri" panose="020F0502020204030204" pitchFamily="34" charset="0"/>
                          <a:cs typeface="Calibri" panose="020F0502020204030204" pitchFamily="34" charset="0"/>
                        </a:rPr>
                        <a:t> of iron (Ps. 2:6-8)</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rod</a:t>
                      </a:r>
                      <a:r>
                        <a:rPr lang="en-US" sz="2700" baseline="0" dirty="0">
                          <a:latin typeface="Calibri" panose="020F0502020204030204" pitchFamily="34" charset="0"/>
                          <a:cs typeface="Calibri" panose="020F0502020204030204" pitchFamily="34" charset="0"/>
                        </a:rPr>
                        <a:t> </a:t>
                      </a:r>
                      <a:r>
                        <a:rPr lang="en-US" sz="2700" dirty="0">
                          <a:latin typeface="Calibri" panose="020F0502020204030204" pitchFamily="34" charset="0"/>
                          <a:cs typeface="Calibri" panose="020F0502020204030204" pitchFamily="34" charset="0"/>
                        </a:rPr>
                        <a:t>needed</a:t>
                      </a:r>
                      <a:r>
                        <a:rPr lang="en-US" sz="2700" baseline="0" dirty="0">
                          <a:latin typeface="Calibri" panose="020F0502020204030204" pitchFamily="34" charset="0"/>
                          <a:cs typeface="Calibri" panose="020F0502020204030204" pitchFamily="34" charset="0"/>
                        </a:rPr>
                        <a:t> (Rev. 21:8)</a:t>
                      </a:r>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7"/>
                  </a:ext>
                </a:extLst>
              </a:tr>
              <a:tr h="595745">
                <a:tc>
                  <a:txBody>
                    <a:bodyPr/>
                    <a:lstStyle/>
                    <a:p>
                      <a:pPr>
                        <a:spcBef>
                          <a:spcPts val="1200"/>
                        </a:spcBef>
                        <a:spcAft>
                          <a:spcPts val="1200"/>
                        </a:spcAft>
                      </a:pPr>
                      <a:r>
                        <a:rPr lang="en-US" sz="2700" b="1" u="sng" dirty="0">
                          <a:latin typeface="Calibri" panose="020F0502020204030204" pitchFamily="34" charset="0"/>
                          <a:cs typeface="Calibri" panose="020F0502020204030204" pitchFamily="34" charset="0"/>
                        </a:rPr>
                        <a:t>Death (Isa. 65:20)</a:t>
                      </a:r>
                    </a:p>
                  </a:txBody>
                  <a:tcPr/>
                </a:tc>
                <a:tc>
                  <a:txBody>
                    <a:bodyPr/>
                    <a:lstStyle/>
                    <a:p>
                      <a:pPr>
                        <a:spcBef>
                          <a:spcPts val="1200"/>
                        </a:spcBef>
                        <a:spcAft>
                          <a:spcPts val="1200"/>
                        </a:spcAft>
                      </a:pPr>
                      <a:r>
                        <a:rPr lang="en-US" sz="2700" b="1" u="sng" dirty="0">
                          <a:latin typeface="Calibri" panose="020F0502020204030204" pitchFamily="34" charset="0"/>
                          <a:cs typeface="Calibri" panose="020F0502020204030204" pitchFamily="34" charset="0"/>
                        </a:rPr>
                        <a:t>No death (Rev. 21:4)</a:t>
                      </a:r>
                    </a:p>
                  </a:txBody>
                  <a:tcPr/>
                </a:tc>
                <a:extLst>
                  <a:ext uri="{0D108BD9-81ED-4DB2-BD59-A6C34878D82A}">
                    <a16:rowId xmlns:a16="http://schemas.microsoft.com/office/drawing/2014/main" val="10008"/>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Sun</a:t>
                      </a:r>
                      <a:r>
                        <a:rPr lang="en-US" sz="2700" baseline="0" dirty="0">
                          <a:latin typeface="Calibri" panose="020F0502020204030204" pitchFamily="34" charset="0"/>
                          <a:cs typeface="Calibri" panose="020F0502020204030204" pitchFamily="34" charset="0"/>
                        </a:rPr>
                        <a:t> exists (Isa. 30:26)</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sun (Rev. 21:23; 22:5)</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1497457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28600" y="228600"/>
            <a:ext cx="8610600" cy="762000"/>
          </a:xfrm>
        </p:spPr>
        <p:txBody>
          <a:bodyPr/>
          <a:lstStyle/>
          <a:p>
            <a:pPr algn="ctr" eaLnBrk="1" hangingPunct="1"/>
            <a:r>
              <a:rPr lang="en-US" altLang="en-US" sz="3200" dirty="0"/>
              <a:t>OT PROPHETS DESCRIBE THE KINGDOM</a:t>
            </a:r>
          </a:p>
        </p:txBody>
      </p:sp>
      <p:sp>
        <p:nvSpPr>
          <p:cNvPr id="16387" name="Rectangle 3"/>
          <p:cNvSpPr>
            <a:spLocks noGrp="1" noChangeArrowheads="1"/>
          </p:cNvSpPr>
          <p:nvPr>
            <p:ph type="body" sz="half" idx="2"/>
          </p:nvPr>
        </p:nvSpPr>
        <p:spPr>
          <a:xfrm>
            <a:off x="152400" y="1143000"/>
            <a:ext cx="6705600" cy="4381500"/>
          </a:xfrm>
        </p:spPr>
        <p:txBody>
          <a:bodyPr/>
          <a:lstStyle/>
          <a:p>
            <a:pPr marL="514350" indent="-514350" eaLnBrk="1" hangingPunct="1">
              <a:spcBef>
                <a:spcPts val="0"/>
              </a:spcBef>
              <a:spcAft>
                <a:spcPts val="2400"/>
              </a:spcAft>
              <a:buSzPct val="100000"/>
              <a:buFont typeface="+mj-lt"/>
              <a:buAutoNum type="arabicPeriod" startAt="8"/>
              <a:defRPr/>
            </a:pPr>
            <a:r>
              <a:rPr lang="en-US" sz="2800" dirty="0"/>
              <a:t>Millennial David (Jer. 30:9)</a:t>
            </a:r>
          </a:p>
          <a:p>
            <a:pPr marL="514350" indent="-514350" eaLnBrk="1" hangingPunct="1">
              <a:spcBef>
                <a:spcPts val="0"/>
              </a:spcBef>
              <a:spcAft>
                <a:spcPts val="2400"/>
              </a:spcAft>
              <a:buSzPct val="100000"/>
              <a:buFont typeface="+mj-lt"/>
              <a:buAutoNum type="arabicPeriod" startAt="8"/>
              <a:defRPr/>
            </a:pPr>
            <a:r>
              <a:rPr lang="en-US" sz="2800" dirty="0"/>
              <a:t>Righteousness (Isa. 9:6-7)</a:t>
            </a:r>
          </a:p>
          <a:p>
            <a:pPr marL="514350" indent="-514350" eaLnBrk="1" hangingPunct="1">
              <a:spcBef>
                <a:spcPts val="0"/>
              </a:spcBef>
              <a:spcAft>
                <a:spcPts val="2400"/>
              </a:spcAft>
              <a:buSzPct val="100000"/>
              <a:buFont typeface="+mj-lt"/>
              <a:buAutoNum type="arabicPeriod" startAt="8"/>
              <a:defRPr/>
            </a:pPr>
            <a:r>
              <a:rPr lang="en-US" sz="2800" dirty="0"/>
              <a:t>Curse curtailed (Isa. 65:20, 22)</a:t>
            </a:r>
          </a:p>
          <a:p>
            <a:pPr marL="514350" indent="-514350" eaLnBrk="1" hangingPunct="1">
              <a:spcBef>
                <a:spcPts val="0"/>
              </a:spcBef>
              <a:spcAft>
                <a:spcPts val="2400"/>
              </a:spcAft>
              <a:buSzPct val="100000"/>
              <a:buFont typeface="+mj-lt"/>
              <a:buAutoNum type="arabicPeriod" startAt="8"/>
              <a:defRPr/>
            </a:pPr>
            <a:r>
              <a:rPr lang="en-US" sz="2800" b="1" u="sng" dirty="0">
                <a:solidFill>
                  <a:srgbClr val="FFFFCC"/>
                </a:solidFill>
              </a:rPr>
              <a:t>Peace (Isa. 2:4)</a:t>
            </a:r>
          </a:p>
          <a:p>
            <a:pPr marL="514350" indent="-514350" eaLnBrk="1" hangingPunct="1">
              <a:spcBef>
                <a:spcPts val="0"/>
              </a:spcBef>
              <a:spcAft>
                <a:spcPts val="2400"/>
              </a:spcAft>
              <a:buSzPct val="100000"/>
              <a:buFont typeface="+mj-lt"/>
              <a:buAutoNum type="arabicPeriod" startAt="8"/>
              <a:defRPr/>
            </a:pPr>
            <a:r>
              <a:rPr lang="en-US" sz="2800" dirty="0"/>
              <a:t>Prosperity (Amos 9:13-14; Isa 65:22)</a:t>
            </a:r>
          </a:p>
          <a:p>
            <a:pPr marL="514350" indent="-514350" eaLnBrk="1" hangingPunct="1">
              <a:spcBef>
                <a:spcPts val="0"/>
              </a:spcBef>
              <a:spcAft>
                <a:spcPts val="2400"/>
              </a:spcAft>
              <a:buSzPct val="100000"/>
              <a:buFont typeface="+mj-lt"/>
              <a:buAutoNum type="arabicPeriod" startAt="8"/>
              <a:defRPr/>
            </a:pPr>
            <a:r>
              <a:rPr lang="en-US" sz="2800" dirty="0"/>
              <a:t>Topographical changes (Ezek. 47:1-12)</a:t>
            </a:r>
          </a:p>
          <a:p>
            <a:pPr marL="514350" indent="-514350" eaLnBrk="1" hangingPunct="1">
              <a:spcBef>
                <a:spcPts val="0"/>
              </a:spcBef>
              <a:spcAft>
                <a:spcPts val="2400"/>
              </a:spcAft>
              <a:buSzPct val="100000"/>
              <a:buFont typeface="+mj-lt"/>
              <a:buAutoNum type="arabicPeriod" startAt="8"/>
              <a:defRPr/>
            </a:pPr>
            <a:r>
              <a:rPr lang="en-US" sz="2800" dirty="0"/>
              <a:t>Immediate answers to prayer (Isa. 65:24)</a:t>
            </a:r>
          </a:p>
        </p:txBody>
      </p:sp>
      <p:pic>
        <p:nvPicPr>
          <p:cNvPr id="7" name="Picture 4" descr="King_of_King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0" y="1733550"/>
            <a:ext cx="2363417" cy="3200400"/>
          </a:xfrm>
          <a:prstGeom prst="rect">
            <a:avLst/>
          </a:prstGeom>
          <a:noFill/>
          <a:ln w="9525">
            <a:noFill/>
            <a:miter lim="800000"/>
            <a:headEnd/>
            <a:tailEnd/>
          </a:ln>
          <a:effectLst/>
        </p:spPr>
      </p:pic>
    </p:spTree>
    <p:extLst>
      <p:ext uri="{BB962C8B-B14F-4D97-AF65-F5344CB8AC3E}">
        <p14:creationId xmlns:p14="http://schemas.microsoft.com/office/powerpoint/2010/main" val="25492269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Isaiah 9:6-7 (NASB)</a:t>
            </a:r>
          </a:p>
          <a:p>
            <a:pPr marL="0" marR="0" algn="just">
              <a:spcBef>
                <a:spcPts val="0"/>
              </a:spcBef>
              <a:spcAft>
                <a:spcPts val="1000"/>
              </a:spcAft>
            </a:pPr>
            <a:r>
              <a:rPr lang="en-US" sz="3000" baseline="30000" dirty="0">
                <a:latin typeface="Calibri" panose="020F0502020204030204" pitchFamily="34" charset="0"/>
              </a:rPr>
              <a:t>6 </a:t>
            </a:r>
            <a:r>
              <a:rPr lang="en-US" sz="3000" dirty="0">
                <a:effectLst>
                  <a:outerShdw blurRad="38100" dist="38100" dir="2700000" algn="tl">
                    <a:srgbClr val="000000"/>
                  </a:outerShdw>
                </a:effectLst>
                <a:latin typeface="Calibri" panose="020F0502020204030204" pitchFamily="34" charset="0"/>
                <a:cs typeface="+mn-cs"/>
              </a:rPr>
              <a:t>For a child will be born to us, a son will be given to us; And the government will rest on His shoulders</a:t>
            </a:r>
            <a:r>
              <a:rPr lang="en-US" sz="3000" dirty="0">
                <a:solidFill>
                  <a:srgbClr val="FFFFCC"/>
                </a:solidFill>
                <a:effectLst>
                  <a:outerShdw blurRad="38100" dist="38100" dir="2700000" algn="tl">
                    <a:srgbClr val="000000"/>
                  </a:outerShdw>
                </a:effectLst>
                <a:latin typeface="Calibri" panose="020F0502020204030204" pitchFamily="34" charset="0"/>
                <a:cs typeface="+mn-cs"/>
              </a:rPr>
              <a:t>; </a:t>
            </a:r>
            <a:r>
              <a:rPr lang="en-US" sz="3000" dirty="0">
                <a:effectLst>
                  <a:outerShdw blurRad="38100" dist="38100" dir="2700000" algn="tl">
                    <a:srgbClr val="000000"/>
                  </a:outerShdw>
                </a:effectLst>
                <a:latin typeface="Calibri" panose="020F0502020204030204" pitchFamily="34" charset="0"/>
                <a:cs typeface="+mn-cs"/>
              </a:rPr>
              <a:t>And His name will be called Wonderful Counselor, Mighty God, Eternal Father, Prince of Peace.</a:t>
            </a:r>
            <a:r>
              <a:rPr lang="en-US" sz="3000" baseline="30000" dirty="0">
                <a:latin typeface="Calibri" panose="020F0502020204030204" pitchFamily="34" charset="0"/>
              </a:rPr>
              <a:t>7</a:t>
            </a:r>
            <a:r>
              <a:rPr lang="en-US" sz="3000" dirty="0">
                <a:effectLst>
                  <a:outerShdw blurRad="38100" dist="38100" dir="2700000" algn="tl">
                    <a:srgbClr val="000000"/>
                  </a:outerShdw>
                </a:effectLst>
                <a:latin typeface="Calibri" panose="020F0502020204030204" pitchFamily="34" charset="0"/>
                <a:cs typeface="+mn-cs"/>
              </a:rPr>
              <a:t> </a:t>
            </a:r>
            <a:r>
              <a:rPr lang="en-US" sz="3000" b="1" u="sng" dirty="0">
                <a:solidFill>
                  <a:srgbClr val="FFFFCC"/>
                </a:solidFill>
                <a:effectLst>
                  <a:outerShdw blurRad="38100" dist="38100" dir="2700000" algn="tl">
                    <a:srgbClr val="000000"/>
                  </a:outerShdw>
                </a:effectLst>
                <a:latin typeface="Calibri" panose="020F0502020204030204" pitchFamily="34" charset="0"/>
                <a:cs typeface="+mn-cs"/>
              </a:rPr>
              <a:t>There will be no end to the increase of His government or of peace, </a:t>
            </a:r>
            <a:r>
              <a:rPr lang="en-US" sz="3000" dirty="0">
                <a:effectLst>
                  <a:outerShdw blurRad="38100" dist="38100" dir="2700000" algn="tl">
                    <a:srgbClr val="000000"/>
                  </a:outerShdw>
                </a:effectLst>
                <a:latin typeface="Calibri" panose="020F0502020204030204" pitchFamily="34" charset="0"/>
                <a:cs typeface="+mn-cs"/>
              </a:rPr>
              <a:t>The zeal of the Lord of hosts will accomplish this. On the throne of David and over his kingdom, To establish it and to uphold it with justice and righteousness From then on and forevermore.</a:t>
            </a:r>
          </a:p>
        </p:txBody>
      </p:sp>
    </p:spTree>
    <p:extLst>
      <p:ext uri="{BB962C8B-B14F-4D97-AF65-F5344CB8AC3E}">
        <p14:creationId xmlns:p14="http://schemas.microsoft.com/office/powerpoint/2010/main" val="3810872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1425524202"/>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23882930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880" y="267346"/>
            <a:ext cx="8778240" cy="63233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613742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http://dreamofacity.files.wordpress.com/2012/09/a-un-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9954" y="228600"/>
            <a:ext cx="8504093"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6441827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28600" y="228600"/>
            <a:ext cx="8610600" cy="762000"/>
          </a:xfrm>
        </p:spPr>
        <p:txBody>
          <a:bodyPr/>
          <a:lstStyle/>
          <a:p>
            <a:pPr algn="ctr" eaLnBrk="1" hangingPunct="1"/>
            <a:r>
              <a:rPr lang="en-US" altLang="en-US" sz="3200" dirty="0"/>
              <a:t>OT PROPHETS DESCRIBE THE KINGDOM</a:t>
            </a:r>
          </a:p>
        </p:txBody>
      </p:sp>
      <p:sp>
        <p:nvSpPr>
          <p:cNvPr id="16387" name="Rectangle 3"/>
          <p:cNvSpPr>
            <a:spLocks noGrp="1" noChangeArrowheads="1"/>
          </p:cNvSpPr>
          <p:nvPr>
            <p:ph type="body" sz="half" idx="2"/>
          </p:nvPr>
        </p:nvSpPr>
        <p:spPr>
          <a:xfrm>
            <a:off x="152400" y="1143000"/>
            <a:ext cx="6705600" cy="5029200"/>
          </a:xfrm>
        </p:spPr>
        <p:txBody>
          <a:bodyPr/>
          <a:lstStyle/>
          <a:p>
            <a:pPr marL="514350" indent="-514350" eaLnBrk="1" hangingPunct="1">
              <a:spcBef>
                <a:spcPts val="0"/>
              </a:spcBef>
              <a:spcAft>
                <a:spcPts val="2400"/>
              </a:spcAft>
              <a:buSzPct val="100000"/>
              <a:buFont typeface="+mj-lt"/>
              <a:buAutoNum type="arabicPeriod" startAt="8"/>
              <a:defRPr/>
            </a:pPr>
            <a:r>
              <a:rPr lang="en-US" sz="2800" dirty="0"/>
              <a:t>Millennial David (Jer. 30:9)</a:t>
            </a:r>
          </a:p>
          <a:p>
            <a:pPr marL="514350" indent="-514350" eaLnBrk="1" hangingPunct="1">
              <a:spcBef>
                <a:spcPts val="0"/>
              </a:spcBef>
              <a:spcAft>
                <a:spcPts val="2400"/>
              </a:spcAft>
              <a:buSzPct val="100000"/>
              <a:buFont typeface="+mj-lt"/>
              <a:buAutoNum type="arabicPeriod" startAt="8"/>
              <a:defRPr/>
            </a:pPr>
            <a:r>
              <a:rPr lang="en-US" sz="2800" dirty="0"/>
              <a:t>Righteousness (Isa. 9:6-7)</a:t>
            </a:r>
          </a:p>
          <a:p>
            <a:pPr marL="514350" indent="-514350" eaLnBrk="1" hangingPunct="1">
              <a:spcBef>
                <a:spcPts val="0"/>
              </a:spcBef>
              <a:spcAft>
                <a:spcPts val="2400"/>
              </a:spcAft>
              <a:buSzPct val="100000"/>
              <a:buFont typeface="+mj-lt"/>
              <a:buAutoNum type="arabicPeriod" startAt="8"/>
              <a:defRPr/>
            </a:pPr>
            <a:r>
              <a:rPr lang="en-US" sz="2800" dirty="0"/>
              <a:t>Curse curtailed (Isa. 65:20, 22)</a:t>
            </a:r>
          </a:p>
          <a:p>
            <a:pPr marL="514350" indent="-514350" eaLnBrk="1" hangingPunct="1">
              <a:spcBef>
                <a:spcPts val="0"/>
              </a:spcBef>
              <a:spcAft>
                <a:spcPts val="2400"/>
              </a:spcAft>
              <a:buSzPct val="100000"/>
              <a:buFont typeface="+mj-lt"/>
              <a:buAutoNum type="arabicPeriod" startAt="8"/>
              <a:defRPr/>
            </a:pPr>
            <a:r>
              <a:rPr lang="en-US" sz="2800" dirty="0"/>
              <a:t>Peace (Isa. 2:4)</a:t>
            </a:r>
          </a:p>
          <a:p>
            <a:pPr marL="514350" indent="-514350" eaLnBrk="1" hangingPunct="1">
              <a:spcBef>
                <a:spcPts val="0"/>
              </a:spcBef>
              <a:spcAft>
                <a:spcPts val="2400"/>
              </a:spcAft>
              <a:buSzPct val="100000"/>
              <a:buFont typeface="+mj-lt"/>
              <a:buAutoNum type="arabicPeriod" startAt="8"/>
              <a:defRPr/>
            </a:pPr>
            <a:r>
              <a:rPr lang="en-US" sz="2800" b="1" u="sng" dirty="0">
                <a:solidFill>
                  <a:srgbClr val="FFFFCC"/>
                </a:solidFill>
              </a:rPr>
              <a:t>Prosperity (Amos 9:13-14; Isa 65:22)</a:t>
            </a:r>
          </a:p>
          <a:p>
            <a:pPr marL="514350" indent="-514350" eaLnBrk="1" hangingPunct="1">
              <a:spcBef>
                <a:spcPts val="0"/>
              </a:spcBef>
              <a:spcAft>
                <a:spcPts val="2400"/>
              </a:spcAft>
              <a:buSzPct val="100000"/>
              <a:buFont typeface="+mj-lt"/>
              <a:buAutoNum type="arabicPeriod" startAt="8"/>
              <a:defRPr/>
            </a:pPr>
            <a:r>
              <a:rPr lang="en-US" sz="2800" dirty="0"/>
              <a:t>Topographical changes (Ezek. 47:1-12)</a:t>
            </a:r>
          </a:p>
          <a:p>
            <a:pPr marL="514350" indent="-514350" eaLnBrk="1" hangingPunct="1">
              <a:spcBef>
                <a:spcPts val="0"/>
              </a:spcBef>
              <a:spcAft>
                <a:spcPts val="2400"/>
              </a:spcAft>
              <a:buSzPct val="100000"/>
              <a:buFont typeface="+mj-lt"/>
              <a:buAutoNum type="arabicPeriod" startAt="8"/>
              <a:defRPr/>
            </a:pPr>
            <a:r>
              <a:rPr lang="en-US" sz="2800" dirty="0"/>
              <a:t>Immediate answers to prayer (Isa. 65:24)</a:t>
            </a:r>
          </a:p>
        </p:txBody>
      </p:sp>
      <p:pic>
        <p:nvPicPr>
          <p:cNvPr id="7" name="Picture 4" descr="King_of_King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0" y="1733550"/>
            <a:ext cx="2363417" cy="3200400"/>
          </a:xfrm>
          <a:prstGeom prst="rect">
            <a:avLst/>
          </a:prstGeom>
          <a:noFill/>
          <a:ln w="9525">
            <a:noFill/>
            <a:miter lim="800000"/>
            <a:headEnd/>
            <a:tailEnd/>
          </a:ln>
          <a:effectLst/>
        </p:spPr>
      </p:pic>
    </p:spTree>
    <p:extLst>
      <p:ext uri="{BB962C8B-B14F-4D97-AF65-F5344CB8AC3E}">
        <p14:creationId xmlns:p14="http://schemas.microsoft.com/office/powerpoint/2010/main" val="28784304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28600" y="228600"/>
            <a:ext cx="8610600" cy="762000"/>
          </a:xfrm>
        </p:spPr>
        <p:txBody>
          <a:bodyPr/>
          <a:lstStyle/>
          <a:p>
            <a:pPr algn="ctr" eaLnBrk="1" hangingPunct="1"/>
            <a:r>
              <a:rPr lang="en-US" altLang="en-US" sz="3200" dirty="0"/>
              <a:t>OT PROPHETS DESCRIBE THE KINGDOM</a:t>
            </a:r>
          </a:p>
        </p:txBody>
      </p:sp>
      <p:sp>
        <p:nvSpPr>
          <p:cNvPr id="16387" name="Rectangle 3"/>
          <p:cNvSpPr>
            <a:spLocks noGrp="1" noChangeArrowheads="1"/>
          </p:cNvSpPr>
          <p:nvPr>
            <p:ph type="body" sz="half" idx="2"/>
          </p:nvPr>
        </p:nvSpPr>
        <p:spPr>
          <a:xfrm>
            <a:off x="152400" y="1143000"/>
            <a:ext cx="6858000" cy="5029200"/>
          </a:xfrm>
        </p:spPr>
        <p:txBody>
          <a:bodyPr/>
          <a:lstStyle/>
          <a:p>
            <a:pPr marL="514350" indent="-514350" eaLnBrk="1" hangingPunct="1">
              <a:spcBef>
                <a:spcPts val="0"/>
              </a:spcBef>
              <a:spcAft>
                <a:spcPts val="2400"/>
              </a:spcAft>
              <a:buSzPct val="100000"/>
              <a:buFont typeface="+mj-lt"/>
              <a:buAutoNum type="arabicPeriod" startAt="8"/>
              <a:defRPr/>
            </a:pPr>
            <a:r>
              <a:rPr lang="en-US" sz="2800" dirty="0"/>
              <a:t>Millennial David (Jer. 30:9)</a:t>
            </a:r>
          </a:p>
          <a:p>
            <a:pPr marL="514350" indent="-514350" eaLnBrk="1" hangingPunct="1">
              <a:spcBef>
                <a:spcPts val="0"/>
              </a:spcBef>
              <a:spcAft>
                <a:spcPts val="2400"/>
              </a:spcAft>
              <a:buSzPct val="100000"/>
              <a:buFont typeface="+mj-lt"/>
              <a:buAutoNum type="arabicPeriod" startAt="8"/>
              <a:defRPr/>
            </a:pPr>
            <a:r>
              <a:rPr lang="en-US" sz="2800" dirty="0"/>
              <a:t>Righteousness (Isa. 9:6-7)</a:t>
            </a:r>
          </a:p>
          <a:p>
            <a:pPr marL="514350" indent="-514350" eaLnBrk="1" hangingPunct="1">
              <a:spcBef>
                <a:spcPts val="0"/>
              </a:spcBef>
              <a:spcAft>
                <a:spcPts val="2400"/>
              </a:spcAft>
              <a:buSzPct val="100000"/>
              <a:buFont typeface="+mj-lt"/>
              <a:buAutoNum type="arabicPeriod" startAt="8"/>
              <a:defRPr/>
            </a:pPr>
            <a:r>
              <a:rPr lang="en-US" sz="2800" dirty="0"/>
              <a:t>Curse curtailed (Isa. 65:20, 22)</a:t>
            </a:r>
          </a:p>
          <a:p>
            <a:pPr marL="514350" indent="-514350" eaLnBrk="1" hangingPunct="1">
              <a:spcBef>
                <a:spcPts val="0"/>
              </a:spcBef>
              <a:spcAft>
                <a:spcPts val="2400"/>
              </a:spcAft>
              <a:buSzPct val="100000"/>
              <a:buFont typeface="+mj-lt"/>
              <a:buAutoNum type="arabicPeriod" startAt="8"/>
              <a:defRPr/>
            </a:pPr>
            <a:r>
              <a:rPr lang="en-US" sz="2800" dirty="0"/>
              <a:t>Peace (Isa. 2:4)</a:t>
            </a:r>
          </a:p>
          <a:p>
            <a:pPr marL="514350" indent="-514350" eaLnBrk="1" hangingPunct="1">
              <a:spcBef>
                <a:spcPts val="0"/>
              </a:spcBef>
              <a:spcAft>
                <a:spcPts val="2400"/>
              </a:spcAft>
              <a:buSzPct val="100000"/>
              <a:buFont typeface="+mj-lt"/>
              <a:buAutoNum type="arabicPeriod" startAt="8"/>
              <a:defRPr/>
            </a:pPr>
            <a:r>
              <a:rPr lang="en-US" sz="2800" dirty="0"/>
              <a:t>Prosperity (Amos 9:13-14; Isa 65:22)</a:t>
            </a:r>
          </a:p>
          <a:p>
            <a:pPr marL="514350" indent="-514350" eaLnBrk="1" hangingPunct="1">
              <a:spcBef>
                <a:spcPts val="0"/>
              </a:spcBef>
              <a:spcAft>
                <a:spcPts val="2400"/>
              </a:spcAft>
              <a:buSzPct val="100000"/>
              <a:buFont typeface="+mj-lt"/>
              <a:buAutoNum type="arabicPeriod" startAt="8"/>
              <a:defRPr/>
            </a:pPr>
            <a:r>
              <a:rPr lang="en-US" sz="2800" b="1" u="sng" dirty="0">
                <a:solidFill>
                  <a:srgbClr val="FFFFCC"/>
                </a:solidFill>
              </a:rPr>
              <a:t>Topographical changes (Ezek. 47:1-12)</a:t>
            </a:r>
          </a:p>
          <a:p>
            <a:pPr marL="514350" indent="-514350" eaLnBrk="1" hangingPunct="1">
              <a:spcBef>
                <a:spcPts val="0"/>
              </a:spcBef>
              <a:spcAft>
                <a:spcPts val="2400"/>
              </a:spcAft>
              <a:buSzPct val="100000"/>
              <a:buFont typeface="+mj-lt"/>
              <a:buAutoNum type="arabicPeriod" startAt="8"/>
              <a:defRPr/>
            </a:pPr>
            <a:r>
              <a:rPr lang="en-US" sz="2800" dirty="0"/>
              <a:t>Immediate answers to prayer (Isa. 65:24)</a:t>
            </a:r>
            <a:endParaRPr lang="en-US" sz="2800" b="1" u="sng" dirty="0">
              <a:solidFill>
                <a:srgbClr val="FFFFCC"/>
              </a:solidFill>
            </a:endParaRPr>
          </a:p>
        </p:txBody>
      </p:sp>
      <p:pic>
        <p:nvPicPr>
          <p:cNvPr id="7" name="Picture 4" descr="King_of_King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0" y="1733550"/>
            <a:ext cx="2363417" cy="3200400"/>
          </a:xfrm>
          <a:prstGeom prst="rect">
            <a:avLst/>
          </a:prstGeom>
          <a:noFill/>
          <a:ln w="9525">
            <a:noFill/>
            <a:miter lim="800000"/>
            <a:headEnd/>
            <a:tailEnd/>
          </a:ln>
          <a:effectLst/>
        </p:spPr>
      </p:pic>
    </p:spTree>
    <p:extLst>
      <p:ext uri="{BB962C8B-B14F-4D97-AF65-F5344CB8AC3E}">
        <p14:creationId xmlns:p14="http://schemas.microsoft.com/office/powerpoint/2010/main" val="41424689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5753100" cy="1143000"/>
          </a:xfrm>
        </p:spPr>
        <p:txBody>
          <a:bodyPr/>
          <a:lstStyle/>
          <a:p>
            <a:pPr algn="ctr">
              <a:defRPr/>
            </a:pPr>
            <a:r>
              <a:rPr lang="en-US" sz="3600" dirty="0">
                <a:solidFill>
                  <a:srgbClr val="00FFFF"/>
                </a:solidFill>
              </a:rPr>
              <a:t>13. Topographical Changes (Ezek. 47:1-12)</a:t>
            </a:r>
          </a:p>
        </p:txBody>
      </p:sp>
      <p:sp>
        <p:nvSpPr>
          <p:cNvPr id="12291" name="Content Placeholder 2"/>
          <p:cNvSpPr>
            <a:spLocks noGrp="1"/>
          </p:cNvSpPr>
          <p:nvPr>
            <p:ph idx="1"/>
          </p:nvPr>
        </p:nvSpPr>
        <p:spPr>
          <a:xfrm>
            <a:off x="381000" y="1600200"/>
            <a:ext cx="8686799" cy="4648200"/>
          </a:xfrm>
        </p:spPr>
        <p:txBody>
          <a:bodyPr/>
          <a:lstStyle/>
          <a:p>
            <a:pPr marL="514350" indent="-514350">
              <a:spcBef>
                <a:spcPct val="0"/>
              </a:spcBef>
              <a:spcAft>
                <a:spcPts val="2400"/>
              </a:spcAft>
              <a:buClr>
                <a:srgbClr val="66FFFF"/>
              </a:buClr>
              <a:buSzPct val="100000"/>
              <a:buAutoNum type="alphaLcPeriod"/>
            </a:pPr>
            <a:r>
              <a:rPr lang="en-US" altLang="en-US" sz="3600" dirty="0"/>
              <a:t>Abundant rainfall (Ezek. 34:26-27)</a:t>
            </a:r>
          </a:p>
          <a:p>
            <a:pPr marL="514350" indent="-514350">
              <a:spcBef>
                <a:spcPct val="0"/>
              </a:spcBef>
              <a:spcAft>
                <a:spcPts val="2400"/>
              </a:spcAft>
              <a:buClr>
                <a:srgbClr val="66FFFF"/>
              </a:buClr>
              <a:buSzPct val="100000"/>
              <a:buAutoNum type="alphaLcPeriod"/>
            </a:pPr>
            <a:r>
              <a:rPr lang="en-US" altLang="en-US" sz="3600" dirty="0"/>
              <a:t>Water in the desert (Isa. 35:6-7)</a:t>
            </a:r>
          </a:p>
          <a:p>
            <a:pPr marL="514350" indent="-514350">
              <a:spcBef>
                <a:spcPct val="0"/>
              </a:spcBef>
              <a:spcAft>
                <a:spcPts val="2400"/>
              </a:spcAft>
              <a:buClr>
                <a:srgbClr val="66FFFF"/>
              </a:buClr>
              <a:buSzPct val="100000"/>
              <a:buAutoNum type="alphaLcPeriod"/>
            </a:pPr>
            <a:r>
              <a:rPr lang="en-US" altLang="en-US" sz="3600" dirty="0"/>
              <a:t>Life to the Dead Sea (Ezek. 47:1-12)</a:t>
            </a:r>
          </a:p>
          <a:p>
            <a:pPr marL="514350" indent="-514350">
              <a:spcBef>
                <a:spcPct val="0"/>
              </a:spcBef>
              <a:spcAft>
                <a:spcPts val="2400"/>
              </a:spcAft>
              <a:buClr>
                <a:srgbClr val="66FFFF"/>
              </a:buClr>
              <a:buSzPct val="100000"/>
              <a:buAutoNum type="alphaLcPeriod"/>
            </a:pPr>
            <a:r>
              <a:rPr lang="en-US" altLang="en-US" sz="3600" dirty="0"/>
              <a:t>Sun seven times brighter (Isa. 30:26)</a:t>
            </a:r>
          </a:p>
          <a:p>
            <a:pPr marL="514350" indent="-514350">
              <a:spcBef>
                <a:spcPct val="0"/>
              </a:spcBef>
              <a:spcAft>
                <a:spcPts val="2400"/>
              </a:spcAft>
              <a:buClr>
                <a:srgbClr val="66FFFF"/>
              </a:buClr>
              <a:buSzPct val="100000"/>
              <a:buAutoNum type="alphaLcPeriod"/>
            </a:pPr>
            <a:r>
              <a:rPr lang="en-US" altLang="en-US" sz="3600" dirty="0"/>
              <a:t>Physical healing (Isa. 35:5-6)</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296084"/>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7080252" y="4876800"/>
            <a:ext cx="1676399" cy="1722644"/>
          </a:xfrm>
          <a:prstGeom prst="rect">
            <a:avLst/>
          </a:prstGeom>
          <a:noFill/>
          <a:ln w="9525">
            <a:noFill/>
            <a:miter lim="800000"/>
            <a:headEnd/>
            <a:tailEnd/>
          </a:ln>
        </p:spPr>
      </p:pic>
    </p:spTree>
    <p:extLst>
      <p:ext uri="{BB962C8B-B14F-4D97-AF65-F5344CB8AC3E}">
        <p14:creationId xmlns:p14="http://schemas.microsoft.com/office/powerpoint/2010/main" val="32307832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5753100" cy="1143000"/>
          </a:xfrm>
        </p:spPr>
        <p:txBody>
          <a:bodyPr/>
          <a:lstStyle/>
          <a:p>
            <a:pPr algn="ctr">
              <a:defRPr/>
            </a:pPr>
            <a:r>
              <a:rPr lang="en-US" sz="3600" dirty="0">
                <a:solidFill>
                  <a:srgbClr val="00FFFF"/>
                </a:solidFill>
              </a:rPr>
              <a:t>13. Topographical Changes (Ezek. 47:1-12)</a:t>
            </a:r>
          </a:p>
        </p:txBody>
      </p:sp>
      <p:sp>
        <p:nvSpPr>
          <p:cNvPr id="12291" name="Content Placeholder 2"/>
          <p:cNvSpPr>
            <a:spLocks noGrp="1"/>
          </p:cNvSpPr>
          <p:nvPr>
            <p:ph idx="1"/>
          </p:nvPr>
        </p:nvSpPr>
        <p:spPr>
          <a:xfrm>
            <a:off x="381000" y="1600200"/>
            <a:ext cx="8686799" cy="4648200"/>
          </a:xfrm>
        </p:spPr>
        <p:txBody>
          <a:bodyPr/>
          <a:lstStyle/>
          <a:p>
            <a:pPr marL="514350" indent="-514350">
              <a:spcBef>
                <a:spcPct val="0"/>
              </a:spcBef>
              <a:spcAft>
                <a:spcPts val="2400"/>
              </a:spcAft>
              <a:buClr>
                <a:srgbClr val="66FFFF"/>
              </a:buClr>
              <a:buSzPct val="100000"/>
              <a:buAutoNum type="alphaLcPeriod"/>
            </a:pPr>
            <a:r>
              <a:rPr lang="en-US" altLang="en-US" sz="3600" b="1" u="sng" dirty="0">
                <a:solidFill>
                  <a:srgbClr val="FFFFCC"/>
                </a:solidFill>
              </a:rPr>
              <a:t>Abundant rainfall (Ezek. 34:26-27)</a:t>
            </a:r>
          </a:p>
          <a:p>
            <a:pPr marL="514350" indent="-514350">
              <a:spcBef>
                <a:spcPct val="0"/>
              </a:spcBef>
              <a:spcAft>
                <a:spcPts val="2400"/>
              </a:spcAft>
              <a:buClr>
                <a:srgbClr val="66FFFF"/>
              </a:buClr>
              <a:buSzPct val="100000"/>
              <a:buAutoNum type="alphaLcPeriod"/>
            </a:pPr>
            <a:r>
              <a:rPr lang="en-US" altLang="en-US" sz="3600" dirty="0"/>
              <a:t>Water in the desert (Isa. 35:6-7)</a:t>
            </a:r>
          </a:p>
          <a:p>
            <a:pPr marL="514350" indent="-514350">
              <a:spcBef>
                <a:spcPct val="0"/>
              </a:spcBef>
              <a:spcAft>
                <a:spcPts val="2400"/>
              </a:spcAft>
              <a:buClr>
                <a:srgbClr val="66FFFF"/>
              </a:buClr>
              <a:buSzPct val="100000"/>
              <a:buAutoNum type="alphaLcPeriod"/>
            </a:pPr>
            <a:r>
              <a:rPr lang="en-US" altLang="en-US" sz="3600" dirty="0"/>
              <a:t>Life to the Dead Sea (Ezek. 47:1-12)</a:t>
            </a:r>
          </a:p>
          <a:p>
            <a:pPr marL="514350" indent="-514350">
              <a:spcBef>
                <a:spcPct val="0"/>
              </a:spcBef>
              <a:spcAft>
                <a:spcPts val="2400"/>
              </a:spcAft>
              <a:buClr>
                <a:srgbClr val="66FFFF"/>
              </a:buClr>
              <a:buSzPct val="100000"/>
              <a:buAutoNum type="alphaLcPeriod"/>
            </a:pPr>
            <a:r>
              <a:rPr lang="en-US" altLang="en-US" sz="3600" dirty="0"/>
              <a:t>Sun seven times brighter (Isa. 30:26)</a:t>
            </a:r>
          </a:p>
          <a:p>
            <a:pPr marL="514350" indent="-514350">
              <a:spcBef>
                <a:spcPct val="0"/>
              </a:spcBef>
              <a:spcAft>
                <a:spcPts val="2400"/>
              </a:spcAft>
              <a:buClr>
                <a:srgbClr val="66FFFF"/>
              </a:buClr>
              <a:buSzPct val="100000"/>
              <a:buAutoNum type="alphaLcPeriod"/>
            </a:pPr>
            <a:r>
              <a:rPr lang="en-US" altLang="en-US" sz="3600" dirty="0"/>
              <a:t>Physical healing (Isa. 35:5-6)</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296084"/>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7080252" y="4876800"/>
            <a:ext cx="1676399" cy="1722644"/>
          </a:xfrm>
          <a:prstGeom prst="rect">
            <a:avLst/>
          </a:prstGeom>
          <a:noFill/>
          <a:ln w="9525">
            <a:noFill/>
            <a:miter lim="800000"/>
            <a:headEnd/>
            <a:tailEnd/>
          </a:ln>
        </p:spPr>
      </p:pic>
    </p:spTree>
    <p:extLst>
      <p:ext uri="{BB962C8B-B14F-4D97-AF65-F5344CB8AC3E}">
        <p14:creationId xmlns:p14="http://schemas.microsoft.com/office/powerpoint/2010/main" val="38247587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5753100" cy="1143000"/>
          </a:xfrm>
        </p:spPr>
        <p:txBody>
          <a:bodyPr/>
          <a:lstStyle/>
          <a:p>
            <a:pPr algn="ctr">
              <a:defRPr/>
            </a:pPr>
            <a:r>
              <a:rPr lang="en-US" sz="3600" dirty="0">
                <a:solidFill>
                  <a:srgbClr val="00FFFF"/>
                </a:solidFill>
              </a:rPr>
              <a:t>13. Topographical Changes (Ezek. 47:1-12)</a:t>
            </a:r>
          </a:p>
        </p:txBody>
      </p:sp>
      <p:sp>
        <p:nvSpPr>
          <p:cNvPr id="12291" name="Content Placeholder 2"/>
          <p:cNvSpPr>
            <a:spLocks noGrp="1"/>
          </p:cNvSpPr>
          <p:nvPr>
            <p:ph idx="1"/>
          </p:nvPr>
        </p:nvSpPr>
        <p:spPr>
          <a:xfrm>
            <a:off x="381000" y="1600200"/>
            <a:ext cx="8686799" cy="4648200"/>
          </a:xfrm>
        </p:spPr>
        <p:txBody>
          <a:bodyPr/>
          <a:lstStyle/>
          <a:p>
            <a:pPr marL="514350" indent="-514350">
              <a:spcBef>
                <a:spcPct val="0"/>
              </a:spcBef>
              <a:spcAft>
                <a:spcPts val="2400"/>
              </a:spcAft>
              <a:buClr>
                <a:srgbClr val="66FFFF"/>
              </a:buClr>
              <a:buSzPct val="100000"/>
              <a:buAutoNum type="alphaLcPeriod"/>
            </a:pPr>
            <a:r>
              <a:rPr lang="en-US" altLang="en-US" sz="3600" dirty="0"/>
              <a:t>Abundant rainfall (Ezek. 34:26-27)</a:t>
            </a:r>
          </a:p>
          <a:p>
            <a:pPr marL="514350" indent="-514350">
              <a:spcBef>
                <a:spcPct val="0"/>
              </a:spcBef>
              <a:spcAft>
                <a:spcPts val="2400"/>
              </a:spcAft>
              <a:buClr>
                <a:srgbClr val="66FFFF"/>
              </a:buClr>
              <a:buSzPct val="100000"/>
              <a:buFont typeface="Wingdings" pitchFamily="2" charset="2"/>
              <a:buAutoNum type="alphaLcPeriod"/>
            </a:pPr>
            <a:r>
              <a:rPr lang="en-US" altLang="en-US" sz="3600" b="1" u="sng" dirty="0">
                <a:solidFill>
                  <a:srgbClr val="FFFFCC"/>
                </a:solidFill>
              </a:rPr>
              <a:t>Water in the desert (Isa. 35:6-7)</a:t>
            </a:r>
          </a:p>
          <a:p>
            <a:pPr marL="514350" indent="-514350">
              <a:spcBef>
                <a:spcPct val="0"/>
              </a:spcBef>
              <a:spcAft>
                <a:spcPts val="2400"/>
              </a:spcAft>
              <a:buClr>
                <a:srgbClr val="66FFFF"/>
              </a:buClr>
              <a:buSzPct val="100000"/>
              <a:buAutoNum type="alphaLcPeriod"/>
            </a:pPr>
            <a:r>
              <a:rPr lang="en-US" altLang="en-US" sz="3600" dirty="0"/>
              <a:t>Life to the Dead Sea (Ezek. 47:1-12)</a:t>
            </a:r>
          </a:p>
          <a:p>
            <a:pPr marL="514350" indent="-514350">
              <a:spcBef>
                <a:spcPct val="0"/>
              </a:spcBef>
              <a:spcAft>
                <a:spcPts val="2400"/>
              </a:spcAft>
              <a:buClr>
                <a:srgbClr val="66FFFF"/>
              </a:buClr>
              <a:buSzPct val="100000"/>
              <a:buAutoNum type="alphaLcPeriod"/>
            </a:pPr>
            <a:r>
              <a:rPr lang="en-US" altLang="en-US" sz="3600" dirty="0"/>
              <a:t>Sun seven times brighter (Isa. 30:26)</a:t>
            </a:r>
          </a:p>
          <a:p>
            <a:pPr marL="514350" indent="-514350">
              <a:spcBef>
                <a:spcPct val="0"/>
              </a:spcBef>
              <a:spcAft>
                <a:spcPts val="2400"/>
              </a:spcAft>
              <a:buClr>
                <a:srgbClr val="66FFFF"/>
              </a:buClr>
              <a:buSzPct val="100000"/>
              <a:buAutoNum type="alphaLcPeriod"/>
            </a:pPr>
            <a:r>
              <a:rPr lang="en-US" altLang="en-US" sz="3600" dirty="0"/>
              <a:t>Physical healing (Isa. 35:5-6)</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296084"/>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7080252" y="4876800"/>
            <a:ext cx="1676399" cy="1722644"/>
          </a:xfrm>
          <a:prstGeom prst="rect">
            <a:avLst/>
          </a:prstGeom>
          <a:noFill/>
          <a:ln w="9525">
            <a:noFill/>
            <a:miter lim="800000"/>
            <a:headEnd/>
            <a:tailEnd/>
          </a:ln>
        </p:spPr>
      </p:pic>
    </p:spTree>
    <p:extLst>
      <p:ext uri="{BB962C8B-B14F-4D97-AF65-F5344CB8AC3E}">
        <p14:creationId xmlns:p14="http://schemas.microsoft.com/office/powerpoint/2010/main" val="11591920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5753100" cy="1143000"/>
          </a:xfrm>
        </p:spPr>
        <p:txBody>
          <a:bodyPr/>
          <a:lstStyle/>
          <a:p>
            <a:pPr algn="ctr">
              <a:defRPr/>
            </a:pPr>
            <a:r>
              <a:rPr lang="en-US" sz="3600" dirty="0">
                <a:solidFill>
                  <a:srgbClr val="00FFFF"/>
                </a:solidFill>
              </a:rPr>
              <a:t>13. Topographical Changes (Ezek. 47:1-12)</a:t>
            </a:r>
          </a:p>
        </p:txBody>
      </p:sp>
      <p:sp>
        <p:nvSpPr>
          <p:cNvPr id="12291" name="Content Placeholder 2"/>
          <p:cNvSpPr>
            <a:spLocks noGrp="1"/>
          </p:cNvSpPr>
          <p:nvPr>
            <p:ph idx="1"/>
          </p:nvPr>
        </p:nvSpPr>
        <p:spPr>
          <a:xfrm>
            <a:off x="381000" y="1600200"/>
            <a:ext cx="8686799" cy="4648200"/>
          </a:xfrm>
        </p:spPr>
        <p:txBody>
          <a:bodyPr/>
          <a:lstStyle/>
          <a:p>
            <a:pPr marL="514350" indent="-514350">
              <a:spcBef>
                <a:spcPct val="0"/>
              </a:spcBef>
              <a:spcAft>
                <a:spcPts val="2400"/>
              </a:spcAft>
              <a:buClr>
                <a:srgbClr val="66FFFF"/>
              </a:buClr>
              <a:buSzPct val="100000"/>
              <a:buAutoNum type="alphaLcPeriod"/>
            </a:pPr>
            <a:r>
              <a:rPr lang="en-US" altLang="en-US" sz="3600" dirty="0"/>
              <a:t>Abundant rainfall (Ezek. 34:26-27)</a:t>
            </a:r>
          </a:p>
          <a:p>
            <a:pPr marL="514350" indent="-514350">
              <a:spcBef>
                <a:spcPct val="0"/>
              </a:spcBef>
              <a:spcAft>
                <a:spcPts val="2400"/>
              </a:spcAft>
              <a:buClr>
                <a:srgbClr val="66FFFF"/>
              </a:buClr>
              <a:buSzPct val="100000"/>
              <a:buAutoNum type="alphaLcPeriod"/>
            </a:pPr>
            <a:r>
              <a:rPr lang="en-US" altLang="en-US" sz="3600" dirty="0"/>
              <a:t>Water in the desert (Isa. 35:6-7)</a:t>
            </a:r>
          </a:p>
          <a:p>
            <a:pPr marL="514350" indent="-514350">
              <a:spcBef>
                <a:spcPct val="0"/>
              </a:spcBef>
              <a:spcAft>
                <a:spcPts val="2400"/>
              </a:spcAft>
              <a:buClr>
                <a:srgbClr val="66FFFF"/>
              </a:buClr>
              <a:buSzPct val="100000"/>
              <a:buFont typeface="Wingdings" pitchFamily="2" charset="2"/>
              <a:buAutoNum type="alphaLcPeriod"/>
            </a:pPr>
            <a:r>
              <a:rPr lang="en-US" altLang="en-US" sz="3600" b="1" u="sng" dirty="0">
                <a:solidFill>
                  <a:srgbClr val="FFFFCC"/>
                </a:solidFill>
              </a:rPr>
              <a:t>Life to the Dead Sea (Ezek. 47:1-12)</a:t>
            </a:r>
          </a:p>
          <a:p>
            <a:pPr marL="514350" indent="-514350">
              <a:spcBef>
                <a:spcPct val="0"/>
              </a:spcBef>
              <a:spcAft>
                <a:spcPts val="2400"/>
              </a:spcAft>
              <a:buClr>
                <a:srgbClr val="66FFFF"/>
              </a:buClr>
              <a:buSzPct val="100000"/>
              <a:buAutoNum type="alphaLcPeriod"/>
            </a:pPr>
            <a:r>
              <a:rPr lang="en-US" altLang="en-US" sz="3600" dirty="0"/>
              <a:t>Sun seven times brighter (Isa. 30:26)</a:t>
            </a:r>
          </a:p>
          <a:p>
            <a:pPr marL="514350" indent="-514350">
              <a:spcBef>
                <a:spcPct val="0"/>
              </a:spcBef>
              <a:spcAft>
                <a:spcPts val="2400"/>
              </a:spcAft>
              <a:buClr>
                <a:srgbClr val="66FFFF"/>
              </a:buClr>
              <a:buSzPct val="100000"/>
              <a:buAutoNum type="alphaLcPeriod"/>
            </a:pPr>
            <a:r>
              <a:rPr lang="en-US" altLang="en-US" sz="3600" dirty="0"/>
              <a:t>Physical healing (Isa. 35:5-6)</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296084"/>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7080252" y="4876800"/>
            <a:ext cx="1676399" cy="1722644"/>
          </a:xfrm>
          <a:prstGeom prst="rect">
            <a:avLst/>
          </a:prstGeom>
          <a:noFill/>
          <a:ln w="9525">
            <a:noFill/>
            <a:miter lim="800000"/>
            <a:headEnd/>
            <a:tailEnd/>
          </a:ln>
        </p:spPr>
      </p:pic>
    </p:spTree>
    <p:extLst>
      <p:ext uri="{BB962C8B-B14F-4D97-AF65-F5344CB8AC3E}">
        <p14:creationId xmlns:p14="http://schemas.microsoft.com/office/powerpoint/2010/main" val="29317698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55827" y="292336"/>
            <a:ext cx="3432345" cy="6273328"/>
          </a:xfrm>
          <a:prstGeom prst="rect">
            <a:avLst/>
          </a:prstGeom>
        </p:spPr>
      </p:pic>
    </p:spTree>
    <p:extLst>
      <p:ext uri="{BB962C8B-B14F-4D97-AF65-F5344CB8AC3E}">
        <p14:creationId xmlns:p14="http://schemas.microsoft.com/office/powerpoint/2010/main" val="42328093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1" descr="IMG_0753.JPG"/>
          <p:cNvPicPr>
            <a:picLocks noGrp="1" noChangeAspect="1"/>
          </p:cNvPicPr>
          <p:nvPr isPhoto="1"/>
        </p:nvPicPr>
        <p:blipFill>
          <a:blip r:embed="rId2" cstate="email">
            <a:extLst>
              <a:ext uri="{28A0092B-C50C-407E-A947-70E740481C1C}">
                <a14:useLocalDpi xmlns:a14="http://schemas.microsoft.com/office/drawing/2010/main"/>
              </a:ext>
            </a:extLst>
          </a:blip>
          <a:srcRect/>
          <a:stretch>
            <a:fillRect/>
          </a:stretch>
        </p:blipFill>
        <p:spPr bwMode="auto">
          <a:xfrm>
            <a:off x="304800" y="228600"/>
            <a:ext cx="85344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208671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1735140254"/>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7689558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1" descr="IMG_3900.JPG"/>
          <p:cNvPicPr>
            <a:picLocks noGrp="1" noChangeAspect="1"/>
          </p:cNvPicPr>
          <p:nvPr isPhoto="1"/>
        </p:nvPicPr>
        <p:blipFill>
          <a:blip r:embed="rId2" cstate="email">
            <a:extLst>
              <a:ext uri="{28A0092B-C50C-407E-A947-70E740481C1C}">
                <a14:useLocalDpi xmlns:a14="http://schemas.microsoft.com/office/drawing/2010/main"/>
              </a:ext>
            </a:extLst>
          </a:blip>
          <a:srcRect/>
          <a:stretch>
            <a:fillRect/>
          </a:stretch>
        </p:blipFill>
        <p:spPr bwMode="auto">
          <a:xfrm>
            <a:off x="304800" y="228600"/>
            <a:ext cx="85344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0041294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8443" y="228600"/>
            <a:ext cx="8407113" cy="4846740"/>
          </a:xfrm>
          <a:prstGeom prst="rect">
            <a:avLst/>
          </a:prstGeom>
        </p:spPr>
      </p:pic>
    </p:spTree>
    <p:extLst>
      <p:ext uri="{BB962C8B-B14F-4D97-AF65-F5344CB8AC3E}">
        <p14:creationId xmlns:p14="http://schemas.microsoft.com/office/powerpoint/2010/main" val="41821189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362087403"/>
              </p:ext>
            </p:extLst>
          </p:nvPr>
        </p:nvGraphicFramePr>
        <p:xfrm>
          <a:off x="152400" y="152400"/>
          <a:ext cx="8839200" cy="6553195"/>
        </p:xfrm>
        <a:graphic>
          <a:graphicData uri="http://schemas.openxmlformats.org/drawingml/2006/table">
            <a:tbl>
              <a:tblPr firstRow="1" bandRow="1">
                <a:tableStyleId>{D7AC3CCA-C797-4891-BE02-D94E43425B78}</a:tableStyleId>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595745">
                <a:tc gridSpan="2">
                  <a:txBody>
                    <a:bodyPr/>
                    <a:lstStyle/>
                    <a:p>
                      <a:pPr algn="ctr">
                        <a:spcBef>
                          <a:spcPts val="1200"/>
                        </a:spcBef>
                        <a:spcAft>
                          <a:spcPts val="1200"/>
                        </a:spcAft>
                      </a:pPr>
                      <a:r>
                        <a:rPr lang="en-US" altLang="en-US" sz="2700" kern="1200" dirty="0">
                          <a:solidFill>
                            <a:srgbClr val="0000FF"/>
                          </a:solidFill>
                          <a:latin typeface="Calibri" panose="020F0502020204030204" pitchFamily="34" charset="0"/>
                          <a:cs typeface="Calibri" panose="020F0502020204030204" pitchFamily="34" charset="0"/>
                        </a:rPr>
                        <a:t>DIFFERENCES BETWEEN THE MILLENNIUM &amp; ETERNAL STATE</a:t>
                      </a:r>
                      <a:endParaRPr lang="en-US" sz="2700" kern="1200" dirty="0">
                        <a:solidFill>
                          <a:srgbClr val="0000FF"/>
                        </a:solidFill>
                        <a:latin typeface="Calibri" panose="020F0502020204030204" pitchFamily="34" charset="0"/>
                        <a:ea typeface="+mn-ea"/>
                        <a:cs typeface="Calibri" panose="020F0502020204030204" pitchFamily="34" charset="0"/>
                      </a:endParaRPr>
                    </a:p>
                  </a:txBody>
                  <a:tcPr/>
                </a:tc>
                <a:tc hMerge="1">
                  <a:txBody>
                    <a:bodyPr/>
                    <a:lstStyle/>
                    <a:p>
                      <a:endParaRPr lang="en-US" sz="2700" dirty="0">
                        <a:latin typeface="Calibri" panose="020F0502020204030204" pitchFamily="34" charset="0"/>
                      </a:endParaRPr>
                    </a:p>
                  </a:txBody>
                  <a:tcPr/>
                </a:tc>
                <a:extLst>
                  <a:ext uri="{0D108BD9-81ED-4DB2-BD59-A6C34878D82A}">
                    <a16:rowId xmlns:a16="http://schemas.microsoft.com/office/drawing/2014/main" val="1381923974"/>
                  </a:ext>
                </a:extLst>
              </a:tr>
              <a:tr h="595745">
                <a:tc>
                  <a:txBody>
                    <a:bodyPr/>
                    <a:lstStyle/>
                    <a:p>
                      <a:pPr algn="ctr">
                        <a:spcBef>
                          <a:spcPts val="1200"/>
                        </a:spcBef>
                        <a:spcAft>
                          <a:spcPts val="1200"/>
                        </a:spcAft>
                      </a:pPr>
                      <a:r>
                        <a:rPr lang="en-US" sz="2700" b="1" dirty="0">
                          <a:solidFill>
                            <a:srgbClr val="C00000"/>
                          </a:solidFill>
                          <a:latin typeface="Calibri" panose="020F0502020204030204" pitchFamily="34" charset="0"/>
                          <a:cs typeface="Calibri" panose="020F0502020204030204" pitchFamily="34" charset="0"/>
                        </a:rPr>
                        <a:t>Millennium (Rev. 20:1-10)</a:t>
                      </a:r>
                    </a:p>
                  </a:txBody>
                  <a:tcPr/>
                </a:tc>
                <a:tc>
                  <a:txBody>
                    <a:bodyPr/>
                    <a:lstStyle/>
                    <a:p>
                      <a:pPr algn="ctr">
                        <a:spcBef>
                          <a:spcPts val="1200"/>
                        </a:spcBef>
                        <a:spcAft>
                          <a:spcPts val="1200"/>
                        </a:spcAft>
                      </a:pPr>
                      <a:r>
                        <a:rPr lang="en-US" sz="2700" b="1" dirty="0">
                          <a:solidFill>
                            <a:srgbClr val="C00000"/>
                          </a:solidFill>
                          <a:latin typeface="Calibri" panose="020F0502020204030204" pitchFamily="34" charset="0"/>
                          <a:cs typeface="Calibri" panose="020F0502020204030204" pitchFamily="34" charset="0"/>
                        </a:rPr>
                        <a:t>Eternal State (Rev. 21‒22)</a:t>
                      </a:r>
                    </a:p>
                  </a:txBody>
                  <a:tcPr/>
                </a:tc>
                <a:extLst>
                  <a:ext uri="{0D108BD9-81ED-4DB2-BD59-A6C34878D82A}">
                    <a16:rowId xmlns:a16="http://schemas.microsoft.com/office/drawing/2014/main" val="10000"/>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Present</a:t>
                      </a:r>
                      <a:r>
                        <a:rPr lang="en-US" sz="2700" baseline="0" dirty="0">
                          <a:latin typeface="Calibri" panose="020F0502020204030204" pitchFamily="34" charset="0"/>
                          <a:cs typeface="Calibri" panose="020F0502020204030204" pitchFamily="34" charset="0"/>
                        </a:rPr>
                        <a:t> earth (Gen. 13:17)</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New Earth (Rev. 21:1</a:t>
                      </a:r>
                      <a:r>
                        <a:rPr lang="en-US" sz="2700" baseline="0" dirty="0">
                          <a:latin typeface="Calibri" panose="020F0502020204030204" pitchFamily="34" charset="0"/>
                          <a:cs typeface="Calibri" panose="020F0502020204030204" pitchFamily="34" charset="0"/>
                        </a:rPr>
                        <a:t>)</a:t>
                      </a:r>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595745">
                <a:tc>
                  <a:txBody>
                    <a:bodyPr/>
                    <a:lstStyle/>
                    <a:p>
                      <a:pPr>
                        <a:spcBef>
                          <a:spcPts val="1200"/>
                        </a:spcBef>
                        <a:spcAft>
                          <a:spcPts val="1200"/>
                        </a:spcAft>
                      </a:pPr>
                      <a:r>
                        <a:rPr lang="en-US" sz="2700" b="1" u="sng" dirty="0">
                          <a:latin typeface="Calibri" panose="020F0502020204030204" pitchFamily="34" charset="0"/>
                          <a:cs typeface="Calibri" panose="020F0502020204030204" pitchFamily="34" charset="0"/>
                        </a:rPr>
                        <a:t>Waters (Gen.</a:t>
                      </a:r>
                      <a:r>
                        <a:rPr lang="en-US" sz="2700" b="1" u="sng" baseline="0" dirty="0">
                          <a:latin typeface="Calibri" panose="020F0502020204030204" pitchFamily="34" charset="0"/>
                          <a:cs typeface="Calibri" panose="020F0502020204030204" pitchFamily="34" charset="0"/>
                        </a:rPr>
                        <a:t> 15:18-21)</a:t>
                      </a:r>
                      <a:endParaRPr lang="en-US" sz="2700" b="1" u="sng"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b="1" u="sng" dirty="0">
                          <a:latin typeface="Calibri" panose="020F0502020204030204" pitchFamily="34" charset="0"/>
                          <a:cs typeface="Calibri" panose="020F0502020204030204" pitchFamily="34" charset="0"/>
                        </a:rPr>
                        <a:t>No sea (Rev. 21:1)</a:t>
                      </a:r>
                    </a:p>
                  </a:txBody>
                  <a:tcPr/>
                </a:tc>
                <a:extLst>
                  <a:ext uri="{0D108BD9-81ED-4DB2-BD59-A6C34878D82A}">
                    <a16:rowId xmlns:a16="http://schemas.microsoft.com/office/drawing/2014/main" val="10002"/>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Rebellion (Zech. 14:16-18)</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rebellion (Rev. 21:4)</a:t>
                      </a:r>
                    </a:p>
                  </a:txBody>
                  <a:tcPr/>
                </a:tc>
                <a:extLst>
                  <a:ext uri="{0D108BD9-81ED-4DB2-BD59-A6C34878D82A}">
                    <a16:rowId xmlns:a16="http://schemas.microsoft.com/office/drawing/2014/main" val="10003"/>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Tribal land</a:t>
                      </a:r>
                      <a:r>
                        <a:rPr lang="en-US" sz="2700" baseline="0" dirty="0">
                          <a:latin typeface="Calibri" panose="020F0502020204030204" pitchFamily="34" charset="0"/>
                          <a:cs typeface="Calibri" panose="020F0502020204030204" pitchFamily="34" charset="0"/>
                        </a:rPr>
                        <a:t> (Ezek. 47:13-23)</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Tribal</a:t>
                      </a:r>
                      <a:r>
                        <a:rPr lang="en-US" sz="2700" baseline="0" dirty="0">
                          <a:latin typeface="Calibri" panose="020F0502020204030204" pitchFamily="34" charset="0"/>
                          <a:cs typeface="Calibri" panose="020F0502020204030204" pitchFamily="34" charset="0"/>
                        </a:rPr>
                        <a:t> city gates (Rev. 21:12)</a:t>
                      </a:r>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4"/>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Sin exists (Ezek 45:22)</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sin (Rev. 21:4)</a:t>
                      </a:r>
                    </a:p>
                  </a:txBody>
                  <a:tcPr/>
                </a:tc>
                <a:extLst>
                  <a:ext uri="{0D108BD9-81ED-4DB2-BD59-A6C34878D82A}">
                    <a16:rowId xmlns:a16="http://schemas.microsoft.com/office/drawing/2014/main" val="10005"/>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Temple (Ezek. 40‒46)</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temple (Rev. 21:22)</a:t>
                      </a:r>
                    </a:p>
                  </a:txBody>
                  <a:tcPr/>
                </a:tc>
                <a:extLst>
                  <a:ext uri="{0D108BD9-81ED-4DB2-BD59-A6C34878D82A}">
                    <a16:rowId xmlns:a16="http://schemas.microsoft.com/office/drawing/2014/main" val="10006"/>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Rod</a:t>
                      </a:r>
                      <a:r>
                        <a:rPr lang="en-US" sz="2700" baseline="0" dirty="0">
                          <a:latin typeface="Calibri" panose="020F0502020204030204" pitchFamily="34" charset="0"/>
                          <a:cs typeface="Calibri" panose="020F0502020204030204" pitchFamily="34" charset="0"/>
                        </a:rPr>
                        <a:t> of iron (Ps. 2:6-8)</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rod</a:t>
                      </a:r>
                      <a:r>
                        <a:rPr lang="en-US" sz="2700" baseline="0" dirty="0">
                          <a:latin typeface="Calibri" panose="020F0502020204030204" pitchFamily="34" charset="0"/>
                          <a:cs typeface="Calibri" panose="020F0502020204030204" pitchFamily="34" charset="0"/>
                        </a:rPr>
                        <a:t> </a:t>
                      </a:r>
                      <a:r>
                        <a:rPr lang="en-US" sz="2700" dirty="0">
                          <a:latin typeface="Calibri" panose="020F0502020204030204" pitchFamily="34" charset="0"/>
                          <a:cs typeface="Calibri" panose="020F0502020204030204" pitchFamily="34" charset="0"/>
                        </a:rPr>
                        <a:t>needed</a:t>
                      </a:r>
                      <a:r>
                        <a:rPr lang="en-US" sz="2700" baseline="0" dirty="0">
                          <a:latin typeface="Calibri" panose="020F0502020204030204" pitchFamily="34" charset="0"/>
                          <a:cs typeface="Calibri" panose="020F0502020204030204" pitchFamily="34" charset="0"/>
                        </a:rPr>
                        <a:t> (Rev. 21:8)</a:t>
                      </a:r>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7"/>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Death (Isa. 65:20)</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death (Rev. 21:4)</a:t>
                      </a:r>
                    </a:p>
                  </a:txBody>
                  <a:tcPr/>
                </a:tc>
                <a:extLst>
                  <a:ext uri="{0D108BD9-81ED-4DB2-BD59-A6C34878D82A}">
                    <a16:rowId xmlns:a16="http://schemas.microsoft.com/office/drawing/2014/main" val="10008"/>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Sun</a:t>
                      </a:r>
                      <a:r>
                        <a:rPr lang="en-US" sz="2700" baseline="0" dirty="0">
                          <a:latin typeface="Calibri" panose="020F0502020204030204" pitchFamily="34" charset="0"/>
                          <a:cs typeface="Calibri" panose="020F0502020204030204" pitchFamily="34" charset="0"/>
                        </a:rPr>
                        <a:t> exists (Isa. 30:26)</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sun (Rev. 21:23; 22:5)</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1759350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5753100" cy="1143000"/>
          </a:xfrm>
        </p:spPr>
        <p:txBody>
          <a:bodyPr/>
          <a:lstStyle/>
          <a:p>
            <a:pPr algn="ctr">
              <a:defRPr/>
            </a:pPr>
            <a:r>
              <a:rPr lang="en-US" sz="3600" dirty="0">
                <a:solidFill>
                  <a:srgbClr val="00FFFF"/>
                </a:solidFill>
              </a:rPr>
              <a:t>13. Topographical Changes (Ezek. 47:1-12)</a:t>
            </a:r>
          </a:p>
        </p:txBody>
      </p:sp>
      <p:sp>
        <p:nvSpPr>
          <p:cNvPr id="12291" name="Content Placeholder 2"/>
          <p:cNvSpPr>
            <a:spLocks noGrp="1"/>
          </p:cNvSpPr>
          <p:nvPr>
            <p:ph idx="1"/>
          </p:nvPr>
        </p:nvSpPr>
        <p:spPr>
          <a:xfrm>
            <a:off x="381000" y="1600200"/>
            <a:ext cx="8686799" cy="4648200"/>
          </a:xfrm>
        </p:spPr>
        <p:txBody>
          <a:bodyPr/>
          <a:lstStyle/>
          <a:p>
            <a:pPr marL="514350" indent="-514350">
              <a:spcBef>
                <a:spcPct val="0"/>
              </a:spcBef>
              <a:spcAft>
                <a:spcPts val="2400"/>
              </a:spcAft>
              <a:buClr>
                <a:srgbClr val="66FFFF"/>
              </a:buClr>
              <a:buSzPct val="100000"/>
              <a:buAutoNum type="alphaLcPeriod"/>
            </a:pPr>
            <a:r>
              <a:rPr lang="en-US" altLang="en-US" sz="3600" dirty="0"/>
              <a:t>Abundant rainfall (Ezek. 34:26-27)</a:t>
            </a:r>
          </a:p>
          <a:p>
            <a:pPr marL="514350" indent="-514350">
              <a:spcBef>
                <a:spcPct val="0"/>
              </a:spcBef>
              <a:spcAft>
                <a:spcPts val="2400"/>
              </a:spcAft>
              <a:buClr>
                <a:srgbClr val="66FFFF"/>
              </a:buClr>
              <a:buSzPct val="100000"/>
              <a:buAutoNum type="alphaLcPeriod"/>
            </a:pPr>
            <a:r>
              <a:rPr lang="en-US" altLang="en-US" sz="3600" dirty="0"/>
              <a:t>Water in the desert (Isa. 35:6-7)</a:t>
            </a:r>
          </a:p>
          <a:p>
            <a:pPr marL="514350" indent="-514350">
              <a:spcBef>
                <a:spcPct val="0"/>
              </a:spcBef>
              <a:spcAft>
                <a:spcPts val="2400"/>
              </a:spcAft>
              <a:buClr>
                <a:srgbClr val="66FFFF"/>
              </a:buClr>
              <a:buSzPct val="100000"/>
              <a:buAutoNum type="alphaLcPeriod"/>
            </a:pPr>
            <a:r>
              <a:rPr lang="en-US" altLang="en-US" sz="3600" dirty="0"/>
              <a:t>Life to the Dead Sea (Ezek. 47:1-12)</a:t>
            </a:r>
          </a:p>
          <a:p>
            <a:pPr marL="514350" indent="-514350">
              <a:spcBef>
                <a:spcPct val="0"/>
              </a:spcBef>
              <a:spcAft>
                <a:spcPts val="2400"/>
              </a:spcAft>
              <a:buClr>
                <a:srgbClr val="66FFFF"/>
              </a:buClr>
              <a:buSzPct val="100000"/>
              <a:buFont typeface="Wingdings" pitchFamily="2" charset="2"/>
              <a:buAutoNum type="alphaLcPeriod"/>
            </a:pPr>
            <a:r>
              <a:rPr lang="en-US" altLang="en-US" sz="3600" b="1" u="sng" dirty="0">
                <a:solidFill>
                  <a:srgbClr val="FFFFCC"/>
                </a:solidFill>
              </a:rPr>
              <a:t>Sun seven times brighter (Isa. 30:26)</a:t>
            </a:r>
          </a:p>
          <a:p>
            <a:pPr marL="514350" indent="-514350">
              <a:spcBef>
                <a:spcPct val="0"/>
              </a:spcBef>
              <a:spcAft>
                <a:spcPts val="2400"/>
              </a:spcAft>
              <a:buClr>
                <a:srgbClr val="66FFFF"/>
              </a:buClr>
              <a:buSzPct val="100000"/>
              <a:buAutoNum type="alphaLcPeriod"/>
            </a:pPr>
            <a:r>
              <a:rPr lang="en-US" altLang="en-US" sz="3600" dirty="0"/>
              <a:t>Physical healing (Isa. 35:5-6)</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296084"/>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7080252" y="4876800"/>
            <a:ext cx="1676399" cy="1722644"/>
          </a:xfrm>
          <a:prstGeom prst="rect">
            <a:avLst/>
          </a:prstGeom>
          <a:noFill/>
          <a:ln w="9525">
            <a:noFill/>
            <a:miter lim="800000"/>
            <a:headEnd/>
            <a:tailEnd/>
          </a:ln>
        </p:spPr>
      </p:pic>
    </p:spTree>
    <p:extLst>
      <p:ext uri="{BB962C8B-B14F-4D97-AF65-F5344CB8AC3E}">
        <p14:creationId xmlns:p14="http://schemas.microsoft.com/office/powerpoint/2010/main" val="29945836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8443" y="228600"/>
            <a:ext cx="8407113" cy="4846740"/>
          </a:xfrm>
          <a:prstGeom prst="rect">
            <a:avLst/>
          </a:prstGeom>
        </p:spPr>
      </p:pic>
    </p:spTree>
    <p:extLst>
      <p:ext uri="{BB962C8B-B14F-4D97-AF65-F5344CB8AC3E}">
        <p14:creationId xmlns:p14="http://schemas.microsoft.com/office/powerpoint/2010/main" val="573916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187018478"/>
              </p:ext>
            </p:extLst>
          </p:nvPr>
        </p:nvGraphicFramePr>
        <p:xfrm>
          <a:off x="152400" y="152400"/>
          <a:ext cx="8839200" cy="6553195"/>
        </p:xfrm>
        <a:graphic>
          <a:graphicData uri="http://schemas.openxmlformats.org/drawingml/2006/table">
            <a:tbl>
              <a:tblPr firstRow="1" bandRow="1">
                <a:tableStyleId>{D7AC3CCA-C797-4891-BE02-D94E43425B78}</a:tableStyleId>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595745">
                <a:tc gridSpan="2">
                  <a:txBody>
                    <a:bodyPr/>
                    <a:lstStyle/>
                    <a:p>
                      <a:pPr algn="ctr">
                        <a:spcBef>
                          <a:spcPts val="1200"/>
                        </a:spcBef>
                        <a:spcAft>
                          <a:spcPts val="1200"/>
                        </a:spcAft>
                      </a:pPr>
                      <a:r>
                        <a:rPr lang="en-US" altLang="en-US" sz="2700" kern="1200" dirty="0">
                          <a:solidFill>
                            <a:srgbClr val="0000FF"/>
                          </a:solidFill>
                          <a:latin typeface="Calibri" panose="020F0502020204030204" pitchFamily="34" charset="0"/>
                          <a:cs typeface="Calibri" panose="020F0502020204030204" pitchFamily="34" charset="0"/>
                        </a:rPr>
                        <a:t>DIFFERENCES BETWEEN THE MILLENNIUM &amp; ETERNAL STATE</a:t>
                      </a:r>
                      <a:endParaRPr lang="en-US" sz="2700" kern="1200" dirty="0">
                        <a:solidFill>
                          <a:srgbClr val="0000FF"/>
                        </a:solidFill>
                        <a:latin typeface="Calibri" panose="020F0502020204030204" pitchFamily="34" charset="0"/>
                        <a:ea typeface="+mn-ea"/>
                        <a:cs typeface="Calibri" panose="020F0502020204030204" pitchFamily="34" charset="0"/>
                      </a:endParaRPr>
                    </a:p>
                  </a:txBody>
                  <a:tcPr/>
                </a:tc>
                <a:tc hMerge="1">
                  <a:txBody>
                    <a:bodyPr/>
                    <a:lstStyle/>
                    <a:p>
                      <a:endParaRPr lang="en-US" sz="2700" dirty="0">
                        <a:latin typeface="Calibri" panose="020F0502020204030204" pitchFamily="34" charset="0"/>
                      </a:endParaRPr>
                    </a:p>
                  </a:txBody>
                  <a:tcPr/>
                </a:tc>
                <a:extLst>
                  <a:ext uri="{0D108BD9-81ED-4DB2-BD59-A6C34878D82A}">
                    <a16:rowId xmlns:a16="http://schemas.microsoft.com/office/drawing/2014/main" val="1381923974"/>
                  </a:ext>
                </a:extLst>
              </a:tr>
              <a:tr h="595745">
                <a:tc>
                  <a:txBody>
                    <a:bodyPr/>
                    <a:lstStyle/>
                    <a:p>
                      <a:pPr algn="ctr">
                        <a:spcBef>
                          <a:spcPts val="1200"/>
                        </a:spcBef>
                        <a:spcAft>
                          <a:spcPts val="1200"/>
                        </a:spcAft>
                      </a:pPr>
                      <a:r>
                        <a:rPr lang="en-US" sz="2700" b="1" dirty="0">
                          <a:solidFill>
                            <a:srgbClr val="C00000"/>
                          </a:solidFill>
                          <a:latin typeface="Calibri" panose="020F0502020204030204" pitchFamily="34" charset="0"/>
                          <a:cs typeface="Calibri" panose="020F0502020204030204" pitchFamily="34" charset="0"/>
                        </a:rPr>
                        <a:t>Millennium (Rev. 20:1-10)</a:t>
                      </a:r>
                    </a:p>
                  </a:txBody>
                  <a:tcPr/>
                </a:tc>
                <a:tc>
                  <a:txBody>
                    <a:bodyPr/>
                    <a:lstStyle/>
                    <a:p>
                      <a:pPr algn="ctr">
                        <a:spcBef>
                          <a:spcPts val="1200"/>
                        </a:spcBef>
                        <a:spcAft>
                          <a:spcPts val="1200"/>
                        </a:spcAft>
                      </a:pPr>
                      <a:r>
                        <a:rPr lang="en-US" sz="2700" b="1" dirty="0">
                          <a:solidFill>
                            <a:srgbClr val="C00000"/>
                          </a:solidFill>
                          <a:latin typeface="Calibri" panose="020F0502020204030204" pitchFamily="34" charset="0"/>
                          <a:cs typeface="Calibri" panose="020F0502020204030204" pitchFamily="34" charset="0"/>
                        </a:rPr>
                        <a:t>Eternal State (Rev. 21‒22)</a:t>
                      </a:r>
                    </a:p>
                  </a:txBody>
                  <a:tcPr/>
                </a:tc>
                <a:extLst>
                  <a:ext uri="{0D108BD9-81ED-4DB2-BD59-A6C34878D82A}">
                    <a16:rowId xmlns:a16="http://schemas.microsoft.com/office/drawing/2014/main" val="10000"/>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Present</a:t>
                      </a:r>
                      <a:r>
                        <a:rPr lang="en-US" sz="2700" baseline="0" dirty="0">
                          <a:latin typeface="Calibri" panose="020F0502020204030204" pitchFamily="34" charset="0"/>
                          <a:cs typeface="Calibri" panose="020F0502020204030204" pitchFamily="34" charset="0"/>
                        </a:rPr>
                        <a:t> earth (Gen. 13:17)</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New Earth (Rev. 21:1</a:t>
                      </a:r>
                      <a:r>
                        <a:rPr lang="en-US" sz="2700" baseline="0" dirty="0">
                          <a:latin typeface="Calibri" panose="020F0502020204030204" pitchFamily="34" charset="0"/>
                          <a:cs typeface="Calibri" panose="020F0502020204030204" pitchFamily="34" charset="0"/>
                        </a:rPr>
                        <a:t>)</a:t>
                      </a:r>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Waters (Gen.</a:t>
                      </a:r>
                      <a:r>
                        <a:rPr lang="en-US" sz="2700" baseline="0" dirty="0">
                          <a:latin typeface="Calibri" panose="020F0502020204030204" pitchFamily="34" charset="0"/>
                          <a:cs typeface="Calibri" panose="020F0502020204030204" pitchFamily="34" charset="0"/>
                        </a:rPr>
                        <a:t> 15:18-21)</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sea (Rev. 21:1)</a:t>
                      </a:r>
                    </a:p>
                  </a:txBody>
                  <a:tcPr/>
                </a:tc>
                <a:extLst>
                  <a:ext uri="{0D108BD9-81ED-4DB2-BD59-A6C34878D82A}">
                    <a16:rowId xmlns:a16="http://schemas.microsoft.com/office/drawing/2014/main" val="10002"/>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Rebellion (Zech. 14:16-18)</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rebellion (Rev. 21:4)</a:t>
                      </a:r>
                    </a:p>
                  </a:txBody>
                  <a:tcPr/>
                </a:tc>
                <a:extLst>
                  <a:ext uri="{0D108BD9-81ED-4DB2-BD59-A6C34878D82A}">
                    <a16:rowId xmlns:a16="http://schemas.microsoft.com/office/drawing/2014/main" val="10003"/>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Tribal land</a:t>
                      </a:r>
                      <a:r>
                        <a:rPr lang="en-US" sz="2700" baseline="0" dirty="0">
                          <a:latin typeface="Calibri" panose="020F0502020204030204" pitchFamily="34" charset="0"/>
                          <a:cs typeface="Calibri" panose="020F0502020204030204" pitchFamily="34" charset="0"/>
                        </a:rPr>
                        <a:t> (Ezek. 47:13-23)</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Tribal</a:t>
                      </a:r>
                      <a:r>
                        <a:rPr lang="en-US" sz="2700" baseline="0" dirty="0">
                          <a:latin typeface="Calibri" panose="020F0502020204030204" pitchFamily="34" charset="0"/>
                          <a:cs typeface="Calibri" panose="020F0502020204030204" pitchFamily="34" charset="0"/>
                        </a:rPr>
                        <a:t> city gates (Rev. 21:12)</a:t>
                      </a:r>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4"/>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Sin exists (Ezek 45:22)</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sin (Rev. 21:4)</a:t>
                      </a:r>
                    </a:p>
                  </a:txBody>
                  <a:tcPr/>
                </a:tc>
                <a:extLst>
                  <a:ext uri="{0D108BD9-81ED-4DB2-BD59-A6C34878D82A}">
                    <a16:rowId xmlns:a16="http://schemas.microsoft.com/office/drawing/2014/main" val="10005"/>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Temple (Ezek. 40‒46)</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temple (Rev. 21:22)</a:t>
                      </a:r>
                    </a:p>
                  </a:txBody>
                  <a:tcPr/>
                </a:tc>
                <a:extLst>
                  <a:ext uri="{0D108BD9-81ED-4DB2-BD59-A6C34878D82A}">
                    <a16:rowId xmlns:a16="http://schemas.microsoft.com/office/drawing/2014/main" val="10006"/>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Rod</a:t>
                      </a:r>
                      <a:r>
                        <a:rPr lang="en-US" sz="2700" baseline="0" dirty="0">
                          <a:latin typeface="Calibri" panose="020F0502020204030204" pitchFamily="34" charset="0"/>
                          <a:cs typeface="Calibri" panose="020F0502020204030204" pitchFamily="34" charset="0"/>
                        </a:rPr>
                        <a:t> of iron (Ps. 2:6-8)</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rod</a:t>
                      </a:r>
                      <a:r>
                        <a:rPr lang="en-US" sz="2700" baseline="0" dirty="0">
                          <a:latin typeface="Calibri" panose="020F0502020204030204" pitchFamily="34" charset="0"/>
                          <a:cs typeface="Calibri" panose="020F0502020204030204" pitchFamily="34" charset="0"/>
                        </a:rPr>
                        <a:t> </a:t>
                      </a:r>
                      <a:r>
                        <a:rPr lang="en-US" sz="2700" dirty="0">
                          <a:latin typeface="Calibri" panose="020F0502020204030204" pitchFamily="34" charset="0"/>
                          <a:cs typeface="Calibri" panose="020F0502020204030204" pitchFamily="34" charset="0"/>
                        </a:rPr>
                        <a:t>needed</a:t>
                      </a:r>
                      <a:r>
                        <a:rPr lang="en-US" sz="2700" baseline="0" dirty="0">
                          <a:latin typeface="Calibri" panose="020F0502020204030204" pitchFamily="34" charset="0"/>
                          <a:cs typeface="Calibri" panose="020F0502020204030204" pitchFamily="34" charset="0"/>
                        </a:rPr>
                        <a:t> (Rev. 21:8)</a:t>
                      </a:r>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7"/>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Death (Isa. 65:20)</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death (Rev. 21:4)</a:t>
                      </a:r>
                    </a:p>
                  </a:txBody>
                  <a:tcPr/>
                </a:tc>
                <a:extLst>
                  <a:ext uri="{0D108BD9-81ED-4DB2-BD59-A6C34878D82A}">
                    <a16:rowId xmlns:a16="http://schemas.microsoft.com/office/drawing/2014/main" val="10008"/>
                  </a:ext>
                </a:extLst>
              </a:tr>
              <a:tr h="595745">
                <a:tc>
                  <a:txBody>
                    <a:bodyPr/>
                    <a:lstStyle/>
                    <a:p>
                      <a:pPr>
                        <a:spcBef>
                          <a:spcPts val="1200"/>
                        </a:spcBef>
                        <a:spcAft>
                          <a:spcPts val="1200"/>
                        </a:spcAft>
                      </a:pPr>
                      <a:r>
                        <a:rPr lang="en-US" sz="2700" b="1" u="sng" dirty="0">
                          <a:latin typeface="Calibri" panose="020F0502020204030204" pitchFamily="34" charset="0"/>
                          <a:cs typeface="Calibri" panose="020F0502020204030204" pitchFamily="34" charset="0"/>
                        </a:rPr>
                        <a:t>Sun</a:t>
                      </a:r>
                      <a:r>
                        <a:rPr lang="en-US" sz="2700" b="1" u="sng" baseline="0" dirty="0">
                          <a:latin typeface="Calibri" panose="020F0502020204030204" pitchFamily="34" charset="0"/>
                          <a:cs typeface="Calibri" panose="020F0502020204030204" pitchFamily="34" charset="0"/>
                        </a:rPr>
                        <a:t> exists (Isa. 30:26)</a:t>
                      </a:r>
                      <a:endParaRPr lang="en-US" sz="2700" b="1" u="sng"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b="1" u="sng" dirty="0">
                          <a:latin typeface="Calibri" panose="020F0502020204030204" pitchFamily="34" charset="0"/>
                          <a:cs typeface="Calibri" panose="020F0502020204030204" pitchFamily="34" charset="0"/>
                        </a:rPr>
                        <a:t>No sun (Rev. 21:23; 22:5)</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753545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5753100" cy="1143000"/>
          </a:xfrm>
        </p:spPr>
        <p:txBody>
          <a:bodyPr/>
          <a:lstStyle/>
          <a:p>
            <a:pPr algn="ctr">
              <a:defRPr/>
            </a:pPr>
            <a:r>
              <a:rPr lang="en-US" sz="3600" dirty="0">
                <a:solidFill>
                  <a:srgbClr val="00FFFF"/>
                </a:solidFill>
              </a:rPr>
              <a:t>13. Topographical Changes (Ezek. 47:1-12)</a:t>
            </a:r>
          </a:p>
        </p:txBody>
      </p:sp>
      <p:sp>
        <p:nvSpPr>
          <p:cNvPr id="12291" name="Content Placeholder 2"/>
          <p:cNvSpPr>
            <a:spLocks noGrp="1"/>
          </p:cNvSpPr>
          <p:nvPr>
            <p:ph idx="1"/>
          </p:nvPr>
        </p:nvSpPr>
        <p:spPr>
          <a:xfrm>
            <a:off x="381000" y="1600200"/>
            <a:ext cx="8686799" cy="4648200"/>
          </a:xfrm>
        </p:spPr>
        <p:txBody>
          <a:bodyPr/>
          <a:lstStyle/>
          <a:p>
            <a:pPr marL="514350" indent="-514350">
              <a:spcBef>
                <a:spcPct val="0"/>
              </a:spcBef>
              <a:spcAft>
                <a:spcPts val="2400"/>
              </a:spcAft>
              <a:buClr>
                <a:srgbClr val="66FFFF"/>
              </a:buClr>
              <a:buSzPct val="100000"/>
              <a:buAutoNum type="alphaLcPeriod"/>
            </a:pPr>
            <a:r>
              <a:rPr lang="en-US" altLang="en-US" sz="3600" dirty="0"/>
              <a:t>Abundant rainfall (Ezek. 34:26-27)</a:t>
            </a:r>
          </a:p>
          <a:p>
            <a:pPr marL="514350" indent="-514350">
              <a:spcBef>
                <a:spcPct val="0"/>
              </a:spcBef>
              <a:spcAft>
                <a:spcPts val="2400"/>
              </a:spcAft>
              <a:buClr>
                <a:srgbClr val="66FFFF"/>
              </a:buClr>
              <a:buSzPct val="100000"/>
              <a:buAutoNum type="alphaLcPeriod"/>
            </a:pPr>
            <a:r>
              <a:rPr lang="en-US" altLang="en-US" sz="3600" dirty="0"/>
              <a:t>Water in the desert (Isa. 35:6-7)</a:t>
            </a:r>
          </a:p>
          <a:p>
            <a:pPr marL="514350" indent="-514350">
              <a:spcBef>
                <a:spcPct val="0"/>
              </a:spcBef>
              <a:spcAft>
                <a:spcPts val="2400"/>
              </a:spcAft>
              <a:buClr>
                <a:srgbClr val="66FFFF"/>
              </a:buClr>
              <a:buSzPct val="100000"/>
              <a:buAutoNum type="alphaLcPeriod"/>
            </a:pPr>
            <a:r>
              <a:rPr lang="en-US" altLang="en-US" sz="3600" dirty="0"/>
              <a:t>Life to the Dead Sea (Ezek. 47:1-12)</a:t>
            </a:r>
          </a:p>
          <a:p>
            <a:pPr marL="514350" indent="-514350">
              <a:spcBef>
                <a:spcPct val="0"/>
              </a:spcBef>
              <a:spcAft>
                <a:spcPts val="2400"/>
              </a:spcAft>
              <a:buClr>
                <a:srgbClr val="66FFFF"/>
              </a:buClr>
              <a:buSzPct val="100000"/>
              <a:buAutoNum type="alphaLcPeriod"/>
            </a:pPr>
            <a:r>
              <a:rPr lang="en-US" altLang="en-US" sz="3600" dirty="0"/>
              <a:t>Sun seven times brighter (Isa. 30:26)</a:t>
            </a:r>
          </a:p>
          <a:p>
            <a:pPr marL="514350" indent="-514350">
              <a:spcBef>
                <a:spcPct val="0"/>
              </a:spcBef>
              <a:spcAft>
                <a:spcPts val="2400"/>
              </a:spcAft>
              <a:buClr>
                <a:srgbClr val="66FFFF"/>
              </a:buClr>
              <a:buSzPct val="100000"/>
              <a:buFont typeface="Wingdings" pitchFamily="2" charset="2"/>
              <a:buAutoNum type="alphaLcPeriod"/>
            </a:pPr>
            <a:r>
              <a:rPr lang="en-US" altLang="en-US" sz="3600" b="1" u="sng" dirty="0">
                <a:solidFill>
                  <a:srgbClr val="FFFFCC"/>
                </a:solidFill>
              </a:rPr>
              <a:t>Physical healing (Isa. 35:5-6)</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296084"/>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7080252" y="4876800"/>
            <a:ext cx="1676399" cy="1722644"/>
          </a:xfrm>
          <a:prstGeom prst="rect">
            <a:avLst/>
          </a:prstGeom>
          <a:noFill/>
          <a:ln w="9525">
            <a:noFill/>
            <a:miter lim="800000"/>
            <a:headEnd/>
            <a:tailEnd/>
          </a:ln>
        </p:spPr>
      </p:pic>
    </p:spTree>
    <p:extLst>
      <p:ext uri="{BB962C8B-B14F-4D97-AF65-F5344CB8AC3E}">
        <p14:creationId xmlns:p14="http://schemas.microsoft.com/office/powerpoint/2010/main" val="19726691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28600" y="228600"/>
            <a:ext cx="8610600" cy="762000"/>
          </a:xfrm>
        </p:spPr>
        <p:txBody>
          <a:bodyPr/>
          <a:lstStyle/>
          <a:p>
            <a:pPr algn="ctr" eaLnBrk="1" hangingPunct="1"/>
            <a:r>
              <a:rPr lang="en-US" altLang="en-US" sz="3200" dirty="0"/>
              <a:t>OT PROPHETS DESCRIBE THE KINGDOM</a:t>
            </a:r>
          </a:p>
        </p:txBody>
      </p:sp>
      <p:sp>
        <p:nvSpPr>
          <p:cNvPr id="16387" name="Rectangle 3"/>
          <p:cNvSpPr>
            <a:spLocks noGrp="1" noChangeArrowheads="1"/>
          </p:cNvSpPr>
          <p:nvPr>
            <p:ph type="body" sz="half" idx="2"/>
          </p:nvPr>
        </p:nvSpPr>
        <p:spPr>
          <a:xfrm>
            <a:off x="152400" y="1143000"/>
            <a:ext cx="6858000" cy="5029200"/>
          </a:xfrm>
        </p:spPr>
        <p:txBody>
          <a:bodyPr/>
          <a:lstStyle/>
          <a:p>
            <a:pPr marL="514350" indent="-514350" eaLnBrk="1" hangingPunct="1">
              <a:spcBef>
                <a:spcPts val="0"/>
              </a:spcBef>
              <a:spcAft>
                <a:spcPts val="2400"/>
              </a:spcAft>
              <a:buSzPct val="100000"/>
              <a:buFont typeface="+mj-lt"/>
              <a:buAutoNum type="arabicPeriod" startAt="8"/>
              <a:defRPr/>
            </a:pPr>
            <a:r>
              <a:rPr lang="en-US" sz="2800" dirty="0"/>
              <a:t>Millennial David (Jer. 30:9)</a:t>
            </a:r>
          </a:p>
          <a:p>
            <a:pPr marL="514350" indent="-514350" eaLnBrk="1" hangingPunct="1">
              <a:spcBef>
                <a:spcPts val="0"/>
              </a:spcBef>
              <a:spcAft>
                <a:spcPts val="2400"/>
              </a:spcAft>
              <a:buSzPct val="100000"/>
              <a:buFont typeface="+mj-lt"/>
              <a:buAutoNum type="arabicPeriod" startAt="8"/>
              <a:defRPr/>
            </a:pPr>
            <a:r>
              <a:rPr lang="en-US" sz="2800" dirty="0"/>
              <a:t>Righteousness (Isa. 9:6-7)</a:t>
            </a:r>
          </a:p>
          <a:p>
            <a:pPr marL="514350" indent="-514350" eaLnBrk="1" hangingPunct="1">
              <a:spcBef>
                <a:spcPts val="0"/>
              </a:spcBef>
              <a:spcAft>
                <a:spcPts val="2400"/>
              </a:spcAft>
              <a:buSzPct val="100000"/>
              <a:buFont typeface="+mj-lt"/>
              <a:buAutoNum type="arabicPeriod" startAt="8"/>
              <a:defRPr/>
            </a:pPr>
            <a:r>
              <a:rPr lang="en-US" sz="2800" dirty="0"/>
              <a:t>Curse curtailed (Isa. 65:20, 22)</a:t>
            </a:r>
          </a:p>
          <a:p>
            <a:pPr marL="514350" indent="-514350" eaLnBrk="1" hangingPunct="1">
              <a:spcBef>
                <a:spcPts val="0"/>
              </a:spcBef>
              <a:spcAft>
                <a:spcPts val="2400"/>
              </a:spcAft>
              <a:buSzPct val="100000"/>
              <a:buFont typeface="+mj-lt"/>
              <a:buAutoNum type="arabicPeriod" startAt="8"/>
              <a:defRPr/>
            </a:pPr>
            <a:r>
              <a:rPr lang="en-US" sz="2800" dirty="0"/>
              <a:t>Peace (Isa. 2:4)</a:t>
            </a:r>
          </a:p>
          <a:p>
            <a:pPr marL="514350" indent="-514350" eaLnBrk="1" hangingPunct="1">
              <a:spcBef>
                <a:spcPts val="0"/>
              </a:spcBef>
              <a:spcAft>
                <a:spcPts val="2400"/>
              </a:spcAft>
              <a:buSzPct val="100000"/>
              <a:buFont typeface="+mj-lt"/>
              <a:buAutoNum type="arabicPeriod" startAt="8"/>
              <a:defRPr/>
            </a:pPr>
            <a:r>
              <a:rPr lang="en-US" sz="2800" dirty="0"/>
              <a:t>Prosperity (Amos 9:13-14; Isa 65:22)</a:t>
            </a:r>
          </a:p>
          <a:p>
            <a:pPr marL="514350" indent="-514350" eaLnBrk="1" hangingPunct="1">
              <a:spcBef>
                <a:spcPts val="0"/>
              </a:spcBef>
              <a:spcAft>
                <a:spcPts val="2400"/>
              </a:spcAft>
              <a:buSzPct val="100000"/>
              <a:buFont typeface="+mj-lt"/>
              <a:buAutoNum type="arabicPeriod" startAt="8"/>
              <a:defRPr/>
            </a:pPr>
            <a:r>
              <a:rPr lang="en-US" sz="2800" dirty="0"/>
              <a:t>Topographical changes (Ezek. 47:1-12)</a:t>
            </a:r>
          </a:p>
          <a:p>
            <a:pPr marL="514350" indent="-514350" eaLnBrk="1" hangingPunct="1">
              <a:spcBef>
                <a:spcPts val="0"/>
              </a:spcBef>
              <a:spcAft>
                <a:spcPts val="2400"/>
              </a:spcAft>
              <a:buSzPct val="100000"/>
              <a:buFont typeface="+mj-lt"/>
              <a:buAutoNum type="arabicPeriod" startAt="8"/>
              <a:defRPr/>
            </a:pPr>
            <a:r>
              <a:rPr lang="en-US" sz="2800" b="1" u="sng" dirty="0">
                <a:solidFill>
                  <a:srgbClr val="FFFFCC"/>
                </a:solidFill>
              </a:rPr>
              <a:t>Immediate answers to prayer (Isa. 65:24)</a:t>
            </a:r>
          </a:p>
        </p:txBody>
      </p:sp>
      <p:pic>
        <p:nvPicPr>
          <p:cNvPr id="7" name="Picture 4" descr="King_of_King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0" y="1733550"/>
            <a:ext cx="2363417" cy="3200400"/>
          </a:xfrm>
          <a:prstGeom prst="rect">
            <a:avLst/>
          </a:prstGeom>
          <a:noFill/>
          <a:ln w="9525">
            <a:noFill/>
            <a:miter lim="800000"/>
            <a:headEnd/>
            <a:tailEnd/>
          </a:ln>
          <a:effectLst/>
        </p:spPr>
      </p:pic>
    </p:spTree>
    <p:extLst>
      <p:ext uri="{BB962C8B-B14F-4D97-AF65-F5344CB8AC3E}">
        <p14:creationId xmlns:p14="http://schemas.microsoft.com/office/powerpoint/2010/main" val="24634684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34332753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28600" y="228600"/>
            <a:ext cx="8610600" cy="762000"/>
          </a:xfrm>
        </p:spPr>
        <p:txBody>
          <a:bodyPr/>
          <a:lstStyle/>
          <a:p>
            <a:pPr algn="ctr" eaLnBrk="1" hangingPunct="1"/>
            <a:r>
              <a:rPr lang="en-US" altLang="en-US" sz="3200" dirty="0"/>
              <a:t>OT PROPHETS DESCRIBE THE KINGDOM</a:t>
            </a:r>
          </a:p>
        </p:txBody>
      </p:sp>
      <p:sp>
        <p:nvSpPr>
          <p:cNvPr id="16387" name="Rectangle 3"/>
          <p:cNvSpPr>
            <a:spLocks noGrp="1" noChangeArrowheads="1"/>
          </p:cNvSpPr>
          <p:nvPr>
            <p:ph type="body" sz="half" idx="2"/>
          </p:nvPr>
        </p:nvSpPr>
        <p:spPr>
          <a:xfrm>
            <a:off x="152400" y="1143000"/>
            <a:ext cx="6400800" cy="5562600"/>
          </a:xfrm>
        </p:spPr>
        <p:txBody>
          <a:bodyPr/>
          <a:lstStyle/>
          <a:p>
            <a:pPr marL="514350" indent="-514350" eaLnBrk="1" hangingPunct="1">
              <a:spcBef>
                <a:spcPts val="0"/>
              </a:spcBef>
              <a:spcAft>
                <a:spcPts val="2400"/>
              </a:spcAft>
              <a:buSzPct val="100000"/>
              <a:buFont typeface="+mj-lt"/>
              <a:buAutoNum type="arabicPeriod"/>
              <a:defRPr/>
            </a:pPr>
            <a:r>
              <a:rPr lang="en-US" sz="2800" dirty="0"/>
              <a:t>Established by God (Dan. 2:44)</a:t>
            </a:r>
          </a:p>
          <a:p>
            <a:pPr marL="514350" indent="-514350" eaLnBrk="1" hangingPunct="1">
              <a:spcBef>
                <a:spcPts val="0"/>
              </a:spcBef>
              <a:spcAft>
                <a:spcPts val="2400"/>
              </a:spcAft>
              <a:buSzPct val="100000"/>
              <a:buFont typeface="+mj-lt"/>
              <a:buAutoNum type="arabicPeriod"/>
              <a:defRPr/>
            </a:pPr>
            <a:r>
              <a:rPr lang="en-US" sz="2800" dirty="0"/>
              <a:t>Eternal (Dan. 7:27)</a:t>
            </a:r>
          </a:p>
          <a:p>
            <a:pPr marL="514350" indent="-514350" eaLnBrk="1" hangingPunct="1">
              <a:spcBef>
                <a:spcPts val="0"/>
              </a:spcBef>
              <a:spcAft>
                <a:spcPts val="2400"/>
              </a:spcAft>
              <a:buSzPct val="100000"/>
              <a:buFont typeface="+mj-lt"/>
              <a:buAutoNum type="arabicPeriod"/>
              <a:defRPr/>
            </a:pPr>
            <a:r>
              <a:rPr lang="en-US" sz="2800" dirty="0"/>
              <a:t>Christ’s direct rule (Zech. 9:9-10)</a:t>
            </a:r>
          </a:p>
          <a:p>
            <a:pPr marL="514350" indent="-514350" eaLnBrk="1" hangingPunct="1">
              <a:spcBef>
                <a:spcPts val="0"/>
              </a:spcBef>
              <a:spcAft>
                <a:spcPts val="2400"/>
              </a:spcAft>
              <a:buSzPct val="100000"/>
              <a:buFont typeface="+mj-lt"/>
              <a:buAutoNum type="arabicPeriod"/>
              <a:defRPr/>
            </a:pPr>
            <a:r>
              <a:rPr lang="en-US" sz="2800" dirty="0"/>
              <a:t>Earthly (Zech. 14:9)</a:t>
            </a:r>
          </a:p>
          <a:p>
            <a:pPr marL="514350" indent="-514350" eaLnBrk="1" hangingPunct="1">
              <a:spcBef>
                <a:spcPts val="0"/>
              </a:spcBef>
              <a:spcAft>
                <a:spcPts val="2400"/>
              </a:spcAft>
              <a:buSzPct val="100000"/>
              <a:buFont typeface="+mj-lt"/>
              <a:buAutoNum type="arabicPeriod"/>
              <a:defRPr/>
            </a:pPr>
            <a:r>
              <a:rPr lang="en-US" sz="2800" dirty="0"/>
              <a:t>Land promises realized (Gen. 15:18-21)</a:t>
            </a:r>
          </a:p>
          <a:p>
            <a:pPr marL="514350" indent="-514350" eaLnBrk="1" hangingPunct="1">
              <a:spcBef>
                <a:spcPts val="0"/>
              </a:spcBef>
              <a:spcAft>
                <a:spcPts val="2400"/>
              </a:spcAft>
              <a:buSzPct val="100000"/>
              <a:buFont typeface="+mj-lt"/>
              <a:buAutoNum type="arabicPeriod"/>
              <a:defRPr/>
            </a:pPr>
            <a:r>
              <a:rPr lang="en-US" sz="2800" dirty="0"/>
              <a:t>Israel’s preeminence (Isa. 49:22-23)</a:t>
            </a:r>
          </a:p>
          <a:p>
            <a:pPr marL="514350" indent="-514350" eaLnBrk="1" hangingPunct="1">
              <a:spcBef>
                <a:spcPts val="0"/>
              </a:spcBef>
              <a:spcAft>
                <a:spcPts val="2400"/>
              </a:spcAft>
              <a:buSzPct val="100000"/>
              <a:buFont typeface="+mj-lt"/>
              <a:buAutoNum type="arabicPeriod"/>
              <a:defRPr/>
            </a:pPr>
            <a:r>
              <a:rPr lang="en-US" sz="2800" dirty="0"/>
              <a:t>Millennial Temple (Ezek. 40‒46)</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629400" y="2324100"/>
            <a:ext cx="2363417" cy="3200400"/>
          </a:xfrm>
        </p:spPr>
      </p:pic>
    </p:spTree>
    <p:extLst>
      <p:ext uri="{BB962C8B-B14F-4D97-AF65-F5344CB8AC3E}">
        <p14:creationId xmlns:p14="http://schemas.microsoft.com/office/powerpoint/2010/main" val="3531897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2195033159"/>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468760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28600" y="228600"/>
            <a:ext cx="8610600" cy="762000"/>
          </a:xfrm>
        </p:spPr>
        <p:txBody>
          <a:bodyPr/>
          <a:lstStyle/>
          <a:p>
            <a:pPr algn="ctr" eaLnBrk="1" hangingPunct="1"/>
            <a:r>
              <a:rPr lang="en-US" altLang="en-US" sz="3200" dirty="0"/>
              <a:t>OT PROPHETS DESCRIBE THE KINGDOM</a:t>
            </a:r>
          </a:p>
        </p:txBody>
      </p:sp>
      <p:sp>
        <p:nvSpPr>
          <p:cNvPr id="16387" name="Rectangle 3"/>
          <p:cNvSpPr>
            <a:spLocks noGrp="1" noChangeArrowheads="1"/>
          </p:cNvSpPr>
          <p:nvPr>
            <p:ph type="body" sz="half" idx="2"/>
          </p:nvPr>
        </p:nvSpPr>
        <p:spPr>
          <a:xfrm>
            <a:off x="152400" y="1143000"/>
            <a:ext cx="6781800" cy="4267200"/>
          </a:xfrm>
        </p:spPr>
        <p:txBody>
          <a:bodyPr/>
          <a:lstStyle/>
          <a:p>
            <a:pPr marL="514350" indent="-514350" eaLnBrk="1" hangingPunct="1">
              <a:spcBef>
                <a:spcPts val="0"/>
              </a:spcBef>
              <a:spcAft>
                <a:spcPts val="2400"/>
              </a:spcAft>
              <a:buSzPct val="100000"/>
              <a:buFont typeface="+mj-lt"/>
              <a:buAutoNum type="arabicPeriod" startAt="8"/>
              <a:defRPr/>
            </a:pPr>
            <a:r>
              <a:rPr lang="en-US" sz="2800" dirty="0"/>
              <a:t>Millennial David (Jer. 30:9)</a:t>
            </a:r>
          </a:p>
          <a:p>
            <a:pPr marL="514350" indent="-514350" eaLnBrk="1" hangingPunct="1">
              <a:spcBef>
                <a:spcPts val="0"/>
              </a:spcBef>
              <a:spcAft>
                <a:spcPts val="2400"/>
              </a:spcAft>
              <a:buSzPct val="100000"/>
              <a:buFont typeface="+mj-lt"/>
              <a:buAutoNum type="arabicPeriod" startAt="8"/>
              <a:defRPr/>
            </a:pPr>
            <a:r>
              <a:rPr lang="en-US" sz="2800" dirty="0"/>
              <a:t>Righteousness (Isa. 9:6-7)</a:t>
            </a:r>
          </a:p>
          <a:p>
            <a:pPr marL="514350" indent="-514350" eaLnBrk="1" hangingPunct="1">
              <a:spcBef>
                <a:spcPts val="0"/>
              </a:spcBef>
              <a:spcAft>
                <a:spcPts val="2400"/>
              </a:spcAft>
              <a:buSzPct val="100000"/>
              <a:buFont typeface="+mj-lt"/>
              <a:buAutoNum type="arabicPeriod" startAt="8"/>
              <a:defRPr/>
            </a:pPr>
            <a:r>
              <a:rPr lang="en-US" sz="2800" dirty="0"/>
              <a:t>Curse curtailed (Isa. 65:20, 22)</a:t>
            </a:r>
          </a:p>
          <a:p>
            <a:pPr marL="514350" indent="-514350" eaLnBrk="1" hangingPunct="1">
              <a:spcBef>
                <a:spcPts val="0"/>
              </a:spcBef>
              <a:spcAft>
                <a:spcPts val="2400"/>
              </a:spcAft>
              <a:buSzPct val="100000"/>
              <a:buFont typeface="+mj-lt"/>
              <a:buAutoNum type="arabicPeriod" startAt="8"/>
              <a:defRPr/>
            </a:pPr>
            <a:r>
              <a:rPr lang="en-US" sz="2800" dirty="0"/>
              <a:t>Peace (Isa. 2:4)</a:t>
            </a:r>
          </a:p>
          <a:p>
            <a:pPr marL="514350" indent="-514350" eaLnBrk="1" hangingPunct="1">
              <a:spcBef>
                <a:spcPts val="0"/>
              </a:spcBef>
              <a:spcAft>
                <a:spcPts val="2400"/>
              </a:spcAft>
              <a:buSzPct val="100000"/>
              <a:buFont typeface="+mj-lt"/>
              <a:buAutoNum type="arabicPeriod" startAt="8"/>
              <a:defRPr/>
            </a:pPr>
            <a:r>
              <a:rPr lang="en-US" sz="2800" dirty="0"/>
              <a:t>Prosperity (Amos 9:13-14; Isa 65:22)</a:t>
            </a:r>
          </a:p>
          <a:p>
            <a:pPr marL="514350" indent="-514350" eaLnBrk="1" hangingPunct="1">
              <a:spcBef>
                <a:spcPts val="0"/>
              </a:spcBef>
              <a:spcAft>
                <a:spcPts val="2400"/>
              </a:spcAft>
              <a:buSzPct val="100000"/>
              <a:buFont typeface="+mj-lt"/>
              <a:buAutoNum type="arabicPeriod" startAt="8"/>
              <a:defRPr/>
            </a:pPr>
            <a:r>
              <a:rPr lang="en-US" sz="2800" dirty="0"/>
              <a:t>Topographical changes (Ezek. 47:1-12)</a:t>
            </a:r>
          </a:p>
          <a:p>
            <a:pPr marL="514350" indent="-514350" eaLnBrk="1" hangingPunct="1">
              <a:spcBef>
                <a:spcPts val="0"/>
              </a:spcBef>
              <a:spcAft>
                <a:spcPts val="2400"/>
              </a:spcAft>
              <a:buSzPct val="100000"/>
              <a:buFont typeface="+mj-lt"/>
              <a:buAutoNum type="arabicPeriod" startAt="8"/>
              <a:defRPr/>
            </a:pPr>
            <a:r>
              <a:rPr lang="en-US" sz="2800" dirty="0"/>
              <a:t>Immediate answers to prayer (Isa. 65:24)</a:t>
            </a:r>
          </a:p>
        </p:txBody>
      </p:sp>
      <p:pic>
        <p:nvPicPr>
          <p:cNvPr id="7" name="Picture 4" descr="King_of_King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67055" y="1676400"/>
            <a:ext cx="2363417" cy="3200400"/>
          </a:xfrm>
          <a:prstGeom prst="rect">
            <a:avLst/>
          </a:prstGeom>
          <a:noFill/>
          <a:ln w="9525">
            <a:noFill/>
            <a:miter lim="800000"/>
            <a:headEnd/>
            <a:tailEnd/>
          </a:ln>
          <a:effectLst/>
        </p:spPr>
      </p:pic>
    </p:spTree>
    <p:extLst>
      <p:ext uri="{BB962C8B-B14F-4D97-AF65-F5344CB8AC3E}">
        <p14:creationId xmlns:p14="http://schemas.microsoft.com/office/powerpoint/2010/main" val="11049660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5" name="Subtitle 3"/>
          <p:cNvSpPr txBox="1">
            <a:spLocks/>
          </p:cNvSpPr>
          <p:nvPr/>
        </p:nvSpPr>
        <p:spPr bwMode="auto">
          <a:xfrm>
            <a:off x="755712" y="152400"/>
            <a:ext cx="7632576" cy="33527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a:buClr>
                <a:srgbClr val="00FFFF"/>
              </a:buClr>
              <a:buNone/>
              <a:defRPr/>
            </a:pPr>
            <a:r>
              <a:rPr lang="en-US" sz="4000" b="1" dirty="0">
                <a:solidFill>
                  <a:schemeClr val="tx2"/>
                </a:solidFill>
                <a:effectLst>
                  <a:outerShdw blurRad="38100" dist="38100" dir="2700000" algn="tl">
                    <a:srgbClr val="000000">
                      <a:alpha val="43137"/>
                    </a:srgbClr>
                  </a:outerShdw>
                </a:effectLst>
                <a:ea typeface="+mj-ea"/>
                <a:cs typeface="+mj-cs"/>
              </a:rPr>
              <a:t>Genesis 8:22</a:t>
            </a:r>
          </a:p>
          <a:p>
            <a:pPr marL="0" indent="0" algn="just">
              <a:buClr>
                <a:srgbClr val="00FFFF"/>
              </a:buClr>
              <a:buNone/>
              <a:defRPr/>
            </a:pPr>
            <a:r>
              <a:rPr lang="en-US" sz="3600" kern="0" dirty="0">
                <a:solidFill>
                  <a:srgbClr val="FFFFFF"/>
                </a:solidFill>
              </a:rPr>
              <a:t>“</a:t>
            </a:r>
            <a:r>
              <a:rPr lang="en-US" sz="3600" dirty="0">
                <a:effectLst/>
              </a:rPr>
              <a:t>While the earth remains, Seedtime and harvest, And cold and heat, And summer and winter, And day and night Shall not cease</a:t>
            </a:r>
            <a:r>
              <a:rPr lang="en-US" sz="3600" kern="0" dirty="0">
                <a:solidFill>
                  <a:srgbClr val="FFFFFF"/>
                </a:solidFill>
              </a:rPr>
              <a:t>.”</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395134" y="3124200"/>
            <a:ext cx="2353733" cy="1576454"/>
          </a:xfrm>
          <a:prstGeom prst="rect">
            <a:avLst/>
          </a:prstGeom>
          <a:noFill/>
          <a:ln w="9525">
            <a:noFill/>
            <a:miter lim="800000"/>
            <a:headEnd/>
            <a:tailEnd/>
          </a:ln>
        </p:spPr>
      </p:pic>
    </p:spTree>
    <p:extLst>
      <p:ext uri="{BB962C8B-B14F-4D97-AF65-F5344CB8AC3E}">
        <p14:creationId xmlns:p14="http://schemas.microsoft.com/office/powerpoint/2010/main" val="6620724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8443" y="228600"/>
            <a:ext cx="8407113" cy="4846740"/>
          </a:xfrm>
          <a:prstGeom prst="rect">
            <a:avLst/>
          </a:prstGeom>
        </p:spPr>
      </p:pic>
    </p:spTree>
    <p:extLst>
      <p:ext uri="{BB962C8B-B14F-4D97-AF65-F5344CB8AC3E}">
        <p14:creationId xmlns:p14="http://schemas.microsoft.com/office/powerpoint/2010/main" val="31474411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624241550"/>
              </p:ext>
            </p:extLst>
          </p:nvPr>
        </p:nvGraphicFramePr>
        <p:xfrm>
          <a:off x="152400" y="152400"/>
          <a:ext cx="8839200" cy="6553195"/>
        </p:xfrm>
        <a:graphic>
          <a:graphicData uri="http://schemas.openxmlformats.org/drawingml/2006/table">
            <a:tbl>
              <a:tblPr firstRow="1" bandRow="1">
                <a:tableStyleId>{D7AC3CCA-C797-4891-BE02-D94E43425B78}</a:tableStyleId>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595745">
                <a:tc gridSpan="2">
                  <a:txBody>
                    <a:bodyPr/>
                    <a:lstStyle/>
                    <a:p>
                      <a:pPr algn="ctr">
                        <a:spcBef>
                          <a:spcPts val="1200"/>
                        </a:spcBef>
                        <a:spcAft>
                          <a:spcPts val="1200"/>
                        </a:spcAft>
                      </a:pPr>
                      <a:r>
                        <a:rPr lang="en-US" altLang="en-US" sz="2700" kern="1200" dirty="0">
                          <a:solidFill>
                            <a:srgbClr val="0000FF"/>
                          </a:solidFill>
                          <a:latin typeface="Calibri" panose="020F0502020204030204" pitchFamily="34" charset="0"/>
                          <a:cs typeface="Calibri" panose="020F0502020204030204" pitchFamily="34" charset="0"/>
                        </a:rPr>
                        <a:t>DIFFERENCES BETWEEN THE MILLENNIUM &amp; ETERNAL STATE</a:t>
                      </a:r>
                      <a:endParaRPr lang="en-US" sz="2700" kern="1200" dirty="0">
                        <a:solidFill>
                          <a:srgbClr val="0000FF"/>
                        </a:solidFill>
                        <a:latin typeface="Calibri" panose="020F0502020204030204" pitchFamily="34" charset="0"/>
                        <a:ea typeface="+mn-ea"/>
                        <a:cs typeface="Calibri" panose="020F0502020204030204" pitchFamily="34" charset="0"/>
                      </a:endParaRPr>
                    </a:p>
                  </a:txBody>
                  <a:tcPr/>
                </a:tc>
                <a:tc hMerge="1">
                  <a:txBody>
                    <a:bodyPr/>
                    <a:lstStyle/>
                    <a:p>
                      <a:endParaRPr lang="en-US" sz="2700" dirty="0">
                        <a:latin typeface="Calibri" panose="020F0502020204030204" pitchFamily="34" charset="0"/>
                      </a:endParaRPr>
                    </a:p>
                  </a:txBody>
                  <a:tcPr/>
                </a:tc>
                <a:extLst>
                  <a:ext uri="{0D108BD9-81ED-4DB2-BD59-A6C34878D82A}">
                    <a16:rowId xmlns:a16="http://schemas.microsoft.com/office/drawing/2014/main" val="1381923974"/>
                  </a:ext>
                </a:extLst>
              </a:tr>
              <a:tr h="595745">
                <a:tc>
                  <a:txBody>
                    <a:bodyPr/>
                    <a:lstStyle/>
                    <a:p>
                      <a:pPr algn="ctr">
                        <a:spcBef>
                          <a:spcPts val="1200"/>
                        </a:spcBef>
                        <a:spcAft>
                          <a:spcPts val="1200"/>
                        </a:spcAft>
                      </a:pPr>
                      <a:r>
                        <a:rPr lang="en-US" sz="2700" b="1" dirty="0">
                          <a:solidFill>
                            <a:srgbClr val="C00000"/>
                          </a:solidFill>
                          <a:latin typeface="Calibri" panose="020F0502020204030204" pitchFamily="34" charset="0"/>
                          <a:cs typeface="Calibri" panose="020F0502020204030204" pitchFamily="34" charset="0"/>
                        </a:rPr>
                        <a:t>Millennium (Rev. 20:1-10)</a:t>
                      </a:r>
                    </a:p>
                  </a:txBody>
                  <a:tcPr/>
                </a:tc>
                <a:tc>
                  <a:txBody>
                    <a:bodyPr/>
                    <a:lstStyle/>
                    <a:p>
                      <a:pPr algn="ctr">
                        <a:spcBef>
                          <a:spcPts val="1200"/>
                        </a:spcBef>
                        <a:spcAft>
                          <a:spcPts val="1200"/>
                        </a:spcAft>
                      </a:pPr>
                      <a:r>
                        <a:rPr lang="en-US" sz="2700" b="1" dirty="0">
                          <a:solidFill>
                            <a:srgbClr val="C00000"/>
                          </a:solidFill>
                          <a:latin typeface="Calibri" panose="020F0502020204030204" pitchFamily="34" charset="0"/>
                          <a:cs typeface="Calibri" panose="020F0502020204030204" pitchFamily="34" charset="0"/>
                        </a:rPr>
                        <a:t>Eternal State (Rev. 21‒22)</a:t>
                      </a:r>
                    </a:p>
                  </a:txBody>
                  <a:tcPr/>
                </a:tc>
                <a:extLst>
                  <a:ext uri="{0D108BD9-81ED-4DB2-BD59-A6C34878D82A}">
                    <a16:rowId xmlns:a16="http://schemas.microsoft.com/office/drawing/2014/main" val="10000"/>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Present</a:t>
                      </a:r>
                      <a:r>
                        <a:rPr lang="en-US" sz="2700" baseline="0" dirty="0">
                          <a:latin typeface="Calibri" panose="020F0502020204030204" pitchFamily="34" charset="0"/>
                          <a:cs typeface="Calibri" panose="020F0502020204030204" pitchFamily="34" charset="0"/>
                        </a:rPr>
                        <a:t> earth (Gen. 13:17)</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New Earth (Rev. 21:1</a:t>
                      </a:r>
                      <a:r>
                        <a:rPr lang="en-US" sz="2700" baseline="0" dirty="0">
                          <a:latin typeface="Calibri" panose="020F0502020204030204" pitchFamily="34" charset="0"/>
                          <a:cs typeface="Calibri" panose="020F0502020204030204" pitchFamily="34" charset="0"/>
                        </a:rPr>
                        <a:t>)</a:t>
                      </a:r>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Waters (Gen.</a:t>
                      </a:r>
                      <a:r>
                        <a:rPr lang="en-US" sz="2700" baseline="0" dirty="0">
                          <a:latin typeface="Calibri" panose="020F0502020204030204" pitchFamily="34" charset="0"/>
                          <a:cs typeface="Calibri" panose="020F0502020204030204" pitchFamily="34" charset="0"/>
                        </a:rPr>
                        <a:t> 15:18-21)</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sea (Rev. 21:1)</a:t>
                      </a:r>
                    </a:p>
                  </a:txBody>
                  <a:tcPr/>
                </a:tc>
                <a:extLst>
                  <a:ext uri="{0D108BD9-81ED-4DB2-BD59-A6C34878D82A}">
                    <a16:rowId xmlns:a16="http://schemas.microsoft.com/office/drawing/2014/main" val="10002"/>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Rebellion (Zech. 14:16-18)</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rebellion (Rev. 21:4)</a:t>
                      </a:r>
                    </a:p>
                  </a:txBody>
                  <a:tcPr/>
                </a:tc>
                <a:extLst>
                  <a:ext uri="{0D108BD9-81ED-4DB2-BD59-A6C34878D82A}">
                    <a16:rowId xmlns:a16="http://schemas.microsoft.com/office/drawing/2014/main" val="10003"/>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Tribal land</a:t>
                      </a:r>
                      <a:r>
                        <a:rPr lang="en-US" sz="2700" baseline="0" dirty="0">
                          <a:latin typeface="Calibri" panose="020F0502020204030204" pitchFamily="34" charset="0"/>
                          <a:cs typeface="Calibri" panose="020F0502020204030204" pitchFamily="34" charset="0"/>
                        </a:rPr>
                        <a:t> (Ezek. 47:13-23)</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Tribal</a:t>
                      </a:r>
                      <a:r>
                        <a:rPr lang="en-US" sz="2700" baseline="0" dirty="0">
                          <a:latin typeface="Calibri" panose="020F0502020204030204" pitchFamily="34" charset="0"/>
                          <a:cs typeface="Calibri" panose="020F0502020204030204" pitchFamily="34" charset="0"/>
                        </a:rPr>
                        <a:t> city gates (Rev. 21:12)</a:t>
                      </a:r>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4"/>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Sin exists (Ezek 45:22)</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sin (Rev. 21:4)</a:t>
                      </a:r>
                    </a:p>
                  </a:txBody>
                  <a:tcPr/>
                </a:tc>
                <a:extLst>
                  <a:ext uri="{0D108BD9-81ED-4DB2-BD59-A6C34878D82A}">
                    <a16:rowId xmlns:a16="http://schemas.microsoft.com/office/drawing/2014/main" val="10005"/>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Temple (Ezek. 40‒46)</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temple (Rev. 21:22)</a:t>
                      </a:r>
                    </a:p>
                  </a:txBody>
                  <a:tcPr/>
                </a:tc>
                <a:extLst>
                  <a:ext uri="{0D108BD9-81ED-4DB2-BD59-A6C34878D82A}">
                    <a16:rowId xmlns:a16="http://schemas.microsoft.com/office/drawing/2014/main" val="10006"/>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Rod</a:t>
                      </a:r>
                      <a:r>
                        <a:rPr lang="en-US" sz="2700" baseline="0" dirty="0">
                          <a:latin typeface="Calibri" panose="020F0502020204030204" pitchFamily="34" charset="0"/>
                          <a:cs typeface="Calibri" panose="020F0502020204030204" pitchFamily="34" charset="0"/>
                        </a:rPr>
                        <a:t> of iron (Ps. 2:6-8)</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rod</a:t>
                      </a:r>
                      <a:r>
                        <a:rPr lang="en-US" sz="2700" baseline="0" dirty="0">
                          <a:latin typeface="Calibri" panose="020F0502020204030204" pitchFamily="34" charset="0"/>
                          <a:cs typeface="Calibri" panose="020F0502020204030204" pitchFamily="34" charset="0"/>
                        </a:rPr>
                        <a:t> </a:t>
                      </a:r>
                      <a:r>
                        <a:rPr lang="en-US" sz="2700" dirty="0">
                          <a:latin typeface="Calibri" panose="020F0502020204030204" pitchFamily="34" charset="0"/>
                          <a:cs typeface="Calibri" panose="020F0502020204030204" pitchFamily="34" charset="0"/>
                        </a:rPr>
                        <a:t>needed</a:t>
                      </a:r>
                      <a:r>
                        <a:rPr lang="en-US" sz="2700" baseline="0" dirty="0">
                          <a:latin typeface="Calibri" panose="020F0502020204030204" pitchFamily="34" charset="0"/>
                          <a:cs typeface="Calibri" panose="020F0502020204030204" pitchFamily="34" charset="0"/>
                        </a:rPr>
                        <a:t> (Rev. 21:8)</a:t>
                      </a:r>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7"/>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Death (Isa. 65:20)</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death (Rev. 21:4)</a:t>
                      </a:r>
                    </a:p>
                  </a:txBody>
                  <a:tcPr/>
                </a:tc>
                <a:extLst>
                  <a:ext uri="{0D108BD9-81ED-4DB2-BD59-A6C34878D82A}">
                    <a16:rowId xmlns:a16="http://schemas.microsoft.com/office/drawing/2014/main" val="10008"/>
                  </a:ext>
                </a:extLst>
              </a:tr>
              <a:tr h="595745">
                <a:tc>
                  <a:txBody>
                    <a:bodyPr/>
                    <a:lstStyle/>
                    <a:p>
                      <a:pPr>
                        <a:spcBef>
                          <a:spcPts val="1200"/>
                        </a:spcBef>
                        <a:spcAft>
                          <a:spcPts val="1200"/>
                        </a:spcAft>
                      </a:pPr>
                      <a:r>
                        <a:rPr lang="en-US" sz="2700" kern="1200" dirty="0">
                          <a:solidFill>
                            <a:schemeClr val="dk1"/>
                          </a:solidFill>
                          <a:latin typeface="Calibri" panose="020F0502020204030204" pitchFamily="34" charset="0"/>
                          <a:ea typeface="+mn-ea"/>
                          <a:cs typeface="Calibri" panose="020F0502020204030204" pitchFamily="34" charset="0"/>
                        </a:rPr>
                        <a:t>Sun exists (Isa. 30:26)</a:t>
                      </a:r>
                    </a:p>
                  </a:txBody>
                  <a:tcPr/>
                </a:tc>
                <a:tc>
                  <a:txBody>
                    <a:bodyPr/>
                    <a:lstStyle/>
                    <a:p>
                      <a:pPr>
                        <a:spcBef>
                          <a:spcPts val="1200"/>
                        </a:spcBef>
                        <a:spcAft>
                          <a:spcPts val="1200"/>
                        </a:spcAft>
                      </a:pPr>
                      <a:r>
                        <a:rPr lang="en-US" sz="2700" kern="1200" dirty="0">
                          <a:solidFill>
                            <a:schemeClr val="dk1"/>
                          </a:solidFill>
                          <a:latin typeface="Calibri" panose="020F0502020204030204" pitchFamily="34" charset="0"/>
                          <a:ea typeface="+mn-ea"/>
                          <a:cs typeface="Calibri" panose="020F0502020204030204" pitchFamily="34" charset="0"/>
                        </a:rPr>
                        <a:t>No sun (Rev. 21:23; 22:5)</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678072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228600"/>
            <a:ext cx="7772400" cy="685800"/>
          </a:xfrm>
        </p:spPr>
        <p:txBody>
          <a:bodyPr/>
          <a:lstStyle/>
          <a:p>
            <a:pPr algn="ctr" eaLnBrk="1" hangingPunct="1"/>
            <a:r>
              <a:rPr lang="en-US" altLang="en-US" sz="3600" dirty="0"/>
              <a:t>Premillennialism: A One-Text Theology?</a:t>
            </a:r>
          </a:p>
        </p:txBody>
      </p:sp>
      <p:sp>
        <p:nvSpPr>
          <p:cNvPr id="35843" name="Rectangle 3"/>
          <p:cNvSpPr>
            <a:spLocks noGrp="1" noChangeArrowheads="1"/>
          </p:cNvSpPr>
          <p:nvPr>
            <p:ph type="body" idx="1"/>
          </p:nvPr>
        </p:nvSpPr>
        <p:spPr>
          <a:xfrm>
            <a:off x="2286001" y="1143000"/>
            <a:ext cx="6400800" cy="2819399"/>
          </a:xfrm>
        </p:spPr>
        <p:txBody>
          <a:bodyPr/>
          <a:lstStyle/>
          <a:p>
            <a:pPr marL="0" indent="0" algn="just" eaLnBrk="1" hangingPunct="1">
              <a:buFont typeface="Wingdings" panose="05000000000000000000" pitchFamily="2" charset="2"/>
              <a:buNone/>
              <a:defRPr/>
            </a:pPr>
            <a:r>
              <a:rPr lang="en-US" dirty="0"/>
              <a:t>"The only scriptural basis for this theory [i.e.' premillennialism] is Revelation 20:1-6, after an Old Testament content has been poured into it.”</a:t>
            </a:r>
          </a:p>
        </p:txBody>
      </p:sp>
      <p:sp>
        <p:nvSpPr>
          <p:cNvPr id="22532" name="Text Box 4"/>
          <p:cNvSpPr txBox="1">
            <a:spLocks noChangeArrowheads="1"/>
          </p:cNvSpPr>
          <p:nvPr/>
        </p:nvSpPr>
        <p:spPr bwMode="auto">
          <a:xfrm>
            <a:off x="723900" y="6019800"/>
            <a:ext cx="7696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1800" dirty="0">
                <a:latin typeface="Calibri" panose="020F0502020204030204" pitchFamily="34" charset="0"/>
              </a:rPr>
              <a:t>Louis </a:t>
            </a:r>
            <a:r>
              <a:rPr lang="en-US" altLang="en-US" sz="1800" dirty="0" err="1">
                <a:latin typeface="Calibri" panose="020F0502020204030204" pitchFamily="34" charset="0"/>
              </a:rPr>
              <a:t>Berkhof</a:t>
            </a:r>
            <a:r>
              <a:rPr lang="en-US" altLang="en-US" sz="1800" dirty="0">
                <a:latin typeface="Calibri" panose="020F0502020204030204" pitchFamily="34" charset="0"/>
              </a:rPr>
              <a:t>, </a:t>
            </a:r>
            <a:r>
              <a:rPr lang="en-US" altLang="en-US" sz="1800" i="1" dirty="0">
                <a:latin typeface="Calibri" panose="020F0502020204030204" pitchFamily="34" charset="0"/>
              </a:rPr>
              <a:t>Systematic Theology: With a Complete Textual Index</a:t>
            </a:r>
            <a:r>
              <a:rPr lang="en-US" altLang="en-US" sz="1800" dirty="0">
                <a:latin typeface="Calibri" panose="020F0502020204030204" pitchFamily="34" charset="0"/>
              </a:rPr>
              <a:t>, 4th and rev. ed. (Grand Rapids: </a:t>
            </a:r>
            <a:r>
              <a:rPr lang="en-US" altLang="en-US" sz="1800" dirty="0" err="1">
                <a:latin typeface="Calibri" panose="020F0502020204030204" pitchFamily="34" charset="0"/>
              </a:rPr>
              <a:t>Eerdman's</a:t>
            </a:r>
            <a:r>
              <a:rPr lang="en-US" altLang="en-US" sz="1800" dirty="0">
                <a:latin typeface="Calibri" panose="020F0502020204030204" pitchFamily="34" charset="0"/>
              </a:rPr>
              <a:t>, 1932; reprint, Grand Rapids: Baker, 1996), 715. </a:t>
            </a:r>
          </a:p>
        </p:txBody>
      </p:sp>
      <p:pic>
        <p:nvPicPr>
          <p:cNvPr id="22533" name="Picture 7" descr="https://upload.wikimedia.org/wikipedia/commons/8/8b/Louis_Berkhof.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8346" y="1295400"/>
            <a:ext cx="1769053" cy="22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521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42900" y="304800"/>
            <a:ext cx="8458200" cy="685800"/>
          </a:xfrm>
        </p:spPr>
        <p:txBody>
          <a:bodyPr/>
          <a:lstStyle/>
          <a:p>
            <a:pPr algn="ctr" eaLnBrk="1" hangingPunct="1"/>
            <a:r>
              <a:rPr lang="en-US" altLang="en-US" sz="4000" dirty="0"/>
              <a:t>Premillennialism: A One-Text Theology?</a:t>
            </a:r>
          </a:p>
        </p:txBody>
      </p:sp>
      <p:sp>
        <p:nvSpPr>
          <p:cNvPr id="35843" name="Rectangle 3"/>
          <p:cNvSpPr>
            <a:spLocks noGrp="1" noChangeArrowheads="1"/>
          </p:cNvSpPr>
          <p:nvPr>
            <p:ph type="body" idx="1"/>
          </p:nvPr>
        </p:nvSpPr>
        <p:spPr>
          <a:xfrm>
            <a:off x="228600" y="1143000"/>
            <a:ext cx="8686800" cy="2971800"/>
          </a:xfrm>
        </p:spPr>
        <p:txBody>
          <a:bodyPr/>
          <a:lstStyle/>
          <a:p>
            <a:pPr marL="0" indent="0" algn="just" eaLnBrk="1" hangingPunct="1">
              <a:buNone/>
              <a:defRPr/>
            </a:pPr>
            <a:r>
              <a:rPr lang="en-US" sz="3600" dirty="0"/>
              <a:t>"The one millennial occurrence in the New Testament (and in the whole Bible) makes mention of none of the earthly characteristics so arbitrarily placed within that thousand years (Revelation 20).”</a:t>
            </a:r>
          </a:p>
        </p:txBody>
      </p:sp>
      <p:sp>
        <p:nvSpPr>
          <p:cNvPr id="22532" name="Text Box 4"/>
          <p:cNvSpPr txBox="1">
            <a:spLocks noChangeArrowheads="1"/>
          </p:cNvSpPr>
          <p:nvPr/>
        </p:nvSpPr>
        <p:spPr bwMode="auto">
          <a:xfrm>
            <a:off x="723900" y="6324600"/>
            <a:ext cx="7696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1800" dirty="0">
                <a:latin typeface="Calibri" panose="020F0502020204030204" pitchFamily="34" charset="0"/>
              </a:rPr>
              <a:t>James Wilmot, Prophetic Interpretation, 5-6. </a:t>
            </a:r>
          </a:p>
        </p:txBody>
      </p:sp>
    </p:spTree>
    <p:extLst>
      <p:ext uri="{BB962C8B-B14F-4D97-AF65-F5344CB8AC3E}">
        <p14:creationId xmlns:p14="http://schemas.microsoft.com/office/powerpoint/2010/main" val="29576302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42900" y="304800"/>
            <a:ext cx="8458200" cy="685800"/>
          </a:xfrm>
        </p:spPr>
        <p:txBody>
          <a:bodyPr/>
          <a:lstStyle/>
          <a:p>
            <a:pPr algn="ctr" eaLnBrk="1" hangingPunct="1"/>
            <a:r>
              <a:rPr lang="en-US" altLang="en-US" sz="4000" dirty="0"/>
              <a:t>Premillennialism: A One-Text Theology?</a:t>
            </a:r>
          </a:p>
        </p:txBody>
      </p:sp>
      <p:sp>
        <p:nvSpPr>
          <p:cNvPr id="35843" name="Rectangle 3"/>
          <p:cNvSpPr>
            <a:spLocks noGrp="1" noChangeArrowheads="1"/>
          </p:cNvSpPr>
          <p:nvPr>
            <p:ph type="body" idx="1"/>
          </p:nvPr>
        </p:nvSpPr>
        <p:spPr>
          <a:xfrm>
            <a:off x="152400" y="1143000"/>
            <a:ext cx="8839200" cy="4876800"/>
          </a:xfrm>
        </p:spPr>
        <p:txBody>
          <a:bodyPr/>
          <a:lstStyle/>
          <a:p>
            <a:pPr marL="0" indent="0" algn="just" eaLnBrk="1" hangingPunct="1">
              <a:buNone/>
              <a:defRPr/>
            </a:pPr>
            <a:r>
              <a:rPr lang="en-US" sz="3000" dirty="0"/>
              <a:t>The a-millennial theologian Archibald Hughes once directed a lady to study the New Testament for information on the millennial kingdom. According to the report of Hughes, this is what transpired: “Many months later this lady came to me and said she had followed my advice but could not find a single reference to any millennium. I said, 'well, have you learned something.’ She replied, ‘I have learned nothing!’ I said, ‘you have learned something, for you know now that the New Testament has nothing to say about a millennium.’”</a:t>
            </a:r>
          </a:p>
        </p:txBody>
      </p:sp>
      <p:sp>
        <p:nvSpPr>
          <p:cNvPr id="22532" name="Text Box 4"/>
          <p:cNvSpPr txBox="1">
            <a:spLocks noChangeArrowheads="1"/>
          </p:cNvSpPr>
          <p:nvPr/>
        </p:nvSpPr>
        <p:spPr bwMode="auto">
          <a:xfrm>
            <a:off x="723900" y="6400800"/>
            <a:ext cx="7696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1800" dirty="0">
                <a:latin typeface="Calibri" panose="020F0502020204030204" pitchFamily="34" charset="0"/>
              </a:rPr>
              <a:t>Archibald Hughes, </a:t>
            </a:r>
            <a:r>
              <a:rPr lang="en-US" altLang="en-US" sz="1800" i="1" dirty="0">
                <a:latin typeface="Calibri" panose="020F0502020204030204" pitchFamily="34" charset="0"/>
              </a:rPr>
              <a:t>A New Heaven and a New Earth</a:t>
            </a:r>
            <a:r>
              <a:rPr lang="en-US" altLang="en-US" sz="1800" dirty="0">
                <a:latin typeface="Calibri" panose="020F0502020204030204" pitchFamily="34" charset="0"/>
              </a:rPr>
              <a:t>, 209. </a:t>
            </a:r>
          </a:p>
        </p:txBody>
      </p:sp>
    </p:spTree>
    <p:extLst>
      <p:ext uri="{BB962C8B-B14F-4D97-AF65-F5344CB8AC3E}">
        <p14:creationId xmlns:p14="http://schemas.microsoft.com/office/powerpoint/2010/main" val="22962478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5" name="Subtitle 3"/>
          <p:cNvSpPr txBox="1">
            <a:spLocks/>
          </p:cNvSpPr>
          <p:nvPr/>
        </p:nvSpPr>
        <p:spPr bwMode="auto">
          <a:xfrm>
            <a:off x="139824" y="152400"/>
            <a:ext cx="8864352" cy="37337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a:buClr>
                <a:srgbClr val="00FFFF"/>
              </a:buClr>
              <a:buNone/>
              <a:defRPr/>
            </a:pPr>
            <a:r>
              <a:rPr lang="en-US" sz="4000" b="1" dirty="0">
                <a:solidFill>
                  <a:schemeClr val="tx2"/>
                </a:solidFill>
                <a:effectLst>
                  <a:outerShdw blurRad="38100" dist="38100" dir="2700000" algn="tl">
                    <a:srgbClr val="000000">
                      <a:alpha val="43137"/>
                    </a:srgbClr>
                  </a:outerShdw>
                </a:effectLst>
                <a:ea typeface="+mj-ea"/>
                <a:cs typeface="+mj-cs"/>
              </a:rPr>
              <a:t>2 Peter 1:19</a:t>
            </a:r>
          </a:p>
          <a:p>
            <a:pPr marL="0" lvl="0" indent="0" algn="just">
              <a:buClr>
                <a:srgbClr val="00FFFF"/>
              </a:buClr>
              <a:buNone/>
              <a:defRPr/>
            </a:pPr>
            <a:r>
              <a:rPr lang="en-US" sz="3600" kern="0" dirty="0">
                <a:solidFill>
                  <a:srgbClr val="FFFFFF"/>
                </a:solidFill>
              </a:rPr>
              <a:t>“</a:t>
            </a:r>
            <a:r>
              <a:rPr lang="en-US" sz="3600" i="1" dirty="0"/>
              <a:t>So</a:t>
            </a:r>
            <a:r>
              <a:rPr lang="en-US" sz="3600" dirty="0"/>
              <a:t> we have the </a:t>
            </a:r>
            <a:r>
              <a:rPr lang="en-US" sz="3600" b="1" u="sng" dirty="0">
                <a:solidFill>
                  <a:srgbClr val="FFFFCC"/>
                </a:solidFill>
              </a:rPr>
              <a:t>prophetic word</a:t>
            </a:r>
            <a:r>
              <a:rPr lang="en-US" sz="3600" dirty="0"/>
              <a:t> </a:t>
            </a:r>
            <a:r>
              <a:rPr lang="en-US" sz="3600" i="1" dirty="0"/>
              <a:t>made</a:t>
            </a:r>
            <a:r>
              <a:rPr lang="en-US" sz="3600" dirty="0"/>
              <a:t> </a:t>
            </a:r>
            <a:r>
              <a:rPr lang="en-US" sz="3600" b="1" u="sng" dirty="0">
                <a:solidFill>
                  <a:srgbClr val="FFFFCC"/>
                </a:solidFill>
              </a:rPr>
              <a:t>more sure</a:t>
            </a:r>
            <a:r>
              <a:rPr lang="en-US" sz="3600" dirty="0"/>
              <a:t>, to which you do well to pay attention as to a l</a:t>
            </a:r>
            <a:r>
              <a:rPr lang="en-US" sz="3600" b="1" u="sng" dirty="0">
                <a:solidFill>
                  <a:srgbClr val="FFFFCC"/>
                </a:solidFill>
              </a:rPr>
              <a:t>amp shining in a dark place</a:t>
            </a:r>
            <a:r>
              <a:rPr lang="en-US" sz="3600" dirty="0"/>
              <a:t>, </a:t>
            </a:r>
            <a:r>
              <a:rPr lang="en-US" sz="3600" b="1" u="sng" dirty="0">
                <a:solidFill>
                  <a:srgbClr val="FFFFCC"/>
                </a:solidFill>
              </a:rPr>
              <a:t>until</a:t>
            </a:r>
            <a:r>
              <a:rPr lang="en-US" sz="3600" dirty="0"/>
              <a:t> the day dawns and the </a:t>
            </a:r>
            <a:r>
              <a:rPr lang="en-US" sz="3600" b="1" u="sng" dirty="0">
                <a:solidFill>
                  <a:srgbClr val="FFFFCC"/>
                </a:solidFill>
              </a:rPr>
              <a:t>morning star</a:t>
            </a:r>
            <a:r>
              <a:rPr lang="en-US" sz="3600" dirty="0"/>
              <a:t> arises in your hearts</a:t>
            </a:r>
            <a:r>
              <a:rPr lang="en-US" sz="3600" kern="0" dirty="0">
                <a:solidFill>
                  <a:srgbClr val="FFFFFF"/>
                </a:solidFill>
              </a:rPr>
              <a:t>.”</a:t>
            </a:r>
          </a:p>
        </p:txBody>
      </p:sp>
      <p:pic>
        <p:nvPicPr>
          <p:cNvPr id="7"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395134" y="3224146"/>
            <a:ext cx="2353733" cy="1576454"/>
          </a:xfrm>
          <a:prstGeom prst="rect">
            <a:avLst/>
          </a:prstGeom>
          <a:noFill/>
          <a:ln w="9525">
            <a:noFill/>
            <a:miter lim="800000"/>
            <a:headEnd/>
            <a:tailEnd/>
          </a:ln>
        </p:spPr>
      </p:pic>
    </p:spTree>
    <p:extLst>
      <p:ext uri="{BB962C8B-B14F-4D97-AF65-F5344CB8AC3E}">
        <p14:creationId xmlns:p14="http://schemas.microsoft.com/office/powerpoint/2010/main" val="34130341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4246952987"/>
              </p:ext>
            </p:extLst>
          </p:nvPr>
        </p:nvGraphicFramePr>
        <p:xfrm>
          <a:off x="304800" y="1144368"/>
          <a:ext cx="8534400" cy="3870960"/>
        </p:xfrm>
        <a:graphic>
          <a:graphicData uri="http://schemas.openxmlformats.org/drawingml/2006/table">
            <a:tbl>
              <a:tblPr firstRow="1" bandRow="1">
                <a:tableStyleId>{5940675A-B579-460E-94D1-54222C63F5DA}</a:tableStyleId>
              </a:tblPr>
              <a:tblGrid>
                <a:gridCol w="4267200">
                  <a:extLst>
                    <a:ext uri="{9D8B030D-6E8A-4147-A177-3AD203B41FA5}">
                      <a16:colId xmlns:a16="http://schemas.microsoft.com/office/drawing/2014/main" val="4287931007"/>
                    </a:ext>
                  </a:extLst>
                </a:gridCol>
                <a:gridCol w="4267200">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4555613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3808579259"/>
              </p:ext>
            </p:extLst>
          </p:nvPr>
        </p:nvGraphicFramePr>
        <p:xfrm>
          <a:off x="304800" y="1144368"/>
          <a:ext cx="8534400" cy="3870960"/>
        </p:xfrm>
        <a:graphic>
          <a:graphicData uri="http://schemas.openxmlformats.org/drawingml/2006/table">
            <a:tbl>
              <a:tblPr firstRow="1" bandRow="1">
                <a:tableStyleId>{5940675A-B579-460E-94D1-54222C63F5DA}</a:tableStyleId>
              </a:tblPr>
              <a:tblGrid>
                <a:gridCol w="4267200">
                  <a:extLst>
                    <a:ext uri="{9D8B030D-6E8A-4147-A177-3AD203B41FA5}">
                      <a16:colId xmlns:a16="http://schemas.microsoft.com/office/drawing/2014/main" val="4287931007"/>
                    </a:ext>
                  </a:extLst>
                </a:gridCol>
                <a:gridCol w="4267200">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0" u="none"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0" u="none"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338528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3688101907"/>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623143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3144584838"/>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984623773"/>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12415</TotalTime>
  <Words>3347</Words>
  <Application>Microsoft Office PowerPoint</Application>
  <PresentationFormat>On-screen Show (4:3)</PresentationFormat>
  <Paragraphs>493</Paragraphs>
  <Slides>79</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79</vt:i4>
      </vt:variant>
    </vt:vector>
  </HeadingPairs>
  <TitlesOfParts>
    <vt:vector size="84" baseType="lpstr">
      <vt:lpstr>Arial</vt:lpstr>
      <vt:lpstr>Calibri</vt:lpstr>
      <vt:lpstr>Times New Roman</vt:lpstr>
      <vt:lpstr>Wingdings</vt:lpstr>
      <vt:lpstr>Azure</vt:lpstr>
      <vt:lpstr>PowerPoint Presentation</vt:lpstr>
      <vt:lpstr>The Coming Kingdom Chapter 6 </vt:lpstr>
      <vt:lpstr>Kingdom Study Outline</vt:lpstr>
      <vt:lpstr>Kingdom Study Outline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PowerPoint Presentation</vt:lpstr>
      <vt:lpstr>OT PROPHETS DESCRIBE THE KINGDOM</vt:lpstr>
      <vt:lpstr>OT PROPHETS DESCRIBE THE KINGDOM</vt:lpstr>
      <vt:lpstr>OT PROPHETS DESCRIBE THE KINGDOM</vt:lpstr>
      <vt:lpstr>PowerPoint Presentation</vt:lpstr>
      <vt:lpstr>The Millennial David</vt:lpstr>
      <vt:lpstr>PowerPoint Presentation</vt:lpstr>
      <vt:lpstr>Order or Tagma (1 Cor. 15:23)</vt:lpstr>
      <vt:lpstr>PowerPoint Presentation</vt:lpstr>
      <vt:lpstr>OT PROPHETS DESCRIBE THE KINGDOM</vt:lpstr>
      <vt:lpstr>PowerPoint Presentation</vt:lpstr>
      <vt:lpstr>9. Righteousness (Isa. 9:6-7)</vt:lpstr>
      <vt:lpstr>9. Righteousness (Isa. 9:6-7)</vt:lpstr>
      <vt:lpstr>PowerPoint Presentation</vt:lpstr>
      <vt:lpstr>Jeremiah 31:31-34</vt:lpstr>
      <vt:lpstr>9. Righteousness (Isa. 9:6-7)</vt:lpstr>
      <vt:lpstr>9. Righteousness (Isa. 9:6-7)</vt:lpstr>
      <vt:lpstr>PowerPoint Presentation</vt:lpstr>
      <vt:lpstr>Order or Tagma (1 Cor. 15:23)</vt:lpstr>
      <vt:lpstr>PowerPoint Presentation</vt:lpstr>
      <vt:lpstr>9. Righteousness (Isa. 9:6-7)</vt:lpstr>
      <vt:lpstr>9. Righteousness (Isa. 9:6-7)</vt:lpstr>
      <vt:lpstr>PowerPoint Presentation</vt:lpstr>
      <vt:lpstr>PowerPoint Presentation</vt:lpstr>
      <vt:lpstr>OT PROPHETS DESCRIBE THE KINGDOM</vt:lpstr>
      <vt:lpstr>Genesis 3 Structure</vt:lpstr>
      <vt:lpstr>Genesis 3 Structure</vt:lpstr>
      <vt:lpstr>Divine Judgments (3:14-19)</vt:lpstr>
      <vt:lpstr>Divine Judgments (3:14-19)</vt:lpstr>
      <vt:lpstr>Serpent (3:14-15)</vt:lpstr>
      <vt:lpstr>PowerPoint Presentation</vt:lpstr>
      <vt:lpstr>Divine Judgments (3:14-19)</vt:lpstr>
      <vt:lpstr>Woman (3:16)</vt:lpstr>
      <vt:lpstr>Divine Judgments (3:14-19)</vt:lpstr>
      <vt:lpstr>Man (3:17-19)</vt:lpstr>
      <vt:lpstr>PowerPoint Presentation</vt:lpstr>
      <vt:lpstr>PowerPoint Presentation</vt:lpstr>
      <vt:lpstr>OT PROPHETS DESCRIBE THE KINGDOM</vt:lpstr>
      <vt:lpstr>PowerPoint Presentation</vt:lpstr>
      <vt:lpstr>PowerPoint Presentation</vt:lpstr>
      <vt:lpstr>PowerPoint Presentation</vt:lpstr>
      <vt:lpstr>OT PROPHETS DESCRIBE THE KINGDOM</vt:lpstr>
      <vt:lpstr>OT PROPHETS DESCRIBE THE KINGDOM</vt:lpstr>
      <vt:lpstr>13. Topographical Changes (Ezek. 47:1-12)</vt:lpstr>
      <vt:lpstr>13. Topographical Changes (Ezek. 47:1-12)</vt:lpstr>
      <vt:lpstr>13. Topographical Changes (Ezek. 47:1-12)</vt:lpstr>
      <vt:lpstr>13. Topographical Changes (Ezek. 47:1-12)</vt:lpstr>
      <vt:lpstr>PowerPoint Presentation</vt:lpstr>
      <vt:lpstr>PowerPoint Presentation</vt:lpstr>
      <vt:lpstr>PowerPoint Presentation</vt:lpstr>
      <vt:lpstr>PowerPoint Presentation</vt:lpstr>
      <vt:lpstr>PowerPoint Presentation</vt:lpstr>
      <vt:lpstr>13. Topographical Changes (Ezek. 47:1-12)</vt:lpstr>
      <vt:lpstr>PowerPoint Presentation</vt:lpstr>
      <vt:lpstr>PowerPoint Presentation</vt:lpstr>
      <vt:lpstr>13. Topographical Changes (Ezek. 47:1-12)</vt:lpstr>
      <vt:lpstr>OT PROPHETS DESCRIBE THE KINGDOM</vt:lpstr>
      <vt:lpstr>Conclusion</vt:lpstr>
      <vt:lpstr>OT PROPHETS DESCRIBE THE KINGDOM</vt:lpstr>
      <vt:lpstr>OT PROPHETS DESCRIBE THE KINGDOM</vt:lpstr>
      <vt:lpstr>PowerPoint Presentation</vt:lpstr>
      <vt:lpstr>PowerPoint Presentation</vt:lpstr>
      <vt:lpstr>PowerPoint Presentation</vt:lpstr>
      <vt:lpstr>Premillennialism: A One-Text Theology?</vt:lpstr>
      <vt:lpstr>Premillennialism: A One-Text Theology?</vt:lpstr>
      <vt:lpstr>Premillennialism: A One-Text Theology?</vt:lpstr>
      <vt:lpstr>PowerPoint Presentation</vt:lpstr>
      <vt:lpstr>1. Kingdom Throughout the Bible</vt:lpstr>
      <vt:lpstr>1. Kingdom Throughout the Bible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Duty to Love - Rom. 12:9-13</dc:title>
  <dc:subject>Divine Righteousness Revealed</dc:subject>
  <dc:creator>A. Woods</dc:creator>
  <dc:description>Modified by Jim McGowan</dc:description>
  <cp:lastModifiedBy>Jim McGowan</cp:lastModifiedBy>
  <cp:revision>1428</cp:revision>
  <cp:lastPrinted>2017-02-14T20:44:45Z</cp:lastPrinted>
  <dcterms:created xsi:type="dcterms:W3CDTF">2009-03-17T12:21:13Z</dcterms:created>
  <dcterms:modified xsi:type="dcterms:W3CDTF">2017-02-14T20:45:24Z</dcterms:modified>
</cp:coreProperties>
</file>