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0"/>
  </p:notesMasterIdLst>
  <p:handoutMasterIdLst>
    <p:handoutMasterId r:id="rId81"/>
  </p:handoutMasterIdLst>
  <p:sldIdLst>
    <p:sldId id="2408" r:id="rId2"/>
    <p:sldId id="2409" r:id="rId3"/>
    <p:sldId id="2448" r:id="rId4"/>
    <p:sldId id="2449" r:id="rId5"/>
    <p:sldId id="2450" r:id="rId6"/>
    <p:sldId id="2569" r:id="rId7"/>
    <p:sldId id="2563" r:id="rId8"/>
    <p:sldId id="2586" r:id="rId9"/>
    <p:sldId id="2723" r:id="rId10"/>
    <p:sldId id="2772" r:id="rId11"/>
    <p:sldId id="2773" r:id="rId12"/>
    <p:sldId id="2774" r:id="rId13"/>
    <p:sldId id="2776" r:id="rId14"/>
    <p:sldId id="2777" r:id="rId15"/>
    <p:sldId id="2775" r:id="rId16"/>
    <p:sldId id="2391" r:id="rId17"/>
    <p:sldId id="2729" r:id="rId18"/>
    <p:sldId id="2733" r:id="rId19"/>
    <p:sldId id="2793" r:id="rId20"/>
    <p:sldId id="2794" r:id="rId21"/>
    <p:sldId id="2795" r:id="rId22"/>
    <p:sldId id="2823" r:id="rId23"/>
    <p:sldId id="2824" r:id="rId24"/>
    <p:sldId id="2796" r:id="rId25"/>
    <p:sldId id="2737" r:id="rId26"/>
    <p:sldId id="2797" r:id="rId27"/>
    <p:sldId id="2740" r:id="rId28"/>
    <p:sldId id="2798" r:id="rId29"/>
    <p:sldId id="2799" r:id="rId30"/>
    <p:sldId id="2782" r:id="rId31"/>
    <p:sldId id="2800" r:id="rId32"/>
    <p:sldId id="2745" r:id="rId33"/>
    <p:sldId id="2801" r:id="rId34"/>
    <p:sldId id="2783" r:id="rId35"/>
    <p:sldId id="2784" r:id="rId36"/>
    <p:sldId id="2826" r:id="rId37"/>
    <p:sldId id="2825" r:id="rId38"/>
    <p:sldId id="2827" r:id="rId39"/>
    <p:sldId id="2802" r:id="rId40"/>
    <p:sldId id="2803" r:id="rId41"/>
    <p:sldId id="2828" r:id="rId42"/>
    <p:sldId id="2829" r:id="rId43"/>
    <p:sldId id="2830" r:id="rId44"/>
    <p:sldId id="2831" r:id="rId45"/>
    <p:sldId id="2804" r:id="rId46"/>
    <p:sldId id="2805" r:id="rId47"/>
    <p:sldId id="2806" r:id="rId48"/>
    <p:sldId id="2807" r:id="rId49"/>
    <p:sldId id="2808" r:id="rId50"/>
    <p:sldId id="2753" r:id="rId51"/>
    <p:sldId id="2809" r:id="rId52"/>
    <p:sldId id="2778" r:id="rId53"/>
    <p:sldId id="2810" r:id="rId54"/>
    <p:sldId id="2792" r:id="rId55"/>
    <p:sldId id="2811" r:id="rId56"/>
    <p:sldId id="2786" r:id="rId57"/>
    <p:sldId id="2787" r:id="rId58"/>
    <p:sldId id="2812" r:id="rId59"/>
    <p:sldId id="2813" r:id="rId60"/>
    <p:sldId id="2788" r:id="rId61"/>
    <p:sldId id="2814" r:id="rId62"/>
    <p:sldId id="2759" r:id="rId63"/>
    <p:sldId id="2815" r:id="rId64"/>
    <p:sldId id="2762" r:id="rId65"/>
    <p:sldId id="2816" r:id="rId66"/>
    <p:sldId id="2817" r:id="rId67"/>
    <p:sldId id="2781" r:id="rId68"/>
    <p:sldId id="2780" r:id="rId69"/>
    <p:sldId id="2818" r:id="rId70"/>
    <p:sldId id="2789" r:id="rId71"/>
    <p:sldId id="2790" r:id="rId72"/>
    <p:sldId id="2819" r:id="rId73"/>
    <p:sldId id="2766" r:id="rId74"/>
    <p:sldId id="2820" r:id="rId75"/>
    <p:sldId id="2791" r:id="rId76"/>
    <p:sldId id="2821" r:id="rId77"/>
    <p:sldId id="2439" r:id="rId78"/>
    <p:sldId id="2822" r:id="rId7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CC"/>
    <a:srgbClr val="CCCCFF"/>
    <a:srgbClr val="0000FF"/>
    <a:srgbClr val="33CC33"/>
    <a:srgbClr val="FF00FF"/>
    <a:srgbClr val="0099FF"/>
    <a:srgbClr val="FFFF00"/>
    <a:srgbClr val="A500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1654" autoAdjust="0"/>
  </p:normalViewPr>
  <p:slideViewPr>
    <p:cSldViewPr>
      <p:cViewPr varScale="1">
        <p:scale>
          <a:sx n="66" d="100"/>
          <a:sy n="66" d="100"/>
        </p:scale>
        <p:origin x="16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84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99A52C-7E5C-4D73-AECF-85210FDF2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08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cs typeface="Calibri" panose="020F0502020204030204" pitchFamily="34" charset="0"/>
              </a:rPr>
              <a:t>THE BOOK OF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Dr. Andy Woods</a:t>
            </a:r>
          </a:p>
        </p:txBody>
      </p:sp>
      <p:pic>
        <p:nvPicPr>
          <p:cNvPr id="1026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4" y="1907066"/>
            <a:ext cx="7897232" cy="3200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3293220898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</a:t>
            </a:r>
            <a:r>
              <a:rPr lang="en-US" sz="2800" b="1" u="sng" dirty="0">
                <a:solidFill>
                  <a:srgbClr val="FFFFCC"/>
                </a:solidFill>
                <a:ea typeface="+mn-ea"/>
                <a:cs typeface="+mn-cs"/>
              </a:rPr>
              <a:t>Revelation to a gentile king (4)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264117613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04800"/>
            <a:ext cx="6629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00200"/>
            <a:ext cx="7239000" cy="4953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1-4: Nebuchadnezzar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5: Belshazzar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6: Darius of Media – Persia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7-8: Belshazzar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9: Darius of Media – Persia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10-12: Cyrus of Media – Persia</a:t>
            </a:r>
          </a:p>
        </p:txBody>
      </p:sp>
    </p:spTree>
    <p:extLst>
      <p:ext uri="{BB962C8B-B14F-4D97-AF65-F5344CB8AC3E}">
        <p14:creationId xmlns:p14="http://schemas.microsoft.com/office/powerpoint/2010/main" val="5520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04800"/>
            <a:ext cx="6629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00200"/>
            <a:ext cx="7239000" cy="4953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b="1" u="sng" dirty="0">
                <a:solidFill>
                  <a:srgbClr val="FFFFCC"/>
                </a:solidFill>
              </a:rPr>
              <a:t>1-4: Nebuchadnezzar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5: Belshazzar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6: Darius of Media – Persia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7-8: Belshazzar of Babylon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9: Darius of Media – Persia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10-12: Cyrus of Media – Persia</a:t>
            </a:r>
          </a:p>
        </p:txBody>
      </p:sp>
    </p:spTree>
    <p:extLst>
      <p:ext uri="{BB962C8B-B14F-4D97-AF65-F5344CB8AC3E}">
        <p14:creationId xmlns:p14="http://schemas.microsoft.com/office/powerpoint/2010/main" val="308142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38013"/>
              </p:ext>
            </p:extLst>
          </p:nvPr>
        </p:nvGraphicFramePr>
        <p:xfrm>
          <a:off x="152400" y="0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2386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Age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68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52168"/>
              </p:ext>
            </p:extLst>
          </p:nvPr>
        </p:nvGraphicFramePr>
        <p:xfrm>
          <a:off x="152400" y="0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2386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Age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0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76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2296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2296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I. Introduction 4:1-3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00200"/>
            <a:ext cx="8001000" cy="2632075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public decree v. 1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personal testimony  v. 2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change in attitude v. 3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423227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9646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I. Introduction 4:1-3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00200"/>
            <a:ext cx="8001000" cy="2632075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Nebuchadnezzar’s public decree v. 1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personal testimony  v. 2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change in attitude v. 3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423227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546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/>
              <a:t>Message</a:t>
            </a:r>
            <a:endParaRPr lang="en-US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15"/>
            <a:ext cx="5981700" cy="196538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600" dirty="0"/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19" y="4419600"/>
            <a:ext cx="4347959" cy="16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I. Introduction 4:1-3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00200"/>
            <a:ext cx="8001000" cy="2632075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public decree v. 1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Nebuchadnezzar’s personal testimony  v. 2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change in attitude v. 3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423227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534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I. Introduction 4:1-3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00200"/>
            <a:ext cx="8001000" cy="2632075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public decree v. 1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dirty="0"/>
              <a:t>Nebuchadnezzar’s personal testimony  v. 2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Nebuchadnezzar’s change in attitude v. 3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423227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9494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4:30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latin typeface="Calibri" panose="020F0502020204030204" pitchFamily="34" charset="0"/>
              </a:rPr>
              <a:t>“The king reflected and said, ‘Is this not Babylon the great, which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I myself have built</a:t>
            </a:r>
            <a:r>
              <a:rPr lang="en-US" sz="4000" dirty="0">
                <a:latin typeface="Calibri" panose="020F0502020204030204" pitchFamily="34" charset="0"/>
              </a:rPr>
              <a:t> as a royal residence by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might of my power</a:t>
            </a:r>
            <a:r>
              <a:rPr lang="en-US" sz="4000" dirty="0">
                <a:latin typeface="Calibri" panose="020F0502020204030204" pitchFamily="34" charset="0"/>
              </a:rPr>
              <a:t> and for the glory of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my majesty</a:t>
            </a:r>
            <a:r>
              <a:rPr lang="en-US" sz="4000" dirty="0">
                <a:latin typeface="Calibri" panose="020F0502020204030204" pitchFamily="34" charset="0"/>
              </a:rPr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340059973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14300" y="152400"/>
            <a:ext cx="89154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2:37-38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atin typeface="Calibri" panose="020F0502020204030204" pitchFamily="34" charset="0"/>
              </a:rPr>
              <a:t>You, O king, are the king of kings, to whom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God of heaven has given</a:t>
            </a:r>
            <a:r>
              <a:rPr lang="en-US" sz="3600" dirty="0">
                <a:latin typeface="Calibri" panose="020F0502020204030204" pitchFamily="34" charset="0"/>
              </a:rPr>
              <a:t> the kingdom, the power, the strength and the glory; </a:t>
            </a:r>
            <a:r>
              <a:rPr lang="en-US" sz="3600" baseline="30000" dirty="0">
                <a:latin typeface="Calibri" panose="020F0502020204030204" pitchFamily="34" charset="0"/>
              </a:rPr>
              <a:t>38 </a:t>
            </a:r>
            <a:r>
              <a:rPr lang="en-US" sz="3600" dirty="0">
                <a:latin typeface="Calibri" panose="020F0502020204030204" pitchFamily="34" charset="0"/>
              </a:rPr>
              <a:t>and wherever the sons of men dwell, </a:t>
            </a:r>
            <a:r>
              <a:rPr lang="en-US" sz="3600" i="1" dirty="0">
                <a:latin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</a:rPr>
              <a:t> the beasts of the field, or the birds of the sky,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He has given them</a:t>
            </a:r>
            <a:r>
              <a:rPr lang="en-US" sz="3600" dirty="0">
                <a:latin typeface="Calibri" panose="020F0502020204030204" pitchFamily="34" charset="0"/>
              </a:rPr>
              <a:t> into your hand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has caused you</a:t>
            </a:r>
            <a:r>
              <a:rPr lang="en-US" sz="3600" dirty="0">
                <a:latin typeface="Calibri" panose="020F0502020204030204" pitchFamily="34" charset="0"/>
              </a:rPr>
              <a:t> to rule over them all. You are the head of gold.</a:t>
            </a:r>
          </a:p>
        </p:txBody>
      </p:sp>
    </p:spTree>
    <p:extLst>
      <p:ext uri="{BB962C8B-B14F-4D97-AF65-F5344CB8AC3E}">
        <p14:creationId xmlns:p14="http://schemas.microsoft.com/office/powerpoint/2010/main" val="5682141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3058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334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II. Dream Described By Nebuchadnezzar 4:4-18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9300" y="1946275"/>
            <a:ext cx="5105400" cy="20923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To the wise men v. 4-7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To Daniel  v. 8-18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3227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29717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334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II. Dream Described By Nebuchadnezzar 4:4-18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9300" y="1946275"/>
            <a:ext cx="5105400" cy="20923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To the wise men v. 4-7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To Daniel  v. 8-18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3227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4223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304800"/>
            <a:ext cx="5562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sz="4000" dirty="0"/>
              <a:t>A. To the Wise Men (4-7)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46275"/>
            <a:ext cx="6400800" cy="20161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3600" dirty="0"/>
              <a:t>Nebuchadnezzar’s fear v. 4-5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3600" dirty="0"/>
              <a:t>The wise men's failure  v. 6-7</a:t>
            </a:r>
          </a:p>
        </p:txBody>
      </p:sp>
      <p:pic>
        <p:nvPicPr>
          <p:cNvPr id="5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2592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2131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304800"/>
            <a:ext cx="5562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sz="4000" dirty="0"/>
              <a:t>A. To the Wise Men (4-7)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46275"/>
            <a:ext cx="6400800" cy="20161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fear v. 4-5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3600" dirty="0"/>
              <a:t>The wise men's failure  v. 6-7</a:t>
            </a:r>
          </a:p>
        </p:txBody>
      </p:sp>
      <p:pic>
        <p:nvPicPr>
          <p:cNvPr id="5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2592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7124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304800"/>
            <a:ext cx="5562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sz="4000" dirty="0"/>
              <a:t>A. To the Wise Men (4-7)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46275"/>
            <a:ext cx="6400800" cy="20161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3600" dirty="0"/>
              <a:t>Nebuchadnezzar’s fear v. 4-5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The wise men's failure  v. 6-7</a:t>
            </a:r>
          </a:p>
        </p:txBody>
      </p:sp>
      <p:pic>
        <p:nvPicPr>
          <p:cNvPr id="5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2592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280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dirty="0"/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Aramaic </a:t>
            </a:r>
            <a:r>
              <a:rPr lang="en-US" sz="3600" i="1" dirty="0"/>
              <a:t>chiasm</a:t>
            </a:r>
            <a:r>
              <a:rPr lang="en-US" sz="3600" dirty="0"/>
              <a:t> (2-7)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04800"/>
            <a:ext cx="6934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Nebuchadnezzar Demands the Revelation &amp; Interpretation (2:2-13)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800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Nebuchadnezzar’s command (2:2-3)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Chaldean’s 1</a:t>
            </a:r>
            <a:r>
              <a:rPr lang="en-US" altLang="en-US" baseline="30000" dirty="0"/>
              <a:t>st</a:t>
            </a:r>
            <a:r>
              <a:rPr lang="en-US" altLang="en-US" dirty="0"/>
              <a:t> response (2:4)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Nebuchadnezzar reaffirms his command (2:5-6)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Chaldean’s 2</a:t>
            </a:r>
            <a:r>
              <a:rPr lang="en-US" altLang="en-US" baseline="30000" dirty="0"/>
              <a:t>nd</a:t>
            </a:r>
            <a:r>
              <a:rPr lang="en-US" altLang="en-US" dirty="0"/>
              <a:t> response (2:7)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Nebuchadnezzar reaffirms his command (2:8-9)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Chaldean’s 3</a:t>
            </a:r>
            <a:r>
              <a:rPr lang="en-US" altLang="en-US" baseline="30000" dirty="0"/>
              <a:t>rd</a:t>
            </a:r>
            <a:r>
              <a:rPr lang="en-US" altLang="en-US" dirty="0"/>
              <a:t> response (2:10-11)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Nebuchadnezzar’s order for destruction (2:12-13)</a:t>
            </a:r>
          </a:p>
        </p:txBody>
      </p:sp>
    </p:spTree>
    <p:extLst>
      <p:ext uri="{BB962C8B-B14F-4D97-AF65-F5344CB8AC3E}">
        <p14:creationId xmlns:p14="http://schemas.microsoft.com/office/powerpoint/2010/main" val="759127669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334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II. Dream Described By Nebuchadnezzar 4:4-18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9300" y="1946275"/>
            <a:ext cx="5105400" cy="20923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To the wise men v. 4-7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To Daniel  v. 8-18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32275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8331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41148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B. To Daniel (8-18)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7" y="1143000"/>
            <a:ext cx="6684963" cy="5562599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entrance v. 8-9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growing tree  v. 10-12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tree chopped down (13-14)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stump remains (15a)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Animalistic behavior (15b-16)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Chapter lesson (17)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request (18)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428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6871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7" y="1143000"/>
            <a:ext cx="6684963" cy="5562599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Daniel’s entrance v. 8-9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growing tree  v. 10-12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tree chopped down (13-14)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stump remains (15a)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Animalistic behavior (15b-16)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Chapter lesson (17)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request (18)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428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41148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B. To Daniel (8-18)</a:t>
            </a:r>
          </a:p>
        </p:txBody>
      </p:sp>
    </p:spTree>
    <p:extLst>
      <p:ext uri="{BB962C8B-B14F-4D97-AF65-F5344CB8AC3E}">
        <p14:creationId xmlns:p14="http://schemas.microsoft.com/office/powerpoint/2010/main" val="263767762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762000"/>
          </a:xfrm>
        </p:spPr>
        <p:txBody>
          <a:bodyPr/>
          <a:lstStyle/>
          <a:p>
            <a:pPr algn="ctr"/>
            <a:r>
              <a:rPr lang="en-US" altLang="en-US" sz="4000" dirty="0"/>
              <a:t>Changing of the Names (Dan. 1:6)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0968"/>
            <a:ext cx="8115300" cy="4126833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Jewish names (Deut. 6:6-7; Prov. 22:6)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Daniel – God is my judge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 err="1"/>
              <a:t>Hananiah</a:t>
            </a:r>
            <a:r>
              <a:rPr lang="en-US" altLang="en-US" sz="3600" dirty="0"/>
              <a:t> – Yahweh is gracious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 err="1"/>
              <a:t>Mishael</a:t>
            </a:r>
            <a:r>
              <a:rPr lang="en-US" altLang="en-US" sz="3600" dirty="0"/>
              <a:t> – Who is what God is?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 err="1"/>
              <a:t>Azariah</a:t>
            </a:r>
            <a:r>
              <a:rPr lang="en-US" altLang="en-US" sz="3600" dirty="0"/>
              <a:t> – Yahweh has helped</a:t>
            </a:r>
            <a:endParaRPr lang="en-US" altLang="en-US" dirty="0"/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179197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Babylonian names (Gen 2:19)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 err="1"/>
              <a:t>Beltshazzar</a:t>
            </a:r>
            <a:r>
              <a:rPr lang="en-US" altLang="en-US" sz="3600" dirty="0"/>
              <a:t> – Lady protect the king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Shadrach – I am fearful of God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Meshach – I am of little account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Abed-</a:t>
            </a:r>
            <a:r>
              <a:rPr lang="en-US" altLang="en-US" sz="3600" dirty="0" err="1"/>
              <a:t>nego</a:t>
            </a:r>
            <a:r>
              <a:rPr lang="en-US" altLang="en-US" sz="3600" dirty="0"/>
              <a:t> – Servant of Nebo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/>
            <a:r>
              <a:rPr lang="en-US" altLang="en-US" sz="4000" dirty="0"/>
              <a:t>Changing of the Names (Dan. 1:7)</a:t>
            </a:r>
          </a:p>
        </p:txBody>
      </p:sp>
    </p:spTree>
    <p:extLst>
      <p:ext uri="{BB962C8B-B14F-4D97-AF65-F5344CB8AC3E}">
        <p14:creationId xmlns:p14="http://schemas.microsoft.com/office/powerpoint/2010/main" val="41675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dirty="0">
                <a:ea typeface="+mn-ea"/>
                <a:cs typeface="+mn-cs"/>
              </a:rPr>
              <a:t>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dirty="0">
                <a:ea typeface="+mn-ea"/>
                <a:cs typeface="+mn-cs"/>
              </a:rPr>
              <a:t>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3692130394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591560629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"/>
            <a:ext cx="4378881" cy="6766560"/>
          </a:xfrm>
          <a:prstGeom prst="rect">
            <a:avLst/>
          </a:prstGeom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33400" y="1981200"/>
            <a:ext cx="220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kern="0" dirty="0"/>
              <a:t>Statue </a:t>
            </a:r>
          </a:p>
          <a:p>
            <a:pPr algn="ctr" eaLnBrk="1" hangingPunct="1"/>
            <a:r>
              <a:rPr lang="en-US" altLang="en-US" kern="0" dirty="0"/>
              <a:t>&amp; </a:t>
            </a:r>
          </a:p>
          <a:p>
            <a:pPr algn="ctr" eaLnBrk="1" hangingPunct="1"/>
            <a:r>
              <a:rPr lang="en-US" altLang="en-US" kern="0" dirty="0"/>
              <a:t>Stone</a:t>
            </a:r>
          </a:p>
        </p:txBody>
      </p:sp>
    </p:spTree>
    <p:extLst>
      <p:ext uri="{BB962C8B-B14F-4D97-AF65-F5344CB8AC3E}">
        <p14:creationId xmlns:p14="http://schemas.microsoft.com/office/powerpoint/2010/main" val="422471987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700" y="304800"/>
            <a:ext cx="40386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B. To Daniel (8-18)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7" y="1143000"/>
            <a:ext cx="6684963" cy="5562599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entrance v. 8-9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The growing tree  v. 10-12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tree chopped down (13-14)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stump remains (15a)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Animalistic behavior (15b-16)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Chapter lesson (17)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request (18)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428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433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 startAt="2"/>
              <a:defRPr/>
            </a:pPr>
            <a:r>
              <a:rPr lang="en-US" sz="3600" dirty="0"/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Final vision (10-12)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18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2776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7" y="1143000"/>
            <a:ext cx="6913563" cy="5562599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entrance v. 8-9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growing tree  v. 10-12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The tree chopped down (13-14)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stump remains (15a)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Animalistic behavior (15b-16)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Chapter lesson (17)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request (18)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428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700" y="304800"/>
            <a:ext cx="40386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B. To Daniel (8-18)</a:t>
            </a:r>
          </a:p>
        </p:txBody>
      </p:sp>
    </p:spTree>
    <p:extLst>
      <p:ext uri="{BB962C8B-B14F-4D97-AF65-F5344CB8AC3E}">
        <p14:creationId xmlns:p14="http://schemas.microsoft.com/office/powerpoint/2010/main" val="5869048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0193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Angelology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3886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Dr. Andy Woods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38325"/>
            <a:ext cx="2247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936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Activities of the Angels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Past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Witnessed creation (Job 38:7)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Brought judgment (Gen 19:22; Acts 12:22-23)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Accompanied the Law (Gal 3:19)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Announced births of John and Christ (Luke 1:11-13, 26-27)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Strengthened Christ (Matt 4:11)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Announced resurrection (Matt 28:1-7)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Observed Ascension (Acts 1:11)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Brought messages (Luke 1:13)</a:t>
            </a:r>
          </a:p>
        </p:txBody>
      </p:sp>
    </p:spTree>
    <p:extLst>
      <p:ext uri="{BB962C8B-B14F-4D97-AF65-F5344CB8AC3E}">
        <p14:creationId xmlns:p14="http://schemas.microsoft.com/office/powerpoint/2010/main" val="11785168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Activities of the Angels (cont’d)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Present</a:t>
            </a:r>
          </a:p>
          <a:p>
            <a:pPr lvl="1" eaLnBrk="1" hangingPunct="1">
              <a:defRPr/>
            </a:pPr>
            <a:r>
              <a:rPr lang="en-US" dirty="0"/>
              <a:t>Protect believers (Ps 34:7; 91:11-12)</a:t>
            </a:r>
          </a:p>
          <a:p>
            <a:pPr lvl="1" eaLnBrk="1" hangingPunct="1">
              <a:defRPr/>
            </a:pPr>
            <a:r>
              <a:rPr lang="en-US" dirty="0"/>
              <a:t>Deliver God’s answers to prayer (Dan 9:23; 10:12)</a:t>
            </a:r>
          </a:p>
          <a:p>
            <a:pPr lvl="1" eaLnBrk="1" hangingPunct="1">
              <a:defRPr/>
            </a:pPr>
            <a:r>
              <a:rPr lang="en-US" dirty="0"/>
              <a:t>Take souls to heaven (Luke 16:22)</a:t>
            </a:r>
          </a:p>
          <a:p>
            <a:pPr lvl="1" eaLnBrk="1" hangingPunct="1">
              <a:defRPr/>
            </a:pPr>
            <a:r>
              <a:rPr lang="en-US" dirty="0"/>
              <a:t>Involvement in government (Dan 10:21; 11:1; 12:1)</a:t>
            </a:r>
          </a:p>
        </p:txBody>
      </p:sp>
    </p:spTree>
    <p:extLst>
      <p:ext uri="{BB962C8B-B14F-4D97-AF65-F5344CB8AC3E}">
        <p14:creationId xmlns:p14="http://schemas.microsoft.com/office/powerpoint/2010/main" val="36019258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Activities of the Angels (cont’d)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Future</a:t>
            </a:r>
          </a:p>
          <a:p>
            <a:pPr lvl="1" eaLnBrk="1" hangingPunct="1">
              <a:defRPr/>
            </a:pPr>
            <a:r>
              <a:rPr lang="en-US"/>
              <a:t>Rapture (1 Thess 4:16)</a:t>
            </a:r>
          </a:p>
          <a:p>
            <a:pPr lvl="1" eaLnBrk="1" hangingPunct="1">
              <a:defRPr/>
            </a:pPr>
            <a:r>
              <a:rPr lang="en-US"/>
              <a:t>Judged by humans (1 Cor 6:3)</a:t>
            </a:r>
          </a:p>
          <a:p>
            <a:pPr lvl="1" eaLnBrk="1" hangingPunct="1">
              <a:defRPr/>
            </a:pPr>
            <a:r>
              <a:rPr lang="en-US"/>
              <a:t>Tribulation judgments (Rev 8:2; 16:1)</a:t>
            </a:r>
          </a:p>
          <a:p>
            <a:pPr lvl="1" eaLnBrk="1" hangingPunct="1">
              <a:defRPr/>
            </a:pPr>
            <a:r>
              <a:rPr lang="en-US"/>
              <a:t>Return of Christ (Matt 24:31; 25:31)</a:t>
            </a:r>
          </a:p>
          <a:p>
            <a:pPr lvl="1" eaLnBrk="1" hangingPunct="1">
              <a:defRPr/>
            </a:pPr>
            <a:r>
              <a:rPr lang="en-US"/>
              <a:t>Bind Satan (Rev 20:1-2)</a:t>
            </a:r>
          </a:p>
        </p:txBody>
      </p:sp>
    </p:spTree>
    <p:extLst>
      <p:ext uri="{BB962C8B-B14F-4D97-AF65-F5344CB8AC3E}">
        <p14:creationId xmlns:p14="http://schemas.microsoft.com/office/powerpoint/2010/main" val="178902507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7" y="1143000"/>
            <a:ext cx="6913563" cy="5562599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entrance v. 8-9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growing tree  v. 10-12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tree chopped down (13-14)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The stump remains (15a)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Animalistic behavior (15b-16)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Chapter lesson (17)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request (18)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428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700" y="304800"/>
            <a:ext cx="40386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B. To Daniel (8-18)</a:t>
            </a:r>
          </a:p>
        </p:txBody>
      </p:sp>
    </p:spTree>
    <p:extLst>
      <p:ext uri="{BB962C8B-B14F-4D97-AF65-F5344CB8AC3E}">
        <p14:creationId xmlns:p14="http://schemas.microsoft.com/office/powerpoint/2010/main" val="95197839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7" y="1143000"/>
            <a:ext cx="6913563" cy="5562599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entrance v. 8-9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growing tree  v. 10-12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tree chopped down (13-14)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stump remains (15a)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Animalistic behavior (15b-16)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Chapter lesson (17)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request (18)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428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700" y="304800"/>
            <a:ext cx="40386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B. To Daniel (8-18)</a:t>
            </a:r>
          </a:p>
        </p:txBody>
      </p:sp>
    </p:spTree>
    <p:extLst>
      <p:ext uri="{BB962C8B-B14F-4D97-AF65-F5344CB8AC3E}">
        <p14:creationId xmlns:p14="http://schemas.microsoft.com/office/powerpoint/2010/main" val="64400486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7" y="1143000"/>
            <a:ext cx="6913563" cy="5562599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entrance v. 8-9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growing tree  v. 10-12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tree chopped down (13-14)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stump remains (15a)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Animalistic behavior (15b-16)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Chapter lesson (17)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request (18)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428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700" y="304800"/>
            <a:ext cx="40386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B. To Daniel (8-18)</a:t>
            </a:r>
          </a:p>
        </p:txBody>
      </p:sp>
    </p:spTree>
    <p:extLst>
      <p:ext uri="{BB962C8B-B14F-4D97-AF65-F5344CB8AC3E}">
        <p14:creationId xmlns:p14="http://schemas.microsoft.com/office/powerpoint/2010/main" val="334028745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7" y="1143000"/>
            <a:ext cx="6913563" cy="5562599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entrance v. 8-9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growing tree  v. 10-12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tree chopped down (13-14)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The stump remains (15a)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Animalistic behavior (15b-16)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Chapter lesson (17)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request (18)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428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700" y="304800"/>
            <a:ext cx="40386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B. To Daniel (8-18)</a:t>
            </a:r>
          </a:p>
        </p:txBody>
      </p:sp>
    </p:spTree>
    <p:extLst>
      <p:ext uri="{BB962C8B-B14F-4D97-AF65-F5344CB8AC3E}">
        <p14:creationId xmlns:p14="http://schemas.microsoft.com/office/powerpoint/2010/main" val="247300162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3058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Aramaic </a:t>
            </a:r>
            <a:r>
              <a:rPr lang="en-US" sz="3600" i="1" dirty="0"/>
              <a:t>chiasm</a:t>
            </a:r>
            <a:r>
              <a:rPr lang="en-US" sz="3600" dirty="0"/>
              <a:t> (2-7)</a:t>
            </a:r>
          </a:p>
        </p:txBody>
      </p:sp>
      <p:pic>
        <p:nvPicPr>
          <p:cNvPr id="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18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35547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8943021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62402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8943021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6968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352550" y="152400"/>
            <a:ext cx="66484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2:36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4400" dirty="0">
                <a:latin typeface="Calibri" panose="020F0502020204030204" pitchFamily="34" charset="0"/>
              </a:rPr>
              <a:t>This </a:t>
            </a:r>
            <a:r>
              <a:rPr lang="en-US" sz="4400" i="1" dirty="0">
                <a:latin typeface="Calibri" panose="020F0502020204030204" pitchFamily="34" charset="0"/>
              </a:rPr>
              <a:t>was</a:t>
            </a:r>
            <a:r>
              <a:rPr lang="en-US" sz="4400" dirty="0">
                <a:latin typeface="Calibri" panose="020F0502020204030204" pitchFamily="34" charset="0"/>
              </a:rPr>
              <a:t> the dream; now we will tell its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interpretation</a:t>
            </a:r>
            <a:r>
              <a:rPr lang="en-US" sz="4400" dirty="0">
                <a:latin typeface="Calibri" panose="020F0502020204030204" pitchFamily="34" charset="0"/>
              </a:rPr>
              <a:t> before the king.</a:t>
            </a:r>
          </a:p>
        </p:txBody>
      </p:sp>
    </p:spTree>
    <p:extLst>
      <p:ext uri="{BB962C8B-B14F-4D97-AF65-F5344CB8AC3E}">
        <p14:creationId xmlns:p14="http://schemas.microsoft.com/office/powerpoint/2010/main" val="29297530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8943021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54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14300" y="152400"/>
            <a:ext cx="89154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2:37-38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atin typeface="Calibri" panose="020F0502020204030204" pitchFamily="34" charset="0"/>
              </a:rPr>
              <a:t>You, O king, are the king of kings, to whom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God of heaven has given</a:t>
            </a:r>
            <a:r>
              <a:rPr lang="en-US" sz="3600" dirty="0">
                <a:latin typeface="Calibri" panose="020F0502020204030204" pitchFamily="34" charset="0"/>
              </a:rPr>
              <a:t> the kingdom, the power, the strength and the glory; </a:t>
            </a:r>
            <a:r>
              <a:rPr lang="en-US" sz="3600" baseline="30000" dirty="0">
                <a:latin typeface="Calibri" panose="020F0502020204030204" pitchFamily="34" charset="0"/>
              </a:rPr>
              <a:t>38 </a:t>
            </a:r>
            <a:r>
              <a:rPr lang="en-US" sz="3600" dirty="0">
                <a:latin typeface="Calibri" panose="020F0502020204030204" pitchFamily="34" charset="0"/>
              </a:rPr>
              <a:t>and wherever the sons of men dwell, </a:t>
            </a:r>
            <a:r>
              <a:rPr lang="en-US" sz="3600" i="1" dirty="0">
                <a:latin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</a:rPr>
              <a:t> the beasts of the field, or the birds of the sky,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He has given them</a:t>
            </a:r>
            <a:r>
              <a:rPr lang="en-US" sz="3600" dirty="0">
                <a:latin typeface="Calibri" panose="020F0502020204030204" pitchFamily="34" charset="0"/>
              </a:rPr>
              <a:t> into your hand and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has caused you</a:t>
            </a:r>
            <a:r>
              <a:rPr lang="en-US" sz="3600" dirty="0">
                <a:latin typeface="Calibri" panose="020F0502020204030204" pitchFamily="34" charset="0"/>
              </a:rPr>
              <a:t> to rule over them all.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You are the head of gold.</a:t>
            </a:r>
          </a:p>
        </p:txBody>
      </p:sp>
    </p:spTree>
    <p:extLst>
      <p:ext uri="{BB962C8B-B14F-4D97-AF65-F5344CB8AC3E}">
        <p14:creationId xmlns:p14="http://schemas.microsoft.com/office/powerpoint/2010/main" val="46069702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8943021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2792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352550" y="152400"/>
            <a:ext cx="64389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2:36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400" dirty="0">
                <a:latin typeface="Calibri" panose="020F0502020204030204" pitchFamily="34" charset="0"/>
              </a:rPr>
              <a:t>This </a:t>
            </a:r>
            <a:r>
              <a:rPr lang="en-US" sz="4400" i="1" dirty="0">
                <a:latin typeface="Calibri" panose="020F0502020204030204" pitchFamily="34" charset="0"/>
              </a:rPr>
              <a:t>was</a:t>
            </a:r>
            <a:r>
              <a:rPr lang="en-US" sz="4400" dirty="0">
                <a:latin typeface="Calibri" panose="020F0502020204030204" pitchFamily="34" charset="0"/>
              </a:rPr>
              <a:t> the dream; now we will tell its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interpretation</a:t>
            </a:r>
            <a:r>
              <a:rPr lang="en-US" sz="4400" dirty="0">
                <a:latin typeface="Calibri" panose="020F0502020204030204" pitchFamily="34" charset="0"/>
              </a:rPr>
              <a:t> before the king.</a:t>
            </a:r>
          </a:p>
        </p:txBody>
      </p:sp>
    </p:spTree>
    <p:extLst>
      <p:ext uri="{BB962C8B-B14F-4D97-AF65-F5344CB8AC3E}">
        <p14:creationId xmlns:p14="http://schemas.microsoft.com/office/powerpoint/2010/main" val="317086073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14300" y="152400"/>
            <a:ext cx="89154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2:37-38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atin typeface="Calibri" panose="020F0502020204030204" pitchFamily="34" charset="0"/>
              </a:rPr>
              <a:t>You, O king, are the king of kings, to whom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God of heaven has given</a:t>
            </a:r>
            <a:r>
              <a:rPr lang="en-US" sz="3600" dirty="0">
                <a:latin typeface="Calibri" panose="020F0502020204030204" pitchFamily="34" charset="0"/>
              </a:rPr>
              <a:t> the kingdom, the power, the strength and the glory; </a:t>
            </a:r>
            <a:r>
              <a:rPr lang="en-US" sz="3600" baseline="30000" dirty="0">
                <a:latin typeface="Calibri" panose="020F0502020204030204" pitchFamily="34" charset="0"/>
              </a:rPr>
              <a:t>38 </a:t>
            </a:r>
            <a:r>
              <a:rPr lang="en-US" sz="3600" dirty="0">
                <a:latin typeface="Calibri" panose="020F0502020204030204" pitchFamily="34" charset="0"/>
              </a:rPr>
              <a:t>and wherever the sons of men dwell, </a:t>
            </a:r>
            <a:r>
              <a:rPr lang="en-US" sz="3600" i="1" dirty="0">
                <a:latin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</a:rPr>
              <a:t> the beasts of the field, or the birds of the sky,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He has given them</a:t>
            </a:r>
            <a:r>
              <a:rPr lang="en-US" sz="3600" dirty="0">
                <a:latin typeface="Calibri" panose="020F0502020204030204" pitchFamily="34" charset="0"/>
              </a:rPr>
              <a:t> into your hand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has caused you</a:t>
            </a:r>
            <a:r>
              <a:rPr lang="en-US" sz="3600" dirty="0">
                <a:latin typeface="Calibri" panose="020F0502020204030204" pitchFamily="34" charset="0"/>
              </a:rPr>
              <a:t> to rule over them all. You are the head of gold.</a:t>
            </a:r>
          </a:p>
        </p:txBody>
      </p:sp>
    </p:spTree>
    <p:extLst>
      <p:ext uri="{BB962C8B-B14F-4D97-AF65-F5344CB8AC3E}">
        <p14:creationId xmlns:p14="http://schemas.microsoft.com/office/powerpoint/2010/main" val="241822063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9067800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1194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III. Dream Interpreted By Daniel 4:19-27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46275"/>
            <a:ext cx="9067800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Daniel’s reluctance v. 19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tree  v. 20-22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Chopping down of the tree v. 23-25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Interpretation of the preserved stump v. 26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Daniel’s advice to Nebuchadnezzar v. 27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389821" cy="16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144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</a:rPr>
              <a:t>Aramaic </a:t>
            </a:r>
            <a:r>
              <a:rPr lang="en-US" sz="3600" b="1" i="1" u="sng" dirty="0">
                <a:solidFill>
                  <a:srgbClr val="FFFFCC"/>
                </a:solidFill>
              </a:rPr>
              <a:t>chiasm</a:t>
            </a:r>
            <a:r>
              <a:rPr lang="en-US" sz="3600" b="1" u="sng" dirty="0">
                <a:solidFill>
                  <a:srgbClr val="FFFFCC"/>
                </a:solidFill>
              </a:rPr>
              <a:t> (2-7)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18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4484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Grace Before Judgment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81400" cy="3802743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Gen 6:3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1 Cor 11:31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Rev 2:21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Parent analogy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43099"/>
            <a:ext cx="4642441" cy="311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3729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3058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IV. Dream Fulfilled By God Daniel 4:28-37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7620000" cy="19399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insanity v. 28-33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humility  v. 34-37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06925"/>
            <a:ext cx="2971800" cy="19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9237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IV. Dream Fulfilled By God Daniel 4:28-37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7620000" cy="19399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insanity v. 28-33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humility  v. 34-37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06925"/>
            <a:ext cx="2971800" cy="19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11741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7630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A. Nebuchadnezzar’s Insanity (28-33)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61388" cy="4460875"/>
          </a:xfrm>
        </p:spPr>
        <p:txBody>
          <a:bodyPr/>
          <a:lstStyle/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Daniel’s prophecy fulfilled v. 28-29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30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31-33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82577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7630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A. Nebuchadnezzar’s Insanity (28-33)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61388" cy="4460875"/>
          </a:xfrm>
        </p:spPr>
        <p:txBody>
          <a:bodyPr/>
          <a:lstStyle/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Daniel’s prophecy fulfilled v. 28-29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30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31-33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91446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7630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A. Nebuchadnezzar’s Insanity (28-33)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61388" cy="4460875"/>
          </a:xfrm>
        </p:spPr>
        <p:txBody>
          <a:bodyPr/>
          <a:lstStyle/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Daniel’s prophecy fulfilled v. 28-29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pride v. 30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31-33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588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4:30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latin typeface="Calibri" panose="020F0502020204030204" pitchFamily="34" charset="0"/>
              </a:rPr>
              <a:t>“The king reflected and said, ‘Is this not Babylon the great, which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I myself have built</a:t>
            </a:r>
            <a:r>
              <a:rPr lang="en-US" sz="4000" dirty="0">
                <a:latin typeface="Calibri" panose="020F0502020204030204" pitchFamily="34" charset="0"/>
              </a:rPr>
              <a:t> as a royal residence by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might of my power</a:t>
            </a:r>
            <a:r>
              <a:rPr lang="en-US" sz="4000" dirty="0">
                <a:latin typeface="Calibri" panose="020F0502020204030204" pitchFamily="34" charset="0"/>
              </a:rPr>
              <a:t> and for the glory of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my majesty</a:t>
            </a:r>
            <a:r>
              <a:rPr lang="en-US" sz="4000" dirty="0">
                <a:latin typeface="Calibri" panose="020F0502020204030204" pitchFamily="34" charset="0"/>
              </a:rPr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166231908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14300" y="152400"/>
            <a:ext cx="89154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2:37-38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atin typeface="Calibri" panose="020F0502020204030204" pitchFamily="34" charset="0"/>
              </a:rPr>
              <a:t>You, O king, are the king of kings, to whom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God of heaven has given</a:t>
            </a:r>
            <a:r>
              <a:rPr lang="en-US" sz="3600" dirty="0">
                <a:latin typeface="Calibri" panose="020F0502020204030204" pitchFamily="34" charset="0"/>
              </a:rPr>
              <a:t> the kingdom, the power, the strength and the glory; </a:t>
            </a:r>
            <a:r>
              <a:rPr lang="en-US" sz="3600" baseline="30000" dirty="0">
                <a:latin typeface="Calibri" panose="020F0502020204030204" pitchFamily="34" charset="0"/>
              </a:rPr>
              <a:t>38 </a:t>
            </a:r>
            <a:r>
              <a:rPr lang="en-US" sz="3600" dirty="0">
                <a:latin typeface="Calibri" panose="020F0502020204030204" pitchFamily="34" charset="0"/>
              </a:rPr>
              <a:t>and wherever the sons of men dwell, </a:t>
            </a:r>
            <a:r>
              <a:rPr lang="en-US" sz="3600" i="1" dirty="0">
                <a:latin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</a:rPr>
              <a:t> the beasts of the field, or the birds of the sky,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He has given them</a:t>
            </a:r>
            <a:r>
              <a:rPr lang="en-US" sz="3600" dirty="0">
                <a:latin typeface="Calibri" panose="020F0502020204030204" pitchFamily="34" charset="0"/>
              </a:rPr>
              <a:t> into your hand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has caused you</a:t>
            </a:r>
            <a:r>
              <a:rPr lang="en-US" sz="3600" dirty="0">
                <a:latin typeface="Calibri" panose="020F0502020204030204" pitchFamily="34" charset="0"/>
              </a:rPr>
              <a:t> to rule over them all. You are the head of gold.</a:t>
            </a:r>
          </a:p>
        </p:txBody>
      </p:sp>
    </p:spTree>
    <p:extLst>
      <p:ext uri="{BB962C8B-B14F-4D97-AF65-F5344CB8AC3E}">
        <p14:creationId xmlns:p14="http://schemas.microsoft.com/office/powerpoint/2010/main" val="294511525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7630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A. Nebuchadnezzar’s Insanity (28-33)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61388" cy="4460875"/>
          </a:xfrm>
        </p:spPr>
        <p:txBody>
          <a:bodyPr/>
          <a:lstStyle/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Daniel’s prophecy fulfilled v. 28-29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pride v. 30</a:t>
            </a:r>
          </a:p>
          <a:p>
            <a:pPr marL="742950" indent="-7429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pride v. 31-33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537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3210174917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0594" y="304800"/>
            <a:ext cx="4722812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Scripture and Pride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 err="1"/>
              <a:t>Prov</a:t>
            </a:r>
            <a:r>
              <a:rPr lang="en-US" altLang="en-US" sz="3600" dirty="0"/>
              <a:t> 16:18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Isa 14:12-15; </a:t>
            </a:r>
            <a:r>
              <a:rPr lang="en-US" altLang="en-US" sz="3600" dirty="0" err="1"/>
              <a:t>Ezek</a:t>
            </a:r>
            <a:r>
              <a:rPr lang="en-US" altLang="en-US" sz="3600" dirty="0"/>
              <a:t> 28:12-17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1 Tim 3:6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Acts 12:20-23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2 Cor 12:7-10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1 Pet 5:5-6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8999"/>
            <a:ext cx="4325667" cy="29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3766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Hall of the Humbled </a:t>
            </a:r>
            <a:br>
              <a:rPr lang="en-US" altLang="en-US" sz="4000" dirty="0"/>
            </a:br>
            <a:r>
              <a:rPr lang="en-US" altLang="en-US" sz="4000" dirty="0"/>
              <a:t>(Prov. 16:18; 1 Peter 5:5)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7391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Satan (Isa. 14:12-15; Ezek. 28:12-17; 1 Tim. 3:6)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 err="1"/>
              <a:t>Uzziah</a:t>
            </a:r>
            <a:r>
              <a:rPr lang="en-US" altLang="en-US" sz="3600" dirty="0"/>
              <a:t> (2 </a:t>
            </a:r>
            <a:r>
              <a:rPr lang="en-US" altLang="en-US" sz="3600" dirty="0" err="1"/>
              <a:t>Chron</a:t>
            </a:r>
            <a:r>
              <a:rPr lang="en-US" altLang="en-US" sz="3600" dirty="0"/>
              <a:t> 26:16)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Herod (Acts 12:20-23)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Paul (2 Cor 12:1-10)</a:t>
            </a:r>
          </a:p>
        </p:txBody>
      </p:sp>
      <p:pic>
        <p:nvPicPr>
          <p:cNvPr id="4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68" y="4003675"/>
            <a:ext cx="3177832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7313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 IV. Dream Fulfilled By God Daniel 4:28-37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7620000" cy="1939925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dirty="0"/>
              <a:t>Nebuchadnezzar’s insanity v. 28-33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humility  v. 34-37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06925"/>
            <a:ext cx="2971800" cy="19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5460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 B. Nebuchadnezzar’s Humility (34-37)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46275"/>
            <a:ext cx="8561388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Humiliation v. 34-35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Restoration v. 36-37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81945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 B. Nebuchadnezzar’s Humility (34-37)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46275"/>
            <a:ext cx="8561388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Humiliation v. 34-35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Restoration v. 36-37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5172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486400" y="5543550"/>
            <a:ext cx="29146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Calibri" pitchFamily="34" charset="0"/>
              </a:rPr>
              <a:t>David Barton, </a:t>
            </a:r>
            <a:r>
              <a:rPr lang="en-US" sz="1350" i="1" dirty="0">
                <a:latin typeface="Calibri" pitchFamily="34" charset="0"/>
              </a:rPr>
              <a:t>Original Intent</a:t>
            </a:r>
            <a:r>
              <a:rPr lang="en-US" sz="1350" dirty="0">
                <a:latin typeface="Calibri" pitchFamily="34" charset="0"/>
              </a:rPr>
              <a:t>, p. 245</a:t>
            </a:r>
          </a:p>
        </p:txBody>
      </p:sp>
      <p:pic>
        <p:nvPicPr>
          <p:cNvPr id="5" name="Content Placeholder 4" descr="SAT-scores-631x10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1550"/>
            <a:ext cx="4114800" cy="495623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71549"/>
            <a:ext cx="2914650" cy="44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9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 B. Nebuchadnezzar’s Humility (34-37)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46275"/>
            <a:ext cx="8561388" cy="4114800"/>
          </a:xfrm>
        </p:spPr>
        <p:txBody>
          <a:bodyPr/>
          <a:lstStyle/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dirty="0"/>
              <a:t>Nebuchadnezzar’s Humiliation v. 34-35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Nebuchadnezzar’s Restoration v. 36-37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3" y="5181600"/>
            <a:ext cx="24968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36568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977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4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0675"/>
            <a:ext cx="8305800" cy="38100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Introduction (1-3)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Described by Nebuchadnezzar (4-18)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Interpreted by Daniel (19-27)</a:t>
            </a:r>
          </a:p>
          <a:p>
            <a:pPr marL="685800" indent="-6858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dirty="0"/>
              <a:t>Dream Fulfilled by God (28-37)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</a:t>
            </a:r>
            <a:r>
              <a:rPr lang="en-US" b="1" u="sng" dirty="0">
                <a:solidFill>
                  <a:srgbClr val="FFFFCC"/>
                </a:solidFill>
              </a:rPr>
              <a:t>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484844140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"/>
            <a:ext cx="4378881" cy="6766560"/>
          </a:xfrm>
          <a:prstGeom prst="rect">
            <a:avLst/>
          </a:prstGeom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33400" y="1981200"/>
            <a:ext cx="220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kern="0" dirty="0"/>
              <a:t>Statue </a:t>
            </a:r>
          </a:p>
          <a:p>
            <a:pPr algn="ctr" eaLnBrk="1" hangingPunct="1"/>
            <a:r>
              <a:rPr lang="en-US" altLang="en-US" kern="0" dirty="0"/>
              <a:t>&amp; </a:t>
            </a:r>
          </a:p>
          <a:p>
            <a:pPr algn="ctr" eaLnBrk="1" hangingPunct="1"/>
            <a:r>
              <a:rPr lang="en-US" altLang="en-US" kern="0" dirty="0"/>
              <a:t>Stone</a:t>
            </a:r>
          </a:p>
        </p:txBody>
      </p:sp>
    </p:spTree>
    <p:extLst>
      <p:ext uri="{BB962C8B-B14F-4D97-AF65-F5344CB8AC3E}">
        <p14:creationId xmlns:p14="http://schemas.microsoft.com/office/powerpoint/2010/main" val="39579103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14022</TotalTime>
  <Words>2581</Words>
  <Application>Microsoft Office PowerPoint</Application>
  <PresentationFormat>On-screen Show (4:3)</PresentationFormat>
  <Paragraphs>433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Times New Roman</vt:lpstr>
      <vt:lpstr>Wingdings</vt:lpstr>
      <vt:lpstr>Azure</vt:lpstr>
      <vt:lpstr>THE BOOK OF DANIEL</vt:lpstr>
      <vt:lpstr>Message</vt:lpstr>
      <vt:lpstr>Synthetic Outline</vt:lpstr>
      <vt:lpstr>Synthetic Outline</vt:lpstr>
      <vt:lpstr>Synthetic Outline</vt:lpstr>
      <vt:lpstr>Synthetic Outline</vt:lpstr>
      <vt:lpstr>Synthetic Outline</vt:lpstr>
      <vt:lpstr>Synthetic Outline</vt:lpstr>
      <vt:lpstr>PowerPoint Presentation</vt:lpstr>
      <vt:lpstr>Synthetic Outline</vt:lpstr>
      <vt:lpstr>Synthetic Outline</vt:lpstr>
      <vt:lpstr>Succession of Gentile Rulers</vt:lpstr>
      <vt:lpstr>Succession of Gentile Rulers</vt:lpstr>
      <vt:lpstr>PowerPoint Presentation</vt:lpstr>
      <vt:lpstr>PowerPoint Presentation</vt:lpstr>
      <vt:lpstr>Chapter 4 Outline</vt:lpstr>
      <vt:lpstr>Chapter 4 Outline</vt:lpstr>
      <vt:lpstr> I. Introduction 4:1-3</vt:lpstr>
      <vt:lpstr> I. Introduction 4:1-3</vt:lpstr>
      <vt:lpstr> I. Introduction 4:1-3</vt:lpstr>
      <vt:lpstr> I. Introduction 4:1-3</vt:lpstr>
      <vt:lpstr>PowerPoint Presentation</vt:lpstr>
      <vt:lpstr>PowerPoint Presentation</vt:lpstr>
      <vt:lpstr>Chapter 4 Outline</vt:lpstr>
      <vt:lpstr> II. Dream Described By Nebuchadnezzar 4:4-18</vt:lpstr>
      <vt:lpstr> II. Dream Described By Nebuchadnezzar 4:4-18</vt:lpstr>
      <vt:lpstr> A. To the Wise Men (4-7)</vt:lpstr>
      <vt:lpstr> A. To the Wise Men (4-7)</vt:lpstr>
      <vt:lpstr> A. To the Wise Men (4-7)</vt:lpstr>
      <vt:lpstr>Nebuchadnezzar Demands the Revelation &amp; Interpretation (2:2-13)</vt:lpstr>
      <vt:lpstr> II. Dream Described By Nebuchadnezzar 4:4-18</vt:lpstr>
      <vt:lpstr>B. To Daniel (8-18)</vt:lpstr>
      <vt:lpstr>B. To Daniel (8-18)</vt:lpstr>
      <vt:lpstr>Changing of the Names (Dan. 1:6)</vt:lpstr>
      <vt:lpstr>Changing of the Names (Dan. 1:7)</vt:lpstr>
      <vt:lpstr>Synthetic Outline</vt:lpstr>
      <vt:lpstr>Synthetic Outline</vt:lpstr>
      <vt:lpstr>PowerPoint Presentation</vt:lpstr>
      <vt:lpstr>B. To Daniel (8-18)</vt:lpstr>
      <vt:lpstr>B. To Daniel (8-18)</vt:lpstr>
      <vt:lpstr>Angelology</vt:lpstr>
      <vt:lpstr>Activities of the Angels</vt:lpstr>
      <vt:lpstr>Activities of the Angels (cont’d)</vt:lpstr>
      <vt:lpstr>Activities of the Angels (cont’d)</vt:lpstr>
      <vt:lpstr>B. To Daniel (8-18)</vt:lpstr>
      <vt:lpstr>B. To Daniel (8-18)</vt:lpstr>
      <vt:lpstr>B. To Daniel (8-18)</vt:lpstr>
      <vt:lpstr>B. To Daniel (8-18)</vt:lpstr>
      <vt:lpstr>Chapter 4 Outline</vt:lpstr>
      <vt:lpstr> III. Dream Interpreted By Daniel 4:19-27</vt:lpstr>
      <vt:lpstr> III. Dream Interpreted By Daniel 4:19-27</vt:lpstr>
      <vt:lpstr>PowerPoint Presentation</vt:lpstr>
      <vt:lpstr> III. Dream Interpreted By Daniel 4:19-27</vt:lpstr>
      <vt:lpstr>PowerPoint Presentation</vt:lpstr>
      <vt:lpstr> III. Dream Interpreted By Daniel 4:19-27</vt:lpstr>
      <vt:lpstr>PowerPoint Presentation</vt:lpstr>
      <vt:lpstr>PowerPoint Presentation</vt:lpstr>
      <vt:lpstr> III. Dream Interpreted By Daniel 4:19-27</vt:lpstr>
      <vt:lpstr> III. Dream Interpreted By Daniel 4:19-27</vt:lpstr>
      <vt:lpstr>Grace Before Judgment</vt:lpstr>
      <vt:lpstr>Chapter 4 Outline</vt:lpstr>
      <vt:lpstr> IV. Dream Fulfilled By God Daniel 4:28-37</vt:lpstr>
      <vt:lpstr> IV. Dream Fulfilled By God Daniel 4:28-37</vt:lpstr>
      <vt:lpstr> A. Nebuchadnezzar’s Insanity (28-33)</vt:lpstr>
      <vt:lpstr> A. Nebuchadnezzar’s Insanity (28-33)</vt:lpstr>
      <vt:lpstr> A. Nebuchadnezzar’s Insanity (28-33)</vt:lpstr>
      <vt:lpstr>PowerPoint Presentation</vt:lpstr>
      <vt:lpstr>PowerPoint Presentation</vt:lpstr>
      <vt:lpstr> A. Nebuchadnezzar’s Insanity (28-33)</vt:lpstr>
      <vt:lpstr>Scripture and Pride</vt:lpstr>
      <vt:lpstr>Hall of the Humbled  (Prov. 16:18; 1 Peter 5:5)</vt:lpstr>
      <vt:lpstr> IV. Dream Fulfilled By God Daniel 4:28-37</vt:lpstr>
      <vt:lpstr> B. Nebuchadnezzar’s Humility (34-37)</vt:lpstr>
      <vt:lpstr> B. Nebuchadnezzar’s Humility (34-37)</vt:lpstr>
      <vt:lpstr>PowerPoint Presentation</vt:lpstr>
      <vt:lpstr> B. Nebuchadnezzar’s Humility (34-37)</vt:lpstr>
      <vt:lpstr>Conclusion</vt:lpstr>
      <vt:lpstr>Chapter 4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Andy Woods</cp:lastModifiedBy>
  <cp:revision>1468</cp:revision>
  <cp:lastPrinted>2017-02-05T01:03:10Z</cp:lastPrinted>
  <dcterms:created xsi:type="dcterms:W3CDTF">2009-03-17T12:21:13Z</dcterms:created>
  <dcterms:modified xsi:type="dcterms:W3CDTF">2017-02-12T01:10:28Z</dcterms:modified>
</cp:coreProperties>
</file>