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829" r:id="rId2"/>
    <p:sldId id="2965" r:id="rId3"/>
    <p:sldId id="2966" r:id="rId4"/>
    <p:sldId id="2968" r:id="rId5"/>
    <p:sldId id="2969" r:id="rId6"/>
    <p:sldId id="2970" r:id="rId7"/>
    <p:sldId id="2707" r:id="rId8"/>
    <p:sldId id="2986" r:id="rId9"/>
    <p:sldId id="2836" r:id="rId10"/>
    <p:sldId id="2708" r:id="rId11"/>
    <p:sldId id="2971" r:id="rId12"/>
    <p:sldId id="2987" r:id="rId13"/>
    <p:sldId id="2918" r:id="rId14"/>
    <p:sldId id="2988" r:id="rId15"/>
    <p:sldId id="2927" r:id="rId16"/>
    <p:sldId id="2931" r:id="rId17"/>
    <p:sldId id="2932" r:id="rId18"/>
    <p:sldId id="2974" r:id="rId19"/>
    <p:sldId id="2933" r:id="rId20"/>
    <p:sldId id="2935" r:id="rId21"/>
    <p:sldId id="2989" r:id="rId22"/>
    <p:sldId id="2938" r:id="rId23"/>
    <p:sldId id="2990" r:id="rId24"/>
    <p:sldId id="2980" r:id="rId25"/>
    <p:sldId id="2991" r:id="rId26"/>
    <p:sldId id="2957" r:id="rId27"/>
    <p:sldId id="2958" r:id="rId28"/>
    <p:sldId id="2992" r:id="rId29"/>
    <p:sldId id="2977" r:id="rId30"/>
    <p:sldId id="2978" r:id="rId31"/>
    <p:sldId id="2979" r:id="rId32"/>
    <p:sldId id="2993" r:id="rId33"/>
    <p:sldId id="2984" r:id="rId34"/>
    <p:sldId id="2964" r:id="rId35"/>
    <p:sldId id="2994" r:id="rId3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1"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00"/>
    <a:srgbClr val="C0C0C0"/>
    <a:srgbClr val="FF00FF"/>
    <a:srgbClr val="66FF33"/>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65362" autoAdjust="0"/>
  </p:normalViewPr>
  <p:slideViewPr>
    <p:cSldViewPr>
      <p:cViewPr varScale="1">
        <p:scale>
          <a:sx n="112" d="100"/>
          <a:sy n="112"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69920"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defTabSz="913659" eaLnBrk="1" hangingPunct="1">
              <a:defRPr sz="1300">
                <a:latin typeface="Times New Roman" pitchFamily="18" charset="0"/>
                <a:cs typeface="Arial" charset="0"/>
              </a:defRPr>
            </a:lvl1pPr>
          </a:lstStyle>
          <a:p>
            <a:pPr>
              <a:defRPr/>
            </a:pPr>
            <a:r>
              <a:rPr lang="en-US">
                <a:latin typeface="Calibri" panose="020F0502020204030204" pitchFamily="34" charset="0"/>
              </a:rPr>
              <a:t>Dr. Andy Woods - Soteriology Session 44</a:t>
            </a:r>
            <a:endParaRPr lang="en-US" dirty="0">
              <a:latin typeface="Calibri" panose="020F0502020204030204" pitchFamily="34" charset="0"/>
            </a:endParaRPr>
          </a:p>
        </p:txBody>
      </p:sp>
      <p:sp>
        <p:nvSpPr>
          <p:cNvPr id="36867" name="Rectangle 3"/>
          <p:cNvSpPr>
            <a:spLocks noGrp="1" noChangeArrowheads="1"/>
          </p:cNvSpPr>
          <p:nvPr>
            <p:ph type="dt" sz="quarter" idx="1"/>
          </p:nvPr>
        </p:nvSpPr>
        <p:spPr bwMode="auto">
          <a:xfrm>
            <a:off x="4145280" y="0"/>
            <a:ext cx="3169920"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algn="r" defTabSz="913659" eaLnBrk="1" hangingPunct="1">
              <a:defRPr sz="1300">
                <a:latin typeface="Times New Roman" pitchFamily="18" charset="0"/>
                <a:cs typeface="Arial" charset="0"/>
              </a:defRPr>
            </a:lvl1pPr>
          </a:lstStyle>
          <a:p>
            <a:pPr>
              <a:defRPr/>
            </a:pPr>
            <a:r>
              <a:rPr lang="en-US">
                <a:latin typeface="Calibri" panose="020F0502020204030204" pitchFamily="34" charset="0"/>
              </a:rPr>
              <a:t>1/15/2017</a:t>
            </a:r>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defTabSz="913659" eaLnBrk="1" hangingPunct="1">
              <a:defRPr sz="1300">
                <a:latin typeface="Times New Roman" pitchFamily="18" charset="0"/>
                <a:cs typeface="Arial"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lgn="r" defTabSz="912279" eaLnBrk="1" hangingPunct="1">
              <a:defRPr sz="1300"/>
            </a:lvl1pPr>
          </a:lstStyle>
          <a:p>
            <a:fld id="{A6733DA3-DCD4-4D26-81D8-F61B11AB13B3}" type="slidenum">
              <a:rPr lang="en-US" altLang="en-US">
                <a:latin typeface="Calibri" panose="020F0502020204030204" pitchFamily="34" charset="0"/>
              </a: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defTabSz="913659" eaLnBrk="1" hangingPunct="1">
              <a:defRPr sz="1300">
                <a:latin typeface="Calibri" panose="020F0502020204030204" pitchFamily="34" charset="0"/>
                <a:cs typeface="Arial" charset="0"/>
              </a:defRPr>
            </a:lvl1pPr>
          </a:lstStyle>
          <a:p>
            <a:pPr>
              <a:defRPr/>
            </a:pPr>
            <a:r>
              <a:rPr lang="en-US"/>
              <a:t>Dr. Andy Woods - Soteriology Session 44</a:t>
            </a:r>
            <a:endParaRPr lang="en-US" dirty="0"/>
          </a:p>
        </p:txBody>
      </p:sp>
      <p:sp>
        <p:nvSpPr>
          <p:cNvPr id="3" name="Date Placeholder 2"/>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lvl1pPr algn="r" defTabSz="913659" eaLnBrk="1" hangingPunct="1">
              <a:defRPr sz="1300">
                <a:latin typeface="Calibri" panose="020F0502020204030204" pitchFamily="34" charset="0"/>
                <a:cs typeface="Arial" charset="0"/>
              </a:defRPr>
            </a:lvl1pPr>
          </a:lstStyle>
          <a:p>
            <a:pPr>
              <a:defRPr/>
            </a:pPr>
            <a:r>
              <a:rPr lang="en-US"/>
              <a:t>1/15/2017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0236" tIns="50118" rIns="100236" bIns="50118" rtlCol="0" anchor="ctr"/>
          <a:lstStyle/>
          <a:p>
            <a:pPr lvl="0"/>
            <a:endParaRPr lang="en-US" noProof="0" dirty="0"/>
          </a:p>
        </p:txBody>
      </p:sp>
      <p:sp>
        <p:nvSpPr>
          <p:cNvPr id="5" name="Notes Placeholder 4"/>
          <p:cNvSpPr>
            <a:spLocks noGrp="1"/>
          </p:cNvSpPr>
          <p:nvPr>
            <p:ph type="body" sz="quarter" idx="3"/>
          </p:nvPr>
        </p:nvSpPr>
        <p:spPr bwMode="auto">
          <a:xfrm>
            <a:off x="731520" y="4561227"/>
            <a:ext cx="5852160" cy="4318573"/>
          </a:xfrm>
          <a:prstGeom prst="rect">
            <a:avLst/>
          </a:prstGeom>
          <a:noFill/>
          <a:ln w="9525">
            <a:noFill/>
            <a:miter lim="800000"/>
            <a:headEnd/>
            <a:tailEnd/>
          </a:ln>
        </p:spPr>
        <p:txBody>
          <a:bodyPr vert="horz" wrap="square" lIns="96619" tIns="48310" rIns="96619" bIns="483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defTabSz="913659" eaLnBrk="1" hangingPunct="1">
              <a:defRPr sz="1300">
                <a:latin typeface="Calibri" panose="020F0502020204030204" pitchFamily="34" charset="0"/>
                <a:cs typeface="Arial"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6619" tIns="48310" rIns="96619" bIns="48310" numCol="1" anchor="b" anchorCtr="0" compatLnSpc="1">
            <a:prstTxWarp prst="textNoShape">
              <a:avLst/>
            </a:prstTxWarp>
          </a:bodyPr>
          <a:lstStyle>
            <a:lvl1pPr algn="r" defTabSz="912279" eaLnBrk="1" hangingPunct="1">
              <a:defRPr sz="1300">
                <a:latin typeface="Calibri" panose="020F0502020204030204" pitchFamily="34" charset="0"/>
              </a:defRPr>
            </a:lvl1pPr>
          </a:lstStyle>
          <a:p>
            <a:fld id="{72FEA25D-83B6-4EE9-A720-1F5819525FC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1202">
              <a:defRPr>
                <a:solidFill>
                  <a:schemeClr val="tx1"/>
                </a:solidFill>
                <a:latin typeface="Arial" panose="020B0604020202020204" pitchFamily="34" charset="0"/>
                <a:cs typeface="Arial" panose="020B0604020202020204" pitchFamily="34" charset="0"/>
              </a:defRPr>
            </a:lvl1pPr>
            <a:lvl2pPr marL="770662" indent="-296408" defTabSz="1001202">
              <a:defRPr>
                <a:solidFill>
                  <a:schemeClr val="tx1"/>
                </a:solidFill>
                <a:latin typeface="Arial" panose="020B0604020202020204" pitchFamily="34" charset="0"/>
                <a:cs typeface="Arial" panose="020B0604020202020204" pitchFamily="34" charset="0"/>
              </a:defRPr>
            </a:lvl2pPr>
            <a:lvl3pPr marL="1185634" indent="-237127" defTabSz="1001202">
              <a:defRPr>
                <a:solidFill>
                  <a:schemeClr val="tx1"/>
                </a:solidFill>
                <a:latin typeface="Arial" panose="020B0604020202020204" pitchFamily="34" charset="0"/>
                <a:cs typeface="Arial" panose="020B0604020202020204" pitchFamily="34" charset="0"/>
              </a:defRPr>
            </a:lvl3pPr>
            <a:lvl4pPr marL="1659887" indent="-237127" defTabSz="1001202">
              <a:defRPr>
                <a:solidFill>
                  <a:schemeClr val="tx1"/>
                </a:solidFill>
                <a:latin typeface="Arial" panose="020B0604020202020204" pitchFamily="34" charset="0"/>
                <a:cs typeface="Arial" panose="020B0604020202020204" pitchFamily="34" charset="0"/>
              </a:defRPr>
            </a:lvl4pPr>
            <a:lvl5pPr marL="2134141" indent="-237127" defTabSz="1001202">
              <a:defRPr>
                <a:solidFill>
                  <a:schemeClr val="tx1"/>
                </a:solidFill>
                <a:latin typeface="Arial" panose="020B0604020202020204" pitchFamily="34" charset="0"/>
                <a:cs typeface="Arial" panose="020B0604020202020204" pitchFamily="34" charset="0"/>
              </a:defRPr>
            </a:lvl5pPr>
            <a:lvl6pPr marL="2608395" indent="-237127" defTabSz="10012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648" indent="-237127" defTabSz="10012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902" indent="-237127" defTabSz="10012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1155" indent="-237127" defTabSz="100120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rPr>
              <a:pPr/>
              <a:t>1</a:t>
            </a:fld>
            <a:endParaRPr lang="en-US" altLang="en-US" sz="20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1002581">
              <a:defRPr/>
            </a:pPr>
            <a:r>
              <a:rPr lang="en-US" sz="20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1002581">
              <a:defRPr/>
            </a:pPr>
            <a:r>
              <a:rPr lang="en-US" sz="2000" kern="0">
                <a:solidFill>
                  <a:sysClr val="windowText" lastClr="000000"/>
                </a:solidFill>
              </a:rPr>
              <a:t>Dr. Andy Woods - Soteriology Session 44</a:t>
            </a:r>
            <a:endParaRPr lang="en-US" sz="2000" kern="0" dirty="0">
              <a:solidFill>
                <a:sysClr val="windowText" lastClr="000000"/>
              </a:solidFill>
            </a:endParaRPr>
          </a:p>
        </p:txBody>
      </p:sp>
      <p:sp>
        <p:nvSpPr>
          <p:cNvPr id="4" name="Date Placeholder 3"/>
          <p:cNvSpPr>
            <a:spLocks noGrp="1"/>
          </p:cNvSpPr>
          <p:nvPr>
            <p:ph type="dt" idx="10"/>
          </p:nvPr>
        </p:nvSpPr>
        <p:spPr/>
        <p:txBody>
          <a:bodyPr/>
          <a:lstStyle/>
          <a:p>
            <a:pPr>
              <a:defRPr/>
            </a:pPr>
            <a:r>
              <a:rPr lang="en-US"/>
              <a:t>1/15/2017</a:t>
            </a:r>
            <a:endParaRPr lang="en-US" dirty="0"/>
          </a:p>
        </p:txBody>
      </p:sp>
    </p:spTree>
    <p:extLst>
      <p:ext uri="{BB962C8B-B14F-4D97-AF65-F5344CB8AC3E}">
        <p14:creationId xmlns:p14="http://schemas.microsoft.com/office/powerpoint/2010/main" val="357022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35518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03FC597D-E9CA-4959-927F-0EF48639E63D}" type="slidenum">
              <a:rPr lang="en-US" altLang="en-US"/>
              <a:pPr/>
              <a:t>‹#›</a:t>
            </a:fld>
            <a:endParaRPr lang="en-US" altLang="en-US"/>
          </a:p>
        </p:txBody>
      </p:sp>
    </p:spTree>
    <p:extLst>
      <p:ext uri="{BB962C8B-B14F-4D97-AF65-F5344CB8AC3E}">
        <p14:creationId xmlns:p14="http://schemas.microsoft.com/office/powerpoint/2010/main" val="103862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DA71B860-A5F1-4624-81AA-090F2D9DE65C}" type="slidenum">
              <a:rPr lang="en-US" altLang="en-US"/>
              <a:pPr/>
              <a:t>‹#›</a:t>
            </a:fld>
            <a:endParaRPr lang="en-US" altLang="en-US"/>
          </a:p>
        </p:txBody>
      </p:sp>
    </p:spTree>
    <p:extLst>
      <p:ext uri="{BB962C8B-B14F-4D97-AF65-F5344CB8AC3E}">
        <p14:creationId xmlns:p14="http://schemas.microsoft.com/office/powerpoint/2010/main" val="1550910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7A4BB67-570E-40CF-A7B3-A19A19FAEA98}" type="datetime1">
              <a:rPr lang="en-US"/>
              <a:pPr>
                <a:defRPr/>
              </a:pPr>
              <a:t>1/11/2017</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pPr>
              <a:defRPr/>
            </a:pPr>
            <a:fld id="{72B25842-6FC0-4388-8913-5591202A0AFA}" type="slidenum">
              <a:rPr lang="en-US" altLang="en-US"/>
              <a:pPr>
                <a:defRPr/>
              </a:pPr>
              <a:t>‹#›</a:t>
            </a:fld>
            <a:endParaRPr lang="en-US" altLang="en-US"/>
          </a:p>
        </p:txBody>
      </p:sp>
    </p:spTree>
    <p:extLst>
      <p:ext uri="{BB962C8B-B14F-4D97-AF65-F5344CB8AC3E}">
        <p14:creationId xmlns:p14="http://schemas.microsoft.com/office/powerpoint/2010/main" val="20009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34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4783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10114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6500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5942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3890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6415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14315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fld id="{A15783DB-4AFE-40D4-9696-7D863E328ACF}"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458" r:id="rId1"/>
    <p:sldLayoutId id="2147496459" r:id="rId2"/>
    <p:sldLayoutId id="2147496460" r:id="rId3"/>
    <p:sldLayoutId id="2147496461" r:id="rId4"/>
    <p:sldLayoutId id="2147496462" r:id="rId5"/>
    <p:sldLayoutId id="2147496463" r:id="rId6"/>
    <p:sldLayoutId id="2147496464" r:id="rId7"/>
    <p:sldLayoutId id="2147496465" r:id="rId8"/>
    <p:sldLayoutId id="2147496466" r:id="rId9"/>
    <p:sldLayoutId id="2147496467" r:id="rId10"/>
    <p:sldLayoutId id="2147496471" r:id="rId11"/>
    <p:sldLayoutId id="2147496472"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3276600" y="629194"/>
            <a:ext cx="28956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Soteriology</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Session 44</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5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52400"/>
            <a:ext cx="7772400" cy="1143000"/>
          </a:xfrm>
        </p:spPr>
        <p:txBody>
          <a:bodyPr/>
          <a:lstStyle/>
          <a:p>
            <a:pPr algn="ctr"/>
            <a:r>
              <a:rPr lang="en-US" altLang="ko-KR" dirty="0">
                <a:latin typeface="Calibri" panose="020F0502020204030204" pitchFamily="34" charset="0"/>
              </a:rPr>
              <a:t>Kadesh </a:t>
            </a:r>
            <a:r>
              <a:rPr lang="en-US" altLang="ko-KR" dirty="0" err="1">
                <a:latin typeface="Calibri" panose="020F0502020204030204" pitchFamily="34" charset="0"/>
              </a:rPr>
              <a:t>Barnea</a:t>
            </a:r>
            <a:r>
              <a:rPr lang="en-US" altLang="ko-KR" dirty="0">
                <a:latin typeface="Calibri" panose="020F0502020204030204" pitchFamily="34" charset="0"/>
              </a:rPr>
              <a:t> Paradigm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0666838"/>
              </p:ext>
            </p:extLst>
          </p:nvPr>
        </p:nvGraphicFramePr>
        <p:xfrm>
          <a:off x="152400" y="1371600"/>
          <a:ext cx="8866188" cy="3779839"/>
        </p:xfrm>
        <a:graphic>
          <a:graphicData uri="http://schemas.openxmlformats.org/drawingml/2006/table">
            <a:tbl>
              <a:tblPr firstRow="1" bandRow="1">
                <a:tableStyleId>{D7AC3CCA-C797-4891-BE02-D94E43425B78}</a:tableStyleId>
              </a:tblPr>
              <a:tblGrid>
                <a:gridCol w="2667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27388">
                  <a:extLst>
                    <a:ext uri="{9D8B030D-6E8A-4147-A177-3AD203B41FA5}">
                      <a16:colId xmlns:a16="http://schemas.microsoft.com/office/drawing/2014/main" val="20002"/>
                    </a:ext>
                  </a:extLst>
                </a:gridCol>
              </a:tblGrid>
              <a:tr h="579169">
                <a:tc>
                  <a:txBody>
                    <a:bodyPr/>
                    <a:lstStyle/>
                    <a:p>
                      <a:endParaRPr lang="en-US" sz="3200" b="1" dirty="0">
                        <a:solidFill>
                          <a:srgbClr val="C00000"/>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200" dirty="0">
                          <a:solidFill>
                            <a:schemeClr val="bg2"/>
                          </a:solidFill>
                          <a:latin typeface="Calibri" panose="020F0502020204030204" pitchFamily="34" charset="0"/>
                          <a:cs typeface="Calibri" panose="020F0502020204030204" pitchFamily="34" charset="0"/>
                        </a:rPr>
                        <a:t>Kadesh </a:t>
                      </a:r>
                      <a:r>
                        <a:rPr lang="en-US" sz="3200" dirty="0" err="1">
                          <a:solidFill>
                            <a:schemeClr val="bg2"/>
                          </a:solidFill>
                          <a:latin typeface="Calibri" panose="020F0502020204030204" pitchFamily="34" charset="0"/>
                          <a:cs typeface="Calibri" panose="020F0502020204030204" pitchFamily="34" charset="0"/>
                        </a:rPr>
                        <a:t>Barnea</a:t>
                      </a:r>
                      <a:endParaRPr lang="en-US" sz="32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200" dirty="0">
                          <a:solidFill>
                            <a:srgbClr val="C00000"/>
                          </a:solidFill>
                          <a:latin typeface="Calibri" panose="020F0502020204030204" pitchFamily="34" charset="0"/>
                          <a:cs typeface="Calibri" panose="020F0502020204030204" pitchFamily="34" charset="0"/>
                        </a:rPr>
                        <a:t>Hebrews</a:t>
                      </a:r>
                    </a:p>
                  </a:txBody>
                  <a:tcPr marT="45724" marB="45724" anchor="ctr">
                    <a:solidFill>
                      <a:srgbClr val="FFFFCC"/>
                    </a:solidFill>
                  </a:tcPr>
                </a:tc>
                <a:extLst>
                  <a:ext uri="{0D108BD9-81ED-4DB2-BD59-A6C34878D82A}">
                    <a16:rowId xmlns:a16="http://schemas.microsoft.com/office/drawing/2014/main" val="10000"/>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Source</a:t>
                      </a:r>
                      <a:r>
                        <a:rPr lang="en-US" sz="3000" b="1" baseline="0" dirty="0">
                          <a:solidFill>
                            <a:srgbClr val="0000FF"/>
                          </a:solidFill>
                          <a:latin typeface="Calibri" panose="020F0502020204030204" pitchFamily="34" charset="0"/>
                          <a:cs typeface="Calibri" panose="020F0502020204030204" pitchFamily="34" charset="0"/>
                        </a:rPr>
                        <a:t> of fear:</a:t>
                      </a:r>
                      <a:endParaRPr lang="en-US" sz="3000" b="1" dirty="0">
                        <a:solidFill>
                          <a:srgbClr val="0000FF"/>
                        </a:solidFill>
                        <a:latin typeface="Calibri" panose="020F0502020204030204" pitchFamily="34" charset="0"/>
                        <a:cs typeface="Calibri" panose="020F0502020204030204" pitchFamily="34" charset="0"/>
                      </a:endParaRP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Giants</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Unbelieving Jews</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1"/>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Disobedience:</a:t>
                      </a: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Occupy Canaan</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Do not</a:t>
                      </a:r>
                      <a:r>
                        <a:rPr lang="en-US" sz="3000" baseline="0" dirty="0">
                          <a:latin typeface="Calibri" panose="020F0502020204030204" pitchFamily="34" charset="0"/>
                          <a:cs typeface="Calibri" panose="020F0502020204030204" pitchFamily="34" charset="0"/>
                        </a:rPr>
                        <a:t> lapse back into Judaism</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2"/>
                  </a:ext>
                </a:extLst>
              </a:tr>
              <a:tr h="1066890">
                <a:tc>
                  <a:txBody>
                    <a:bodyPr/>
                    <a:lstStyle/>
                    <a:p>
                      <a:r>
                        <a:rPr lang="en-US" sz="3000" b="1" dirty="0">
                          <a:solidFill>
                            <a:srgbClr val="0000FF"/>
                          </a:solidFill>
                          <a:latin typeface="Calibri" panose="020F0502020204030204" pitchFamily="34" charset="0"/>
                          <a:cs typeface="Calibri" panose="020F0502020204030204" pitchFamily="34" charset="0"/>
                        </a:rPr>
                        <a:t>Consequence:</a:t>
                      </a:r>
                    </a:p>
                  </a:txBody>
                  <a:tcPr marT="45724" marB="45724" anchor="ctr"/>
                </a:tc>
                <a:tc>
                  <a:txBody>
                    <a:bodyPr/>
                    <a:lstStyle/>
                    <a:p>
                      <a:pPr algn="ctr"/>
                      <a:r>
                        <a:rPr lang="en-US" sz="3000" dirty="0">
                          <a:latin typeface="Calibri" panose="020F0502020204030204" pitchFamily="34" charset="0"/>
                          <a:cs typeface="Calibri" panose="020F0502020204030204" pitchFamily="34" charset="0"/>
                        </a:rPr>
                        <a:t>Loss of Canaan</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tc>
                <a:tc>
                  <a:txBody>
                    <a:bodyPr/>
                    <a:lstStyle/>
                    <a:p>
                      <a:r>
                        <a:rPr lang="en-US" sz="3000" dirty="0">
                          <a:latin typeface="Calibri" panose="020F0502020204030204" pitchFamily="34" charset="0"/>
                          <a:cs typeface="Calibri" panose="020F0502020204030204" pitchFamily="34" charset="0"/>
                        </a:rPr>
                        <a:t>Loss of maturity; divine discipline</a:t>
                      </a:r>
                      <a:endParaRPr lang="en-US" sz="3000" dirty="0">
                        <a:solidFill>
                          <a:schemeClr val="bg2"/>
                        </a:solidFill>
                        <a:latin typeface="Calibri" panose="020F0502020204030204" pitchFamily="34" charset="0"/>
                        <a:cs typeface="Calibri" panose="020F0502020204030204" pitchFamily="34" charset="0"/>
                      </a:endParaRPr>
                    </a:p>
                  </a:txBody>
                  <a:tcPr marT="45724" marB="45724" anchor="ctr">
                    <a:solidFill>
                      <a:srgbClr val="FFFFC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idx="4294967295"/>
          </p:nvPr>
        </p:nvSpPr>
        <p:spPr>
          <a:xfrm>
            <a:off x="114300" y="152400"/>
            <a:ext cx="8915400" cy="1295400"/>
          </a:xfrm>
        </p:spPr>
        <p:txBody>
          <a:bodyPr/>
          <a:lstStyle/>
          <a:p>
            <a:pPr algn="ctr"/>
            <a:r>
              <a:rPr lang="en-US" altLang="ko-KR" sz="3600" dirty="0">
                <a:latin typeface="Calibri" panose="020F0502020204030204" pitchFamily="34" charset="0"/>
              </a:rPr>
              <a:t>The Kadesh </a:t>
            </a:r>
            <a:r>
              <a:rPr lang="en-US" altLang="ko-KR" sz="3600" dirty="0" err="1">
                <a:latin typeface="Calibri" panose="020F0502020204030204" pitchFamily="34" charset="0"/>
              </a:rPr>
              <a:t>Barnea</a:t>
            </a:r>
            <a:r>
              <a:rPr lang="en-US" altLang="ko-KR" sz="3600" dirty="0">
                <a:latin typeface="Calibri" panose="020F0502020204030204" pitchFamily="34" charset="0"/>
              </a:rPr>
              <a:t> Paradigm as a Solution to the Problem of Hebrews 6:4-6</a:t>
            </a:r>
            <a:endParaRPr lang="en-US" altLang="en-US" sz="3600" dirty="0">
              <a:latin typeface="Calibri" panose="020F0502020204030204" pitchFamily="34" charset="0"/>
            </a:endParaRPr>
          </a:p>
        </p:txBody>
      </p:sp>
      <p:sp>
        <p:nvSpPr>
          <p:cNvPr id="6" name="Content Placeholder 5"/>
          <p:cNvSpPr>
            <a:spLocks noGrp="1"/>
          </p:cNvSpPr>
          <p:nvPr>
            <p:ph idx="4294967295"/>
          </p:nvPr>
        </p:nvSpPr>
        <p:spPr>
          <a:xfrm>
            <a:off x="457200" y="1447800"/>
            <a:ext cx="4800600" cy="5105400"/>
          </a:xfrm>
        </p:spPr>
        <p:txBody>
          <a:bodyPr/>
          <a:lstStyle/>
          <a:p>
            <a:pPr marL="457200" indent="-457200">
              <a:spcBef>
                <a:spcPts val="0"/>
              </a:spcBef>
              <a:spcAft>
                <a:spcPts val="600"/>
              </a:spcAft>
              <a:buSzPct val="100000"/>
              <a:buFont typeface="Wingdings" panose="05000000000000000000" pitchFamily="2" charset="2"/>
              <a:buAutoNum type="romanUcPeriod"/>
              <a:defRPr/>
            </a:pPr>
            <a:r>
              <a:rPr lang="en-US" sz="3000" dirty="0">
                <a:effectLst/>
                <a:latin typeface="Calibri" panose="020F0502020204030204" pitchFamily="34" charset="0"/>
              </a:rPr>
              <a:t>The Exodus Generation</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Loss of Canaan</a:t>
            </a:r>
          </a:p>
          <a:p>
            <a:pPr marL="457200" indent="-457200">
              <a:spcBef>
                <a:spcPts val="0"/>
              </a:spcBef>
              <a:spcAft>
                <a:spcPts val="600"/>
              </a:spcAft>
              <a:buSzPct val="100000"/>
              <a:buFont typeface="Wingdings" panose="05000000000000000000" pitchFamily="2" charset="2"/>
              <a:buAutoNum type="romanUcPeriod"/>
              <a:defRPr/>
            </a:pPr>
            <a:r>
              <a:rPr lang="en-US" sz="3000" dirty="0">
                <a:effectLst/>
                <a:latin typeface="Calibri" panose="020F0502020204030204" pitchFamily="34" charset="0"/>
              </a:rPr>
              <a:t>The Hebrews</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Believing status</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Loss of blessings</a:t>
            </a:r>
          </a:p>
          <a:p>
            <a:pPr marL="457200" indent="-457200">
              <a:spcBef>
                <a:spcPts val="0"/>
              </a:spcBef>
              <a:spcAft>
                <a:spcPts val="600"/>
              </a:spcAft>
              <a:buSzPct val="100000"/>
              <a:buFont typeface="Wingdings" panose="05000000000000000000" pitchFamily="2" charset="2"/>
              <a:buAutoNum type="romanUcPeriod"/>
              <a:defRPr/>
            </a:pPr>
            <a:r>
              <a:rPr lang="en-US" sz="3000" dirty="0">
                <a:effectLst/>
                <a:latin typeface="Calibri" panose="020F0502020204030204" pitchFamily="34" charset="0"/>
              </a:rPr>
              <a:t>Inadequate alternatives</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Calvinism/Reformed</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Arminianism</a:t>
            </a:r>
          </a:p>
          <a:p>
            <a:pPr marL="914400" lvl="1" indent="-457200">
              <a:spcBef>
                <a:spcPts val="0"/>
              </a:spcBef>
              <a:spcAft>
                <a:spcPts val="600"/>
              </a:spcAft>
              <a:buSzPct val="100000"/>
              <a:buFont typeface="Wingdings" panose="05000000000000000000" pitchFamily="2" charset="2"/>
              <a:buAutoNum type="alphaUcPeriod"/>
              <a:defRPr/>
            </a:pPr>
            <a:r>
              <a:rPr lang="en-US" sz="3000" dirty="0">
                <a:effectLst/>
                <a:latin typeface="Calibri" panose="020F0502020204030204" pitchFamily="34" charset="0"/>
                <a:cs typeface="Arial" panose="020B0604020202020204" pitchFamily="34" charset="0"/>
              </a:rPr>
              <a:t>Hypothetical</a:t>
            </a:r>
          </a:p>
        </p:txBody>
      </p:sp>
      <p:pic>
        <p:nvPicPr>
          <p:cNvPr id="18436"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764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30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b="1" u="sng" dirty="0">
                <a:solidFill>
                  <a:srgbClr val="FFFFCC"/>
                </a:solidFill>
              </a:rPr>
              <a:t>2:1-4 – Warning against drifting</a:t>
            </a:r>
          </a:p>
          <a:p>
            <a:pPr marL="457200" indent="-457200" eaLnBrk="1" hangingPunct="1">
              <a:spcBef>
                <a:spcPts val="0"/>
              </a:spcBef>
              <a:spcAft>
                <a:spcPts val="3600"/>
              </a:spcAft>
              <a:defRPr/>
            </a:pPr>
            <a:r>
              <a:rPr lang="en-US" dirty="0"/>
              <a:t>3:7-4:13 – Warning against disobedience</a:t>
            </a:r>
          </a:p>
          <a:p>
            <a:pPr marL="457200" indent="-457200" eaLnBrk="1" hangingPunct="1">
              <a:spcBef>
                <a:spcPts val="0"/>
              </a:spcBef>
              <a:spcAft>
                <a:spcPts val="3600"/>
              </a:spcAft>
              <a:defRPr/>
            </a:pPr>
            <a:r>
              <a:rPr lang="en-US" dirty="0"/>
              <a:t>5:10-6:20 – Warning against immaturity</a:t>
            </a:r>
          </a:p>
          <a:p>
            <a:pPr marL="457200" indent="-457200" eaLnBrk="1" hangingPunct="1">
              <a:spcBef>
                <a:spcPts val="0"/>
              </a:spcBef>
              <a:spcAft>
                <a:spcPts val="3600"/>
              </a:spcAft>
              <a:defRPr/>
            </a:pPr>
            <a:r>
              <a:rPr lang="en-US" dirty="0"/>
              <a:t>10:26-39 – Warning against despising the truth</a:t>
            </a:r>
          </a:p>
          <a:p>
            <a:pPr marL="457200" indent="-457200" eaLnBrk="1" hangingPunct="1">
              <a:spcBef>
                <a:spcPts val="0"/>
              </a:spcBef>
              <a:spcAft>
                <a:spcPts val="3600"/>
              </a:spcAft>
              <a:defRPr/>
            </a:pPr>
            <a:r>
              <a:rPr lang="en-US" dirty="0"/>
              <a:t>12:25-29 – Warning against denying the truth</a:t>
            </a:r>
          </a:p>
        </p:txBody>
      </p:sp>
    </p:spTree>
    <p:extLst>
      <p:ext uri="{BB962C8B-B14F-4D97-AF65-F5344CB8AC3E}">
        <p14:creationId xmlns:p14="http://schemas.microsoft.com/office/powerpoint/2010/main" val="81165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37309"/>
            <a:ext cx="7772400" cy="677091"/>
          </a:xfrm>
        </p:spPr>
        <p:txBody>
          <a:bodyPr/>
          <a:lstStyle/>
          <a:p>
            <a:pPr algn="ctr" eaLnBrk="1" hangingPunct="1"/>
            <a:r>
              <a:rPr lang="en-US" altLang="en-US" sz="4000" dirty="0"/>
              <a:t>Warning Against Drifting (2:1-4)</a:t>
            </a:r>
          </a:p>
        </p:txBody>
      </p:sp>
      <p:sp>
        <p:nvSpPr>
          <p:cNvPr id="6147" name="Rectangle 3"/>
          <p:cNvSpPr>
            <a:spLocks noGrp="1" noChangeArrowheads="1"/>
          </p:cNvSpPr>
          <p:nvPr>
            <p:ph type="body" idx="1"/>
          </p:nvPr>
        </p:nvSpPr>
        <p:spPr>
          <a:xfrm>
            <a:off x="177006" y="1143000"/>
            <a:ext cx="8789988" cy="5333999"/>
          </a:xfrm>
        </p:spPr>
        <p:txBody>
          <a:bodyPr/>
          <a:lstStyle/>
          <a:p>
            <a:pPr marL="457200" indent="-457200" eaLnBrk="1" hangingPunct="1">
              <a:spcBef>
                <a:spcPts val="0"/>
              </a:spcBef>
              <a:spcAft>
                <a:spcPts val="1200"/>
              </a:spcAft>
              <a:defRPr/>
            </a:pPr>
            <a:r>
              <a:rPr lang="en-US" sz="3000" dirty="0"/>
              <a:t>Parenthesis in argument about angels (1:13; 2:5)</a:t>
            </a:r>
          </a:p>
          <a:p>
            <a:pPr marL="457200" indent="-457200" eaLnBrk="1" hangingPunct="1">
              <a:spcBef>
                <a:spcPts val="0"/>
              </a:spcBef>
              <a:spcAft>
                <a:spcPts val="1200"/>
              </a:spcAft>
              <a:defRPr/>
            </a:pPr>
            <a:r>
              <a:rPr lang="en-US" sz="3000" dirty="0"/>
              <a:t>“We” (2:1, 3)</a:t>
            </a:r>
          </a:p>
          <a:p>
            <a:pPr marL="457200" indent="-457200" eaLnBrk="1" hangingPunct="1">
              <a:spcBef>
                <a:spcPts val="0"/>
              </a:spcBef>
              <a:spcAft>
                <a:spcPts val="1200"/>
              </a:spcAft>
              <a:defRPr/>
            </a:pPr>
            <a:r>
              <a:rPr lang="en-US" sz="3000" dirty="0"/>
              <a:t>“Us” (2:3)</a:t>
            </a:r>
          </a:p>
          <a:p>
            <a:pPr marL="457200" indent="-457200" eaLnBrk="1" hangingPunct="1">
              <a:spcBef>
                <a:spcPts val="0"/>
              </a:spcBef>
              <a:spcAft>
                <a:spcPts val="1200"/>
              </a:spcAft>
              <a:defRPr/>
            </a:pPr>
            <a:r>
              <a:rPr lang="en-US" sz="3000" dirty="0"/>
              <a:t>“Neglect” (2:3)</a:t>
            </a:r>
          </a:p>
          <a:p>
            <a:pPr marL="457200" indent="-457200" eaLnBrk="1" hangingPunct="1">
              <a:spcBef>
                <a:spcPts val="0"/>
              </a:spcBef>
              <a:spcAft>
                <a:spcPts val="1200"/>
              </a:spcAft>
              <a:defRPr/>
            </a:pPr>
            <a:r>
              <a:rPr lang="en-US" sz="3000" dirty="0"/>
              <a:t>From the lesser to the greater (</a:t>
            </a:r>
            <a:r>
              <a:rPr lang="en-US" sz="3000" i="1" dirty="0"/>
              <a:t>a fortiori</a:t>
            </a:r>
            <a:r>
              <a:rPr lang="en-US" sz="3000" dirty="0"/>
              <a:t>)</a:t>
            </a:r>
          </a:p>
          <a:p>
            <a:pPr marL="457200" indent="-457200" eaLnBrk="1" hangingPunct="1">
              <a:spcBef>
                <a:spcPts val="0"/>
              </a:spcBef>
              <a:spcAft>
                <a:spcPts val="1200"/>
              </a:spcAft>
              <a:defRPr/>
            </a:pPr>
            <a:r>
              <a:rPr lang="en-US" sz="3000" dirty="0"/>
              <a:t>Loss of blessing-fellowship, maturity, rewards, discipline (12:5-11)</a:t>
            </a:r>
          </a:p>
          <a:p>
            <a:pPr marL="457200" indent="-457200" eaLnBrk="1" hangingPunct="1">
              <a:spcBef>
                <a:spcPts val="0"/>
              </a:spcBef>
              <a:spcAft>
                <a:spcPts val="1200"/>
              </a:spcAft>
              <a:defRPr/>
            </a:pPr>
            <a:r>
              <a:rPr lang="en-US" sz="3000" dirty="0"/>
              <a:t>Especially true since the message had been confirmed to the audience through apostolic signs and wonders (2:3-4)</a:t>
            </a:r>
          </a:p>
        </p:txBody>
      </p:sp>
    </p:spTree>
    <p:extLst>
      <p:ext uri="{BB962C8B-B14F-4D97-AF65-F5344CB8AC3E}">
        <p14:creationId xmlns:p14="http://schemas.microsoft.com/office/powerpoint/2010/main" val="19775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dirty="0">
                <a:cs typeface="Calibri" panose="020F0502020204030204" pitchFamily="34" charset="0"/>
              </a:rPr>
              <a:t>2:1-4 – Warning against drifting</a:t>
            </a:r>
          </a:p>
          <a:p>
            <a:pPr marL="457200" indent="-457200" eaLnBrk="1" hangingPunct="1">
              <a:spcBef>
                <a:spcPts val="0"/>
              </a:spcBef>
              <a:spcAft>
                <a:spcPts val="3600"/>
              </a:spcAft>
              <a:defRPr/>
            </a:pPr>
            <a:r>
              <a:rPr lang="en-US" b="1" u="sng" dirty="0">
                <a:solidFill>
                  <a:srgbClr val="FFFFCC"/>
                </a:solidFill>
              </a:rPr>
              <a:t>3:7-4:13 – Warning against disobedience</a:t>
            </a:r>
          </a:p>
          <a:p>
            <a:pPr marL="457200" indent="-457200" eaLnBrk="1" hangingPunct="1">
              <a:spcBef>
                <a:spcPts val="0"/>
              </a:spcBef>
              <a:spcAft>
                <a:spcPts val="3600"/>
              </a:spcAft>
              <a:defRPr/>
            </a:pPr>
            <a:r>
              <a:rPr lang="en-US" dirty="0">
                <a:cs typeface="Calibri" panose="020F0502020204030204" pitchFamily="34" charset="0"/>
              </a:rPr>
              <a:t>5:10-6:20</a:t>
            </a:r>
            <a:r>
              <a:rPr lang="en-US" dirty="0"/>
              <a:t> – </a:t>
            </a:r>
            <a:r>
              <a:rPr lang="en-US" dirty="0">
                <a:cs typeface="Calibri" panose="020F0502020204030204" pitchFamily="34" charset="0"/>
              </a:rPr>
              <a:t>Warning against immaturity</a:t>
            </a:r>
          </a:p>
          <a:p>
            <a:pPr marL="457200" indent="-457200" eaLnBrk="1" hangingPunct="1">
              <a:spcBef>
                <a:spcPts val="0"/>
              </a:spcBef>
              <a:spcAft>
                <a:spcPts val="3600"/>
              </a:spcAft>
              <a:defRPr/>
            </a:pPr>
            <a:r>
              <a:rPr lang="en-US" dirty="0">
                <a:cs typeface="Calibri" panose="020F0502020204030204" pitchFamily="34" charset="0"/>
              </a:rPr>
              <a:t>10:26-39</a:t>
            </a:r>
            <a:r>
              <a:rPr lang="en-US" dirty="0"/>
              <a:t> – </a:t>
            </a:r>
            <a:r>
              <a:rPr lang="en-US" dirty="0">
                <a:cs typeface="Calibri" panose="020F0502020204030204" pitchFamily="34" charset="0"/>
              </a:rPr>
              <a:t>Warning against despising the truth</a:t>
            </a:r>
          </a:p>
          <a:p>
            <a:pPr marL="457200" indent="-457200" eaLnBrk="1" hangingPunct="1">
              <a:spcBef>
                <a:spcPts val="0"/>
              </a:spcBef>
              <a:spcAft>
                <a:spcPts val="3600"/>
              </a:spcAft>
              <a:defRPr/>
            </a:pPr>
            <a:r>
              <a:rPr lang="en-US" dirty="0">
                <a:cs typeface="Calibri" panose="020F0502020204030204" pitchFamily="34" charset="0"/>
              </a:rPr>
              <a:t>12:25-29</a:t>
            </a:r>
            <a:r>
              <a:rPr lang="en-US" dirty="0"/>
              <a:t> – </a:t>
            </a:r>
            <a:r>
              <a:rPr lang="en-US" dirty="0">
                <a:cs typeface="Calibri" panose="020F0502020204030204" pitchFamily="34" charset="0"/>
              </a:rPr>
              <a:t>Warning against denying the truth</a:t>
            </a:r>
            <a:endParaRPr lang="en-US" dirty="0"/>
          </a:p>
        </p:txBody>
      </p:sp>
    </p:spTree>
    <p:extLst>
      <p:ext uri="{BB962C8B-B14F-4D97-AF65-F5344CB8AC3E}">
        <p14:creationId xmlns:p14="http://schemas.microsoft.com/office/powerpoint/2010/main" val="1317459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28600"/>
            <a:ext cx="9144000" cy="838200"/>
          </a:xfrm>
        </p:spPr>
        <p:txBody>
          <a:bodyPr/>
          <a:lstStyle/>
          <a:p>
            <a:pPr algn="ctr" eaLnBrk="1" hangingPunct="1"/>
            <a:r>
              <a:rPr lang="en-US" altLang="en-US" sz="4000" dirty="0"/>
              <a:t>Warning Against Disobedience (3:7–4:13)</a:t>
            </a:r>
          </a:p>
        </p:txBody>
      </p:sp>
      <p:sp>
        <p:nvSpPr>
          <p:cNvPr id="11267" name="Rectangle 3"/>
          <p:cNvSpPr>
            <a:spLocks noGrp="1" noChangeArrowheads="1"/>
          </p:cNvSpPr>
          <p:nvPr>
            <p:ph type="body" idx="1"/>
          </p:nvPr>
        </p:nvSpPr>
        <p:spPr>
          <a:xfrm>
            <a:off x="304800" y="1143000"/>
            <a:ext cx="8408988" cy="5410200"/>
          </a:xfrm>
        </p:spPr>
        <p:txBody>
          <a:bodyPr/>
          <a:lstStyle/>
          <a:p>
            <a:pPr marL="457200" indent="-457200" eaLnBrk="1" hangingPunct="1">
              <a:spcBef>
                <a:spcPts val="0"/>
              </a:spcBef>
              <a:spcAft>
                <a:spcPts val="1800"/>
              </a:spcAft>
              <a:defRPr/>
            </a:pPr>
            <a:r>
              <a:rPr lang="en-US" dirty="0"/>
              <a:t>3:6 – “if” assumes possibility they would not</a:t>
            </a:r>
          </a:p>
          <a:p>
            <a:pPr marL="457200" indent="-457200" eaLnBrk="1" hangingPunct="1">
              <a:spcBef>
                <a:spcPts val="0"/>
              </a:spcBef>
              <a:spcAft>
                <a:spcPts val="1800"/>
              </a:spcAft>
              <a:defRPr/>
            </a:pPr>
            <a:r>
              <a:rPr lang="en-US" dirty="0"/>
              <a:t>3:7-11 – Ps 95; Numbers 13‒14</a:t>
            </a:r>
          </a:p>
          <a:p>
            <a:pPr marL="457200" indent="-457200" eaLnBrk="1" hangingPunct="1">
              <a:spcBef>
                <a:spcPts val="0"/>
              </a:spcBef>
              <a:spcAft>
                <a:spcPts val="1800"/>
              </a:spcAft>
              <a:defRPr/>
            </a:pPr>
            <a:r>
              <a:rPr lang="en-US" dirty="0"/>
              <a:t>3:12-19 – Forfeited blessings</a:t>
            </a:r>
          </a:p>
          <a:p>
            <a:pPr marL="457200" indent="-457200" eaLnBrk="1" hangingPunct="1">
              <a:spcBef>
                <a:spcPts val="0"/>
              </a:spcBef>
              <a:spcAft>
                <a:spcPts val="1800"/>
              </a:spcAft>
              <a:defRPr/>
            </a:pPr>
            <a:r>
              <a:rPr lang="en-US" dirty="0"/>
              <a:t>4:1-13 – Rest available</a:t>
            </a:r>
          </a:p>
          <a:p>
            <a:pPr marL="914400" lvl="1" indent="-457200" eaLnBrk="1" hangingPunct="1">
              <a:spcBef>
                <a:spcPts val="0"/>
              </a:spcBef>
              <a:spcAft>
                <a:spcPts val="1800"/>
              </a:spcAft>
              <a:defRPr/>
            </a:pPr>
            <a:r>
              <a:rPr lang="en-US" dirty="0"/>
              <a:t>Possibility of rest (4:1-2)</a:t>
            </a:r>
          </a:p>
          <a:p>
            <a:pPr marL="914400" lvl="1" indent="-457200" eaLnBrk="1" hangingPunct="1">
              <a:spcBef>
                <a:spcPts val="0"/>
              </a:spcBef>
              <a:spcAft>
                <a:spcPts val="1800"/>
              </a:spcAft>
              <a:defRPr/>
            </a:pPr>
            <a:r>
              <a:rPr lang="en-US" dirty="0"/>
              <a:t>Pattern of rest (4:3-5)</a:t>
            </a:r>
          </a:p>
          <a:p>
            <a:pPr marL="914400" lvl="1" indent="-457200" eaLnBrk="1" hangingPunct="1">
              <a:spcBef>
                <a:spcPts val="0"/>
              </a:spcBef>
              <a:spcAft>
                <a:spcPts val="1800"/>
              </a:spcAft>
              <a:defRPr/>
            </a:pPr>
            <a:r>
              <a:rPr lang="en-US" dirty="0"/>
              <a:t>Perpetuity of rest (4:6-10)</a:t>
            </a:r>
          </a:p>
          <a:p>
            <a:pPr marL="914400" lvl="1" indent="-457200" eaLnBrk="1" hangingPunct="1">
              <a:spcBef>
                <a:spcPts val="0"/>
              </a:spcBef>
              <a:spcAft>
                <a:spcPts val="1800"/>
              </a:spcAft>
              <a:defRPr/>
            </a:pPr>
            <a:r>
              <a:rPr lang="en-US" dirty="0"/>
              <a:t>Exhortation to enter rest (4:11-13)</a:t>
            </a:r>
          </a:p>
        </p:txBody>
      </p:sp>
    </p:spTree>
    <p:extLst>
      <p:ext uri="{BB962C8B-B14F-4D97-AF65-F5344CB8AC3E}">
        <p14:creationId xmlns:p14="http://schemas.microsoft.com/office/powerpoint/2010/main" val="659884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 y="228599"/>
            <a:ext cx="8915400" cy="1371601"/>
          </a:xfrm>
        </p:spPr>
        <p:txBody>
          <a:bodyPr/>
          <a:lstStyle/>
          <a:p>
            <a:pPr algn="ctr" eaLnBrk="1" hangingPunct="1"/>
            <a:r>
              <a:rPr lang="en-US" altLang="en-US" sz="4000" dirty="0"/>
              <a:t>3 Reasons Why Christ is Superior to Aaron </a:t>
            </a:r>
            <a:br>
              <a:rPr lang="en-US" altLang="en-US" sz="4000" dirty="0"/>
            </a:br>
            <a:r>
              <a:rPr lang="en-US" altLang="en-US" sz="4000" dirty="0"/>
              <a:t>(4:14-16)</a:t>
            </a:r>
          </a:p>
        </p:txBody>
      </p:sp>
      <p:sp>
        <p:nvSpPr>
          <p:cNvPr id="12291" name="Rectangle 3"/>
          <p:cNvSpPr>
            <a:spLocks noGrp="1" noChangeArrowheads="1"/>
          </p:cNvSpPr>
          <p:nvPr>
            <p:ph type="body" idx="1"/>
          </p:nvPr>
        </p:nvSpPr>
        <p:spPr>
          <a:xfrm>
            <a:off x="291306" y="1600201"/>
            <a:ext cx="8561388" cy="3048000"/>
          </a:xfrm>
        </p:spPr>
        <p:txBody>
          <a:bodyPr/>
          <a:lstStyle/>
          <a:p>
            <a:pPr marL="457200" indent="-457200" eaLnBrk="1" hangingPunct="1">
              <a:spcBef>
                <a:spcPts val="0"/>
              </a:spcBef>
              <a:spcAft>
                <a:spcPts val="3600"/>
              </a:spcAft>
              <a:defRPr/>
            </a:pPr>
            <a:r>
              <a:rPr lang="en-US" dirty="0">
                <a:cs typeface="Calibri" panose="020F0502020204030204" pitchFamily="34" charset="0"/>
              </a:rPr>
              <a:t>Heavenly position (4:14)</a:t>
            </a:r>
          </a:p>
          <a:p>
            <a:pPr marL="457200" indent="-457200" eaLnBrk="1" hangingPunct="1">
              <a:spcBef>
                <a:spcPts val="0"/>
              </a:spcBef>
              <a:spcAft>
                <a:spcPts val="3600"/>
              </a:spcAft>
              <a:defRPr/>
            </a:pPr>
            <a:r>
              <a:rPr lang="en-US" dirty="0">
                <a:cs typeface="Calibri" panose="020F0502020204030204" pitchFamily="34" charset="0"/>
              </a:rPr>
              <a:t>Tested in all ways (4:15)</a:t>
            </a:r>
          </a:p>
          <a:p>
            <a:pPr marL="457200" indent="-457200" eaLnBrk="1" hangingPunct="1">
              <a:spcBef>
                <a:spcPts val="0"/>
              </a:spcBef>
              <a:spcAft>
                <a:spcPts val="3600"/>
              </a:spcAft>
              <a:defRPr/>
            </a:pPr>
            <a:r>
              <a:rPr lang="en-US" dirty="0">
                <a:cs typeface="Calibri" panose="020F0502020204030204" pitchFamily="34" charset="0"/>
              </a:rPr>
              <a:t>Allows entrance into God’s throne room (4:16)</a:t>
            </a:r>
          </a:p>
        </p:txBody>
      </p:sp>
    </p:spTree>
    <p:extLst>
      <p:ext uri="{BB962C8B-B14F-4D97-AF65-F5344CB8AC3E}">
        <p14:creationId xmlns:p14="http://schemas.microsoft.com/office/powerpoint/2010/main" val="3236713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752600" y="609600"/>
            <a:ext cx="7162800" cy="1143000"/>
          </a:xfrm>
        </p:spPr>
        <p:txBody>
          <a:bodyPr/>
          <a:lstStyle/>
          <a:p>
            <a:r>
              <a:rPr lang="en-US" altLang="en-US"/>
              <a:t>Tabernacle Diagram</a:t>
            </a:r>
          </a:p>
        </p:txBody>
      </p:sp>
      <p:pic>
        <p:nvPicPr>
          <p:cNvPr id="54275" name="Picture 3" descr="diagram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2412" y="228600"/>
            <a:ext cx="675917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1180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p:spPr>
        <p:txBody>
          <a:bodyPr/>
          <a:lstStyle/>
          <a:p>
            <a:pPr algn="ctr"/>
            <a:r>
              <a:rPr lang="en-US" altLang="en-US" dirty="0"/>
              <a:t>Ark of the Covenant</a:t>
            </a:r>
          </a:p>
        </p:txBody>
      </p:sp>
      <p:pic>
        <p:nvPicPr>
          <p:cNvPr id="7065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100" y="1447800"/>
            <a:ext cx="75438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69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7050" y="228600"/>
            <a:ext cx="55483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49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762000"/>
          </a:xfrm>
        </p:spPr>
        <p:txBody>
          <a:bodyPr/>
          <a:lstStyle/>
          <a:p>
            <a:pPr algn="ctr" eaLnBrk="1" hangingPunct="1"/>
            <a:r>
              <a:rPr lang="en-US" altLang="en-US" sz="4000" dirty="0"/>
              <a:t>Occasion of Hebrews</a:t>
            </a:r>
          </a:p>
        </p:txBody>
      </p:sp>
      <p:sp>
        <p:nvSpPr>
          <p:cNvPr id="6147" name="Rectangle 3"/>
          <p:cNvSpPr>
            <a:spLocks noGrp="1" noChangeArrowheads="1"/>
          </p:cNvSpPr>
          <p:nvPr>
            <p:ph type="body" idx="1"/>
          </p:nvPr>
        </p:nvSpPr>
        <p:spPr>
          <a:xfrm>
            <a:off x="304800" y="1143000"/>
            <a:ext cx="8534400" cy="5410200"/>
          </a:xfrm>
        </p:spPr>
        <p:txBody>
          <a:bodyPr/>
          <a:lstStyle/>
          <a:p>
            <a:pPr marL="457200" indent="-457200" eaLnBrk="1" hangingPunct="1">
              <a:spcBef>
                <a:spcPts val="0"/>
              </a:spcBef>
              <a:spcAft>
                <a:spcPts val="2400"/>
              </a:spcAft>
              <a:defRPr/>
            </a:pPr>
            <a:r>
              <a:rPr lang="en-US" sz="2800" dirty="0"/>
              <a:t>A.D. 70</a:t>
            </a:r>
          </a:p>
          <a:p>
            <a:pPr marL="457200" indent="-457200" eaLnBrk="1" hangingPunct="1">
              <a:spcBef>
                <a:spcPts val="0"/>
              </a:spcBef>
              <a:spcAft>
                <a:spcPts val="2400"/>
              </a:spcAft>
              <a:defRPr/>
            </a:pPr>
            <a:r>
              <a:rPr lang="en-US" sz="2800" dirty="0"/>
              <a:t>Acts 2:40</a:t>
            </a:r>
          </a:p>
          <a:p>
            <a:pPr marL="457200" indent="-457200" eaLnBrk="1" hangingPunct="1">
              <a:spcBef>
                <a:spcPts val="0"/>
              </a:spcBef>
              <a:spcAft>
                <a:spcPts val="2400"/>
              </a:spcAft>
              <a:defRPr/>
            </a:pPr>
            <a:r>
              <a:rPr lang="en-US" sz="2800" dirty="0"/>
              <a:t>Heb. 3:1 (Christian confession)</a:t>
            </a:r>
          </a:p>
          <a:p>
            <a:pPr marL="457200" indent="-457200" eaLnBrk="1" hangingPunct="1">
              <a:spcBef>
                <a:spcPts val="0"/>
              </a:spcBef>
              <a:spcAft>
                <a:spcPts val="2400"/>
              </a:spcAft>
              <a:defRPr/>
            </a:pPr>
            <a:r>
              <a:rPr lang="en-US" sz="2800" dirty="0"/>
              <a:t>Unbelieving Jews placing audience under duress to return to Judaism</a:t>
            </a:r>
          </a:p>
          <a:p>
            <a:pPr marL="457200" indent="-457200" eaLnBrk="1" hangingPunct="1">
              <a:spcBef>
                <a:spcPts val="0"/>
              </a:spcBef>
              <a:spcAft>
                <a:spcPts val="2400"/>
              </a:spcAft>
              <a:defRPr/>
            </a:pPr>
            <a:r>
              <a:rPr lang="en-US" sz="2800" dirty="0"/>
              <a:t>Second generation (Heb. 2:3-4)</a:t>
            </a:r>
          </a:p>
          <a:p>
            <a:pPr marL="457200" indent="-457200" eaLnBrk="1" hangingPunct="1">
              <a:spcBef>
                <a:spcPts val="0"/>
              </a:spcBef>
              <a:spcAft>
                <a:spcPts val="2400"/>
              </a:spcAft>
              <a:defRPr/>
            </a:pPr>
            <a:r>
              <a:rPr lang="en-US" sz="2800" dirty="0"/>
              <a:t>Audience being worn down</a:t>
            </a:r>
          </a:p>
          <a:p>
            <a:pPr marL="457200" indent="-457200" eaLnBrk="1" hangingPunct="1">
              <a:spcBef>
                <a:spcPts val="0"/>
              </a:spcBef>
              <a:spcAft>
                <a:spcPts val="2400"/>
              </a:spcAft>
              <a:defRPr/>
            </a:pPr>
            <a:r>
              <a:rPr lang="en-US" sz="2800" dirty="0"/>
              <a:t>Temple still standing (Heb. 8:4, 13; 9:6; 10:1-2; 13:10)</a:t>
            </a:r>
          </a:p>
        </p:txBody>
      </p:sp>
    </p:spTree>
    <p:extLst>
      <p:ext uri="{BB962C8B-B14F-4D97-AF65-F5344CB8AC3E}">
        <p14:creationId xmlns:p14="http://schemas.microsoft.com/office/powerpoint/2010/main" val="2750421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1143000"/>
          </a:xfrm>
        </p:spPr>
        <p:txBody>
          <a:bodyPr/>
          <a:lstStyle/>
          <a:p>
            <a:pPr algn="ctr"/>
            <a:r>
              <a:rPr lang="en-US" altLang="en-US" sz="4000" dirty="0"/>
              <a:t>Why Understanding Melchizedek Requires Maturity (5:10)</a:t>
            </a:r>
          </a:p>
        </p:txBody>
      </p:sp>
      <p:sp>
        <p:nvSpPr>
          <p:cNvPr id="8195" name="Rectangle 3"/>
          <p:cNvSpPr>
            <a:spLocks noGrp="1" noChangeArrowheads="1"/>
          </p:cNvSpPr>
          <p:nvPr>
            <p:ph type="body" idx="1"/>
          </p:nvPr>
        </p:nvSpPr>
        <p:spPr>
          <a:xfrm>
            <a:off x="152400" y="1946275"/>
            <a:ext cx="8789988" cy="1863725"/>
          </a:xfrm>
        </p:spPr>
        <p:txBody>
          <a:bodyPr/>
          <a:lstStyle/>
          <a:p>
            <a:pPr marL="457200" indent="-457200" eaLnBrk="1" hangingPunct="1">
              <a:spcBef>
                <a:spcPts val="0"/>
              </a:spcBef>
              <a:spcAft>
                <a:spcPts val="3600"/>
              </a:spcAft>
              <a:defRPr/>
            </a:pPr>
            <a:r>
              <a:rPr lang="en-US" dirty="0"/>
              <a:t>Typology</a:t>
            </a:r>
          </a:p>
          <a:p>
            <a:pPr marL="457200" indent="-457200" eaLnBrk="1" hangingPunct="1">
              <a:spcBef>
                <a:spcPts val="0"/>
              </a:spcBef>
              <a:spcAft>
                <a:spcPts val="3600"/>
              </a:spcAft>
              <a:defRPr/>
            </a:pPr>
            <a:r>
              <a:rPr lang="en-US" dirty="0"/>
              <a:t>Paucity of OT evidence (Gen 14:18-20; Ps 110:4)</a:t>
            </a:r>
          </a:p>
        </p:txBody>
      </p:sp>
    </p:spTree>
    <p:extLst>
      <p:ext uri="{BB962C8B-B14F-4D97-AF65-F5344CB8AC3E}">
        <p14:creationId xmlns:p14="http://schemas.microsoft.com/office/powerpoint/2010/main" val="58614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dirty="0">
                <a:cs typeface="Calibri" panose="020F0502020204030204" pitchFamily="34" charset="0"/>
              </a:rPr>
              <a:t>2:1-4 – Warning against drifting</a:t>
            </a:r>
          </a:p>
          <a:p>
            <a:pPr marL="457200" indent="-457200" eaLnBrk="1" hangingPunct="1">
              <a:spcBef>
                <a:spcPts val="0"/>
              </a:spcBef>
              <a:spcAft>
                <a:spcPts val="3600"/>
              </a:spcAft>
              <a:defRPr/>
            </a:pPr>
            <a:r>
              <a:rPr lang="en-US" dirty="0">
                <a:cs typeface="Calibri" panose="020F0502020204030204" pitchFamily="34" charset="0"/>
              </a:rPr>
              <a:t>3:7-4:13 – Warning against disobedience</a:t>
            </a:r>
          </a:p>
          <a:p>
            <a:pPr marL="457200" indent="-457200" eaLnBrk="1" hangingPunct="1">
              <a:spcBef>
                <a:spcPts val="0"/>
              </a:spcBef>
              <a:spcAft>
                <a:spcPts val="3600"/>
              </a:spcAft>
              <a:defRPr/>
            </a:pPr>
            <a:r>
              <a:rPr lang="en-US" b="1" u="sng" dirty="0">
                <a:solidFill>
                  <a:srgbClr val="FFFFCC"/>
                </a:solidFill>
              </a:rPr>
              <a:t>5:10-6:20 – Warning against immaturity</a:t>
            </a:r>
          </a:p>
          <a:p>
            <a:pPr marL="457200" indent="-457200" eaLnBrk="1" hangingPunct="1">
              <a:spcBef>
                <a:spcPts val="0"/>
              </a:spcBef>
              <a:spcAft>
                <a:spcPts val="3600"/>
              </a:spcAft>
              <a:defRPr/>
            </a:pPr>
            <a:r>
              <a:rPr lang="en-US" dirty="0">
                <a:cs typeface="Calibri" panose="020F0502020204030204" pitchFamily="34" charset="0"/>
              </a:rPr>
              <a:t>10:26-39</a:t>
            </a:r>
            <a:r>
              <a:rPr lang="en-US" dirty="0"/>
              <a:t> – </a:t>
            </a:r>
            <a:r>
              <a:rPr lang="en-US" dirty="0">
                <a:cs typeface="Calibri" panose="020F0502020204030204" pitchFamily="34" charset="0"/>
              </a:rPr>
              <a:t>Warning against despising the truth</a:t>
            </a:r>
          </a:p>
          <a:p>
            <a:pPr marL="457200" indent="-457200" eaLnBrk="1" hangingPunct="1">
              <a:spcBef>
                <a:spcPts val="0"/>
              </a:spcBef>
              <a:spcAft>
                <a:spcPts val="3600"/>
              </a:spcAft>
              <a:defRPr/>
            </a:pPr>
            <a:r>
              <a:rPr lang="en-US" dirty="0">
                <a:cs typeface="Calibri" panose="020F0502020204030204" pitchFamily="34" charset="0"/>
              </a:rPr>
              <a:t>12:25-29</a:t>
            </a:r>
            <a:r>
              <a:rPr lang="en-US" dirty="0"/>
              <a:t> – </a:t>
            </a:r>
            <a:r>
              <a:rPr lang="en-US" dirty="0">
                <a:cs typeface="Calibri" panose="020F0502020204030204" pitchFamily="34" charset="0"/>
              </a:rPr>
              <a:t>Warning against denying the truth</a:t>
            </a:r>
            <a:endParaRPr lang="en-US" dirty="0"/>
          </a:p>
        </p:txBody>
      </p:sp>
    </p:spTree>
    <p:extLst>
      <p:ext uri="{BB962C8B-B14F-4D97-AF65-F5344CB8AC3E}">
        <p14:creationId xmlns:p14="http://schemas.microsoft.com/office/powerpoint/2010/main" val="1671094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1143000"/>
          </a:xfrm>
        </p:spPr>
        <p:txBody>
          <a:bodyPr/>
          <a:lstStyle/>
          <a:p>
            <a:pPr algn="ctr"/>
            <a:r>
              <a:rPr lang="en-US" altLang="en-US" sz="4000" dirty="0"/>
              <a:t>Warning Against Immaturity </a:t>
            </a:r>
            <a:br>
              <a:rPr lang="en-US" altLang="en-US" sz="4000" dirty="0"/>
            </a:br>
            <a:r>
              <a:rPr lang="en-US" altLang="en-US" sz="3200" dirty="0"/>
              <a:t>(5:11–6:20)</a:t>
            </a:r>
            <a:endParaRPr lang="en-US" altLang="en-US" sz="4000" dirty="0"/>
          </a:p>
        </p:txBody>
      </p:sp>
      <p:sp>
        <p:nvSpPr>
          <p:cNvPr id="9219" name="Rectangle 3"/>
          <p:cNvSpPr>
            <a:spLocks noGrp="1" noChangeArrowheads="1"/>
          </p:cNvSpPr>
          <p:nvPr>
            <p:ph type="body" idx="1"/>
          </p:nvPr>
        </p:nvSpPr>
        <p:spPr>
          <a:xfrm>
            <a:off x="876300" y="1600200"/>
            <a:ext cx="7391400" cy="4952999"/>
          </a:xfrm>
        </p:spPr>
        <p:txBody>
          <a:bodyPr/>
          <a:lstStyle/>
          <a:p>
            <a:pPr marL="457200" indent="-457200" eaLnBrk="1" hangingPunct="1">
              <a:spcBef>
                <a:spcPts val="0"/>
              </a:spcBef>
              <a:spcAft>
                <a:spcPts val="3000"/>
              </a:spcAft>
              <a:defRPr/>
            </a:pPr>
            <a:r>
              <a:rPr lang="en-US" dirty="0">
                <a:cs typeface="Calibri" panose="020F0502020204030204" pitchFamily="34" charset="0"/>
              </a:rPr>
              <a:t>Fact of audience’s immaturity (5:11-14)</a:t>
            </a:r>
          </a:p>
          <a:p>
            <a:pPr marL="457200" indent="-457200" eaLnBrk="1" hangingPunct="1">
              <a:spcBef>
                <a:spcPts val="0"/>
              </a:spcBef>
              <a:spcAft>
                <a:spcPts val="3000"/>
              </a:spcAft>
              <a:defRPr/>
            </a:pPr>
            <a:r>
              <a:rPr lang="en-US" dirty="0">
                <a:cs typeface="Calibri" panose="020F0502020204030204" pitchFamily="34" charset="0"/>
              </a:rPr>
              <a:t>Items that must be left behind (6:1-3)</a:t>
            </a:r>
          </a:p>
          <a:p>
            <a:pPr marL="457200" indent="-457200" eaLnBrk="1" hangingPunct="1">
              <a:spcBef>
                <a:spcPts val="0"/>
              </a:spcBef>
              <a:spcAft>
                <a:spcPts val="3000"/>
              </a:spcAft>
              <a:defRPr/>
            </a:pPr>
            <a:r>
              <a:rPr lang="en-US" dirty="0">
                <a:cs typeface="Calibri" panose="020F0502020204030204" pitchFamily="34" charset="0"/>
              </a:rPr>
              <a:t>Warning (6:4-6)</a:t>
            </a:r>
          </a:p>
          <a:p>
            <a:pPr marL="457200" indent="-457200" eaLnBrk="1" hangingPunct="1">
              <a:spcBef>
                <a:spcPts val="0"/>
              </a:spcBef>
              <a:spcAft>
                <a:spcPts val="3000"/>
              </a:spcAft>
              <a:defRPr/>
            </a:pPr>
            <a:r>
              <a:rPr lang="en-US" dirty="0">
                <a:cs typeface="Calibri" panose="020F0502020204030204" pitchFamily="34" charset="0"/>
              </a:rPr>
              <a:t>Illustration (6:7-8)</a:t>
            </a:r>
          </a:p>
          <a:p>
            <a:pPr marL="457200" indent="-457200" eaLnBrk="1" hangingPunct="1">
              <a:spcBef>
                <a:spcPts val="0"/>
              </a:spcBef>
              <a:spcAft>
                <a:spcPts val="3000"/>
              </a:spcAft>
              <a:defRPr/>
            </a:pPr>
            <a:r>
              <a:rPr lang="en-US" dirty="0">
                <a:cs typeface="Calibri" panose="020F0502020204030204" pitchFamily="34" charset="0"/>
              </a:rPr>
              <a:t>Confidence (6:9-12)</a:t>
            </a:r>
          </a:p>
          <a:p>
            <a:pPr marL="457200" indent="-457200" eaLnBrk="1" hangingPunct="1">
              <a:spcBef>
                <a:spcPts val="0"/>
              </a:spcBef>
              <a:spcAft>
                <a:spcPts val="3000"/>
              </a:spcAft>
              <a:defRPr/>
            </a:pPr>
            <a:r>
              <a:rPr lang="en-US" dirty="0">
                <a:cs typeface="Calibri" panose="020F0502020204030204" pitchFamily="34" charset="0"/>
              </a:rPr>
              <a:t>Certainty of the promise (6:13-20)</a:t>
            </a:r>
          </a:p>
        </p:txBody>
      </p:sp>
    </p:spTree>
    <p:extLst>
      <p:ext uri="{BB962C8B-B14F-4D97-AF65-F5344CB8AC3E}">
        <p14:creationId xmlns:p14="http://schemas.microsoft.com/office/powerpoint/2010/main" val="3186775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dirty="0">
                <a:cs typeface="Calibri" panose="020F0502020204030204" pitchFamily="34" charset="0"/>
              </a:rPr>
              <a:t>2:1-4 – Warning against drifting</a:t>
            </a:r>
          </a:p>
          <a:p>
            <a:pPr marL="457200" indent="-457200" eaLnBrk="1" hangingPunct="1">
              <a:spcBef>
                <a:spcPts val="0"/>
              </a:spcBef>
              <a:spcAft>
                <a:spcPts val="3600"/>
              </a:spcAft>
              <a:defRPr/>
            </a:pPr>
            <a:r>
              <a:rPr lang="en-US" dirty="0">
                <a:cs typeface="Calibri" panose="020F0502020204030204" pitchFamily="34" charset="0"/>
              </a:rPr>
              <a:t>3:7-4:13 – Warning against disobedience</a:t>
            </a:r>
          </a:p>
          <a:p>
            <a:pPr marL="457200" indent="-457200" eaLnBrk="1" hangingPunct="1">
              <a:spcBef>
                <a:spcPts val="0"/>
              </a:spcBef>
              <a:spcAft>
                <a:spcPts val="3600"/>
              </a:spcAft>
              <a:defRPr/>
            </a:pPr>
            <a:r>
              <a:rPr lang="en-US" dirty="0">
                <a:cs typeface="Calibri" panose="020F0502020204030204" pitchFamily="34" charset="0"/>
              </a:rPr>
              <a:t>5:10-6:20 – Warning against immaturity</a:t>
            </a:r>
          </a:p>
          <a:p>
            <a:pPr marL="457200" indent="-457200" eaLnBrk="1" hangingPunct="1">
              <a:spcBef>
                <a:spcPts val="0"/>
              </a:spcBef>
              <a:spcAft>
                <a:spcPts val="3600"/>
              </a:spcAft>
              <a:defRPr/>
            </a:pPr>
            <a:r>
              <a:rPr lang="en-US" b="1" u="sng" dirty="0">
                <a:solidFill>
                  <a:srgbClr val="FFFFCC"/>
                </a:solidFill>
              </a:rPr>
              <a:t>10:26-39 – Warning against despising the truth</a:t>
            </a:r>
          </a:p>
          <a:p>
            <a:pPr marL="457200" indent="-457200" eaLnBrk="1" hangingPunct="1">
              <a:spcBef>
                <a:spcPts val="0"/>
              </a:spcBef>
              <a:spcAft>
                <a:spcPts val="3600"/>
              </a:spcAft>
              <a:defRPr/>
            </a:pPr>
            <a:r>
              <a:rPr lang="en-US" dirty="0">
                <a:cs typeface="Calibri" panose="020F0502020204030204" pitchFamily="34" charset="0"/>
              </a:rPr>
              <a:t>12:25-29</a:t>
            </a:r>
            <a:r>
              <a:rPr lang="en-US" dirty="0"/>
              <a:t> – </a:t>
            </a:r>
            <a:r>
              <a:rPr lang="en-US" dirty="0">
                <a:cs typeface="Calibri" panose="020F0502020204030204" pitchFamily="34" charset="0"/>
              </a:rPr>
              <a:t>Warning against denying the truth</a:t>
            </a:r>
            <a:endParaRPr lang="en-US" dirty="0"/>
          </a:p>
        </p:txBody>
      </p:sp>
    </p:spTree>
    <p:extLst>
      <p:ext uri="{BB962C8B-B14F-4D97-AF65-F5344CB8AC3E}">
        <p14:creationId xmlns:p14="http://schemas.microsoft.com/office/powerpoint/2010/main" val="3836343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52500" y="228600"/>
            <a:ext cx="7239000" cy="677091"/>
          </a:xfrm>
        </p:spPr>
        <p:txBody>
          <a:bodyPr/>
          <a:lstStyle/>
          <a:p>
            <a:pPr algn="ctr" eaLnBrk="1" hangingPunct="1"/>
            <a:r>
              <a:rPr lang="en-US" altLang="en-US" sz="3600" dirty="0"/>
              <a:t>Warning Against Despising (10:26-39)</a:t>
            </a:r>
          </a:p>
        </p:txBody>
      </p:sp>
      <p:sp>
        <p:nvSpPr>
          <p:cNvPr id="6147" name="Rectangle 3"/>
          <p:cNvSpPr>
            <a:spLocks noGrp="1" noChangeArrowheads="1"/>
          </p:cNvSpPr>
          <p:nvPr>
            <p:ph type="body" idx="1"/>
          </p:nvPr>
        </p:nvSpPr>
        <p:spPr>
          <a:xfrm>
            <a:off x="57150" y="1151708"/>
            <a:ext cx="9029700" cy="5477691"/>
          </a:xfrm>
        </p:spPr>
        <p:txBody>
          <a:bodyPr/>
          <a:lstStyle/>
          <a:p>
            <a:pPr marL="457200" indent="-457200" eaLnBrk="1" hangingPunct="1">
              <a:defRPr/>
            </a:pPr>
            <a:r>
              <a:rPr lang="en-US" sz="3000" dirty="0"/>
              <a:t>Believers (10:19, 19-25, 26, 29, 32, 34, 35)</a:t>
            </a:r>
          </a:p>
          <a:p>
            <a:pPr marL="457200" indent="-457200" eaLnBrk="1" hangingPunct="1">
              <a:defRPr/>
            </a:pPr>
            <a:r>
              <a:rPr lang="en-US" sz="3000" dirty="0"/>
              <a:t>Temptation to lapse back to escape persecution</a:t>
            </a:r>
          </a:p>
          <a:p>
            <a:pPr marL="457200" indent="-457200" eaLnBrk="1" hangingPunct="1">
              <a:defRPr/>
            </a:pPr>
            <a:r>
              <a:rPr lang="en-US" sz="3000" dirty="0"/>
              <a:t>26 – No power to forgive sins (Matt. 27:50-51; AD 70)</a:t>
            </a:r>
          </a:p>
          <a:p>
            <a:pPr marL="457200" indent="-457200" eaLnBrk="1" hangingPunct="1">
              <a:defRPr/>
            </a:pPr>
            <a:r>
              <a:rPr lang="en-US" sz="3000" dirty="0"/>
              <a:t>27, 30-31 – AD 70 (Luke 19:43-44)</a:t>
            </a:r>
          </a:p>
          <a:p>
            <a:pPr marL="457200" indent="-457200" eaLnBrk="1" hangingPunct="1">
              <a:defRPr/>
            </a:pPr>
            <a:r>
              <a:rPr lang="en-US" sz="3000" dirty="0"/>
              <a:t>28-29a – </a:t>
            </a:r>
            <a:r>
              <a:rPr lang="en-US" sz="2800" dirty="0"/>
              <a:t>From the lesser to the greater (</a:t>
            </a:r>
            <a:r>
              <a:rPr lang="en-US" sz="2800" i="1" dirty="0"/>
              <a:t>a fortiori</a:t>
            </a:r>
            <a:r>
              <a:rPr lang="en-US" sz="2800" dirty="0"/>
              <a:t>)</a:t>
            </a:r>
          </a:p>
          <a:p>
            <a:pPr marL="457200" indent="-457200" eaLnBrk="1" hangingPunct="1">
              <a:defRPr/>
            </a:pPr>
            <a:r>
              <a:rPr lang="en-US" sz="2800" dirty="0"/>
              <a:t>29b – Three sins for publicly identifying with the nation that crucified Christ</a:t>
            </a:r>
          </a:p>
          <a:p>
            <a:pPr marL="457200" indent="-457200" eaLnBrk="1" hangingPunct="1">
              <a:defRPr/>
            </a:pPr>
            <a:r>
              <a:rPr lang="en-US" sz="2800" dirty="0"/>
              <a:t>32-36, 39 – Reminder of how their past faith has sustained them</a:t>
            </a:r>
          </a:p>
          <a:p>
            <a:pPr marL="457200" indent="-457200" eaLnBrk="1" hangingPunct="1">
              <a:defRPr/>
            </a:pPr>
            <a:r>
              <a:rPr lang="en-US" sz="2800" dirty="0"/>
              <a:t>37-38 – Follow the admonitions to the remnant in Habakkuk's day (Hab. 2:3)</a:t>
            </a:r>
            <a:endParaRPr lang="en-US" sz="3000" dirty="0"/>
          </a:p>
        </p:txBody>
      </p:sp>
      <p:sp>
        <p:nvSpPr>
          <p:cNvPr id="2" name="Rectangle 1"/>
          <p:cNvSpPr/>
          <p:nvPr/>
        </p:nvSpPr>
        <p:spPr>
          <a:xfrm>
            <a:off x="4325778" y="3198168"/>
            <a:ext cx="492443" cy="461665"/>
          </a:xfrm>
          <a:prstGeom prst="rect">
            <a:avLst/>
          </a:prstGeom>
        </p:spPr>
        <p:txBody>
          <a:bodyPr wrap="none">
            <a:spAutoFit/>
          </a:bodyPr>
          <a:lstStyle/>
          <a:p>
            <a:r>
              <a:rPr lang="en-US" dirty="0"/>
              <a:t> – </a:t>
            </a:r>
          </a:p>
        </p:txBody>
      </p:sp>
    </p:spTree>
    <p:extLst>
      <p:ext uri="{BB962C8B-B14F-4D97-AF65-F5344CB8AC3E}">
        <p14:creationId xmlns:p14="http://schemas.microsoft.com/office/powerpoint/2010/main" val="2246254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52500" y="228600"/>
            <a:ext cx="7239000" cy="677091"/>
          </a:xfrm>
        </p:spPr>
        <p:txBody>
          <a:bodyPr/>
          <a:lstStyle/>
          <a:p>
            <a:pPr algn="ctr" eaLnBrk="1" hangingPunct="1"/>
            <a:r>
              <a:rPr lang="en-US" altLang="en-US" sz="3600" dirty="0"/>
              <a:t>Warning Against Despising (10:26-39)</a:t>
            </a:r>
          </a:p>
        </p:txBody>
      </p:sp>
      <p:sp>
        <p:nvSpPr>
          <p:cNvPr id="6147" name="Rectangle 3"/>
          <p:cNvSpPr>
            <a:spLocks noGrp="1" noChangeArrowheads="1"/>
          </p:cNvSpPr>
          <p:nvPr>
            <p:ph type="body" idx="1"/>
          </p:nvPr>
        </p:nvSpPr>
        <p:spPr>
          <a:xfrm>
            <a:off x="57150" y="1151708"/>
            <a:ext cx="9029700" cy="5477691"/>
          </a:xfrm>
        </p:spPr>
        <p:txBody>
          <a:bodyPr/>
          <a:lstStyle/>
          <a:p>
            <a:pPr marL="457200" indent="-457200" eaLnBrk="1" hangingPunct="1">
              <a:defRPr/>
            </a:pPr>
            <a:r>
              <a:rPr lang="en-US" sz="3000" dirty="0"/>
              <a:t>Believers (10:19, 19-25, 26, 29, 32, 34, 35)</a:t>
            </a:r>
          </a:p>
          <a:p>
            <a:pPr marL="457200" indent="-457200" eaLnBrk="1" hangingPunct="1">
              <a:defRPr/>
            </a:pPr>
            <a:r>
              <a:rPr lang="en-US" sz="3000" dirty="0"/>
              <a:t>Temptation to lapse back to escape persecution</a:t>
            </a:r>
          </a:p>
          <a:p>
            <a:pPr marL="457200" indent="-457200" eaLnBrk="1" hangingPunct="1">
              <a:defRPr/>
            </a:pPr>
            <a:r>
              <a:rPr lang="en-US" sz="3000" dirty="0"/>
              <a:t>26 – No power to forgive sins (Matt. 27:50-51; AD 70)</a:t>
            </a:r>
          </a:p>
          <a:p>
            <a:pPr marL="457200" indent="-457200" eaLnBrk="1" hangingPunct="1">
              <a:defRPr/>
            </a:pPr>
            <a:r>
              <a:rPr lang="en-US" b="1" u="sng" dirty="0">
                <a:solidFill>
                  <a:srgbClr val="FFFFCC"/>
                </a:solidFill>
              </a:rPr>
              <a:t>27, 30-31 – AD 70 (Luke 19:43-44)</a:t>
            </a:r>
          </a:p>
          <a:p>
            <a:pPr marL="457200" indent="-457200" eaLnBrk="1" hangingPunct="1">
              <a:defRPr/>
            </a:pPr>
            <a:r>
              <a:rPr lang="en-US" sz="3000" dirty="0"/>
              <a:t>28-29a – </a:t>
            </a:r>
            <a:r>
              <a:rPr lang="en-US" sz="2800" dirty="0"/>
              <a:t>From the lesser to the greater (</a:t>
            </a:r>
            <a:r>
              <a:rPr lang="en-US" sz="2800" i="1" dirty="0"/>
              <a:t>a fortiori</a:t>
            </a:r>
            <a:r>
              <a:rPr lang="en-US" sz="2800" dirty="0"/>
              <a:t>)</a:t>
            </a:r>
          </a:p>
          <a:p>
            <a:pPr marL="457200" indent="-457200" eaLnBrk="1" hangingPunct="1">
              <a:defRPr/>
            </a:pPr>
            <a:r>
              <a:rPr lang="en-US" sz="2800" dirty="0"/>
              <a:t>29b – Three sins for publicly identifying with the nation that crucified Christ</a:t>
            </a:r>
          </a:p>
          <a:p>
            <a:pPr marL="457200" indent="-457200" eaLnBrk="1" hangingPunct="1">
              <a:defRPr/>
            </a:pPr>
            <a:r>
              <a:rPr lang="en-US" sz="2800" dirty="0"/>
              <a:t>32-36, 39 – Reminder of how their past faith has sustained them</a:t>
            </a:r>
          </a:p>
          <a:p>
            <a:pPr marL="457200" indent="-457200" eaLnBrk="1" hangingPunct="1">
              <a:defRPr/>
            </a:pPr>
            <a:r>
              <a:rPr lang="en-US" sz="2800" dirty="0"/>
              <a:t>37-38 – Follow the admonitions to the remnant in Habakkuk's day (Hab. 2:3)</a:t>
            </a:r>
            <a:endParaRPr lang="en-US" sz="3000" dirty="0"/>
          </a:p>
        </p:txBody>
      </p:sp>
      <p:sp>
        <p:nvSpPr>
          <p:cNvPr id="2" name="Rectangle 1"/>
          <p:cNvSpPr/>
          <p:nvPr/>
        </p:nvSpPr>
        <p:spPr>
          <a:xfrm>
            <a:off x="4325778" y="3198168"/>
            <a:ext cx="492443" cy="461665"/>
          </a:xfrm>
          <a:prstGeom prst="rect">
            <a:avLst/>
          </a:prstGeom>
        </p:spPr>
        <p:txBody>
          <a:bodyPr wrap="none">
            <a:spAutoFit/>
          </a:bodyPr>
          <a:lstStyle/>
          <a:p>
            <a:r>
              <a:rPr lang="en-US" dirty="0"/>
              <a:t> – </a:t>
            </a:r>
          </a:p>
        </p:txBody>
      </p:sp>
    </p:spTree>
    <p:extLst>
      <p:ext uri="{BB962C8B-B14F-4D97-AF65-F5344CB8AC3E}">
        <p14:creationId xmlns:p14="http://schemas.microsoft.com/office/powerpoint/2010/main" val="4016617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685800" y="228600"/>
            <a:ext cx="7772400" cy="1143000"/>
          </a:xfrm>
        </p:spPr>
        <p:txBody>
          <a:bodyPr/>
          <a:lstStyle/>
          <a:p>
            <a:pPr algn="ctr" eaLnBrk="1" hangingPunct="1"/>
            <a:r>
              <a:rPr lang="en-US" altLang="en-US" sz="3600" dirty="0"/>
              <a:t>Eusebius (A.D. 260-340)</a:t>
            </a:r>
            <a:br>
              <a:rPr lang="en-US" altLang="en-US" sz="3600" dirty="0"/>
            </a:br>
            <a:r>
              <a:rPr lang="en-US" altLang="en-US" sz="2800" i="1" dirty="0"/>
              <a:t>Ecclesiastical History</a:t>
            </a:r>
            <a:r>
              <a:rPr lang="en-US" altLang="en-US" sz="2800" dirty="0"/>
              <a:t>, 3.5.3</a:t>
            </a:r>
            <a:endParaRPr lang="en-US" altLang="en-US" sz="3600" dirty="0"/>
          </a:p>
        </p:txBody>
      </p:sp>
      <p:sp>
        <p:nvSpPr>
          <p:cNvPr id="3" name="Content Placeholder 2"/>
          <p:cNvSpPr>
            <a:spLocks noGrp="1"/>
          </p:cNvSpPr>
          <p:nvPr>
            <p:ph idx="1"/>
          </p:nvPr>
        </p:nvSpPr>
        <p:spPr>
          <a:xfrm>
            <a:off x="152400" y="1600200"/>
            <a:ext cx="8789988" cy="4953000"/>
          </a:xfrm>
        </p:spPr>
        <p:txBody>
          <a:bodyPr/>
          <a:lstStyle/>
          <a:p>
            <a:pPr marL="457200" indent="-457200" algn="just" eaLnBrk="1" hangingPunct="1">
              <a:spcBef>
                <a:spcPts val="0"/>
              </a:spcBef>
              <a:spcAft>
                <a:spcPts val="1200"/>
              </a:spcAft>
              <a:defRPr/>
            </a:pPr>
            <a:r>
              <a:rPr lang="en-US" sz="2600" dirty="0"/>
              <a:t>"But the people of the church in Jerusalem had been commanded by a revelation, vouchsafed to approved men there </a:t>
            </a:r>
            <a:r>
              <a:rPr lang="en-US" sz="2600" b="1" u="sng" dirty="0">
                <a:solidFill>
                  <a:srgbClr val="FFFFCC"/>
                </a:solidFill>
              </a:rPr>
              <a:t>before the war</a:t>
            </a:r>
            <a:r>
              <a:rPr lang="en-US" sz="2600" dirty="0"/>
              <a:t>, to leave the city and to dwell in a certain town of Perea called Pella. And when those that believed in Christ had come thither from Jerusalem, then, as if the royal city of the Jews and the whole land of Judea were entirely destitute of holy men, the judgment of God at length overtook those who had committed such outrages against Christ and his apostles, and totally destroyed that generation of impious men."</a:t>
            </a:r>
          </a:p>
          <a:p>
            <a:pPr marL="457200" indent="-457200" algn="just" eaLnBrk="1" hangingPunct="1">
              <a:spcBef>
                <a:spcPts val="0"/>
              </a:spcBef>
              <a:spcAft>
                <a:spcPts val="1200"/>
              </a:spcAft>
              <a:defRPr/>
            </a:pPr>
            <a:r>
              <a:rPr lang="en-US" sz="2600" dirty="0" err="1"/>
              <a:t>Epiphanius</a:t>
            </a:r>
            <a:r>
              <a:rPr lang="en-US" sz="2600" dirty="0"/>
              <a:t> (</a:t>
            </a:r>
            <a:r>
              <a:rPr lang="en-US" sz="2600" i="1" dirty="0"/>
              <a:t>De pond. et </a:t>
            </a:r>
            <a:r>
              <a:rPr lang="en-US" sz="2600" i="1" dirty="0" err="1"/>
              <a:t>mens</a:t>
            </a:r>
            <a:r>
              <a:rPr lang="en-US" sz="2600" i="1" dirty="0"/>
              <a:t>.</a:t>
            </a:r>
            <a:r>
              <a:rPr lang="en-US" sz="2600" dirty="0"/>
              <a:t> 15) also records this flight of the Christians to Pella.)</a:t>
            </a:r>
          </a:p>
        </p:txBody>
      </p:sp>
    </p:spTree>
    <p:extLst>
      <p:ext uri="{BB962C8B-B14F-4D97-AF65-F5344CB8AC3E}">
        <p14:creationId xmlns:p14="http://schemas.microsoft.com/office/powerpoint/2010/main" val="373620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543300" y="228600"/>
            <a:ext cx="2057400" cy="685800"/>
          </a:xfrm>
        </p:spPr>
        <p:txBody>
          <a:bodyPr/>
          <a:lstStyle/>
          <a:p>
            <a:pPr algn="ctr" eaLnBrk="1" hangingPunct="1"/>
            <a:r>
              <a:rPr lang="en-US" altLang="en-US" dirty="0"/>
              <a:t>Pella</a:t>
            </a:r>
          </a:p>
        </p:txBody>
      </p:sp>
      <p:sp>
        <p:nvSpPr>
          <p:cNvPr id="3" name="Content Placeholder 2"/>
          <p:cNvSpPr>
            <a:spLocks noGrp="1"/>
          </p:cNvSpPr>
          <p:nvPr>
            <p:ph idx="1"/>
          </p:nvPr>
        </p:nvSpPr>
        <p:spPr>
          <a:xfrm>
            <a:off x="152400" y="1130968"/>
            <a:ext cx="5715000" cy="4584032"/>
          </a:xfrm>
        </p:spPr>
        <p:txBody>
          <a:bodyPr/>
          <a:lstStyle/>
          <a:p>
            <a:pPr marL="457200" indent="-457200" algn="just" eaLnBrk="1" hangingPunct="1">
              <a:defRPr/>
            </a:pPr>
            <a:r>
              <a:rPr lang="en-US" dirty="0"/>
              <a:t>Pella was a town situated beyond the Jordan, in the north of Perea, within the dominions of Herod Agrippa II. The surrounding population was chiefly Gentile. See Pliny V. 18, and Josephus, </a:t>
            </a:r>
            <a:r>
              <a:rPr lang="en-US" i="1" dirty="0"/>
              <a:t>B. J.</a:t>
            </a:r>
            <a:r>
              <a:rPr lang="en-US" dirty="0"/>
              <a:t> III. 3. 3, and I. 4. 8.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600" y="1279782"/>
            <a:ext cx="2969009" cy="4359018"/>
          </a:xfrm>
          <a:prstGeom prst="rect">
            <a:avLst/>
          </a:prstGeom>
        </p:spPr>
      </p:pic>
    </p:spTree>
    <p:extLst>
      <p:ext uri="{BB962C8B-B14F-4D97-AF65-F5344CB8AC3E}">
        <p14:creationId xmlns:p14="http://schemas.microsoft.com/office/powerpoint/2010/main" val="573386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52500" y="228600"/>
            <a:ext cx="7239000" cy="677091"/>
          </a:xfrm>
        </p:spPr>
        <p:txBody>
          <a:bodyPr/>
          <a:lstStyle/>
          <a:p>
            <a:pPr algn="ctr" eaLnBrk="1" hangingPunct="1"/>
            <a:r>
              <a:rPr lang="en-US" altLang="en-US" sz="3600" dirty="0"/>
              <a:t>Warning Against Despising (10:26-39)</a:t>
            </a:r>
          </a:p>
        </p:txBody>
      </p:sp>
      <p:sp>
        <p:nvSpPr>
          <p:cNvPr id="6147" name="Rectangle 3"/>
          <p:cNvSpPr>
            <a:spLocks noGrp="1" noChangeArrowheads="1"/>
          </p:cNvSpPr>
          <p:nvPr>
            <p:ph type="body" idx="1"/>
          </p:nvPr>
        </p:nvSpPr>
        <p:spPr>
          <a:xfrm>
            <a:off x="57150" y="1151708"/>
            <a:ext cx="9029700" cy="5477691"/>
          </a:xfrm>
        </p:spPr>
        <p:txBody>
          <a:bodyPr/>
          <a:lstStyle/>
          <a:p>
            <a:pPr marL="457200" indent="-457200" eaLnBrk="1" hangingPunct="1">
              <a:defRPr/>
            </a:pPr>
            <a:r>
              <a:rPr lang="en-US" sz="3000" dirty="0"/>
              <a:t>Believers (10:19, 19-25, 26, 29, 32, 34, 35)</a:t>
            </a:r>
          </a:p>
          <a:p>
            <a:pPr marL="457200" indent="-457200" eaLnBrk="1" hangingPunct="1">
              <a:defRPr/>
            </a:pPr>
            <a:r>
              <a:rPr lang="en-US" sz="3000" dirty="0"/>
              <a:t>Temptation to lapse back to escape persecution</a:t>
            </a:r>
          </a:p>
          <a:p>
            <a:pPr marL="457200" indent="-457200" eaLnBrk="1" hangingPunct="1">
              <a:defRPr/>
            </a:pPr>
            <a:r>
              <a:rPr lang="en-US" sz="3000" dirty="0"/>
              <a:t>26 – No power to forgive sins (Matt. 27:50-51; AD 70)</a:t>
            </a:r>
          </a:p>
          <a:p>
            <a:pPr marL="457200" indent="-457200" eaLnBrk="1" hangingPunct="1">
              <a:defRPr/>
            </a:pPr>
            <a:r>
              <a:rPr lang="en-US" sz="3000" dirty="0"/>
              <a:t>27, 30-31 – AD 70 (Luke 19:43-44)</a:t>
            </a:r>
          </a:p>
          <a:p>
            <a:pPr marL="457200" indent="-457200" eaLnBrk="1" hangingPunct="1">
              <a:defRPr/>
            </a:pPr>
            <a:r>
              <a:rPr lang="en-US" sz="3000" dirty="0"/>
              <a:t>28-29a – </a:t>
            </a:r>
            <a:r>
              <a:rPr lang="en-US" sz="2800" dirty="0"/>
              <a:t>From the lesser to the greater (</a:t>
            </a:r>
            <a:r>
              <a:rPr lang="en-US" sz="2800" i="1" dirty="0"/>
              <a:t>a fortiori</a:t>
            </a:r>
            <a:r>
              <a:rPr lang="en-US" sz="2800" dirty="0"/>
              <a:t>)</a:t>
            </a:r>
          </a:p>
          <a:p>
            <a:pPr marL="457200" indent="-457200" eaLnBrk="1" hangingPunct="1">
              <a:defRPr/>
            </a:pPr>
            <a:r>
              <a:rPr lang="en-US" sz="2800" dirty="0"/>
              <a:t>29b – Three sins for publicly identifying with the nation that crucified Christ</a:t>
            </a:r>
          </a:p>
          <a:p>
            <a:pPr marL="457200" indent="-457200" eaLnBrk="1" hangingPunct="1">
              <a:defRPr/>
            </a:pPr>
            <a:r>
              <a:rPr lang="en-US" sz="2800" dirty="0"/>
              <a:t>32-36, 39 – Reminder of how their past faith has sustained them</a:t>
            </a:r>
          </a:p>
          <a:p>
            <a:pPr marL="457200" indent="-457200" eaLnBrk="1" hangingPunct="1">
              <a:defRPr/>
            </a:pPr>
            <a:r>
              <a:rPr lang="en-US" sz="2800" dirty="0"/>
              <a:t>37-38 – Follow the admonitions to the remnant in Habakkuk's day (Hab. 2:3)</a:t>
            </a:r>
            <a:endParaRPr lang="en-US" sz="3000" dirty="0"/>
          </a:p>
        </p:txBody>
      </p:sp>
      <p:sp>
        <p:nvSpPr>
          <p:cNvPr id="2" name="Rectangle 1"/>
          <p:cNvSpPr/>
          <p:nvPr/>
        </p:nvSpPr>
        <p:spPr>
          <a:xfrm>
            <a:off x="4325778" y="3198168"/>
            <a:ext cx="492443" cy="461665"/>
          </a:xfrm>
          <a:prstGeom prst="rect">
            <a:avLst/>
          </a:prstGeom>
        </p:spPr>
        <p:txBody>
          <a:bodyPr wrap="none">
            <a:spAutoFit/>
          </a:bodyPr>
          <a:lstStyle/>
          <a:p>
            <a:r>
              <a:rPr lang="en-US" dirty="0"/>
              <a:t> – </a:t>
            </a:r>
          </a:p>
        </p:txBody>
      </p:sp>
    </p:spTree>
    <p:extLst>
      <p:ext uri="{BB962C8B-B14F-4D97-AF65-F5344CB8AC3E}">
        <p14:creationId xmlns:p14="http://schemas.microsoft.com/office/powerpoint/2010/main" val="147930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92984" y="208175"/>
            <a:ext cx="5158033" cy="934825"/>
          </a:xfrm>
        </p:spPr>
        <p:txBody>
          <a:bodyPr/>
          <a:lstStyle/>
          <a:p>
            <a:pPr algn="ctr" eaLnBrk="1" hangingPunct="1"/>
            <a:r>
              <a:rPr lang="en-US" sz="3200" dirty="0"/>
              <a:t>Arnold </a:t>
            </a:r>
            <a:r>
              <a:rPr lang="en-US" sz="3200" dirty="0" err="1"/>
              <a:t>Fruchtenbaum</a:t>
            </a:r>
            <a:br>
              <a:rPr lang="en-US" sz="3200" dirty="0"/>
            </a:br>
            <a:r>
              <a:rPr lang="en-US" sz="2800" i="1" dirty="0" err="1"/>
              <a:t>Israelology</a:t>
            </a:r>
            <a:r>
              <a:rPr lang="en-US" sz="2800" dirty="0"/>
              <a:t>, pg. 971-72</a:t>
            </a:r>
            <a:endParaRPr lang="en-US" sz="3200" dirty="0"/>
          </a:p>
        </p:txBody>
      </p:sp>
      <p:sp>
        <p:nvSpPr>
          <p:cNvPr id="13315" name="Rectangle 3"/>
          <p:cNvSpPr>
            <a:spLocks noGrp="1" noChangeArrowheads="1"/>
          </p:cNvSpPr>
          <p:nvPr>
            <p:ph type="body" idx="1"/>
          </p:nvPr>
        </p:nvSpPr>
        <p:spPr>
          <a:xfrm>
            <a:off x="38100" y="1371600"/>
            <a:ext cx="9067800" cy="5486401"/>
          </a:xfrm>
        </p:spPr>
        <p:txBody>
          <a:bodyPr/>
          <a:lstStyle/>
          <a:p>
            <a:pPr marL="0" indent="0" algn="just" eaLnBrk="1" hangingPunct="1">
              <a:buFontTx/>
              <a:buNone/>
              <a:defRPr/>
            </a:pPr>
            <a:r>
              <a:rPr lang="en-US" sz="2600" i="1" dirty="0"/>
              <a:t>“</a:t>
            </a:r>
            <a:r>
              <a:rPr lang="en-US" sz="2600" dirty="0">
                <a:effectLst/>
              </a:rPr>
              <a:t>The author moves towards giving his fourth warning and begins with a principle for those who reject the truth (10:26)...Now that they have received full knowledge of the truth, if they now willfully choose to </a:t>
            </a:r>
            <a:r>
              <a:rPr lang="en-US" sz="2600" dirty="0" err="1">
                <a:effectLst/>
              </a:rPr>
              <a:t>apostasize</a:t>
            </a:r>
            <a:r>
              <a:rPr lang="en-US" sz="2600" dirty="0">
                <a:effectLst/>
              </a:rPr>
              <a:t> from the faith and once and for all go back into Judaism, there remains no more sacrifice for their sin. The Messiah is the final sacrifice, and if He is rejected, there is no other sacrifice for sin available. Since for the believer all sin is dealt with for eternity, the question is: what is this sin that the cross of the Messiah does not cover in time? In this context, it is a voluntary sin which a believer wills to commit after he has been saved and has been warned of the consequences. It involves a repudiation of one’s previous confession of the Messiahship of Jesus.</a:t>
            </a:r>
            <a:r>
              <a:rPr lang="en-US" sz="2600" i="1" dirty="0"/>
              <a:t>”</a:t>
            </a:r>
          </a:p>
        </p:txBody>
      </p:sp>
      <p:pic>
        <p:nvPicPr>
          <p:cNvPr id="1026" name="Picture 2" descr="Image resul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77824" cy="1097280"/>
          </a:xfrm>
          <a:prstGeom prst="rect">
            <a:avLst/>
          </a:prstGeom>
          <a:noFill/>
        </p:spPr>
      </p:pic>
    </p:spTree>
    <p:extLst>
      <p:ext uri="{BB962C8B-B14F-4D97-AF65-F5344CB8AC3E}">
        <p14:creationId xmlns:p14="http://schemas.microsoft.com/office/powerpoint/2010/main" val="9750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772400" cy="838200"/>
          </a:xfrm>
        </p:spPr>
        <p:txBody>
          <a:bodyPr/>
          <a:lstStyle/>
          <a:p>
            <a:pPr algn="ctr" eaLnBrk="1" hangingPunct="1"/>
            <a:r>
              <a:rPr lang="en-US" altLang="en-US" sz="4000" dirty="0"/>
              <a:t>Purpose of Hebrews</a:t>
            </a:r>
          </a:p>
        </p:txBody>
      </p:sp>
      <p:sp>
        <p:nvSpPr>
          <p:cNvPr id="7171" name="Rectangle 3"/>
          <p:cNvSpPr>
            <a:spLocks noGrp="1" noChangeArrowheads="1"/>
          </p:cNvSpPr>
          <p:nvPr>
            <p:ph type="body" idx="1"/>
          </p:nvPr>
        </p:nvSpPr>
        <p:spPr>
          <a:xfrm>
            <a:off x="419100" y="1143000"/>
            <a:ext cx="8305800" cy="4495800"/>
          </a:xfrm>
        </p:spPr>
        <p:txBody>
          <a:bodyPr/>
          <a:lstStyle/>
          <a:p>
            <a:pPr marL="457200" indent="-457200" eaLnBrk="1" hangingPunct="1">
              <a:spcBef>
                <a:spcPts val="0"/>
              </a:spcBef>
              <a:spcAft>
                <a:spcPts val="2400"/>
              </a:spcAft>
              <a:defRPr/>
            </a:pPr>
            <a:r>
              <a:rPr lang="en-US" dirty="0"/>
              <a:t>Encouragement / motivation to not lapse back into Judaism</a:t>
            </a:r>
          </a:p>
          <a:p>
            <a:pPr marL="914400" lvl="1" indent="-457200" eaLnBrk="1" hangingPunct="1">
              <a:spcBef>
                <a:spcPts val="0"/>
              </a:spcBef>
              <a:spcAft>
                <a:spcPts val="2400"/>
              </a:spcAft>
              <a:defRPr/>
            </a:pPr>
            <a:r>
              <a:rPr lang="en-US" dirty="0"/>
              <a:t>What believers already have in Christ is superior to every vestige of Judaism (Angels, Moses, and the Aaronic priesthood)</a:t>
            </a:r>
          </a:p>
          <a:p>
            <a:pPr marL="914400" lvl="1" indent="-457200" eaLnBrk="1" hangingPunct="1">
              <a:spcBef>
                <a:spcPts val="0"/>
              </a:spcBef>
              <a:spcAft>
                <a:spcPts val="2400"/>
              </a:spcAft>
              <a:defRPr/>
            </a:pPr>
            <a:r>
              <a:rPr lang="en-US" dirty="0"/>
              <a:t>Warnings</a:t>
            </a:r>
          </a:p>
        </p:txBody>
      </p:sp>
    </p:spTree>
    <p:extLst>
      <p:ext uri="{BB962C8B-B14F-4D97-AF65-F5344CB8AC3E}">
        <p14:creationId xmlns:p14="http://schemas.microsoft.com/office/powerpoint/2010/main" val="3093622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371600"/>
            <a:ext cx="9067801" cy="5145464"/>
          </a:xfrm>
        </p:spPr>
        <p:txBody>
          <a:bodyPr/>
          <a:lstStyle/>
          <a:p>
            <a:pPr marL="0" indent="0" algn="just" eaLnBrk="1" hangingPunct="1">
              <a:buFontTx/>
              <a:buNone/>
              <a:defRPr/>
            </a:pPr>
            <a:r>
              <a:rPr lang="en-US" sz="2600" i="1" dirty="0"/>
              <a:t>“</a:t>
            </a:r>
            <a:r>
              <a:rPr lang="en-US" sz="2600" dirty="0">
                <a:effectLst/>
              </a:rPr>
              <a:t>…It involves a separation of the believer from other believers permanently and the return to Judaism, the Temple and all that it entails in order to escape persecution…</a:t>
            </a:r>
            <a:r>
              <a:rPr lang="en-US" sz="2600" b="1" u="sng" dirty="0">
                <a:solidFill>
                  <a:srgbClr val="FFFFCC"/>
                </a:solidFill>
              </a:rPr>
              <a:t>The nature of the judgment is threefold: physical death (10:28–29); the A.D. 70 judgment being the time of death (10:25, 27)</a:t>
            </a:r>
            <a:r>
              <a:rPr lang="en-US" sz="2600" dirty="0">
                <a:effectLst/>
              </a:rPr>
              <a:t>; and the loss of rewards (10:35–36). The Old Testament teaches the fact of judgment (10:28). Under the Law of Moses, one was punished by physical death at the word of two or three witnesses. By the same token, physical death, not spiritual, will fall upon them as well, for punishment is greater under the Law of Christ than under the Law of Moses (10:25).</a:t>
            </a:r>
            <a:r>
              <a:rPr lang="en-US" sz="2600" i="1" dirty="0"/>
              <a:t>”</a:t>
            </a:r>
          </a:p>
        </p:txBody>
      </p:sp>
      <p:sp>
        <p:nvSpPr>
          <p:cNvPr id="6" name="Rectangle 2"/>
          <p:cNvSpPr>
            <a:spLocks noGrp="1" noChangeArrowheads="1"/>
          </p:cNvSpPr>
          <p:nvPr>
            <p:ph type="title"/>
          </p:nvPr>
        </p:nvSpPr>
        <p:spPr>
          <a:xfrm>
            <a:off x="1992984" y="208175"/>
            <a:ext cx="5158033" cy="934825"/>
          </a:xfrm>
        </p:spPr>
        <p:txBody>
          <a:bodyPr/>
          <a:lstStyle/>
          <a:p>
            <a:pPr algn="ctr" eaLnBrk="1" hangingPunct="1"/>
            <a:r>
              <a:rPr lang="en-US" sz="3200" dirty="0"/>
              <a:t>Arnold </a:t>
            </a:r>
            <a:r>
              <a:rPr lang="en-US" sz="3200" dirty="0" err="1"/>
              <a:t>Fruchtenbaum</a:t>
            </a:r>
            <a:br>
              <a:rPr lang="en-US" sz="3200" dirty="0"/>
            </a:br>
            <a:r>
              <a:rPr lang="en-US" sz="2800" i="1" dirty="0" err="1"/>
              <a:t>Israelology</a:t>
            </a:r>
            <a:r>
              <a:rPr lang="en-US" sz="2800" dirty="0"/>
              <a:t>, pg. 971-72</a:t>
            </a:r>
            <a:endParaRPr lang="en-US" sz="3200" dirty="0"/>
          </a:p>
        </p:txBody>
      </p:sp>
      <p:pic>
        <p:nvPicPr>
          <p:cNvPr id="7" name="Picture 2" descr="Image resul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77824" cy="1097280"/>
          </a:xfrm>
          <a:prstGeom prst="rect">
            <a:avLst/>
          </a:prstGeom>
          <a:noFill/>
        </p:spPr>
      </p:pic>
    </p:spTree>
    <p:extLst>
      <p:ext uri="{BB962C8B-B14F-4D97-AF65-F5344CB8AC3E}">
        <p14:creationId xmlns:p14="http://schemas.microsoft.com/office/powerpoint/2010/main" val="2480128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 y="1371601"/>
            <a:ext cx="9067801" cy="5486400"/>
          </a:xfrm>
        </p:spPr>
        <p:txBody>
          <a:bodyPr/>
          <a:lstStyle/>
          <a:p>
            <a:pPr marL="0" indent="0" algn="just" eaLnBrk="1" hangingPunct="1">
              <a:buFontTx/>
              <a:buNone/>
              <a:defRPr/>
            </a:pPr>
            <a:r>
              <a:rPr lang="en-US" sz="2400" i="1" dirty="0"/>
              <a:t>“…</a:t>
            </a:r>
            <a:r>
              <a:rPr lang="en-US" sz="2400" dirty="0">
                <a:effectLst/>
              </a:rPr>
              <a:t>It means </a:t>
            </a:r>
            <a:r>
              <a:rPr lang="en-US" sz="2400" i="1" dirty="0">
                <a:effectLst/>
              </a:rPr>
              <a:t>treading underfoot the Son of God</a:t>
            </a:r>
            <a:r>
              <a:rPr lang="en-US" sz="2400" dirty="0">
                <a:effectLst/>
              </a:rPr>
              <a:t>, and this is a rejection of God the Father who declared Him to be the Son of God. It means </a:t>
            </a:r>
            <a:r>
              <a:rPr lang="en-US" sz="2400" i="1" dirty="0">
                <a:effectLst/>
              </a:rPr>
              <a:t>considering the blood of the covenant an unholy thing</a:t>
            </a:r>
            <a:r>
              <a:rPr lang="en-US" sz="2400" dirty="0">
                <a:effectLst/>
              </a:rPr>
              <a:t>, and this is a rejection of God the Son whose blood it is, because it means to consider the blood of the Messiah no different than the blood of other men, common blood rather than better blood; and in this way implying that Jesus suffered justly for His own sins. It means doing </a:t>
            </a:r>
            <a:r>
              <a:rPr lang="en-US" sz="2400" i="1" dirty="0">
                <a:effectLst/>
              </a:rPr>
              <a:t>despite unto the Spirit of grace</a:t>
            </a:r>
            <a:r>
              <a:rPr lang="en-US" sz="2400" dirty="0">
                <a:effectLst/>
              </a:rPr>
              <a:t>, and this is a rejection of God the Holy Spirit…The reason judgment is necessary is because of the character of God (10:30–31). The author quotes from Deuteronomy 32:35–36 (10:30) to show that vengeance is the sole prerogative of God, and that God will judge His people. The author then draws his conclusion (10:31): it is a fearful thing to fall into the hands of the living God. For this reason, they must heed this fourth warning.</a:t>
            </a:r>
            <a:r>
              <a:rPr lang="en-US" sz="2400" i="1" dirty="0"/>
              <a:t>”</a:t>
            </a:r>
          </a:p>
        </p:txBody>
      </p:sp>
      <p:sp>
        <p:nvSpPr>
          <p:cNvPr id="6" name="Rectangle 2"/>
          <p:cNvSpPr>
            <a:spLocks noGrp="1" noChangeArrowheads="1"/>
          </p:cNvSpPr>
          <p:nvPr>
            <p:ph type="title"/>
          </p:nvPr>
        </p:nvSpPr>
        <p:spPr>
          <a:xfrm>
            <a:off x="1992984" y="208175"/>
            <a:ext cx="5158033" cy="934825"/>
          </a:xfrm>
        </p:spPr>
        <p:txBody>
          <a:bodyPr/>
          <a:lstStyle/>
          <a:p>
            <a:pPr algn="ctr" eaLnBrk="1" hangingPunct="1"/>
            <a:r>
              <a:rPr lang="en-US" sz="3200" dirty="0"/>
              <a:t>Arnold </a:t>
            </a:r>
            <a:r>
              <a:rPr lang="en-US" sz="3200" dirty="0" err="1"/>
              <a:t>Fruchtenbaum</a:t>
            </a:r>
            <a:br>
              <a:rPr lang="en-US" sz="3200" dirty="0"/>
            </a:br>
            <a:r>
              <a:rPr lang="en-US" sz="2800" i="1" dirty="0" err="1"/>
              <a:t>Israelology</a:t>
            </a:r>
            <a:r>
              <a:rPr lang="en-US" sz="2800" dirty="0"/>
              <a:t>, pg. 971-72</a:t>
            </a:r>
            <a:endParaRPr lang="en-US" sz="3200" dirty="0"/>
          </a:p>
        </p:txBody>
      </p:sp>
      <p:pic>
        <p:nvPicPr>
          <p:cNvPr id="7" name="Picture 2" descr="Image resul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77824" cy="1097280"/>
          </a:xfrm>
          <a:prstGeom prst="rect">
            <a:avLst/>
          </a:prstGeom>
          <a:noFill/>
        </p:spPr>
      </p:pic>
    </p:spTree>
    <p:extLst>
      <p:ext uri="{BB962C8B-B14F-4D97-AF65-F5344CB8AC3E}">
        <p14:creationId xmlns:p14="http://schemas.microsoft.com/office/powerpoint/2010/main" val="2443301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dirty="0">
                <a:cs typeface="Calibri" panose="020F0502020204030204" pitchFamily="34" charset="0"/>
              </a:rPr>
              <a:t>2:1-4 – Warning against drifting</a:t>
            </a:r>
          </a:p>
          <a:p>
            <a:pPr marL="457200" indent="-457200" eaLnBrk="1" hangingPunct="1">
              <a:spcBef>
                <a:spcPts val="0"/>
              </a:spcBef>
              <a:spcAft>
                <a:spcPts val="3600"/>
              </a:spcAft>
              <a:defRPr/>
            </a:pPr>
            <a:r>
              <a:rPr lang="en-US" dirty="0">
                <a:cs typeface="Calibri" panose="020F0502020204030204" pitchFamily="34" charset="0"/>
              </a:rPr>
              <a:t>3:7-4:13 – Warning against disobedience</a:t>
            </a:r>
          </a:p>
          <a:p>
            <a:pPr marL="457200" indent="-457200" eaLnBrk="1" hangingPunct="1">
              <a:spcBef>
                <a:spcPts val="0"/>
              </a:spcBef>
              <a:spcAft>
                <a:spcPts val="3600"/>
              </a:spcAft>
              <a:defRPr/>
            </a:pPr>
            <a:r>
              <a:rPr lang="en-US" dirty="0">
                <a:cs typeface="Calibri" panose="020F0502020204030204" pitchFamily="34" charset="0"/>
              </a:rPr>
              <a:t>5:10-6:20 – Warning against immaturity</a:t>
            </a:r>
          </a:p>
          <a:p>
            <a:pPr marL="457200" indent="-457200" eaLnBrk="1" hangingPunct="1">
              <a:spcBef>
                <a:spcPts val="0"/>
              </a:spcBef>
              <a:spcAft>
                <a:spcPts val="3600"/>
              </a:spcAft>
              <a:defRPr/>
            </a:pPr>
            <a:r>
              <a:rPr lang="en-US" dirty="0">
                <a:cs typeface="Calibri" panose="020F0502020204030204" pitchFamily="34" charset="0"/>
              </a:rPr>
              <a:t>10:26-39 – Warning against despising the truth</a:t>
            </a:r>
          </a:p>
          <a:p>
            <a:pPr marL="457200" indent="-457200" eaLnBrk="1" hangingPunct="1">
              <a:spcBef>
                <a:spcPts val="0"/>
              </a:spcBef>
              <a:spcAft>
                <a:spcPts val="3600"/>
              </a:spcAft>
              <a:defRPr/>
            </a:pPr>
            <a:r>
              <a:rPr lang="en-US" b="1" u="sng" dirty="0">
                <a:solidFill>
                  <a:srgbClr val="FFFFCC"/>
                </a:solidFill>
              </a:rPr>
              <a:t>12:25-29 – Warning against denying the truth</a:t>
            </a:r>
          </a:p>
        </p:txBody>
      </p:sp>
    </p:spTree>
    <p:extLst>
      <p:ext uri="{BB962C8B-B14F-4D97-AF65-F5344CB8AC3E}">
        <p14:creationId xmlns:p14="http://schemas.microsoft.com/office/powerpoint/2010/main" val="3445049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a:lstStyle/>
          <a:p>
            <a:pPr algn="ctr" eaLnBrk="1" hangingPunct="1"/>
            <a:r>
              <a:rPr lang="en-US" altLang="en-US" sz="4000" dirty="0"/>
              <a:t>Warning Against Denying </a:t>
            </a:r>
            <a:br>
              <a:rPr lang="en-US" altLang="en-US" sz="4000" dirty="0"/>
            </a:br>
            <a:r>
              <a:rPr lang="en-US" altLang="en-US" sz="3200" dirty="0"/>
              <a:t>(12:25-29)</a:t>
            </a:r>
            <a:endParaRPr lang="en-US" altLang="en-US" sz="4000" dirty="0"/>
          </a:p>
        </p:txBody>
      </p:sp>
      <p:sp>
        <p:nvSpPr>
          <p:cNvPr id="6147" name="Rectangle 3"/>
          <p:cNvSpPr>
            <a:spLocks noGrp="1" noChangeArrowheads="1"/>
          </p:cNvSpPr>
          <p:nvPr>
            <p:ph type="body" idx="1"/>
          </p:nvPr>
        </p:nvSpPr>
        <p:spPr>
          <a:xfrm>
            <a:off x="457200" y="1600200"/>
            <a:ext cx="8229600" cy="3886200"/>
          </a:xfrm>
        </p:spPr>
        <p:txBody>
          <a:bodyPr/>
          <a:lstStyle/>
          <a:p>
            <a:pPr marL="457200" indent="-457200" eaLnBrk="1" hangingPunct="1">
              <a:spcBef>
                <a:spcPts val="0"/>
              </a:spcBef>
              <a:spcAft>
                <a:spcPts val="3600"/>
              </a:spcAft>
              <a:defRPr/>
            </a:pPr>
            <a:r>
              <a:rPr lang="en-US" dirty="0">
                <a:cs typeface="Calibri" panose="020F0502020204030204" pitchFamily="34" charset="0"/>
              </a:rPr>
              <a:t>25 – From the lesser to the greater (a fortiori)</a:t>
            </a:r>
          </a:p>
          <a:p>
            <a:pPr marL="457200" indent="-457200" eaLnBrk="1" hangingPunct="1">
              <a:spcBef>
                <a:spcPts val="0"/>
              </a:spcBef>
              <a:spcAft>
                <a:spcPts val="3600"/>
              </a:spcAft>
              <a:defRPr/>
            </a:pPr>
            <a:r>
              <a:rPr lang="en-US" dirty="0">
                <a:cs typeface="Calibri" panose="020F0502020204030204" pitchFamily="34" charset="0"/>
              </a:rPr>
              <a:t>26-27, 29 – AD 70</a:t>
            </a:r>
          </a:p>
          <a:p>
            <a:pPr marL="457200" indent="-457200" eaLnBrk="1" hangingPunct="1">
              <a:spcBef>
                <a:spcPts val="0"/>
              </a:spcBef>
              <a:spcAft>
                <a:spcPts val="3600"/>
              </a:spcAft>
              <a:defRPr/>
            </a:pPr>
            <a:r>
              <a:rPr lang="en-US" dirty="0">
                <a:cs typeface="Calibri" panose="020F0502020204030204" pitchFamily="34" charset="0"/>
              </a:rPr>
              <a:t>28 – By contrast they are receiving an unshakeable kingdom</a:t>
            </a:r>
          </a:p>
          <a:p>
            <a:pPr marL="457200" indent="-457200" eaLnBrk="1" hangingPunct="1">
              <a:spcBef>
                <a:spcPts val="0"/>
              </a:spcBef>
              <a:spcAft>
                <a:spcPts val="3600"/>
              </a:spcAft>
              <a:defRPr/>
            </a:pPr>
            <a:r>
              <a:rPr lang="en-US" dirty="0">
                <a:cs typeface="Calibri" panose="020F0502020204030204" pitchFamily="34" charset="0"/>
              </a:rPr>
              <a:t>No loss of salvation</a:t>
            </a:r>
          </a:p>
        </p:txBody>
      </p:sp>
    </p:spTree>
    <p:extLst>
      <p:ext uri="{BB962C8B-B14F-4D97-AF65-F5344CB8AC3E}">
        <p14:creationId xmlns:p14="http://schemas.microsoft.com/office/powerpoint/2010/main" val="3693727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907985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dirty="0">
                <a:cs typeface="Calibri" panose="020F0502020204030204" pitchFamily="34" charset="0"/>
              </a:rPr>
              <a:t>2:1-4 – Warning against drifting</a:t>
            </a:r>
          </a:p>
          <a:p>
            <a:pPr marL="457200" indent="-457200" eaLnBrk="1" hangingPunct="1">
              <a:spcBef>
                <a:spcPts val="0"/>
              </a:spcBef>
              <a:spcAft>
                <a:spcPts val="3600"/>
              </a:spcAft>
              <a:defRPr/>
            </a:pPr>
            <a:r>
              <a:rPr lang="en-US" dirty="0">
                <a:cs typeface="Calibri" panose="020F0502020204030204" pitchFamily="34" charset="0"/>
              </a:rPr>
              <a:t>3:7-4:13 – Warning against disobedience</a:t>
            </a:r>
          </a:p>
          <a:p>
            <a:pPr marL="457200" indent="-457200" eaLnBrk="1" hangingPunct="1">
              <a:spcBef>
                <a:spcPts val="0"/>
              </a:spcBef>
              <a:spcAft>
                <a:spcPts val="3600"/>
              </a:spcAft>
              <a:defRPr/>
            </a:pPr>
            <a:r>
              <a:rPr lang="en-US" dirty="0">
                <a:cs typeface="Calibri" panose="020F0502020204030204" pitchFamily="34" charset="0"/>
              </a:rPr>
              <a:t>5:10-6:20 – Warning against immaturity</a:t>
            </a:r>
          </a:p>
          <a:p>
            <a:pPr marL="457200" indent="-457200" eaLnBrk="1" hangingPunct="1">
              <a:spcBef>
                <a:spcPts val="0"/>
              </a:spcBef>
              <a:spcAft>
                <a:spcPts val="3600"/>
              </a:spcAft>
              <a:defRPr/>
            </a:pPr>
            <a:r>
              <a:rPr lang="en-US" dirty="0">
                <a:cs typeface="Calibri" panose="020F0502020204030204" pitchFamily="34" charset="0"/>
              </a:rPr>
              <a:t>10:26-39 – Warning against despising the truth</a:t>
            </a:r>
          </a:p>
          <a:p>
            <a:pPr marL="457200" indent="-457200" eaLnBrk="1" hangingPunct="1">
              <a:spcBef>
                <a:spcPts val="0"/>
              </a:spcBef>
              <a:spcAft>
                <a:spcPts val="3600"/>
              </a:spcAft>
              <a:defRPr/>
            </a:pPr>
            <a:r>
              <a:rPr lang="en-US" dirty="0">
                <a:cs typeface="Calibri" panose="020F0502020204030204" pitchFamily="34" charset="0"/>
              </a:rPr>
              <a:t>12:25-29 – Warning against denying the truth</a:t>
            </a:r>
          </a:p>
        </p:txBody>
      </p:sp>
    </p:spTree>
    <p:extLst>
      <p:ext uri="{BB962C8B-B14F-4D97-AF65-F5344CB8AC3E}">
        <p14:creationId xmlns:p14="http://schemas.microsoft.com/office/powerpoint/2010/main" val="316052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838200"/>
          </a:xfrm>
        </p:spPr>
        <p:txBody>
          <a:bodyPr/>
          <a:lstStyle/>
          <a:p>
            <a:pPr algn="ctr" eaLnBrk="1" hangingPunct="1"/>
            <a:r>
              <a:rPr lang="en-US" altLang="en-US" sz="4000" dirty="0"/>
              <a:t>Message of Hebrews</a:t>
            </a:r>
          </a:p>
        </p:txBody>
      </p:sp>
      <p:sp>
        <p:nvSpPr>
          <p:cNvPr id="10243" name="Rectangle 3"/>
          <p:cNvSpPr>
            <a:spLocks noGrp="1" noChangeArrowheads="1"/>
          </p:cNvSpPr>
          <p:nvPr>
            <p:ph type="body" idx="1"/>
          </p:nvPr>
        </p:nvSpPr>
        <p:spPr>
          <a:xfrm>
            <a:off x="228600" y="1600200"/>
            <a:ext cx="8713788" cy="4460875"/>
          </a:xfrm>
        </p:spPr>
        <p:txBody>
          <a:bodyPr/>
          <a:lstStyle/>
          <a:p>
            <a:pPr marL="457200" indent="-457200" eaLnBrk="1" hangingPunct="1">
              <a:defRPr/>
            </a:pPr>
            <a:r>
              <a:rPr lang="en-US" dirty="0"/>
              <a:t>The superiority of the full revelation of Christ in comparison to OT Judaism is shown through Christ’s superiority to every major vestige of Judaism</a:t>
            </a:r>
          </a:p>
        </p:txBody>
      </p:sp>
    </p:spTree>
    <p:extLst>
      <p:ext uri="{BB962C8B-B14F-4D97-AF65-F5344CB8AC3E}">
        <p14:creationId xmlns:p14="http://schemas.microsoft.com/office/powerpoint/2010/main" val="97080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Outline of Hebrews</a:t>
            </a:r>
          </a:p>
        </p:txBody>
      </p:sp>
      <p:sp>
        <p:nvSpPr>
          <p:cNvPr id="11267" name="Rectangle 3"/>
          <p:cNvSpPr>
            <a:spLocks noGrp="1" noChangeArrowheads="1"/>
          </p:cNvSpPr>
          <p:nvPr>
            <p:ph type="body" idx="1"/>
          </p:nvPr>
        </p:nvSpPr>
        <p:spPr>
          <a:xfrm>
            <a:off x="190500" y="1143000"/>
            <a:ext cx="8763000" cy="5334000"/>
          </a:xfrm>
        </p:spPr>
        <p:txBody>
          <a:bodyPr/>
          <a:lstStyle/>
          <a:p>
            <a:pPr marL="457200" indent="-457200" eaLnBrk="1" hangingPunct="1">
              <a:spcBef>
                <a:spcPts val="0"/>
              </a:spcBef>
              <a:spcAft>
                <a:spcPts val="1200"/>
              </a:spcAft>
              <a:buSzPct val="100000"/>
              <a:buFont typeface="+mj-lt"/>
              <a:buAutoNum type="romanUcPeriod"/>
              <a:defRPr/>
            </a:pPr>
            <a:r>
              <a:rPr lang="en-US" sz="3000" dirty="0"/>
              <a:t>Doctrinal section (1:1</a:t>
            </a:r>
            <a:r>
              <a:rPr lang="en-US" sz="3000" dirty="0">
                <a:cs typeface="Calibri" panose="020F0502020204030204" pitchFamily="34" charset="0"/>
              </a:rPr>
              <a:t>–10:18)</a:t>
            </a:r>
            <a:endParaRPr lang="en-US" sz="3000" dirty="0"/>
          </a:p>
          <a:p>
            <a:pPr marL="990600" lvl="1" indent="-533400" eaLnBrk="1" hangingPunct="1">
              <a:spcBef>
                <a:spcPts val="0"/>
              </a:spcBef>
              <a:spcAft>
                <a:spcPts val="1200"/>
              </a:spcAft>
              <a:buSzPct val="100000"/>
              <a:buFontTx/>
              <a:buAutoNum type="alphaUcPeriod"/>
              <a:defRPr/>
            </a:pPr>
            <a:r>
              <a:rPr lang="en-US" sz="3000" dirty="0"/>
              <a:t>Christ’s attributes (1:1-3)</a:t>
            </a:r>
          </a:p>
          <a:p>
            <a:pPr marL="990600" lvl="1" indent="-533400" eaLnBrk="1" hangingPunct="1">
              <a:spcBef>
                <a:spcPts val="0"/>
              </a:spcBef>
              <a:spcAft>
                <a:spcPts val="1200"/>
              </a:spcAft>
              <a:buSzPct val="100000"/>
              <a:buFontTx/>
              <a:buAutoNum type="alphaUcPeriod"/>
              <a:defRPr/>
            </a:pPr>
            <a:r>
              <a:rPr lang="en-US" sz="3000" dirty="0"/>
              <a:t>Christ is superior to the angels (1:4</a:t>
            </a:r>
            <a:r>
              <a:rPr lang="en-US" sz="3000" dirty="0">
                <a:cs typeface="Calibri" panose="020F0502020204030204" pitchFamily="34" charset="0"/>
              </a:rPr>
              <a:t>–2:18)</a:t>
            </a:r>
            <a:endParaRPr lang="en-US" sz="3000" dirty="0"/>
          </a:p>
          <a:p>
            <a:pPr marL="990600" lvl="1" indent="-533400" eaLnBrk="1" hangingPunct="1">
              <a:spcBef>
                <a:spcPts val="0"/>
              </a:spcBef>
              <a:spcAft>
                <a:spcPts val="1200"/>
              </a:spcAft>
              <a:buSzPct val="100000"/>
              <a:buFontTx/>
              <a:buAutoNum type="alphaUcPeriod"/>
              <a:defRPr/>
            </a:pPr>
            <a:r>
              <a:rPr lang="en-US" sz="3000" dirty="0"/>
              <a:t>Christ is superior to Moses (3:1</a:t>
            </a:r>
            <a:r>
              <a:rPr lang="en-US" sz="3000" dirty="0">
                <a:cs typeface="Calibri" panose="020F0502020204030204" pitchFamily="34" charset="0"/>
              </a:rPr>
              <a:t>–4:13)</a:t>
            </a:r>
            <a:endParaRPr lang="en-US" sz="3000" dirty="0"/>
          </a:p>
          <a:p>
            <a:pPr marL="990600" lvl="1" indent="-533400" eaLnBrk="1" hangingPunct="1">
              <a:spcBef>
                <a:spcPts val="0"/>
              </a:spcBef>
              <a:spcAft>
                <a:spcPts val="1200"/>
              </a:spcAft>
              <a:buSzPct val="100000"/>
              <a:buFontTx/>
              <a:buAutoNum type="alphaUcPeriod"/>
              <a:defRPr/>
            </a:pPr>
            <a:r>
              <a:rPr lang="en-US" sz="3000" dirty="0"/>
              <a:t>Christ is superior to Aaron (4:14</a:t>
            </a:r>
            <a:r>
              <a:rPr lang="en-US" sz="3000" dirty="0">
                <a:cs typeface="Calibri" panose="020F0502020204030204" pitchFamily="34" charset="0"/>
              </a:rPr>
              <a:t>–10:18)</a:t>
            </a:r>
            <a:endParaRPr lang="en-US" sz="3000" dirty="0"/>
          </a:p>
          <a:p>
            <a:pPr marL="457200" indent="-457200" eaLnBrk="1" hangingPunct="1">
              <a:spcBef>
                <a:spcPts val="0"/>
              </a:spcBef>
              <a:spcAft>
                <a:spcPts val="1200"/>
              </a:spcAft>
              <a:buSzPct val="100000"/>
              <a:buFont typeface="+mj-lt"/>
              <a:buAutoNum type="romanUcPeriod"/>
              <a:defRPr/>
            </a:pPr>
            <a:r>
              <a:rPr lang="en-US" sz="3000" dirty="0"/>
              <a:t>Practical section (10:19–13:25)</a:t>
            </a:r>
          </a:p>
          <a:p>
            <a:pPr marL="990600" lvl="1" indent="-533400" eaLnBrk="1" hangingPunct="1">
              <a:spcBef>
                <a:spcPts val="0"/>
              </a:spcBef>
              <a:spcAft>
                <a:spcPts val="1200"/>
              </a:spcAft>
              <a:buSzPct val="100000"/>
              <a:buFontTx/>
              <a:buAutoNum type="alphaUcPeriod"/>
              <a:defRPr/>
            </a:pPr>
            <a:r>
              <a:rPr lang="en-US" sz="3000" dirty="0"/>
              <a:t>Exhortations and pastoral reminders (10, 12, 13)</a:t>
            </a:r>
          </a:p>
          <a:p>
            <a:pPr marL="990600" lvl="1" indent="-533400" eaLnBrk="1" hangingPunct="1">
              <a:spcBef>
                <a:spcPts val="0"/>
              </a:spcBef>
              <a:spcAft>
                <a:spcPts val="1200"/>
              </a:spcAft>
              <a:buSzPct val="100000"/>
              <a:buFontTx/>
              <a:buAutoNum type="alphaUcPeriod"/>
              <a:defRPr/>
            </a:pPr>
            <a:r>
              <a:rPr lang="en-US" sz="3000" dirty="0"/>
              <a:t>Hall of faith (11)</a:t>
            </a:r>
          </a:p>
          <a:p>
            <a:pPr marL="990600" lvl="1" indent="-533400" eaLnBrk="1" hangingPunct="1">
              <a:spcBef>
                <a:spcPts val="0"/>
              </a:spcBef>
              <a:spcAft>
                <a:spcPts val="1200"/>
              </a:spcAft>
              <a:buSzPct val="100000"/>
              <a:buFontTx/>
              <a:buAutoNum type="alphaUcPeriod"/>
              <a:defRPr/>
            </a:pPr>
            <a:r>
              <a:rPr lang="en-US" sz="3000" dirty="0"/>
              <a:t>Benediction (13:20-25)</a:t>
            </a:r>
          </a:p>
        </p:txBody>
      </p:sp>
    </p:spTree>
    <p:extLst>
      <p:ext uri="{BB962C8B-B14F-4D97-AF65-F5344CB8AC3E}">
        <p14:creationId xmlns:p14="http://schemas.microsoft.com/office/powerpoint/2010/main" val="418586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Warnings Throughout Hebrews</a:t>
            </a:r>
          </a:p>
        </p:txBody>
      </p:sp>
      <p:sp>
        <p:nvSpPr>
          <p:cNvPr id="8195" name="Rectangle 3"/>
          <p:cNvSpPr>
            <a:spLocks noGrp="1" noChangeArrowheads="1"/>
          </p:cNvSpPr>
          <p:nvPr>
            <p:ph type="body" idx="1"/>
          </p:nvPr>
        </p:nvSpPr>
        <p:spPr>
          <a:xfrm>
            <a:off x="285750" y="1143000"/>
            <a:ext cx="8572500" cy="4918075"/>
          </a:xfrm>
        </p:spPr>
        <p:txBody>
          <a:bodyPr/>
          <a:lstStyle/>
          <a:p>
            <a:pPr marL="457200" indent="-457200" eaLnBrk="1" hangingPunct="1">
              <a:spcBef>
                <a:spcPts val="0"/>
              </a:spcBef>
              <a:spcAft>
                <a:spcPts val="3600"/>
              </a:spcAft>
              <a:defRPr/>
            </a:pPr>
            <a:r>
              <a:rPr lang="en-US" dirty="0"/>
              <a:t>2:1-4 – Warning against drifting</a:t>
            </a:r>
          </a:p>
          <a:p>
            <a:pPr marL="457200" indent="-457200" eaLnBrk="1" hangingPunct="1">
              <a:spcBef>
                <a:spcPts val="0"/>
              </a:spcBef>
              <a:spcAft>
                <a:spcPts val="3600"/>
              </a:spcAft>
              <a:defRPr/>
            </a:pPr>
            <a:r>
              <a:rPr lang="en-US" dirty="0"/>
              <a:t>3:7-</a:t>
            </a:r>
            <a:r>
              <a:rPr lang="en-US" dirty="0">
                <a:cs typeface="Calibri" panose="020F0502020204030204" pitchFamily="34" charset="0"/>
              </a:rPr>
              <a:t>4:13</a:t>
            </a:r>
            <a:r>
              <a:rPr lang="en-US" dirty="0"/>
              <a:t> – </a:t>
            </a:r>
            <a:r>
              <a:rPr lang="en-US" dirty="0">
                <a:cs typeface="Calibri" panose="020F0502020204030204" pitchFamily="34" charset="0"/>
              </a:rPr>
              <a:t>Warning against disobedience</a:t>
            </a:r>
          </a:p>
          <a:p>
            <a:pPr marL="457200" indent="-457200" eaLnBrk="1" hangingPunct="1">
              <a:spcBef>
                <a:spcPts val="0"/>
              </a:spcBef>
              <a:spcAft>
                <a:spcPts val="3600"/>
              </a:spcAft>
              <a:defRPr/>
            </a:pPr>
            <a:r>
              <a:rPr lang="en-US" dirty="0">
                <a:cs typeface="Calibri" panose="020F0502020204030204" pitchFamily="34" charset="0"/>
              </a:rPr>
              <a:t>5:10-6:20</a:t>
            </a:r>
            <a:r>
              <a:rPr lang="en-US" dirty="0"/>
              <a:t> – </a:t>
            </a:r>
            <a:r>
              <a:rPr lang="en-US" dirty="0">
                <a:cs typeface="Calibri" panose="020F0502020204030204" pitchFamily="34" charset="0"/>
              </a:rPr>
              <a:t>Warning against immaturity</a:t>
            </a:r>
          </a:p>
          <a:p>
            <a:pPr marL="457200" indent="-457200" eaLnBrk="1" hangingPunct="1">
              <a:spcBef>
                <a:spcPts val="0"/>
              </a:spcBef>
              <a:spcAft>
                <a:spcPts val="3600"/>
              </a:spcAft>
              <a:defRPr/>
            </a:pPr>
            <a:r>
              <a:rPr lang="en-US" dirty="0">
                <a:cs typeface="Calibri" panose="020F0502020204030204" pitchFamily="34" charset="0"/>
              </a:rPr>
              <a:t>10:26-39</a:t>
            </a:r>
            <a:r>
              <a:rPr lang="en-US" dirty="0"/>
              <a:t> – </a:t>
            </a:r>
            <a:r>
              <a:rPr lang="en-US" dirty="0">
                <a:cs typeface="Calibri" panose="020F0502020204030204" pitchFamily="34" charset="0"/>
              </a:rPr>
              <a:t>Warning against despising the truth</a:t>
            </a:r>
          </a:p>
          <a:p>
            <a:pPr marL="457200" indent="-457200" eaLnBrk="1" hangingPunct="1">
              <a:spcBef>
                <a:spcPts val="0"/>
              </a:spcBef>
              <a:spcAft>
                <a:spcPts val="3600"/>
              </a:spcAft>
              <a:defRPr/>
            </a:pPr>
            <a:r>
              <a:rPr lang="en-US" dirty="0">
                <a:cs typeface="Calibri" panose="020F0502020204030204" pitchFamily="34" charset="0"/>
              </a:rPr>
              <a:t>12:25-29</a:t>
            </a:r>
            <a:r>
              <a:rPr lang="en-US" dirty="0"/>
              <a:t> – </a:t>
            </a:r>
            <a:r>
              <a:rPr lang="en-US" dirty="0">
                <a:cs typeface="Calibri" panose="020F0502020204030204" pitchFamily="34" charset="0"/>
              </a:rPr>
              <a:t>Warning against denying the truth</a:t>
            </a:r>
            <a:endParaRPr lang="en-US" dirty="0"/>
          </a:p>
        </p:txBody>
      </p:sp>
    </p:spTree>
    <p:extLst>
      <p:ext uri="{BB962C8B-B14F-4D97-AF65-F5344CB8AC3E}">
        <p14:creationId xmlns:p14="http://schemas.microsoft.com/office/powerpoint/2010/main" val="124740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762000"/>
          </a:xfrm>
        </p:spPr>
        <p:txBody>
          <a:bodyPr/>
          <a:lstStyle/>
          <a:p>
            <a:pPr algn="ctr" eaLnBrk="1" hangingPunct="1"/>
            <a:r>
              <a:rPr lang="en-US" altLang="ko-KR" sz="4000" dirty="0">
                <a:latin typeface="Calibri" panose="020F0502020204030204" pitchFamily="34" charset="0"/>
              </a:rPr>
              <a:t>4 Views on Warning Passages</a:t>
            </a:r>
          </a:p>
        </p:txBody>
      </p:sp>
      <p:sp>
        <p:nvSpPr>
          <p:cNvPr id="9219" name="Rectangle 3"/>
          <p:cNvSpPr>
            <a:spLocks noGrp="1" noChangeArrowheads="1"/>
          </p:cNvSpPr>
          <p:nvPr>
            <p:ph type="body" idx="1"/>
          </p:nvPr>
        </p:nvSpPr>
        <p:spPr>
          <a:xfrm>
            <a:off x="498475" y="1143000"/>
            <a:ext cx="3935412" cy="4918075"/>
          </a:xfrm>
        </p:spPr>
        <p:txBody>
          <a:bodyPr/>
          <a:lstStyle/>
          <a:p>
            <a:pPr eaLnBrk="1" hangingPunct="1">
              <a:spcBef>
                <a:spcPts val="0"/>
              </a:spcBef>
              <a:spcAft>
                <a:spcPts val="3600"/>
              </a:spcAft>
              <a:defRPr/>
            </a:pPr>
            <a:r>
              <a:rPr lang="en-US" dirty="0">
                <a:latin typeface="Calibri" panose="020F0502020204030204" pitchFamily="34" charset="0"/>
              </a:rPr>
              <a:t>Calvinism/Reformed</a:t>
            </a:r>
          </a:p>
          <a:p>
            <a:pPr eaLnBrk="1" hangingPunct="1">
              <a:spcBef>
                <a:spcPts val="0"/>
              </a:spcBef>
              <a:spcAft>
                <a:spcPts val="3600"/>
              </a:spcAft>
              <a:defRPr/>
            </a:pPr>
            <a:r>
              <a:rPr lang="en-US" dirty="0">
                <a:latin typeface="Calibri" panose="020F0502020204030204" pitchFamily="34" charset="0"/>
              </a:rPr>
              <a:t>Arminianism</a:t>
            </a:r>
          </a:p>
          <a:p>
            <a:pPr eaLnBrk="1" hangingPunct="1">
              <a:spcBef>
                <a:spcPts val="0"/>
              </a:spcBef>
              <a:spcAft>
                <a:spcPts val="3600"/>
              </a:spcAft>
              <a:defRPr/>
            </a:pPr>
            <a:r>
              <a:rPr lang="en-US" dirty="0">
                <a:latin typeface="Calibri" panose="020F0502020204030204" pitchFamily="34" charset="0"/>
              </a:rPr>
              <a:t>Hypothetical</a:t>
            </a:r>
          </a:p>
          <a:p>
            <a:pPr eaLnBrk="1" hangingPunct="1">
              <a:spcBef>
                <a:spcPts val="0"/>
              </a:spcBef>
              <a:spcAft>
                <a:spcPts val="3600"/>
              </a:spcAft>
              <a:defRPr/>
            </a:pPr>
            <a:r>
              <a:rPr lang="en-US" dirty="0">
                <a:latin typeface="Calibri" panose="020F0502020204030204" pitchFamily="34" charset="0"/>
              </a:rPr>
              <a:t>Loss of blessings</a:t>
            </a:r>
          </a:p>
        </p:txBody>
      </p:sp>
      <p:pic>
        <p:nvPicPr>
          <p:cNvPr id="1638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3275" y="17526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762000"/>
          </a:xfrm>
        </p:spPr>
        <p:txBody>
          <a:bodyPr/>
          <a:lstStyle/>
          <a:p>
            <a:pPr algn="ctr" eaLnBrk="1" hangingPunct="1"/>
            <a:r>
              <a:rPr lang="en-US" altLang="ko-KR" sz="4000" dirty="0">
                <a:latin typeface="Calibri" panose="020F0502020204030204" pitchFamily="34" charset="0"/>
              </a:rPr>
              <a:t>4 Views on Warning Passages</a:t>
            </a:r>
          </a:p>
        </p:txBody>
      </p:sp>
      <p:sp>
        <p:nvSpPr>
          <p:cNvPr id="9219" name="Rectangle 3"/>
          <p:cNvSpPr>
            <a:spLocks noGrp="1" noChangeArrowheads="1"/>
          </p:cNvSpPr>
          <p:nvPr>
            <p:ph type="body" idx="1"/>
          </p:nvPr>
        </p:nvSpPr>
        <p:spPr>
          <a:xfrm>
            <a:off x="498475" y="1143000"/>
            <a:ext cx="3935412" cy="4918075"/>
          </a:xfrm>
        </p:spPr>
        <p:txBody>
          <a:bodyPr/>
          <a:lstStyle/>
          <a:p>
            <a:pPr eaLnBrk="1" hangingPunct="1">
              <a:spcBef>
                <a:spcPts val="0"/>
              </a:spcBef>
              <a:spcAft>
                <a:spcPts val="3600"/>
              </a:spcAft>
              <a:defRPr/>
            </a:pPr>
            <a:r>
              <a:rPr lang="en-US" dirty="0">
                <a:latin typeface="Calibri" panose="020F0502020204030204" pitchFamily="34" charset="0"/>
              </a:rPr>
              <a:t>Calvinism/Reformed</a:t>
            </a:r>
          </a:p>
          <a:p>
            <a:pPr eaLnBrk="1" hangingPunct="1">
              <a:spcBef>
                <a:spcPts val="0"/>
              </a:spcBef>
              <a:spcAft>
                <a:spcPts val="3600"/>
              </a:spcAft>
              <a:defRPr/>
            </a:pPr>
            <a:r>
              <a:rPr lang="en-US" dirty="0">
                <a:latin typeface="Calibri" panose="020F0502020204030204" pitchFamily="34" charset="0"/>
              </a:rPr>
              <a:t>Arminianism</a:t>
            </a:r>
          </a:p>
          <a:p>
            <a:pPr eaLnBrk="1" hangingPunct="1">
              <a:spcBef>
                <a:spcPts val="0"/>
              </a:spcBef>
              <a:spcAft>
                <a:spcPts val="3600"/>
              </a:spcAft>
              <a:defRPr/>
            </a:pPr>
            <a:r>
              <a:rPr lang="en-US" dirty="0">
                <a:latin typeface="Calibri" panose="020F0502020204030204" pitchFamily="34" charset="0"/>
              </a:rPr>
              <a:t>Hypothetical</a:t>
            </a:r>
          </a:p>
          <a:p>
            <a:pPr eaLnBrk="1" hangingPunct="1">
              <a:spcBef>
                <a:spcPts val="0"/>
              </a:spcBef>
              <a:spcAft>
                <a:spcPts val="3600"/>
              </a:spcAft>
              <a:defRPr/>
            </a:pPr>
            <a:r>
              <a:rPr lang="en-US" b="1" u="sng" dirty="0">
                <a:solidFill>
                  <a:srgbClr val="FFFFCC"/>
                </a:solidFill>
              </a:rPr>
              <a:t>Loss of blessings</a:t>
            </a:r>
          </a:p>
        </p:txBody>
      </p:sp>
      <p:pic>
        <p:nvPicPr>
          <p:cNvPr id="16388" name="Picture 2" descr="https://gracethrufaith.com/assets/uploads/2016/01/hebrews-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3275" y="1752600"/>
            <a:ext cx="3997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76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blip>
          <a:stretch>
            <a:fillRect/>
          </a:stretch>
        </p:blipFill>
        <p:spPr>
          <a:xfrm>
            <a:off x="380639" y="417316"/>
            <a:ext cx="8382727" cy="6023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436114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15630</TotalTime>
  <Words>1815</Words>
  <Application>Microsoft Office PowerPoint</Application>
  <PresentationFormat>On-screen Show (4:3)</PresentationFormat>
  <Paragraphs>188</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vt:lpstr>
      <vt:lpstr>Azure</vt:lpstr>
      <vt:lpstr>Soteriology Session 44</vt:lpstr>
      <vt:lpstr>Occasion of Hebrews</vt:lpstr>
      <vt:lpstr>Purpose of Hebrews</vt:lpstr>
      <vt:lpstr>Message of Hebrews</vt:lpstr>
      <vt:lpstr>Outline of Hebrews</vt:lpstr>
      <vt:lpstr>Warnings Throughout Hebrews</vt:lpstr>
      <vt:lpstr>4 Views on Warning Passages</vt:lpstr>
      <vt:lpstr>4 Views on Warning Passages</vt:lpstr>
      <vt:lpstr>PowerPoint Presentation</vt:lpstr>
      <vt:lpstr>Kadesh Barnea Paradigm</vt:lpstr>
      <vt:lpstr>The Kadesh Barnea Paradigm as a Solution to the Problem of Hebrews 6:4-6</vt:lpstr>
      <vt:lpstr>Warnings Throughout Hebrews</vt:lpstr>
      <vt:lpstr>Warning Against Drifting (2:1-4)</vt:lpstr>
      <vt:lpstr>Warnings Throughout Hebrews</vt:lpstr>
      <vt:lpstr>Warning Against Disobedience (3:7–4:13)</vt:lpstr>
      <vt:lpstr>3 Reasons Why Christ is Superior to Aaron  (4:14-16)</vt:lpstr>
      <vt:lpstr>Tabernacle Diagram</vt:lpstr>
      <vt:lpstr>Ark of the Covenant</vt:lpstr>
      <vt:lpstr>PowerPoint Presentation</vt:lpstr>
      <vt:lpstr>Why Understanding Melchizedek Requires Maturity (5:10)</vt:lpstr>
      <vt:lpstr>Warnings Throughout Hebrews</vt:lpstr>
      <vt:lpstr>Warning Against Immaturity  (5:11–6:20)</vt:lpstr>
      <vt:lpstr>Warnings Throughout Hebrews</vt:lpstr>
      <vt:lpstr>Warning Against Despising (10:26-39)</vt:lpstr>
      <vt:lpstr>Warning Against Despising (10:26-39)</vt:lpstr>
      <vt:lpstr>Eusebius (A.D. 260-340) Ecclesiastical History, 3.5.3</vt:lpstr>
      <vt:lpstr>Pella</vt:lpstr>
      <vt:lpstr>Warning Against Despising (10:26-39)</vt:lpstr>
      <vt:lpstr>Arnold Fruchtenbaum Israelology, pg. 971-72</vt:lpstr>
      <vt:lpstr>Arnold Fruchtenbaum Israelology, pg. 971-72</vt:lpstr>
      <vt:lpstr>Arnold Fruchtenbaum Israelology, pg. 971-72</vt:lpstr>
      <vt:lpstr>Warnings Throughout Hebrews</vt:lpstr>
      <vt:lpstr>Warning Against Denying  (12:25-29)</vt:lpstr>
      <vt:lpstr>Conclusion</vt:lpstr>
      <vt:lpstr>Warnings Throughout Hebrews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of Fruit Bearing - Part 1_John 15-1-8</dc:title>
  <dc:subject>Light &amp; Life Revealed</dc:subject>
  <dc:creator>A. Woods</dc:creator>
  <dc:description>Modified by Jim McGowan</dc:description>
  <cp:lastModifiedBy>Jim McGowan</cp:lastModifiedBy>
  <cp:revision>1750</cp:revision>
  <cp:lastPrinted>2017-01-11T14:06:25Z</cp:lastPrinted>
  <dcterms:created xsi:type="dcterms:W3CDTF">2009-03-17T12:21:13Z</dcterms:created>
  <dcterms:modified xsi:type="dcterms:W3CDTF">2017-01-11T14:06:30Z</dcterms:modified>
</cp:coreProperties>
</file>